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7" r:id="rId5"/>
    <p:sldId id="527" r:id="rId6"/>
    <p:sldId id="528" r:id="rId7"/>
    <p:sldId id="508" r:id="rId8"/>
    <p:sldId id="531" r:id="rId9"/>
    <p:sldId id="529" r:id="rId10"/>
    <p:sldId id="530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0000FF"/>
    <a:srgbClr val="00FF00"/>
    <a:srgbClr val="FF0000"/>
    <a:srgbClr val="BC1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515610" y="0"/>
            <a:ext cx="6688455" cy="685736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8195" y="5403215"/>
            <a:ext cx="1052195" cy="1329690"/>
          </a:xfrm>
          <a:prstGeom prst="rect">
            <a:avLst/>
          </a:prstGeom>
        </p:spPr>
      </p:pic>
      <p:sp>
        <p:nvSpPr>
          <p:cNvPr id="6" name="Rectangle 2"/>
          <p:cNvSpPr/>
          <p:nvPr/>
        </p:nvSpPr>
        <p:spPr>
          <a:xfrm>
            <a:off x="5746750" y="1218565"/>
            <a:ext cx="6225540" cy="199961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sz="4800" dirty="0">
                <a:solidFill>
                  <a:schemeClr val="bg1"/>
                </a:solidFill>
              </a:rPr>
              <a:t>Pertemuan 7</a:t>
            </a:r>
            <a:endParaRPr lang="en-US" sz="4800" dirty="0">
              <a:solidFill>
                <a:schemeClr val="bg1"/>
              </a:solidFill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Image Processing Part 3</a:t>
            </a:r>
            <a:endParaRPr lang="en-US" sz="4800" dirty="0">
              <a:solidFill>
                <a:schemeClr val="bg1"/>
              </a:solidFill>
            </a:endParaRPr>
          </a:p>
          <a:p>
            <a:pPr algn="l"/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Thresholding Otsu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 descr="Rp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75" y="2143125"/>
            <a:ext cx="3683635" cy="22860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59715" y="4791710"/>
            <a:ext cx="42779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rgbClr val="BC1142"/>
                </a:solidFill>
                <a:latin typeface="Bahnschrift Condensed" panose="020B0502040204020203" charset="0"/>
                <a:cs typeface="Bahnschrift Condensed" panose="020B0502040204020203" charset="0"/>
              </a:rPr>
              <a:t>Belajar </a:t>
            </a:r>
            <a:endParaRPr lang="en-US" sz="4000">
              <a:solidFill>
                <a:srgbClr val="BC1142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  <a:p>
            <a:r>
              <a:rPr lang="en-US" sz="4000">
                <a:solidFill>
                  <a:srgbClr val="BC1142"/>
                </a:solidFill>
                <a:latin typeface="Bahnschrift Condensed" panose="020B0502040204020203" charset="0"/>
                <a:cs typeface="Bahnschrift Condensed" panose="020B0502040204020203" charset="0"/>
              </a:rPr>
              <a:t>Image Processing di Raspberry Pi</a:t>
            </a:r>
            <a:endParaRPr lang="en-US" sz="4000">
              <a:solidFill>
                <a:srgbClr val="BC1142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Thresholding Otsu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52450" y="455295"/>
            <a:ext cx="25914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Thresholding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60020" y="2729865"/>
            <a:ext cx="7160895" cy="369252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Untuk :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img </a:t>
            </a:r>
            <a:r>
              <a:rPr lang="en-US"/>
              <a:t>: input image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threshold_value</a:t>
            </a:r>
            <a:r>
              <a:rPr lang="en-US"/>
              <a:t> : The thresh value with respect to which the thresholding operation is made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max_value</a:t>
            </a:r>
            <a:r>
              <a:rPr lang="en-US"/>
              <a:t> : The value used with the Binary thresholding operations (to set the chosen pixels)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threshold_type </a:t>
            </a:r>
            <a:r>
              <a:rPr lang="en-US"/>
              <a:t>: One of the 5 thresholding operations.</a:t>
            </a:r>
            <a:endParaRPr 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/>
              <a:t>cv2.THRESH_BINARY</a:t>
            </a:r>
            <a:endParaRPr lang="en-US" b="1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/>
              <a:t>cv2.THRESH_BINARY_INV</a:t>
            </a:r>
            <a:endParaRPr lang="en-US" b="1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/>
              <a:t>cv2.THRESH_TRUNC</a:t>
            </a:r>
            <a:endParaRPr lang="en-US" b="1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/>
              <a:t>cv2.THRESH_TOZERO</a:t>
            </a:r>
            <a:endParaRPr lang="en-US" b="1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/>
              <a:t>cv2.THRESH_TOZERO_INV</a:t>
            </a:r>
            <a:endParaRPr lang="en-US" b="1"/>
          </a:p>
        </p:txBody>
      </p:sp>
      <p:pic>
        <p:nvPicPr>
          <p:cNvPr id="5" name="Content Placeholder 4" descr="thresh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88455" y="2974975"/>
            <a:ext cx="5335270" cy="38830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60020" y="1530985"/>
            <a:ext cx="113887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Image Binarization/Thresholding</a:t>
            </a:r>
            <a:r>
              <a:rPr lang="en-US">
                <a:sym typeface="+mn-ea"/>
              </a:rPr>
              <a:t> adalah proses membuat sebuah gambar menjadi </a:t>
            </a:r>
            <a:r>
              <a:rPr lang="en-US" b="1">
                <a:sym typeface="+mn-ea"/>
              </a:rPr>
              <a:t>hitam putih </a:t>
            </a:r>
            <a:r>
              <a:rPr lang="en-US">
                <a:sym typeface="+mn-ea"/>
              </a:rPr>
              <a:t>(image hanya memiliki nilai pixel 0 atau 255) dengan </a:t>
            </a:r>
            <a:r>
              <a:rPr lang="en-US" b="1">
                <a:sym typeface="+mn-ea"/>
              </a:rPr>
              <a:t>menerapkan batas threshold</a:t>
            </a:r>
            <a:r>
              <a:rPr lang="en-US">
                <a:sym typeface="+mn-ea"/>
              </a:rPr>
              <a:t> tertentu.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Menggunakan method </a:t>
            </a:r>
            <a:r>
              <a:rPr lang="en-US" b="1">
                <a:sym typeface="+mn-ea"/>
              </a:rPr>
              <a:t>cv2.threshold(img, threshold_value, max_value, threshold_type)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1422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Threshold Binary on Image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1305" y="1525905"/>
            <a:ext cx="8251825" cy="1290320"/>
            <a:chOff x="1145" y="3199"/>
            <a:chExt cx="12995" cy="2032"/>
          </a:xfrm>
        </p:grpSpPr>
        <p:sp>
          <p:nvSpPr>
            <p:cNvPr id="5" name="Text Box 4"/>
            <p:cNvSpPr txBox="1"/>
            <p:nvPr/>
          </p:nvSpPr>
          <p:spPr>
            <a:xfrm>
              <a:off x="1145" y="3779"/>
              <a:ext cx="836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import cv2</a:t>
              </a:r>
              <a:endParaRPr lang="en-US">
                <a:sym typeface="+mn-ea"/>
              </a:endParaRPr>
            </a:p>
            <a:p>
              <a:r>
                <a:rPr lang="en-US"/>
                <a:t>import matplotlib.pyplot as plt</a:t>
              </a:r>
              <a:endParaRPr lang="en-US"/>
            </a:p>
            <a:p>
              <a:r>
                <a:rPr lang="en-US"/>
                <a:t>import os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45" y="3199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Import library (OpenCV, Matplotlib)</a:t>
              </a:r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1305" y="3075305"/>
            <a:ext cx="9384030" cy="736600"/>
            <a:chOff x="1145" y="3199"/>
            <a:chExt cx="14778" cy="1160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83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img = cv2.imread('path/to/filename')</a:t>
              </a:r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1477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Read Image</a:t>
              </a:r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1305" y="4071620"/>
            <a:ext cx="9142730" cy="1013460"/>
            <a:chOff x="1145" y="3199"/>
            <a:chExt cx="14398" cy="1596"/>
          </a:xfrm>
        </p:grpSpPr>
        <p:sp>
          <p:nvSpPr>
            <p:cNvPr id="17" name="Text Box 16"/>
            <p:cNvSpPr txBox="1"/>
            <p:nvPr/>
          </p:nvSpPr>
          <p:spPr>
            <a:xfrm>
              <a:off x="1145" y="3779"/>
              <a:ext cx="8362" cy="1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ret, binary= cv2.threshold(img, 230, 255, cv2.THRESH_BINARY)</a:t>
              </a:r>
              <a:endParaRPr lang="en-US">
                <a:sym typeface="+mn-ea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145" y="3199"/>
              <a:ext cx="1439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Threshold</a:t>
              </a:r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44565" y="1525905"/>
            <a:ext cx="6056630" cy="3229610"/>
            <a:chOff x="603" y="3199"/>
            <a:chExt cx="9538" cy="5086"/>
          </a:xfrm>
        </p:grpSpPr>
        <p:sp>
          <p:nvSpPr>
            <p:cNvPr id="7" name="Text Box 6"/>
            <p:cNvSpPr txBox="1"/>
            <p:nvPr/>
          </p:nvSpPr>
          <p:spPr>
            <a:xfrm>
              <a:off x="603" y="3779"/>
              <a:ext cx="9538" cy="4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pPr lvl="0"/>
              <a:r>
                <a:rPr lang="en-US">
                  <a:sym typeface="+mn-ea"/>
                </a:rPr>
                <a:t>def show_image_binary(binary, title= 'my image', </a:t>
              </a:r>
              <a:r>
                <a:rPr lang="en-US">
                  <a:sym typeface="+mn-ea"/>
                </a:rPr>
                <a:t>size=(10, 7)</a:t>
              </a:r>
              <a:r>
                <a:rPr lang="en-US">
                  <a:sym typeface="+mn-ea"/>
                </a:rPr>
                <a:t>):</a:t>
              </a:r>
              <a:endParaRPr lang="en-US">
                <a:sym typeface="+mn-ea"/>
              </a:endParaRPr>
            </a:p>
            <a:p>
              <a:pPr lvl="0"/>
              <a:endParaRPr lang="en-US"/>
            </a:p>
            <a:p>
              <a:pPr lvl="1"/>
              <a:r>
                <a:rPr lang="en-US">
                  <a:sym typeface="+mn-ea"/>
                </a:rPr>
                <a:t>plt.figure(figsize=</a:t>
              </a:r>
              <a:r>
                <a:rPr lang="en-US">
                  <a:sym typeface="+mn-ea"/>
                </a:rPr>
                <a:t>size)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plt.imshow(</a:t>
              </a:r>
              <a:r>
                <a:rPr lang="en-US">
                  <a:sym typeface="+mn-ea"/>
                </a:rPr>
                <a:t>binary, cmap='gray'</a:t>
              </a:r>
              <a:r>
                <a:rPr lang="en-US">
                  <a:sym typeface="+mn-ea"/>
                </a:rPr>
                <a:t>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plt.title(title)</a:t>
              </a:r>
              <a:endParaRPr lang="en-US"/>
            </a:p>
            <a:p>
              <a:pPr lvl="1"/>
              <a:r>
                <a:rPr lang="en-US">
                  <a:sym typeface="+mn-ea"/>
                </a:rPr>
                <a:t>plt.axis('off')</a:t>
              </a:r>
              <a:endParaRPr lang="en-US"/>
            </a:p>
            <a:p>
              <a:pPr lvl="1"/>
              <a:endParaRPr lang="en-US">
                <a:sym typeface="+mn-ea"/>
              </a:endParaRPr>
            </a:p>
            <a:p>
              <a:pPr lvl="1"/>
              <a:endParaRPr lang="en-US">
                <a:sym typeface="+mn-ea"/>
              </a:endParaRPr>
            </a:p>
            <a:p>
              <a:pPr lvl="0"/>
              <a:r>
                <a:rPr lang="en-US">
                  <a:sym typeface="+mn-ea"/>
                </a:rPr>
                <a:t>show_image(</a:t>
              </a:r>
              <a:r>
                <a:rPr lang="en-US">
                  <a:sym typeface="+mn-ea"/>
                </a:rPr>
                <a:t>binary</a:t>
              </a:r>
              <a:r>
                <a:rPr lang="en-US">
                  <a:sym typeface="+mn-ea"/>
                </a:rPr>
                <a:t>, </a:t>
              </a:r>
              <a:r>
                <a:rPr lang="en-US">
                  <a:sym typeface="+mn-ea"/>
                </a:rPr>
                <a:t>title= 'threshold binary image'</a:t>
              </a:r>
              <a:r>
                <a:rPr lang="en-US">
                  <a:sym typeface="+mn-ea"/>
                </a:rPr>
                <a:t>)</a:t>
              </a:r>
              <a:endParaRPr lang="en-US">
                <a:sym typeface="+mn-ea"/>
              </a:endParaRPr>
            </a:p>
            <a:p>
              <a:pPr lvl="0"/>
              <a:r>
                <a:rPr lang="en-US">
                  <a:sym typeface="+mn-ea"/>
                </a:rPr>
                <a:t>print('threshold value : %d' % ret)</a:t>
              </a:r>
              <a:endParaRPr lang="en-US">
                <a:sym typeface="+mn-ea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603" y="3199"/>
              <a:ext cx="8667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Display Image</a:t>
              </a:r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52450" y="455295"/>
            <a:ext cx="3569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Thresholding Otsu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000760" y="1475740"/>
            <a:ext cx="109283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Metode otsu merupakan metode untuk </a:t>
            </a:r>
            <a:r>
              <a:rPr lang="en-US" b="1"/>
              <a:t>menentukan titik ambang batas optimal</a:t>
            </a:r>
            <a:r>
              <a:rPr lang="en-US"/>
              <a:t> untuk melakukan thresholding.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Hal ini dilakukan dengan </a:t>
            </a:r>
            <a:r>
              <a:rPr lang="en-US" b="1"/>
              <a:t>meminimalkan variansi intrakelas</a:t>
            </a:r>
            <a:r>
              <a:rPr lang="en-US"/>
              <a:t>,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Dan </a:t>
            </a:r>
            <a:r>
              <a:rPr lang="en-US" b="1"/>
              <a:t>memaksimalkan variansi antarkelas</a:t>
            </a:r>
            <a:r>
              <a:rPr lang="en-US"/>
              <a:t> dari kelas-kelas yang dipisahkan dengan threshold</a:t>
            </a:r>
            <a:endParaRPr lang="en-US"/>
          </a:p>
        </p:txBody>
      </p:sp>
      <p:pic>
        <p:nvPicPr>
          <p:cNvPr id="3" name="Content Placeholder 2" descr="otsu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1945" y="3054985"/>
            <a:ext cx="11326495" cy="34207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2450" y="2834005"/>
            <a:ext cx="11287125" cy="343916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52450" y="455295"/>
            <a:ext cx="3569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Thresholding Otsu</a:t>
            </a: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 b="79203"/>
          <a:stretch>
            <a:fillRect/>
          </a:stretch>
        </p:blipFill>
        <p:spPr>
          <a:xfrm>
            <a:off x="124460" y="1576070"/>
            <a:ext cx="11943080" cy="10877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8361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Threshold Otsu on Image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52450" y="1671320"/>
            <a:ext cx="9384030" cy="736600"/>
            <a:chOff x="1145" y="3199"/>
            <a:chExt cx="14778" cy="1160"/>
          </a:xfrm>
        </p:grpSpPr>
        <p:sp>
          <p:nvSpPr>
            <p:cNvPr id="14" name="Text Box 13"/>
            <p:cNvSpPr txBox="1"/>
            <p:nvPr/>
          </p:nvSpPr>
          <p:spPr>
            <a:xfrm>
              <a:off x="1145" y="3779"/>
              <a:ext cx="9537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img = cv2.imread('path/to/filename')</a:t>
              </a:r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45" y="3199"/>
              <a:ext cx="1477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Read Image</a:t>
              </a:r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2450" y="2667635"/>
            <a:ext cx="9142730" cy="1013460"/>
            <a:chOff x="1145" y="3199"/>
            <a:chExt cx="14398" cy="1596"/>
          </a:xfrm>
        </p:grpSpPr>
        <p:sp>
          <p:nvSpPr>
            <p:cNvPr id="17" name="Text Box 16"/>
            <p:cNvSpPr txBox="1"/>
            <p:nvPr/>
          </p:nvSpPr>
          <p:spPr>
            <a:xfrm>
              <a:off x="1145" y="3779"/>
              <a:ext cx="9537" cy="1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ret, binary= cv2.threshold(img, 0, 255, cv2.THRESH_BINARY + cv2.THRESH_OTSU )</a:t>
              </a:r>
              <a:endParaRPr lang="en-US">
                <a:sym typeface="+mn-ea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145" y="3199"/>
              <a:ext cx="14398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Threshold</a:t>
              </a:r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52450" y="4201795"/>
            <a:ext cx="6056630" cy="1013460"/>
            <a:chOff x="603" y="3199"/>
            <a:chExt cx="9538" cy="1596"/>
          </a:xfrm>
        </p:grpSpPr>
        <p:sp>
          <p:nvSpPr>
            <p:cNvPr id="7" name="Text Box 6"/>
            <p:cNvSpPr txBox="1"/>
            <p:nvPr/>
          </p:nvSpPr>
          <p:spPr>
            <a:xfrm>
              <a:off x="603" y="3779"/>
              <a:ext cx="9538" cy="1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pPr lvl="0"/>
              <a:r>
                <a:rPr lang="en-US">
                  <a:sym typeface="+mn-ea"/>
                </a:rPr>
                <a:t>show_image(</a:t>
              </a:r>
              <a:r>
                <a:rPr lang="en-US">
                  <a:sym typeface="+mn-ea"/>
                </a:rPr>
                <a:t>binary</a:t>
              </a:r>
              <a:r>
                <a:rPr lang="en-US">
                  <a:sym typeface="+mn-ea"/>
                </a:rPr>
                <a:t>, </a:t>
              </a:r>
              <a:r>
                <a:rPr lang="en-US">
                  <a:sym typeface="+mn-ea"/>
                </a:rPr>
                <a:t>title= 'threshold otsu image'</a:t>
              </a:r>
              <a:r>
                <a:rPr lang="en-US">
                  <a:sym typeface="+mn-ea"/>
                </a:rPr>
                <a:t>)</a:t>
              </a:r>
              <a:endParaRPr lang="en-US">
                <a:sym typeface="+mn-ea"/>
              </a:endParaRPr>
            </a:p>
            <a:p>
              <a:pPr lvl="0"/>
              <a:r>
                <a:rPr lang="en-US">
                  <a:sym typeface="+mn-ea"/>
                </a:rPr>
                <a:t>print('threshold value : %d' % ret)</a:t>
              </a:r>
              <a:endParaRPr lang="en-US">
                <a:sym typeface="+mn-ea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603" y="3199"/>
              <a:ext cx="8667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Display Image</a:t>
              </a:r>
              <a:endParaRPr lang="en-US"/>
            </a:p>
          </p:txBody>
        </p:sp>
      </p:grpSp>
      <p:sp>
        <p:nvSpPr>
          <p:cNvPr id="9" name="Text Box 8"/>
          <p:cNvSpPr txBox="1"/>
          <p:nvPr/>
        </p:nvSpPr>
        <p:spPr>
          <a:xfrm>
            <a:off x="551815" y="6028690"/>
            <a:ext cx="6057265" cy="6451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r>
              <a:rPr lang="en-US" b="1">
                <a:sym typeface="+mn-ea"/>
              </a:rPr>
              <a:t>cv2.THRESH_OTSU </a:t>
            </a:r>
            <a:r>
              <a:rPr lang="en-US">
                <a:sym typeface="+mn-ea"/>
              </a:rPr>
              <a:t>merupakan flag untuk</a:t>
            </a:r>
            <a:r>
              <a:rPr lang="en-US" b="1">
                <a:sym typeface="+mn-ea"/>
              </a:rPr>
              <a:t> thresholding Otsu</a:t>
            </a:r>
            <a:r>
              <a:rPr lang="en-US">
                <a:sym typeface="+mn-ea"/>
              </a:rPr>
              <a:t> pada OpenCV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75266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65055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Threshold Otsu on Multiple Image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5320" y="1525905"/>
            <a:ext cx="10810875" cy="3506470"/>
            <a:chOff x="1145" y="3199"/>
            <a:chExt cx="17025" cy="5522"/>
          </a:xfrm>
        </p:grpSpPr>
        <p:sp>
          <p:nvSpPr>
            <p:cNvPr id="11" name="Text Box 10"/>
            <p:cNvSpPr txBox="1"/>
            <p:nvPr/>
          </p:nvSpPr>
          <p:spPr>
            <a:xfrm>
              <a:off x="1673" y="3779"/>
              <a:ext cx="16497" cy="49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filenames = os.listdir("folder_1")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for name in filenames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print(name)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img = cv2.imread(name)</a:t>
              </a:r>
              <a:endParaRPr lang="en-US">
                <a:sym typeface="+mn-ea"/>
              </a:endParaRPr>
            </a:p>
            <a:p>
              <a:pPr lvl="1"/>
              <a:endParaRPr lang="en-US"/>
            </a:p>
            <a:p>
              <a:pPr lvl="1"/>
              <a:r>
                <a:rPr lang="en-US">
                  <a:sym typeface="+mn-ea"/>
                </a:rPr>
                <a:t>ret, binary= cv2.threshold(img, 0, 255, cv2.THRESH_BINARY + cv2.THRESH_OTSU )</a:t>
              </a:r>
              <a:endParaRPr lang="en-US">
                <a:sym typeface="+mn-ea"/>
              </a:endParaRPr>
            </a:p>
            <a:p>
              <a:pPr lvl="1"/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show_image(binary, title= 'threshold otsu image:  %s (value : %d)' % (name, ret))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print('threshold value : %d' % ret)</a:t>
              </a:r>
              <a:endParaRPr lang="en-US">
                <a:sym typeface="+mn-ea"/>
              </a:endParaRPr>
            </a:p>
            <a:p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1145" y="3199"/>
              <a:ext cx="12995" cy="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Threshold otsu multiple image menggunakan library os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268605"/>
            <a:ext cx="1143508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235" y="268605"/>
            <a:ext cx="10515600" cy="1057275"/>
          </a:xfrm>
        </p:spPr>
        <p:txBody>
          <a:bodyPr/>
          <a:p>
            <a:r>
              <a:rPr lang="en-US">
                <a:solidFill>
                  <a:schemeClr val="bg1"/>
                </a:solidFill>
              </a:rPr>
              <a:t>Sumber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/>
          <p:nvPr>
            <p:ph idx="1"/>
          </p:nvPr>
        </p:nvSpPr>
        <p:spPr/>
        <p:txBody>
          <a:bodyPr/>
          <a:p>
            <a:r>
              <a:rPr lang="en-US"/>
              <a:t>https://github.com/Muhammad-Yunus/Belajar-Computer-Vision/blob/master/09.%20OpenCV%20-%20Part%203/OpenCV%20-%20Part%203.ipynb</a:t>
            </a:r>
            <a:endParaRPr lang="en-US"/>
          </a:p>
          <a:p>
            <a:endParaRPr lang="en-US"/>
          </a:p>
          <a:p>
            <a:r>
              <a:rPr lang="en-US"/>
              <a:t>https://www.learnopencv.com/otsu-thresholding-with-opencv/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2370</Words>
  <Application>WPS Presentation</Application>
  <PresentationFormat>Widescreen</PresentationFormat>
  <Paragraphs>103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Bahnschrift Condensed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Sumber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yunus</cp:lastModifiedBy>
  <cp:revision>240</cp:revision>
  <dcterms:created xsi:type="dcterms:W3CDTF">2020-11-02T10:31:00Z</dcterms:created>
  <dcterms:modified xsi:type="dcterms:W3CDTF">2020-11-25T12:31:22Z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