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421" r:id="rId5"/>
    <p:sldId id="326" r:id="rId7"/>
    <p:sldId id="422" r:id="rId8"/>
    <p:sldId id="423" r:id="rId9"/>
    <p:sldId id="425" r:id="rId10"/>
    <p:sldId id="426" r:id="rId11"/>
    <p:sldId id="427" r:id="rId12"/>
    <p:sldId id="444" r:id="rId13"/>
    <p:sldId id="445" r:id="rId14"/>
    <p:sldId id="436" r:id="rId15"/>
    <p:sldId id="428" r:id="rId16"/>
    <p:sldId id="429" r:id="rId17"/>
    <p:sldId id="430" r:id="rId18"/>
    <p:sldId id="446" r:id="rId19"/>
    <p:sldId id="447" r:id="rId20"/>
    <p:sldId id="448" r:id="rId21"/>
    <p:sldId id="431" r:id="rId22"/>
    <p:sldId id="432" r:id="rId23"/>
    <p:sldId id="449" r:id="rId24"/>
    <p:sldId id="437" r:id="rId25"/>
    <p:sldId id="435" r:id="rId26"/>
    <p:sldId id="443" r:id="rId27"/>
    <p:sldId id="434" r:id="rId28"/>
    <p:sldId id="438" r:id="rId29"/>
    <p:sldId id="439" r:id="rId30"/>
    <p:sldId id="440" r:id="rId31"/>
    <p:sldId id="441" r:id="rId32"/>
    <p:sldId id="442" r:id="rId33"/>
    <p:sldId id="450" r:id="rId34"/>
    <p:sldId id="452" r:id="rId35"/>
    <p:sldId id="453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2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4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If - Else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For Loop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Function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Module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 1&gt;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if</a:t>
              </a:r>
              <a:r>
                <a:rPr lang="en-US" i="1">
                  <a:sym typeface="+mn-ea"/>
                </a:rPr>
                <a:t> &lt;kondisi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true </a:t>
              </a:r>
              <a:r>
                <a:rPr lang="en-US" i="1">
                  <a:sym typeface="+mn-ea"/>
                </a:rPr>
                <a:t>&gt;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1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100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x &gt; 300: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"x diatas 300")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x &gt; 200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diatas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dibawah atau sama dengan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</a:t>
              </a:r>
              <a:r>
                <a:rPr lang="en-US">
                  <a:sym typeface="+mn-ea"/>
                </a:rPr>
                <a:t>print("x dibawah 300")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For loop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loop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Iterable </a:t>
              </a:r>
              <a:r>
                <a:rPr lang="en-US">
                  <a:sym typeface="+mn-ea"/>
                </a:rPr>
                <a:t>pada python adalah object dalam bentuk </a:t>
              </a:r>
              <a:r>
                <a:rPr lang="en-US" b="1">
                  <a:sym typeface="+mn-ea"/>
                </a:rPr>
                <a:t>string, list, tuple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	&lt; tugas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...2&gt;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...etc&gt;</a:t>
              </a:r>
              <a:endParaRPr lang="en-US" i="1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265" y="430593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[1, 2, 3, 4, 5, 6, 7, 8]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myList 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tuple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('satu', 'dua', 'tiga', 'empat', 'lima')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myTuple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("item", item)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900" y="388429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myString = </a:t>
              </a:r>
              <a:r>
                <a:rPr lang="en-US">
                  <a:sym typeface="+mn-ea"/>
                </a:rPr>
                <a:t>"Hello World!"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</a:t>
              </a:r>
              <a:r>
                <a:rPr lang="en-US">
                  <a:sym typeface="+mn-ea"/>
                </a:rPr>
                <a:t>myString </a:t>
              </a:r>
              <a:r>
                <a:rPr lang="en-US">
                  <a:sym typeface="+mn-ea"/>
                </a:rPr>
                <a:t>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48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 dan If -else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angka = [1, 2, 3, 4, 5, 6, 7, 8]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angka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1&gt;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1&gt;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2&gt;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...1&gt;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...2&gt;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...etc&gt;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sederhana,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[1, 2, 3, 4, 5]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['a', 'b', 'c', 'd', 'e']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(i, j)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7740" y="3493135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untuk meng-</a:t>
              </a:r>
              <a:r>
                <a:rPr lang="en-US" i="1">
                  <a:sym typeface="+mn-ea"/>
                </a:rPr>
                <a:t>iterate </a:t>
              </a:r>
              <a:r>
                <a:rPr lang="en-US" b="1">
                  <a:sym typeface="+mn-ea"/>
                </a:rPr>
                <a:t>child list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list_child in </a:t>
              </a:r>
              <a:r>
                <a:rPr lang="en-US">
                  <a:sym typeface="+mn-ea"/>
                </a:rPr>
                <a:t>myList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x in </a:t>
              </a:r>
              <a:r>
                <a:rPr lang="en-US">
                  <a:sym typeface="+mn-ea"/>
                </a:rPr>
                <a:t>list_child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('item', </a:t>
              </a:r>
              <a:r>
                <a:rPr lang="en-US">
                  <a:sym typeface="+mn-ea"/>
                </a:rPr>
                <a:t>x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</a:t>
              </a:r>
              <a:r>
                <a:rPr lang="en-US">
                  <a:sym typeface="+mn-ea"/>
                </a:rPr>
                <a:t>, dengan menggunakan list dibawah ini, 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2508250"/>
            <a:ext cx="9866630" cy="3049270"/>
            <a:chOff x="1516" y="2763"/>
            <a:chExt cx="15538" cy="480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6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print tiap element pada child list, sehingga didapatkan,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child list ke-1, item 1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3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4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5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6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7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8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9</a:t>
              </a:r>
              <a:r>
                <a:rPr lang="en-US">
                  <a:sym typeface="+mn-ea"/>
                </a:rPr>
                <a:t> 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71855" y="5694680"/>
            <a:ext cx="1132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mendapatkna </a:t>
            </a:r>
            <a:r>
              <a:rPr lang="en-US" b="1">
                <a:sym typeface="+mn-ea"/>
              </a:rPr>
              <a:t>'child list ke-</a:t>
            </a:r>
            <a:r>
              <a:rPr lang="en-US" b="1" i="1">
                <a:sym typeface="+mn-ea"/>
              </a:rPr>
              <a:t>x</a:t>
            </a:r>
            <a:r>
              <a:rPr lang="en-US" b="1">
                <a:sym typeface="+mn-ea"/>
              </a:rPr>
              <a:t>' </a:t>
            </a:r>
            <a:r>
              <a:rPr lang="en-US">
                <a:sym typeface="+mn-ea"/>
              </a:rPr>
              <a:t>bisa menggunakan built-in function list </a:t>
            </a:r>
            <a:r>
              <a:rPr lang="en-US" b="1">
                <a:sym typeface="+mn-ea"/>
              </a:rPr>
              <a:t>.index() </a:t>
            </a:r>
            <a:r>
              <a:rPr lang="en-US">
                <a:sym typeface="+mn-ea"/>
              </a:rPr>
              <a:t>pada</a:t>
            </a:r>
            <a:r>
              <a:rPr lang="en-US" b="1">
                <a:sym typeface="+mn-ea"/>
              </a:rPr>
              <a:t> parent list</a:t>
            </a:r>
            <a:r>
              <a:rPr lang="en-US">
                <a:sym typeface="+mn-ea"/>
              </a:rPr>
              <a:t> untuk </a:t>
            </a:r>
            <a:r>
              <a:rPr lang="en-US" b="1">
                <a:sym typeface="+mn-ea"/>
              </a:rPr>
              <a:t>child list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57630" y="6062980"/>
            <a:ext cx="947674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index = myList.index(child_list)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29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</a:t>
              </a:r>
              <a:r>
                <a:rPr lang="en-US" b="1">
                  <a:sym typeface="+mn-ea"/>
                </a:rPr>
                <a:t>range() </a:t>
              </a:r>
              <a:r>
                <a:rPr lang="en-US">
                  <a:sym typeface="+mn-ea"/>
                </a:rPr>
                <a:t>digunakan untuk menghasilkan </a:t>
              </a:r>
              <a:r>
                <a:rPr lang="en-US" b="1">
                  <a:sym typeface="+mn-ea"/>
                </a:rPr>
                <a:t>sequence angka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 = range(20)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print(type(A))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print(list(A))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If - else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20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dalam 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range(15):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("iterasi ke-", i)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670300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dimana iterable dihasilkan oleh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item in </a:t>
              </a:r>
              <a:r>
                <a:rPr lang="en-US">
                  <a:sym typeface="+mn-ea"/>
                </a:rPr>
                <a:t> range(10)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27202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03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untuk 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range(5):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range(5):    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("i = %d , j = %d" % ( i, j 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Function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1651000"/>
            <a:chOff x="1516" y="2783"/>
            <a:chExt cx="15538" cy="2600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yang dapat mengembalikan data (</a:t>
              </a:r>
              <a:r>
                <a:rPr lang="en-US" b="1">
                  <a:sym typeface="+mn-ea"/>
                </a:rPr>
                <a:t>return</a:t>
              </a:r>
              <a:r>
                <a:rPr lang="en-US">
                  <a:sym typeface="+mn-ea"/>
                </a:rPr>
                <a:t>) :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</a:t>
              </a:r>
              <a:r>
                <a:rPr lang="en-US">
                  <a:sym typeface="+mn-ea"/>
                </a:rPr>
                <a:t>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    return </a:t>
              </a:r>
              <a:r>
                <a:rPr lang="en-US" i="1">
                  <a:sym typeface="+mn-ea"/>
                </a:rPr>
                <a:t>&lt;data_output&gt;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untuk print </a:t>
              </a:r>
              <a:r>
                <a:rPr lang="en-US" i="1">
                  <a:sym typeface="+mn-ea"/>
                </a:rPr>
                <a:t>"Hello from a function"</a:t>
              </a:r>
              <a:r>
                <a:rPr lang="en-US" i="1">
                  <a:sym typeface="+mn-ea"/>
                </a:rPr>
                <a:t> </a:t>
              </a:r>
              <a:endParaRPr lang="en-US" b="1" i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my_function():</a:t>
              </a:r>
              <a:endParaRPr lang="en-US"/>
            </a:p>
            <a:p>
              <a:r>
                <a:rPr lang="en-US">
                  <a:sym typeface="+mn-ea"/>
                </a:rPr>
                <a:t>  print("Hello from a function")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820420"/>
            <a:chOff x="1516" y="2783"/>
            <a:chExt cx="15538" cy="129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memanggil function </a:t>
              </a:r>
              <a:r>
                <a:rPr lang="en-US" b="1">
                  <a:sym typeface="+mn-ea"/>
                </a:rPr>
                <a:t>my_function()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my_function()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menjumlahkan 2 variable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hitung memiliki dua buah inputan  (a dan b), 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didalam fucntion dilakukan operasi penjumlahan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hasil penjumlahan dikembalikan menggunakan </a:t>
              </a:r>
              <a:r>
                <a:rPr lang="en-US" b="1">
                  <a:sym typeface="+mn-ea"/>
                </a:rPr>
                <a:t>return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hitung(a, b):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 = a +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4322445"/>
            <a:ext cx="9866630" cy="2030095"/>
            <a:chOff x="1516" y="2783"/>
            <a:chExt cx="15538" cy="319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dapat menggunakan function diatas dengan cara berikut :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karena pada function hitung dilakukan </a:t>
              </a:r>
              <a:r>
                <a:rPr lang="en-US" b="1">
                  <a:sym typeface="+mn-ea"/>
                </a:rPr>
                <a:t>return </a:t>
              </a:r>
              <a:r>
                <a:rPr lang="en-US">
                  <a:sym typeface="+mn-ea"/>
                </a:rPr>
                <a:t>untuk hasil penjumlahan, maka variable </a:t>
              </a:r>
              <a:r>
                <a:rPr lang="en-US" b="1">
                  <a:sym typeface="+mn-ea"/>
                </a:rPr>
                <a:t>output </a:t>
              </a:r>
              <a:r>
                <a:rPr lang="en-US">
                  <a:sym typeface="+mn-ea"/>
                </a:rPr>
                <a:t>diatas akan mendapatkan nilai hasil penjumlahan dalam function </a:t>
              </a:r>
              <a:r>
                <a:rPr lang="en-US" b="1">
                  <a:sym typeface="+mn-ea"/>
                </a:rPr>
                <a:t>hitung()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hitung(30, 15)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output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5252085"/>
            <a:chOff x="1516" y="2783"/>
            <a:chExt cx="15538" cy="8271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menghitung grade nilai (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didalam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):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cek_nilai(nilai):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nilai &gt;= 90: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"A"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80: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70: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60: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50: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40: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"D"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"E"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return grade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bisa cek nilai dengan memanggil function </a:t>
              </a:r>
              <a:r>
                <a:rPr lang="en-US" b="1">
                  <a:sym typeface="+mn-ea"/>
                </a:rPr>
                <a:t>cek_nilai()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int(input("Inputkan nilaimu: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grade = cek_nilai(nilai)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print(grade)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set </a:t>
              </a:r>
              <a:r>
                <a:rPr lang="en-US" b="1">
                  <a:sym typeface="+mn-ea"/>
                </a:rPr>
                <a:t>nilai default</a:t>
              </a:r>
              <a:r>
                <a:rPr lang="en-US">
                  <a:sym typeface="+mn-ea"/>
                </a:rPr>
                <a:t> pada input variable sebuah </a:t>
              </a:r>
              <a:r>
                <a:rPr lang="en-US" b="1">
                  <a:sym typeface="+mn-ea"/>
                </a:rPr>
                <a:t>function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hitung_pangkat(basis, pangkat =2):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hasil = basis ** pangkat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return hasil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0210" y="3060700"/>
            <a:ext cx="9867265" cy="1781175"/>
            <a:chOff x="1516" y="2783"/>
            <a:chExt cx="15539" cy="2805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panggil fungsi</a:t>
              </a:r>
              <a:r>
                <a:rPr lang="en-US" b="1">
                  <a:sym typeface="+mn-ea"/>
                </a:rPr>
                <a:t> hitung_pangkat() </a:t>
              </a:r>
              <a:r>
                <a:rPr lang="en-US">
                  <a:sym typeface="+mn-ea"/>
                </a:rPr>
                <a:t>dengan </a:t>
              </a:r>
              <a:r>
                <a:rPr lang="en-US" b="1">
                  <a:sym typeface="+mn-ea"/>
                </a:rPr>
                <a:t>hanya </a:t>
              </a:r>
              <a:r>
                <a:rPr lang="en-US">
                  <a:sym typeface="+mn-ea"/>
                </a:rPr>
                <a:t>memberikan nilai </a:t>
              </a:r>
              <a:r>
                <a:rPr lang="en-US" b="1">
                  <a:sym typeface="+mn-ea"/>
                </a:rPr>
                <a:t>basis </a:t>
              </a:r>
              <a:r>
                <a:rPr lang="en-US">
                  <a:sym typeface="+mn-ea"/>
                </a:rPr>
                <a:t>(karena variable </a:t>
              </a:r>
              <a:r>
                <a:rPr lang="en-US" b="1">
                  <a:sym typeface="+mn-ea"/>
                </a:rPr>
                <a:t>pangkat </a:t>
              </a:r>
              <a:r>
                <a:rPr lang="en-US">
                  <a:sym typeface="+mn-ea"/>
                </a:rPr>
                <a:t>sudah memiliki nilai default = 2)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1" y="4136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htung_pangkat(10)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print(output)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10210" y="5163820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meskipun demikian, kita dapat mengganti nilai default pada variable input sebuah function dengan nilai yang kita inginkan,</a:t>
            </a:r>
            <a:endParaRPr lang="en-US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0735" y="5808980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output = htung_pangkat(2, 3)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print(output)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 : </a:t>
              </a:r>
              <a:r>
                <a:rPr lang="en-US">
                  <a:sym typeface="+mn-ea"/>
                </a:rPr>
                <a:t>buatlah sebuah fungsi yang dapat digunakan untuk menghitung luas lingkaran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rumus luas lingkaran = 3.14 * r ** 2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6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652905"/>
            <a:chOff x="1516" y="2783"/>
            <a:chExt cx="15537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</a:t>
              </a:r>
              <a:r>
                <a:rPr lang="en-US" b="1"/>
                <a:t>If</a:t>
              </a:r>
              <a:r>
                <a:rPr lang="en-US"/>
                <a:t>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if </a:t>
              </a:r>
              <a:r>
                <a:rPr lang="en-US" i="1"/>
                <a:t>&lt;kondisi&gt;</a:t>
              </a:r>
              <a:r>
                <a:rPr lang="en-US"/>
                <a:t> :</a:t>
              </a:r>
              <a:endParaRPr lang="en-US"/>
            </a:p>
            <a:p>
              <a:r>
                <a:rPr lang="en-US" i="1"/>
                <a:t>	&lt;tugas ... 1&gt;</a:t>
              </a:r>
              <a:endParaRPr lang="en-US" i="1"/>
            </a:p>
            <a:p>
              <a:r>
                <a:rPr lang="en-US" i="1"/>
                <a:t>	&lt;tugas ... 2&gt;</a:t>
              </a:r>
              <a:endParaRPr lang="en-US" i="1"/>
            </a:p>
            <a:p>
              <a:r>
                <a:rPr lang="en-US" i="1"/>
                <a:t>	&lt;tugas ... etc.&gt;</a:t>
              </a:r>
              <a:endParaRPr lang="en-US" i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contoh penerapan logika </a:t>
              </a:r>
              <a:r>
                <a:rPr lang="en-US" b="1"/>
                <a:t>if </a:t>
              </a:r>
              <a:r>
                <a:rPr lang="en-US"/>
                <a:t>dengan</a:t>
              </a:r>
              <a:r>
                <a:rPr lang="en-US" b="1"/>
                <a:t> operator pembanding</a:t>
              </a:r>
              <a:r>
                <a:rPr lang="en-US"/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int(input(umur :))</a:t>
              </a:r>
              <a:endParaRPr lang="en-US"/>
            </a:p>
            <a:p>
              <a:endParaRPr lang="en-US"/>
            </a:p>
            <a:p>
              <a:r>
                <a:rPr lang="en-US"/>
                <a:t>if umur &gt; 17 :</a:t>
              </a:r>
              <a:endParaRPr lang="en-US"/>
            </a:p>
            <a:p>
              <a:r>
                <a:rPr lang="en-US"/>
                <a:t>	print('umur anda diatas 17 tahun, boleh membuat SIM')</a:t>
              </a: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5995" cy="1985010"/>
            <a:chOff x="1516" y="2783"/>
            <a:chExt cx="15537" cy="3126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menggunakan </a:t>
              </a:r>
              <a:r>
                <a:rPr lang="en-US" b="1">
                  <a:sym typeface="+mn-ea"/>
                </a:rPr>
                <a:t>tuple packing</a:t>
              </a:r>
              <a:r>
                <a:rPr lang="en-US">
                  <a:sym typeface="+mn-ea"/>
                </a:rPr>
                <a:t> dalm </a:t>
              </a:r>
              <a:r>
                <a:rPr lang="en-US" b="1">
                  <a:sym typeface="+mn-ea"/>
                </a:rPr>
                <a:t>function</a:t>
              </a:r>
              <a:r>
                <a:rPr lang="en-US">
                  <a:sym typeface="+mn-ea"/>
                </a:rPr>
                <a:t>, sehingga kita dapat mengemblikan (return) banyak nilai dalam 1 funtion (mengembalikan nilai keliling dan luas sebuah lingkaran)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4021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hitung_lingkaran(r)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keliling = 2* 3.14 * r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luas = 3.14 * r **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keliling, luas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00100" y="4291965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K, L = hitung_keliling(7)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</a:t>
            </a:r>
            <a:r>
              <a:rPr lang="en-US">
                <a:sym typeface="+mn-ea"/>
              </a:rPr>
              <a:t>"keliling = %.2f dan luas = %.2f" % (K, L))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0845" y="392366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mendapatkan hasil function </a:t>
            </a:r>
            <a:r>
              <a:rPr lang="en-US" b="1">
                <a:sym typeface="+mn-ea"/>
              </a:rPr>
              <a:t>hitung_keliling()</a:t>
            </a:r>
            <a:r>
              <a:rPr lang="en-US">
                <a:sym typeface="+mn-ea"/>
              </a:rPr>
              <a:t>, lakukan </a:t>
            </a:r>
            <a:r>
              <a:rPr lang="en-US" b="1">
                <a:sym typeface="+mn-ea"/>
              </a:rPr>
              <a:t>tuple unpacking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Module (Library)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s 18"/>
          <p:cNvSpPr/>
          <p:nvPr/>
        </p:nvSpPr>
        <p:spPr>
          <a:xfrm>
            <a:off x="307975" y="1487170"/>
            <a:ext cx="10650855" cy="2597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268605"/>
            <a:ext cx="805878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7266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Konsep Library/Package dalam Python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856355" y="1804670"/>
            <a:ext cx="3742690" cy="564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Code/program yang kita buat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8820" y="3173095"/>
            <a:ext cx="9867900" cy="707390"/>
            <a:chOff x="1132" y="4997"/>
            <a:chExt cx="15540" cy="1114"/>
          </a:xfrm>
        </p:grpSpPr>
        <p:sp>
          <p:nvSpPr>
            <p:cNvPr id="3" name="Rectangles 2"/>
            <p:cNvSpPr/>
            <p:nvPr/>
          </p:nvSpPr>
          <p:spPr>
            <a:xfrm>
              <a:off x="113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OpenCV</a:t>
              </a:r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4377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Matplotlib</a:t>
              </a:r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7636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Numpy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0813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Scikit-Image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392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Etc..</a:t>
              </a: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91945" y="2540635"/>
            <a:ext cx="3752215" cy="632460"/>
            <a:chOff x="2507" y="4001"/>
            <a:chExt cx="5909" cy="996"/>
          </a:xfrm>
        </p:grpSpPr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0"/>
            </p:cNvCxnSpPr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5721985" y="2656205"/>
            <a:ext cx="12065" cy="51689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6033770" y="2540635"/>
            <a:ext cx="3752215" cy="632460"/>
            <a:chOff x="2507" y="4001"/>
            <a:chExt cx="5909" cy="9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307975" y="4775835"/>
            <a:ext cx="10650855" cy="170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Content Placeholder 20" descr="twitter.90915068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3914" b="14587"/>
          <a:stretch>
            <a:fillRect/>
          </a:stretch>
        </p:blipFill>
        <p:spPr>
          <a:xfrm>
            <a:off x="4683760" y="4885055"/>
            <a:ext cx="2076450" cy="14846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22910" y="4885055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Package Manager untuk Python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22910" y="1591945"/>
            <a:ext cx="1345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Raspberry Pi</a:t>
            </a:r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259205" y="389191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4708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5467350" y="3892550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54951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9458960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16200000">
            <a:off x="10875010" y="5556885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Cloud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 rot="16200000">
            <a:off x="10659110" y="2759710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PC/Laptop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Module/Library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50340"/>
            <a:ext cx="9865995" cy="817245"/>
            <a:chOff x="1516" y="2783"/>
            <a:chExt cx="15537" cy="128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pada python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845" y="4010025"/>
            <a:ext cx="9865995" cy="817245"/>
            <a:chOff x="1516" y="2783"/>
            <a:chExt cx="15537" cy="1287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sebagai </a:t>
              </a:r>
              <a:r>
                <a:rPr lang="en-US" b="1">
                  <a:sym typeface="+mn-ea"/>
                </a:rPr>
                <a:t>alias</a:t>
              </a:r>
              <a:endParaRPr lang="en-US" b="1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 as &lt;alias name&gt;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800100" y="2473325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datetime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00100" y="3067050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os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0100" y="516445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numpy as np </a:t>
            </a:r>
            <a:endParaRPr lang="en-US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00100" y="584898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matplotlib.pyplot as plt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38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44725"/>
            <a:chOff x="647" y="2284"/>
            <a:chExt cx="9885" cy="3535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date &amp; time</a:t>
              </a:r>
              <a:r>
                <a:rPr lang="en-US">
                  <a:sym typeface="+mn-ea"/>
                </a:rPr>
                <a:t> melalui library </a:t>
              </a:r>
              <a:r>
                <a:rPr lang="en-US" b="1">
                  <a:sym typeface="+mn-ea"/>
                </a:rPr>
                <a:t>datetime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datetime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39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2020-11-16 14:54:25.636034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0845" y="4117975"/>
            <a:ext cx="6276975" cy="1894840"/>
            <a:chOff x="647" y="2284"/>
            <a:chExt cx="9885" cy="2984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year </a:t>
              </a:r>
              <a:r>
                <a:rPr lang="en-US">
                  <a:sym typeface="+mn-ea"/>
                </a:rPr>
                <a:t>melalui library </a:t>
              </a:r>
              <a:r>
                <a:rPr lang="en-US" b="1">
                  <a:sym typeface="+mn-ea"/>
                </a:rPr>
                <a:t>datetime </a:t>
              </a:r>
              <a:r>
                <a:rPr lang="en-US">
                  <a:sym typeface="+mn-ea"/>
                </a:rPr>
                <a:t>men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print(x.strftime("%A"))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239" y="468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63140"/>
            <a:chOff x="647" y="2284"/>
            <a:chExt cx="9885" cy="3564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.strftime() </a:t>
              </a:r>
              <a:r>
                <a:rPr lang="en-US">
                  <a:sym typeface="+mn-ea"/>
                </a:rPr>
                <a:t>digunakan untuk </a:t>
              </a:r>
              <a:r>
                <a:rPr lang="en-US" b="1">
                  <a:sym typeface="+mn-ea"/>
                </a:rPr>
                <a:t>formating </a:t>
              </a:r>
              <a:r>
                <a:rPr lang="en-US">
                  <a:sym typeface="+mn-ea"/>
                </a:rPr>
                <a:t>datetime sebagai </a:t>
              </a:r>
              <a:r>
                <a:rPr lang="en-US" b="1">
                  <a:sym typeface="+mn-ea"/>
                </a:rPr>
                <a:t>string</a:t>
              </a: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dd/mm/yyyy 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print(x.strftime("%d/%m/%Y"))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6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16/11/2020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845" y="4310380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print(x.strftime("%d-%m-%Y"))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16-11-2020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6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dd-mm-yyyy 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86525" y="1790065"/>
            <a:ext cx="5109845" cy="1977390"/>
            <a:chOff x="10215" y="2819"/>
            <a:chExt cx="8047" cy="3114"/>
          </a:xfrm>
        </p:grpSpPr>
        <p:sp>
          <p:nvSpPr>
            <p:cNvPr id="8" name="Text Box 7"/>
            <p:cNvSpPr txBox="1"/>
            <p:nvPr/>
          </p:nvSpPr>
          <p:spPr>
            <a:xfrm>
              <a:off x="10830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print(x.strftime("%H:%M:%S"))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0830" y="5353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15:00:00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0215" y="2819"/>
              <a:ext cx="616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HH:MM:SS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9385" y="4310380"/>
            <a:ext cx="5454650" cy="1977390"/>
            <a:chOff x="10251" y="6788"/>
            <a:chExt cx="8590" cy="3114"/>
          </a:xfrm>
        </p:grpSpPr>
        <p:sp>
          <p:nvSpPr>
            <p:cNvPr id="15" name="Text Box 14"/>
            <p:cNvSpPr txBox="1"/>
            <p:nvPr/>
          </p:nvSpPr>
          <p:spPr>
            <a:xfrm>
              <a:off x="10866" y="7428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</a:t>
              </a:r>
              <a:r>
                <a:rPr lang="en-US">
                  <a:sym typeface="+mn-ea"/>
                </a:rPr>
                <a:t>%d/%m/%Y </a:t>
              </a:r>
              <a:r>
                <a:rPr lang="en-US">
                  <a:sym typeface="+mn-ea"/>
                </a:rPr>
                <a:t>%H:%M:%S"))</a:t>
              </a:r>
              <a:endParaRPr lang="en-US">
                <a:sym typeface="+mn-ea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866" y="9322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16/11/2020 </a:t>
              </a:r>
              <a:r>
                <a:rPr lang="en-US"/>
                <a:t>15:00:00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0251" y="6788"/>
              <a:ext cx="85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dd/m/yyyy HH:MM:SS</a:t>
              </a: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4350" y="1600835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print(x.strftime("%Y %B %d"))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 November 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70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 mmmm yyyy 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350" y="3970655"/>
            <a:ext cx="5095875" cy="1939290"/>
            <a:chOff x="647" y="6057"/>
            <a:chExt cx="8025" cy="3054"/>
          </a:xfrm>
        </p:grpSpPr>
        <p:sp>
          <p:nvSpPr>
            <p:cNvPr id="17" name="Text Box 16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print(x.strftime("%A, %Y %B %d"))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Monday, 16 November 2020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47" y="6057"/>
              <a:ext cx="790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aaaa, dd mmmm yyyy </a:t>
              </a: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0845" y="1450340"/>
            <a:ext cx="793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library os</a:t>
            </a:r>
            <a:r>
              <a:rPr lang="en-US">
                <a:sym typeface="+mn-ea"/>
              </a:rPr>
              <a:t> merupakan library built-in pada pyton yang membantu kita untuk </a:t>
            </a:r>
            <a:r>
              <a:rPr lang="en-US" b="1">
                <a:sym typeface="+mn-ea"/>
              </a:rPr>
              <a:t>membuat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membaca folder</a:t>
            </a:r>
            <a:r>
              <a:rPr lang="en-US">
                <a:sym typeface="+mn-ea"/>
              </a:rPr>
              <a:t>, membaca </a:t>
            </a:r>
            <a:r>
              <a:rPr lang="en-US" b="1">
                <a:sym typeface="+mn-ea"/>
              </a:rPr>
              <a:t>content / file</a:t>
            </a:r>
            <a:r>
              <a:rPr lang="en-US">
                <a:sym typeface="+mn-ea"/>
              </a:rPr>
              <a:t> didalam </a:t>
            </a:r>
            <a:r>
              <a:rPr lang="en-US" b="1">
                <a:sym typeface="+mn-ea"/>
              </a:rPr>
              <a:t>folder</a:t>
            </a:r>
            <a:r>
              <a:rPr lang="en-US">
                <a:sym typeface="+mn-ea"/>
              </a:rPr>
              <a:t>, </a:t>
            </a:r>
            <a:r>
              <a:rPr lang="en-US" b="1">
                <a:sym typeface="+mn-ea"/>
              </a:rPr>
              <a:t>mengubah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mengidentifikasi </a:t>
            </a:r>
            <a:r>
              <a:rPr lang="en-US">
                <a:sym typeface="+mn-ea"/>
              </a:rPr>
              <a:t>sebuah </a:t>
            </a:r>
            <a:r>
              <a:rPr lang="en-US" b="1">
                <a:sym typeface="+mn-ea"/>
              </a:rPr>
              <a:t>folder.</a:t>
            </a:r>
            <a:endParaRPr lang="en-US" b="1">
              <a:sym typeface="+mn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2743835"/>
            <a:ext cx="6276975" cy="1844675"/>
            <a:chOff x="647" y="2284"/>
            <a:chExt cx="9885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import </a:t>
              </a:r>
              <a:r>
                <a:rPr lang="en-US">
                  <a:sym typeface="+mn-ea"/>
                </a:rPr>
                <a:t>library </a:t>
              </a:r>
              <a:r>
                <a:rPr lang="en-US" b="1">
                  <a:sym typeface="+mn-ea"/>
                </a:rPr>
                <a:t>os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list file</a:t>
              </a:r>
              <a:r>
                <a:rPr lang="en-US">
                  <a:sym typeface="+mn-ea"/>
                </a:rPr>
                <a:t> dalam </a:t>
              </a:r>
              <a:r>
                <a:rPr lang="en-US" b="1">
                  <a:sym typeface="+mn-ea"/>
                </a:rPr>
                <a:t>folder,</a:t>
              </a:r>
              <a:endParaRPr lang="en-US" b="1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os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files = os.listdir(</a:t>
              </a:r>
              <a:r>
                <a:rPr lang="en-US">
                  <a:sym typeface="+mn-ea"/>
                </a:rPr>
                <a:t>"."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print(files)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410845" y="46983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os.listdir(".")</a:t>
            </a:r>
            <a:r>
              <a:rPr lang="en-US">
                <a:sym typeface="+mn-ea"/>
              </a:rPr>
              <a:t> akan menampilkan </a:t>
            </a:r>
            <a:r>
              <a:rPr lang="en-US" b="1">
                <a:sym typeface="+mn-ea"/>
              </a:rPr>
              <a:t>seluruh nama file </a:t>
            </a:r>
            <a:r>
              <a:rPr lang="en-US">
                <a:sym typeface="+mn-ea"/>
              </a:rPr>
              <a:t>pada folder </a:t>
            </a:r>
            <a:r>
              <a:rPr lang="en-US" b="1">
                <a:sym typeface="+mn-ea"/>
              </a:rPr>
              <a:t>"." </a:t>
            </a:r>
            <a:r>
              <a:rPr lang="en-US">
                <a:sym typeface="+mn-ea"/>
              </a:rPr>
              <a:t>(folder yang digunakan oleh program)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736600"/>
            <a:chOff x="647" y="2284"/>
            <a:chExt cx="13580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os.mkdir("test_folder")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11480" y="2273935"/>
            <a:ext cx="890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os.mkdir("test_folder")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akan membuat folder </a:t>
            </a:r>
            <a:r>
              <a:rPr lang="en-US" b="1">
                <a:sym typeface="+mn-ea"/>
              </a:rPr>
              <a:t>test_folder </a:t>
            </a:r>
            <a:r>
              <a:rPr lang="en-US">
                <a:sym typeface="+mn-ea"/>
              </a:rPr>
              <a:t>pada current working directory</a:t>
            </a:r>
            <a:endParaRPr lang="en-US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" y="3428365"/>
            <a:ext cx="8623300" cy="736600"/>
            <a:chOff x="647" y="2284"/>
            <a:chExt cx="13580" cy="1160"/>
          </a:xfrm>
        </p:grpSpPr>
        <p:sp>
          <p:nvSpPr>
            <p:cNvPr id="8" name="Text Box 7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apakah </a:t>
              </a:r>
              <a:r>
                <a:rPr lang="en-US" b="1">
                  <a:sym typeface="+mn-ea"/>
                </a:rPr>
                <a:t>path </a:t>
              </a:r>
              <a:r>
                <a:rPr lang="en-US">
                  <a:sym typeface="+mn-ea"/>
                </a:rPr>
                <a:t>merupakan folder atau bukan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os.path.isdir("test_folder")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411480" y="41649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</a:t>
            </a:r>
            <a:r>
              <a:rPr lang="en-US" b="1">
                <a:sym typeface="+mn-ea"/>
              </a:rPr>
              <a:t>path.isdir</a:t>
            </a:r>
            <a:r>
              <a:rPr lang="en-US" b="1">
                <a:sym typeface="+mn-ea"/>
              </a:rPr>
              <a:t>("test_folder") </a:t>
            </a:r>
            <a:r>
              <a:rPr lang="en-US">
                <a:sym typeface="+mn-ea"/>
              </a:rPr>
              <a:t>akan melakukan pengecekan apakah </a:t>
            </a:r>
            <a:r>
              <a:rPr lang="en-US" b="1">
                <a:sym typeface="+mn-ea"/>
              </a:rPr>
              <a:t>"test_folder</a:t>
            </a:r>
            <a:r>
              <a:rPr lang="en-US">
                <a:sym typeface="+mn-ea"/>
              </a:rPr>
              <a:t>" merupakan folder atau bukan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475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38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567180"/>
            <a:chOff x="647" y="2284"/>
            <a:chExt cx="13580" cy="2468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</a:t>
              </a:r>
              <a:r>
                <a:rPr lang="en-US">
                  <a:sym typeface="+mn-ea"/>
                </a:rPr>
                <a:t>name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87400" y="4162425"/>
            <a:ext cx="4719955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folder_1</a:t>
            </a:r>
            <a:r>
              <a:rPr lang="en-US">
                <a:sym typeface="+mn-ea"/>
              </a:rPr>
              <a:t>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image_001.jpg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image_002.jpg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image_003.jpg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1480" y="3794125"/>
            <a:ext cx="862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</a:t>
            </a:r>
            <a:r>
              <a:rPr lang="en-US">
                <a:sym typeface="+mn-ea"/>
              </a:rPr>
              <a:t>"folder_1"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07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1652905"/>
            <a:chOff x="1516" y="2783"/>
            <a:chExt cx="15538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lulus = input("Apakah kamu lulus? [ya/tidak]: ")</a:t>
              </a:r>
              <a:endParaRPr lang="en-US"/>
            </a:p>
            <a:p>
              <a:endParaRPr lang="en-US"/>
            </a:p>
            <a:p>
              <a:r>
                <a:rPr lang="en-US"/>
                <a:t>if lulus == "tidak":</a:t>
              </a:r>
              <a:endParaRPr lang="en-US"/>
            </a:p>
            <a:p>
              <a:r>
                <a:rPr lang="en-US"/>
                <a:t>    print("Kamu harus ikut ujian")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6630" cy="2205355"/>
            <a:chOff x="1516" y="2783"/>
            <a:chExt cx="15538" cy="347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operator logika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int(input("Umur : "))</a:t>
              </a:r>
              <a:endParaRPr lang="en-US"/>
            </a:p>
            <a:p>
              <a:r>
                <a:rPr lang="en-US"/>
                <a:t>tinggi = int(input("Tinggi badan : "))</a:t>
              </a:r>
              <a:endParaRPr lang="en-US"/>
            </a:p>
            <a:p>
              <a:endParaRPr lang="en-US"/>
            </a:p>
            <a:p>
              <a:r>
                <a:rPr lang="en-US"/>
                <a:t>if umur &lt; 30 and tinggi &gt; 165:</a:t>
              </a:r>
              <a:endParaRPr lang="en-US"/>
            </a:p>
            <a:p>
              <a:r>
                <a:rPr lang="en-US"/>
                <a:t>    print("Umur %d dan tinggi badan %d, memenuhi kriteria." % (umur, tinggi))</a:t>
              </a:r>
              <a:endParaRPr lang="en-US"/>
            </a:p>
            <a:p>
              <a:r>
                <a:rPr lang="en-US"/>
                <a:t>    </a:t>
              </a:r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1201610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19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 pad sub-folder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844675"/>
            <a:chOff x="647" y="2284"/>
            <a:chExt cx="13580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= os.listdir("</a:t>
              </a:r>
              <a:r>
                <a:rPr lang="en-US">
                  <a:sym typeface="+mn-ea"/>
                </a:rPr>
                <a:t>folder_2</a:t>
              </a:r>
              <a:r>
                <a:rPr lang="en-US">
                  <a:sym typeface="+mn-ea"/>
                </a:rPr>
                <a:t>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folder in </a:t>
              </a:r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filenames in </a:t>
              </a:r>
              <a:r>
                <a:rPr lang="en-US">
                  <a:sym typeface="+mn-ea"/>
                </a:rPr>
                <a:t>folder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filenames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6478905" y="1737995"/>
            <a:ext cx="4719955" cy="313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folder_2/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sub_folder_1/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image_001.jpg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image_002.jpg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image_003.jpg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sub_folder_2/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image_004.jpg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image_005.jpg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image_006.jpg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02985" y="1369695"/>
            <a:ext cx="591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"</a:t>
            </a:r>
            <a:r>
              <a:rPr lang="en-US">
                <a:sym typeface="+mn-ea"/>
              </a:rPr>
              <a:t>folder_2</a:t>
            </a:r>
            <a:r>
              <a:rPr lang="en-US">
                <a:sym typeface="+mn-ea"/>
              </a:rPr>
              <a:t>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https://www.w3schools.com/python/gloss_python_if_statement.asp</a:t>
            </a:r>
            <a:endParaRPr lang="en-US"/>
          </a:p>
          <a:p>
            <a:r>
              <a:rPr lang="en-US"/>
              <a:t>https://www.w3schools.com/python/python_for_loops.asp</a:t>
            </a:r>
            <a:endParaRPr lang="en-US"/>
          </a:p>
          <a:p>
            <a:r>
              <a:rPr lang="en-US"/>
              <a:t>https://www.w3schools.com/python/python_functions.asp</a:t>
            </a:r>
            <a:endParaRPr lang="en-US"/>
          </a:p>
          <a:p>
            <a:r>
              <a:rPr lang="en-US"/>
              <a:t>https://www.w3schools.com/python/python_datetime.asp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6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2207260"/>
            <a:chOff x="1516" y="2783"/>
            <a:chExt cx="15538" cy="347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if- else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&lt;kondisi&gt;</a:t>
              </a:r>
              <a:r>
                <a:rPr lang="en-US">
                  <a:sym typeface="+mn-ea"/>
                </a:rPr>
                <a:t> :</a:t>
              </a:r>
              <a:endParaRPr lang="en-US"/>
            </a:p>
            <a:p>
              <a:r>
                <a:rPr lang="en-US" i="1">
                  <a:sym typeface="+mn-ea"/>
                </a:rPr>
                <a:t>	&lt;tugas ... 1&gt;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2&gt;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etc.&gt;</a:t>
              </a:r>
              <a:endParaRPr lang="en-US" i="1"/>
            </a:p>
            <a:p>
              <a:r>
                <a:rPr lang="en-US"/>
                <a:t>else :</a:t>
              </a:r>
              <a:endParaRPr lang="en-US"/>
            </a:p>
            <a:p>
              <a:r>
                <a:rPr lang="en-US"/>
                <a:t>	&lt; tugas .... &gt;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4222750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umur = int(input("Berapa umur kamu: "))</a:t>
              </a:r>
              <a:endParaRPr lang="en-US"/>
            </a:p>
            <a:p>
              <a:r>
                <a:rPr lang="en-US">
                  <a:sym typeface="+mn-ea"/>
                </a:rPr>
                <a:t>if umur &gt;= 18:</a:t>
              </a:r>
              <a:endParaRPr lang="en-US"/>
            </a:p>
            <a:p>
              <a:r>
                <a:rPr lang="en-US">
                  <a:sym typeface="+mn-ea"/>
                </a:rPr>
                <a:t>    print("Kamu boleh membuat SIM")</a:t>
              </a:r>
              <a:endParaRPr lang="en-US"/>
            </a:p>
            <a:p>
              <a:r>
                <a:rPr lang="en-US">
                  <a:sym typeface="+mn-ea"/>
                </a:rPr>
                <a:t>else:</a:t>
              </a:r>
              <a:endParaRPr lang="en-US"/>
            </a:p>
            <a:p>
              <a:r>
                <a:rPr lang="en-US">
                  <a:sym typeface="+mn-ea"/>
                </a:rPr>
                <a:t>    print("Kamu belum boleh membuat SIM")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692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3315335"/>
            <a:chOff x="1516" y="2783"/>
            <a:chExt cx="15538" cy="5221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and nilai &lt;= 100: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70  and nilai &lt;= 80: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60 and nilai &lt;= 70: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70 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60: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Perbedaan </a:t>
              </a:r>
              <a:r>
                <a:rPr lang="en-US" b="1">
                  <a:sym typeface="+mn-ea"/>
                </a:rPr>
                <a:t>multiple if </a:t>
              </a:r>
              <a:r>
                <a:rPr lang="en-US">
                  <a:sym typeface="+mn-ea"/>
                </a:rPr>
                <a:t>statement dan </a:t>
              </a:r>
              <a:r>
                <a:rPr lang="en-US" b="1">
                  <a:sym typeface="+mn-ea"/>
                </a:rPr>
                <a:t>elif statement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jika </a:t>
              </a:r>
              <a:r>
                <a:rPr lang="en-US" b="1">
                  <a:sym typeface="+mn-ea"/>
                </a:rPr>
                <a:t>multiple if statment </a:t>
              </a:r>
              <a:r>
                <a:rPr lang="en-US">
                  <a:sym typeface="+mn-ea"/>
                </a:rPr>
                <a:t>maka program akan </a:t>
              </a:r>
              <a:r>
                <a:rPr lang="en-US" b="1">
                  <a:sym typeface="+mn-ea"/>
                </a:rPr>
                <a:t>cek semua if statement </a:t>
              </a:r>
              <a:r>
                <a:rPr lang="en-US">
                  <a:sym typeface="+mn-ea"/>
                </a:rPr>
                <a:t>(tidak ada yang terlewatkan) dan bisa jadi semua instruksi bisa dilakukan jika memang memnuhi kondisi semua multiple if statement.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Namun jika </a:t>
              </a:r>
              <a:r>
                <a:rPr lang="en-US" b="1">
                  <a:sym typeface="+mn-ea"/>
                </a:rPr>
                <a:t>elif statement</a:t>
              </a:r>
              <a:r>
                <a:rPr lang="en-US">
                  <a:sym typeface="+mn-ea"/>
                </a:rPr>
                <a:t> </a:t>
              </a:r>
              <a:r>
                <a:rPr lang="en-US" b="1">
                  <a:sym typeface="+mn-ea"/>
                </a:rPr>
                <a:t>tidak semua dicek </a:t>
              </a:r>
              <a:r>
                <a:rPr lang="en-US">
                  <a:sym typeface="+mn-ea"/>
                </a:rPr>
                <a:t>(bisa semua/bisa tidak), program akan cek semua kondisi jika program masih belum menemukan yang sesuai, namun jika ada yang sesuai maka program akan langsung keluar dari statement pecabangan.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</a:t>
              </a:r>
              <a:r>
                <a:rPr lang="en-US">
                  <a:sym typeface="+mn-ea"/>
                </a:rPr>
                <a:t>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# Task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Buat program untuk menghitung nilai siswa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90 - 100 = A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80 - 89 = B+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70 - 79 =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60 - 69 = C+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50 - 59 = C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40 - 49 = D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0 - 39 = E 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10798</Words>
  <Application>WPS Presentation</Application>
  <PresentationFormat>Widescreen</PresentationFormat>
  <Paragraphs>596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188</cp:revision>
  <dcterms:created xsi:type="dcterms:W3CDTF">2020-11-02T10:31:00Z</dcterms:created>
  <dcterms:modified xsi:type="dcterms:W3CDTF">2020-11-16T14:23:03Z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