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21" r:id="rId6"/>
    <p:sldId id="476" r:id="rId7"/>
    <p:sldId id="477" r:id="rId8"/>
    <p:sldId id="478" r:id="rId9"/>
    <p:sldId id="482" r:id="rId10"/>
    <p:sldId id="483" r:id="rId11"/>
    <p:sldId id="493" r:id="rId12"/>
    <p:sldId id="479" r:id="rId13"/>
    <p:sldId id="480" r:id="rId14"/>
    <p:sldId id="484" r:id="rId15"/>
    <p:sldId id="485" r:id="rId16"/>
    <p:sldId id="486" r:id="rId17"/>
    <p:sldId id="487" r:id="rId18"/>
    <p:sldId id="488" r:id="rId19"/>
    <p:sldId id="489" r:id="rId20"/>
    <p:sldId id="494" r:id="rId21"/>
    <p:sldId id="490" r:id="rId22"/>
    <p:sldId id="491" r:id="rId23"/>
    <p:sldId id="49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5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Computer Vision Part 1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Install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Image Data &amp; Matrix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Read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Show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Image Data &amp; Matrix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805430" y="3182620"/>
            <a:ext cx="6936105" cy="1654175"/>
            <a:chOff x="2252" y="4941"/>
            <a:chExt cx="10923" cy="2605"/>
          </a:xfrm>
        </p:grpSpPr>
        <p:sp>
          <p:nvSpPr>
            <p:cNvPr id="5" name="Rectangles 4"/>
            <p:cNvSpPr/>
            <p:nvPr/>
          </p:nvSpPr>
          <p:spPr>
            <a:xfrm>
              <a:off x="2252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Object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5574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Kamera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44" y="4941"/>
              <a:ext cx="4131" cy="2605"/>
              <a:chOff x="8613" y="4941"/>
              <a:chExt cx="4131" cy="2605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8613" y="4941"/>
                <a:ext cx="4131" cy="26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8727" y="5110"/>
                <a:ext cx="2119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olidFill>
                      <a:schemeClr val="bg1"/>
                    </a:solidFill>
                    <a:sym typeface="+mn-ea"/>
                  </a:rPr>
                  <a:t>Raspberry Pi</a:t>
                </a:r>
                <a:endParaRPr lang="en-US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8871" y="5880"/>
                <a:ext cx="3662" cy="12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9044" y="5953"/>
                <a:ext cx="2980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Software/Program</a:t>
                </a:r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13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0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 descr="le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2400300"/>
            <a:ext cx="1192530" cy="1159510"/>
          </a:xfrm>
          <a:prstGeom prst="rect">
            <a:avLst/>
          </a:prstGeom>
          <a:ln>
            <a:noFill/>
          </a:ln>
        </p:spPr>
      </p:pic>
      <p:pic>
        <p:nvPicPr>
          <p:cNvPr id="17" name="Content Placeholder 15" descr="C:\Users\yunus\Desktop\web_camera_PNG7988.pngweb_camera_PNG79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4900" y="2583815"/>
            <a:ext cx="1192530" cy="792480"/>
          </a:xfrm>
          <a:prstGeom prst="rect">
            <a:avLst/>
          </a:prstGeom>
          <a:ln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52450" y="455295"/>
            <a:ext cx="6013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Konsep Dasar Image Processing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Image as Digital Content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_zY1qFB9aFfZz66YxxoI2a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5555" y="2472690"/>
            <a:ext cx="3211830" cy="3206750"/>
          </a:xfrm>
          <a:prstGeom prst="rect">
            <a:avLst/>
          </a:prstGeom>
        </p:spPr>
      </p:pic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2472690"/>
            <a:ext cx="3289300" cy="31978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795905" y="5679440"/>
            <a:ext cx="1542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Preview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895465" y="5670550"/>
            <a:ext cx="2112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as matrix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5304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DiIgital Sebagai Matrix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22145" y="604774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Citra digital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45555" y="603885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Representasi matrix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0" y="1693258"/>
            <a:ext cx="9299710" cy="380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46" y="5730373"/>
            <a:ext cx="4716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Citra digital terdiri dari 3 layer (R, G, B)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Tiap titik pada citra digital disebut pixel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Dalam 1 pixel menampung nilai 8 bit (0 – 255)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89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Digital Sebagai Matrix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olution_comparison_char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227580"/>
            <a:ext cx="7512685" cy="37566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32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Ukuran Standar Citra Digital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REad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Basic Read Image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img = cv2.imread('buah_naga.jpg')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Read image </a:t>
              </a:r>
              <a:r>
                <a:rPr lang="en-US">
                  <a:sym typeface="+mn-ea"/>
                </a:rPr>
                <a:t>menggunakan OpenCV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244850"/>
            <a:ext cx="8251825" cy="1410335"/>
            <a:chOff x="1145" y="3199"/>
            <a:chExt cx="12995" cy="2221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heigh, width, channel = img.shape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heigh, width, channel)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ukuran citra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" y="5019675"/>
            <a:ext cx="8251825" cy="856615"/>
            <a:chOff x="1145" y="3199"/>
            <a:chExt cx="12995" cy="1349"/>
          </a:xfrm>
        </p:grpSpPr>
        <p:sp>
          <p:nvSpPr>
            <p:cNvPr id="11" name="Text Box 10"/>
            <p:cNvSpPr txBox="1"/>
            <p:nvPr/>
          </p:nvSpPr>
          <p:spPr>
            <a:xfrm>
              <a:off x="1735" y="3968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print(img)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Melihat data citra (matrix)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96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nilai pixel pada posisi tertentu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1092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value = img[100, 50]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print('nilai pixel B, G, R = ', </a:t>
              </a:r>
              <a:r>
                <a:rPr lang="en-US">
                  <a:sym typeface="+mn-ea"/>
                </a:rPr>
                <a:t>value 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Mendapatkan</a:t>
              </a:r>
              <a:r>
                <a:rPr lang="en-US" b="1"/>
                <a:t> nilai pixel </a:t>
              </a:r>
              <a:r>
                <a:rPr lang="en-US"/>
                <a:t>pada posisi 100, 50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9361" y="4298850"/>
            <a:ext cx="3472480" cy="2443677"/>
            <a:chOff x="935" y="5654"/>
            <a:chExt cx="7006" cy="5329"/>
          </a:xfrm>
        </p:grpSpPr>
        <p:pic>
          <p:nvPicPr>
            <p:cNvPr id="14" name="Content Placeholder 15" descr="len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7" y="6300"/>
              <a:ext cx="3990" cy="388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1787" y="6051"/>
              <a:ext cx="3936" cy="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60" y="6335"/>
              <a:ext cx="0" cy="3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935" y="5654"/>
              <a:ext cx="193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0,0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23" y="5654"/>
              <a:ext cx="2218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35" y="10180"/>
              <a:ext cx="160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12895" y="4481195"/>
            <a:ext cx="73837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contoh citra disampinng, misalnya memiliki ukuran 250x250 pixel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lokasi </a:t>
            </a:r>
            <a:r>
              <a:rPr lang="en-US" b="1"/>
              <a:t>pixel (0,0)</a:t>
            </a:r>
            <a:r>
              <a:rPr lang="en-US"/>
              <a:t> ada pada </a:t>
            </a:r>
            <a:r>
              <a:rPr lang="en-US" b="1"/>
              <a:t>pojok kiri atas</a:t>
            </a:r>
            <a:r>
              <a:rPr lang="en-US"/>
              <a:t> citra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sedangkan lokasi </a:t>
            </a:r>
            <a:r>
              <a:rPr lang="en-US" b="1"/>
              <a:t>pixel (250,250) </a:t>
            </a:r>
            <a:r>
              <a:rPr lang="en-US"/>
              <a:t>ada pada </a:t>
            </a:r>
            <a:r>
              <a:rPr lang="en-US" b="1"/>
              <a:t>pojok kanan bawah </a:t>
            </a:r>
            <a:r>
              <a:rPr lang="en-US"/>
              <a:t>citra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5320" y="3119755"/>
            <a:ext cx="7309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channel layer citra pada OpenCV disusun dari layer</a:t>
            </a:r>
            <a:r>
              <a:rPr lang="en-US" b="1">
                <a:sym typeface="+mn-ea"/>
              </a:rPr>
              <a:t> B, G lalu ke R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8907145" y="2090420"/>
            <a:ext cx="1567180" cy="1397635"/>
            <a:chOff x="14327" y="2304"/>
            <a:chExt cx="3013" cy="2879"/>
          </a:xfrm>
        </p:grpSpPr>
        <p:sp>
          <p:nvSpPr>
            <p:cNvPr id="23" name="Rectangles 22"/>
            <p:cNvSpPr/>
            <p:nvPr/>
          </p:nvSpPr>
          <p:spPr>
            <a:xfrm>
              <a:off x="15040" y="2304"/>
              <a:ext cx="2300" cy="23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4720" y="2593"/>
              <a:ext cx="2300" cy="23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4327" y="2863"/>
              <a:ext cx="2300" cy="2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Show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Menampilkan citra digital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plt.imshow(img)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Citra digital dapat ditampilkan pada JupyterLab menggunakan</a:t>
              </a:r>
              <a:r>
                <a:rPr lang="en-US" b="1"/>
                <a:t> library matplotlib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399155"/>
            <a:ext cx="11325225" cy="2391410"/>
            <a:chOff x="1145" y="3199"/>
            <a:chExt cx="18017" cy="3766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5513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img_reverse = img[ :, :, :: -1]</a:t>
              </a:r>
              <a:endParaRPr lang="en-US"/>
            </a:p>
            <a:p>
              <a:endParaRPr lang="en-US"/>
            </a:p>
            <a:p>
              <a:r>
                <a:rPr lang="en-US"/>
                <a:t>plt.imshow(</a:t>
              </a:r>
              <a:r>
                <a:rPr lang="en-US">
                  <a:sym typeface="+mn-ea"/>
                </a:rPr>
                <a:t>img_reverse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8017" cy="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Dari hasil diatas terlihat bahwa warna yang ditampilkan </a:t>
              </a:r>
              <a:r>
                <a:rPr lang="en-US" b="1"/>
                <a:t>plt.imshow()</a:t>
              </a:r>
              <a:r>
                <a:rPr lang="en-US"/>
                <a:t> tidak sesuai dengan kondisi real citra,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Hal ini disebabkan oleh </a:t>
              </a:r>
              <a:r>
                <a:rPr lang="en-US" b="1"/>
                <a:t>matplotlib memiliki susunan gambar dari channel R, G lalu ke B </a:t>
              </a:r>
              <a:r>
                <a:rPr lang="en-US"/>
                <a:t>sementara OpenCV sebaliknya.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mengatasi halinikita perlu melakukan </a:t>
              </a:r>
              <a:r>
                <a:rPr lang="en-US" b="1"/>
                <a:t>reverse matrix</a:t>
              </a:r>
              <a:r>
                <a:rPr lang="en-US"/>
                <a:t> OpenCV agar kompatible bengan matplotlib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Install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Mengatur ukuran tampilan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33195"/>
            <a:chOff x="1145" y="3199"/>
            <a:chExt cx="12995" cy="225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mengatur tampilan gambar dapat dilakukan dengan menggunakan matploplib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atur tampilan cita menjadi lebar : 10 inch dan tinggi 7 inch,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3244850"/>
            <a:ext cx="515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figsize </a:t>
            </a:r>
            <a:r>
              <a:rPr lang="en-US"/>
              <a:t>default: [6.4, 4.8]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 untuk read &amp; show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866390"/>
            <a:chOff x="1145" y="3123"/>
            <a:chExt cx="12995" cy="4514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show_image(filename, </a:t>
              </a:r>
              <a:r>
                <a:rPr lang="en-US">
                  <a:sym typeface="+mn-ea"/>
                </a:rPr>
                <a:t>size</a:t>
              </a:r>
              <a:r>
                <a:rPr lang="en-US">
                  <a:sym typeface="+mn-ea"/>
                </a:rPr>
                <a:t>=(10, 7)</a:t>
              </a:r>
              <a:r>
                <a:rPr lang="en-US"/>
                <a:t>):</a:t>
              </a:r>
              <a:endParaRPr lang="en-US"/>
            </a:p>
            <a:p>
              <a:pPr lvl="1"/>
              <a:r>
                <a:rPr lang="en-US"/>
                <a:t>img = cv2.imread(filename)</a:t>
              </a:r>
              <a:endParaRPr lang="en-US"/>
            </a:p>
            <a:p>
              <a:pPr lvl="1"/>
              <a:r>
                <a:rPr lang="en-US"/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/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masukan program membaca dan menampilkan citra yang dibuat kedalam function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59180" y="5173345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show_image('buah_naga_002.jpg')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" y="4805045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panggil function menggunakan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59180" y="6296025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show_image('buah_naga_002.jpg', size=(15, 10))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5320" y="5927725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atau dapat juga kita ganti ukuran citranya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https://medium.com/@yunusmuhammad007/4-raspberry-pi-tutorial-pemrograman-dasar-opencv-part-1-d317513897b0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013460"/>
            <a:chOff x="1145" y="3199"/>
            <a:chExt cx="12995" cy="1596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numpy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pip3 install matplotlib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1. Install Library </a:t>
              </a:r>
              <a:r>
                <a:rPr lang="en-US" b="1">
                  <a:sym typeface="+mn-ea"/>
                </a:rPr>
                <a:t>Numpy </a:t>
              </a:r>
              <a:r>
                <a:rPr lang="en-US">
                  <a:sym typeface="+mn-ea"/>
                </a:rPr>
                <a:t>&amp; </a:t>
              </a:r>
              <a:r>
                <a:rPr lang="en-US" b="1">
                  <a:sym typeface="+mn-ea"/>
                </a:rPr>
                <a:t>Matplotlib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2877820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opencv-python==3.4.6.27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2. Install </a:t>
              </a:r>
              <a:r>
                <a:rPr lang="en-US" b="1">
                  <a:sym typeface="+mn-ea"/>
                </a:rPr>
                <a:t>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4071620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scikit-image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3. Install</a:t>
              </a:r>
              <a:r>
                <a:rPr lang="en-US" b="1">
                  <a:sym typeface="+mn-ea"/>
                </a:rPr>
                <a:t> Scikit-Image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11170285" cy="3506470"/>
            <a:chOff x="1145" y="3199"/>
            <a:chExt cx="17591" cy="552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17591" cy="4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sudo apt-get -y install libatlas-base-dev libqtgui4 python3-pyqt5 libqt4-test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libilmbase-dev libopenexr-dev libgstreamer1.0-dev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libopencv-dev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build-essential checkinstall cmake pkg-config yasm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libtiff4-dev libjpeg-dev libjasper-dev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libavcodec-dev libavformat-dev libswscale-dev libdc1394-22-dev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libxine-dev libgstreamer0.10-dev libgstreamer-plugins-base0.10-dev libv4l-dev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libqt4-dev libgtk2.0-dev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libfaac-dev libmp3lame-dev libopencore-amrnb-dev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libopencore-amrwb-dev libtheora-dev libvorbis-dev libxvidcore-dev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x264 v4l-utils ffmpeg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3424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4. Install </a:t>
              </a:r>
              <a:r>
                <a:rPr lang="en-US" b="1">
                  <a:sym typeface="+mn-ea"/>
                </a:rPr>
                <a:t>Library pendukung 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09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Test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174990" cy="2861310"/>
            <a:chOff x="1145" y="3199"/>
            <a:chExt cx="12874" cy="4506"/>
          </a:xfrm>
        </p:grpSpPr>
        <p:sp>
          <p:nvSpPr>
            <p:cNvPr id="10" name="Text Box 9"/>
            <p:cNvSpPr txBox="1"/>
            <p:nvPr/>
          </p:nvSpPr>
          <p:spPr>
            <a:xfrm>
              <a:off x="1145" y="3199"/>
              <a:ext cx="12874" cy="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buka Jupyterlab pada VSCode yang terhubung ke Raspberry Pi,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Jalankan code berikut pada cell di Jupyter Lab,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versi library yang diinstall, jalankan pada jupyter lab, 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722" y="4559"/>
              <a:ext cx="11389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numpy as np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cv2</a:t>
              </a:r>
              <a:endParaRPr lang="en-US"/>
            </a:p>
            <a:p>
              <a:r>
                <a:rPr lang="en-US"/>
                <a:t>import skimage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21715" y="4553585"/>
            <a:ext cx="72320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np.__version__</a:t>
            </a:r>
            <a:endParaRPr lang="en-US">
              <a:sym typeface="+mn-ea"/>
            </a:endParaRPr>
          </a:p>
          <a:p>
            <a:r>
              <a:rPr lang="en-US"/>
              <a:t>plt.__version__</a:t>
            </a:r>
            <a:endParaRPr lang="en-US"/>
          </a:p>
          <a:p>
            <a:r>
              <a:rPr lang="en-US"/>
              <a:t>cv2.__version__</a:t>
            </a:r>
            <a:endParaRPr lang="en-US"/>
          </a:p>
          <a:p>
            <a:r>
              <a:rPr lang="en-US"/>
              <a:t>skimage.__version__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00px-OpenCV_Logo_with_text_svg_ver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72690" y="4265295"/>
            <a:ext cx="929005" cy="1144270"/>
          </a:xfrm>
          <a:prstGeom prst="rect">
            <a:avLst/>
          </a:prstGeom>
        </p:spPr>
      </p:pic>
      <p:pic>
        <p:nvPicPr>
          <p:cNvPr id="8" name="Content Placeholder 7" descr="65354639-dd928f80-dba4-11e9-833b-bc3e8c6a737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7665" y="1831340"/>
            <a:ext cx="1868805" cy="747395"/>
          </a:xfrm>
          <a:prstGeom prst="rect">
            <a:avLst/>
          </a:prstGeom>
        </p:spPr>
      </p:pic>
      <p:pic>
        <p:nvPicPr>
          <p:cNvPr id="10" name="Picture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835015"/>
            <a:ext cx="2837815" cy="699770"/>
          </a:xfrm>
          <a:prstGeom prst="rect">
            <a:avLst/>
          </a:prstGeom>
        </p:spPr>
      </p:pic>
      <p:pic>
        <p:nvPicPr>
          <p:cNvPr id="11" name="Picture 10" descr="logo2_compresse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3123565"/>
            <a:ext cx="2544445" cy="610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210050" y="188277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analisa numerik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perhitungan dan manipulasi matrix berdimensi tinggi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0050" y="31235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visulisasi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chart, dan ilustrasi statistik lainya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10050" y="4514850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10050" y="583501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/>
          <a:stretch>
            <a:fillRect/>
          </a:stretch>
        </p:blipFill>
        <p:spPr>
          <a:xfrm>
            <a:off x="154305" y="1593850"/>
            <a:ext cx="6783070" cy="4351655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47740" y="2152015"/>
            <a:ext cx="585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&amp; Camera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 Module terhubung ke</a:t>
            </a:r>
            <a:r>
              <a:rPr lang="en-US" b="1"/>
              <a:t> Port CSI </a:t>
            </a:r>
            <a:r>
              <a:rPr lang="en-US"/>
              <a:t>Raspberry Pi</a:t>
            </a:r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9" t="26995" r="26586" b="46739"/>
          <a:stretch>
            <a:fillRect/>
          </a:stretch>
        </p:blipFill>
        <p:spPr>
          <a:xfrm>
            <a:off x="6047740" y="3310890"/>
            <a:ext cx="3402330" cy="3337560"/>
          </a:xfrm>
          <a:prstGeom prst="ellipse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52850" y="2762250"/>
            <a:ext cx="1188720" cy="1188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yunus\Desktop\connect-camera.gifconnect-camera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2350" y="1286510"/>
            <a:ext cx="7607935" cy="4824730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19095" y="611124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Cara memasangkan modul kamera ke Raspberry Pi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Enable Kamera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6485" y="1464310"/>
            <a:ext cx="1070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Sekarang kita akan enable kamera pada Raspberry Pi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Buka Terminal Raspberry Pi di VSCode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jalankan command berikut :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selanjutnya, pilih </a:t>
            </a:r>
            <a:r>
              <a:rPr lang="en-US" b="1"/>
              <a:t>Interfacing option </a:t>
            </a:r>
            <a:endParaRPr lang="en-US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gunakan keyboard key </a:t>
            </a:r>
            <a:r>
              <a:rPr lang="en-US" b="1"/>
              <a:t>arrow up</a:t>
            </a:r>
            <a:r>
              <a:rPr lang="en-US"/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dan</a:t>
            </a:r>
            <a:r>
              <a:rPr lang="en-US" b="1"/>
              <a:t> arrow down</a:t>
            </a:r>
            <a:r>
              <a:rPr lang="en-US"/>
              <a:t>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</a:t>
            </a:r>
            <a:r>
              <a:rPr lang="en-US">
                <a:sym typeface="+mn-ea"/>
              </a:rPr>
              <a:t>) </a:t>
            </a:r>
            <a:r>
              <a:rPr lang="en-US"/>
              <a:t>untuk navigate,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 dan </a:t>
            </a:r>
            <a:r>
              <a:rPr lang="en-US" b="1"/>
              <a:t>enter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↵</a:t>
            </a:r>
            <a:r>
              <a:rPr lang="en-US">
                <a:sym typeface="+mn-ea"/>
              </a:rPr>
              <a:t>) </a:t>
            </a:r>
            <a:r>
              <a:rPr lang="en-US"/>
              <a:t>untuk select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 pilin, </a:t>
            </a:r>
            <a:r>
              <a:rPr lang="en-US" b="1"/>
              <a:t>enable/disable camera</a:t>
            </a:r>
            <a:endParaRPr 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pilih </a:t>
            </a:r>
            <a:r>
              <a:rPr lang="en-US" b="1"/>
              <a:t>Enable </a:t>
            </a:r>
            <a:r>
              <a:rPr lang="en-US"/>
              <a:t>dan </a:t>
            </a:r>
            <a:r>
              <a:rPr lang="en-US" b="1"/>
              <a:t>OK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75105" y="2461260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sudo raspi-config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4829</Words>
  <Application>WPS Presentation</Application>
  <PresentationFormat>Widescreen</PresentationFormat>
  <Paragraphs>233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Konsep dasar Image Processing </vt:lpstr>
      <vt:lpstr>Image as Digital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216</cp:revision>
  <dcterms:created xsi:type="dcterms:W3CDTF">2020-11-02T10:31:00Z</dcterms:created>
  <dcterms:modified xsi:type="dcterms:W3CDTF">2020-11-18T05:43:39Z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