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7" r:id="rId5"/>
    <p:sldId id="421" r:id="rId6"/>
    <p:sldId id="476" r:id="rId7"/>
    <p:sldId id="477" r:id="rId8"/>
    <p:sldId id="478" r:id="rId9"/>
    <p:sldId id="482" r:id="rId10"/>
    <p:sldId id="483" r:id="rId11"/>
    <p:sldId id="493" r:id="rId12"/>
    <p:sldId id="479" r:id="rId13"/>
    <p:sldId id="480" r:id="rId14"/>
    <p:sldId id="484" r:id="rId15"/>
    <p:sldId id="485" r:id="rId16"/>
    <p:sldId id="486" r:id="rId17"/>
    <p:sldId id="487" r:id="rId18"/>
    <p:sldId id="488" r:id="rId19"/>
    <p:sldId id="489" r:id="rId20"/>
    <p:sldId id="494" r:id="rId21"/>
    <p:sldId id="490" r:id="rId22"/>
    <p:sldId id="491" r:id="rId23"/>
    <p:sldId id="492" r:id="rId24"/>
    <p:sldId id="507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00"/>
    <a:srgbClr val="BC1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https://www.sas.com/en_us/insights/analytics/computer-vision.html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https://www.sas.com/en_us/insights/analytics/computer-vision.html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.sv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515610" y="0"/>
            <a:ext cx="6688455" cy="685736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8195" y="5403215"/>
            <a:ext cx="1052195" cy="1329690"/>
          </a:xfrm>
          <a:prstGeom prst="rect">
            <a:avLst/>
          </a:prstGeom>
        </p:spPr>
      </p:pic>
      <p:sp>
        <p:nvSpPr>
          <p:cNvPr id="6" name="Rectangle 2"/>
          <p:cNvSpPr/>
          <p:nvPr/>
        </p:nvSpPr>
        <p:spPr>
          <a:xfrm>
            <a:off x="5746750" y="1218565"/>
            <a:ext cx="6225540" cy="310769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sz="4800" dirty="0">
                <a:solidFill>
                  <a:schemeClr val="bg1"/>
                </a:solidFill>
              </a:rPr>
              <a:t>Pertemuan 5</a:t>
            </a:r>
            <a:endParaRPr lang="en-US" sz="4800" dirty="0">
              <a:solidFill>
                <a:schemeClr val="bg1"/>
              </a:solidFill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Image Processing Part 1</a:t>
            </a:r>
            <a:endParaRPr lang="en-US" sz="4800" dirty="0">
              <a:solidFill>
                <a:schemeClr val="bg1"/>
              </a:solidFill>
            </a:endParaRPr>
          </a:p>
          <a:p>
            <a:pPr algn="l"/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Install Library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Image Data &amp; Matrix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Read Image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Show Image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 descr="Rp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5" y="2143125"/>
            <a:ext cx="3683635" cy="22860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9715" y="4791710"/>
            <a:ext cx="42779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Belajar 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Image Processing di Raspberry Pi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dirty="0">
                  <a:solidFill>
                    <a:schemeClr val="bg1"/>
                  </a:solidFill>
                  <a:sym typeface="+mn-ea"/>
                </a:rPr>
                <a:t>Image Data &amp; Matrix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Group 14"/>
          <p:cNvGrpSpPr/>
          <p:nvPr/>
        </p:nvGrpSpPr>
        <p:grpSpPr>
          <a:xfrm>
            <a:off x="2805430" y="3182620"/>
            <a:ext cx="6936105" cy="1654175"/>
            <a:chOff x="2252" y="4941"/>
            <a:chExt cx="10923" cy="2605"/>
          </a:xfrm>
        </p:grpSpPr>
        <p:sp>
          <p:nvSpPr>
            <p:cNvPr id="5" name="Rectangles 4"/>
            <p:cNvSpPr/>
            <p:nvPr/>
          </p:nvSpPr>
          <p:spPr>
            <a:xfrm>
              <a:off x="2252" y="5692"/>
              <a:ext cx="1878" cy="11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Object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s 5"/>
            <p:cNvSpPr/>
            <p:nvPr/>
          </p:nvSpPr>
          <p:spPr>
            <a:xfrm>
              <a:off x="5574" y="5692"/>
              <a:ext cx="1878" cy="11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Kamera</a:t>
              </a: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044" y="4941"/>
              <a:ext cx="4131" cy="2605"/>
              <a:chOff x="8613" y="4941"/>
              <a:chExt cx="4131" cy="2605"/>
            </a:xfrm>
          </p:grpSpPr>
          <p:sp>
            <p:nvSpPr>
              <p:cNvPr id="7" name="Rectangles 6"/>
              <p:cNvSpPr/>
              <p:nvPr/>
            </p:nvSpPr>
            <p:spPr>
              <a:xfrm>
                <a:off x="8613" y="4941"/>
                <a:ext cx="4131" cy="260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 Box 7"/>
              <p:cNvSpPr txBox="1"/>
              <p:nvPr/>
            </p:nvSpPr>
            <p:spPr>
              <a:xfrm>
                <a:off x="8727" y="5110"/>
                <a:ext cx="2119" cy="580"/>
              </a:xfrm>
              <a:prstGeom prst="rect">
                <a:avLst/>
              </a:prstGeom>
              <a:noFill/>
              <a:ln>
                <a:solidFill>
                  <a:srgbClr val="000000">
                    <a:alpha val="0"/>
                  </a:srgbClr>
                </a:solidFill>
              </a:ln>
            </p:spPr>
            <p:txBody>
              <a:bodyPr wrap="none" rtlCol="0" anchor="t">
                <a:spAutoFit/>
              </a:bodyPr>
              <a:p>
                <a:r>
                  <a:rPr lang="en-US">
                    <a:solidFill>
                      <a:schemeClr val="bg1"/>
                    </a:solidFill>
                    <a:sym typeface="+mn-ea"/>
                  </a:rPr>
                  <a:t>Raspberry Pi</a:t>
                </a:r>
                <a:endParaRPr lang="en-US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9" name="Rectangles 8"/>
              <p:cNvSpPr/>
              <p:nvPr/>
            </p:nvSpPr>
            <p:spPr>
              <a:xfrm>
                <a:off x="8871" y="5880"/>
                <a:ext cx="3662" cy="129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Text Box 9"/>
              <p:cNvSpPr txBox="1"/>
              <p:nvPr/>
            </p:nvSpPr>
            <p:spPr>
              <a:xfrm>
                <a:off x="9044" y="5953"/>
                <a:ext cx="2980" cy="580"/>
              </a:xfrm>
              <a:prstGeom prst="rect">
                <a:avLst/>
              </a:prstGeom>
              <a:noFill/>
              <a:ln>
                <a:solidFill>
                  <a:srgbClr val="000000">
                    <a:alpha val="0"/>
                  </a:srgbClr>
                </a:solidFill>
              </a:ln>
            </p:spPr>
            <p:txBody>
              <a:bodyPr wrap="none" rtlCol="0" anchor="t">
                <a:spAutoFit/>
              </a:bodyPr>
              <a:p>
                <a:r>
                  <a:rPr lang="en-US">
                    <a:sym typeface="+mn-ea"/>
                  </a:rPr>
                  <a:t>Software/Program</a:t>
                </a:r>
                <a:endParaRPr lang="en-US"/>
              </a:p>
            </p:txBody>
          </p:sp>
        </p:grp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4130" y="6244"/>
              <a:ext cx="14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600" y="6244"/>
              <a:ext cx="14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Content Placeholder 15" descr="len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05430" y="2400300"/>
            <a:ext cx="1192530" cy="1159510"/>
          </a:xfrm>
          <a:prstGeom prst="rect">
            <a:avLst/>
          </a:prstGeom>
          <a:ln>
            <a:noFill/>
          </a:ln>
        </p:spPr>
      </p:pic>
      <p:pic>
        <p:nvPicPr>
          <p:cNvPr id="17" name="Content Placeholder 15" descr="C:\Users\yunus\Desktop\web_camera_PNG7988.pngweb_camera_PNG798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14900" y="2583815"/>
            <a:ext cx="1192530" cy="792480"/>
          </a:xfrm>
          <a:prstGeom prst="rect">
            <a:avLst/>
          </a:prstGeom>
          <a:ln>
            <a:noFill/>
          </a:ln>
        </p:spPr>
      </p:pic>
      <p:sp>
        <p:nvSpPr>
          <p:cNvPr id="12" name="Rectangles 11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552450" y="455295"/>
            <a:ext cx="60134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Konsep Dasar Image Processing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Image as Digital Content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Content Placeholder 3" descr="1_zY1qFB9aFfZz66YxxoI2a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45555" y="2472690"/>
            <a:ext cx="3211830" cy="3206750"/>
          </a:xfrm>
          <a:prstGeom prst="rect">
            <a:avLst/>
          </a:prstGeom>
        </p:spPr>
      </p:pic>
      <p:pic>
        <p:nvPicPr>
          <p:cNvPr id="12" name="Content Placeholder 15" descr="len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145" y="2472690"/>
            <a:ext cx="3289300" cy="319786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2795905" y="5679440"/>
            <a:ext cx="1542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Image Preview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895465" y="5670550"/>
            <a:ext cx="2112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Image as matrix data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2450" y="455295"/>
            <a:ext cx="53041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Citra DiIgital Sebagai Matrix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922145" y="604774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/>
              <a:t>Citra digital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345555" y="603885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/>
              <a:t>Representasi matrix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90" y="1693258"/>
            <a:ext cx="9299710" cy="38078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03146" y="5730373"/>
            <a:ext cx="47161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Citra digital terdiri dari 3 layer (R, G, B)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Tiap titik pada citra digital disebut pixel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Dalam 1 pixel menampung nilai 8 bit (0 – 255)</a:t>
            </a:r>
            <a:endParaRPr lang="en-US" dirty="0"/>
          </a:p>
        </p:txBody>
      </p:sp>
      <p:sp>
        <p:nvSpPr>
          <p:cNvPr id="3" name="Rectangles 2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1892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Citra Digital Sebagai Matrix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solution_comparison_chart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6285" y="2227580"/>
            <a:ext cx="7512685" cy="3756660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3200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Ukuran Standar Citra Digital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Read Image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5026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Basic Read Image 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410335"/>
            <a:chOff x="1145" y="3199"/>
            <a:chExt cx="12995" cy="2221"/>
          </a:xfrm>
        </p:grpSpPr>
        <p:sp>
          <p:nvSpPr>
            <p:cNvPr id="5" name="Text Box 4"/>
            <p:cNvSpPr txBox="1"/>
            <p:nvPr/>
          </p:nvSpPr>
          <p:spPr>
            <a:xfrm>
              <a:off x="1735" y="3968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import cv2</a:t>
              </a:r>
              <a:endParaRPr lang="en-US">
                <a:sym typeface="+mn-ea"/>
              </a:endParaRPr>
            </a:p>
            <a:p>
              <a:endParaRPr lang="en-US"/>
            </a:p>
            <a:p>
              <a:r>
                <a:rPr lang="en-US"/>
                <a:t>img = cv2.imread('buah_naga.jpg')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Read image </a:t>
              </a:r>
              <a:r>
                <a:rPr lang="en-US">
                  <a:sym typeface="+mn-ea"/>
                </a:rPr>
                <a:t>menggunakan OpenCV</a:t>
              </a: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55320" y="3244850"/>
            <a:ext cx="8251825" cy="1410335"/>
            <a:chOff x="1145" y="3199"/>
            <a:chExt cx="12995" cy="2221"/>
          </a:xfrm>
        </p:grpSpPr>
        <p:sp>
          <p:nvSpPr>
            <p:cNvPr id="7" name="Text Box 6"/>
            <p:cNvSpPr txBox="1"/>
            <p:nvPr/>
          </p:nvSpPr>
          <p:spPr>
            <a:xfrm>
              <a:off x="1735" y="3968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heigh, width, channel = img.shape</a:t>
              </a:r>
              <a:endParaRPr lang="en-US">
                <a:sym typeface="+mn-ea"/>
              </a:endParaRPr>
            </a:p>
            <a:p>
              <a:endParaRPr lang="en-US"/>
            </a:p>
            <a:p>
              <a:r>
                <a:rPr lang="en-US"/>
                <a:t>print(</a:t>
              </a:r>
              <a:r>
                <a:rPr lang="en-US">
                  <a:sym typeface="+mn-ea"/>
                </a:rPr>
                <a:t>heigh, width, channel)</a:t>
              </a:r>
              <a:endParaRPr 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Mendapatkan </a:t>
              </a:r>
              <a:r>
                <a:rPr lang="en-US" b="1">
                  <a:sym typeface="+mn-ea"/>
                </a:rPr>
                <a:t>ukuran citra</a:t>
              </a:r>
              <a:endParaRPr lang="en-US" b="1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5320" y="5019675"/>
            <a:ext cx="8251825" cy="856615"/>
            <a:chOff x="1145" y="3199"/>
            <a:chExt cx="12995" cy="1349"/>
          </a:xfrm>
        </p:grpSpPr>
        <p:sp>
          <p:nvSpPr>
            <p:cNvPr id="11" name="Text Box 10"/>
            <p:cNvSpPr txBox="1"/>
            <p:nvPr/>
          </p:nvSpPr>
          <p:spPr>
            <a:xfrm>
              <a:off x="1735" y="3968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print(img)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Melihat data citra (matrix)</a:t>
              </a:r>
              <a:endParaRPr lang="en-US" b="1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851535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8961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Akses nilai pixel pada posisi tertentu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410335"/>
            <a:chOff x="1145" y="3199"/>
            <a:chExt cx="12995" cy="2221"/>
          </a:xfrm>
        </p:grpSpPr>
        <p:sp>
          <p:nvSpPr>
            <p:cNvPr id="5" name="Text Box 4"/>
            <p:cNvSpPr txBox="1"/>
            <p:nvPr/>
          </p:nvSpPr>
          <p:spPr>
            <a:xfrm>
              <a:off x="1735" y="3968"/>
              <a:ext cx="10921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value = img[100, 50]</a:t>
              </a:r>
              <a:endParaRPr lang="en-US">
                <a:sym typeface="+mn-ea"/>
              </a:endParaRPr>
            </a:p>
            <a:p>
              <a:endParaRPr lang="en-US"/>
            </a:p>
            <a:p>
              <a:r>
                <a:rPr lang="en-US"/>
                <a:t>print('nilai pixel B, G, R = ', </a:t>
              </a:r>
              <a:r>
                <a:rPr lang="en-US">
                  <a:sym typeface="+mn-ea"/>
                </a:rPr>
                <a:t>value </a:t>
              </a:r>
              <a:r>
                <a:rPr lang="en-US"/>
                <a:t>)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Mendapatkan</a:t>
              </a:r>
              <a:r>
                <a:rPr lang="en-US" b="1"/>
                <a:t> nilai pixel </a:t>
              </a:r>
              <a:r>
                <a:rPr lang="en-US"/>
                <a:t>pada posisi 100, 50</a:t>
              </a:r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99361" y="4298850"/>
            <a:ext cx="3472480" cy="2443677"/>
            <a:chOff x="935" y="5654"/>
            <a:chExt cx="7006" cy="5329"/>
          </a:xfrm>
        </p:grpSpPr>
        <p:pic>
          <p:nvPicPr>
            <p:cNvPr id="14" name="Content Placeholder 15" descr="lena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87" y="6300"/>
              <a:ext cx="3990" cy="3880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>
              <a:off x="1787" y="6051"/>
              <a:ext cx="3936" cy="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460" y="6335"/>
              <a:ext cx="0" cy="382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935" y="5654"/>
              <a:ext cx="1933" cy="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0,0</a:t>
              </a:r>
              <a:endParaRPr 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5723" y="5654"/>
              <a:ext cx="2218" cy="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250</a:t>
              </a:r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935" y="10180"/>
              <a:ext cx="1603" cy="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250</a:t>
              </a:r>
              <a:endParaRPr lang="en-US"/>
            </a:p>
          </p:txBody>
        </p:sp>
      </p:grpSp>
      <p:sp>
        <p:nvSpPr>
          <p:cNvPr id="21" name="Text Box 20"/>
          <p:cNvSpPr txBox="1"/>
          <p:nvPr/>
        </p:nvSpPr>
        <p:spPr>
          <a:xfrm>
            <a:off x="4112895" y="4481195"/>
            <a:ext cx="7383780" cy="9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contoh citra disampinng, misalnya memiliki ukuran 250x250 pixel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maka lokasi </a:t>
            </a:r>
            <a:r>
              <a:rPr lang="en-US" b="1"/>
              <a:t>pixel (0,0)</a:t>
            </a:r>
            <a:r>
              <a:rPr lang="en-US"/>
              <a:t> ada pada </a:t>
            </a:r>
            <a:r>
              <a:rPr lang="en-US" b="1"/>
              <a:t>pojok kiri atas</a:t>
            </a:r>
            <a:r>
              <a:rPr lang="en-US"/>
              <a:t> citra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sedangkan lokasi </a:t>
            </a:r>
            <a:r>
              <a:rPr lang="en-US" b="1"/>
              <a:t>pixel (250,250) </a:t>
            </a:r>
            <a:r>
              <a:rPr lang="en-US"/>
              <a:t>ada pada </a:t>
            </a:r>
            <a:r>
              <a:rPr lang="en-US" b="1"/>
              <a:t>pojok kanan bawah </a:t>
            </a:r>
            <a:r>
              <a:rPr lang="en-US"/>
              <a:t>citra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655320" y="3119755"/>
            <a:ext cx="7309485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channel layer citra pada OpenCV disusun dari layer</a:t>
            </a:r>
            <a:r>
              <a:rPr lang="en-US" b="1">
                <a:sym typeface="+mn-ea"/>
              </a:rPr>
              <a:t> B, G lalu ke R</a:t>
            </a:r>
            <a:endParaRPr lang="en-US" b="1"/>
          </a:p>
        </p:txBody>
      </p:sp>
      <p:grpSp>
        <p:nvGrpSpPr>
          <p:cNvPr id="26" name="Group 25"/>
          <p:cNvGrpSpPr/>
          <p:nvPr/>
        </p:nvGrpSpPr>
        <p:grpSpPr>
          <a:xfrm>
            <a:off x="8907145" y="2090420"/>
            <a:ext cx="1567180" cy="1397635"/>
            <a:chOff x="14327" y="2304"/>
            <a:chExt cx="3013" cy="2879"/>
          </a:xfrm>
        </p:grpSpPr>
        <p:sp>
          <p:nvSpPr>
            <p:cNvPr id="23" name="Rectangles 22"/>
            <p:cNvSpPr/>
            <p:nvPr/>
          </p:nvSpPr>
          <p:spPr>
            <a:xfrm>
              <a:off x="15040" y="2304"/>
              <a:ext cx="2300" cy="23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Rectangles 23"/>
            <p:cNvSpPr/>
            <p:nvPr/>
          </p:nvSpPr>
          <p:spPr>
            <a:xfrm>
              <a:off x="14720" y="2593"/>
              <a:ext cx="2300" cy="232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14327" y="2863"/>
              <a:ext cx="2300" cy="232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Show Image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851535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8964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Menampilkan citra digital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410335"/>
            <a:chOff x="1145" y="3199"/>
            <a:chExt cx="12995" cy="2221"/>
          </a:xfrm>
        </p:grpSpPr>
        <p:sp>
          <p:nvSpPr>
            <p:cNvPr id="5" name="Text Box 4"/>
            <p:cNvSpPr txBox="1"/>
            <p:nvPr/>
          </p:nvSpPr>
          <p:spPr>
            <a:xfrm>
              <a:off x="1735" y="3968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import matplotlib.pyplot as plt</a:t>
              </a:r>
              <a:endParaRPr lang="en-US">
                <a:sym typeface="+mn-ea"/>
              </a:endParaRPr>
            </a:p>
            <a:p>
              <a:endParaRPr lang="en-US"/>
            </a:p>
            <a:p>
              <a:r>
                <a:rPr lang="en-US"/>
                <a:t>plt.imshow(img)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Citra digital dapat ditampilkan pada JupyterLab menggunakan</a:t>
              </a:r>
              <a:r>
                <a:rPr lang="en-US" b="1"/>
                <a:t> library matplotlib</a:t>
              </a:r>
              <a:endParaRPr lang="en-US" b="1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55320" y="3399155"/>
            <a:ext cx="11325225" cy="2391410"/>
            <a:chOff x="1145" y="3199"/>
            <a:chExt cx="18017" cy="3766"/>
          </a:xfrm>
        </p:grpSpPr>
        <p:sp>
          <p:nvSpPr>
            <p:cNvPr id="7" name="Text Box 6"/>
            <p:cNvSpPr txBox="1"/>
            <p:nvPr/>
          </p:nvSpPr>
          <p:spPr>
            <a:xfrm>
              <a:off x="1735" y="5513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img_reverse = img[ :, :, :: -1]</a:t>
              </a:r>
              <a:endParaRPr lang="en-US"/>
            </a:p>
            <a:p>
              <a:endParaRPr lang="en-US"/>
            </a:p>
            <a:p>
              <a:r>
                <a:rPr lang="en-US"/>
                <a:t>plt.imshow(</a:t>
              </a:r>
              <a:r>
                <a:rPr lang="en-US">
                  <a:sym typeface="+mn-ea"/>
                </a:rPr>
                <a:t>img_reverse</a:t>
              </a:r>
              <a:r>
                <a:rPr lang="en-US"/>
                <a:t>)</a:t>
              </a:r>
              <a:endParaRPr 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45" y="3199"/>
              <a:ext cx="18017" cy="1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Dari hasil diatas terlihat bahwa warna yang ditampilkan </a:t>
              </a:r>
              <a:r>
                <a:rPr lang="en-US" b="1"/>
                <a:t>plt.imshow()</a:t>
              </a:r>
              <a:r>
                <a:rPr lang="en-US"/>
                <a:t> tidak sesuai dengan kondisi real citra,</a:t>
              </a:r>
              <a:endParaRPr lang="en-US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Hal ini disebabkan oleh </a:t>
              </a:r>
              <a:r>
                <a:rPr lang="en-US" b="1"/>
                <a:t>matplotlib memiliki susunan gambar dari channel R, G lalu ke B </a:t>
              </a:r>
              <a:r>
                <a:rPr lang="en-US"/>
                <a:t>sementara OpenCV sebaliknya.</a:t>
              </a:r>
              <a:endParaRPr lang="en-US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Untuk mengatasi halinikita perlu melakukan </a:t>
              </a:r>
              <a:r>
                <a:rPr lang="en-US" b="1"/>
                <a:t>reverse matrix</a:t>
              </a:r>
              <a:r>
                <a:rPr lang="en-US"/>
                <a:t> OpenCV agar kompatible bengan matplotlib</a:t>
              </a:r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Install Library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6631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6649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Mengatur ukuran tampilan gambar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433195"/>
            <a:chOff x="1145" y="3199"/>
            <a:chExt cx="12995" cy="2257"/>
          </a:xfrm>
        </p:grpSpPr>
        <p:sp>
          <p:nvSpPr>
            <p:cNvPr id="5" name="Text Box 4"/>
            <p:cNvSpPr txBox="1"/>
            <p:nvPr/>
          </p:nvSpPr>
          <p:spPr>
            <a:xfrm>
              <a:off x="1781" y="4440"/>
              <a:ext cx="8363" cy="1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plt.figure(figsize=(10, 7))</a:t>
              </a:r>
              <a:endParaRPr lang="en-US"/>
            </a:p>
            <a:p>
              <a:r>
                <a:rPr lang="en-US"/>
                <a:t>plt.imshow(img_reverse)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1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mengatur tampilan gambar dapat dilakukan dengan menggunakan matploplib</a:t>
              </a:r>
              <a:endParaRPr lang="en-US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kita dapat atur tampilan cita menjadi lebar : 10 inch dan tinggi 7 inch,</a:t>
              </a:r>
              <a:endParaRPr lang="en-US"/>
            </a:p>
          </p:txBody>
        </p:sp>
      </p:grpSp>
      <p:sp>
        <p:nvSpPr>
          <p:cNvPr id="9" name="Text Box 8"/>
          <p:cNvSpPr txBox="1"/>
          <p:nvPr/>
        </p:nvSpPr>
        <p:spPr>
          <a:xfrm>
            <a:off x="655320" y="3244850"/>
            <a:ext cx="51517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figsize </a:t>
            </a:r>
            <a:r>
              <a:rPr lang="en-US"/>
              <a:t>default: [6.4, 4.8]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6631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6636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Function untuk read &amp; show image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477645"/>
            <a:ext cx="8251825" cy="2589530"/>
            <a:chOff x="1145" y="3123"/>
            <a:chExt cx="12995" cy="4078"/>
          </a:xfrm>
        </p:grpSpPr>
        <p:sp>
          <p:nvSpPr>
            <p:cNvPr id="5" name="Text Box 4"/>
            <p:cNvSpPr txBox="1"/>
            <p:nvPr/>
          </p:nvSpPr>
          <p:spPr>
            <a:xfrm>
              <a:off x="1781" y="4440"/>
              <a:ext cx="8363" cy="2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def show_image(img, </a:t>
              </a:r>
              <a:r>
                <a:rPr lang="en-US">
                  <a:sym typeface="+mn-ea"/>
                </a:rPr>
                <a:t>size</a:t>
              </a:r>
              <a:r>
                <a:rPr lang="en-US">
                  <a:sym typeface="+mn-ea"/>
                </a:rPr>
                <a:t>=(10, 7)</a:t>
              </a:r>
              <a:r>
                <a:rPr lang="en-US"/>
                <a:t>):</a:t>
              </a:r>
              <a:endParaRPr lang="en-US"/>
            </a:p>
            <a:p>
              <a:pPr lvl="1"/>
              <a:r>
                <a:rPr lang="en-US"/>
                <a:t>img_reverse = img[ :, :, ::-1]</a:t>
              </a:r>
              <a:endParaRPr lang="en-US"/>
            </a:p>
            <a:p>
              <a:pPr lvl="1"/>
              <a:endParaRPr lang="en-US"/>
            </a:p>
            <a:p>
              <a:pPr lvl="1"/>
              <a:r>
                <a:rPr lang="en-US"/>
                <a:t>plt.figure(figsize=</a:t>
              </a:r>
              <a:r>
                <a:rPr lang="en-US">
                  <a:sym typeface="+mn-ea"/>
                </a:rPr>
                <a:t>size)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plt.imshow(img)</a:t>
              </a:r>
              <a:endParaRPr lang="en-US">
                <a:sym typeface="+mn-ea"/>
              </a:endParaRPr>
            </a:p>
            <a:p>
              <a:pPr lvl="1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23"/>
              <a:ext cx="12995" cy="1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sekarang kita akan masukan program membaca dan menampilkan citra yang dibuat kedalam function</a:t>
              </a:r>
              <a:endParaRPr lang="en-US"/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1059180" y="4678045"/>
            <a:ext cx="5310505" cy="645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marL="0" lvl="1"/>
            <a:r>
              <a:rPr lang="en-US">
                <a:sym typeface="+mn-ea"/>
              </a:rPr>
              <a:t>img = cv2.imread(filename)</a:t>
            </a:r>
            <a:endParaRPr lang="en-US"/>
          </a:p>
          <a:p>
            <a:r>
              <a:rPr lang="en-US"/>
              <a:t>show_image(img)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55320" y="4309745"/>
            <a:ext cx="825182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panggil function menggunakan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059180" y="5934075"/>
            <a:ext cx="5310505" cy="645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marL="0" lvl="1"/>
            <a:r>
              <a:rPr lang="en-US">
                <a:sym typeface="+mn-ea"/>
              </a:rPr>
              <a:t>img = cv2.imread(filename)</a:t>
            </a:r>
            <a:endParaRPr lang="en-US"/>
          </a:p>
          <a:p>
            <a:r>
              <a:rPr lang="en-US"/>
              <a:t>show_image(img, size=(15, 10))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55320" y="5565775"/>
            <a:ext cx="825182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atau dapat juga kita ganti ukuran citranya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6631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110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Show Multiple Image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477645"/>
            <a:ext cx="8251825" cy="2398395"/>
            <a:chOff x="1145" y="3123"/>
            <a:chExt cx="12995" cy="3777"/>
          </a:xfrm>
        </p:grpSpPr>
        <p:sp>
          <p:nvSpPr>
            <p:cNvPr id="5" name="Text Box 4"/>
            <p:cNvSpPr txBox="1"/>
            <p:nvPr/>
          </p:nvSpPr>
          <p:spPr>
            <a:xfrm>
              <a:off x="1781" y="3703"/>
              <a:ext cx="8363" cy="31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filenames = os.listdir("folder_1")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name in filenames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print(name)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img = cv2.imread(name)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show_image(img)</a:t>
              </a:r>
              <a:endParaRPr lang="en-US"/>
            </a:p>
            <a:p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23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sekarang kita akan coba tampilkan banyak image kedalam jupyterlab</a:t>
              </a:r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268605"/>
            <a:ext cx="114350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235" y="268605"/>
            <a:ext cx="10515600" cy="1057275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Sumber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r>
              <a:rPr lang="en-US"/>
              <a:t>https://medium.com/@yunusmuhammad007/4-raspberry-pi-tutorial-pemrograman-dasar-opencv-part-1-d317513897b0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9778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Install Library Image Processing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013460"/>
            <a:chOff x="1145" y="3199"/>
            <a:chExt cx="12995" cy="1596"/>
          </a:xfrm>
        </p:grpSpPr>
        <p:sp>
          <p:nvSpPr>
            <p:cNvPr id="5" name="Text Box 4"/>
            <p:cNvSpPr txBox="1"/>
            <p:nvPr/>
          </p:nvSpPr>
          <p:spPr>
            <a:xfrm>
              <a:off x="1145" y="3779"/>
              <a:ext cx="8363" cy="1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pip3 install numpy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pip3 install matplotlib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1. Install Library </a:t>
              </a:r>
              <a:r>
                <a:rPr lang="en-US" b="1">
                  <a:sym typeface="+mn-ea"/>
                </a:rPr>
                <a:t>Numpy </a:t>
              </a:r>
              <a:r>
                <a:rPr lang="en-US">
                  <a:sym typeface="+mn-ea"/>
                </a:rPr>
                <a:t>&amp; </a:t>
              </a:r>
              <a:r>
                <a:rPr lang="en-US" b="1">
                  <a:sym typeface="+mn-ea"/>
                </a:rPr>
                <a:t>Matplotlib </a:t>
              </a:r>
              <a:r>
                <a:rPr lang="en-US">
                  <a:sym typeface="+mn-ea"/>
                </a:rPr>
                <a:t>pada terminal Raspberry Pi di VSCode</a:t>
              </a:r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5320" y="2539365"/>
            <a:ext cx="9384030" cy="1075055"/>
            <a:chOff x="1145" y="2666"/>
            <a:chExt cx="14778" cy="1693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pip3 install opencv-python==3.4.6.27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2666"/>
              <a:ext cx="14778" cy="1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2. Install </a:t>
              </a:r>
              <a:r>
                <a:rPr lang="en-US" b="1">
                  <a:sym typeface="+mn-ea"/>
                </a:rPr>
                <a:t>OpenCV</a:t>
              </a:r>
              <a:r>
                <a:rPr lang="en-US">
                  <a:sym typeface="+mn-ea"/>
                </a:rPr>
                <a:t> </a:t>
              </a:r>
              <a:r>
                <a:rPr lang="en-US">
                  <a:sym typeface="+mn-ea"/>
                </a:rPr>
                <a:t>pada terminal Raspberry Pi di VSCode</a:t>
              </a:r>
              <a:endParaRPr lang="en-US"/>
            </a:p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320" y="3794760"/>
            <a:ext cx="9142730" cy="1013460"/>
            <a:chOff x="1145" y="2763"/>
            <a:chExt cx="14398" cy="1596"/>
          </a:xfrm>
        </p:grpSpPr>
        <p:sp>
          <p:nvSpPr>
            <p:cNvPr id="17" name="Text Box 16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pip3 install scikit-image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145" y="2763"/>
              <a:ext cx="14398" cy="1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3. Install</a:t>
              </a:r>
              <a:r>
                <a:rPr lang="en-US" b="1">
                  <a:sym typeface="+mn-ea"/>
                </a:rPr>
                <a:t> Scikit-Image</a:t>
              </a:r>
              <a:r>
                <a:rPr lang="en-US">
                  <a:sym typeface="+mn-ea"/>
                </a:rPr>
                <a:t> </a:t>
              </a:r>
              <a:r>
                <a:rPr lang="en-US">
                  <a:sym typeface="+mn-ea"/>
                </a:rPr>
                <a:t>pada terminal Raspberry Pi di VSCode</a:t>
              </a:r>
              <a:endParaRPr lang="en-US"/>
            </a:p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9778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Install Library Image Processing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286510"/>
            <a:ext cx="11170285" cy="4577080"/>
            <a:chOff x="1145" y="2822"/>
            <a:chExt cx="17591" cy="7208"/>
          </a:xfrm>
        </p:grpSpPr>
        <p:sp>
          <p:nvSpPr>
            <p:cNvPr id="5" name="Text Box 4"/>
            <p:cNvSpPr txBox="1"/>
            <p:nvPr/>
          </p:nvSpPr>
          <p:spPr>
            <a:xfrm>
              <a:off x="1145" y="3779"/>
              <a:ext cx="17591" cy="6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sudo apt-get -y install libatlas-base-dev libqtgui4 python3-pyqt5 libqt4-test 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sudo apt-get -y install </a:t>
              </a:r>
              <a:r>
                <a:rPr lang="en-US">
                  <a:sym typeface="+mn-ea"/>
                </a:rPr>
                <a:t>libilmbase-dev libopenexr-dev libgstreamer1.0-dev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libopencv-dev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build-essential checkinstall cmake pkg-config yasm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libtiff4-dev libjpeg-dev libjasper-dev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libavcodec-dev libavformat-dev libswscale-dev libdc1394-22-dev 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sudo apt-get -y install </a:t>
              </a:r>
              <a:r>
                <a:rPr lang="en-US">
                  <a:sym typeface="+mn-ea"/>
                </a:rPr>
                <a:t>libxine-dev libgstreamer0.10-dev libgstreamer-plugins-base0.10-dev libv4l-dev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libqt4-dev libgtk2.0-dev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libfaac-dev libmp3lame-dev libopencore-amrnb-dev 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sudo apt-get -y install </a:t>
              </a:r>
              <a:r>
                <a:rPr lang="en-US">
                  <a:sym typeface="+mn-ea"/>
                </a:rPr>
                <a:t>libopencore-amrwb-dev libtheora-dev libvorbis-dev libxvidcore-dev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x264 v4l-utils ffmpeg</a:t>
              </a:r>
              <a:endParaRPr lang="en-US">
                <a:sym typeface="+mn-ea"/>
              </a:endParaRPr>
            </a:p>
            <a:p>
              <a:endParaRPr lang="en-US"/>
            </a:p>
            <a:p>
              <a:r>
                <a:rPr lang="en-US"/>
                <a:t>sudo apt-get install libopenjp2-7</a:t>
              </a:r>
              <a:endParaRPr lang="en-US"/>
            </a:p>
            <a:p>
              <a:r>
                <a:rPr lang="en-US"/>
                <a:t>sudo apt-get install libjasper-dev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2822"/>
              <a:ext cx="13424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4. Install </a:t>
              </a:r>
              <a:r>
                <a:rPr lang="en-US" b="1">
                  <a:sym typeface="+mn-ea"/>
                </a:rPr>
                <a:t>Library pendukung OpenCV</a:t>
              </a:r>
              <a:r>
                <a:rPr lang="en-US">
                  <a:sym typeface="+mn-ea"/>
                </a:rPr>
                <a:t> </a:t>
              </a:r>
              <a:r>
                <a:rPr lang="en-US">
                  <a:sym typeface="+mn-ea"/>
                </a:rPr>
                <a:t>pada terminal Raspberry Pi di VSCode</a:t>
              </a:r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6095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Test Library Image Processing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174990" cy="2861310"/>
            <a:chOff x="1145" y="3199"/>
            <a:chExt cx="12874" cy="4506"/>
          </a:xfrm>
        </p:grpSpPr>
        <p:sp>
          <p:nvSpPr>
            <p:cNvPr id="10" name="Text Box 9"/>
            <p:cNvSpPr txBox="1"/>
            <p:nvPr/>
          </p:nvSpPr>
          <p:spPr>
            <a:xfrm>
              <a:off x="1145" y="3199"/>
              <a:ext cx="12874" cy="4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buka Jupyterlab pada VSCode yang terhubung ke Raspberry Pi,</a:t>
              </a: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Jalankan code berikut pada cell di Jupyter Lab,</a:t>
              </a: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cek versi library yang diinstall, jalankan pada jupyter lab, </a:t>
              </a:r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1722" y="4559"/>
              <a:ext cx="11389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import numpy as np</a:t>
              </a:r>
              <a:endParaRPr lang="en-US">
                <a:sym typeface="+mn-ea"/>
              </a:endParaRPr>
            </a:p>
            <a:p>
              <a:r>
                <a:rPr lang="en-US"/>
                <a:t>import matplotlib.pyplot as plt</a:t>
              </a:r>
              <a:endParaRPr lang="en-US"/>
            </a:p>
            <a:p>
              <a:r>
                <a:rPr lang="en-US"/>
                <a:t>import cv2</a:t>
              </a:r>
              <a:endParaRPr lang="en-US"/>
            </a:p>
            <a:p>
              <a:r>
                <a:rPr lang="en-US"/>
                <a:t>import skimage</a:t>
              </a:r>
              <a:endParaRPr lang="en-US"/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1021715" y="4553585"/>
            <a:ext cx="7232015" cy="1198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np.__version__</a:t>
            </a:r>
            <a:endParaRPr lang="en-US">
              <a:sym typeface="+mn-ea"/>
            </a:endParaRPr>
          </a:p>
          <a:p>
            <a:r>
              <a:rPr lang="en-US"/>
              <a:t>plt.__version__</a:t>
            </a:r>
            <a:endParaRPr lang="en-US"/>
          </a:p>
          <a:p>
            <a:r>
              <a:rPr lang="en-US"/>
              <a:t>cv2.__version__</a:t>
            </a:r>
            <a:endParaRPr lang="en-US"/>
          </a:p>
          <a:p>
            <a:r>
              <a:rPr lang="en-US"/>
              <a:t>skimage.__version__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2450" y="455295"/>
            <a:ext cx="47701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Library Image Processing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6" name="Content Placeholder 5" descr="1200px-OpenCV_Logo_with_text_svg_version.svg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472690" y="4265295"/>
            <a:ext cx="929005" cy="1144270"/>
          </a:xfrm>
          <a:prstGeom prst="rect">
            <a:avLst/>
          </a:prstGeom>
        </p:spPr>
      </p:pic>
      <p:pic>
        <p:nvPicPr>
          <p:cNvPr id="8" name="Content Placeholder 7" descr="65354639-dd928f80-dba4-11e9-833b-bc3e8c6a737d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37665" y="1831340"/>
            <a:ext cx="1868805" cy="747395"/>
          </a:xfrm>
          <a:prstGeom prst="rect">
            <a:avLst/>
          </a:prstGeom>
        </p:spPr>
      </p:pic>
      <p:pic>
        <p:nvPicPr>
          <p:cNvPr id="10" name="Picture 9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" y="5835015"/>
            <a:ext cx="2837815" cy="699770"/>
          </a:xfrm>
          <a:prstGeom prst="rect">
            <a:avLst/>
          </a:prstGeom>
        </p:spPr>
      </p:pic>
      <p:pic>
        <p:nvPicPr>
          <p:cNvPr id="11" name="Picture 10" descr="logo2_compresse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3123565"/>
            <a:ext cx="2544445" cy="61087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4210050" y="1882775"/>
            <a:ext cx="7381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Library Python untuk analisa numerik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perhitungan dan manipulasi matrix berdimensi tinggi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210050" y="3123565"/>
            <a:ext cx="7381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Library Python untuk visulisasi data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Menampilkan chart, dan ilustrasi statistik lainya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210050" y="4514850"/>
            <a:ext cx="7381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Library Python untuk Image Processing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Memiliki banyak fitur manipulasi citra digital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210050" y="5835015"/>
            <a:ext cx="7381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Library Python untuk Image Processing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Memiliki banyak fitur manipulasi citra digital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/>
          <a:stretch>
            <a:fillRect/>
          </a:stretch>
        </p:blipFill>
        <p:spPr>
          <a:xfrm>
            <a:off x="154305" y="1593850"/>
            <a:ext cx="6783070" cy="4351655"/>
          </a:xfrm>
        </p:spPr>
      </p:pic>
      <p:sp>
        <p:nvSpPr>
          <p:cNvPr id="2" name="Rectangles 1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52450" y="455295"/>
            <a:ext cx="31724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Hardware Setup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047740" y="2152015"/>
            <a:ext cx="5858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Raspberry Pi &amp; Camera Module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Camera Module terhubung ke</a:t>
            </a:r>
            <a:r>
              <a:rPr lang="en-US" b="1"/>
              <a:t> Port CSI </a:t>
            </a:r>
            <a:r>
              <a:rPr lang="en-US"/>
              <a:t>Raspberry Pi</a:t>
            </a:r>
            <a:endParaRPr lang="en-US"/>
          </a:p>
        </p:txBody>
      </p:sp>
      <p:pic>
        <p:nvPicPr>
          <p:cNvPr id="6" name="Content Placeholder 3"/>
          <p:cNvPicPr>
            <a:picLocks noGrp="1"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49" t="26995" r="26586" b="46739"/>
          <a:stretch>
            <a:fillRect/>
          </a:stretch>
        </p:blipFill>
        <p:spPr>
          <a:xfrm>
            <a:off x="6047740" y="3310890"/>
            <a:ext cx="3402330" cy="3337560"/>
          </a:xfrm>
          <a:prstGeom prst="ellipse">
            <a:avLst/>
          </a:prstGeom>
        </p:spPr>
      </p:pic>
      <p:sp>
        <p:nvSpPr>
          <p:cNvPr id="9" name="Oval 8"/>
          <p:cNvSpPr/>
          <p:nvPr/>
        </p:nvSpPr>
        <p:spPr>
          <a:xfrm>
            <a:off x="3752850" y="2762250"/>
            <a:ext cx="1188720" cy="118872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yunus\Desktop\connect-camera.gifconnect-camera"/>
          <p:cNvPicPr>
            <a:picLocks noGrp="1"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292350" y="1286510"/>
            <a:ext cx="7607935" cy="4824730"/>
          </a:xfrm>
        </p:spPr>
      </p:pic>
      <p:sp>
        <p:nvSpPr>
          <p:cNvPr id="2" name="Rectangles 1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52450" y="455295"/>
            <a:ext cx="31724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Hardware Setup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919095" y="6111240"/>
            <a:ext cx="5858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/>
              <a:t>Cara memasangkan modul kamera ke Raspberry Pi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52450" y="455295"/>
            <a:ext cx="295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Enable Kamera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086485" y="1464310"/>
            <a:ext cx="107067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Sekarang kita akan enable kamera pada Raspberry Pi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Buka Terminal Raspberry Pi di VSCode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jalankan command berikut :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selanjutnya, pilih </a:t>
            </a:r>
            <a:r>
              <a:rPr lang="en-US" b="1"/>
              <a:t>Interfacing option </a:t>
            </a:r>
            <a:endParaRPr lang="en-US" b="1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/>
              <a:t>gunakan keyboard key </a:t>
            </a:r>
            <a:r>
              <a:rPr lang="en-US" b="1"/>
              <a:t>arrow up</a:t>
            </a:r>
            <a:r>
              <a:rPr lang="en-US"/>
              <a:t> (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r>
              <a:rPr lang="en-US"/>
              <a:t>)</a:t>
            </a:r>
            <a:r>
              <a:rPr lang="en-US" b="1"/>
              <a:t> </a:t>
            </a:r>
            <a:r>
              <a:rPr lang="en-US"/>
              <a:t>dan</a:t>
            </a:r>
            <a:r>
              <a:rPr lang="en-US" b="1"/>
              <a:t> arrow down</a:t>
            </a:r>
            <a:r>
              <a:rPr lang="en-US"/>
              <a:t> </a:t>
            </a:r>
            <a:r>
              <a:rPr lang="en-US">
                <a:sym typeface="+mn-ea"/>
              </a:rPr>
              <a:t> (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↓</a:t>
            </a:r>
            <a:r>
              <a:rPr lang="en-US">
                <a:sym typeface="+mn-ea"/>
              </a:rPr>
              <a:t>) </a:t>
            </a:r>
            <a:r>
              <a:rPr lang="en-US"/>
              <a:t>untuk navigate,</a:t>
            </a:r>
            <a:endParaRPr 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/>
              <a:t> dan </a:t>
            </a:r>
            <a:r>
              <a:rPr lang="en-US" b="1"/>
              <a:t>enter </a:t>
            </a:r>
            <a:r>
              <a:rPr lang="en-US">
                <a:sym typeface="+mn-ea"/>
              </a:rPr>
              <a:t> (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↵</a:t>
            </a:r>
            <a:r>
              <a:rPr lang="en-US">
                <a:sym typeface="+mn-ea"/>
              </a:rPr>
              <a:t>) </a:t>
            </a:r>
            <a:r>
              <a:rPr lang="en-US"/>
              <a:t>untuk select 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selanjutnya pilin, </a:t>
            </a:r>
            <a:r>
              <a:rPr lang="en-US" b="1"/>
              <a:t>enable/disable camera</a:t>
            </a:r>
            <a:endParaRPr lang="en-US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pilih </a:t>
            </a:r>
            <a:r>
              <a:rPr lang="en-US" b="1"/>
              <a:t>Enable </a:t>
            </a:r>
            <a:r>
              <a:rPr lang="en-US"/>
              <a:t>dan </a:t>
            </a:r>
            <a:r>
              <a:rPr lang="en-US" b="1"/>
              <a:t>OK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1475105" y="2461260"/>
            <a:ext cx="531050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sudo raspi-config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5093</Words>
  <Application>WPS Presentation</Application>
  <PresentationFormat>Widescreen</PresentationFormat>
  <Paragraphs>248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SimSun</vt:lpstr>
      <vt:lpstr>Wingdings</vt:lpstr>
      <vt:lpstr>Bahnschrift Condensed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Image as Digital 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222</cp:revision>
  <dcterms:created xsi:type="dcterms:W3CDTF">2020-11-02T10:31:00Z</dcterms:created>
  <dcterms:modified xsi:type="dcterms:W3CDTF">2020-11-23T09:31:57Z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