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508" r:id="rId6"/>
    <p:sldId id="421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9" r:id="rId17"/>
    <p:sldId id="521" r:id="rId18"/>
    <p:sldId id="520" r:id="rId19"/>
    <p:sldId id="522" r:id="rId20"/>
    <p:sldId id="523" r:id="rId21"/>
    <p:sldId id="524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00FF"/>
    <a:srgbClr val="00FF00"/>
    <a:srgbClr val="FF0000"/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27381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6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Image Processing Part 2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Crop Image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Resize Image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Convert Color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0223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Image Kode Keseluruhan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1844675"/>
            <a:chOff x="1145" y="3199"/>
            <a:chExt cx="14778" cy="2905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resize_img = cv2.resize(img, (320, 240)) 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show_image(resize_img)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549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Image dalam 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1290320"/>
            <a:chOff x="1145" y="3199"/>
            <a:chExt cx="14778" cy="2032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resize(img, size=(320,240)):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</a:t>
              </a:r>
              <a:r>
                <a:rPr lang="en-US">
                  <a:sym typeface="+mn-ea"/>
                </a:rPr>
                <a:t>resize_img = cv2.resize(img, (320, 240))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return </a:t>
              </a:r>
              <a:r>
                <a:rPr lang="en-US">
                  <a:sym typeface="+mn-ea"/>
                </a:rPr>
                <a:t>resize_img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Function resize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85800" y="3153410"/>
            <a:ext cx="5310505" cy="119888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img = cv2.imread('path/to/filename')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resize_img = resize(img, size=(720, 680))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show_image(resize_img)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241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2675255"/>
            <a:chOff x="1145" y="3199"/>
            <a:chExt cx="14778" cy="4213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cv2.imread(name)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resize_img = resize(img, size=(720,680))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show_image(resize_img)</a:t>
              </a:r>
              <a:endParaRPr lang="en-US"/>
            </a:p>
            <a:p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resize multiple image menggunakan library os</a:t>
              </a:r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637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&amp; Crop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2952750"/>
            <a:chOff x="1145" y="3199"/>
            <a:chExt cx="14778" cy="465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40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crop_img = img[20:100, 50:150]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resize_img = resize(</a:t>
              </a:r>
              <a:r>
                <a:rPr lang="en-US">
                  <a:sym typeface="+mn-ea"/>
                </a:rPr>
                <a:t>crop_img</a:t>
              </a:r>
              <a:r>
                <a:rPr lang="en-US">
                  <a:sym typeface="+mn-ea"/>
                </a:rPr>
                <a:t>, size=(720,680))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show_image(resize_img)</a:t>
              </a:r>
              <a:endParaRPr lang="en-US"/>
            </a:p>
            <a:p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resize multiple image menggunakan library os</a:t>
              </a:r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Convert Image Color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73125" y="1426845"/>
            <a:ext cx="98425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Diperkenalkan method</a:t>
            </a:r>
            <a:r>
              <a:rPr lang="en-US" b="1"/>
              <a:t> cv2.cvtColor(img, method) </a:t>
            </a:r>
            <a:r>
              <a:rPr lang="en-US"/>
              <a:t>untuk color conversion pada OpenCV</a:t>
            </a:r>
            <a:endParaRPr lang="en-US"/>
          </a:p>
          <a:p>
            <a:endParaRPr lang="en-US"/>
          </a:p>
          <a:p>
            <a:r>
              <a:rPr lang="en-US"/>
              <a:t>Berikut adalah </a:t>
            </a:r>
            <a:r>
              <a:rPr lang="en-US" b="1"/>
              <a:t>method </a:t>
            </a:r>
            <a:r>
              <a:rPr lang="en-US"/>
              <a:t>convert color yang dapat digunakan :</a:t>
            </a:r>
            <a:endParaRPr lang="en-US"/>
          </a:p>
          <a:p>
            <a:endParaRPr lang="en-US"/>
          </a:p>
          <a:p>
            <a:r>
              <a:rPr lang="en-US"/>
              <a:t>convert BGR &lt;--&gt; RGB</a:t>
            </a:r>
            <a:endParaRPr lang="en-US"/>
          </a:p>
          <a:p>
            <a:r>
              <a:rPr lang="en-US" b="1"/>
              <a:t>cv2.COLOR_BGR2RGB</a:t>
            </a:r>
            <a:endParaRPr lang="en-US" b="1"/>
          </a:p>
          <a:p>
            <a:r>
              <a:rPr lang="en-US" b="1"/>
              <a:t>cv2.COLOR_RGB2BGR</a:t>
            </a:r>
            <a:endParaRPr lang="en-US" b="1"/>
          </a:p>
          <a:p>
            <a:endParaRPr lang="en-US"/>
          </a:p>
          <a:p>
            <a:r>
              <a:rPr lang="en-US"/>
              <a:t>convert BGR &lt;--&gt; HSV</a:t>
            </a:r>
            <a:endParaRPr lang="en-US"/>
          </a:p>
          <a:p>
            <a:r>
              <a:rPr lang="en-US" b="1"/>
              <a:t>cv2.COLOR_BGR2HSV</a:t>
            </a:r>
            <a:endParaRPr lang="en-US" b="1"/>
          </a:p>
          <a:p>
            <a:r>
              <a:rPr lang="en-US" b="1"/>
              <a:t>cv2.COLOR_HSV2RGB</a:t>
            </a:r>
            <a:endParaRPr lang="en-US" b="1"/>
          </a:p>
          <a:p>
            <a:endParaRPr lang="en-US"/>
          </a:p>
          <a:p>
            <a:r>
              <a:rPr lang="en-US"/>
              <a:t>convert BGR &lt;--&gt; GRAY</a:t>
            </a:r>
            <a:endParaRPr lang="en-US"/>
          </a:p>
          <a:p>
            <a:r>
              <a:rPr lang="en-US" b="1"/>
              <a:t>cv2.COLOR_BGR2GRAY</a:t>
            </a:r>
            <a:endParaRPr lang="en-US" b="1"/>
          </a:p>
          <a:p>
            <a:r>
              <a:rPr lang="en-US" b="1"/>
              <a:t>cv2.COLOR_GRAY2RGB</a:t>
            </a:r>
            <a:endParaRPr lang="en-US" b="1"/>
          </a:p>
        </p:txBody>
      </p:sp>
      <p:sp>
        <p:nvSpPr>
          <p:cNvPr id="5" name="Rectangles 4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2450" y="455295"/>
            <a:ext cx="4580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Image Color Conversion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6865" y="2848610"/>
            <a:ext cx="2051050" cy="199453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5660390" y="5020310"/>
            <a:ext cx="1524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Original image</a:t>
            </a:r>
            <a:endParaRPr lang="en-US"/>
          </a:p>
        </p:txBody>
      </p:sp>
      <p:pic>
        <p:nvPicPr>
          <p:cNvPr id="7" name="Content Placeholder 15" descr="lena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8202930" y="2848610"/>
            <a:ext cx="2051050" cy="19945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387080" y="5020310"/>
            <a:ext cx="168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Grayscale image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424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Convert To Grayscale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736600"/>
            <a:chOff x="1145" y="3199"/>
            <a:chExt cx="14778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8975" y="2808605"/>
            <a:ext cx="9142730" cy="736600"/>
            <a:chOff x="1145" y="3199"/>
            <a:chExt cx="14398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gray_</a:t>
              </a:r>
              <a:r>
                <a:rPr lang="en-US">
                  <a:sym typeface="+mn-ea"/>
                </a:rPr>
                <a:t>img = cv2.cvtColor(img, cv2.COLOR_BGR2GRAY)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1439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image to grayscale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8975" y="4740275"/>
            <a:ext cx="5503545" cy="736600"/>
            <a:chOff x="1145" y="3199"/>
            <a:chExt cx="8667" cy="1160"/>
          </a:xfrm>
        </p:grpSpPr>
        <p:sp>
          <p:nvSpPr>
            <p:cNvPr id="7" name="Text Box 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show_image(</a:t>
              </a:r>
              <a:r>
                <a:rPr lang="en-US">
                  <a:sym typeface="+mn-ea"/>
                </a:rPr>
                <a:t>gray_img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688975" y="3665855"/>
            <a:ext cx="9919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melakukan convert image dari BGR to GRAY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cv2.cvtColor(img, method)</a:t>
            </a:r>
            <a:endParaRPr 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34402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74923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Convert To Grayscale Kode Keseluruhan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1844675"/>
            <a:chOff x="1145" y="3199"/>
            <a:chExt cx="14778" cy="2905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gray_img = cv2.cvtColor(img, cv2.COLOR_BGR2GRAY)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show_image(gray_img)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image to grayscale</a:t>
              </a:r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34402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7364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Convert To Grayscale didalam 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1290320"/>
            <a:chOff x="1145" y="3199"/>
            <a:chExt cx="14778" cy="2032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12259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convert_gray(img):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gray_img = cv2.cvtColor(img, cv2.COLOR_BGR2GRAY)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return gray_img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Function Convert image to grayscale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85800" y="3243580"/>
            <a:ext cx="7784465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img = cv2.imread('path/to/filename')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gray_img = convert_gray(img)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show_image(</a:t>
            </a:r>
            <a:r>
              <a:rPr lang="en-US">
                <a:sym typeface="+mn-ea"/>
              </a:rPr>
              <a:t>gray_img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34402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9532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Convert Multiple Image To Grayscale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2675255"/>
            <a:chOff x="1145" y="3199"/>
            <a:chExt cx="14778" cy="4213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12259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cv2.imread(name)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gray_img = convert_gray(img)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show_image(gray_img)</a:t>
              </a:r>
              <a:endParaRPr lang="en-US"/>
            </a:p>
            <a:p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Covert multiple image to grayscale menggunakan library os</a:t>
              </a: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Crop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https://github.com/Muhammad-Yunus/Belajar-Computer-Vision/blob/master/08.%20OpenCV%20-%20Part%202/08.%20OpenCV%20-%20Part%202.ipynb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3237" r="3056"/>
          <a:stretch>
            <a:fillRect/>
          </a:stretch>
        </p:blipFill>
        <p:spPr>
          <a:xfrm>
            <a:off x="842010" y="3107690"/>
            <a:ext cx="4370705" cy="300482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52450" y="455295"/>
            <a:ext cx="23012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Image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00760" y="1475740"/>
            <a:ext cx="109283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crop image</a:t>
            </a:r>
            <a:r>
              <a:rPr lang="en-US"/>
              <a:t> pada OpenCV dilakukan dengan menggunakan </a:t>
            </a:r>
            <a:r>
              <a:rPr lang="en-US" b="1" i="1"/>
              <a:t>numpy slicing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dengan notasi</a:t>
            </a:r>
            <a:r>
              <a:rPr lang="en-US" b="1"/>
              <a:t> image_array[y_min:y_max , x_min:x_max]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dimana</a:t>
            </a:r>
            <a:r>
              <a:rPr lang="en-US" b="1"/>
              <a:t> y_min, y_max, x_min dan x_max</a:t>
            </a:r>
            <a:r>
              <a:rPr lang="en-US"/>
              <a:t> merupakan titik pixel batas area yang ingin di crop.</a:t>
            </a:r>
            <a:endParaRPr lang="en-US"/>
          </a:p>
        </p:txBody>
      </p:sp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20" y="3108325"/>
            <a:ext cx="3089910" cy="3004185"/>
          </a:xfrm>
          <a:prstGeom prst="rect">
            <a:avLst/>
          </a:prstGeom>
        </p:spPr>
      </p:pic>
      <p:pic>
        <p:nvPicPr>
          <p:cNvPr id="10" name="Content Placeholder 15" descr="lena"/>
          <p:cNvPicPr>
            <a:picLocks noChangeAspect="1"/>
          </p:cNvPicPr>
          <p:nvPr/>
        </p:nvPicPr>
        <p:blipFill>
          <a:blip r:embed="rId2"/>
          <a:srcRect l="20119" t="18981" r="22750" b="25766"/>
          <a:stretch>
            <a:fillRect/>
          </a:stretch>
        </p:blipFill>
        <p:spPr>
          <a:xfrm>
            <a:off x="9846945" y="4452620"/>
            <a:ext cx="1765300" cy="165989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096770" y="6249670"/>
            <a:ext cx="1978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ilustrasi crop image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975475" y="6249670"/>
            <a:ext cx="1524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Original image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0029825" y="6249670"/>
            <a:ext cx="1399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Coped Image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3012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290320"/>
            <a:chOff x="1145" y="3199"/>
            <a:chExt cx="12995" cy="2032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r>
                <a:rPr lang="en-US"/>
                <a:t>import os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Import library (OpenCV, Matplotlib)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5320" y="3075305"/>
            <a:ext cx="9384030" cy="736600"/>
            <a:chOff x="1145" y="3199"/>
            <a:chExt cx="14778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320" y="4071620"/>
            <a:ext cx="9142730" cy="736600"/>
            <a:chOff x="1145" y="3199"/>
            <a:chExt cx="14398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crop_img = img[0:100, 50:200]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1439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Crop Image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88455" y="1525905"/>
            <a:ext cx="5503545" cy="2398395"/>
            <a:chOff x="1145" y="3199"/>
            <a:chExt cx="8667" cy="3777"/>
          </a:xfrm>
        </p:grpSpPr>
        <p:sp>
          <p:nvSpPr>
            <p:cNvPr id="7" name="Text Box 6"/>
            <p:cNvSpPr txBox="1"/>
            <p:nvPr/>
          </p:nvSpPr>
          <p:spPr>
            <a:xfrm>
              <a:off x="1145" y="3779"/>
              <a:ext cx="8363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def show_image(img, size=(10, 7)):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img_reverse = img[ :, :, ::-1]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plt.figure(figsize=size)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plt.imshow(img)</a:t>
              </a:r>
              <a:endParaRPr lang="en-US">
                <a:sym typeface="+mn-ea"/>
              </a:endParaRPr>
            </a:p>
            <a:p>
              <a:pPr lvl="1"/>
              <a:endParaRPr lang="en-US">
                <a:sym typeface="+mn-ea"/>
              </a:endParaRPr>
            </a:p>
            <a:p>
              <a:pPr lvl="1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show_image(img)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655320" y="4848225"/>
            <a:ext cx="4102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image_array[y_min:y_max , x_min:x_max]</a:t>
            </a:r>
            <a:endParaRPr lang="en-US" i="1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8547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Crop Image </a:t>
            </a:r>
            <a:r>
              <a:rPr lang="en-US" sz="3600">
                <a:solidFill>
                  <a:schemeClr val="bg1"/>
                </a:solidFill>
                <a:sym typeface="+mn-ea"/>
              </a:rPr>
              <a:t>Kode </a:t>
            </a:r>
            <a:r>
              <a:rPr lang="en-US" sz="3600">
                <a:solidFill>
                  <a:schemeClr val="bg1"/>
                </a:solidFill>
              </a:rPr>
              <a:t>Keseluruhan 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2675255"/>
            <a:chOff x="1145" y="3199"/>
            <a:chExt cx="12995" cy="4213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8363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endParaRPr lang="en-US"/>
            </a:p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>
                  <a:sym typeface="+mn-ea"/>
                </a:rPr>
                <a:t>crop_img = img[0:100, 50:200]</a:t>
              </a:r>
              <a:endParaRPr lang="en-US">
                <a:sym typeface="+mn-ea"/>
              </a:endParaRPr>
            </a:p>
            <a:p>
              <a:endParaRPr lang="en-US"/>
            </a:p>
            <a:p>
              <a:pPr lvl="0"/>
              <a:r>
                <a:rPr lang="en-US">
                  <a:sym typeface="+mn-ea"/>
                </a:rPr>
                <a:t>show_image(img)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Kode keseluruhan</a:t>
              </a:r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278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Image dalam 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671955"/>
            <a:chOff x="1145" y="3199"/>
            <a:chExt cx="12995" cy="2633"/>
          </a:xfrm>
        </p:grpSpPr>
        <p:sp>
          <p:nvSpPr>
            <p:cNvPr id="5" name="Text Box 4"/>
            <p:cNvSpPr txBox="1"/>
            <p:nvPr/>
          </p:nvSpPr>
          <p:spPr>
            <a:xfrm>
              <a:off x="1673" y="4380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def crop(img,  </a:t>
              </a:r>
              <a:r>
                <a:rPr lang="en-US">
                  <a:sym typeface="+mn-ea"/>
                </a:rPr>
                <a:t>y_min, y_max, x_min, x_max):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crop_img = img[0:100, 50:200]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return crop_img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Crop image dalam function dengan cama </a:t>
              </a:r>
              <a:r>
                <a:rPr lang="en-US" b="1">
                  <a:sym typeface="+mn-ea"/>
                </a:rPr>
                <a:t>crop</a:t>
              </a:r>
              <a:r>
                <a:rPr lang="en-US">
                  <a:sym typeface="+mn-ea"/>
                </a:rPr>
                <a:t>, selanjutnya kita dapat gunakan fucntion tersebut untuk memabaca image dan crop gambar</a:t>
              </a:r>
              <a:endParaRPr lang="en-US">
                <a:sym typeface="+mn-ea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990600" y="3577590"/>
            <a:ext cx="5310505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img = cv2.imread('path/to/filename')</a:t>
            </a:r>
            <a:endParaRPr lang="en-US">
              <a:sym typeface="+mn-ea"/>
            </a:endParaRPr>
          </a:p>
          <a:p>
            <a:pPr marL="0" lvl="1"/>
            <a:endParaRPr lang="en-US"/>
          </a:p>
          <a:p>
            <a:r>
              <a:rPr lang="en-US"/>
              <a:t>crop_img = crop(img, 0, 100, 50, 200)</a:t>
            </a:r>
            <a:endParaRPr lang="en-US"/>
          </a:p>
          <a:p>
            <a:endParaRPr lang="en-US"/>
          </a:p>
          <a:p>
            <a:pPr lvl="0"/>
            <a:r>
              <a:rPr lang="en-US">
                <a:sym typeface="+mn-ea"/>
              </a:rPr>
              <a:t>show_image(</a:t>
            </a:r>
            <a:r>
              <a:rPr lang="en-US">
                <a:sym typeface="+mn-ea"/>
              </a:rPr>
              <a:t>crop_img</a:t>
            </a:r>
            <a:r>
              <a:rPr lang="en-US">
                <a:sym typeface="+mn-ea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70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Crop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2675255"/>
            <a:chOff x="1145" y="3199"/>
            <a:chExt cx="12995" cy="4213"/>
          </a:xfrm>
        </p:grpSpPr>
        <p:sp>
          <p:nvSpPr>
            <p:cNvPr id="5" name="Text Box 4"/>
            <p:cNvSpPr txBox="1"/>
            <p:nvPr/>
          </p:nvSpPr>
          <p:spPr>
            <a:xfrm>
              <a:off x="1673" y="3779"/>
              <a:ext cx="8363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cv2.imread(name)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crop_img = crop(img, 0, 100, 50, 200)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show_image(crop_img)</a:t>
              </a:r>
              <a:endParaRPr lang="en-US"/>
            </a:p>
            <a:p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Crop multiple image menggunakan library os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Resize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572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Resize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525905"/>
            <a:ext cx="9384030" cy="736600"/>
            <a:chOff x="1145" y="3199"/>
            <a:chExt cx="14778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8975" y="2808605"/>
            <a:ext cx="9142730" cy="736600"/>
            <a:chOff x="1145" y="3199"/>
            <a:chExt cx="14398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resize_img = cv2.resize(img, (320, 240)) 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1439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resize Image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8975" y="4740275"/>
            <a:ext cx="5503545" cy="736600"/>
            <a:chOff x="1145" y="3199"/>
            <a:chExt cx="8667" cy="1160"/>
          </a:xfrm>
        </p:grpSpPr>
        <p:sp>
          <p:nvSpPr>
            <p:cNvPr id="7" name="Text Box 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show_image(</a:t>
              </a:r>
              <a:r>
                <a:rPr lang="en-US">
                  <a:sym typeface="+mn-ea"/>
                </a:rPr>
                <a:t>resize_img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688975" y="3665855"/>
            <a:ext cx="9919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untuk melakukan resize image pada OpenCV diprkenalkan beberapa method berikut 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cv2.resize(img, (w_new, h_new))</a:t>
            </a:r>
            <a:r>
              <a:rPr lang="en-US"/>
              <a:t> : resize img ke ukuran </a:t>
            </a:r>
            <a:r>
              <a:rPr lang="en-US" b="1"/>
              <a:t>w_new x h_new</a:t>
            </a:r>
            <a:endParaRPr lang="en-US" b="1"/>
          </a:p>
        </p:txBody>
      </p:sp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0655" y="268605"/>
            <a:ext cx="2051050" cy="1994535"/>
          </a:xfrm>
          <a:prstGeom prst="rect">
            <a:avLst/>
          </a:prstGeom>
        </p:spPr>
      </p:pic>
      <p:pic>
        <p:nvPicPr>
          <p:cNvPr id="19" name="Content Placeholder 15" descr="le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1275" y="1170940"/>
            <a:ext cx="1122680" cy="109220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8044180" y="2440305"/>
            <a:ext cx="1524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Original image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0069830" y="2440305"/>
            <a:ext cx="1491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Resized image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4068</Words>
  <Application>WPS Presentation</Application>
  <PresentationFormat>Widescreen</PresentationFormat>
  <Paragraphs>247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227</cp:revision>
  <dcterms:created xsi:type="dcterms:W3CDTF">2020-11-02T10:31:00Z</dcterms:created>
  <dcterms:modified xsi:type="dcterms:W3CDTF">2020-11-23T09:52:30Z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