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7" r:id="rId5"/>
    <p:sldId id="508" r:id="rId6"/>
    <p:sldId id="421" r:id="rId7"/>
    <p:sldId id="509" r:id="rId8"/>
    <p:sldId id="510" r:id="rId9"/>
    <p:sldId id="511" r:id="rId10"/>
    <p:sldId id="527" r:id="rId11"/>
    <p:sldId id="528" r:id="rId12"/>
    <p:sldId id="512" r:id="rId13"/>
    <p:sldId id="513" r:id="rId14"/>
    <p:sldId id="514" r:id="rId15"/>
    <p:sldId id="515" r:id="rId16"/>
    <p:sldId id="516" r:id="rId17"/>
    <p:sldId id="517" r:id="rId18"/>
    <p:sldId id="519" r:id="rId19"/>
    <p:sldId id="521" r:id="rId20"/>
    <p:sldId id="520" r:id="rId21"/>
    <p:sldId id="522" r:id="rId22"/>
    <p:sldId id="523" r:id="rId23"/>
    <p:sldId id="524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0000FF"/>
    <a:srgbClr val="00FF00"/>
    <a:srgbClr val="FF0000"/>
    <a:srgbClr val="BC1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5515610" y="0"/>
            <a:ext cx="6688455" cy="685736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4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8195" y="5403215"/>
            <a:ext cx="1052195" cy="1329690"/>
          </a:xfrm>
          <a:prstGeom prst="rect">
            <a:avLst/>
          </a:prstGeom>
        </p:spPr>
      </p:pic>
      <p:sp>
        <p:nvSpPr>
          <p:cNvPr id="6" name="Rectangle 2"/>
          <p:cNvSpPr/>
          <p:nvPr/>
        </p:nvSpPr>
        <p:spPr>
          <a:xfrm>
            <a:off x="5746750" y="1218565"/>
            <a:ext cx="6225540" cy="273812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sz="4800" dirty="0">
                <a:solidFill>
                  <a:schemeClr val="bg1"/>
                </a:solidFill>
              </a:rPr>
              <a:t>Pertemuan 6</a:t>
            </a:r>
            <a:endParaRPr lang="en-US" sz="4800" dirty="0">
              <a:solidFill>
                <a:schemeClr val="bg1"/>
              </a:solidFill>
            </a:endParaRP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Image Processing Part 2</a:t>
            </a:r>
            <a:endParaRPr lang="en-US" sz="4800" dirty="0">
              <a:solidFill>
                <a:schemeClr val="bg1"/>
              </a:solidFill>
            </a:endParaRPr>
          </a:p>
          <a:p>
            <a:pPr algn="l"/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Crop Image</a:t>
            </a:r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Resize Image</a:t>
            </a:r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Convert Color 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" name="Picture 6" descr="Rp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75" y="2143125"/>
            <a:ext cx="3683635" cy="22860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59715" y="4791710"/>
            <a:ext cx="427799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solidFill>
                  <a:srgbClr val="BC1142"/>
                </a:solidFill>
                <a:latin typeface="Bahnschrift Condensed" panose="020B0502040204020203" charset="0"/>
                <a:cs typeface="Bahnschrift Condensed" panose="020B0502040204020203" charset="0"/>
              </a:rPr>
              <a:t>Belajar </a:t>
            </a:r>
            <a:endParaRPr lang="en-US" sz="4000">
              <a:solidFill>
                <a:srgbClr val="BC1142"/>
              </a:solidFill>
              <a:latin typeface="Bahnschrift Condensed" panose="020B0502040204020203" charset="0"/>
              <a:cs typeface="Bahnschrift Condensed" panose="020B0502040204020203" charset="0"/>
            </a:endParaRPr>
          </a:p>
          <a:p>
            <a:r>
              <a:rPr lang="en-US" sz="4000">
                <a:solidFill>
                  <a:srgbClr val="BC1142"/>
                </a:solidFill>
                <a:latin typeface="Bahnschrift Condensed" panose="020B0502040204020203" charset="0"/>
                <a:cs typeface="Bahnschrift Condensed" panose="020B0502040204020203" charset="0"/>
              </a:rPr>
              <a:t>Image Processing di Raspberry Pi</a:t>
            </a:r>
            <a:endParaRPr lang="en-US" sz="4000">
              <a:solidFill>
                <a:srgbClr val="BC1142"/>
              </a:solidFill>
              <a:latin typeface="Bahnschrift Condensed" panose="020B0502040204020203" charset="0"/>
              <a:cs typeface="Bahnschrift Condensed" panose="020B0502040204020203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2752090" y="3049905"/>
            <a:ext cx="6688455" cy="1017905"/>
            <a:chOff x="3364" y="4598"/>
            <a:chExt cx="10533" cy="1603"/>
          </a:xfrm>
        </p:grpSpPr>
        <p:sp>
          <p:nvSpPr>
            <p:cNvPr id="4" name="Rectangles 3"/>
            <p:cNvSpPr/>
            <p:nvPr/>
          </p:nvSpPr>
          <p:spPr>
            <a:xfrm>
              <a:off x="3364" y="4598"/>
              <a:ext cx="10533" cy="1603"/>
            </a:xfrm>
            <a:prstGeom prst="rect">
              <a:avLst/>
            </a:prstGeom>
            <a:solidFill>
              <a:srgbClr val="BC1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3364" y="4892"/>
              <a:ext cx="1053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>
                  <a:solidFill>
                    <a:schemeClr val="bg1"/>
                  </a:solidFill>
                </a:rPr>
                <a:t>Resize Image</a:t>
              </a:r>
              <a:endParaRPr lang="en-US" sz="360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0630" y="2764155"/>
            <a:ext cx="1052195" cy="13296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25723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Resize Image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85800" y="1525905"/>
            <a:ext cx="9384030" cy="736600"/>
            <a:chOff x="1145" y="3199"/>
            <a:chExt cx="14778" cy="1160"/>
          </a:xfrm>
        </p:grpSpPr>
        <p:sp>
          <p:nvSpPr>
            <p:cNvPr id="14" name="Text Box 13"/>
            <p:cNvSpPr txBox="1"/>
            <p:nvPr/>
          </p:nvSpPr>
          <p:spPr>
            <a:xfrm>
              <a:off x="1145" y="3779"/>
              <a:ext cx="836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img = cv2.imread('path/to/filename')</a:t>
              </a:r>
              <a:endParaRPr lang="en-US">
                <a:sym typeface="+mn-ea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1145" y="3199"/>
              <a:ext cx="14778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Read Image</a:t>
              </a:r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88975" y="2808605"/>
            <a:ext cx="9142730" cy="736600"/>
            <a:chOff x="1145" y="3199"/>
            <a:chExt cx="14398" cy="1160"/>
          </a:xfrm>
        </p:grpSpPr>
        <p:sp>
          <p:nvSpPr>
            <p:cNvPr id="17" name="Text Box 16"/>
            <p:cNvSpPr txBox="1"/>
            <p:nvPr/>
          </p:nvSpPr>
          <p:spPr>
            <a:xfrm>
              <a:off x="1145" y="3779"/>
              <a:ext cx="836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resize_img = cv2.resize(img, (320, 240)) </a:t>
              </a:r>
              <a:endParaRPr lang="en-US">
                <a:sym typeface="+mn-ea"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1145" y="3199"/>
              <a:ext cx="14398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resize Image</a:t>
              </a:r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88975" y="4740275"/>
            <a:ext cx="5503545" cy="736600"/>
            <a:chOff x="1145" y="3199"/>
            <a:chExt cx="8667" cy="1160"/>
          </a:xfrm>
        </p:grpSpPr>
        <p:sp>
          <p:nvSpPr>
            <p:cNvPr id="7" name="Text Box 6"/>
            <p:cNvSpPr txBox="1"/>
            <p:nvPr/>
          </p:nvSpPr>
          <p:spPr>
            <a:xfrm>
              <a:off x="1145" y="3779"/>
              <a:ext cx="836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pPr lvl="0"/>
              <a:r>
                <a:rPr lang="en-US">
                  <a:sym typeface="+mn-ea"/>
                </a:rPr>
                <a:t>show_image(resize_img</a:t>
              </a:r>
              <a:r>
                <a:rPr lang="en-US">
                  <a:sym typeface="+mn-ea"/>
                </a:rPr>
                <a:t>, title= 'resized image'</a:t>
              </a:r>
              <a:r>
                <a:rPr lang="en-US">
                  <a:sym typeface="+mn-ea"/>
                </a:rPr>
                <a:t>)</a:t>
              </a:r>
              <a:endParaRPr lang="en-US">
                <a:sym typeface="+mn-ea"/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1145" y="3199"/>
              <a:ext cx="8667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Display Image</a:t>
              </a:r>
              <a:endParaRPr lang="en-US"/>
            </a:p>
          </p:txBody>
        </p:sp>
      </p:grpSp>
      <p:sp>
        <p:nvSpPr>
          <p:cNvPr id="11" name="Text Box 10"/>
          <p:cNvSpPr txBox="1"/>
          <p:nvPr/>
        </p:nvSpPr>
        <p:spPr>
          <a:xfrm>
            <a:off x="688975" y="3665855"/>
            <a:ext cx="99199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untuk melakukan resize image pada OpenCV diprkenalkan beberapa method berikut :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cv2.resize(img, (w_new, h_new))</a:t>
            </a:r>
            <a:r>
              <a:rPr lang="en-US"/>
              <a:t> : resize img ke ukuran </a:t>
            </a:r>
            <a:r>
              <a:rPr lang="en-US" b="1"/>
              <a:t>w_new x h_new</a:t>
            </a:r>
            <a:endParaRPr lang="en-US" b="1"/>
          </a:p>
        </p:txBody>
      </p:sp>
      <p:pic>
        <p:nvPicPr>
          <p:cNvPr id="12" name="Content Placeholder 15" descr="len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80655" y="268605"/>
            <a:ext cx="2051050" cy="1994535"/>
          </a:xfrm>
          <a:prstGeom prst="rect">
            <a:avLst/>
          </a:prstGeom>
        </p:spPr>
      </p:pic>
      <p:pic>
        <p:nvPicPr>
          <p:cNvPr id="19" name="Content Placeholder 15" descr="len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1275" y="1170940"/>
            <a:ext cx="1122680" cy="1092200"/>
          </a:xfrm>
          <a:prstGeom prst="rect">
            <a:avLst/>
          </a:prstGeom>
        </p:spPr>
      </p:pic>
      <p:sp>
        <p:nvSpPr>
          <p:cNvPr id="20" name="Text Box 19"/>
          <p:cNvSpPr txBox="1"/>
          <p:nvPr/>
        </p:nvSpPr>
        <p:spPr>
          <a:xfrm>
            <a:off x="8044180" y="2440305"/>
            <a:ext cx="15240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Original image</a:t>
            </a:r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10069830" y="2440305"/>
            <a:ext cx="14916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Resized image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60223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Resize Image Kode Keseluruhan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85800" y="1525905"/>
            <a:ext cx="9384030" cy="1844675"/>
            <a:chOff x="1145" y="3199"/>
            <a:chExt cx="14778" cy="2905"/>
          </a:xfrm>
        </p:grpSpPr>
        <p:sp>
          <p:nvSpPr>
            <p:cNvPr id="14" name="Text Box 13"/>
            <p:cNvSpPr txBox="1"/>
            <p:nvPr/>
          </p:nvSpPr>
          <p:spPr>
            <a:xfrm>
              <a:off x="1145" y="3779"/>
              <a:ext cx="8363" cy="2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img = cv2.imread('path/to/filename')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resize_img = cv2.resize(img, (320, 240)) 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show_image(resize_img</a:t>
              </a:r>
              <a:r>
                <a:rPr lang="en-US">
                  <a:sym typeface="+mn-ea"/>
                </a:rPr>
                <a:t>, title= 'resized image'</a:t>
              </a:r>
              <a:r>
                <a:rPr lang="en-US">
                  <a:sym typeface="+mn-ea"/>
                </a:rPr>
                <a:t>)</a:t>
              </a:r>
              <a:endParaRPr lang="en-US">
                <a:sym typeface="+mn-ea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1145" y="3199"/>
              <a:ext cx="14778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Read Image</a:t>
              </a:r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55499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Resize Image dalam Function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85800" y="1525905"/>
            <a:ext cx="9384030" cy="1290320"/>
            <a:chOff x="1145" y="3199"/>
            <a:chExt cx="14778" cy="2032"/>
          </a:xfrm>
        </p:grpSpPr>
        <p:sp>
          <p:nvSpPr>
            <p:cNvPr id="14" name="Text Box 13"/>
            <p:cNvSpPr txBox="1"/>
            <p:nvPr/>
          </p:nvSpPr>
          <p:spPr>
            <a:xfrm>
              <a:off x="1145" y="3779"/>
              <a:ext cx="8363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def resize(img, size=(320,240)):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 </a:t>
              </a:r>
              <a:r>
                <a:rPr lang="en-US">
                  <a:sym typeface="+mn-ea"/>
                </a:rPr>
                <a:t>resize_img = cv2.resize(img, size) 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 return </a:t>
              </a:r>
              <a:r>
                <a:rPr lang="en-US">
                  <a:sym typeface="+mn-ea"/>
                </a:rPr>
                <a:t>resize_img</a:t>
              </a:r>
              <a:endParaRPr lang="en-US">
                <a:sym typeface="+mn-ea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1145" y="3199"/>
              <a:ext cx="14778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Function resize</a:t>
              </a:r>
              <a:endParaRPr lang="en-US"/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685800" y="3153410"/>
            <a:ext cx="5310505" cy="1198880"/>
          </a:xfrm>
          <a:prstGeom prst="rect">
            <a:avLst/>
          </a:prstGeom>
          <a:solidFill>
            <a:srgbClr val="D9D9D9"/>
          </a:solidFill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img = cv2.imread('path/to/filename')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resize_img = resize(img, size=(720, 680))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show_image(resize_img</a:t>
            </a:r>
            <a:r>
              <a:rPr lang="en-US">
                <a:sym typeface="+mn-ea"/>
              </a:rPr>
              <a:t>, title= 'resized image'</a:t>
            </a:r>
            <a:r>
              <a:rPr lang="en-US">
                <a:sym typeface="+mn-ea"/>
              </a:rPr>
              <a:t>)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42418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Resize Multiple Image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85800" y="1525905"/>
            <a:ext cx="9384030" cy="2675255"/>
            <a:chOff x="1145" y="3199"/>
            <a:chExt cx="14778" cy="4213"/>
          </a:xfrm>
        </p:grpSpPr>
        <p:sp>
          <p:nvSpPr>
            <p:cNvPr id="14" name="Text Box 13"/>
            <p:cNvSpPr txBox="1"/>
            <p:nvPr/>
          </p:nvSpPr>
          <p:spPr>
            <a:xfrm>
              <a:off x="1145" y="3779"/>
              <a:ext cx="8363" cy="36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filenames = os.listdir("folder_1")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for name in filenames 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 print(name)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img = cv2.imread(name)</a:t>
              </a:r>
              <a:endParaRPr lang="en-US"/>
            </a:p>
            <a:p>
              <a:pPr lvl="1"/>
              <a:r>
                <a:rPr lang="en-US">
                  <a:sym typeface="+mn-ea"/>
                </a:rPr>
                <a:t>resize_img = resize(img, size=(720,680))</a:t>
              </a:r>
              <a:endParaRPr lang="en-US"/>
            </a:p>
            <a:p>
              <a:pPr lvl="1"/>
              <a:r>
                <a:rPr lang="en-US">
                  <a:sym typeface="+mn-ea"/>
                </a:rPr>
                <a:t>show_image(resize_img</a:t>
              </a:r>
              <a:r>
                <a:rPr lang="en-US">
                  <a:sym typeface="+mn-ea"/>
                </a:rPr>
                <a:t>, title= 'resized image'</a:t>
              </a:r>
              <a:r>
                <a:rPr lang="en-US">
                  <a:sym typeface="+mn-ea"/>
                </a:rPr>
                <a:t>)</a:t>
              </a:r>
              <a:endParaRPr lang="en-US"/>
            </a:p>
            <a:p>
              <a:endParaRPr lang="en-US">
                <a:sym typeface="+mn-ea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1145" y="3199"/>
              <a:ext cx="14778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resize multiple image menggunakan library os</a:t>
              </a:r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56375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Resize &amp; Crop Multiple Image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85800" y="1525905"/>
            <a:ext cx="9384030" cy="2952750"/>
            <a:chOff x="1145" y="3199"/>
            <a:chExt cx="14778" cy="4650"/>
          </a:xfrm>
        </p:grpSpPr>
        <p:sp>
          <p:nvSpPr>
            <p:cNvPr id="14" name="Text Box 13"/>
            <p:cNvSpPr txBox="1"/>
            <p:nvPr/>
          </p:nvSpPr>
          <p:spPr>
            <a:xfrm>
              <a:off x="1145" y="3779"/>
              <a:ext cx="13032" cy="40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filenames = os.listdir("folder_1")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for name in filenames 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 print(name)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img = cv2.imread("folder_1/" + name)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crop_img = crop(img, 20, 100, 50, 150)</a:t>
              </a:r>
              <a:endParaRPr lang="en-US"/>
            </a:p>
            <a:p>
              <a:pPr lvl="1"/>
              <a:r>
                <a:rPr lang="en-US">
                  <a:sym typeface="+mn-ea"/>
                </a:rPr>
                <a:t>resize_img = resize(</a:t>
              </a:r>
              <a:r>
                <a:rPr lang="en-US">
                  <a:sym typeface="+mn-ea"/>
                </a:rPr>
                <a:t>crop_img</a:t>
              </a:r>
              <a:r>
                <a:rPr lang="en-US">
                  <a:sym typeface="+mn-ea"/>
                </a:rPr>
                <a:t>, size=(720, 680))</a:t>
              </a:r>
              <a:endParaRPr lang="en-US"/>
            </a:p>
            <a:p>
              <a:pPr lvl="1"/>
              <a:r>
                <a:rPr lang="en-US">
                  <a:sym typeface="+mn-ea"/>
                </a:rPr>
                <a:t>show_image(resize_img</a:t>
              </a:r>
              <a:r>
                <a:rPr lang="en-US">
                  <a:sym typeface="+mn-ea"/>
                </a:rPr>
                <a:t>, title= 'resized image : %s ' % name</a:t>
              </a:r>
              <a:r>
                <a:rPr lang="en-US">
                  <a:sym typeface="+mn-ea"/>
                </a:rPr>
                <a:t>)</a:t>
              </a:r>
              <a:endParaRPr lang="en-US"/>
            </a:p>
            <a:p>
              <a:endParaRPr lang="en-US">
                <a:sym typeface="+mn-ea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1145" y="3199"/>
              <a:ext cx="14778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resize multiple image menggunakan library os</a:t>
              </a:r>
              <a:endParaRPr 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2752090" y="3049905"/>
            <a:ext cx="6688455" cy="1017905"/>
            <a:chOff x="3364" y="4598"/>
            <a:chExt cx="10533" cy="1603"/>
          </a:xfrm>
        </p:grpSpPr>
        <p:sp>
          <p:nvSpPr>
            <p:cNvPr id="4" name="Rectangles 3"/>
            <p:cNvSpPr/>
            <p:nvPr/>
          </p:nvSpPr>
          <p:spPr>
            <a:xfrm>
              <a:off x="3364" y="4598"/>
              <a:ext cx="10533" cy="1603"/>
            </a:xfrm>
            <a:prstGeom prst="rect">
              <a:avLst/>
            </a:prstGeom>
            <a:solidFill>
              <a:srgbClr val="BC1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3364" y="4892"/>
              <a:ext cx="1053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>
                  <a:solidFill>
                    <a:schemeClr val="bg1"/>
                  </a:solidFill>
                </a:rPr>
                <a:t>Convert Image Color</a:t>
              </a:r>
              <a:endParaRPr lang="en-US" sz="360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0630" y="2764155"/>
            <a:ext cx="1052195" cy="13296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873125" y="1426845"/>
            <a:ext cx="984250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Diperkenalkan method</a:t>
            </a:r>
            <a:r>
              <a:rPr lang="en-US" b="1"/>
              <a:t> cv2.cvtColor(img, method) </a:t>
            </a:r>
            <a:r>
              <a:rPr lang="en-US"/>
              <a:t>untuk color conversion pada OpenCV</a:t>
            </a:r>
            <a:endParaRPr lang="en-US"/>
          </a:p>
          <a:p>
            <a:endParaRPr lang="en-US"/>
          </a:p>
          <a:p>
            <a:r>
              <a:rPr lang="en-US"/>
              <a:t>Berikut adalah </a:t>
            </a:r>
            <a:r>
              <a:rPr lang="en-US" b="1"/>
              <a:t>method </a:t>
            </a:r>
            <a:r>
              <a:rPr lang="en-US"/>
              <a:t>convert color yang dapat digunakan :</a:t>
            </a:r>
            <a:endParaRPr lang="en-US"/>
          </a:p>
          <a:p>
            <a:endParaRPr lang="en-US"/>
          </a:p>
          <a:p>
            <a:r>
              <a:rPr lang="en-US"/>
              <a:t>convert BGR &lt;--&gt; RGB</a:t>
            </a:r>
            <a:endParaRPr lang="en-US"/>
          </a:p>
          <a:p>
            <a:r>
              <a:rPr lang="en-US" b="1"/>
              <a:t>cv2.COLOR_BGR2RGB</a:t>
            </a:r>
            <a:endParaRPr lang="en-US" b="1"/>
          </a:p>
          <a:p>
            <a:r>
              <a:rPr lang="en-US" b="1"/>
              <a:t>cv2.COLOR_RGB2BGR</a:t>
            </a:r>
            <a:endParaRPr lang="en-US" b="1"/>
          </a:p>
          <a:p>
            <a:endParaRPr lang="en-US"/>
          </a:p>
          <a:p>
            <a:r>
              <a:rPr lang="en-US"/>
              <a:t>convert BGR &lt;--&gt; HSV</a:t>
            </a:r>
            <a:endParaRPr lang="en-US"/>
          </a:p>
          <a:p>
            <a:r>
              <a:rPr lang="en-US" b="1"/>
              <a:t>cv2.COLOR_BGR2HSV</a:t>
            </a:r>
            <a:endParaRPr lang="en-US" b="1"/>
          </a:p>
          <a:p>
            <a:r>
              <a:rPr lang="en-US" b="1"/>
              <a:t>cv2.COLOR_HSV2RGB</a:t>
            </a:r>
            <a:endParaRPr lang="en-US" b="1"/>
          </a:p>
          <a:p>
            <a:endParaRPr lang="en-US"/>
          </a:p>
          <a:p>
            <a:r>
              <a:rPr lang="en-US"/>
              <a:t>convert BGR &lt;--&gt; GRAY</a:t>
            </a:r>
            <a:endParaRPr lang="en-US"/>
          </a:p>
          <a:p>
            <a:r>
              <a:rPr lang="en-US" b="1"/>
              <a:t>cv2.COLOR_BGR2GRAY</a:t>
            </a:r>
            <a:endParaRPr lang="en-US" b="1"/>
          </a:p>
          <a:p>
            <a:r>
              <a:rPr lang="en-US" b="1"/>
              <a:t>cv2.COLOR_GRAY2RGB</a:t>
            </a:r>
            <a:endParaRPr lang="en-US" b="1"/>
          </a:p>
        </p:txBody>
      </p:sp>
      <p:sp>
        <p:nvSpPr>
          <p:cNvPr id="5" name="Rectangles 4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52450" y="455295"/>
            <a:ext cx="45808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Image Color Conversion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12" name="Content Placeholder 15" descr="len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6865" y="2848610"/>
            <a:ext cx="2051050" cy="1994535"/>
          </a:xfrm>
          <a:prstGeom prst="rect">
            <a:avLst/>
          </a:prstGeom>
        </p:spPr>
      </p:pic>
      <p:sp>
        <p:nvSpPr>
          <p:cNvPr id="20" name="Text Box 19"/>
          <p:cNvSpPr txBox="1"/>
          <p:nvPr/>
        </p:nvSpPr>
        <p:spPr>
          <a:xfrm>
            <a:off x="5660390" y="5020310"/>
            <a:ext cx="15240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Original image</a:t>
            </a:r>
            <a:endParaRPr lang="en-US"/>
          </a:p>
        </p:txBody>
      </p:sp>
      <p:pic>
        <p:nvPicPr>
          <p:cNvPr id="7" name="Content Placeholder 15" descr="lena"/>
          <p:cNvPicPr>
            <a:picLocks noChangeAspect="1"/>
          </p:cNvPicPr>
          <p:nvPr/>
        </p:nvPicPr>
        <p:blipFill>
          <a:blip r:embed="rId1">
            <a:grayscl/>
          </a:blip>
          <a:stretch>
            <a:fillRect/>
          </a:stretch>
        </p:blipFill>
        <p:spPr>
          <a:xfrm>
            <a:off x="8202930" y="2848610"/>
            <a:ext cx="2051050" cy="199453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8387080" y="5020310"/>
            <a:ext cx="168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Grayscale image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40424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Convert To Grayscale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22910" y="1525905"/>
            <a:ext cx="9384030" cy="736600"/>
            <a:chOff x="1145" y="3199"/>
            <a:chExt cx="14778" cy="1160"/>
          </a:xfrm>
        </p:grpSpPr>
        <p:sp>
          <p:nvSpPr>
            <p:cNvPr id="14" name="Text Box 13"/>
            <p:cNvSpPr txBox="1"/>
            <p:nvPr/>
          </p:nvSpPr>
          <p:spPr>
            <a:xfrm>
              <a:off x="1145" y="3779"/>
              <a:ext cx="836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img = cv2.imread('path/to/filename')</a:t>
              </a:r>
              <a:endParaRPr lang="en-US">
                <a:sym typeface="+mn-ea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1145" y="3199"/>
              <a:ext cx="14778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Read Image</a:t>
              </a:r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26085" y="2808605"/>
            <a:ext cx="9142730" cy="736600"/>
            <a:chOff x="1145" y="3199"/>
            <a:chExt cx="14398" cy="1160"/>
          </a:xfrm>
        </p:grpSpPr>
        <p:sp>
          <p:nvSpPr>
            <p:cNvPr id="17" name="Text Box 16"/>
            <p:cNvSpPr txBox="1"/>
            <p:nvPr/>
          </p:nvSpPr>
          <p:spPr>
            <a:xfrm>
              <a:off x="1145" y="3779"/>
              <a:ext cx="836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gray_</a:t>
              </a:r>
              <a:r>
                <a:rPr lang="en-US">
                  <a:sym typeface="+mn-ea"/>
                </a:rPr>
                <a:t>img = cv2.cvtColor(img, cv2.COLOR_BGR2GRAY)</a:t>
              </a:r>
              <a:endParaRPr lang="en-US">
                <a:sym typeface="+mn-ea"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1145" y="3199"/>
              <a:ext cx="14398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Convert image to grayscale</a:t>
              </a:r>
              <a:endParaRPr lang="en-US"/>
            </a:p>
          </p:txBody>
        </p:sp>
      </p:grpSp>
      <p:sp>
        <p:nvSpPr>
          <p:cNvPr id="11" name="Text Box 10"/>
          <p:cNvSpPr txBox="1"/>
          <p:nvPr/>
        </p:nvSpPr>
        <p:spPr>
          <a:xfrm>
            <a:off x="426085" y="3665855"/>
            <a:ext cx="99199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melakukan convert image dari BGR to GRAY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ym typeface="+mn-ea"/>
              </a:rPr>
              <a:t>cv2.cvtColor(img, method)</a:t>
            </a:r>
            <a:endParaRPr lang="en-US" b="1"/>
          </a:p>
        </p:txBody>
      </p:sp>
      <p:grpSp>
        <p:nvGrpSpPr>
          <p:cNvPr id="3" name="Group 2"/>
          <p:cNvGrpSpPr/>
          <p:nvPr/>
        </p:nvGrpSpPr>
        <p:grpSpPr>
          <a:xfrm>
            <a:off x="6044565" y="1525905"/>
            <a:ext cx="6056630" cy="3229610"/>
            <a:chOff x="603" y="3199"/>
            <a:chExt cx="9538" cy="5086"/>
          </a:xfrm>
        </p:grpSpPr>
        <p:sp>
          <p:nvSpPr>
            <p:cNvPr id="5" name="Text Box 4"/>
            <p:cNvSpPr txBox="1"/>
            <p:nvPr/>
          </p:nvSpPr>
          <p:spPr>
            <a:xfrm>
              <a:off x="603" y="3779"/>
              <a:ext cx="9538" cy="4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pPr lvl="0"/>
              <a:r>
                <a:rPr lang="en-US">
                  <a:sym typeface="+mn-ea"/>
                </a:rPr>
                <a:t>def show_image_gray(gray, title= 'my image', size=(10, 7)):</a:t>
              </a:r>
              <a:endParaRPr lang="en-US">
                <a:sym typeface="+mn-ea"/>
              </a:endParaRPr>
            </a:p>
            <a:p>
              <a:pPr lvl="0"/>
              <a:endParaRPr lang="en-US"/>
            </a:p>
            <a:p>
              <a:pPr lvl="1"/>
              <a:r>
                <a:rPr lang="en-US">
                  <a:sym typeface="+mn-ea"/>
                </a:rPr>
                <a:t>plt.figure(figsize=size)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plt.imshow(gray, cmap='gray')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plt.title(title)</a:t>
              </a:r>
              <a:endParaRPr lang="en-US"/>
            </a:p>
            <a:p>
              <a:pPr lvl="1"/>
              <a:r>
                <a:rPr lang="en-US">
                  <a:sym typeface="+mn-ea"/>
                </a:rPr>
                <a:t>plt.axis('off')</a:t>
              </a:r>
              <a:endParaRPr lang="en-US"/>
            </a:p>
            <a:p>
              <a:pPr lvl="1"/>
              <a:r>
                <a:rPr lang="en-US">
                  <a:sym typeface="+mn-ea"/>
                </a:rPr>
                <a:t>plt.show()</a:t>
              </a:r>
              <a:endParaRPr lang="en-US">
                <a:sym typeface="+mn-ea"/>
              </a:endParaRPr>
            </a:p>
            <a:p>
              <a:pPr lvl="1"/>
              <a:endParaRPr lang="en-US">
                <a:sym typeface="+mn-ea"/>
              </a:endParaRPr>
            </a:p>
            <a:p>
              <a:pPr lvl="0"/>
              <a:r>
                <a:rPr lang="en-US">
                  <a:sym typeface="+mn-ea"/>
                </a:rPr>
                <a:t>show_image_gray(gray_img , title= 'grayscale image')</a:t>
              </a:r>
              <a:endParaRPr lang="en-US">
                <a:sym typeface="+mn-ea"/>
              </a:endParaRPr>
            </a:p>
            <a:p>
              <a:pPr lvl="0"/>
              <a:endParaRPr lang="en-US">
                <a:sym typeface="+mn-ea"/>
              </a:endParaRPr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603" y="3199"/>
              <a:ext cx="8667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Display Image</a:t>
              </a:r>
              <a:endParaRPr 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934402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74923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Convert To Grayscale Kode Keseluruhan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85800" y="1525905"/>
            <a:ext cx="9384030" cy="1844675"/>
            <a:chOff x="1145" y="3199"/>
            <a:chExt cx="14778" cy="2905"/>
          </a:xfrm>
        </p:grpSpPr>
        <p:sp>
          <p:nvSpPr>
            <p:cNvPr id="14" name="Text Box 13"/>
            <p:cNvSpPr txBox="1"/>
            <p:nvPr/>
          </p:nvSpPr>
          <p:spPr>
            <a:xfrm>
              <a:off x="1145" y="3779"/>
              <a:ext cx="8363" cy="2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img = cv2.imread('path/to/filename')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gray_img = cv2.cvtColor(img, cv2.COLOR_BGR2GRAY)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show_image_gay(gray_img</a:t>
              </a:r>
              <a:r>
                <a:rPr lang="en-US">
                  <a:sym typeface="+mn-ea"/>
                </a:rPr>
                <a:t>, title= 'gray image'</a:t>
              </a:r>
              <a:r>
                <a:rPr lang="en-US">
                  <a:sym typeface="+mn-ea"/>
                </a:rPr>
                <a:t>)</a:t>
              </a:r>
              <a:endParaRPr lang="en-US">
                <a:sym typeface="+mn-ea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1145" y="3199"/>
              <a:ext cx="14778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Convert image to grayscale</a:t>
              </a:r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2752090" y="3049905"/>
            <a:ext cx="6688455" cy="1017905"/>
            <a:chOff x="3364" y="4598"/>
            <a:chExt cx="10533" cy="1603"/>
          </a:xfrm>
        </p:grpSpPr>
        <p:sp>
          <p:nvSpPr>
            <p:cNvPr id="4" name="Rectangles 3"/>
            <p:cNvSpPr/>
            <p:nvPr/>
          </p:nvSpPr>
          <p:spPr>
            <a:xfrm>
              <a:off x="3364" y="4598"/>
              <a:ext cx="10533" cy="1603"/>
            </a:xfrm>
            <a:prstGeom prst="rect">
              <a:avLst/>
            </a:prstGeom>
            <a:solidFill>
              <a:srgbClr val="BC1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3364" y="4892"/>
              <a:ext cx="1053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>
                  <a:solidFill>
                    <a:schemeClr val="bg1"/>
                  </a:solidFill>
                </a:rPr>
                <a:t>Crop Image</a:t>
              </a:r>
              <a:endParaRPr lang="en-US" sz="360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0630" y="2764155"/>
            <a:ext cx="1052195" cy="132969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934402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73647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Convert To Grayscale didalam Function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85800" y="1525905"/>
            <a:ext cx="9384030" cy="1290320"/>
            <a:chOff x="1145" y="3199"/>
            <a:chExt cx="14778" cy="2032"/>
          </a:xfrm>
        </p:grpSpPr>
        <p:sp>
          <p:nvSpPr>
            <p:cNvPr id="14" name="Text Box 13"/>
            <p:cNvSpPr txBox="1"/>
            <p:nvPr/>
          </p:nvSpPr>
          <p:spPr>
            <a:xfrm>
              <a:off x="1145" y="3779"/>
              <a:ext cx="12259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def convert_gray(img):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gray_img = cv2.cvtColor(img, cv2.COLOR_BGR2GRAY)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return gray_img</a:t>
              </a:r>
              <a:endParaRPr lang="en-US">
                <a:sym typeface="+mn-ea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1145" y="3199"/>
              <a:ext cx="14778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Function Convert image to grayscale</a:t>
              </a:r>
              <a:endParaRPr lang="en-US"/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685800" y="3243580"/>
            <a:ext cx="7784465" cy="1476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img = cv2.imread('path/to/filename')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gray_img = convert_gray(img)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show_image(gray_img</a:t>
            </a:r>
            <a:r>
              <a:rPr lang="en-US">
                <a:sym typeface="+mn-ea"/>
              </a:rPr>
              <a:t>, title= 'gray image'</a:t>
            </a:r>
            <a:r>
              <a:rPr lang="en-US">
                <a:sym typeface="+mn-ea"/>
              </a:rPr>
              <a:t>)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934402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69532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Convert Multiple Image To Grayscale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85800" y="1525905"/>
            <a:ext cx="9384030" cy="2675255"/>
            <a:chOff x="1145" y="3199"/>
            <a:chExt cx="14778" cy="4213"/>
          </a:xfrm>
        </p:grpSpPr>
        <p:sp>
          <p:nvSpPr>
            <p:cNvPr id="14" name="Text Box 13"/>
            <p:cNvSpPr txBox="1"/>
            <p:nvPr/>
          </p:nvSpPr>
          <p:spPr>
            <a:xfrm>
              <a:off x="1145" y="3779"/>
              <a:ext cx="12259" cy="36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filenames = os.listdir("folder_1")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for name in filenames 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 print(name)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img = cv2.imread(name)</a:t>
              </a:r>
              <a:endParaRPr lang="en-US"/>
            </a:p>
            <a:p>
              <a:pPr lvl="1"/>
              <a:r>
                <a:rPr lang="en-US">
                  <a:sym typeface="+mn-ea"/>
                </a:rPr>
                <a:t>gray_img = convert_gray(img)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show_image(gray_img</a:t>
              </a:r>
              <a:r>
                <a:rPr lang="en-US">
                  <a:sym typeface="+mn-ea"/>
                </a:rPr>
                <a:t>, title= 'gray image : %s' % name</a:t>
              </a:r>
              <a:r>
                <a:rPr lang="en-US">
                  <a:sym typeface="+mn-ea"/>
                </a:rPr>
                <a:t>)</a:t>
              </a:r>
              <a:endParaRPr lang="en-US"/>
            </a:p>
            <a:p>
              <a:endParaRPr lang="en-US">
                <a:sym typeface="+mn-ea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1145" y="3199"/>
              <a:ext cx="14778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Covert multiple image to grayscale menggunakan library os</a:t>
              </a:r>
              <a:endParaRPr 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268605"/>
            <a:ext cx="11435080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235" y="268605"/>
            <a:ext cx="10515600" cy="1057275"/>
          </a:xfrm>
        </p:spPr>
        <p:txBody>
          <a:bodyPr/>
          <a:p>
            <a:r>
              <a:rPr lang="en-US">
                <a:solidFill>
                  <a:schemeClr val="bg1"/>
                </a:solidFill>
              </a:rPr>
              <a:t>Sumber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/>
          <p:nvPr>
            <p:ph idx="1"/>
          </p:nvPr>
        </p:nvSpPr>
        <p:spPr/>
        <p:txBody>
          <a:bodyPr/>
          <a:p>
            <a:r>
              <a:rPr lang="en-US"/>
              <a:t>https://github.com/Muhammad-Yunus/Belajar-Computer-Vision/blob/master/08.%20OpenCV%20-%20Part%202/08.%20OpenCV%20-%20Part%202.ipynb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l="13237" r="3056"/>
          <a:stretch>
            <a:fillRect/>
          </a:stretch>
        </p:blipFill>
        <p:spPr>
          <a:xfrm>
            <a:off x="842010" y="3107690"/>
            <a:ext cx="4370705" cy="3004820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552450" y="455295"/>
            <a:ext cx="23012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Crop Image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000760" y="1475740"/>
            <a:ext cx="109283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crop image</a:t>
            </a:r>
            <a:r>
              <a:rPr lang="en-US"/>
              <a:t> pada OpenCV dilakukan dengan menggunakan </a:t>
            </a:r>
            <a:r>
              <a:rPr lang="en-US" b="1" i="1"/>
              <a:t>numpy slicing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dengan notasi</a:t>
            </a:r>
            <a:r>
              <a:rPr lang="en-US" b="1"/>
              <a:t> image_array[y_min:y_max , x_min:x_max]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dimana</a:t>
            </a:r>
            <a:r>
              <a:rPr lang="en-US" b="1"/>
              <a:t> y_min, y_max, x_min dan x_max</a:t>
            </a:r>
            <a:r>
              <a:rPr lang="en-US"/>
              <a:t> merupakan titik pixel batas area yang ingin di crop.</a:t>
            </a:r>
            <a:endParaRPr lang="en-US"/>
          </a:p>
        </p:txBody>
      </p:sp>
      <p:pic>
        <p:nvPicPr>
          <p:cNvPr id="12" name="Content Placeholder 15" descr="len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520" y="3108325"/>
            <a:ext cx="3089910" cy="3004185"/>
          </a:xfrm>
          <a:prstGeom prst="rect">
            <a:avLst/>
          </a:prstGeom>
        </p:spPr>
      </p:pic>
      <p:pic>
        <p:nvPicPr>
          <p:cNvPr id="10" name="Content Placeholder 15" descr="lena"/>
          <p:cNvPicPr>
            <a:picLocks noChangeAspect="1"/>
          </p:cNvPicPr>
          <p:nvPr/>
        </p:nvPicPr>
        <p:blipFill>
          <a:blip r:embed="rId2"/>
          <a:srcRect l="20119" t="18981" r="22750" b="25766"/>
          <a:stretch>
            <a:fillRect/>
          </a:stretch>
        </p:blipFill>
        <p:spPr>
          <a:xfrm>
            <a:off x="9846945" y="4452620"/>
            <a:ext cx="1765300" cy="165989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2096770" y="6249670"/>
            <a:ext cx="19780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ilustrasi crop image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6975475" y="6249670"/>
            <a:ext cx="15240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Original image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10029825" y="6249670"/>
            <a:ext cx="13995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Coped Image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23012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Crop Image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5320" y="1525905"/>
            <a:ext cx="8251825" cy="1290320"/>
            <a:chOff x="1145" y="3199"/>
            <a:chExt cx="12995" cy="2032"/>
          </a:xfrm>
        </p:grpSpPr>
        <p:sp>
          <p:nvSpPr>
            <p:cNvPr id="5" name="Text Box 4"/>
            <p:cNvSpPr txBox="1"/>
            <p:nvPr/>
          </p:nvSpPr>
          <p:spPr>
            <a:xfrm>
              <a:off x="1145" y="3779"/>
              <a:ext cx="8363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import cv2</a:t>
              </a:r>
              <a:endParaRPr lang="en-US">
                <a:sym typeface="+mn-ea"/>
              </a:endParaRPr>
            </a:p>
            <a:p>
              <a:r>
                <a:rPr lang="en-US"/>
                <a:t>import matplotlib.pyplot as plt</a:t>
              </a:r>
              <a:endParaRPr lang="en-US"/>
            </a:p>
            <a:p>
              <a:r>
                <a:rPr lang="en-US"/>
                <a:t>import os</a:t>
              </a:r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3199"/>
              <a:ext cx="12995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Import library (OpenCV, Matplotlib)</a:t>
              </a:r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55320" y="3075305"/>
            <a:ext cx="9384030" cy="736600"/>
            <a:chOff x="1145" y="3199"/>
            <a:chExt cx="14778" cy="1160"/>
          </a:xfrm>
        </p:grpSpPr>
        <p:sp>
          <p:nvSpPr>
            <p:cNvPr id="14" name="Text Box 13"/>
            <p:cNvSpPr txBox="1"/>
            <p:nvPr/>
          </p:nvSpPr>
          <p:spPr>
            <a:xfrm>
              <a:off x="1145" y="3779"/>
              <a:ext cx="836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img = cv2.imread('path/to/filename')</a:t>
              </a:r>
              <a:endParaRPr lang="en-US">
                <a:sym typeface="+mn-ea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1145" y="3199"/>
              <a:ext cx="14778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Read Image</a:t>
              </a:r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320" y="4071620"/>
            <a:ext cx="9142730" cy="736600"/>
            <a:chOff x="1145" y="3199"/>
            <a:chExt cx="14398" cy="1160"/>
          </a:xfrm>
        </p:grpSpPr>
        <p:sp>
          <p:nvSpPr>
            <p:cNvPr id="17" name="Text Box 16"/>
            <p:cNvSpPr txBox="1"/>
            <p:nvPr/>
          </p:nvSpPr>
          <p:spPr>
            <a:xfrm>
              <a:off x="1145" y="3779"/>
              <a:ext cx="836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crop_img = img[0:100, 50:200, :]</a:t>
              </a:r>
              <a:endParaRPr lang="en-US">
                <a:sym typeface="+mn-ea"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1145" y="3199"/>
              <a:ext cx="14398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Crop Image</a:t>
              </a:r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688455" y="1525905"/>
            <a:ext cx="5503545" cy="3229610"/>
            <a:chOff x="1145" y="3199"/>
            <a:chExt cx="8667" cy="5086"/>
          </a:xfrm>
        </p:grpSpPr>
        <p:sp>
          <p:nvSpPr>
            <p:cNvPr id="7" name="Text Box 6"/>
            <p:cNvSpPr txBox="1"/>
            <p:nvPr/>
          </p:nvSpPr>
          <p:spPr>
            <a:xfrm>
              <a:off x="1145" y="3779"/>
              <a:ext cx="8363" cy="4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pPr lvl="0"/>
              <a:r>
                <a:rPr lang="en-US">
                  <a:sym typeface="+mn-ea"/>
                </a:rPr>
                <a:t>def show_image(img, title= 'my image', </a:t>
              </a:r>
              <a:r>
                <a:rPr lang="en-US">
                  <a:sym typeface="+mn-ea"/>
                </a:rPr>
                <a:t>size=(10, 7)</a:t>
              </a:r>
              <a:r>
                <a:rPr lang="en-US">
                  <a:sym typeface="+mn-ea"/>
                </a:rPr>
                <a:t>):</a:t>
              </a:r>
              <a:endParaRPr lang="en-US"/>
            </a:p>
            <a:p>
              <a:pPr lvl="1"/>
              <a:r>
                <a:rPr lang="en-US">
                  <a:sym typeface="+mn-ea"/>
                </a:rPr>
                <a:t>img_reverse = img[ :, :, ::-1]</a:t>
              </a:r>
              <a:endParaRPr lang="en-US"/>
            </a:p>
            <a:p>
              <a:pPr lvl="1"/>
              <a:endParaRPr lang="en-US"/>
            </a:p>
            <a:p>
              <a:pPr lvl="1"/>
              <a:r>
                <a:rPr lang="en-US">
                  <a:sym typeface="+mn-ea"/>
                </a:rPr>
                <a:t>plt.figure(figsize=</a:t>
              </a:r>
              <a:r>
                <a:rPr lang="en-US">
                  <a:sym typeface="+mn-ea"/>
                </a:rPr>
                <a:t>size)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plt.imshow(img)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plt.title(title)</a:t>
              </a:r>
              <a:endParaRPr lang="en-US"/>
            </a:p>
            <a:p>
              <a:pPr lvl="1"/>
              <a:r>
                <a:rPr lang="en-US">
                  <a:sym typeface="+mn-ea"/>
                </a:rPr>
                <a:t>plt.axis('off')</a:t>
              </a:r>
              <a:endParaRPr lang="en-US"/>
            </a:p>
            <a:p>
              <a:pPr lvl="1"/>
              <a:endParaRPr lang="en-US">
                <a:sym typeface="+mn-ea"/>
              </a:endParaRPr>
            </a:p>
            <a:p>
              <a:pPr lvl="1"/>
              <a:endParaRPr lang="en-US">
                <a:sym typeface="+mn-ea"/>
              </a:endParaRPr>
            </a:p>
            <a:p>
              <a:pPr lvl="0"/>
              <a:r>
                <a:rPr lang="en-US">
                  <a:sym typeface="+mn-ea"/>
                </a:rPr>
                <a:t>show_image(img, </a:t>
              </a:r>
              <a:r>
                <a:rPr lang="en-US">
                  <a:sym typeface="+mn-ea"/>
                </a:rPr>
                <a:t>title= 'croped image'</a:t>
              </a:r>
              <a:r>
                <a:rPr lang="en-US">
                  <a:sym typeface="+mn-ea"/>
                </a:rPr>
                <a:t>)</a:t>
              </a:r>
              <a:endParaRPr lang="en-US">
                <a:sym typeface="+mn-ea"/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1145" y="3199"/>
              <a:ext cx="8667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Display Image</a:t>
              </a:r>
              <a:endParaRPr lang="en-US"/>
            </a:p>
          </p:txBody>
        </p:sp>
      </p:grpSp>
      <p:sp>
        <p:nvSpPr>
          <p:cNvPr id="9" name="Text Box 8"/>
          <p:cNvSpPr txBox="1"/>
          <p:nvPr/>
        </p:nvSpPr>
        <p:spPr>
          <a:xfrm>
            <a:off x="655320" y="4848225"/>
            <a:ext cx="43135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i="1">
                <a:sym typeface="+mn-ea"/>
              </a:rPr>
              <a:t>image_array[y_min:y_max , x_min:x_max, :]</a:t>
            </a:r>
            <a:endParaRPr lang="en-US" i="1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58547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Crop Image </a:t>
            </a:r>
            <a:r>
              <a:rPr lang="en-US" sz="3600">
                <a:solidFill>
                  <a:schemeClr val="bg1"/>
                </a:solidFill>
                <a:sym typeface="+mn-ea"/>
              </a:rPr>
              <a:t>Kode </a:t>
            </a:r>
            <a:r>
              <a:rPr lang="en-US" sz="3600">
                <a:solidFill>
                  <a:schemeClr val="bg1"/>
                </a:solidFill>
              </a:rPr>
              <a:t>Keseluruhan 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5320" y="1525905"/>
            <a:ext cx="8251825" cy="2675255"/>
            <a:chOff x="1145" y="3199"/>
            <a:chExt cx="12995" cy="4213"/>
          </a:xfrm>
        </p:grpSpPr>
        <p:sp>
          <p:nvSpPr>
            <p:cNvPr id="5" name="Text Box 4"/>
            <p:cNvSpPr txBox="1"/>
            <p:nvPr/>
          </p:nvSpPr>
          <p:spPr>
            <a:xfrm>
              <a:off x="1145" y="3779"/>
              <a:ext cx="8363" cy="36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import cv2</a:t>
              </a:r>
              <a:endParaRPr lang="en-US">
                <a:sym typeface="+mn-ea"/>
              </a:endParaRPr>
            </a:p>
            <a:p>
              <a:r>
                <a:rPr lang="en-US"/>
                <a:t>import matplotlib.pyplot as plt</a:t>
              </a:r>
              <a:endParaRPr lang="en-US"/>
            </a:p>
            <a:p>
              <a:endParaRPr lang="en-US"/>
            </a:p>
            <a:p>
              <a:r>
                <a:rPr lang="en-US">
                  <a:sym typeface="+mn-ea"/>
                </a:rPr>
                <a:t>img = cv2.imread('path/to/filename')</a:t>
              </a:r>
              <a:endParaRPr lang="en-US">
                <a:sym typeface="+mn-ea"/>
              </a:endParaRPr>
            </a:p>
            <a:p>
              <a:endParaRPr lang="en-US"/>
            </a:p>
            <a:p>
              <a:r>
                <a:rPr lang="en-US">
                  <a:sym typeface="+mn-ea"/>
                </a:rPr>
                <a:t>crop_img = img[0:100, 50:200, :]</a:t>
              </a:r>
              <a:endParaRPr lang="en-US">
                <a:sym typeface="+mn-ea"/>
              </a:endParaRPr>
            </a:p>
            <a:p>
              <a:endParaRPr lang="en-US"/>
            </a:p>
            <a:p>
              <a:pPr lvl="0"/>
              <a:r>
                <a:rPr lang="en-US">
                  <a:sym typeface="+mn-ea"/>
                </a:rPr>
                <a:t>show_image(img </a:t>
              </a:r>
              <a:r>
                <a:rPr lang="en-US">
                  <a:sym typeface="+mn-ea"/>
                </a:rPr>
                <a:t>, title= 'croped image'</a:t>
              </a:r>
              <a:r>
                <a:rPr lang="en-US">
                  <a:sym typeface="+mn-ea"/>
                </a:rPr>
                <a:t>)</a:t>
              </a:r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3199"/>
              <a:ext cx="12995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Kode keseluruhan</a:t>
              </a:r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52787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Crop Image dalam Function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5320" y="1525905"/>
            <a:ext cx="8251825" cy="1671955"/>
            <a:chOff x="1145" y="3199"/>
            <a:chExt cx="12995" cy="2633"/>
          </a:xfrm>
        </p:grpSpPr>
        <p:sp>
          <p:nvSpPr>
            <p:cNvPr id="5" name="Text Box 4"/>
            <p:cNvSpPr txBox="1"/>
            <p:nvPr/>
          </p:nvSpPr>
          <p:spPr>
            <a:xfrm>
              <a:off x="1673" y="4380"/>
              <a:ext cx="8363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/>
                <a:t>def crop(img,  </a:t>
              </a:r>
              <a:r>
                <a:rPr lang="en-US">
                  <a:sym typeface="+mn-ea"/>
                </a:rPr>
                <a:t>y_min, y_max, x_min, x_max):</a:t>
              </a:r>
              <a:endParaRPr lang="en-US"/>
            </a:p>
            <a:p>
              <a:pPr lvl="1"/>
              <a:r>
                <a:rPr lang="en-US">
                  <a:sym typeface="+mn-ea"/>
                </a:rPr>
                <a:t>crop_img = img[0:100, 50:200, :]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return crop_img</a:t>
              </a:r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3199"/>
              <a:ext cx="12995" cy="1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Crop image dalam function dengan cama </a:t>
              </a:r>
              <a:r>
                <a:rPr lang="en-US" b="1">
                  <a:sym typeface="+mn-ea"/>
                </a:rPr>
                <a:t>crop</a:t>
              </a:r>
              <a:r>
                <a:rPr lang="en-US">
                  <a:sym typeface="+mn-ea"/>
                </a:rPr>
                <a:t>, selanjutnya kita dapat gunakan fucntion tersebut untuk memabaca image dan crop gambar</a:t>
              </a:r>
              <a:endParaRPr lang="en-US">
                <a:sym typeface="+mn-ea"/>
              </a:endParaRPr>
            </a:p>
          </p:txBody>
        </p:sp>
      </p:grpSp>
      <p:sp>
        <p:nvSpPr>
          <p:cNvPr id="6" name="Text Box 5"/>
          <p:cNvSpPr txBox="1"/>
          <p:nvPr/>
        </p:nvSpPr>
        <p:spPr>
          <a:xfrm>
            <a:off x="990600" y="3577590"/>
            <a:ext cx="5310505" cy="1476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img = cv2.imread('path/to/filename')</a:t>
            </a:r>
            <a:endParaRPr lang="en-US">
              <a:sym typeface="+mn-ea"/>
            </a:endParaRPr>
          </a:p>
          <a:p>
            <a:pPr marL="0" lvl="1"/>
            <a:endParaRPr lang="en-US"/>
          </a:p>
          <a:p>
            <a:r>
              <a:rPr lang="en-US"/>
              <a:t>crop_img = crop(img, 0, 100, 50, 200)</a:t>
            </a:r>
            <a:endParaRPr lang="en-US"/>
          </a:p>
          <a:p>
            <a:endParaRPr lang="en-US"/>
          </a:p>
          <a:p>
            <a:pPr lvl="0"/>
            <a:r>
              <a:rPr lang="en-US">
                <a:sym typeface="+mn-ea"/>
              </a:rPr>
              <a:t>show_image(crop_img, </a:t>
            </a:r>
            <a:r>
              <a:rPr lang="en-US">
                <a:sym typeface="+mn-ea"/>
              </a:rPr>
              <a:t>title= 'croped image'</a:t>
            </a:r>
            <a:r>
              <a:rPr lang="en-US">
                <a:sym typeface="+mn-ea"/>
              </a:rPr>
              <a:t>)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39706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Crop Multiple Image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5320" y="1525905"/>
            <a:ext cx="8251825" cy="2675255"/>
            <a:chOff x="1145" y="3199"/>
            <a:chExt cx="12995" cy="4213"/>
          </a:xfrm>
        </p:grpSpPr>
        <p:sp>
          <p:nvSpPr>
            <p:cNvPr id="5" name="Text Box 4"/>
            <p:cNvSpPr txBox="1"/>
            <p:nvPr/>
          </p:nvSpPr>
          <p:spPr>
            <a:xfrm>
              <a:off x="1673" y="3779"/>
              <a:ext cx="11993" cy="36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filenames = os.listdir("folder_1")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for name in filenames 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 print(name)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img = cv2.imread(</a:t>
              </a:r>
              <a:r>
                <a:rPr lang="en-US">
                  <a:sym typeface="+mn-ea"/>
                </a:rPr>
                <a:t>"folder_1/" + </a:t>
              </a:r>
              <a:r>
                <a:rPr lang="en-US">
                  <a:sym typeface="+mn-ea"/>
                </a:rPr>
                <a:t>name)</a:t>
              </a:r>
              <a:endParaRPr lang="en-US"/>
            </a:p>
            <a:p>
              <a:pPr lvl="1"/>
              <a:r>
                <a:rPr lang="en-US">
                  <a:sym typeface="+mn-ea"/>
                </a:rPr>
                <a:t>crop_img = crop(img, 0, 100, 50, 200)</a:t>
              </a:r>
              <a:endParaRPr lang="en-US"/>
            </a:p>
            <a:p>
              <a:pPr lvl="1"/>
              <a:r>
                <a:rPr lang="en-US">
                  <a:sym typeface="+mn-ea"/>
                </a:rPr>
                <a:t>show_image(crop_img</a:t>
              </a:r>
              <a:r>
                <a:rPr lang="en-US">
                  <a:sym typeface="+mn-ea"/>
                </a:rPr>
                <a:t>, title= 'croped image : %s' % name</a:t>
              </a:r>
              <a:r>
                <a:rPr lang="en-US">
                  <a:sym typeface="+mn-ea"/>
                </a:rPr>
                <a:t>)</a:t>
              </a:r>
              <a:endParaRPr lang="en-US"/>
            </a:p>
            <a:p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3199"/>
              <a:ext cx="12995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Crop multiple image menggunakan library os</a:t>
              </a:r>
              <a:endParaRPr lang="en-US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aturan crop ukuran sam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2450" y="1464310"/>
            <a:ext cx="11129645" cy="5290185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52450" y="455295"/>
            <a:ext cx="50158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Crop dengan ukuran sama</a:t>
            </a:r>
            <a:endParaRPr 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52450" y="455295"/>
            <a:ext cx="50158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Crop dengan ukuran sama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60045" y="1524000"/>
            <a:ext cx="11080115" cy="646239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t">
            <a:spAutoFit/>
          </a:bodyPr>
          <a:p>
            <a:r>
              <a:rPr lang="en-US"/>
              <a:t>h_crop = 200</a:t>
            </a:r>
            <a:endParaRPr lang="en-US"/>
          </a:p>
          <a:p>
            <a:r>
              <a:rPr lang="en-US"/>
              <a:t>w_crop = 200</a:t>
            </a:r>
            <a:endParaRPr lang="en-US"/>
          </a:p>
          <a:p>
            <a:endParaRPr lang="en-US"/>
          </a:p>
          <a:p>
            <a:r>
              <a:rPr lang="en-US"/>
              <a:t>filenames = os.listdir("folder_1")</a:t>
            </a:r>
            <a:endParaRPr lang="en-US"/>
          </a:p>
          <a:p>
            <a:endParaRPr lang="en-US"/>
          </a:p>
          <a:p>
            <a:r>
              <a:rPr lang="en-US"/>
              <a:t>for name in filenames :</a:t>
            </a:r>
            <a:endParaRPr lang="en-US"/>
          </a:p>
          <a:p>
            <a:r>
              <a:rPr lang="en-US"/>
              <a:t>    print(name)</a:t>
            </a:r>
            <a:endParaRPr lang="en-US"/>
          </a:p>
          <a:p>
            <a:r>
              <a:rPr lang="en-US"/>
              <a:t>    img = cv2.imread("folder_1/" + name)</a:t>
            </a:r>
            <a:endParaRPr lang="en-US"/>
          </a:p>
          <a:p>
            <a:r>
              <a:rPr lang="en-US"/>
              <a:t>    h, w, c = img.shape</a:t>
            </a:r>
            <a:endParaRPr lang="en-US"/>
          </a:p>
          <a:p>
            <a:endParaRPr lang="en-US"/>
          </a:p>
          <a:p>
            <a:r>
              <a:rPr lang="en-US"/>
              <a:t>    y_min = int((h - h_crop)/2)</a:t>
            </a:r>
            <a:endParaRPr lang="en-US"/>
          </a:p>
          <a:p>
            <a:r>
              <a:rPr lang="en-US"/>
              <a:t>    y_max = y_min + h_crop</a:t>
            </a:r>
            <a:endParaRPr lang="en-US"/>
          </a:p>
          <a:p>
            <a:r>
              <a:rPr lang="en-US"/>
              <a:t>    x_min = int((w - w_crop)/2)</a:t>
            </a:r>
            <a:endParaRPr lang="en-US"/>
          </a:p>
          <a:p>
            <a:r>
              <a:rPr lang="en-US"/>
              <a:t>    x_max = x_min + w_crop</a:t>
            </a:r>
            <a:endParaRPr lang="en-US"/>
          </a:p>
          <a:p>
            <a:r>
              <a:rPr lang="en-US"/>
              <a:t>    print(y_min, y_max, x_min, x_max)</a:t>
            </a:r>
            <a:endParaRPr lang="en-US"/>
          </a:p>
          <a:p>
            <a:endParaRPr lang="en-US"/>
          </a:p>
          <a:p>
            <a:r>
              <a:rPr lang="en-US"/>
              <a:t>    crop_img = crop(img, y_min, y_max, x_min, x_max) # crop 20% atas, bawah, kanan, kiri</a:t>
            </a:r>
            <a:endParaRPr lang="en-US"/>
          </a:p>
          <a:p>
            <a:endParaRPr lang="en-US"/>
          </a:p>
          <a:p>
            <a:r>
              <a:rPr lang="en-US"/>
              <a:t>    h, w, c = crop_img.shape</a:t>
            </a:r>
            <a:endParaRPr lang="en-US"/>
          </a:p>
          <a:p>
            <a:r>
              <a:rPr lang="en-US"/>
              <a:t>    resize_img = resize(crop_img, size=(w*2, h*2)) # rescale 2x lebar dan tinggi</a:t>
            </a:r>
            <a:endParaRPr lang="en-US"/>
          </a:p>
          <a:p>
            <a:endParaRPr lang="en-US"/>
          </a:p>
          <a:p>
            <a:r>
              <a:rPr lang="en-US"/>
              <a:t>    show_image(resize_img, title= 'resized image : %s ' % name)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5278</Words>
  <Application>WPS Presentation</Application>
  <PresentationFormat>Widescreen</PresentationFormat>
  <Paragraphs>287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SimSun</vt:lpstr>
      <vt:lpstr>Wingdings</vt:lpstr>
      <vt:lpstr>Bahnschrift Condensed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Sumber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yunus</cp:lastModifiedBy>
  <cp:revision>236</cp:revision>
  <dcterms:created xsi:type="dcterms:W3CDTF">2020-11-02T10:31:00Z</dcterms:created>
  <dcterms:modified xsi:type="dcterms:W3CDTF">2020-11-27T13:24:31Z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