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18" r:id="rId4"/>
    <p:sldId id="319" r:id="rId5"/>
    <p:sldId id="320" r:id="rId6"/>
    <p:sldId id="323" r:id="rId8"/>
    <p:sldId id="441" r:id="rId9"/>
    <p:sldId id="442" r:id="rId10"/>
    <p:sldId id="443" r:id="rId11"/>
    <p:sldId id="444" r:id="rId12"/>
    <p:sldId id="445" r:id="rId13"/>
    <p:sldId id="447" r:id="rId14"/>
    <p:sldId id="449" r:id="rId15"/>
    <p:sldId id="448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2" r:id="rId27"/>
    <p:sldId id="465" r:id="rId28"/>
    <p:sldId id="477" r:id="rId29"/>
    <p:sldId id="482" r:id="rId30"/>
    <p:sldId id="479" r:id="rId31"/>
    <p:sldId id="480" r:id="rId32"/>
    <p:sldId id="481" r:id="rId33"/>
    <p:sldId id="466" r:id="rId34"/>
    <p:sldId id="467" r:id="rId35"/>
    <p:sldId id="469" r:id="rId36"/>
    <p:sldId id="470" r:id="rId37"/>
    <p:sldId id="464" r:id="rId38"/>
    <p:sldId id="468" r:id="rId39"/>
    <p:sldId id="471" r:id="rId40"/>
    <p:sldId id="486" r:id="rId41"/>
    <p:sldId id="484" r:id="rId42"/>
    <p:sldId id="485" r:id="rId43"/>
    <p:sldId id="487" r:id="rId44"/>
    <p:sldId id="489" r:id="rId45"/>
    <p:sldId id="490" r:id="rId46"/>
    <p:sldId id="491" r:id="rId47"/>
    <p:sldId id="493" r:id="rId48"/>
    <p:sldId id="494" r:id="rId49"/>
    <p:sldId id="495" r:id="rId50"/>
    <p:sldId id="498" r:id="rId51"/>
    <p:sldId id="496" r:id="rId52"/>
    <p:sldId id="497" r:id="rId53"/>
    <p:sldId id="500" r:id="rId54"/>
    <p:sldId id="501" r:id="rId55"/>
    <p:sldId id="502" r:id="rId56"/>
    <p:sldId id="503" r:id="rId57"/>
    <p:sldId id="420" r:id="rId58"/>
    <p:sldId id="42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C2822"/>
    <a:srgbClr val="6F7073"/>
    <a:srgbClr val="9C9A9B"/>
    <a:srgbClr val="AAAAAB"/>
    <a:srgbClr val="F2F3F4"/>
    <a:srgbClr val="A9A8A9"/>
    <a:srgbClr val="00AFB4"/>
    <a:srgbClr val="333131"/>
    <a:srgbClr val="EF8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s://github.com/fdebrabander/Arduino-LiquidCrystal-I2C-library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jfturcot/SimpleTimer" TargetMode="External"/><Relationship Id="rId1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jpeg"/><Relationship Id="rId2" Type="http://schemas.openxmlformats.org/officeDocument/2006/relationships/image" Target="../media/image52.jpeg"/><Relationship Id="rId1" Type="http://schemas.openxmlformats.org/officeDocument/2006/relationships/image" Target="../media/image5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nus\Desktop\169034-91f-web.jpg169034-91f-we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2650" y="1099185"/>
            <a:ext cx="4193540" cy="419354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970270" y="10160"/>
            <a:ext cx="6221730" cy="687197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26390" y="5042535"/>
            <a:ext cx="5526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solidFill>
                  <a:srgbClr val="333333"/>
                </a:solidFill>
                <a:latin typeface="Bahnschrift Condensed" panose="020B0502040204020203" charset="0"/>
                <a:cs typeface="Bahnschrift Condensed" panose="020B0502040204020203" charset="0"/>
              </a:rPr>
              <a:t>Training Basic IoT menggunakan </a:t>
            </a:r>
            <a:endParaRPr lang="en-US" sz="3600">
              <a:solidFill>
                <a:srgbClr val="333333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  <a:p>
            <a:r>
              <a:rPr lang="en-US" sz="3600">
                <a:solidFill>
                  <a:srgbClr val="333333"/>
                </a:solidFill>
                <a:latin typeface="Bahnschrift Condensed" panose="020B0502040204020203" charset="0"/>
                <a:cs typeface="Bahnschrift Condensed" panose="020B0502040204020203" charset="0"/>
              </a:rPr>
              <a:t>NodeMCU ESP8266</a:t>
            </a:r>
            <a:endParaRPr lang="en-US" sz="3600">
              <a:solidFill>
                <a:srgbClr val="333333"/>
              </a:solidFill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75120" y="2246630"/>
            <a:ext cx="5213985" cy="1414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>
                <a:solidFill>
                  <a:schemeClr val="bg1"/>
                </a:solidFill>
              </a:rPr>
              <a:t>Pertemuan 2</a:t>
            </a:r>
            <a:endParaRPr lang="en-US" sz="3200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- Program 4 : Mengontrol Relay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- Program 5 : Menggunakan LCD I2C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- Program 6 : Integrasi ke IoT Server Blynk &amp; Blynk App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13240" y="6458585"/>
            <a:ext cx="2684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i="1">
                <a:solidFill>
                  <a:schemeClr val="bg1"/>
                </a:solidFill>
              </a:rPr>
              <a:t>by : Yunus (IoT Training Bogor)</a:t>
            </a:r>
            <a:endParaRPr lang="en-US" sz="16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7169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Wiring Diagram - LCD 20x4 I2C (Part 1)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Content Placeholder 4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 l="3519"/>
          <a:stretch>
            <a:fillRect/>
          </a:stretch>
        </p:blipFill>
        <p:spPr>
          <a:xfrm>
            <a:off x="386080" y="2491740"/>
            <a:ext cx="11299190" cy="436626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5945505" y="1487805"/>
            <a:ext cx="4592955" cy="1304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D1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NodeMCU 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SCL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Modul LCD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D2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NodeMCU 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SDA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Modul LCD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A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0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NodeMCU 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OUT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Sensor LM35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algn="l"/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27476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LCD Library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6560" y="1990725"/>
            <a:ext cx="6948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hlinkClick r:id="rId1" action="ppaction://hlinkfile"/>
              </a:rPr>
              <a:t>https://github.com/fdebrabander/Arduino-LiquidCrystal-I2C-library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9105" y="1617980"/>
            <a:ext cx="37052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Download library LCD I2C dari sini :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05" y="2359025"/>
            <a:ext cx="8067040" cy="4117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s 7"/>
          <p:cNvSpPr/>
          <p:nvPr/>
        </p:nvSpPr>
        <p:spPr>
          <a:xfrm>
            <a:off x="7347585" y="3390265"/>
            <a:ext cx="1115060" cy="54927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427980" y="5532755"/>
            <a:ext cx="1511300" cy="427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722360" y="2947035"/>
            <a:ext cx="21050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1. klik </a:t>
            </a:r>
            <a:r>
              <a:rPr lang="en-US" b="1"/>
              <a:t>Code</a:t>
            </a:r>
            <a:endParaRPr lang="en-US"/>
          </a:p>
          <a:p>
            <a:r>
              <a:rPr lang="en-US"/>
              <a:t>2. Klik </a:t>
            </a:r>
            <a:r>
              <a:rPr lang="en-US" b="1"/>
              <a:t>Download ZIP</a:t>
            </a:r>
            <a:endParaRPr 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27476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LCD Library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9105" y="1617980"/>
            <a:ext cx="7835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Install pada Arduino IDE, Buka menu </a:t>
            </a:r>
            <a:r>
              <a:rPr lang="en-US" b="1"/>
              <a:t>Sketch </a:t>
            </a:r>
            <a:r>
              <a:rPr lang="en-US"/>
              <a:t>&gt; </a:t>
            </a:r>
            <a:r>
              <a:rPr lang="en-US" b="1"/>
              <a:t>Include Library</a:t>
            </a:r>
            <a:r>
              <a:rPr lang="en-US"/>
              <a:t> &gt;</a:t>
            </a:r>
            <a:r>
              <a:rPr lang="en-US" b="1"/>
              <a:t> Add .ZIP Library</a:t>
            </a:r>
            <a:endParaRPr lang="en-US" b="1"/>
          </a:p>
        </p:txBody>
      </p:sp>
      <p:pic>
        <p:nvPicPr>
          <p:cNvPr id="3" name="Content Placeholder 2" descr="Untitleds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1690" y="2090420"/>
            <a:ext cx="5384800" cy="30988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40" y="2090420"/>
            <a:ext cx="5505450" cy="40671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Rectangles 13"/>
          <p:cNvSpPr/>
          <p:nvPr/>
        </p:nvSpPr>
        <p:spPr>
          <a:xfrm>
            <a:off x="10866120" y="5487035"/>
            <a:ext cx="1144270" cy="4279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419340" y="3124835"/>
            <a:ext cx="2717165" cy="3816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738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Hello World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430010" y="1541780"/>
            <a:ext cx="5013325" cy="42462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endParaRPr lang="en-US" sz="1500"/>
          </a:p>
          <a:p>
            <a:r>
              <a:rPr lang="en-US" sz="1500"/>
              <a:t>#include &lt;Wire.h&gt; </a:t>
            </a:r>
            <a:endParaRPr lang="en-US" sz="1500"/>
          </a:p>
          <a:p>
            <a:r>
              <a:rPr lang="en-US" sz="1500"/>
              <a:t>#include &lt;LiquidCrystal_I2C.h&gt;</a:t>
            </a:r>
            <a:endParaRPr lang="en-US" sz="1500"/>
          </a:p>
          <a:p>
            <a:endParaRPr lang="en-US" sz="1500"/>
          </a:p>
          <a:p>
            <a:r>
              <a:rPr lang="en-US" sz="1500"/>
              <a:t>LiquidCrystal_I2C lcd(0x27, 16, 2);</a:t>
            </a:r>
            <a:endParaRPr lang="en-US" sz="1500"/>
          </a:p>
          <a:p>
            <a:endParaRPr lang="en-US" sz="1500"/>
          </a:p>
          <a:p>
            <a:r>
              <a:rPr lang="en-US" sz="1500"/>
              <a:t>void setup()</a:t>
            </a:r>
            <a:endParaRPr lang="en-US" sz="1500"/>
          </a:p>
          <a:p>
            <a:r>
              <a:rPr lang="en-US" sz="1500"/>
              <a:t>{</a:t>
            </a:r>
            <a:endParaRPr lang="en-US" sz="1500"/>
          </a:p>
          <a:p>
            <a:r>
              <a:rPr lang="en-US" sz="1500"/>
              <a:t>	lcd.begin();</a:t>
            </a:r>
            <a:endParaRPr lang="en-US" sz="1500"/>
          </a:p>
          <a:p>
            <a:r>
              <a:rPr lang="en-US" sz="1500"/>
              <a:t>  	Wire.begin(D2, D1); </a:t>
            </a:r>
            <a:endParaRPr lang="en-US" sz="1500"/>
          </a:p>
          <a:p>
            <a:r>
              <a:rPr lang="en-US" sz="1500"/>
              <a:t>	lcd.backlight();</a:t>
            </a:r>
            <a:endParaRPr lang="en-US" sz="1500"/>
          </a:p>
          <a:p>
            <a:r>
              <a:rPr lang="en-US" sz="1500"/>
              <a:t>	lcd.print("Hello, world!");</a:t>
            </a:r>
            <a:endParaRPr lang="en-US" sz="1500"/>
          </a:p>
          <a:p>
            <a:r>
              <a:rPr lang="en-US" sz="1500"/>
              <a:t>}</a:t>
            </a:r>
            <a:endParaRPr lang="en-US" sz="1500"/>
          </a:p>
          <a:p>
            <a:endParaRPr lang="en-US" sz="1500"/>
          </a:p>
          <a:p>
            <a:r>
              <a:rPr lang="en-US" sz="1500"/>
              <a:t>void loop()</a:t>
            </a:r>
            <a:endParaRPr lang="en-US" sz="1500"/>
          </a:p>
          <a:p>
            <a:r>
              <a:rPr lang="en-US" sz="1500"/>
              <a:t>{</a:t>
            </a:r>
            <a:endParaRPr lang="en-US" sz="1500"/>
          </a:p>
          <a:p>
            <a:endParaRPr lang="en-US" sz="1500"/>
          </a:p>
          <a:p>
            <a:r>
              <a:rPr lang="en-US" sz="1500"/>
              <a:t>}</a:t>
            </a:r>
            <a:endParaRPr lang="en-US" sz="15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6560" y="1541780"/>
            <a:ext cx="5766435" cy="51168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368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Hello World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163310" y="185102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</a:t>
            </a:r>
            <a:r>
              <a:rPr lang="en-US" b="1" i="1">
                <a:solidFill>
                  <a:schemeClr val="bg2">
                    <a:lumMod val="25000"/>
                  </a:schemeClr>
                </a:solidFill>
              </a:rPr>
              <a:t>library name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.h&gt;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 sintaks untuk meng-import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library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arduino pada program yang kita buat.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163310" y="297624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Arduino IDE memiliki banyak library built-in (dapat dilihat pada menu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Sketch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Include Library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145" y="1640205"/>
            <a:ext cx="5714365" cy="50704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5" name="Rectangles 14"/>
          <p:cNvSpPr/>
          <p:nvPr/>
        </p:nvSpPr>
        <p:spPr>
          <a:xfrm>
            <a:off x="668655" y="2559685"/>
            <a:ext cx="3053715" cy="5499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92100" y="1579245"/>
            <a:ext cx="5680710" cy="504063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368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Hello World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163310" y="185102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</a:t>
            </a:r>
            <a:r>
              <a:rPr lang="en-US" b="1" i="1">
                <a:solidFill>
                  <a:schemeClr val="bg2">
                    <a:lumMod val="25000"/>
                  </a:schemeClr>
                </a:solidFill>
              </a:rPr>
              <a:t>library name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.h&gt;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 sintaks untuk meng-import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library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arduino pada program yang kita buat.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163310" y="297624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Arduino IDE memiliki banyak library built-in (dapat dilihat pada menu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Sketch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Include Library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Content Placeholder 3" descr="lib_Untitled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6235" y="1689735"/>
            <a:ext cx="1782445" cy="46285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Rectangles 14"/>
          <p:cNvSpPr/>
          <p:nvPr/>
        </p:nvSpPr>
        <p:spPr>
          <a:xfrm>
            <a:off x="668655" y="2559685"/>
            <a:ext cx="3053715" cy="5499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368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Hello World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95035" y="153606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&lt;Wire.h&gt;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 sintaks untuk meng-import library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995035" y="4097020"/>
            <a:ext cx="5861685" cy="147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Library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Wire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adalah library Arduino yang digunakan untuk komunikasi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I2C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Sedangkan library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LiQuidCrystal_I2C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merupakan library untuk menulis pada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LCD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melalui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komunikasi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I2C.</a:t>
            </a:r>
            <a:endParaRPr lang="en-US" b="1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995035" y="2609850"/>
            <a:ext cx="5861685" cy="1195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&lt;LiQuidCrystal_I2C.h&gt;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 sintaks untuk meng-import library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LCD I2C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. (library yang kita install manual)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15900" y="1536065"/>
            <a:ext cx="5560695" cy="49339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5" name="Rectangles 14"/>
          <p:cNvSpPr/>
          <p:nvPr/>
        </p:nvSpPr>
        <p:spPr>
          <a:xfrm>
            <a:off x="622935" y="2441575"/>
            <a:ext cx="3053715" cy="5499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368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Hello World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95035" y="153606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LiquidCrystal_I2C </a:t>
            </a:r>
            <a:r>
              <a:rPr lang="en-US" b="1">
                <a:solidFill>
                  <a:srgbClr val="FF0000"/>
                </a:solidFill>
              </a:rPr>
              <a:t>lcd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(0x27, 16, 2)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merupakan sintaks untuk membuat objek </a:t>
            </a:r>
            <a:r>
              <a:rPr lang="en-US" b="1">
                <a:solidFill>
                  <a:srgbClr val="FF0000"/>
                </a:solidFill>
              </a:rPr>
              <a:t>lcd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pada Library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LiquidCrystal_I2C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995035" y="259461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0x27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I2C address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untuk LCD I2C module yang kita gunakan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995035" y="365379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20, 4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 ukuran LCD module yang digunakan 20 x 4 character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1140" y="1536065"/>
            <a:ext cx="5646420" cy="50101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5" name="Rectangles 14"/>
          <p:cNvSpPr/>
          <p:nvPr/>
        </p:nvSpPr>
        <p:spPr>
          <a:xfrm>
            <a:off x="561975" y="2950210"/>
            <a:ext cx="3298190" cy="54991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3689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Hello World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995035" y="153606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lcd.begin()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digunakan untuk mengaktifkan LCD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995035" y="2594610"/>
            <a:ext cx="5861685" cy="1190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Wire.begin(SDA_PIN, SCL_PIN)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digunakan untuk mengatur pin I2C yang digunakan (dalam hal ini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D2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NodeMCU sebagai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SDA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dan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D1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Sebagai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SCL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995035" y="393763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lcd.backlight()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digunakan untuk mengaktifkan back light pada LCD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1140" y="1536065"/>
            <a:ext cx="5646420" cy="50101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5" name="Rectangles 14"/>
          <p:cNvSpPr/>
          <p:nvPr/>
        </p:nvSpPr>
        <p:spPr>
          <a:xfrm>
            <a:off x="622935" y="3937635"/>
            <a:ext cx="3298190" cy="8248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5995035" y="502729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lcd.print(“Hello, World!”)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digunakan untuk mencetak string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Hello, World!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pada LCD</a:t>
            </a:r>
            <a:endParaRPr lang="en-US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0124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I2C Communication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Content Placeholder 4" descr="Introduction-to-I2C-Single-Master-Single-Slav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" y="1691005"/>
            <a:ext cx="4721860" cy="23139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0235" y="4004945"/>
            <a:ext cx="9107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SDA (Serial Data)</a:t>
            </a:r>
            <a:r>
              <a:rPr lang="en-US"/>
              <a:t> – The line for the master and slave to </a:t>
            </a:r>
            <a:r>
              <a:rPr lang="en-US" b="1"/>
              <a:t>send and receive data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SCL (Serial Clock)</a:t>
            </a:r>
            <a:r>
              <a:rPr lang="en-US"/>
              <a:t> – The line that carries the </a:t>
            </a:r>
            <a:r>
              <a:rPr lang="en-US" b="1"/>
              <a:t>clock signal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Master : NodeMCU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Slave : LCD I2C Module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5970270" y="-13970"/>
            <a:ext cx="6221730" cy="687197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286500" y="1678940"/>
            <a:ext cx="38398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Program 4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Mengontrol Relay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6500" y="2967990"/>
            <a:ext cx="5394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Pada part ini, peserta akan belajar bagaimana caranya mengontrol Relay secara manual dan berdasarkan kondisi suhu LM35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Content Placeholder 9" descr="C:\Users\yunus\Desktop\1.jpg1"/>
          <p:cNvPicPr>
            <a:picLocks noChangeAspect="1"/>
          </p:cNvPicPr>
          <p:nvPr>
            <p:ph idx="1"/>
          </p:nvPr>
        </p:nvPicPr>
        <p:blipFill>
          <a:blip r:embed="rId1"/>
          <a:srcRect l="21973" t="5333" r="27307" b="613"/>
          <a:stretch>
            <a:fillRect/>
          </a:stretch>
        </p:blipFill>
        <p:spPr>
          <a:xfrm>
            <a:off x="1727200" y="1804670"/>
            <a:ext cx="1858010" cy="3445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0124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I2C Communication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Content Placeholder 4" descr="C:\Users\yunus\Desktop\0_xOU24AywkQSd46Pr.jpg0_xOU24AywkQSd46Pr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47725" y="2372360"/>
            <a:ext cx="8740140" cy="38658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6680" y="1556385"/>
            <a:ext cx="102222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Komunikasi I2C dapat digunakan secara </a:t>
            </a:r>
            <a:r>
              <a:rPr lang="en-US" b="1"/>
              <a:t>BUS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Artinya, </a:t>
            </a:r>
            <a:r>
              <a:rPr lang="en-US" b="1"/>
              <a:t>banyak perangkat (module) </a:t>
            </a:r>
            <a:r>
              <a:rPr lang="en-US"/>
              <a:t>yang dapat dihubungkan hanya melalui </a:t>
            </a:r>
            <a:r>
              <a:rPr lang="en-US" b="1"/>
              <a:t>interface I2C (SDA, SCL) </a:t>
            </a:r>
            <a:endParaRPr lang="en-US" b="1"/>
          </a:p>
        </p:txBody>
      </p:sp>
      <p:sp>
        <p:nvSpPr>
          <p:cNvPr id="4" name="Rectangles 3"/>
          <p:cNvSpPr/>
          <p:nvPr/>
        </p:nvSpPr>
        <p:spPr>
          <a:xfrm>
            <a:off x="2493645" y="2625725"/>
            <a:ext cx="92202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Content Placeholder 1" descr="169034-91f-web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0630" y="2488565"/>
            <a:ext cx="915035" cy="915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0988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281420" y="1541780"/>
            <a:ext cx="5013325" cy="48926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 sz="1300"/>
              <a:t>#include &lt;Wire.h&gt; </a:t>
            </a:r>
            <a:endParaRPr lang="en-US" sz="1300"/>
          </a:p>
          <a:p>
            <a:r>
              <a:rPr lang="en-US" sz="1300"/>
              <a:t>#include &lt;LiquidCrystal_I2C.h&gt;</a:t>
            </a:r>
            <a:endParaRPr lang="en-US" sz="1300"/>
          </a:p>
          <a:p>
            <a:endParaRPr lang="en-US" sz="1300"/>
          </a:p>
          <a:p>
            <a:r>
              <a:rPr lang="en-US" sz="1300"/>
              <a:t>LiquidCrystal_I2C lcd(0x27, 20, 4);</a:t>
            </a:r>
            <a:endParaRPr lang="en-US" sz="1300"/>
          </a:p>
          <a:p>
            <a:r>
              <a:rPr lang="en-US" sz="1300"/>
              <a:t>int pinSensor = A0;</a:t>
            </a:r>
            <a:endParaRPr lang="en-US" sz="1300"/>
          </a:p>
          <a:p>
            <a:r>
              <a:rPr lang="en-US" sz="1300"/>
              <a:t>int valSensor = 0;</a:t>
            </a:r>
            <a:endParaRPr lang="en-US" sz="1300"/>
          </a:p>
          <a:p>
            <a:endParaRPr lang="en-US" sz="1300"/>
          </a:p>
          <a:p>
            <a:r>
              <a:rPr lang="en-US" sz="1300"/>
              <a:t>void setup()</a:t>
            </a:r>
            <a:endParaRPr lang="en-US" sz="1300"/>
          </a:p>
          <a:p>
            <a:r>
              <a:rPr lang="en-US" sz="1300"/>
              <a:t>{</a:t>
            </a:r>
            <a:endParaRPr lang="en-US" sz="1300"/>
          </a:p>
          <a:p>
            <a:r>
              <a:rPr lang="en-US" sz="1300"/>
              <a:t>  lcd.begin();</a:t>
            </a:r>
            <a:endParaRPr lang="en-US" sz="1300"/>
          </a:p>
          <a:p>
            <a:r>
              <a:rPr lang="en-US" sz="1300"/>
              <a:t>  Wire.begin(D2, D1); </a:t>
            </a:r>
            <a:endParaRPr lang="en-US" sz="1300"/>
          </a:p>
          <a:p>
            <a:r>
              <a:rPr lang="en-US" sz="1300"/>
              <a:t>  lcd.backlight();</a:t>
            </a:r>
            <a:endParaRPr lang="en-US" sz="1300"/>
          </a:p>
          <a:p>
            <a:r>
              <a:rPr lang="en-US" sz="1300"/>
              <a:t>}</a:t>
            </a:r>
            <a:endParaRPr lang="en-US" sz="1300"/>
          </a:p>
          <a:p>
            <a:endParaRPr lang="en-US" sz="1300"/>
          </a:p>
          <a:p>
            <a:r>
              <a:rPr lang="en-US" sz="1300"/>
              <a:t>void loop()</a:t>
            </a:r>
            <a:endParaRPr lang="en-US" sz="1300"/>
          </a:p>
          <a:p>
            <a:r>
              <a:rPr lang="en-US" sz="1300"/>
              <a:t>{</a:t>
            </a:r>
            <a:endParaRPr lang="en-US" sz="1300"/>
          </a:p>
          <a:p>
            <a:r>
              <a:rPr lang="en-US" sz="1300"/>
              <a:t>  valSensor = analogRead(pinSensor);</a:t>
            </a:r>
            <a:endParaRPr lang="en-US" sz="1300"/>
          </a:p>
          <a:p>
            <a:r>
              <a:rPr lang="en-US" sz="1300"/>
              <a:t>  valSensor = valSensor*0.322;</a:t>
            </a:r>
            <a:endParaRPr lang="en-US" sz="1300"/>
          </a:p>
          <a:p>
            <a:r>
              <a:rPr lang="en-US" sz="1300"/>
              <a:t>  lcd.print("temp = ");</a:t>
            </a:r>
            <a:endParaRPr lang="en-US" sz="1300"/>
          </a:p>
          <a:p>
            <a:r>
              <a:rPr lang="en-US" sz="1300"/>
              <a:t>  lcd.print(valSensor);</a:t>
            </a:r>
            <a:endParaRPr lang="en-US" sz="1300"/>
          </a:p>
          <a:p>
            <a:r>
              <a:rPr lang="en-US" sz="1300"/>
              <a:t>  lcd.print(" *c");</a:t>
            </a:r>
            <a:endParaRPr lang="en-US" sz="1300"/>
          </a:p>
          <a:p>
            <a:r>
              <a:rPr lang="en-US" sz="1300"/>
              <a:t>  delay(500);</a:t>
            </a:r>
            <a:endParaRPr lang="en-US" sz="1300"/>
          </a:p>
          <a:p>
            <a:r>
              <a:rPr lang="en-US" sz="1300">
                <a:sym typeface="+mn-ea"/>
              </a:rPr>
              <a:t>  lcd.clear();</a:t>
            </a:r>
            <a:endParaRPr lang="en-US" sz="1300"/>
          </a:p>
          <a:p>
            <a:r>
              <a:rPr lang="en-US" sz="1300"/>
              <a:t>}</a:t>
            </a:r>
            <a:endParaRPr lang="en-US" sz="13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420" y="1541780"/>
            <a:ext cx="5409565" cy="48926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Text Box 1"/>
          <p:cNvSpPr txBox="1"/>
          <p:nvPr/>
        </p:nvSpPr>
        <p:spPr>
          <a:xfrm>
            <a:off x="2893695" y="5748020"/>
            <a:ext cx="529590" cy="2451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r>
              <a:rPr lang="en-US" sz="1000"/>
              <a:t>0.322;</a:t>
            </a:r>
            <a:endParaRPr 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0988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</a:t>
            </a:r>
            <a:r>
              <a:rPr lang="en-US" sz="2800">
                <a:solidFill>
                  <a:schemeClr val="bg1"/>
                </a:solidFill>
                <a:sym typeface="+mn-ea"/>
              </a:rPr>
              <a:t>LCD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1541780"/>
            <a:ext cx="5576570" cy="489267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Rectangles 4"/>
          <p:cNvSpPr/>
          <p:nvPr/>
        </p:nvSpPr>
        <p:spPr>
          <a:xfrm>
            <a:off x="5995035" y="309689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lcd.clear()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digunakan untuk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menghapus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text yang tercetak pada LCD, sehingga bisa kita tulis dengan tulisan baru.</a:t>
            </a:r>
            <a:endParaRPr lang="en-US">
              <a:solidFill>
                <a:schemeClr val="bg2">
                  <a:lumMod val="25000"/>
                </a:schemeClr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77160" y="4429125"/>
            <a:ext cx="529590" cy="2451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r>
              <a:rPr lang="en-US" sz="1000"/>
              <a:t>0.322;</a:t>
            </a:r>
            <a:endParaRPr 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5970270" y="-13970"/>
            <a:ext cx="6221730" cy="687197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286500" y="1678940"/>
            <a:ext cx="52495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Program 6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Integrasi Ke Blynk Server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6500" y="2967990"/>
            <a:ext cx="5394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Pada part ini, peserta akan belajar bagaimana caranya menggunakan LCD I2C untuk menulis text dan data sensor suhu LM35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Content Placeholder 9" descr="C:\Users\yunus\Pictures\Multi-WiFi-with-NodeMCU-cmp-708x398.pngMulti-WiFi-with-NodeMCU-cmp-708x398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98450" y="2091055"/>
            <a:ext cx="5345430" cy="30048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7575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&amp; Setup Blynk App (mobile App)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C:\Users\yunus\Desktop\Screenshot_2020-11-06-12-50-57-073_com.android.vending.pngScreenshot_2020-11-06-12-50-57-073_com.android.vending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68020" y="1686560"/>
            <a:ext cx="2447290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416560" y="6243320"/>
            <a:ext cx="31121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Install Blynk App dari Playstore/Appstore</a:t>
            </a:r>
            <a:endParaRPr lang="en-US" sz="1400"/>
          </a:p>
        </p:txBody>
      </p:sp>
      <p:sp>
        <p:nvSpPr>
          <p:cNvPr id="8" name="Rectangles 7"/>
          <p:cNvSpPr/>
          <p:nvPr/>
        </p:nvSpPr>
        <p:spPr>
          <a:xfrm>
            <a:off x="2429510" y="2391410"/>
            <a:ext cx="685800" cy="3556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Content Placeholder 3" descr="C:\Users\yunus\Desktop\Screenshot_2020-11-06-12-59-36-162_cc.blynk.pngScreenshot_2020-11-06-12-59-36-162_cc.blyn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95838" y="1686560"/>
            <a:ext cx="2446655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801235" y="6243320"/>
            <a:ext cx="24612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/>
              <a:t>Create Account </a:t>
            </a:r>
            <a:r>
              <a:rPr lang="en-US" sz="1400"/>
              <a:t>pada Blynk App</a:t>
            </a:r>
            <a:endParaRPr lang="en-US" sz="1400"/>
          </a:p>
        </p:txBody>
      </p:sp>
      <p:pic>
        <p:nvPicPr>
          <p:cNvPr id="14" name="Content Placeholder 3" descr="C:\Users\yunus\Desktop\Screenshot_2020-11-06-12-59-51-054_cc.blynk.pngScreenshot_2020-11-06-12-59-51-054_cc.blynk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02738" y="1687195"/>
            <a:ext cx="2446655" cy="43491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6" name="Text Box 15"/>
          <p:cNvSpPr txBox="1"/>
          <p:nvPr/>
        </p:nvSpPr>
        <p:spPr>
          <a:xfrm>
            <a:off x="9251950" y="6243320"/>
            <a:ext cx="23495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Masukan Email dan Password </a:t>
            </a:r>
            <a:endParaRPr 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7575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&amp; Setup Blynk App (mobile App)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C:\Users\yunus\Desktop\Screenshot_2020-11-06-13-00-19-660_cc.blynk.pngScreenshot_2020-11-06-13-00-19-660_cc.blynk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68338" y="1686560"/>
            <a:ext cx="2446655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668655" y="6243320"/>
            <a:ext cx="22771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Popup awal, klik </a:t>
            </a:r>
            <a:r>
              <a:rPr lang="en-US" sz="1400" b="1"/>
              <a:t>Cool! Got it.</a:t>
            </a:r>
            <a:endParaRPr lang="en-US" sz="1400" b="1"/>
          </a:p>
        </p:txBody>
      </p:sp>
      <p:pic>
        <p:nvPicPr>
          <p:cNvPr id="9" name="Content Placeholder 3" descr="C:\Users\yunus\Desktop\Screenshot_2020-11-06-13-00-23-684_cc.blynk.pngScreenshot_2020-11-06-13-00-23-684_cc.blyn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795838" y="1687195"/>
            <a:ext cx="2446655" cy="43491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801235" y="6243320"/>
            <a:ext cx="24657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Halaman </a:t>
            </a:r>
            <a:r>
              <a:rPr lang="en-US" sz="1400" b="1"/>
              <a:t>Home </a:t>
            </a:r>
            <a:r>
              <a:rPr lang="en-US" sz="1400"/>
              <a:t>pada Blynk App</a:t>
            </a:r>
            <a:endParaRPr 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2081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Create Project on Blynk App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26210" y="6243320"/>
            <a:ext cx="13658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klik </a:t>
            </a:r>
            <a:r>
              <a:rPr lang="en-US" sz="1400" b="1"/>
              <a:t>New Project</a:t>
            </a:r>
            <a:endParaRPr lang="en-US" sz="1400" b="1"/>
          </a:p>
        </p:txBody>
      </p:sp>
      <p:pic>
        <p:nvPicPr>
          <p:cNvPr id="9" name="Content Placeholder 3" descr="C:\Users\yunus\Desktop\photo_2020-11-08_08-28-29 (2).jpgphoto_2020-11-08_08-28-29 (2)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156" y="1687195"/>
            <a:ext cx="2446020" cy="43491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439920" y="6243320"/>
            <a:ext cx="31629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Tambahkan </a:t>
            </a:r>
            <a:r>
              <a:rPr lang="en-US" sz="1400" b="1"/>
              <a:t>Nama Project</a:t>
            </a:r>
            <a:r>
              <a:rPr lang="en-US" sz="1400"/>
              <a:t> dan klik </a:t>
            </a:r>
            <a:r>
              <a:rPr lang="en-US" sz="1400" b="1"/>
              <a:t>Create</a:t>
            </a:r>
            <a:endParaRPr lang="en-US" sz="1400" b="1"/>
          </a:p>
        </p:txBody>
      </p:sp>
      <p:pic>
        <p:nvPicPr>
          <p:cNvPr id="2" name="Content Placeholder 3" descr="C:\Users\yunus\Desktop\photo_2020-11-08_08-28-29 (3).jpgphoto_2020-11-08_08-28-29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78901" y="1687830"/>
            <a:ext cx="2446020" cy="43478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9272270" y="6243320"/>
            <a:ext cx="1859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Tampilan Project blank </a:t>
            </a:r>
            <a:endParaRPr lang="en-US" sz="1400"/>
          </a:p>
        </p:txBody>
      </p:sp>
      <p:pic>
        <p:nvPicPr>
          <p:cNvPr id="6" name="Content Placeholder 3" descr="C:\Users\yunus\Desktop\Screenshot_2020-11-06-13-00-23-684_cc.blynk.pngScreenshot_2020-11-06-13-00-23-684_cc.blynk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87400" y="1684020"/>
            <a:ext cx="2447290" cy="435165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angles 7"/>
          <p:cNvSpPr/>
          <p:nvPr/>
        </p:nvSpPr>
        <p:spPr>
          <a:xfrm>
            <a:off x="1484630" y="2893695"/>
            <a:ext cx="1168400" cy="4768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801235" y="2284730"/>
            <a:ext cx="2440305" cy="5073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3765" y="2062480"/>
            <a:ext cx="10363200" cy="387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7217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Cek Token Blynk di Email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3765" y="1570990"/>
            <a:ext cx="56089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Cek </a:t>
            </a:r>
            <a:r>
              <a:rPr lang="en-US" sz="1400" b="1"/>
              <a:t>token Blynk</a:t>
            </a:r>
            <a:r>
              <a:rPr lang="en-US" sz="1400"/>
              <a:t> untuk project </a:t>
            </a:r>
            <a:r>
              <a:rPr lang="en-US" sz="1400" b="1"/>
              <a:t>Monitoring Suhu</a:t>
            </a:r>
            <a:r>
              <a:rPr lang="en-US" sz="1400"/>
              <a:t> yang kita buat sebelumnya</a:t>
            </a:r>
            <a:endParaRPr lang="en-US" sz="1400" b="1"/>
          </a:p>
        </p:txBody>
      </p:sp>
      <p:sp>
        <p:nvSpPr>
          <p:cNvPr id="10" name="Rectangles 9"/>
          <p:cNvSpPr/>
          <p:nvPr/>
        </p:nvSpPr>
        <p:spPr>
          <a:xfrm>
            <a:off x="2230755" y="3115310"/>
            <a:ext cx="2628265" cy="4349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285365" y="3204845"/>
            <a:ext cx="2496185" cy="230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4881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Menambahkan Widget Gauge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81785" y="6243320"/>
            <a:ext cx="11156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klik tombol </a:t>
            </a:r>
            <a:r>
              <a:rPr lang="en-US" sz="1400" b="1"/>
              <a:t>+</a:t>
            </a:r>
            <a:endParaRPr lang="en-US" sz="1400" b="1"/>
          </a:p>
        </p:txBody>
      </p:sp>
      <p:pic>
        <p:nvPicPr>
          <p:cNvPr id="9" name="Content Placeholder 3" descr="C:\Users\yunus\Desktop\Screenshot_2020-11-08-08-39-42-751_cc.blynk.pngScreenshot_2020-11-08-08-39-42-751_cc.blyn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156" y="1687830"/>
            <a:ext cx="2446020" cy="43478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582160" y="6243320"/>
            <a:ext cx="30937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Akan Terbuka </a:t>
            </a:r>
            <a:r>
              <a:rPr lang="en-US" sz="1400" b="1"/>
              <a:t>Widget Box</a:t>
            </a:r>
            <a:r>
              <a:rPr lang="en-US" sz="1400"/>
              <a:t> seperti diatas,</a:t>
            </a:r>
            <a:endParaRPr lang="en-US" sz="1400"/>
          </a:p>
          <a:p>
            <a:pPr algn="ctr"/>
            <a:r>
              <a:rPr lang="en-US" sz="1400"/>
              <a:t>Cari widget</a:t>
            </a:r>
            <a:r>
              <a:rPr lang="en-US" sz="1400" b="1"/>
              <a:t> Gauge </a:t>
            </a:r>
            <a:endParaRPr lang="en-US" sz="1400" b="1"/>
          </a:p>
        </p:txBody>
      </p:sp>
      <p:pic>
        <p:nvPicPr>
          <p:cNvPr id="2" name="Content Placeholder 3" descr="C:\Users\yunus\Desktop\photo_2020-11-08_08-28-29 (3).jpgphoto_2020-11-08_08-28-29 (3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191" y="1895475"/>
            <a:ext cx="2446020" cy="43478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538845" y="6243320"/>
            <a:ext cx="336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Setelah widget </a:t>
            </a:r>
            <a:r>
              <a:rPr lang="en-US" sz="1400" b="1"/>
              <a:t>Gauge </a:t>
            </a:r>
            <a:r>
              <a:rPr lang="en-US" sz="1400"/>
              <a:t>dipilih, pada layar project akan terhat seperti diatas</a:t>
            </a:r>
            <a:endParaRPr lang="en-US" sz="1400"/>
          </a:p>
        </p:txBody>
      </p:sp>
      <p:sp>
        <p:nvSpPr>
          <p:cNvPr id="8" name="Rectangles 7"/>
          <p:cNvSpPr/>
          <p:nvPr/>
        </p:nvSpPr>
        <p:spPr>
          <a:xfrm>
            <a:off x="2697480" y="2042160"/>
            <a:ext cx="417830" cy="49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3" descr="C:\Users\yunus\Desktop\Screenshot_2020-11-08-08-40-05-692_cc.blynk.pngScreenshot_2020-11-08-08-40-05-692_cc.blynk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782685" y="1691640"/>
            <a:ext cx="2447290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Rectangles 9"/>
          <p:cNvSpPr/>
          <p:nvPr/>
        </p:nvSpPr>
        <p:spPr>
          <a:xfrm>
            <a:off x="8782685" y="2292985"/>
            <a:ext cx="1330325" cy="13874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7350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Mengatur Widget Gauge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27125" y="6243320"/>
            <a:ext cx="2227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Menambahkan </a:t>
            </a:r>
            <a:r>
              <a:rPr lang="en-US" sz="1400" b="1"/>
              <a:t>nama </a:t>
            </a:r>
            <a:r>
              <a:rPr lang="en-US" sz="1400"/>
              <a:t>Gauge</a:t>
            </a:r>
            <a:endParaRPr lang="en-US" sz="1400" b="1"/>
          </a:p>
        </p:txBody>
      </p:sp>
      <p:pic>
        <p:nvPicPr>
          <p:cNvPr id="9" name="Content Placeholder 3" descr="C:\Users\yunus\Desktop\Screenshot_2020-11-08-08-41-27-354_cc.blynk.pngScreenshot_2020-11-08-08-41-27-354_cc.blyn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474" y="1687830"/>
            <a:ext cx="2445385" cy="43478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5277803" y="6243320"/>
            <a:ext cx="1702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Menambahkan </a:t>
            </a:r>
            <a:r>
              <a:rPr lang="en-US" sz="1400" b="1"/>
              <a:t>Label</a:t>
            </a:r>
            <a:endParaRPr lang="en-US" sz="1400" b="1"/>
          </a:p>
        </p:txBody>
      </p:sp>
      <p:pic>
        <p:nvPicPr>
          <p:cNvPr id="2" name="Content Placeholder 3" descr="C:\Users\yunus\Desktop\Screenshot_2020-11-08-08-40-18-495_cc.blynk.pngScreenshot_2020-11-08-08-40-18-495_cc.blyn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509" y="1895475"/>
            <a:ext cx="2445385" cy="434784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538845" y="6243320"/>
            <a:ext cx="3362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Pilih </a:t>
            </a:r>
            <a:r>
              <a:rPr lang="en-US" sz="1400" b="1"/>
              <a:t>Virtual </a:t>
            </a:r>
            <a:r>
              <a:rPr lang="en-US" sz="1400"/>
              <a:t>dengan Pin </a:t>
            </a:r>
            <a:r>
              <a:rPr lang="en-US" sz="1400" b="1"/>
              <a:t>V0</a:t>
            </a:r>
            <a:endParaRPr lang="en-US" sz="1400" b="1"/>
          </a:p>
        </p:txBody>
      </p:sp>
      <p:sp>
        <p:nvSpPr>
          <p:cNvPr id="8" name="Rectangles 7"/>
          <p:cNvSpPr/>
          <p:nvPr/>
        </p:nvSpPr>
        <p:spPr>
          <a:xfrm>
            <a:off x="1012825" y="3514090"/>
            <a:ext cx="2446020" cy="49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3" descr="C:\Users\yunus\Desktop\photo_2020-11-08_08-56-31.jpgphoto_2020-11-08_08-56-31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783003" y="1692275"/>
            <a:ext cx="2446655" cy="43491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Rectangles 9"/>
          <p:cNvSpPr/>
          <p:nvPr/>
        </p:nvSpPr>
        <p:spPr>
          <a:xfrm>
            <a:off x="4796790" y="3859530"/>
            <a:ext cx="2444750" cy="5937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906510" y="5010785"/>
            <a:ext cx="1045210" cy="3778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184765" y="5010785"/>
            <a:ext cx="1045210" cy="3778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535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Wiring Diagram - Relay(Part 1)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16560" y="1742440"/>
            <a:ext cx="10519410" cy="495490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5915025" y="2434590"/>
            <a:ext cx="4592955" cy="847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D0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NodeMCU 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IN1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Relay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VIN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NodeMCU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VCC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Rlay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  <a:sym typeface="+mn-ea"/>
            </a:endParaRPr>
          </a:p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GND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NodeMCU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GND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Relay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7350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Mengatur Widget Gauge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27125" y="6243320"/>
            <a:ext cx="2183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Mengatur batas </a:t>
            </a:r>
            <a:r>
              <a:rPr lang="en-US" sz="1400" b="1"/>
              <a:t>max Gauge</a:t>
            </a:r>
            <a:endParaRPr lang="en-US" sz="1400" b="1"/>
          </a:p>
        </p:txBody>
      </p:sp>
      <p:pic>
        <p:nvPicPr>
          <p:cNvPr id="9" name="Content Placeholder 3" descr="C:\Users\yunus\Desktop\Screenshot_2020-11-08-08-42-14-000_cc.blynk.pngScreenshot_2020-11-08-08-42-14-000_cc.blyn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474" y="1688148"/>
            <a:ext cx="2445385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908551" y="6243320"/>
            <a:ext cx="244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/>
              <a:t>Delete </a:t>
            </a:r>
            <a:r>
              <a:rPr lang="en-US" sz="1400"/>
              <a:t>Widget (</a:t>
            </a:r>
            <a:r>
              <a:rPr lang="en-US" sz="1400" b="1"/>
              <a:t>jika diinginkan</a:t>
            </a:r>
            <a:r>
              <a:rPr lang="en-US" sz="1400"/>
              <a:t>)</a:t>
            </a:r>
            <a:endParaRPr lang="en-US" sz="1400" b="1"/>
          </a:p>
        </p:txBody>
      </p:sp>
      <p:pic>
        <p:nvPicPr>
          <p:cNvPr id="2" name="Content Placeholder 3" descr="C:\Users\yunus\Desktop\Screenshot_2020-11-08-08-42-05-589_cc.blynk.pngScreenshot_2020-11-08-08-42-05-589_cc.blyn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509" y="1895793"/>
            <a:ext cx="2445385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angles 7"/>
          <p:cNvSpPr/>
          <p:nvPr/>
        </p:nvSpPr>
        <p:spPr>
          <a:xfrm>
            <a:off x="1012825" y="4123690"/>
            <a:ext cx="2446020" cy="5670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282565" y="5446395"/>
            <a:ext cx="1693545" cy="4502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401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Library Blink untuk NodeMCU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Content Placeholder 2" descr="C:\Users\yunus\Desktop\Untitledzzzzz.pngUntitledzzzzz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61123" y="2065655"/>
            <a:ext cx="5983605" cy="4124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723900" y="1684655"/>
            <a:ext cx="753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Pada Arduino IDE, buka menu </a:t>
            </a:r>
            <a:r>
              <a:rPr lang="en-US" b="1"/>
              <a:t>Sketch </a:t>
            </a:r>
            <a:r>
              <a:rPr lang="en-US"/>
              <a:t>&gt; </a:t>
            </a:r>
            <a:r>
              <a:rPr lang="en-US" b="1"/>
              <a:t>Include Library </a:t>
            </a:r>
            <a:r>
              <a:rPr lang="en-US"/>
              <a:t>&gt; </a:t>
            </a:r>
            <a:r>
              <a:rPr lang="en-US" b="1"/>
              <a:t>Manage Libraries...</a:t>
            </a:r>
            <a:endParaRPr lang="en-US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4013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Library Blink untuk NodeMCU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Content Placeholder 2" descr="C:\Users\yunus\Desktop\Untitledsssss.pngUntitledsssss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39495" y="2171065"/>
            <a:ext cx="7453630" cy="41795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723900" y="1684655"/>
            <a:ext cx="7336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Pada popup </a:t>
            </a:r>
            <a:r>
              <a:rPr lang="en-US" b="1"/>
              <a:t>Manage Libraries</a:t>
            </a:r>
            <a:r>
              <a:rPr lang="en-US"/>
              <a:t>, masukan pencarian “</a:t>
            </a:r>
            <a:r>
              <a:rPr lang="en-US" b="1"/>
              <a:t>blynk</a:t>
            </a:r>
            <a:r>
              <a:rPr lang="en-US"/>
              <a:t>”, lalu klik</a:t>
            </a:r>
            <a:r>
              <a:rPr lang="en-US" b="1"/>
              <a:t> Install</a:t>
            </a:r>
            <a:endParaRPr lang="en-US" b="1"/>
          </a:p>
        </p:txBody>
      </p:sp>
      <p:sp>
        <p:nvSpPr>
          <p:cNvPr id="2" name="Rectangles 1"/>
          <p:cNvSpPr/>
          <p:nvPr/>
        </p:nvSpPr>
        <p:spPr>
          <a:xfrm>
            <a:off x="3708400" y="2433955"/>
            <a:ext cx="749300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130300" y="2687955"/>
            <a:ext cx="1676400" cy="4438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246620" y="3551555"/>
            <a:ext cx="813435" cy="4438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089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Library Simple Timer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Content Placeholder 2" descr="C:\Users\yunus\Desktop\Untitlexsxsxsd.pngUntitlexsxsxs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66140" y="2523173"/>
            <a:ext cx="7453630" cy="38792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723900" y="1684655"/>
            <a:ext cx="50533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Download library SImple Timer pada link berikut :</a:t>
            </a:r>
            <a:endParaRPr 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en-US"/>
              <a:t>	</a:t>
            </a:r>
            <a:r>
              <a:rPr lang="en-US">
                <a:hlinkClick r:id="rId2" action="ppaction://hlinkfile"/>
              </a:rPr>
              <a:t>https://github.com/jfturcot/SimpleTimer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089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Install Library Simple Timer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7855" y="1704340"/>
            <a:ext cx="7835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Install pada Arduino IDE, Buka menu </a:t>
            </a:r>
            <a:r>
              <a:rPr lang="en-US" b="1"/>
              <a:t>Sketch </a:t>
            </a:r>
            <a:r>
              <a:rPr lang="en-US"/>
              <a:t>&gt; </a:t>
            </a:r>
            <a:r>
              <a:rPr lang="en-US" b="1"/>
              <a:t>Include Library</a:t>
            </a:r>
            <a:r>
              <a:rPr lang="en-US"/>
              <a:t> &gt;</a:t>
            </a:r>
            <a:r>
              <a:rPr lang="en-US" b="1"/>
              <a:t> Add .ZIP Library</a:t>
            </a:r>
            <a:endParaRPr lang="en-US" b="1"/>
          </a:p>
        </p:txBody>
      </p:sp>
      <p:pic>
        <p:nvPicPr>
          <p:cNvPr id="6" name="Content Placeholder 5" descr="Untitleds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7855" y="2291715"/>
            <a:ext cx="5384800" cy="3098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Content Placeholder 5" descr="C:\Users\yunus\Desktop\Uuuuuuuuuntitled.pngUuuuuuuuuntitle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9985" y="2291715"/>
            <a:ext cx="4837430" cy="30988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5455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638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Wiring Diagram - Blynk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C:\Users\yunus\Desktop\ccsUntitled.pngccsUntitled"/>
          <p:cNvPicPr>
            <a:picLocks noChangeAspect="1"/>
          </p:cNvPicPr>
          <p:nvPr>
            <p:ph idx="1"/>
          </p:nvPr>
        </p:nvPicPr>
        <p:blipFill>
          <a:blip r:embed="rId1"/>
          <a:srcRect l="20169" r="24016"/>
          <a:stretch>
            <a:fillRect/>
          </a:stretch>
        </p:blipFill>
        <p:spPr>
          <a:xfrm>
            <a:off x="2584450" y="2468245"/>
            <a:ext cx="6511290" cy="4234180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4112895" y="1870075"/>
            <a:ext cx="4592955" cy="5981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A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0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NodeMCU 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OUT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Sensor LM35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4105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Blynk + LM35 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478280"/>
            <a:ext cx="5457190" cy="5074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36590" y="1478280"/>
            <a:ext cx="5845175" cy="50158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 sz="1600"/>
              <a:t>#include &lt;ESP8266WiFi.h&gt;</a:t>
            </a:r>
            <a:endParaRPr lang="en-US" sz="1600"/>
          </a:p>
          <a:p>
            <a:r>
              <a:rPr lang="en-US" sz="1600"/>
              <a:t>#include &lt;BlynkSimpleEsp8266.h&gt;</a:t>
            </a:r>
            <a:endParaRPr lang="en-US" sz="1600"/>
          </a:p>
          <a:p>
            <a:r>
              <a:rPr lang="en-US" sz="1600"/>
              <a:t>#include &lt;SimpleTimer.h&gt;</a:t>
            </a:r>
            <a:endParaRPr lang="en-US" sz="1600"/>
          </a:p>
          <a:p>
            <a:r>
              <a:rPr lang="en-US" sz="1600"/>
              <a:t>#define BLYNK_PRINT Serial</a:t>
            </a:r>
            <a:endParaRPr lang="en-US" sz="1600"/>
          </a:p>
          <a:p>
            <a:endParaRPr lang="en-US" sz="1600"/>
          </a:p>
          <a:p>
            <a:r>
              <a:rPr lang="en-US" sz="1600"/>
              <a:t>int pinSensor = A0;</a:t>
            </a:r>
            <a:endParaRPr lang="en-US" sz="1600"/>
          </a:p>
          <a:p>
            <a:r>
              <a:rPr lang="en-US" sz="1600"/>
              <a:t>float valSensor = 0;</a:t>
            </a:r>
            <a:endParaRPr lang="en-US" sz="1600"/>
          </a:p>
          <a:p>
            <a:endParaRPr lang="en-US" sz="1600"/>
          </a:p>
          <a:p>
            <a:r>
              <a:rPr lang="en-US" sz="1600"/>
              <a:t>char auth[] = "</a:t>
            </a:r>
            <a:r>
              <a:rPr lang="en-US" sz="1600">
                <a:solidFill>
                  <a:srgbClr val="FF0000"/>
                </a:solidFill>
              </a:rPr>
              <a:t>auth</a:t>
            </a:r>
            <a:r>
              <a:rPr lang="en-US" sz="1600"/>
              <a:t>";</a:t>
            </a:r>
            <a:endParaRPr lang="en-US" sz="1600"/>
          </a:p>
          <a:p>
            <a:r>
              <a:rPr lang="en-US" sz="1600"/>
              <a:t>char ssid[] = "</a:t>
            </a:r>
            <a:r>
              <a:rPr lang="en-US" sz="1600">
                <a:solidFill>
                  <a:srgbClr val="FF0000"/>
                </a:solidFill>
              </a:rPr>
              <a:t>name of wifi</a:t>
            </a:r>
            <a:r>
              <a:rPr lang="en-US" sz="1600"/>
              <a:t>";</a:t>
            </a:r>
            <a:endParaRPr lang="en-US" sz="1600"/>
          </a:p>
          <a:p>
            <a:r>
              <a:rPr lang="en-US" sz="1600"/>
              <a:t>char pass[] = "</a:t>
            </a:r>
            <a:r>
              <a:rPr lang="en-US" sz="1600">
                <a:solidFill>
                  <a:srgbClr val="FF0000"/>
                </a:solidFill>
              </a:rPr>
              <a:t>password</a:t>
            </a:r>
            <a:r>
              <a:rPr lang="en-US" sz="1600"/>
              <a:t>";</a:t>
            </a:r>
            <a:endParaRPr lang="en-US" sz="1600"/>
          </a:p>
          <a:p>
            <a:endParaRPr lang="en-US" sz="1600"/>
          </a:p>
          <a:p>
            <a:r>
              <a:rPr lang="en-US" sz="1600"/>
              <a:t>SimpleTimer timer;</a:t>
            </a:r>
            <a:endParaRPr lang="en-US" sz="1600"/>
          </a:p>
          <a:p>
            <a:endParaRPr lang="en-US" sz="1600"/>
          </a:p>
          <a:p>
            <a:r>
              <a:rPr lang="en-US" sz="1600">
                <a:sym typeface="+mn-ea"/>
              </a:rPr>
              <a:t>void setup()</a:t>
            </a:r>
            <a:endParaRPr lang="en-US" sz="1600"/>
          </a:p>
          <a:p>
            <a:r>
              <a:rPr lang="en-US" sz="1600">
                <a:sym typeface="+mn-ea"/>
              </a:rPr>
              <a:t>{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Serial.begin(9600);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Blynk.begin(auth, ssid, pass);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timer.setInterval(2000, sendUptime);</a:t>
            </a:r>
            <a:endParaRPr lang="en-US" sz="1600"/>
          </a:p>
          <a:p>
            <a:r>
              <a:rPr lang="en-US" sz="1600">
                <a:sym typeface="+mn-ea"/>
              </a:rPr>
              <a:t>}</a:t>
            </a:r>
            <a:endParaRPr 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540365" y="1590040"/>
            <a:ext cx="911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Part 1</a:t>
            </a:r>
            <a:endParaRPr lang="en-US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6560" y="3884295"/>
            <a:ext cx="2524760" cy="77914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941320" y="3884295"/>
            <a:ext cx="24625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i="1"/>
              <a:t>sesuaikan dengan </a:t>
            </a:r>
            <a:r>
              <a:rPr lang="en-US" sz="1400" b="1" i="1"/>
              <a:t>auth token</a:t>
            </a:r>
            <a:r>
              <a:rPr lang="en-US" sz="1400" i="1"/>
              <a:t>, </a:t>
            </a:r>
            <a:r>
              <a:rPr lang="en-US" sz="1400" b="1" i="1"/>
              <a:t>wifi </a:t>
            </a:r>
            <a:r>
              <a:rPr lang="en-US" sz="1400" i="1"/>
              <a:t>dan </a:t>
            </a:r>
            <a:r>
              <a:rPr lang="en-US" sz="1400" b="1" i="1"/>
              <a:t>password wifi </a:t>
            </a:r>
            <a:r>
              <a:rPr lang="en-US" sz="1400" i="1"/>
              <a:t>masing-masing</a:t>
            </a:r>
            <a:endParaRPr lang="en-US" sz="1400" i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3299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Blynk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478280"/>
            <a:ext cx="5457190" cy="5074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736590" y="1607820"/>
            <a:ext cx="5845175" cy="3538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 sz="1600">
                <a:sym typeface="+mn-ea"/>
              </a:rPr>
              <a:t>void sendUptime()</a:t>
            </a:r>
            <a:endParaRPr lang="en-US" sz="1600"/>
          </a:p>
          <a:p>
            <a:r>
              <a:rPr lang="en-US" sz="1600">
                <a:sym typeface="+mn-ea"/>
              </a:rPr>
              <a:t>{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valSensor = analogRead(pinSensor);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valSensor = valSensor*0.322;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Serial.print("Temp = ");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Serial.println(valSensor);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Blynk.virtualWrite(V0, valSensor);</a:t>
            </a:r>
            <a:endParaRPr lang="en-US" sz="1600"/>
          </a:p>
          <a:p>
            <a:r>
              <a:rPr lang="en-US" sz="1600">
                <a:sym typeface="+mn-ea"/>
              </a:rPr>
              <a:t>}</a:t>
            </a:r>
            <a:endParaRPr lang="en-US" sz="1600"/>
          </a:p>
          <a:p>
            <a:endParaRPr lang="en-US" sz="1600"/>
          </a:p>
          <a:p>
            <a:r>
              <a:rPr lang="en-US" sz="1600">
                <a:sym typeface="+mn-ea"/>
              </a:rPr>
              <a:t>void loop()</a:t>
            </a:r>
            <a:endParaRPr lang="en-US" sz="1600"/>
          </a:p>
          <a:p>
            <a:r>
              <a:rPr lang="en-US" sz="1600">
                <a:sym typeface="+mn-ea"/>
              </a:rPr>
              <a:t>{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Blynk.run();</a:t>
            </a:r>
            <a:endParaRPr lang="en-US" sz="1600"/>
          </a:p>
          <a:p>
            <a:pPr lvl="1"/>
            <a:r>
              <a:rPr lang="en-US" sz="1600">
                <a:sym typeface="+mn-ea"/>
              </a:rPr>
              <a:t>  timer.run();</a:t>
            </a:r>
            <a:endParaRPr lang="en-US" sz="1600"/>
          </a:p>
          <a:p>
            <a:r>
              <a:rPr lang="en-US" sz="1600">
                <a:sym typeface="+mn-ea"/>
              </a:rPr>
              <a:t>}</a:t>
            </a:r>
            <a:endParaRPr lang="en-US" sz="16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540365" y="1590040"/>
            <a:ext cx="922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i="1">
                <a:solidFill>
                  <a:schemeClr val="tx1">
                    <a:lumMod val="65000"/>
                    <a:lumOff val="35000"/>
                  </a:schemeClr>
                </a:solidFill>
              </a:rPr>
              <a:t>Part 2</a:t>
            </a:r>
            <a:endParaRPr lang="en-US" sz="2400" i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9630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Running Project pad Blynk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1680" y="6243320"/>
            <a:ext cx="3324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tekan tombol </a:t>
            </a:r>
            <a:r>
              <a:rPr lang="en-US" sz="1400" b="1"/>
              <a:t>play </a:t>
            </a:r>
            <a:r>
              <a:rPr lang="en-US" sz="1400"/>
              <a:t>pada Project yang dibuat</a:t>
            </a:r>
            <a:endParaRPr lang="en-US" sz="1400" b="1"/>
          </a:p>
        </p:txBody>
      </p:sp>
      <p:pic>
        <p:nvPicPr>
          <p:cNvPr id="9" name="Content Placeholder 3" descr="C:\Users\yunus\Desktop\photo_2020-11-08_08-56-31.jpgphoto_2020-11-08_08-56-3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474" y="1688148"/>
            <a:ext cx="2445385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349115" y="6243320"/>
            <a:ext cx="3340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Tekan tombol </a:t>
            </a:r>
            <a:r>
              <a:rPr lang="en-US" sz="1400" b="1"/>
              <a:t>stop </a:t>
            </a:r>
            <a:r>
              <a:rPr lang="en-US" sz="1400"/>
              <a:t>untuk menghentikan monitoring</a:t>
            </a:r>
            <a:endParaRPr lang="en-US" sz="1400" b="1"/>
          </a:p>
        </p:txBody>
      </p:sp>
      <p:pic>
        <p:nvPicPr>
          <p:cNvPr id="2" name="Content Placeholder 3" descr="C:\Users\yunus\Desktop\photo_2020-11-08_09-05-26.jpgphoto_2020-11-08_09-05-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509" y="1895793"/>
            <a:ext cx="2445385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538845" y="6243320"/>
            <a:ext cx="336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tekan</a:t>
            </a:r>
            <a:r>
              <a:rPr lang="en-US" sz="1400" b="1"/>
              <a:t> icon microcontroller</a:t>
            </a:r>
            <a:r>
              <a:rPr lang="en-US" sz="1400"/>
              <a:t> untuk cek device </a:t>
            </a:r>
            <a:r>
              <a:rPr lang="en-US" sz="1400" b="1"/>
              <a:t>status </a:t>
            </a:r>
            <a:r>
              <a:rPr lang="en-US" sz="1400"/>
              <a:t>(</a:t>
            </a:r>
            <a:r>
              <a:rPr lang="en-US" sz="1400" b="1"/>
              <a:t>online</a:t>
            </a:r>
            <a:r>
              <a:rPr lang="en-US" sz="1400"/>
              <a:t>)</a:t>
            </a:r>
            <a:endParaRPr lang="en-US" sz="1400" b="1"/>
          </a:p>
        </p:txBody>
      </p:sp>
      <p:sp>
        <p:nvSpPr>
          <p:cNvPr id="8" name="Rectangles 7"/>
          <p:cNvSpPr/>
          <p:nvPr/>
        </p:nvSpPr>
        <p:spPr>
          <a:xfrm>
            <a:off x="3033395" y="2041525"/>
            <a:ext cx="425450" cy="4629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3" descr="C:\Users\yunus\Desktop\photo_2020-11-08_09-05-26 (2).jpgphoto_2020-11-08_09-05-26 (2)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783321" y="1692275"/>
            <a:ext cx="2446020" cy="43491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Rectangles 9"/>
          <p:cNvSpPr/>
          <p:nvPr/>
        </p:nvSpPr>
        <p:spPr>
          <a:xfrm>
            <a:off x="6817360" y="1795780"/>
            <a:ext cx="583565" cy="5219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10508615" y="1896110"/>
            <a:ext cx="396875" cy="2774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7713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Blynk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478280"/>
            <a:ext cx="5457190" cy="50749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836285" y="147828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&lt;ESP8266WiFi.h&gt;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adalah untuk meng-import library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Wifi 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50545" y="2096135"/>
            <a:ext cx="2675255" cy="7785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5836285" y="248920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&lt;BlynkSimpleEsp8266.h&gt;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adalah untuk meng-import library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Blynk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untuk ESP8266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5836285" y="366966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#include &lt;SimpleTimer.h&gt;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adalah untuk meng-import library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Timer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(mirip seperti fungsi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delay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308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Relay (Part 1)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6163310" y="1851025"/>
            <a:ext cx="5861685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Pin D0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merupakan 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16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pada ESP8266 (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GPIO 16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Content Placeholder 4" descr="C:\Users\yunus\Desktop\nodemcu_pins.pngnodemcu_pins"/>
          <p:cNvPicPr>
            <a:picLocks noChangeAspect="1"/>
          </p:cNvPicPr>
          <p:nvPr/>
        </p:nvPicPr>
        <p:blipFill>
          <a:blip r:embed="rId1"/>
          <a:srcRect l="43357" t="2251" b="52837"/>
          <a:stretch>
            <a:fillRect/>
          </a:stretch>
        </p:blipFill>
        <p:spPr>
          <a:xfrm>
            <a:off x="6163310" y="3922395"/>
            <a:ext cx="3278505" cy="219138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6943725" y="4326255"/>
            <a:ext cx="1513205" cy="3257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6163310" y="2656840"/>
            <a:ext cx="5861685" cy="565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Programnya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sama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dengan program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Blink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7525" y="1597025"/>
            <a:ext cx="5280025" cy="4716780"/>
            <a:chOff x="815" y="2515"/>
            <a:chExt cx="8315" cy="7428"/>
          </a:xfrm>
        </p:grpSpPr>
        <p:pic>
          <p:nvPicPr>
            <p:cNvPr id="5" name="Content Placeholder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" y="2515"/>
              <a:ext cx="8315" cy="7428"/>
            </a:xfrm>
            <a:prstGeom prst="rect">
              <a:avLst/>
            </a:prstGeom>
          </p:spPr>
        </p:pic>
        <p:sp>
          <p:nvSpPr>
            <p:cNvPr id="11" name="Rectangles 10"/>
            <p:cNvSpPr/>
            <p:nvPr/>
          </p:nvSpPr>
          <p:spPr>
            <a:xfrm>
              <a:off x="1293" y="2605"/>
              <a:ext cx="602" cy="4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7713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Blynk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478280"/>
            <a:ext cx="5457190" cy="50749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836285" y="147828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#define BLYNK_PRINT Serial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merupakan sintaks untuk mencetak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status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blynk pada device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65150" y="3821430"/>
            <a:ext cx="2531110" cy="8210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836285" y="260223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auth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adalah auth token yang dikirimkan ke Email saat pertama kali project dibuat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836285" y="377952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ssid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dan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pass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adalah nama wifi dan password yang kita gunakan untuk menghubungkan NodeMCU ke internet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836285" y="5003165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tipe data untuk menyimpan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auth, ssid, pass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adalah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char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7713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Blynk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435" y="1478280"/>
            <a:ext cx="5457190" cy="50749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836285" y="147828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create object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SimpleTimer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dengan nama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timer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608330" y="4684395"/>
            <a:ext cx="2531110" cy="30416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706120" y="5634355"/>
            <a:ext cx="2949575" cy="4768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36285" y="2644140"/>
            <a:ext cx="5861685" cy="905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Blynk.begin(auth, ssid, pass)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digunakan untuk memulai koneksi antara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device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dengan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server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665" y="1478280"/>
            <a:ext cx="4923155" cy="4578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7713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Blynk + LM35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810260" y="3073400"/>
            <a:ext cx="2891790" cy="14293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836285" y="1478280"/>
            <a:ext cx="5861685" cy="12230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void sendUptime()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adalah blok program yang kita gunakan untuk mendefinisikan apa yang akan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dilakukan device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saat mengirim ke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blynk server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5836285" y="2817495"/>
            <a:ext cx="5861685" cy="16852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pada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void sendUptime()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 dituliskan program untuk membaca suhu LM35 dan mencetaknya ke serial monitor, serta mengirimkan datanya ke Blynk server menggunakan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Blynk.virtualWrite(V0, valSensor)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; </a:t>
            </a:r>
            <a:endParaRPr 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5836285" y="4675505"/>
            <a:ext cx="5861685" cy="1381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Blynk.virtualWrite(V0, valSensor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 akan mengirimkan nilai sensor suhu valSensor ke Blynk server dengan 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V0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(pin virtual) 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1934210" y="296926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736340" y="3168650"/>
            <a:ext cx="48920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Mengontrol LED pada NodeMCU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7188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Wiring Diagram - Sensor LM35 (Part 2)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7341235" y="2064385"/>
            <a:ext cx="4386580" cy="1028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A0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terhubung ke LM35 Out dan 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D0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terhubung keresistor dan LED secara seri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i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Content Placeholder 2" descr="sasaUntitl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1210" y="1580515"/>
            <a:ext cx="6549390" cy="435165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341235" y="3242310"/>
            <a:ext cx="4386580" cy="1231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untuk mengontrol LED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tidak diperlukan coding tambahan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(gunakan coding sebelumnya)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b="1" i="1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4805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Menambahkan widget button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01420" y="6243320"/>
            <a:ext cx="20688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Tambahkan widget button</a:t>
            </a:r>
            <a:endParaRPr lang="en-US" sz="1400" b="1"/>
          </a:p>
        </p:txBody>
      </p:sp>
      <p:pic>
        <p:nvPicPr>
          <p:cNvPr id="9" name="Content Placeholder 3" descr="C:\Users\yunus\Desktop\Screenshot_2020-11-08-09-19-16-610_cc.blynk.pngScreenshot_2020-11-08-09-19-16-610_cc.blynk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6474" y="1688148"/>
            <a:ext cx="2445385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5521008" y="6243320"/>
            <a:ext cx="12160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/>
              <a:t>Beri nama </a:t>
            </a:r>
            <a:r>
              <a:rPr lang="en-US" sz="1400" b="1"/>
              <a:t>Led</a:t>
            </a:r>
            <a:endParaRPr lang="en-US" sz="1400" b="1"/>
          </a:p>
        </p:txBody>
      </p:sp>
      <p:pic>
        <p:nvPicPr>
          <p:cNvPr id="2" name="Content Placeholder 3" descr="C:\Users\yunus\Desktop\Screenshot_2020-11-08-09-25-00-743_cc.blynk.pngScreenshot_2020-11-08-09-25-00-743_cc.blyn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509" y="1895793"/>
            <a:ext cx="2445385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538845" y="6243320"/>
            <a:ext cx="336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pada pilihan PIN, Pilih </a:t>
            </a:r>
            <a:r>
              <a:rPr lang="en-US" sz="1400" b="1"/>
              <a:t>Digital </a:t>
            </a:r>
            <a:r>
              <a:rPr lang="en-US" sz="1400"/>
              <a:t>dengan Pin </a:t>
            </a:r>
            <a:r>
              <a:rPr lang="en-US" sz="1400" b="1"/>
              <a:t>gp16 </a:t>
            </a:r>
            <a:r>
              <a:rPr lang="en-US" sz="1400"/>
              <a:t>(GPIO16/D0)</a:t>
            </a:r>
            <a:endParaRPr lang="en-US" sz="1400"/>
          </a:p>
        </p:txBody>
      </p:sp>
      <p:sp>
        <p:nvSpPr>
          <p:cNvPr id="8" name="Rectangles 7"/>
          <p:cNvSpPr/>
          <p:nvPr/>
        </p:nvSpPr>
        <p:spPr>
          <a:xfrm>
            <a:off x="1012825" y="3127375"/>
            <a:ext cx="2446020" cy="490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3" descr="C:\Users\yunus\Desktop\Screenshot_2020-11-08-09-25-28-064_cc.blynk.pngScreenshot_2020-11-08-09-25-28-064_cc.blynk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783321" y="1692275"/>
            <a:ext cx="2446020" cy="434911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0" name="Rectangles 9"/>
          <p:cNvSpPr/>
          <p:nvPr/>
        </p:nvSpPr>
        <p:spPr>
          <a:xfrm>
            <a:off x="4797425" y="3267710"/>
            <a:ext cx="2444750" cy="5937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8906510" y="5010785"/>
            <a:ext cx="1045210" cy="3778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184765" y="5010785"/>
            <a:ext cx="1045210" cy="3778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5826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Pin Mapping NodeMCU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Content Placeholder 4" descr="C:\Users\yunus\Desktop\nodemcu_pins.pngnodemcu_pins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16560" y="1690370"/>
            <a:ext cx="5788025" cy="487934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6581775" y="1690370"/>
          <a:ext cx="5229225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730"/>
                <a:gridCol w="1306195"/>
                <a:gridCol w="2527300"/>
              </a:tblGrid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Category</a:t>
                      </a:r>
                      <a:endPara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Name</a:t>
                      </a:r>
                      <a:endPara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Desc</a:t>
                      </a:r>
                      <a:endPara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Power Input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MicroUSB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Vin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Laptop/Powerbank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Batre 9V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Analog Pin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A0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membaca nilai analog 0-3.3volt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GPIO Pins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1 - 16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input / output pin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 pin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SD1, CMD, SD0, CLK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SPI communication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UART Pin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TXD0, RXD0, TXD2, RXD2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UART communication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498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I2C Pin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D1, D2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I2C communication</a:t>
                      </a:r>
                      <a:endParaRPr lang="en-US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6546215" y="5659120"/>
            <a:ext cx="52647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* GPIO : General Purpose Input - Output</a:t>
            </a:r>
            <a:endParaRPr lang="en-US"/>
          </a:p>
          <a:p>
            <a:pPr algn="l"/>
            <a:r>
              <a:rPr lang="en-US"/>
              <a:t>* SPI : Serial Pheriperal Interfaces</a:t>
            </a:r>
            <a:endParaRPr lang="en-US"/>
          </a:p>
          <a:p>
            <a:pPr algn="l"/>
            <a:r>
              <a:rPr lang="en-US"/>
              <a:t>* UART : Universal Asynchronous Receiver-Transmitter </a:t>
            </a:r>
            <a:endParaRPr lang="en-US"/>
          </a:p>
          <a:p>
            <a:pPr algn="l"/>
            <a:r>
              <a:rPr lang="en-US"/>
              <a:t>* I2C : Inter Integrated Circuit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24733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Running Project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2325" y="6243320"/>
            <a:ext cx="282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Sehingga pada bagian project tampak seperti berikut</a:t>
            </a:r>
            <a:endParaRPr lang="en-US" sz="1400" b="1"/>
          </a:p>
        </p:txBody>
      </p:sp>
      <p:pic>
        <p:nvPicPr>
          <p:cNvPr id="2" name="Content Placeholder 3" descr="C:\Users\yunus\Desktop\photo_2020-11-08_09-32-36.jpgphoto_2020-11-08_09-32-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2827" y="1895793"/>
            <a:ext cx="2444750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Content Placeholder 3" descr="C:\Users\yunus\Desktop\photo_2020-11-08_09-32-32.jpgphoto_2020-11-08_09-32-32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71720" y="1826260"/>
            <a:ext cx="2447290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7" name="Rectangles 16"/>
          <p:cNvSpPr/>
          <p:nvPr/>
        </p:nvSpPr>
        <p:spPr>
          <a:xfrm>
            <a:off x="6914515" y="2023745"/>
            <a:ext cx="403860" cy="3924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81220" y="6243320"/>
            <a:ext cx="282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Running kembali project dengan klik tombol </a:t>
            </a:r>
            <a:r>
              <a:rPr lang="en-US" sz="1400" b="1"/>
              <a:t>play</a:t>
            </a:r>
            <a:endParaRPr lang="en-US" sz="1400" b="1"/>
          </a:p>
        </p:txBody>
      </p:sp>
      <p:sp>
        <p:nvSpPr>
          <p:cNvPr id="19" name="Rectangles 18"/>
          <p:cNvSpPr/>
          <p:nvPr/>
        </p:nvSpPr>
        <p:spPr>
          <a:xfrm>
            <a:off x="7599045" y="1896110"/>
            <a:ext cx="4319270" cy="1286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200" b="1">
                <a:solidFill>
                  <a:schemeClr val="bg2">
                    <a:lumMod val="25000"/>
                  </a:schemeClr>
                </a:solidFill>
                <a:sym typeface="+mn-ea"/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Running project, dan cek jika LED pada pin D0 (GPIO16)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menyala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saat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di klik (hold)</a:t>
            </a:r>
            <a:endParaRPr lang="en-US" b="1">
              <a:solidFill>
                <a:schemeClr val="bg2">
                  <a:lumMod val="25000"/>
                </a:schemeClr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3" descr="C:\Users\yunus\Desktop\Screenshot_2020-11-08-09-19-16-610_cc.blynk.pngScreenshot_2020-11-08-09-19-16-610_cc.blynk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974725" y="1796415"/>
            <a:ext cx="2447290" cy="435165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62560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Ganti mode Push ke switch Button Widget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726940" y="1796415"/>
            <a:ext cx="4319270" cy="1286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200" b="1">
                <a:solidFill>
                  <a:schemeClr val="bg2">
                    <a:lumMod val="25000"/>
                  </a:schemeClr>
                </a:solidFill>
                <a:sym typeface="+mn-ea"/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Kita dapat ubah mode pada button di Blynk menjadi mode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switch </a:t>
            </a:r>
            <a:endParaRPr lang="en-US" b="1">
              <a:solidFill>
                <a:schemeClr val="bg2">
                  <a:lumMod val="2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4726940" y="3328670"/>
            <a:ext cx="4319270" cy="1286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200" b="1">
                <a:solidFill>
                  <a:schemeClr val="bg2">
                    <a:lumMod val="25000"/>
                  </a:schemeClr>
                </a:solidFill>
                <a:sym typeface="+mn-ea"/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 Stop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project, buka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detail button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, dan ganti dari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PUSH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ke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SWITCH</a:t>
            </a:r>
            <a:endParaRPr lang="en-US" b="1">
              <a:solidFill>
                <a:schemeClr val="bg2">
                  <a:lumMod val="2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372870" y="4615180"/>
            <a:ext cx="1818005" cy="5797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4726940" y="4861560"/>
            <a:ext cx="4319270" cy="1286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200" b="1">
                <a:solidFill>
                  <a:schemeClr val="bg2">
                    <a:lumMod val="25000"/>
                  </a:schemeClr>
                </a:solidFill>
                <a:sym typeface="+mn-ea"/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Running kembali Project pada Blynk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7461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Wiring Diagram - Relay + LM35 + Blynk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82918" y="1713230"/>
            <a:ext cx="10386695" cy="495490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5901055" y="1713230"/>
            <a:ext cx="4592955" cy="12865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200" b="1">
                <a:solidFill>
                  <a:schemeClr val="bg2">
                    <a:lumMod val="25000"/>
                  </a:schemeClr>
                </a:solidFill>
                <a:sym typeface="+mn-ea"/>
              </a:rPr>
              <a:t>!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sym typeface="+mn-ea"/>
              </a:rPr>
              <a:t> </a:t>
            </a:r>
            <a:r>
              <a:rPr lang="en-US">
                <a:solidFill>
                  <a:schemeClr val="bg2">
                    <a:lumMod val="25000"/>
                  </a:schemeClr>
                </a:solidFill>
                <a:sym typeface="+mn-ea"/>
              </a:rPr>
              <a:t>ganti rangkaian LED pada pin D0 dengan Relay module seperti dibawah, dan control melalui Blynk 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4640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Elektronika - Relay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Content Placeholder 1" descr="unnam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 rot="16200000">
            <a:off x="2226310" y="2924175"/>
            <a:ext cx="4876800" cy="2457450"/>
          </a:xfrm>
          <a:prstGeom prst="rect">
            <a:avLst/>
          </a:prstGeom>
        </p:spPr>
      </p:pic>
      <p:pic>
        <p:nvPicPr>
          <p:cNvPr id="10" name="Content Placeholder 9" descr="C:\Users\yunus\Desktop\1.jpg1"/>
          <p:cNvPicPr>
            <a:picLocks noChangeAspect="1"/>
          </p:cNvPicPr>
          <p:nvPr/>
        </p:nvPicPr>
        <p:blipFill>
          <a:blip r:embed="rId2"/>
          <a:srcRect l="21973" t="5333" r="27307" b="613"/>
          <a:stretch>
            <a:fillRect/>
          </a:stretch>
        </p:blipFill>
        <p:spPr>
          <a:xfrm>
            <a:off x="626745" y="2882900"/>
            <a:ext cx="1858010" cy="34455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01015" y="1911350"/>
            <a:ext cx="39852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>
                <a:solidFill>
                  <a:schemeClr val="bg2">
                    <a:lumMod val="50000"/>
                  </a:schemeClr>
                </a:solidFill>
                <a:sym typeface="+mn-ea"/>
              </a:rPr>
              <a:t>Struktur internal Relay Module</a:t>
            </a:r>
            <a:endParaRPr lang="en-US" sz="24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893435" y="2999740"/>
            <a:ext cx="60896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Ketika titik </a:t>
            </a:r>
            <a:r>
              <a:rPr lang="en-US" b="1"/>
              <a:t>A</a:t>
            </a:r>
            <a:r>
              <a:rPr lang="en-US"/>
              <a:t> dan </a:t>
            </a:r>
            <a:r>
              <a:rPr lang="en-US" b="1"/>
              <a:t>B</a:t>
            </a:r>
            <a:r>
              <a:rPr lang="en-US"/>
              <a:t> pada relay tidak di aliri arus, maka </a:t>
            </a:r>
            <a:r>
              <a:rPr lang="en-US" b="1"/>
              <a:t>COM </a:t>
            </a:r>
            <a:r>
              <a:rPr lang="en-US"/>
              <a:t>pada relay akan terhubung ke </a:t>
            </a:r>
            <a:r>
              <a:rPr lang="en-US" b="1"/>
              <a:t>NC,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Sebaliknya, jika titik </a:t>
            </a:r>
            <a:r>
              <a:rPr lang="en-US" b="1"/>
              <a:t>A </a:t>
            </a:r>
            <a:r>
              <a:rPr lang="en-US"/>
              <a:t>dan </a:t>
            </a:r>
            <a:r>
              <a:rPr lang="en-US" b="1"/>
              <a:t>B </a:t>
            </a:r>
            <a:r>
              <a:rPr lang="en-US"/>
              <a:t>dialiri arus, maka </a:t>
            </a:r>
            <a:r>
              <a:rPr lang="en-US" b="1"/>
              <a:t>COM </a:t>
            </a:r>
            <a:r>
              <a:rPr lang="en-US"/>
              <a:t>akan terputus dari </a:t>
            </a:r>
            <a:r>
              <a:rPr lang="en-US" b="1"/>
              <a:t>NC </a:t>
            </a:r>
            <a:r>
              <a:rPr lang="en-US"/>
              <a:t>dan akan terhubung ke </a:t>
            </a:r>
            <a:r>
              <a:rPr lang="en-US" b="1"/>
              <a:t>NO</a:t>
            </a:r>
            <a:r>
              <a:rPr lang="en-US"/>
              <a:t>,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NodeMCU </a:t>
            </a:r>
            <a:r>
              <a:rPr lang="en-US"/>
              <a:t>saat mengirimkan sinyal </a:t>
            </a:r>
            <a:r>
              <a:rPr lang="en-US" b="1"/>
              <a:t>HIGH</a:t>
            </a:r>
            <a:r>
              <a:rPr lang="en-US"/>
              <a:t>/</a:t>
            </a:r>
            <a:r>
              <a:rPr lang="en-US" b="1"/>
              <a:t>LOW </a:t>
            </a:r>
            <a:r>
              <a:rPr lang="en-US"/>
              <a:t>di pin </a:t>
            </a:r>
            <a:r>
              <a:rPr lang="en-US" b="1"/>
              <a:t>IN1 </a:t>
            </a:r>
            <a:r>
              <a:rPr lang="en-US"/>
              <a:t>module relay, akan mempengaruhi titik </a:t>
            </a:r>
            <a:r>
              <a:rPr lang="en-US" b="1"/>
              <a:t>A </a:t>
            </a:r>
            <a:r>
              <a:rPr lang="en-US"/>
              <a:t>dan </a:t>
            </a:r>
            <a:r>
              <a:rPr lang="en-US" b="1"/>
              <a:t>B </a:t>
            </a:r>
            <a:r>
              <a:rPr lang="en-US"/>
              <a:t>pada relay</a:t>
            </a:r>
            <a:endParaRPr lang="en-US"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7981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Running Project (Menambahkan Relay)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2325" y="6243320"/>
            <a:ext cx="282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Sehingga pada bagian project tampak seperti berikut</a:t>
            </a:r>
            <a:endParaRPr lang="en-US" sz="1400" b="1"/>
          </a:p>
        </p:txBody>
      </p:sp>
      <p:pic>
        <p:nvPicPr>
          <p:cNvPr id="2" name="Content Placeholder 3" descr="C:\Users\yunus\Desktop\photo_2020-11-08_09-32-36.jpgphoto_2020-11-08_09-32-3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12827" y="1895793"/>
            <a:ext cx="2444750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Content Placeholder 3" descr="C:\Users\yunus\Desktop\photo_2020-11-08_09-32-32.jpgphoto_2020-11-08_09-32-32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871720" y="1826260"/>
            <a:ext cx="2447290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7" name="Rectangles 16"/>
          <p:cNvSpPr/>
          <p:nvPr/>
        </p:nvSpPr>
        <p:spPr>
          <a:xfrm>
            <a:off x="6914515" y="2023745"/>
            <a:ext cx="403860" cy="3924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81220" y="6243320"/>
            <a:ext cx="28276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Running kembali project dengan klik tombol </a:t>
            </a:r>
            <a:r>
              <a:rPr lang="en-US" sz="1400" b="1"/>
              <a:t>play</a:t>
            </a:r>
            <a:endParaRPr lang="en-US" sz="140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1934210" y="296926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387600" y="3168650"/>
            <a:ext cx="73056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Menampilkan Temperature pada Line Chart Blynk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9071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Menambahkan Line Chart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41375" y="6243320"/>
            <a:ext cx="27870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/>
              <a:t>tambahkan widget, pilih </a:t>
            </a:r>
            <a:r>
              <a:rPr lang="en-US" sz="1400" b="1"/>
              <a:t>SuperChart</a:t>
            </a:r>
            <a:endParaRPr lang="en-US" sz="1400" b="1"/>
          </a:p>
        </p:txBody>
      </p:sp>
      <p:pic>
        <p:nvPicPr>
          <p:cNvPr id="9" name="Content Placeholder 3" descr="C:\Users\yunus\Desktop\photo_2020-11-08_09-43-19.jpgphoto_2020-11-08_09-43-19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7427" y="1895793"/>
            <a:ext cx="2444750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104005" y="6243320"/>
            <a:ext cx="3532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Klik </a:t>
            </a:r>
            <a:r>
              <a:rPr lang="en-US" sz="1400"/>
              <a:t>pada Chart, dan atur nama Chart “</a:t>
            </a:r>
            <a:r>
              <a:rPr lang="en-US" sz="1400" b="1"/>
              <a:t>Tempertaure History</a:t>
            </a:r>
            <a:r>
              <a:rPr lang="en-US" sz="1400"/>
              <a:t>”</a:t>
            </a:r>
            <a:endParaRPr lang="en-US" sz="1400" b="1"/>
          </a:p>
        </p:txBody>
      </p:sp>
      <p:pic>
        <p:nvPicPr>
          <p:cNvPr id="2" name="Content Placeholder 3" descr="C:\Users\yunus\Desktop\photo_2020-11-08_09-43-13.jpgphoto_2020-11-08_09-43-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827" y="1895793"/>
            <a:ext cx="2444750" cy="434721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538845" y="6243320"/>
            <a:ext cx="336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Klik </a:t>
            </a:r>
            <a:r>
              <a:rPr lang="en-US" sz="1400" b="1"/>
              <a:t>Add Datastream</a:t>
            </a:r>
            <a:r>
              <a:rPr lang="en-US" sz="1400"/>
              <a:t>, dan berinama </a:t>
            </a:r>
            <a:r>
              <a:rPr lang="en-US" sz="1400" b="1"/>
              <a:t>Temperature</a:t>
            </a:r>
            <a:endParaRPr lang="en-US" sz="1400" b="1"/>
          </a:p>
        </p:txBody>
      </p:sp>
      <p:sp>
        <p:nvSpPr>
          <p:cNvPr id="8" name="Rectangles 7"/>
          <p:cNvSpPr/>
          <p:nvPr/>
        </p:nvSpPr>
        <p:spPr>
          <a:xfrm>
            <a:off x="1012825" y="4397375"/>
            <a:ext cx="2580005" cy="613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797425" y="3440430"/>
            <a:ext cx="2444750" cy="5645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Content Placeholder 3" descr="C:\Users\yunus\Desktop\photo_2020-11-08_09-43-19.jpgphoto_2020-11-08_09-43-19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782685" y="1891665"/>
            <a:ext cx="2447290" cy="435165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Rectangles 3"/>
          <p:cNvSpPr/>
          <p:nvPr/>
        </p:nvSpPr>
        <p:spPr>
          <a:xfrm>
            <a:off x="8978900" y="4881245"/>
            <a:ext cx="1767205" cy="8394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9071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Menambahkan Line Chart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41375" y="6243320"/>
            <a:ext cx="297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Klik pengaturean untuk</a:t>
            </a:r>
            <a:r>
              <a:rPr lang="en-US" sz="1400" b="1"/>
              <a:t> Datastream Temperature</a:t>
            </a:r>
            <a:endParaRPr lang="en-US" sz="1400" b="1"/>
          </a:p>
        </p:txBody>
      </p:sp>
      <p:pic>
        <p:nvPicPr>
          <p:cNvPr id="9" name="Content Placeholder 3" descr="C:\Users\yunus\Desktop\photo_2020-11-08_09-43-22.jpgphoto_2020-11-08_09-43-2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797427" y="1896428"/>
            <a:ext cx="2444750" cy="43459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104005" y="6243320"/>
            <a:ext cx="3532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klik tombol</a:t>
            </a:r>
            <a:r>
              <a:rPr lang="en-US" sz="1400" b="1"/>
              <a:t> PIN</a:t>
            </a:r>
            <a:endParaRPr lang="en-US" sz="1400" b="1"/>
          </a:p>
        </p:txBody>
      </p:sp>
      <p:pic>
        <p:nvPicPr>
          <p:cNvPr id="2" name="Content Placeholder 3" descr="C:\Users\yunus\Desktop\photo_2020-11-08_09-43-19.jpgphoto_2020-11-08_09-43-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2827" y="1896428"/>
            <a:ext cx="2444750" cy="43459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Box 2"/>
          <p:cNvSpPr txBox="1"/>
          <p:nvPr/>
        </p:nvSpPr>
        <p:spPr>
          <a:xfrm>
            <a:off x="8538845" y="6243320"/>
            <a:ext cx="3362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Pilih </a:t>
            </a:r>
            <a:r>
              <a:rPr lang="en-US" sz="1400" b="1"/>
              <a:t>Virtual </a:t>
            </a:r>
            <a:r>
              <a:rPr lang="en-US" sz="1400"/>
              <a:t>dengan pin </a:t>
            </a:r>
            <a:r>
              <a:rPr lang="en-US" sz="1400" b="1"/>
              <a:t>V0</a:t>
            </a:r>
            <a:endParaRPr lang="en-US" sz="1400" b="1"/>
          </a:p>
        </p:txBody>
      </p:sp>
      <p:sp>
        <p:nvSpPr>
          <p:cNvPr id="8" name="Rectangles 7"/>
          <p:cNvSpPr/>
          <p:nvPr/>
        </p:nvSpPr>
        <p:spPr>
          <a:xfrm>
            <a:off x="2917825" y="4772660"/>
            <a:ext cx="539750" cy="613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873625" y="3916680"/>
            <a:ext cx="857885" cy="5645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Content Placeholder 3" descr="C:\Users\yunus\Desktop\photo_2020-11-08_09-43-26.jpgphoto_2020-11-08_09-43-26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782685" y="1892300"/>
            <a:ext cx="2447290" cy="435038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4" name="Rectangles 3"/>
          <p:cNvSpPr/>
          <p:nvPr/>
        </p:nvSpPr>
        <p:spPr>
          <a:xfrm>
            <a:off x="8978900" y="5198745"/>
            <a:ext cx="988695" cy="3486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0116185" y="5198745"/>
            <a:ext cx="988695" cy="3486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9071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Menambahkan Line Chart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9300" y="6243320"/>
            <a:ext cx="297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Maka Pada Project dashboard, akan terihat line chart </a:t>
            </a:r>
            <a:r>
              <a:rPr lang="en-US" sz="1400" b="1"/>
              <a:t>Temperature History</a:t>
            </a:r>
            <a:endParaRPr lang="en-US" sz="1400" b="1"/>
          </a:p>
        </p:txBody>
      </p:sp>
      <p:pic>
        <p:nvPicPr>
          <p:cNvPr id="9" name="Content Placeholder 3" descr="C:\Users\yunus\Desktop\photo_2020-11-08_09-43-28.jpgphoto_2020-11-08_09-43-2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73944" y="1891983"/>
            <a:ext cx="2444115" cy="434594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1" name="Text Box 10"/>
          <p:cNvSpPr txBox="1"/>
          <p:nvPr/>
        </p:nvSpPr>
        <p:spPr>
          <a:xfrm>
            <a:off x="4104005" y="6243320"/>
            <a:ext cx="3532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Running </a:t>
            </a:r>
            <a:r>
              <a:rPr lang="en-US" sz="1400"/>
              <a:t>kembali Project untuk mendapatkan data temperature pada Line Chart</a:t>
            </a:r>
            <a:endParaRPr lang="en-US" sz="1400" b="1"/>
          </a:p>
        </p:txBody>
      </p:sp>
      <p:pic>
        <p:nvPicPr>
          <p:cNvPr id="2" name="Content Placeholder 3" descr="C:\Users\yunus\Desktop\photo_2020-11-08_09-43-31.jpgphoto_2020-11-08_09-43-3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3145" y="1897063"/>
            <a:ext cx="2444115" cy="434467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Rectangles 7"/>
          <p:cNvSpPr/>
          <p:nvPr/>
        </p:nvSpPr>
        <p:spPr>
          <a:xfrm>
            <a:off x="1013460" y="3703320"/>
            <a:ext cx="2444750" cy="12623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5203190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35293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Penutup - Pertemuan 2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29280" y="3204210"/>
            <a:ext cx="577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- Program 4 : Mengontrol Relay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- Program 5 : Menggunakan LCD I2C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- Program 6 : Integrasi ke IoT Server Blynk &amp; Blynk App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3494405" y="3067685"/>
            <a:ext cx="5203190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494405" y="3266440"/>
            <a:ext cx="5202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chemeClr val="bg1"/>
                </a:solidFill>
                <a:sym typeface="+mn-ea"/>
              </a:rPr>
              <a:t>sekian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56883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Wiring Diagram - Relay + LM35(Part 2)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C:\Users\yunus\Desktop\Untitled.pngUntitled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82918" y="1713230"/>
            <a:ext cx="10386695" cy="495490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5901055" y="2490470"/>
            <a:ext cx="4592955" cy="748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D0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NodeMCU 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</a:rPr>
              <a:t>IN1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</a:rPr>
              <a:t>Relay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  <a:p>
            <a:pPr algn="l"/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Pin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A0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NodeMCU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→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OUT </a:t>
            </a:r>
            <a:r>
              <a:rPr lang="en-US">
                <a:solidFill>
                  <a:schemeClr val="bg2">
                    <a:lumMod val="25000"/>
                  </a:schemeClr>
                </a:solidFill>
                <a:cs typeface="+mn-lt"/>
                <a:sym typeface="+mn-ea"/>
              </a:rPr>
              <a:t>LM35</a:t>
            </a:r>
            <a:endParaRPr lang="en-US">
              <a:solidFill>
                <a:schemeClr val="bg2">
                  <a:lumMod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rcRect b="3577"/>
          <a:stretch>
            <a:fillRect/>
          </a:stretch>
        </p:blipFill>
        <p:spPr>
          <a:xfrm>
            <a:off x="416560" y="1541780"/>
            <a:ext cx="5304790" cy="49472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44608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Sketch - Relay + LM35 (Part 2)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078220" y="1541780"/>
            <a:ext cx="5013325" cy="4939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 sz="1500"/>
              <a:t>int pinSensor = A0;</a:t>
            </a:r>
            <a:endParaRPr lang="en-US" sz="1500"/>
          </a:p>
          <a:p>
            <a:r>
              <a:rPr lang="en-US" sz="1500"/>
              <a:t>int valSensor = 0;</a:t>
            </a:r>
            <a:endParaRPr lang="en-US" sz="1500"/>
          </a:p>
          <a:p>
            <a:r>
              <a:rPr lang="en-US" sz="1500"/>
              <a:t>int pinRelay = D0;</a:t>
            </a:r>
            <a:endParaRPr lang="en-US" sz="1500"/>
          </a:p>
          <a:p>
            <a:endParaRPr lang="en-US" sz="1500"/>
          </a:p>
          <a:p>
            <a:r>
              <a:rPr lang="en-US" sz="1500"/>
              <a:t>void setup(){</a:t>
            </a:r>
            <a:endParaRPr lang="en-US" sz="1500"/>
          </a:p>
          <a:p>
            <a:r>
              <a:rPr lang="en-US" sz="1500"/>
              <a:t>  Serial.begin(9600);</a:t>
            </a:r>
            <a:endParaRPr lang="en-US" sz="1500"/>
          </a:p>
          <a:p>
            <a:r>
              <a:rPr lang="en-US" sz="1500"/>
              <a:t>  pinMode(pinRelay, OUTPUT);</a:t>
            </a:r>
            <a:endParaRPr lang="en-US" sz="1500"/>
          </a:p>
          <a:p>
            <a:r>
              <a:rPr lang="en-US" sz="1500"/>
              <a:t>}</a:t>
            </a:r>
            <a:endParaRPr lang="en-US" sz="1500"/>
          </a:p>
          <a:p>
            <a:endParaRPr lang="en-US" sz="1500"/>
          </a:p>
          <a:p>
            <a:r>
              <a:rPr lang="en-US" sz="1500"/>
              <a:t>void loop(){</a:t>
            </a:r>
            <a:endParaRPr lang="en-US" sz="1500"/>
          </a:p>
          <a:p>
            <a:r>
              <a:rPr lang="en-US" sz="1500"/>
              <a:t>  valSensor = analogRead(pinSensor);</a:t>
            </a:r>
            <a:endParaRPr lang="en-US" sz="1500"/>
          </a:p>
          <a:p>
            <a:r>
              <a:rPr lang="en-US" sz="1500"/>
              <a:t>  valSensor = valSensor*0.322;</a:t>
            </a:r>
            <a:endParaRPr lang="en-US" sz="1500"/>
          </a:p>
          <a:p>
            <a:r>
              <a:rPr lang="en-US" sz="1500"/>
              <a:t>  if(valSensor &gt; 30){</a:t>
            </a:r>
            <a:endParaRPr lang="en-US" sz="1500"/>
          </a:p>
          <a:p>
            <a:r>
              <a:rPr lang="en-US" sz="1500"/>
              <a:t>      digitalWrite(pinRelay, HIGH);</a:t>
            </a:r>
            <a:endParaRPr lang="en-US" sz="1500"/>
          </a:p>
          <a:p>
            <a:r>
              <a:rPr lang="en-US" sz="1500"/>
              <a:t>  }</a:t>
            </a:r>
            <a:endParaRPr lang="en-US" sz="1500"/>
          </a:p>
          <a:p>
            <a:r>
              <a:rPr lang="en-US" sz="1500"/>
              <a:t>  else {</a:t>
            </a:r>
            <a:endParaRPr lang="en-US" sz="1500"/>
          </a:p>
          <a:p>
            <a:r>
              <a:rPr lang="en-US" sz="1500"/>
              <a:t>      digitalWrite(pinRelay, LOW);</a:t>
            </a:r>
            <a:endParaRPr lang="en-US" sz="1500"/>
          </a:p>
          <a:p>
            <a:r>
              <a:rPr lang="en-US" sz="1500"/>
              <a:t>  }</a:t>
            </a:r>
            <a:endParaRPr lang="en-US" sz="1500"/>
          </a:p>
          <a:p>
            <a:r>
              <a:rPr lang="en-US" sz="1500"/>
              <a:t>  Serial.println(valSensor);</a:t>
            </a:r>
            <a:endParaRPr lang="en-US" sz="1500"/>
          </a:p>
          <a:p>
            <a:r>
              <a:rPr lang="en-US" sz="1500"/>
              <a:t>  delay(500);</a:t>
            </a:r>
            <a:endParaRPr lang="en-US" sz="1500"/>
          </a:p>
          <a:p>
            <a:r>
              <a:rPr lang="en-US" sz="1500"/>
              <a:t>}</a:t>
            </a:r>
            <a:endParaRPr lang="en-US" sz="1500"/>
          </a:p>
        </p:txBody>
      </p:sp>
      <p:sp>
        <p:nvSpPr>
          <p:cNvPr id="2" name="Text Box 1"/>
          <p:cNvSpPr txBox="1"/>
          <p:nvPr/>
        </p:nvSpPr>
        <p:spPr>
          <a:xfrm>
            <a:off x="2677160" y="4289425"/>
            <a:ext cx="529590" cy="2451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r>
              <a:rPr lang="en-US" sz="1000"/>
              <a:t>0.322;</a:t>
            </a:r>
            <a:endParaRPr 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310" y="1557655"/>
            <a:ext cx="5304790" cy="513080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0" y="466090"/>
            <a:ext cx="8132445" cy="92011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16560" y="664845"/>
            <a:ext cx="60915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sym typeface="+mn-ea"/>
              </a:rPr>
              <a:t>Penjelasan Sketch - Relay + LM35 (Part 2)</a:t>
            </a:r>
            <a:endParaRPr 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5640070" y="1670050"/>
            <a:ext cx="6100445" cy="1275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jika bernilai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false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</a:rPr>
              <a:t>artinya nilaiSensor kurang dari 30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), maka program akan menjalankan blok bagian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else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yaitu  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digitalWrite(pinLED, LOW) </a:t>
            </a:r>
            <a:endParaRPr lang="en-US" b="1" i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5640070" y="3303270"/>
            <a:ext cx="6100445" cy="6457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!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 Sketch programnya sama dengan Sketch Sensor LM35 (Part 2)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39670" y="4317365"/>
            <a:ext cx="529590" cy="24511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p>
            <a:r>
              <a:rPr lang="en-US" sz="1000"/>
              <a:t>0.322;</a:t>
            </a:r>
            <a:endParaRPr lang="en-US" sz="1000"/>
          </a:p>
        </p:txBody>
      </p:sp>
      <p:sp>
        <p:nvSpPr>
          <p:cNvPr id="3" name="Rectangles 2"/>
          <p:cNvSpPr/>
          <p:nvPr/>
        </p:nvSpPr>
        <p:spPr>
          <a:xfrm>
            <a:off x="662305" y="4519295"/>
            <a:ext cx="2670810" cy="637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5970270" y="-13970"/>
            <a:ext cx="6221730" cy="687197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286500" y="1678940"/>
            <a:ext cx="456247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Program 5 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4000">
                <a:solidFill>
                  <a:schemeClr val="bg1"/>
                </a:solidFill>
              </a:rPr>
              <a:t>Mengunakan LCD I2C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86500" y="2967990"/>
            <a:ext cx="5394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Pada part ini, peserta akan belajar bagaimana caranya menggunakan LCD I2C untuk menulis text dan data sensor suhu LM35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Content Placeholder 9" descr="C:\Users\yunus\Pictures\16x2_lcd_with_iicmodule.png16x2_lcd_with_iicmodule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85850" y="1678940"/>
            <a:ext cx="3674745" cy="3674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10422</Words>
  <Application>WPS Presentation</Application>
  <PresentationFormat>Widescreen</PresentationFormat>
  <Paragraphs>495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SimSun</vt:lpstr>
      <vt:lpstr>Wingdings</vt:lpstr>
      <vt:lpstr>Bahnschrift Condensed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yunus</cp:lastModifiedBy>
  <cp:revision>206</cp:revision>
  <dcterms:created xsi:type="dcterms:W3CDTF">2020-11-03T05:44:00Z</dcterms:created>
  <dcterms:modified xsi:type="dcterms:W3CDTF">2020-11-08T06:07:16Z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