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7" r:id="rId4"/>
    <p:sldId id="270" r:id="rId6"/>
    <p:sldId id="271" r:id="rId7"/>
    <p:sldId id="274" r:id="rId8"/>
    <p:sldId id="275" r:id="rId9"/>
    <p:sldId id="276" r:id="rId10"/>
    <p:sldId id="278" r:id="rId11"/>
    <p:sldId id="283" r:id="rId12"/>
    <p:sldId id="285" r:id="rId13"/>
    <p:sldId id="284" r:id="rId14"/>
    <p:sldId id="289" r:id="rId15"/>
    <p:sldId id="287"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A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https://www.anaconda.com/products/individual</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hyperlink" Target="https://www.anaconda.com/&#13;"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anaconda.org/conda-forge" TargetMode="Externa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https://code.visualstudio.com/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5605" y="4599940"/>
            <a:ext cx="3277870" cy="1762125"/>
          </a:xfrm>
          <a:prstGeom prst="rect">
            <a:avLst/>
          </a:prstGeom>
        </p:spPr>
      </p:pic>
      <p:sp>
        <p:nvSpPr>
          <p:cNvPr id="3" name="Rectangles 2"/>
          <p:cNvSpPr/>
          <p:nvPr/>
        </p:nvSpPr>
        <p:spPr>
          <a:xfrm>
            <a:off x="3992880" y="0"/>
            <a:ext cx="8188960" cy="6876415"/>
          </a:xfrm>
          <a:prstGeom prst="rect">
            <a:avLst/>
          </a:prstGeom>
          <a:solidFill>
            <a:srgbClr val="3CAF4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itle 3"/>
          <p:cNvSpPr>
            <a:spLocks noGrp="1"/>
          </p:cNvSpPr>
          <p:nvPr>
            <p:ph type="title"/>
          </p:nvPr>
        </p:nvSpPr>
        <p:spPr>
          <a:xfrm>
            <a:off x="4166870" y="3974465"/>
            <a:ext cx="7042150" cy="2387600"/>
          </a:xfrm>
        </p:spPr>
        <p:txBody>
          <a:bodyPr>
            <a:normAutofit fontScale="90000"/>
          </a:bodyPr>
          <a:p>
            <a:pPr algn="l"/>
            <a:r>
              <a:rPr lang="en-US">
                <a:solidFill>
                  <a:schemeClr val="bg1"/>
                </a:solidFill>
                <a:sym typeface="+mn-ea"/>
              </a:rPr>
              <a:t>Pengenalan Anaconda &amp; Visual Studio Code : Jupyter Notebook</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170180"/>
            <a:ext cx="10515600" cy="633730"/>
          </a:xfrm>
        </p:spPr>
        <p:txBody>
          <a:bodyPr>
            <a:normAutofit fontScale="90000"/>
          </a:bodyPr>
          <a:p>
            <a:r>
              <a:rPr lang="en-US">
                <a:solidFill>
                  <a:schemeClr val="bg1"/>
                </a:solidFill>
                <a:sym typeface="+mn-ea"/>
              </a:rPr>
              <a:t>Jupyter Notebook di VS Code</a:t>
            </a:r>
            <a:endParaRPr lang="en-US">
              <a:solidFill>
                <a:schemeClr val="bg1"/>
              </a:solidFill>
            </a:endParaRPr>
          </a:p>
        </p:txBody>
      </p:sp>
      <p:sp>
        <p:nvSpPr>
          <p:cNvPr id="6" name="Text Box 5"/>
          <p:cNvSpPr txBox="1"/>
          <p:nvPr/>
        </p:nvSpPr>
        <p:spPr>
          <a:xfrm>
            <a:off x="270510" y="803910"/>
            <a:ext cx="11783060" cy="2880995"/>
          </a:xfrm>
          <a:prstGeom prst="rect">
            <a:avLst/>
          </a:prstGeom>
          <a:noFill/>
        </p:spPr>
        <p:txBody>
          <a:bodyPr wrap="square" rtlCol="0">
            <a:noAutofit/>
          </a:bodyPr>
          <a:p>
            <a:pPr marL="342900" indent="-342900">
              <a:buFont typeface="Arial" panose="020B0604020202020204" pitchFamily="34" charset="0"/>
              <a:buChar char="•"/>
            </a:pPr>
            <a:r>
              <a:rPr lang="en-US" sz="2000"/>
              <a:t>Jupyter Notebook adalah sistem yang memungkinkan kita menjalankan kode Python dan Markdown dalam satu lingkungan. Jika anda pernah menggunakan Google Colab sebelumnya, Jupyter Notebook adalah versi local dari Google Colab. </a:t>
            </a:r>
            <a:endParaRPr lang="en-US" sz="2000"/>
          </a:p>
          <a:p>
            <a:pPr marL="342900" indent="-342900">
              <a:buFont typeface="Arial" panose="020B0604020202020204" pitchFamily="34" charset="0"/>
              <a:buChar char="•"/>
            </a:pPr>
            <a:r>
              <a:rPr lang="en-US" sz="2000"/>
              <a:t>VS Code dapat terintegrasi langsung dengan Jupyter Notebook sehingga memungkinkan kita untuk mengakses manfaat Jupyter Notebook untuk mendevelop program python di lingkungan VS Code. </a:t>
            </a:r>
            <a:endParaRPr lang="en-US" sz="2000"/>
          </a:p>
          <a:p>
            <a:pPr marL="342900" indent="-342900">
              <a:buFont typeface="Arial" panose="020B0604020202020204" pitchFamily="34" charset="0"/>
              <a:buChar char="•"/>
            </a:pPr>
            <a:r>
              <a:rPr lang="en-US" sz="2000"/>
              <a:t>Setelah VS Code berhasil diinstal, kita akan menambahkan </a:t>
            </a:r>
            <a:r>
              <a:rPr lang="en-US" sz="2000" b="1"/>
              <a:t>Jupyter Extension</a:t>
            </a:r>
            <a:r>
              <a:rPr lang="en-US" sz="2000"/>
              <a:t> pada VS Code. </a:t>
            </a:r>
            <a:endParaRPr lang="en-US" sz="2000"/>
          </a:p>
          <a:p>
            <a:pPr marL="342900" indent="-342900">
              <a:buFont typeface="Arial" panose="020B0604020202020204" pitchFamily="34" charset="0"/>
              <a:buChar char="•"/>
            </a:pPr>
            <a:r>
              <a:rPr lang="en-US" sz="2000"/>
              <a:t>Pilih menu </a:t>
            </a:r>
            <a:r>
              <a:rPr lang="en-US" sz="2000" b="1"/>
              <a:t>Extension</a:t>
            </a:r>
            <a:r>
              <a:rPr lang="en-US" sz="2000"/>
              <a:t>, lalu cari ‘</a:t>
            </a:r>
            <a:r>
              <a:rPr lang="en-US" sz="2000" b="1"/>
              <a:t>Jupyter’ </a:t>
            </a:r>
            <a:r>
              <a:rPr lang="en-US" sz="2000"/>
              <a:t>pada Extension Marketplace, klik untuk melihat detailnya, setelah itu klik install. Pada screenshot berikut, tidak terlihat tombol instal, karena saya sudah menginstall sebelumnya.</a:t>
            </a: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tretch>
            <a:fillRect/>
          </a:stretch>
        </p:blipFill>
        <p:spPr>
          <a:xfrm>
            <a:off x="594995" y="3524885"/>
            <a:ext cx="7490460" cy="3238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392430" y="0"/>
            <a:ext cx="10515600" cy="803910"/>
          </a:xfrm>
        </p:spPr>
        <p:txBody>
          <a:bodyPr>
            <a:normAutofit/>
          </a:bodyPr>
          <a:p>
            <a:r>
              <a:rPr lang="en-US">
                <a:solidFill>
                  <a:schemeClr val="bg1"/>
                </a:solidFill>
                <a:sym typeface="+mn-ea"/>
              </a:rPr>
              <a:t>Membuat file Jupyter Notebook di VSCode</a:t>
            </a:r>
            <a:endParaRPr lang="en-US">
              <a:solidFill>
                <a:schemeClr val="bg1"/>
              </a:solidFill>
            </a:endParaRPr>
          </a:p>
        </p:txBody>
      </p:sp>
      <p:sp>
        <p:nvSpPr>
          <p:cNvPr id="6" name="Text Box 5"/>
          <p:cNvSpPr txBox="1"/>
          <p:nvPr/>
        </p:nvSpPr>
        <p:spPr>
          <a:xfrm>
            <a:off x="270510" y="803910"/>
            <a:ext cx="11920855" cy="4338320"/>
          </a:xfrm>
          <a:prstGeom prst="rect">
            <a:avLst/>
          </a:prstGeom>
          <a:noFill/>
        </p:spPr>
        <p:txBody>
          <a:bodyPr wrap="square" rtlCol="0">
            <a:spAutoFit/>
          </a:bodyPr>
          <a:p>
            <a:pPr marL="342900" indent="-342900">
              <a:buFont typeface="Arial" panose="020B0604020202020204" pitchFamily="34" charset="0"/>
              <a:buChar char="•"/>
            </a:pPr>
            <a:r>
              <a:rPr lang="en-US" sz="2000"/>
              <a:t>Setelah berhasil extension Jupyter diinstall, selanjutnya kita akan membuat file Jupyter Notebook di VS Code </a:t>
            </a:r>
            <a:endParaRPr lang="en-US" sz="2000"/>
          </a:p>
          <a:p>
            <a:pPr marL="342900" indent="-342900">
              <a:buFont typeface="Arial" panose="020B0604020202020204" pitchFamily="34" charset="0"/>
              <a:buChar char="•"/>
            </a:pPr>
            <a:r>
              <a:rPr lang="en-US" sz="2000"/>
              <a:t>Buka VSCode lalu tekan CTRL+SHIFT+P</a:t>
            </a:r>
            <a:endParaRPr lang="en-US" sz="2000"/>
          </a:p>
          <a:p>
            <a:pPr marL="342900" indent="-342900">
              <a:buFont typeface="Arial" panose="020B0604020202020204" pitchFamily="34" charset="0"/>
              <a:buChar char="•"/>
            </a:pPr>
            <a:r>
              <a:rPr lang="en-US" sz="2000"/>
              <a:t>Setelah itu ketik ‘Jupyter’, maka akan muncul daftar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Pilih ‘Create: New Jupyter Notebook’, maka akan ada file notebook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rcRect b="23158"/>
          <a:stretch>
            <a:fillRect/>
          </a:stretch>
        </p:blipFill>
        <p:spPr>
          <a:xfrm>
            <a:off x="760730" y="1845310"/>
            <a:ext cx="7505700" cy="1946910"/>
          </a:xfrm>
          <a:prstGeom prst="rect">
            <a:avLst/>
          </a:prstGeom>
        </p:spPr>
      </p:pic>
      <p:pic>
        <p:nvPicPr>
          <p:cNvPr id="7" name="Picture 6"/>
          <p:cNvPicPr>
            <a:picLocks noChangeAspect="1"/>
          </p:cNvPicPr>
          <p:nvPr/>
        </p:nvPicPr>
        <p:blipFill>
          <a:blip r:embed="rId2"/>
          <a:srcRect b="38643"/>
          <a:stretch>
            <a:fillRect/>
          </a:stretch>
        </p:blipFill>
        <p:spPr>
          <a:xfrm>
            <a:off x="760730" y="4375150"/>
            <a:ext cx="10147300" cy="2234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Kernel di pojok kanan atas pada File Jupyter Notebook yang sebelumnya dibuat</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20641" b="25415"/>
          <a:stretch>
            <a:fillRect/>
          </a:stretch>
        </p:blipFill>
        <p:spPr>
          <a:xfrm>
            <a:off x="713740" y="1202690"/>
            <a:ext cx="6087745" cy="956945"/>
          </a:xfrm>
          <a:prstGeom prst="rect">
            <a:avLst/>
          </a:prstGeom>
        </p:spPr>
      </p:pic>
      <p:pic>
        <p:nvPicPr>
          <p:cNvPr id="8" name="Picture 7"/>
          <p:cNvPicPr>
            <a:picLocks noChangeAspect="1"/>
          </p:cNvPicPr>
          <p:nvPr/>
        </p:nvPicPr>
        <p:blipFill>
          <a:blip r:embed="rId2"/>
          <a:stretch>
            <a:fillRect/>
          </a:stretch>
        </p:blipFill>
        <p:spPr>
          <a:xfrm>
            <a:off x="713740" y="2510790"/>
            <a:ext cx="4612005" cy="1034415"/>
          </a:xfrm>
          <a:prstGeom prst="rect">
            <a:avLst/>
          </a:prstGeom>
        </p:spPr>
      </p:pic>
      <p:pic>
        <p:nvPicPr>
          <p:cNvPr id="9" name="Picture 8"/>
          <p:cNvPicPr>
            <a:picLocks noChangeAspect="1"/>
          </p:cNvPicPr>
          <p:nvPr/>
        </p:nvPicPr>
        <p:blipFill>
          <a:blip r:embed="rId3"/>
          <a:stretch>
            <a:fillRect/>
          </a:stretch>
        </p:blipFill>
        <p:spPr>
          <a:xfrm>
            <a:off x="713740" y="3896360"/>
            <a:ext cx="4612005" cy="1220470"/>
          </a:xfrm>
          <a:prstGeom prst="rect">
            <a:avLst/>
          </a:prstGeom>
        </p:spPr>
      </p:pic>
      <p:pic>
        <p:nvPicPr>
          <p:cNvPr id="10" name="Picture 9"/>
          <p:cNvPicPr>
            <a:picLocks noChangeAspect="1"/>
          </p:cNvPicPr>
          <p:nvPr/>
        </p:nvPicPr>
        <p:blipFill>
          <a:blip r:embed="rId4"/>
          <a:stretch>
            <a:fillRect/>
          </a:stretch>
        </p:blipFill>
        <p:spPr>
          <a:xfrm>
            <a:off x="713740" y="5448935"/>
            <a:ext cx="4612005" cy="1407795"/>
          </a:xfrm>
          <a:prstGeom prst="rect">
            <a:avLst/>
          </a:prstGeom>
        </p:spPr>
      </p:pic>
      <p:sp>
        <p:nvSpPr>
          <p:cNvPr id="11" name="Text Box 10"/>
          <p:cNvSpPr txBox="1"/>
          <p:nvPr/>
        </p:nvSpPr>
        <p:spPr>
          <a:xfrm>
            <a:off x="135255" y="2131695"/>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Another Kernel’</a:t>
            </a:r>
            <a:endParaRPr lang="en-US" sz="1600">
              <a:latin typeface="Cascadia Mono Light" panose="020B0609020000020004" charset="0"/>
              <a:cs typeface="Cascadia Mono Light" panose="020B0609020000020004" charset="0"/>
            </a:endParaRPr>
          </a:p>
        </p:txBody>
      </p:sp>
      <p:sp>
        <p:nvSpPr>
          <p:cNvPr id="12" name="Text Box 11"/>
          <p:cNvSpPr txBox="1"/>
          <p:nvPr/>
        </p:nvSpPr>
        <p:spPr>
          <a:xfrm>
            <a:off x="191770" y="357632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Python Environment</a:t>
            </a:r>
            <a:endParaRPr lang="en-US" sz="1600">
              <a:latin typeface="Cascadia Mono Light" panose="020B0609020000020004" charset="0"/>
              <a:cs typeface="Cascadia Mono Light" panose="020B0609020000020004" charset="0"/>
            </a:endParaRPr>
          </a:p>
        </p:txBody>
      </p:sp>
      <p:sp>
        <p:nvSpPr>
          <p:cNvPr id="13" name="Text Box 12"/>
          <p:cNvSpPr txBox="1"/>
          <p:nvPr/>
        </p:nvSpPr>
        <p:spPr>
          <a:xfrm>
            <a:off x="0" y="511683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‘BelajarOpenCV’ Environment</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5015865"/>
          </a:xfrm>
          <a:prstGeom prst="rect">
            <a:avLst/>
          </a:prstGeom>
          <a:noFill/>
        </p:spPr>
        <p:txBody>
          <a:bodyPr wrap="square" rtlCol="0">
            <a:spAutoFit/>
          </a:bodyPr>
          <a:p>
            <a:pPr marL="342900" indent="-342900">
              <a:buFont typeface="Arial" panose="020B0604020202020204" pitchFamily="34" charset="0"/>
              <a:buChar char="•"/>
            </a:pPr>
            <a:r>
              <a:rPr lang="en-US" sz="2000"/>
              <a:t>Selanjutnya kita bisa lihat pada pojok kanan atas, file Notebook yang kita miliki sudah terhubung pada Environment </a:t>
            </a:r>
            <a:r>
              <a:rPr lang="en-US" sz="2000" b="1"/>
              <a:t>BelajarOpenCV </a:t>
            </a:r>
            <a:endParaRPr lang="en-US" sz="2000" b="1"/>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Artinya kita sekarang bisa mengakses Python 3.7 dan Library yang sebelumnya kita install via Anaconda Prompt dari VS Code Jupyter Notebook. </a:t>
            </a:r>
            <a:endParaRPr lang="en-US" sz="2000"/>
          </a:p>
          <a:p>
            <a:pPr marL="342900" indent="-342900">
              <a:buFont typeface="Arial" panose="020B0604020202020204" pitchFamily="34" charset="0"/>
              <a:buChar char="•"/>
            </a:pPr>
            <a:r>
              <a:rPr lang="en-US" sz="2000"/>
              <a:t>Pada training kedepannya, kita akan langsung menggunakan file notebook yang sudah disediakan, jadi tidak perlu membuat baru dari file kosong. </a:t>
            </a:r>
            <a:endParaRPr lang="en-US" sz="2000"/>
          </a:p>
          <a:p>
            <a:pPr marL="342900" indent="-342900">
              <a:buFont typeface="Arial" panose="020B0604020202020204" pitchFamily="34" charset="0"/>
              <a:buChar char="•"/>
            </a:pPr>
            <a:r>
              <a:rPr lang="en-US" sz="2000"/>
              <a:t>Yang harus selalu kita ingat adalah menghubungkan file Notebook yang kita buka di VS Code ke Conda Environment </a:t>
            </a:r>
            <a:r>
              <a:rPr lang="en-US" sz="2000" b="1"/>
              <a:t>BelajarOpenCV</a:t>
            </a:r>
            <a:endParaRPr lang="en-US" sz="2000" b="1">
              <a:latin typeface="Cascadia Mono Light" panose="020B0609020000020004" charset="0"/>
              <a:cs typeface="Cascadia Mono Light" panose="020B0609020000020004" charset="0"/>
            </a:endParaRPr>
          </a:p>
        </p:txBody>
      </p:sp>
      <p:pic>
        <p:nvPicPr>
          <p:cNvPr id="16" name="Content Placeholder 15"/>
          <p:cNvPicPr>
            <a:picLocks noChangeAspect="1"/>
          </p:cNvPicPr>
          <p:nvPr>
            <p:ph idx="1"/>
          </p:nvPr>
        </p:nvPicPr>
        <p:blipFill>
          <a:blip r:embed="rId1"/>
          <a:stretch>
            <a:fillRect/>
          </a:stretch>
        </p:blipFill>
        <p:spPr>
          <a:xfrm>
            <a:off x="671830" y="1510665"/>
            <a:ext cx="9115425" cy="2162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2" name="Title 1"/>
          <p:cNvSpPr>
            <a:spLocks noGrp="1"/>
          </p:cNvSpPr>
          <p:nvPr>
            <p:ph type="title"/>
          </p:nvPr>
        </p:nvSpPr>
        <p:spPr>
          <a:xfrm>
            <a:off x="838200" y="3147060"/>
            <a:ext cx="10515600" cy="564515"/>
          </a:xfrm>
        </p:spPr>
        <p:txBody>
          <a:bodyPr>
            <a:normAutofit fontScale="90000"/>
          </a:bodyPr>
          <a:p>
            <a:pPr algn="ctr"/>
            <a:r>
              <a:rPr lang="en-US">
                <a:solidFill>
                  <a:schemeClr val="bg1"/>
                </a:solidFill>
                <a:sym typeface="+mn-ea"/>
              </a:rPr>
              <a:t>SEKIAN</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805180"/>
          </a:xfrm>
        </p:spPr>
        <p:txBody>
          <a:bodyPr>
            <a:normAutofit/>
          </a:bodyPr>
          <a:p>
            <a:r>
              <a:rPr lang="en-US">
                <a:solidFill>
                  <a:schemeClr val="bg1"/>
                </a:solidFill>
                <a:sym typeface="+mn-ea"/>
              </a:rPr>
              <a:t>Website Anaconda</a:t>
            </a:r>
            <a:endParaRPr lang="en-US">
              <a:solidFill>
                <a:schemeClr val="bg1"/>
              </a:solidFill>
            </a:endParaRPr>
          </a:p>
        </p:txBody>
      </p:sp>
      <p:pic>
        <p:nvPicPr>
          <p:cNvPr id="6" name="Picture 5"/>
          <p:cNvPicPr>
            <a:picLocks noChangeAspect="1"/>
          </p:cNvPicPr>
          <p:nvPr/>
        </p:nvPicPr>
        <p:blipFill>
          <a:blip r:embed="rId1"/>
          <a:stretch>
            <a:fillRect/>
          </a:stretch>
        </p:blipFill>
        <p:spPr>
          <a:xfrm>
            <a:off x="1094740" y="2840990"/>
            <a:ext cx="7715250" cy="3608070"/>
          </a:xfrm>
          <a:prstGeom prst="rect">
            <a:avLst/>
          </a:prstGeom>
          <a:ln>
            <a:solidFill>
              <a:schemeClr val="bg1">
                <a:lumMod val="85000"/>
              </a:schemeClr>
            </a:solidFill>
          </a:ln>
        </p:spPr>
      </p:pic>
      <p:sp>
        <p:nvSpPr>
          <p:cNvPr id="3" name="Text Box 2"/>
          <p:cNvSpPr txBox="1"/>
          <p:nvPr/>
        </p:nvSpPr>
        <p:spPr>
          <a:xfrm>
            <a:off x="1094740" y="2395220"/>
            <a:ext cx="6096000" cy="368300"/>
          </a:xfrm>
          <a:prstGeom prst="rect">
            <a:avLst/>
          </a:prstGeom>
          <a:noFill/>
        </p:spPr>
        <p:txBody>
          <a:bodyPr wrap="square" rtlCol="0" anchor="t">
            <a:spAutoFit/>
          </a:bodyPr>
          <a:p>
            <a:r>
              <a:rPr lang="en-US">
                <a:sym typeface="+mn-ea"/>
                <a:hlinkClick r:id="rId2" action="ppaction://hlinkfile"/>
              </a:rPr>
              <a:t>https://www.anaconda.com/</a:t>
            </a:r>
            <a:endParaRPr lang="en-US">
              <a:sym typeface="+mn-ea"/>
            </a:endParaRPr>
          </a:p>
        </p:txBody>
      </p:sp>
      <p:sp>
        <p:nvSpPr>
          <p:cNvPr id="5" name="Text Box 4"/>
          <p:cNvSpPr txBox="1"/>
          <p:nvPr/>
        </p:nvSpPr>
        <p:spPr>
          <a:xfrm>
            <a:off x="1094740" y="1557655"/>
            <a:ext cx="10154285" cy="1014730"/>
          </a:xfrm>
          <a:prstGeom prst="rect">
            <a:avLst/>
          </a:prstGeom>
          <a:noFill/>
        </p:spPr>
        <p:txBody>
          <a:bodyPr wrap="square" rtlCol="0">
            <a:spAutoFit/>
          </a:bodyPr>
          <a:p>
            <a:r>
              <a:rPr lang="en-US" sz="2000"/>
              <a:t>Anaconda adalah </a:t>
            </a:r>
            <a:r>
              <a:rPr lang="en-US" sz="2000">
                <a:sym typeface="+mn-ea"/>
              </a:rPr>
              <a:t>package management yang membantu ngelola resource seperti package / library dan environment pada python. Anaconda merupakan alternatif </a:t>
            </a:r>
            <a:r>
              <a:rPr lang="en-US" sz="2000" b="1">
                <a:sym typeface="+mn-ea"/>
              </a:rPr>
              <a:t>pip </a:t>
            </a:r>
            <a:r>
              <a:rPr lang="en-US" sz="2000">
                <a:sym typeface="+mn-ea"/>
              </a:rPr>
              <a:t>package management.</a:t>
            </a:r>
            <a:endParaRPr lang="en-US" sz="2000"/>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700405"/>
          </a:xfrm>
        </p:spPr>
        <p:txBody>
          <a:bodyPr>
            <a:normAutofit fontScale="90000"/>
          </a:bodyPr>
          <a:p>
            <a:r>
              <a:rPr lang="en-US">
                <a:solidFill>
                  <a:schemeClr val="bg1"/>
                </a:solidFill>
                <a:sym typeface="+mn-ea"/>
              </a:rPr>
              <a:t>Download Anaconda</a:t>
            </a:r>
            <a:endParaRPr lang="en-US">
              <a:solidFill>
                <a:schemeClr val="bg1"/>
              </a:solidFill>
            </a:endParaRPr>
          </a:p>
        </p:txBody>
      </p:sp>
      <p:pic>
        <p:nvPicPr>
          <p:cNvPr id="4" name="Picture 3"/>
          <p:cNvPicPr>
            <a:picLocks noChangeAspect="1"/>
          </p:cNvPicPr>
          <p:nvPr/>
        </p:nvPicPr>
        <p:blipFill>
          <a:blip r:embed="rId1"/>
          <a:stretch>
            <a:fillRect/>
          </a:stretch>
        </p:blipFill>
        <p:spPr>
          <a:xfrm>
            <a:off x="1056005" y="2876550"/>
            <a:ext cx="9725025" cy="3242310"/>
          </a:xfrm>
          <a:prstGeom prst="rect">
            <a:avLst/>
          </a:prstGeom>
        </p:spPr>
      </p:pic>
      <p:sp>
        <p:nvSpPr>
          <p:cNvPr id="5" name="Text Box 4"/>
          <p:cNvSpPr txBox="1"/>
          <p:nvPr/>
        </p:nvSpPr>
        <p:spPr>
          <a:xfrm>
            <a:off x="1056005" y="1948180"/>
            <a:ext cx="6748145" cy="922020"/>
          </a:xfrm>
          <a:prstGeom prst="rect">
            <a:avLst/>
          </a:prstGeom>
          <a:noFill/>
        </p:spPr>
        <p:txBody>
          <a:bodyPr wrap="square" rtlCol="0">
            <a:spAutoFit/>
          </a:bodyPr>
          <a:p>
            <a:pPr marL="285750" indent="-285750">
              <a:buFont typeface="Arial" panose="020B0604020202020204" pitchFamily="34" charset="0"/>
              <a:buChar char="•"/>
            </a:pPr>
            <a:r>
              <a:rPr lang="en-US"/>
              <a:t>Scroll sampai bawah pada halaman home website Anaconda</a:t>
            </a:r>
            <a:endParaRPr lang="en-US"/>
          </a:p>
          <a:p>
            <a:pPr marL="285750" indent="-285750">
              <a:buFont typeface="Arial" panose="020B0604020202020204" pitchFamily="34" charset="0"/>
              <a:buChar char="•"/>
            </a:pPr>
            <a:r>
              <a:rPr lang="en-US"/>
              <a:t>Download versi windows 64-bit</a:t>
            </a:r>
            <a:endParaRPr lang="en-US"/>
          </a:p>
          <a:p>
            <a:pPr marL="285750" indent="-285750">
              <a:buFont typeface="Arial" panose="020B0604020202020204" pitchFamily="34" charset="0"/>
              <a:buChar char="•"/>
            </a:pPr>
            <a:r>
              <a:rPr lang="en-US"/>
              <a:t>Install pada komputer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https://conda-forge.org/</a:t>
            </a: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Conda Forge</a:t>
            </a:r>
            <a:endParaRPr lang="en-US">
              <a:solidFill>
                <a:schemeClr val="bg1"/>
              </a:solidFill>
            </a:endParaRPr>
          </a:p>
        </p:txBody>
      </p:sp>
      <p:sp>
        <p:nvSpPr>
          <p:cNvPr id="5" name="Text Box 4"/>
          <p:cNvSpPr txBox="1"/>
          <p:nvPr/>
        </p:nvSpPr>
        <p:spPr>
          <a:xfrm>
            <a:off x="270510" y="1691005"/>
            <a:ext cx="3543935" cy="1322070"/>
          </a:xfrm>
          <a:prstGeom prst="rect">
            <a:avLst/>
          </a:prstGeom>
          <a:noFill/>
        </p:spPr>
        <p:txBody>
          <a:bodyPr wrap="square" rtlCol="0">
            <a:spAutoFit/>
          </a:bodyPr>
          <a:p>
            <a:r>
              <a:rPr lang="en-US" sz="2000"/>
              <a:t>Merupakan repository library python yang dimaintain oleh Anaconda, disebut juga sebagai conda package manager.</a:t>
            </a:r>
            <a:endParaRPr lang="en-US" sz="2000"/>
          </a:p>
        </p:txBody>
      </p:sp>
      <p:sp>
        <p:nvSpPr>
          <p:cNvPr id="6" name="Text Box 5"/>
          <p:cNvSpPr txBox="1"/>
          <p:nvPr/>
        </p:nvSpPr>
        <p:spPr>
          <a:xfrm>
            <a:off x="270510" y="3013075"/>
            <a:ext cx="3931285" cy="368300"/>
          </a:xfrm>
          <a:prstGeom prst="rect">
            <a:avLst/>
          </a:prstGeom>
          <a:noFill/>
        </p:spPr>
        <p:txBody>
          <a:bodyPr wrap="square" rtlCol="0" anchor="t">
            <a:spAutoFit/>
          </a:bodyPr>
          <a:p>
            <a:r>
              <a:rPr lang="en-US">
                <a:hlinkClick r:id="rId1" action="ppaction://hlinkfile"/>
              </a:rPr>
              <a:t>https://anaconda.org/conda-forge</a:t>
            </a:r>
            <a:endParaRPr lang="en-US"/>
          </a:p>
        </p:txBody>
      </p:sp>
      <p:pic>
        <p:nvPicPr>
          <p:cNvPr id="7" name="Content Placeholder 6"/>
          <p:cNvPicPr>
            <a:picLocks noChangeAspect="1"/>
          </p:cNvPicPr>
          <p:nvPr>
            <p:ph idx="1"/>
          </p:nvPr>
        </p:nvPicPr>
        <p:blipFill>
          <a:blip r:embed="rId2"/>
          <a:stretch>
            <a:fillRect/>
          </a:stretch>
        </p:blipFill>
        <p:spPr>
          <a:xfrm>
            <a:off x="3904615" y="1754505"/>
            <a:ext cx="744918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231775"/>
            <a:ext cx="10515600" cy="1325563"/>
          </a:xfrm>
        </p:spPr>
        <p:txBody>
          <a:bodyPr>
            <a:normAutofit/>
          </a:bodyPr>
          <a:p>
            <a:r>
              <a:rPr lang="en-US">
                <a:solidFill>
                  <a:schemeClr val="bg1"/>
                </a:solidFill>
                <a:sym typeface="+mn-ea"/>
              </a:rPr>
              <a:t>Anaconda Navigator</a:t>
            </a:r>
            <a:endParaRPr lang="en-US">
              <a:solidFill>
                <a:schemeClr val="bg1"/>
              </a:solidFill>
            </a:endParaRPr>
          </a:p>
        </p:txBody>
      </p:sp>
      <p:pic>
        <p:nvPicPr>
          <p:cNvPr id="6" name="Picture 5"/>
          <p:cNvPicPr>
            <a:picLocks noChangeAspect="1"/>
          </p:cNvPicPr>
          <p:nvPr/>
        </p:nvPicPr>
        <p:blipFill>
          <a:blip r:embed="rId1"/>
          <a:srcRect r="5968"/>
          <a:stretch>
            <a:fillRect/>
          </a:stretch>
        </p:blipFill>
        <p:spPr>
          <a:xfrm>
            <a:off x="4643120" y="2904490"/>
            <a:ext cx="7223125" cy="3778885"/>
          </a:xfrm>
          <a:prstGeom prst="rect">
            <a:avLst/>
          </a:prstGeom>
        </p:spPr>
      </p:pic>
      <p:sp>
        <p:nvSpPr>
          <p:cNvPr id="4" name="Text Box 3"/>
          <p:cNvSpPr txBox="1"/>
          <p:nvPr/>
        </p:nvSpPr>
        <p:spPr>
          <a:xfrm>
            <a:off x="270510" y="1691005"/>
            <a:ext cx="11682730" cy="1014730"/>
          </a:xfrm>
          <a:prstGeom prst="rect">
            <a:avLst/>
          </a:prstGeom>
          <a:noFill/>
        </p:spPr>
        <p:txBody>
          <a:bodyPr wrap="square" rtlCol="0">
            <a:spAutoFit/>
          </a:bodyPr>
          <a:p>
            <a:r>
              <a:rPr lang="en-US" sz="2000"/>
              <a:t>Setelah instalasi sebelumnya berhasil, maka pada komputer akan terinstal </a:t>
            </a:r>
            <a:r>
              <a:rPr lang="en-US" sz="2000" b="1"/>
              <a:t>Anaconda Navigator</a:t>
            </a:r>
            <a:r>
              <a:rPr lang="en-US" sz="2000"/>
              <a:t> dan beberapa tools lainya yang juga terinstall. </a:t>
            </a:r>
            <a:r>
              <a:rPr lang="en-US" sz="2000" b="1"/>
              <a:t>Anaconda Navigator</a:t>
            </a:r>
            <a:r>
              <a:rPr lang="en-US" sz="2000"/>
              <a:t> adalah management conda tools &amp; package berbasis GUI, selain itu kita juga akan menggunakan </a:t>
            </a:r>
            <a:r>
              <a:rPr lang="en-US" sz="2000" b="1"/>
              <a:t>Anaconda Prompt</a:t>
            </a:r>
            <a:r>
              <a:rPr lang="en-US" sz="2000"/>
              <a:t> untuk proses belajar OpenCV.</a:t>
            </a:r>
            <a:endParaRPr lang="en-US" sz="2000"/>
          </a:p>
        </p:txBody>
      </p:sp>
      <p:pic>
        <p:nvPicPr>
          <p:cNvPr id="7" name="Content Placeholder 6"/>
          <p:cNvPicPr>
            <a:picLocks noChangeAspect="1"/>
          </p:cNvPicPr>
          <p:nvPr>
            <p:ph idx="1"/>
          </p:nvPr>
        </p:nvPicPr>
        <p:blipFill>
          <a:blip r:embed="rId2"/>
          <a:srcRect l="1599" t="5535" r="1870" b="7233"/>
          <a:stretch>
            <a:fillRect/>
          </a:stretch>
        </p:blipFill>
        <p:spPr>
          <a:xfrm>
            <a:off x="380365" y="3740150"/>
            <a:ext cx="4064000" cy="880745"/>
          </a:xfrm>
          <a:prstGeom prst="rect">
            <a:avLst/>
          </a:prstGeom>
        </p:spPr>
      </p:pic>
      <p:pic>
        <p:nvPicPr>
          <p:cNvPr id="10" name="Picture 9"/>
          <p:cNvPicPr>
            <a:picLocks noChangeAspect="1"/>
          </p:cNvPicPr>
          <p:nvPr/>
        </p:nvPicPr>
        <p:blipFill>
          <a:blip r:embed="rId3"/>
          <a:srcRect l="2932" t="9167"/>
          <a:stretch>
            <a:fillRect/>
          </a:stretch>
        </p:blipFill>
        <p:spPr>
          <a:xfrm>
            <a:off x="391160" y="4780280"/>
            <a:ext cx="4053205" cy="913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Anaconda Prompt</a:t>
            </a:r>
            <a:endParaRPr lang="en-US">
              <a:solidFill>
                <a:schemeClr val="bg1"/>
              </a:solidFill>
            </a:endParaRPr>
          </a:p>
        </p:txBody>
      </p:sp>
      <p:pic>
        <p:nvPicPr>
          <p:cNvPr id="3" name="Picture 2"/>
          <p:cNvPicPr>
            <a:picLocks noChangeAspect="1"/>
          </p:cNvPicPr>
          <p:nvPr/>
        </p:nvPicPr>
        <p:blipFill>
          <a:blip r:embed="rId1"/>
          <a:stretch>
            <a:fillRect/>
          </a:stretch>
        </p:blipFill>
        <p:spPr>
          <a:xfrm>
            <a:off x="5360035" y="1776095"/>
            <a:ext cx="6598920" cy="3458210"/>
          </a:xfrm>
          <a:prstGeom prst="rect">
            <a:avLst/>
          </a:prstGeom>
          <a:ln>
            <a:solidFill>
              <a:schemeClr val="bg1">
                <a:lumMod val="85000"/>
              </a:schemeClr>
            </a:solidFill>
          </a:ln>
        </p:spPr>
      </p:pic>
      <p:sp>
        <p:nvSpPr>
          <p:cNvPr id="6" name="Text Box 5"/>
          <p:cNvSpPr txBox="1"/>
          <p:nvPr/>
        </p:nvSpPr>
        <p:spPr>
          <a:xfrm>
            <a:off x="270510" y="1691005"/>
            <a:ext cx="5089525" cy="2861310"/>
          </a:xfrm>
          <a:prstGeom prst="rect">
            <a:avLst/>
          </a:prstGeom>
          <a:noFill/>
        </p:spPr>
        <p:txBody>
          <a:bodyPr wrap="square" rtlCol="0">
            <a:spAutoFit/>
          </a:bodyPr>
          <a:p>
            <a:r>
              <a:rPr lang="en-US" sz="2000"/>
              <a:t>Anaconda Prompt adalah management conda tools &amp; package berbasis CLI, penggunaanya seperti kita menggunakan CMD. menggunakan Anaconda Prompt akan terasa lebih ringan jika dibandingkan Anaconda Navigator yang berbasis GUI. Keduanya memiliki fungsi yang sama, yaitu untuk membantu ngelola resource seperti package / library dan environment pada python.</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99695"/>
            <a:ext cx="10515600" cy="828040"/>
          </a:xfrm>
        </p:spPr>
        <p:txBody>
          <a:bodyPr>
            <a:normAutofit/>
          </a:bodyPr>
          <a:p>
            <a:r>
              <a:rPr lang="en-US">
                <a:solidFill>
                  <a:schemeClr val="bg1"/>
                </a:solidFill>
                <a:sym typeface="+mn-ea"/>
              </a:rPr>
              <a:t>Membuat Python Environment</a:t>
            </a:r>
            <a:endParaRPr lang="en-US">
              <a:solidFill>
                <a:schemeClr val="bg1"/>
              </a:solidFill>
            </a:endParaRPr>
          </a:p>
        </p:txBody>
      </p:sp>
      <p:sp>
        <p:nvSpPr>
          <p:cNvPr id="6" name="Text Box 5"/>
          <p:cNvSpPr txBox="1"/>
          <p:nvPr/>
        </p:nvSpPr>
        <p:spPr>
          <a:xfrm>
            <a:off x="270510" y="803910"/>
            <a:ext cx="10044430" cy="95313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perintah berikut,</a:t>
            </a:r>
            <a:endParaRPr lang="en-US" sz="2000"/>
          </a:p>
          <a:p>
            <a:endParaRPr lang="en-US" sz="2000"/>
          </a:p>
          <a:p>
            <a:pPr indent="457200"/>
            <a:r>
              <a:rPr lang="en-US" sz="1600">
                <a:latin typeface="Cascadia Mono Light" panose="020B0609020000020004" charset="0"/>
                <a:cs typeface="Cascadia Mono Light" panose="020B0609020000020004" charset="0"/>
              </a:rPr>
              <a:t>conda create --name BelajarOpenCV python=3.7</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62055"/>
          <a:stretch>
            <a:fillRect/>
          </a:stretch>
        </p:blipFill>
        <p:spPr>
          <a:xfrm>
            <a:off x="694690" y="2359025"/>
            <a:ext cx="6054090" cy="994410"/>
          </a:xfrm>
          <a:prstGeom prst="rect">
            <a:avLst/>
          </a:prstGeom>
        </p:spPr>
      </p:pic>
      <p:sp>
        <p:nvSpPr>
          <p:cNvPr id="5" name="Text Box 4"/>
          <p:cNvSpPr txBox="1"/>
          <p:nvPr/>
        </p:nvSpPr>
        <p:spPr>
          <a:xfrm>
            <a:off x="270510" y="1845945"/>
            <a:ext cx="10044430" cy="398780"/>
          </a:xfrm>
          <a:prstGeom prst="rect">
            <a:avLst/>
          </a:prstGeom>
          <a:noFill/>
        </p:spPr>
        <p:txBody>
          <a:bodyPr wrap="square" rtlCol="0">
            <a:spAutoFit/>
          </a:bodyPr>
          <a:p>
            <a:pPr marL="342900" indent="-342900">
              <a:buFont typeface="Arial" panose="020B0604020202020204" pitchFamily="34" charset="0"/>
              <a:buChar char="•"/>
            </a:pPr>
            <a:r>
              <a:rPr lang="en-US" sz="2000"/>
              <a:t>Jika muncul opsi </a:t>
            </a:r>
            <a:r>
              <a:rPr lang="en-US" sz="1600">
                <a:latin typeface="Cascadia Mono Light" panose="020B0609020000020004" charset="0"/>
                <a:cs typeface="Cascadia Mono Light" panose="020B0609020000020004" charset="0"/>
              </a:rPr>
              <a:t>Proceed ([y]/n)? </a:t>
            </a:r>
            <a:r>
              <a:rPr lang="en-US" sz="2000">
                <a:latin typeface="Calibri" panose="020F0502020204030204" charset="0"/>
                <a:cs typeface="Calibri" panose="020F0502020204030204" charset="0"/>
              </a:rPr>
              <a:t>ketik</a:t>
            </a:r>
            <a:r>
              <a:rPr lang="en-US" sz="1600">
                <a:latin typeface="Cascadia Mono Light" panose="020B0609020000020004" charset="0"/>
                <a:cs typeface="Cascadia Mono Light" panose="020B0609020000020004" charset="0"/>
              </a:rPr>
              <a:t> y </a:t>
            </a:r>
            <a:r>
              <a:rPr lang="en-US" sz="2000">
                <a:latin typeface="Calibri" panose="020F0502020204030204" charset="0"/>
                <a:cs typeface="Calibri" panose="020F0502020204030204" charset="0"/>
              </a:rPr>
              <a:t>lalu tekan </a:t>
            </a:r>
            <a:r>
              <a:rPr lang="en-US" sz="2000" b="1">
                <a:latin typeface="Calibri" panose="020F0502020204030204" charset="0"/>
                <a:cs typeface="Calibri" panose="020F0502020204030204" charset="0"/>
              </a:rPr>
              <a:t>enter </a:t>
            </a:r>
            <a:r>
              <a:rPr lang="en-US" sz="2000">
                <a:latin typeface="Calibri" panose="020F0502020204030204" charset="0"/>
                <a:cs typeface="Calibri" panose="020F0502020204030204" charset="0"/>
              </a:rPr>
              <a:t>untuk melanjutkan</a:t>
            </a:r>
            <a:endParaRPr lang="en-US" sz="2000">
              <a:latin typeface="Calibri" panose="020F0502020204030204" charset="0"/>
              <a:cs typeface="Calibri" panose="020F0502020204030204" charset="0"/>
            </a:endParaRPr>
          </a:p>
        </p:txBody>
      </p:sp>
      <p:pic>
        <p:nvPicPr>
          <p:cNvPr id="7" name="Picture 6"/>
          <p:cNvPicPr>
            <a:picLocks noChangeAspect="1"/>
          </p:cNvPicPr>
          <p:nvPr/>
        </p:nvPicPr>
        <p:blipFill>
          <a:blip r:embed="rId2"/>
          <a:stretch>
            <a:fillRect/>
          </a:stretch>
        </p:blipFill>
        <p:spPr>
          <a:xfrm>
            <a:off x="694690" y="4441190"/>
            <a:ext cx="4152900" cy="625475"/>
          </a:xfrm>
          <a:prstGeom prst="rect">
            <a:avLst/>
          </a:prstGeom>
        </p:spPr>
      </p:pic>
      <p:sp>
        <p:nvSpPr>
          <p:cNvPr id="8" name="Text Box 7"/>
          <p:cNvSpPr txBox="1"/>
          <p:nvPr/>
        </p:nvSpPr>
        <p:spPr>
          <a:xfrm>
            <a:off x="326390" y="3475355"/>
            <a:ext cx="9282430" cy="706755"/>
          </a:xfrm>
          <a:prstGeom prst="rect">
            <a:avLst/>
          </a:prstGeom>
          <a:noFill/>
        </p:spPr>
        <p:txBody>
          <a:bodyPr wrap="square" rtlCol="0">
            <a:spAutoFit/>
          </a:bodyPr>
          <a:p>
            <a:pPr marL="342900" indent="-342900">
              <a:buFont typeface="Arial" panose="020B0604020202020204" pitchFamily="34" charset="0"/>
              <a:buChar char="•"/>
            </a:pPr>
            <a:r>
              <a:rPr lang="en-US" sz="2000"/>
              <a:t>Jika proses selesai, jalankan perintah, </a:t>
            </a:r>
            <a:r>
              <a:rPr lang="en-US" sz="1600">
                <a:latin typeface="Cascadia Mono Light" panose="020B0609020000020004" charset="0"/>
                <a:cs typeface="Cascadia Mono Light" panose="020B0609020000020004" charset="0"/>
                <a:sym typeface="+mn-ea"/>
              </a:rPr>
              <a:t>conda activate BelajarOpenCV </a:t>
            </a:r>
            <a:r>
              <a:rPr lang="en-US" sz="2000">
                <a:latin typeface="Calibri" panose="020F0502020204030204" charset="0"/>
                <a:cs typeface="Calibri" panose="020F0502020204030204" charset="0"/>
                <a:sym typeface="+mn-ea"/>
              </a:rPr>
              <a:t>untuk masuk ke environment tersebut</a:t>
            </a:r>
            <a:endParaRPr lang="en-US" sz="2000">
              <a:latin typeface="Calibri" panose="020F0502020204030204" charset="0"/>
              <a:cs typeface="Calibri" panose="020F0502020204030204" charset="0"/>
              <a:sym typeface="+mn-ea"/>
            </a:endParaRPr>
          </a:p>
        </p:txBody>
      </p:sp>
      <p:sp>
        <p:nvSpPr>
          <p:cNvPr id="9" name="Text Box 8"/>
          <p:cNvSpPr txBox="1"/>
          <p:nvPr/>
        </p:nvSpPr>
        <p:spPr>
          <a:xfrm>
            <a:off x="270510" y="5027295"/>
            <a:ext cx="10044430" cy="1322070"/>
          </a:xfrm>
          <a:prstGeom prst="rect">
            <a:avLst/>
          </a:prstGeom>
          <a:noFill/>
        </p:spPr>
        <p:txBody>
          <a:bodyPr wrap="square" rtlCol="0">
            <a:spAutoFit/>
          </a:bodyPr>
          <a:p>
            <a:pPr marL="342900" indent="-342900">
              <a:buFont typeface="Arial" panose="020B0604020202020204" pitchFamily="34" charset="0"/>
              <a:buChar char="•"/>
            </a:pPr>
            <a:r>
              <a:rPr lang="en-US" sz="2000"/>
              <a:t>Konsep conda environment ini sama seperti konsep pyenv, yang gunanya untuk mengisolasi versi python dan library didalamnya dalam satu komputer yang nantinya memungkinkan kita ngeinstal banyak environment dengan ragam versi python dan versi library tanpa saling mengganggu satu sama lain.</a:t>
            </a:r>
            <a:endParaRPr lang="en-US" sz="2000">
              <a:latin typeface="Calibri" panose="020F0502020204030204" charset="0"/>
              <a:cs typeface="Calibri" panose="020F050202020403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68910" y="635"/>
            <a:ext cx="11184890" cy="882650"/>
          </a:xfrm>
        </p:spPr>
        <p:txBody>
          <a:bodyPr>
            <a:normAutofit/>
          </a:bodyPr>
          <a:p>
            <a:r>
              <a:rPr lang="en-US">
                <a:solidFill>
                  <a:schemeClr val="bg1"/>
                </a:solidFill>
                <a:sym typeface="+mn-ea"/>
              </a:rPr>
              <a:t>Install Python Library </a:t>
            </a:r>
            <a:endParaRPr lang="en-US">
              <a:solidFill>
                <a:schemeClr val="bg1"/>
              </a:solidFill>
            </a:endParaRPr>
          </a:p>
        </p:txBody>
      </p:sp>
      <p:sp>
        <p:nvSpPr>
          <p:cNvPr id="6" name="Text Box 5"/>
          <p:cNvSpPr txBox="1"/>
          <p:nvPr/>
        </p:nvSpPr>
        <p:spPr>
          <a:xfrm>
            <a:off x="621030" y="1303655"/>
            <a:ext cx="10133965" cy="3107690"/>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tiga perintah berikut,</a:t>
            </a:r>
            <a:endParaRPr lang="en-US" sz="2000"/>
          </a:p>
          <a:p>
            <a:endParaRPr lang="en-US" sz="1600">
              <a:latin typeface="Cascadia Mono Light" panose="020B0609020000020004" charset="0"/>
              <a:cs typeface="Cascadia Mono Light" panose="020B0609020000020004" charset="0"/>
            </a:endParaRPr>
          </a:p>
          <a:p>
            <a:endParaRPr lang="en-US" sz="1600">
              <a:latin typeface="Cascadia Mono Light" panose="020B0609020000020004" charset="0"/>
              <a:cs typeface="Cascadia Mono Light" panose="020B0609020000020004" charset="0"/>
            </a:endParaRPr>
          </a:p>
          <a:p>
            <a:br>
              <a:rPr lang="en-US" sz="1600">
                <a:latin typeface="Cascadia Mono Light" panose="020B0609020000020004" charset="0"/>
                <a:cs typeface="Cascadia Mono Light" panose="020B0609020000020004" charset="0"/>
              </a:rPr>
            </a:br>
            <a:r>
              <a:rPr lang="en-US" sz="1600">
                <a:latin typeface="Cascadia Mono Light" panose="020B0609020000020004" charset="0"/>
                <a:cs typeface="Cascadia Mono Light" panose="020B0609020000020004" charset="0"/>
              </a:rPr>
              <a:t>conda config --set ssl_verify no</a:t>
            </a:r>
            <a:endParaRPr lang="en-US" sz="1600">
              <a:latin typeface="Cascadia Mono Light" panose="020B0609020000020004" charset="0"/>
              <a:cs typeface="Cascadia Mono Light" panose="020B0609020000020004" charset="0"/>
            </a:endParaRPr>
          </a:p>
          <a:p>
            <a:br>
              <a:rPr lang="en-US" sz="1600">
                <a:latin typeface="Cascadia Mono Light" panose="020B0609020000020004" charset="0"/>
                <a:cs typeface="Cascadia Mono Light" panose="020B0609020000020004" charset="0"/>
              </a:rPr>
            </a:br>
            <a:r>
              <a:rPr lang="en-US" altLang="en-US" sz="1600">
                <a:latin typeface="Cascadia Mono Light" panose="020B0609020000020004" charset="0"/>
                <a:cs typeface="Cascadia Mono Light" panose="020B0609020000020004" charset="0"/>
              </a:rPr>
              <a:t>pip install ipykernel</a:t>
            </a:r>
            <a:endParaRPr lang="en-US" altLang="en-US" sz="1600">
              <a:latin typeface="Cascadia Mono Light" panose="020B0609020000020004" charset="0"/>
              <a:cs typeface="Cascadia Mono Light" panose="020B0609020000020004" charset="0"/>
            </a:endParaRPr>
          </a:p>
          <a:p>
            <a:r>
              <a:rPr lang="en-US" altLang="en-US" sz="1600">
                <a:latin typeface="Cascadia Mono Light" panose="020B0609020000020004" charset="0"/>
                <a:cs typeface="Cascadia Mono Light" panose="020B0609020000020004" charset="0"/>
              </a:rPr>
              <a:t>pip install supervision</a:t>
            </a:r>
            <a:endParaRPr lang="en-US" altLang="en-US" sz="1600">
              <a:latin typeface="Cascadia Mono Light" panose="020B0609020000020004" charset="0"/>
              <a:cs typeface="Cascadia Mono Light" panose="020B0609020000020004" charset="0"/>
            </a:endParaRPr>
          </a:p>
          <a:p>
            <a:r>
              <a:rPr lang="en-US" altLang="en-US" sz="1600">
                <a:latin typeface="Cascadia Mono Light" panose="020B0609020000020004" charset="0"/>
                <a:cs typeface="Cascadia Mono Light" panose="020B0609020000020004" charset="0"/>
              </a:rPr>
              <a:t>pip install ultralytics</a:t>
            </a:r>
            <a:endParaRPr lang="en-US" altLang="en-US" sz="1600">
              <a:latin typeface="Cascadia Mono Light" panose="020B0609020000020004" charset="0"/>
              <a:cs typeface="Cascadia Mono Light" panose="020B0609020000020004" charset="0"/>
            </a:endParaRPr>
          </a:p>
          <a:p>
            <a:r>
              <a:rPr lang="en-US" altLang="en-US" sz="1600">
                <a:latin typeface="Cascadia Mono Light" panose="020B0609020000020004" charset="0"/>
                <a:cs typeface="Cascadia Mono Light" panose="020B0609020000020004" charset="0"/>
              </a:rPr>
              <a:t>pip install onnx --user</a:t>
            </a:r>
            <a:endParaRPr lang="en-US" altLang="en-US" sz="1600">
              <a:latin typeface="Cascadia Mono Light" panose="020B0609020000020004" charset="0"/>
              <a:cs typeface="Cascadia Mono Light" panose="020B0609020000020004" charset="0"/>
            </a:endParaRPr>
          </a:p>
          <a:p>
            <a:r>
              <a:rPr lang="en-US" altLang="en-US" sz="1600">
                <a:latin typeface="Cascadia Mono Light" panose="020B0609020000020004" charset="0"/>
                <a:cs typeface="Cascadia Mono Light" panose="020B0609020000020004" charset="0"/>
              </a:rPr>
              <a:t>pip install onnxruntime</a:t>
            </a:r>
            <a:endParaRPr lang="en-US" altLang="en-US" sz="1600">
              <a:latin typeface="Cascadia Mono Light" panose="020B0609020000020004" charset="0"/>
              <a:cs typeface="Cascadia Mono Light" panose="020B0609020000020004" charset="0"/>
            </a:endParaRPr>
          </a:p>
          <a:p>
            <a:r>
              <a:rPr lang="en-US" altLang="en-US" sz="1600">
                <a:latin typeface="Cascadia Mono Light" panose="020B0609020000020004" charset="0"/>
                <a:cs typeface="Cascadia Mono Light" panose="020B0609020000020004" charset="0"/>
              </a:rPr>
              <a:t>pip install pyautogui</a:t>
            </a:r>
            <a:endParaRPr lang="en-US" altLang="en-US" sz="1600">
              <a:latin typeface="Cascadia Mono Light" panose="020B0609020000020004" charset="0"/>
              <a:cs typeface="Cascadia Mono Light" panose="020B06090200000200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1145" y="635"/>
            <a:ext cx="11082655" cy="803275"/>
          </a:xfrm>
        </p:spPr>
        <p:txBody>
          <a:bodyPr>
            <a:normAutofit/>
          </a:bodyPr>
          <a:p>
            <a:r>
              <a:rPr lang="en-US">
                <a:solidFill>
                  <a:schemeClr val="bg1"/>
                </a:solidFill>
                <a:sym typeface="+mn-ea"/>
              </a:rPr>
              <a:t>Visual Studio Code</a:t>
            </a:r>
            <a:endParaRPr lang="en-US">
              <a:solidFill>
                <a:schemeClr val="bg1"/>
              </a:solidFill>
            </a:endParaRPr>
          </a:p>
        </p:txBody>
      </p:sp>
      <p:sp>
        <p:nvSpPr>
          <p:cNvPr id="6" name="Text Box 5"/>
          <p:cNvSpPr txBox="1"/>
          <p:nvPr/>
        </p:nvSpPr>
        <p:spPr>
          <a:xfrm>
            <a:off x="270510" y="803910"/>
            <a:ext cx="11920855" cy="1322070"/>
          </a:xfrm>
          <a:prstGeom prst="rect">
            <a:avLst/>
          </a:prstGeom>
          <a:noFill/>
        </p:spPr>
        <p:txBody>
          <a:bodyPr wrap="square" rtlCol="0">
            <a:spAutoFit/>
          </a:bodyPr>
          <a:p>
            <a:pPr marL="342900" indent="-342900">
              <a:buFont typeface="Arial" panose="020B0604020202020204" pitchFamily="34" charset="0"/>
              <a:buChar char="•"/>
            </a:pPr>
            <a:r>
              <a:rPr lang="en-US" sz="2000"/>
              <a:t>Visual Studio Code adalah code editor serbaguna yang sangat populer dikalangan developer. Kita akan mendevelop aplikasi OpenCV menggunakan Visual Studio Code yang terhubung ke Conda Evironment </a:t>
            </a:r>
            <a:r>
              <a:rPr lang="en-US" sz="2000" b="1"/>
              <a:t>BelajarOpenCV</a:t>
            </a:r>
            <a:r>
              <a:rPr lang="en-US" sz="2000"/>
              <a:t> yang sudah kita buat sebelumnya.</a:t>
            </a:r>
            <a:endParaRPr lang="en-US" sz="2000"/>
          </a:p>
          <a:p>
            <a:pPr marL="342900" indent="-342900">
              <a:buFont typeface="Arial" panose="020B0604020202020204" pitchFamily="34" charset="0"/>
              <a:buChar char="•"/>
            </a:pPr>
            <a:r>
              <a:rPr lang="en-US" sz="2000"/>
              <a:t>Download dan install Visual Studio Code dari URL berikut </a:t>
            </a:r>
            <a:r>
              <a:rPr lang="en-US" sz="2000">
                <a:hlinkClick r:id="rId1" action="ppaction://hlinkfile"/>
              </a:rPr>
              <a:t>https://code.visualstudio.com/download</a:t>
            </a:r>
            <a:r>
              <a:rPr lang="en-US" sz="2000"/>
              <a:t> </a:t>
            </a:r>
            <a:endParaRPr lang="en-US" sz="1600">
              <a:latin typeface="Cascadia Mono Light" panose="020B0609020000020004" charset="0"/>
              <a:cs typeface="Cascadia Mono Light" panose="020B0609020000020004" charset="0"/>
            </a:endParaRPr>
          </a:p>
        </p:txBody>
      </p:sp>
      <p:pic>
        <p:nvPicPr>
          <p:cNvPr id="3" name="Content Placeholder 2"/>
          <p:cNvPicPr>
            <a:picLocks noChangeAspect="1"/>
          </p:cNvPicPr>
          <p:nvPr>
            <p:ph idx="1"/>
          </p:nvPr>
        </p:nvPicPr>
        <p:blipFill>
          <a:blip r:embed="rId2"/>
          <a:stretch>
            <a:fillRect/>
          </a:stretch>
        </p:blipFill>
        <p:spPr>
          <a:xfrm>
            <a:off x="662305" y="2261870"/>
            <a:ext cx="6837045" cy="3603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4320</Words>
  <Application>WPS Presentation</Application>
  <PresentationFormat>Widescreen</PresentationFormat>
  <Paragraphs>113</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Cascadia Mono Light</vt:lpstr>
      <vt:lpstr>Calibri</vt:lpstr>
      <vt:lpstr>Calibri Light</vt:lpstr>
      <vt:lpstr>Microsoft YaHei</vt:lpstr>
      <vt:lpstr>Arial Unicode MS</vt:lpstr>
      <vt:lpstr>Office Theme</vt:lpstr>
      <vt:lpstr>Pengenalan Anaconda &amp; Visual Studio Code : Jupyter Notebook</vt:lpstr>
      <vt:lpstr>Website Anaconda</vt:lpstr>
      <vt:lpstr>Download Anaconda</vt:lpstr>
      <vt:lpstr>Conda Forge</vt:lpstr>
      <vt:lpstr>Anaconda Navigator</vt:lpstr>
      <vt:lpstr>Anaconda Prompt</vt:lpstr>
      <vt:lpstr>Membuat Python Environment</vt:lpstr>
      <vt:lpstr>Install Python Library </vt:lpstr>
      <vt:lpstr>Visual Studio Code</vt:lpstr>
      <vt:lpstr>Jupyter Notebook di VS Code</vt:lpstr>
      <vt:lpstr>Membuat file Jupyter Notebook di VSCode</vt:lpstr>
      <vt:lpstr>Mengakses Conda Environment BelajarOpenCV</vt:lpstr>
      <vt:lpstr>Mengakses Conda Environment BelajarOpenCV</vt:lpstr>
      <vt:lpstr>SEKIAN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google1592694728</cp:lastModifiedBy>
  <cp:revision>28</cp:revision>
  <dcterms:created xsi:type="dcterms:W3CDTF">2020-09-14T11:27:00Z</dcterms:created>
  <dcterms:modified xsi:type="dcterms:W3CDTF">2024-12-13T06:02:59Z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1033-12.2.0.19307</vt:lpwstr>
  </property>
  <property fmtid="{D5CDD505-2E9C-101B-9397-08002B2CF9AE}" pid="3" name="ICV">
    <vt:lpwstr>8C8FD818FAB94D34930932168F125E96_12</vt:lpwstr>
  </property>
</Properties>
</file>