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57" r:id="rId3"/>
    <p:sldId id="271" r:id="rId4"/>
    <p:sldId id="272" r:id="rId5"/>
    <p:sldId id="273" r:id="rId6"/>
    <p:sldId id="274" r:id="rId7"/>
    <p:sldId id="276" r:id="rId8"/>
    <p:sldId id="277" r:id="rId9"/>
    <p:sldId id="278" r:id="rId10"/>
    <p:sldId id="279" r:id="rId11"/>
    <p:sldId id="280" r:id="rId12"/>
    <p:sldId id="281" r:id="rId13"/>
    <p:sldId id="283" r:id="rId14"/>
    <p:sldId id="284" r:id="rId15"/>
    <p:sldId id="286" r:id="rId16"/>
    <p:sldId id="287" r:id="rId17"/>
    <p:sldId id="288" r:id="rId18"/>
    <p:sldId id="289"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25D369-6F87-47DF-B545-B0D6238A0FF6}" type="datetimeFigureOut">
              <a:rPr lang="en-US" smtClean="0"/>
              <a:t>12/24/2018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365643-1DA7-42A3-9955-DFC91F92F1BF}" type="slidenum">
              <a:rPr lang="en-US" smtClean="0"/>
              <a:t>‹#›</a:t>
            </a:fld>
            <a:endParaRPr lang="en-US"/>
          </a:p>
        </p:txBody>
      </p:sp>
    </p:spTree>
    <p:extLst>
      <p:ext uri="{BB962C8B-B14F-4D97-AF65-F5344CB8AC3E}">
        <p14:creationId xmlns:p14="http://schemas.microsoft.com/office/powerpoint/2010/main" val="4190431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365643-1DA7-42A3-9955-DFC91F92F1BF}" type="slidenum">
              <a:rPr lang="en-US" smtClean="0"/>
              <a:t>1</a:t>
            </a:fld>
            <a:endParaRPr lang="en-US"/>
          </a:p>
        </p:txBody>
      </p:sp>
    </p:spTree>
    <p:extLst>
      <p:ext uri="{BB962C8B-B14F-4D97-AF65-F5344CB8AC3E}">
        <p14:creationId xmlns:p14="http://schemas.microsoft.com/office/powerpoint/2010/main" val="2266068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9FC1C9-638F-4455-99F0-2181CDB19052}" type="datetime1">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93FBC-0261-413C-B344-1B9C151D2245}" type="slidenum">
              <a:rPr lang="en-US" smtClean="0"/>
              <a:t>‹#›</a:t>
            </a:fld>
            <a:endParaRPr lang="en-US"/>
          </a:p>
        </p:txBody>
      </p:sp>
    </p:spTree>
    <p:extLst>
      <p:ext uri="{BB962C8B-B14F-4D97-AF65-F5344CB8AC3E}">
        <p14:creationId xmlns:p14="http://schemas.microsoft.com/office/powerpoint/2010/main" val="2575669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0DAF55-2DDA-4462-BAFD-2075D935789F}" type="datetime1">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93FBC-0261-413C-B344-1B9C151D2245}" type="slidenum">
              <a:rPr lang="en-US" smtClean="0"/>
              <a:t>‹#›</a:t>
            </a:fld>
            <a:endParaRPr lang="en-US"/>
          </a:p>
        </p:txBody>
      </p:sp>
    </p:spTree>
    <p:extLst>
      <p:ext uri="{BB962C8B-B14F-4D97-AF65-F5344CB8AC3E}">
        <p14:creationId xmlns:p14="http://schemas.microsoft.com/office/powerpoint/2010/main" val="72740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C5A4F8-B204-44C6-885E-FC3705D130CE}" type="datetime1">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93FBC-0261-413C-B344-1B9C151D2245}" type="slidenum">
              <a:rPr lang="en-US" smtClean="0"/>
              <a:t>‹#›</a:t>
            </a:fld>
            <a:endParaRPr lang="en-US"/>
          </a:p>
        </p:txBody>
      </p:sp>
    </p:spTree>
    <p:extLst>
      <p:ext uri="{BB962C8B-B14F-4D97-AF65-F5344CB8AC3E}">
        <p14:creationId xmlns:p14="http://schemas.microsoft.com/office/powerpoint/2010/main" val="352827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9385B-5ED2-4217-8233-E58E9E00AD6E}" type="datetime1">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93FBC-0261-413C-B344-1B9C151D2245}" type="slidenum">
              <a:rPr lang="en-US" smtClean="0"/>
              <a:t>‹#›</a:t>
            </a:fld>
            <a:endParaRPr lang="en-US"/>
          </a:p>
        </p:txBody>
      </p:sp>
    </p:spTree>
    <p:extLst>
      <p:ext uri="{BB962C8B-B14F-4D97-AF65-F5344CB8AC3E}">
        <p14:creationId xmlns:p14="http://schemas.microsoft.com/office/powerpoint/2010/main" val="2925473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709696-38A0-4F7A-B98C-9E91C91C57B7}" type="datetime1">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93FBC-0261-413C-B344-1B9C151D2245}" type="slidenum">
              <a:rPr lang="en-US" smtClean="0"/>
              <a:t>‹#›</a:t>
            </a:fld>
            <a:endParaRPr lang="en-US"/>
          </a:p>
        </p:txBody>
      </p:sp>
    </p:spTree>
    <p:extLst>
      <p:ext uri="{BB962C8B-B14F-4D97-AF65-F5344CB8AC3E}">
        <p14:creationId xmlns:p14="http://schemas.microsoft.com/office/powerpoint/2010/main" val="1503807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DB1B2A-C3A2-4E8C-80C2-CD0662AB1D13}" type="datetime1">
              <a:rPr lang="en-US" smtClean="0"/>
              <a:t>12/24/2018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893FBC-0261-413C-B344-1B9C151D2245}" type="slidenum">
              <a:rPr lang="en-US" smtClean="0"/>
              <a:t>‹#›</a:t>
            </a:fld>
            <a:endParaRPr lang="en-US"/>
          </a:p>
        </p:txBody>
      </p:sp>
    </p:spTree>
    <p:extLst>
      <p:ext uri="{BB962C8B-B14F-4D97-AF65-F5344CB8AC3E}">
        <p14:creationId xmlns:p14="http://schemas.microsoft.com/office/powerpoint/2010/main" val="3988867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12E778-DCB7-4845-BD30-00A836D9EE79}" type="datetime1">
              <a:rPr lang="en-US" smtClean="0"/>
              <a:t>12/24/2018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893FBC-0261-413C-B344-1B9C151D2245}" type="slidenum">
              <a:rPr lang="en-US" smtClean="0"/>
              <a:t>‹#›</a:t>
            </a:fld>
            <a:endParaRPr lang="en-US"/>
          </a:p>
        </p:txBody>
      </p:sp>
    </p:spTree>
    <p:extLst>
      <p:ext uri="{BB962C8B-B14F-4D97-AF65-F5344CB8AC3E}">
        <p14:creationId xmlns:p14="http://schemas.microsoft.com/office/powerpoint/2010/main" val="3691548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273A14-30D8-4302-8594-5A658F091AC7}" type="datetime1">
              <a:rPr lang="en-US" smtClean="0"/>
              <a:t>12/24/2018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893FBC-0261-413C-B344-1B9C151D2245}" type="slidenum">
              <a:rPr lang="en-US" smtClean="0"/>
              <a:t>‹#›</a:t>
            </a:fld>
            <a:endParaRPr lang="en-US"/>
          </a:p>
        </p:txBody>
      </p:sp>
    </p:spTree>
    <p:extLst>
      <p:ext uri="{BB962C8B-B14F-4D97-AF65-F5344CB8AC3E}">
        <p14:creationId xmlns:p14="http://schemas.microsoft.com/office/powerpoint/2010/main" val="16771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3C8D7-5D16-4A9B-81D8-872D85EE4A03}" type="datetime1">
              <a:rPr lang="en-US" smtClean="0"/>
              <a:t>12/24/2018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893FBC-0261-413C-B344-1B9C151D2245}" type="slidenum">
              <a:rPr lang="en-US" smtClean="0"/>
              <a:t>‹#›</a:t>
            </a:fld>
            <a:endParaRPr lang="en-US"/>
          </a:p>
        </p:txBody>
      </p:sp>
    </p:spTree>
    <p:extLst>
      <p:ext uri="{BB962C8B-B14F-4D97-AF65-F5344CB8AC3E}">
        <p14:creationId xmlns:p14="http://schemas.microsoft.com/office/powerpoint/2010/main" val="2618778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BDF23E-F5EB-4FF1-8DE9-5A35FA418996}" type="datetime1">
              <a:rPr lang="en-US" smtClean="0"/>
              <a:t>12/24/2018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893FBC-0261-413C-B344-1B9C151D2245}" type="slidenum">
              <a:rPr lang="en-US" smtClean="0"/>
              <a:t>‹#›</a:t>
            </a:fld>
            <a:endParaRPr lang="en-US"/>
          </a:p>
        </p:txBody>
      </p:sp>
    </p:spTree>
    <p:extLst>
      <p:ext uri="{BB962C8B-B14F-4D97-AF65-F5344CB8AC3E}">
        <p14:creationId xmlns:p14="http://schemas.microsoft.com/office/powerpoint/2010/main" val="2585851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1F3876-F95F-415B-BAED-5512B8E2B788}" type="datetime1">
              <a:rPr lang="en-US" smtClean="0"/>
              <a:t>12/24/2018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893FBC-0261-413C-B344-1B9C151D2245}" type="slidenum">
              <a:rPr lang="en-US" smtClean="0"/>
              <a:t>‹#›</a:t>
            </a:fld>
            <a:endParaRPr lang="en-US"/>
          </a:p>
        </p:txBody>
      </p:sp>
    </p:spTree>
    <p:extLst>
      <p:ext uri="{BB962C8B-B14F-4D97-AF65-F5344CB8AC3E}">
        <p14:creationId xmlns:p14="http://schemas.microsoft.com/office/powerpoint/2010/main" val="3316348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9BA2E3-6D3F-428F-95B9-3813EB3BB27C}" type="datetime1">
              <a:rPr lang="en-US" smtClean="0"/>
              <a:t>12/24/2018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893FBC-0261-413C-B344-1B9C151D2245}" type="slidenum">
              <a:rPr lang="en-US" smtClean="0"/>
              <a:t>‹#›</a:t>
            </a:fld>
            <a:endParaRPr lang="en-US"/>
          </a:p>
        </p:txBody>
      </p:sp>
    </p:spTree>
    <p:extLst>
      <p:ext uri="{BB962C8B-B14F-4D97-AF65-F5344CB8AC3E}">
        <p14:creationId xmlns:p14="http://schemas.microsoft.com/office/powerpoint/2010/main" val="85951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5713"/>
            <a:ext cx="9144000" cy="3350783"/>
          </a:xfrm>
        </p:spPr>
        <p:txBody>
          <a:bodyPr>
            <a:normAutofit fontScale="90000"/>
          </a:bodyPr>
          <a:lstStyle/>
          <a:p>
            <a:r>
              <a:rPr lang="tr-TR" sz="6600" smtClean="0"/>
              <a:t/>
            </a:r>
            <a:br>
              <a:rPr lang="tr-TR" sz="6600" smtClean="0"/>
            </a:br>
            <a:r>
              <a:rPr lang="tr-TR" sz="6600" smtClean="0"/>
              <a:t>BLUETOOTH INDOOR </a:t>
            </a:r>
            <a:r>
              <a:rPr lang="tr-TR" sz="6600" dirty="0" smtClean="0"/>
              <a:t>POSITIONING USING RASPBERRY PI</a:t>
            </a:r>
            <a:endParaRPr lang="en-US" dirty="0"/>
          </a:p>
        </p:txBody>
      </p:sp>
      <p:sp>
        <p:nvSpPr>
          <p:cNvPr id="3" name="Subtitle 2"/>
          <p:cNvSpPr>
            <a:spLocks noGrp="1"/>
          </p:cNvSpPr>
          <p:nvPr>
            <p:ph type="subTitle" idx="1"/>
          </p:nvPr>
        </p:nvSpPr>
        <p:spPr>
          <a:xfrm>
            <a:off x="1524000" y="4195162"/>
            <a:ext cx="9144000" cy="1655762"/>
          </a:xfrm>
        </p:spPr>
        <p:txBody>
          <a:bodyPr/>
          <a:lstStyle/>
          <a:p>
            <a:r>
              <a:rPr lang="tr-TR" dirty="0" smtClean="0"/>
              <a:t>Taner Eşme, 2018</a:t>
            </a:r>
            <a:endParaRPr lang="en-US" dirty="0"/>
          </a:p>
        </p:txBody>
      </p:sp>
    </p:spTree>
    <p:extLst>
      <p:ext uri="{BB962C8B-B14F-4D97-AF65-F5344CB8AC3E}">
        <p14:creationId xmlns:p14="http://schemas.microsoft.com/office/powerpoint/2010/main" val="119790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tr-TR" dirty="0" smtClean="0"/>
              <a:t>Server Application – How it works</a:t>
            </a:r>
            <a:endParaRPr lang="en-US" dirty="0"/>
          </a:p>
        </p:txBody>
      </p:sp>
      <p:sp>
        <p:nvSpPr>
          <p:cNvPr id="5" name="Content Placeholder 4"/>
          <p:cNvSpPr>
            <a:spLocks noGrp="1"/>
          </p:cNvSpPr>
          <p:nvPr>
            <p:ph idx="1"/>
          </p:nvPr>
        </p:nvSpPr>
        <p:spPr>
          <a:xfrm>
            <a:off x="838200" y="1441622"/>
            <a:ext cx="10515600" cy="4914728"/>
          </a:xfrm>
        </p:spPr>
        <p:txBody>
          <a:bodyPr>
            <a:normAutofit/>
          </a:bodyPr>
          <a:lstStyle/>
          <a:p>
            <a:pPr lvl="0"/>
            <a:endParaRPr lang="en-US" dirty="0"/>
          </a:p>
          <a:p>
            <a:pPr lvl="1"/>
            <a:endParaRPr lang="en-US" dirty="0"/>
          </a:p>
        </p:txBody>
      </p:sp>
      <p:sp>
        <p:nvSpPr>
          <p:cNvPr id="10" name="Slide Number Placeholder 9"/>
          <p:cNvSpPr>
            <a:spLocks noGrp="1"/>
          </p:cNvSpPr>
          <p:nvPr>
            <p:ph type="sldNum" sz="quarter" idx="12"/>
          </p:nvPr>
        </p:nvSpPr>
        <p:spPr/>
        <p:txBody>
          <a:bodyPr/>
          <a:lstStyle/>
          <a:p>
            <a:fld id="{D5893FBC-0261-413C-B344-1B9C151D2245}" type="slidenum">
              <a:rPr lang="en-US" smtClean="0"/>
              <a:t>10</a:t>
            </a:fld>
            <a:endParaRPr lang="en-US"/>
          </a:p>
        </p:txBody>
      </p:sp>
      <p:pic>
        <p:nvPicPr>
          <p:cNvPr id="3" name="Picture 2"/>
          <p:cNvPicPr>
            <a:picLocks noChangeAspect="1"/>
          </p:cNvPicPr>
          <p:nvPr/>
        </p:nvPicPr>
        <p:blipFill>
          <a:blip r:embed="rId2"/>
          <a:stretch>
            <a:fillRect/>
          </a:stretch>
        </p:blipFill>
        <p:spPr>
          <a:xfrm>
            <a:off x="3151428" y="1161536"/>
            <a:ext cx="5107346" cy="5209560"/>
          </a:xfrm>
          <a:prstGeom prst="rect">
            <a:avLst/>
          </a:prstGeom>
        </p:spPr>
      </p:pic>
    </p:spTree>
    <p:extLst>
      <p:ext uri="{BB962C8B-B14F-4D97-AF65-F5344CB8AC3E}">
        <p14:creationId xmlns:p14="http://schemas.microsoft.com/office/powerpoint/2010/main" val="3445359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tr-TR" dirty="0" smtClean="0"/>
              <a:t>User Interface</a:t>
            </a:r>
            <a:endParaRPr lang="en-US" dirty="0"/>
          </a:p>
        </p:txBody>
      </p:sp>
      <p:sp>
        <p:nvSpPr>
          <p:cNvPr id="5" name="Content Placeholder 4"/>
          <p:cNvSpPr>
            <a:spLocks noGrp="1"/>
          </p:cNvSpPr>
          <p:nvPr>
            <p:ph idx="1"/>
          </p:nvPr>
        </p:nvSpPr>
        <p:spPr>
          <a:xfrm>
            <a:off x="838200" y="1441622"/>
            <a:ext cx="10515600" cy="4914728"/>
          </a:xfrm>
        </p:spPr>
        <p:txBody>
          <a:bodyPr>
            <a:normAutofit/>
          </a:bodyPr>
          <a:lstStyle/>
          <a:p>
            <a:r>
              <a:rPr lang="en-US" dirty="0"/>
              <a:t>The user interface has 2 major roles in the project. </a:t>
            </a:r>
          </a:p>
          <a:p>
            <a:pPr marL="914400" lvl="1" indent="-457200">
              <a:buFont typeface="+mj-lt"/>
              <a:buAutoNum type="arabicPeriod"/>
            </a:pPr>
            <a:r>
              <a:rPr lang="en-US" dirty="0" smtClean="0"/>
              <a:t>To </a:t>
            </a:r>
            <a:r>
              <a:rPr lang="en-US" dirty="0"/>
              <a:t>use the server </a:t>
            </a:r>
            <a:r>
              <a:rPr lang="en-US" dirty="0" smtClean="0"/>
              <a:t>commands </a:t>
            </a:r>
            <a:r>
              <a:rPr lang="en-US" dirty="0"/>
              <a:t>in an easy manner. </a:t>
            </a:r>
          </a:p>
          <a:p>
            <a:pPr marL="914400" lvl="1" indent="-457200">
              <a:buFont typeface="+mj-lt"/>
              <a:buAutoNum type="arabicPeriod"/>
            </a:pPr>
            <a:r>
              <a:rPr lang="en-US" dirty="0" smtClean="0"/>
              <a:t>To </a:t>
            </a:r>
            <a:r>
              <a:rPr lang="en-US" dirty="0"/>
              <a:t>run the positioning algorithms.</a:t>
            </a:r>
          </a:p>
          <a:p>
            <a:r>
              <a:rPr lang="en-US" dirty="0"/>
              <a:t>The server collects lots and lots of Bluetooth data from the gateways, but it cannot determine which data will be consumed for the positioning purposes. That’s why this decision left to the user interface and turned into a demand-triggered approach.</a:t>
            </a:r>
          </a:p>
        </p:txBody>
      </p:sp>
      <p:sp>
        <p:nvSpPr>
          <p:cNvPr id="10" name="Slide Number Placeholder 9"/>
          <p:cNvSpPr>
            <a:spLocks noGrp="1"/>
          </p:cNvSpPr>
          <p:nvPr>
            <p:ph type="sldNum" sz="quarter" idx="12"/>
          </p:nvPr>
        </p:nvSpPr>
        <p:spPr/>
        <p:txBody>
          <a:bodyPr/>
          <a:lstStyle/>
          <a:p>
            <a:fld id="{D5893FBC-0261-413C-B344-1B9C151D2245}" type="slidenum">
              <a:rPr lang="en-US" smtClean="0"/>
              <a:t>11</a:t>
            </a:fld>
            <a:endParaRPr lang="en-US"/>
          </a:p>
        </p:txBody>
      </p:sp>
    </p:spTree>
    <p:extLst>
      <p:ext uri="{BB962C8B-B14F-4D97-AF65-F5344CB8AC3E}">
        <p14:creationId xmlns:p14="http://schemas.microsoft.com/office/powerpoint/2010/main" val="1127121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tr-TR" dirty="0" smtClean="0"/>
              <a:t>User Interface - Screens</a:t>
            </a:r>
            <a:endParaRPr lang="en-US" dirty="0"/>
          </a:p>
        </p:txBody>
      </p:sp>
      <p:sp>
        <p:nvSpPr>
          <p:cNvPr id="5" name="Content Placeholder 4"/>
          <p:cNvSpPr>
            <a:spLocks noGrp="1"/>
          </p:cNvSpPr>
          <p:nvPr>
            <p:ph idx="1"/>
          </p:nvPr>
        </p:nvSpPr>
        <p:spPr>
          <a:xfrm>
            <a:off x="838200" y="1441622"/>
            <a:ext cx="10515600" cy="4914728"/>
          </a:xfrm>
        </p:spPr>
        <p:txBody>
          <a:bodyPr>
            <a:normAutofit lnSpcReduction="10000"/>
          </a:bodyPr>
          <a:lstStyle/>
          <a:p>
            <a:r>
              <a:rPr lang="tr-TR" b="1" dirty="0" smtClean="0"/>
              <a:t>Environment Screen:</a:t>
            </a:r>
            <a:r>
              <a:rPr lang="tr-TR" dirty="0" smtClean="0"/>
              <a:t> </a:t>
            </a:r>
            <a:r>
              <a:rPr lang="en-US" dirty="0"/>
              <a:t>The application designed to manage more than one environment. Therefore, the first thing to do before starting positioning </a:t>
            </a:r>
            <a:r>
              <a:rPr lang="en-US" dirty="0" smtClean="0"/>
              <a:t>is </a:t>
            </a:r>
            <a:r>
              <a:rPr lang="en-US" dirty="0"/>
              <a:t>to </a:t>
            </a:r>
            <a:r>
              <a:rPr lang="en-US" dirty="0" smtClean="0"/>
              <a:t>define </a:t>
            </a:r>
            <a:r>
              <a:rPr lang="en-US" dirty="0"/>
              <a:t>a new environment with the necessary information needed by the system.</a:t>
            </a:r>
          </a:p>
          <a:p>
            <a:r>
              <a:rPr lang="tr-TR" b="1" dirty="0" smtClean="0"/>
              <a:t>Gateways Screen:</a:t>
            </a:r>
            <a:r>
              <a:rPr lang="tr-TR" dirty="0" smtClean="0"/>
              <a:t> </a:t>
            </a:r>
            <a:r>
              <a:rPr lang="en-US" dirty="0"/>
              <a:t>All of the gateways connected to a server through TCP saved in DB automatically. </a:t>
            </a:r>
            <a:r>
              <a:rPr lang="tr-TR" dirty="0" smtClean="0"/>
              <a:t>On this screen</a:t>
            </a:r>
            <a:r>
              <a:rPr lang="en-US" dirty="0" smtClean="0"/>
              <a:t>, </a:t>
            </a:r>
            <a:r>
              <a:rPr lang="en-US" dirty="0"/>
              <a:t>all the gateways connected to the server in any time were displayed </a:t>
            </a:r>
            <a:r>
              <a:rPr lang="en-US" dirty="0" smtClean="0"/>
              <a:t>and </a:t>
            </a:r>
            <a:r>
              <a:rPr lang="en-US" dirty="0"/>
              <a:t>it will let you delete and update the name and the position of the gateways.</a:t>
            </a:r>
          </a:p>
          <a:p>
            <a:r>
              <a:rPr lang="tr-TR" b="1" dirty="0" smtClean="0"/>
              <a:t>Beacons Screen:</a:t>
            </a:r>
            <a:r>
              <a:rPr lang="tr-TR" dirty="0" smtClean="0"/>
              <a:t> </a:t>
            </a:r>
            <a:r>
              <a:rPr lang="en-US" dirty="0"/>
              <a:t>The server collects all beacons’ data </a:t>
            </a:r>
            <a:r>
              <a:rPr lang="en-US" dirty="0" smtClean="0"/>
              <a:t>from </a:t>
            </a:r>
            <a:r>
              <a:rPr lang="en-US" dirty="0"/>
              <a:t>and stores them on DB. If it receives </a:t>
            </a:r>
            <a:r>
              <a:rPr lang="tr-TR" dirty="0" smtClean="0"/>
              <a:t>a </a:t>
            </a:r>
            <a:r>
              <a:rPr lang="en-US" dirty="0" smtClean="0"/>
              <a:t>data </a:t>
            </a:r>
            <a:r>
              <a:rPr lang="tr-TR" dirty="0" smtClean="0"/>
              <a:t>for </a:t>
            </a:r>
            <a:r>
              <a:rPr lang="en-US" dirty="0" smtClean="0"/>
              <a:t>a</a:t>
            </a:r>
            <a:r>
              <a:rPr lang="tr-TR" dirty="0" smtClean="0"/>
              <a:t>n unknown</a:t>
            </a:r>
            <a:r>
              <a:rPr lang="en-US" dirty="0" smtClean="0"/>
              <a:t> beacon, </a:t>
            </a:r>
            <a:r>
              <a:rPr lang="en-US" dirty="0"/>
              <a:t>it will store them as “unknown” and </a:t>
            </a:r>
            <a:r>
              <a:rPr lang="tr-TR" dirty="0" smtClean="0"/>
              <a:t>on this screen</a:t>
            </a:r>
            <a:r>
              <a:rPr lang="en-US" dirty="0" smtClean="0"/>
              <a:t>, </a:t>
            </a:r>
            <a:r>
              <a:rPr lang="en-US" dirty="0"/>
              <a:t>these “unknown” beacons can be turned into the known ones.</a:t>
            </a:r>
          </a:p>
        </p:txBody>
      </p:sp>
      <p:sp>
        <p:nvSpPr>
          <p:cNvPr id="10" name="Slide Number Placeholder 9"/>
          <p:cNvSpPr>
            <a:spLocks noGrp="1"/>
          </p:cNvSpPr>
          <p:nvPr>
            <p:ph type="sldNum" sz="quarter" idx="12"/>
          </p:nvPr>
        </p:nvSpPr>
        <p:spPr/>
        <p:txBody>
          <a:bodyPr/>
          <a:lstStyle/>
          <a:p>
            <a:fld id="{D5893FBC-0261-413C-B344-1B9C151D2245}" type="slidenum">
              <a:rPr lang="en-US" smtClean="0"/>
              <a:t>12</a:t>
            </a:fld>
            <a:endParaRPr lang="en-US"/>
          </a:p>
        </p:txBody>
      </p:sp>
    </p:spTree>
    <p:extLst>
      <p:ext uri="{BB962C8B-B14F-4D97-AF65-F5344CB8AC3E}">
        <p14:creationId xmlns:p14="http://schemas.microsoft.com/office/powerpoint/2010/main" val="40575985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tr-TR" dirty="0" smtClean="0"/>
              <a:t>User Interface – Screens - Fingerprinting</a:t>
            </a:r>
            <a:endParaRPr lang="en-US" dirty="0"/>
          </a:p>
        </p:txBody>
      </p:sp>
      <p:sp>
        <p:nvSpPr>
          <p:cNvPr id="5" name="Content Placeholder 4"/>
          <p:cNvSpPr>
            <a:spLocks noGrp="1"/>
          </p:cNvSpPr>
          <p:nvPr>
            <p:ph idx="1"/>
          </p:nvPr>
        </p:nvSpPr>
        <p:spPr>
          <a:xfrm>
            <a:off x="838200" y="1441622"/>
            <a:ext cx="3164633" cy="4914728"/>
          </a:xfrm>
          <a:noFill/>
          <a:ln>
            <a:solidFill>
              <a:schemeClr val="tx1"/>
            </a:solidFill>
          </a:ln>
          <a:effectLst>
            <a:softEdge rad="0"/>
          </a:effectLst>
        </p:spPr>
        <p:txBody>
          <a:bodyPr>
            <a:normAutofit/>
          </a:bodyPr>
          <a:lstStyle/>
          <a:p>
            <a:r>
              <a:rPr lang="tr-TR" dirty="0" smtClean="0"/>
              <a:t>It allows the users to work on the fingerprinting even more easliy</a:t>
            </a:r>
            <a:endParaRPr lang="en-US" dirty="0"/>
          </a:p>
        </p:txBody>
      </p:sp>
      <p:sp>
        <p:nvSpPr>
          <p:cNvPr id="10" name="Slide Number Placeholder 9"/>
          <p:cNvSpPr>
            <a:spLocks noGrp="1"/>
          </p:cNvSpPr>
          <p:nvPr>
            <p:ph type="sldNum" sz="quarter" idx="12"/>
          </p:nvPr>
        </p:nvSpPr>
        <p:spPr/>
        <p:txBody>
          <a:bodyPr/>
          <a:lstStyle/>
          <a:p>
            <a:fld id="{D5893FBC-0261-413C-B344-1B9C151D2245}" type="slidenum">
              <a:rPr lang="en-US" smtClean="0"/>
              <a:t>13</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8776" y="1441622"/>
            <a:ext cx="7155024" cy="4914727"/>
          </a:xfrm>
          <a:prstGeom prst="rect">
            <a:avLst/>
          </a:prstGeom>
        </p:spPr>
      </p:pic>
    </p:spTree>
    <p:extLst>
      <p:ext uri="{BB962C8B-B14F-4D97-AF65-F5344CB8AC3E}">
        <p14:creationId xmlns:p14="http://schemas.microsoft.com/office/powerpoint/2010/main" val="3788292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tr-TR" dirty="0" smtClean="0"/>
              <a:t>User Interface – Screens - Map</a:t>
            </a:r>
            <a:endParaRPr lang="en-US" dirty="0"/>
          </a:p>
        </p:txBody>
      </p:sp>
      <p:sp>
        <p:nvSpPr>
          <p:cNvPr id="5" name="Content Placeholder 4"/>
          <p:cNvSpPr>
            <a:spLocks noGrp="1"/>
          </p:cNvSpPr>
          <p:nvPr>
            <p:ph idx="1"/>
          </p:nvPr>
        </p:nvSpPr>
        <p:spPr>
          <a:xfrm>
            <a:off x="838200" y="1441622"/>
            <a:ext cx="3164633" cy="4914728"/>
          </a:xfrm>
          <a:ln>
            <a:solidFill>
              <a:schemeClr val="tx1"/>
            </a:solidFill>
          </a:ln>
        </p:spPr>
        <p:txBody>
          <a:bodyPr>
            <a:normAutofit/>
          </a:bodyPr>
          <a:lstStyle/>
          <a:p>
            <a:r>
              <a:rPr lang="tr-TR" dirty="0" smtClean="0"/>
              <a:t>It is desiged to visualize how positioning goes at runtime.</a:t>
            </a:r>
            <a:endParaRPr lang="en-US" dirty="0"/>
          </a:p>
        </p:txBody>
      </p:sp>
      <p:sp>
        <p:nvSpPr>
          <p:cNvPr id="10" name="Slide Number Placeholder 9"/>
          <p:cNvSpPr>
            <a:spLocks noGrp="1"/>
          </p:cNvSpPr>
          <p:nvPr>
            <p:ph type="sldNum" sz="quarter" idx="12"/>
          </p:nvPr>
        </p:nvSpPr>
        <p:spPr/>
        <p:txBody>
          <a:bodyPr/>
          <a:lstStyle/>
          <a:p>
            <a:fld id="{D5893FBC-0261-413C-B344-1B9C151D2245}" type="slidenum">
              <a:rPr lang="en-US" smtClean="0"/>
              <a:t>14</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8776" y="1436914"/>
            <a:ext cx="7155024" cy="4919436"/>
          </a:xfrm>
          <a:prstGeom prst="rect">
            <a:avLst/>
          </a:prstGeom>
        </p:spPr>
      </p:pic>
    </p:spTree>
    <p:extLst>
      <p:ext uri="{BB962C8B-B14F-4D97-AF65-F5344CB8AC3E}">
        <p14:creationId xmlns:p14="http://schemas.microsoft.com/office/powerpoint/2010/main" val="3549539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tr-TR" dirty="0" smtClean="0"/>
              <a:t>Positioning Algorithms – KNN Classifier</a:t>
            </a:r>
            <a:endParaRPr lang="en-US" dirty="0"/>
          </a:p>
        </p:txBody>
      </p:sp>
      <p:sp>
        <p:nvSpPr>
          <p:cNvPr id="5" name="Content Placeholder 4"/>
          <p:cNvSpPr>
            <a:spLocks noGrp="1"/>
          </p:cNvSpPr>
          <p:nvPr>
            <p:ph idx="1"/>
          </p:nvPr>
        </p:nvSpPr>
        <p:spPr>
          <a:xfrm>
            <a:off x="838200" y="1441622"/>
            <a:ext cx="10515600" cy="4914728"/>
          </a:xfrm>
        </p:spPr>
        <p:txBody>
          <a:bodyPr>
            <a:normAutofit/>
          </a:bodyPr>
          <a:lstStyle/>
          <a:p>
            <a:r>
              <a:rPr lang="en-US" dirty="0"/>
              <a:t>K-Nearest neighbors classifier algorithm trained by fingerprinting data tries to classify the collected RSSI values from the gateways to one of the reference points not to coordinate</a:t>
            </a:r>
            <a:r>
              <a:rPr lang="en-US" dirty="0" smtClean="0"/>
              <a:t>.</a:t>
            </a:r>
            <a:endParaRPr lang="tr-TR" dirty="0" smtClean="0"/>
          </a:p>
          <a:p>
            <a:r>
              <a:rPr lang="tr-TR" dirty="0" smtClean="0"/>
              <a:t>Pseudocode:</a:t>
            </a:r>
            <a:endParaRPr lang="en-US" dirty="0"/>
          </a:p>
        </p:txBody>
      </p:sp>
      <p:sp>
        <p:nvSpPr>
          <p:cNvPr id="10" name="Slide Number Placeholder 9"/>
          <p:cNvSpPr>
            <a:spLocks noGrp="1"/>
          </p:cNvSpPr>
          <p:nvPr>
            <p:ph type="sldNum" sz="quarter" idx="12"/>
          </p:nvPr>
        </p:nvSpPr>
        <p:spPr/>
        <p:txBody>
          <a:bodyPr/>
          <a:lstStyle/>
          <a:p>
            <a:fld id="{D5893FBC-0261-413C-B344-1B9C151D2245}" type="slidenum">
              <a:rPr lang="en-US" smtClean="0"/>
              <a:t>15</a:t>
            </a:fld>
            <a:endParaRPr lang="en-US"/>
          </a:p>
        </p:txBody>
      </p:sp>
      <p:pic>
        <p:nvPicPr>
          <p:cNvPr id="6" name="Picture 5" descr="Pseudocode for KNN classification."/>
          <p:cNvPicPr/>
          <p:nvPr/>
        </p:nvPicPr>
        <p:blipFill>
          <a:blip r:embed="rId2">
            <a:extLst>
              <a:ext uri="{28A0092B-C50C-407E-A947-70E740481C1C}">
                <a14:useLocalDpi xmlns:a14="http://schemas.microsoft.com/office/drawing/2010/main" val="0"/>
              </a:ext>
            </a:extLst>
          </a:blip>
          <a:srcRect/>
          <a:stretch>
            <a:fillRect/>
          </a:stretch>
        </p:blipFill>
        <p:spPr bwMode="auto">
          <a:xfrm>
            <a:off x="2501164" y="3378507"/>
            <a:ext cx="7189672" cy="2355753"/>
          </a:xfrm>
          <a:prstGeom prst="rect">
            <a:avLst/>
          </a:prstGeom>
          <a:noFill/>
          <a:ln>
            <a:noFill/>
          </a:ln>
        </p:spPr>
      </p:pic>
    </p:spTree>
    <p:extLst>
      <p:ext uri="{BB962C8B-B14F-4D97-AF65-F5344CB8AC3E}">
        <p14:creationId xmlns:p14="http://schemas.microsoft.com/office/powerpoint/2010/main" val="1623301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tr-TR" dirty="0" smtClean="0"/>
              <a:t>Positioning Algorithms – KNN Proximity</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441622"/>
                <a:ext cx="5142723" cy="4914728"/>
              </a:xfrm>
            </p:spPr>
            <p:txBody>
              <a:bodyPr>
                <a:normAutofit/>
              </a:bodyPr>
              <a:lstStyle/>
              <a:p>
                <a:r>
                  <a:rPr lang="tr-TR" dirty="0" smtClean="0"/>
                  <a:t>W</a:t>
                </a:r>
                <a:r>
                  <a:rPr lang="en-US" dirty="0" smtClean="0"/>
                  <a:t>e </a:t>
                </a:r>
                <a:r>
                  <a:rPr lang="en-US" dirty="0"/>
                  <a:t>make use of KNN </a:t>
                </a:r>
                <a:r>
                  <a:rPr lang="tr-TR" dirty="0" smtClean="0"/>
                  <a:t>to find </a:t>
                </a:r>
                <a:r>
                  <a:rPr lang="en-US" dirty="0" smtClean="0"/>
                  <a:t>the </a:t>
                </a:r>
                <a:r>
                  <a:rPr lang="en-US" dirty="0"/>
                  <a:t>nearest </a:t>
                </a:r>
                <a:r>
                  <a:rPr lang="en-US" dirty="0" smtClean="0"/>
                  <a:t>neighbors</a:t>
                </a:r>
                <a:r>
                  <a:rPr lang="tr-TR" dirty="0"/>
                  <a:t> </a:t>
                </a:r>
                <a:r>
                  <a:rPr lang="tr-TR" dirty="0" smtClean="0"/>
                  <a:t>and measure the distances. It is basically an implementation of trilateration.</a:t>
                </a:r>
                <a:endParaRPr lang="tr-TR" dirty="0"/>
              </a:p>
              <a:p>
                <a14:m>
                  <m:oMath xmlns:m="http://schemas.openxmlformats.org/officeDocument/2006/math">
                    <m:r>
                      <a:rPr lang="en-US" sz="1500" i="1">
                        <a:latin typeface="Cambria Math" panose="02040503050406030204" pitchFamily="18" charset="0"/>
                      </a:rPr>
                      <m:t>2</m:t>
                    </m:r>
                    <m:d>
                      <m:dPr>
                        <m:begChr m:val="["/>
                        <m:endChr m:val="]"/>
                        <m:ctrlPr>
                          <a:rPr lang="en-US" sz="1500" i="1">
                            <a:latin typeface="Cambria Math" panose="02040503050406030204" pitchFamily="18" charset="0"/>
                          </a:rPr>
                        </m:ctrlPr>
                      </m:dPr>
                      <m:e>
                        <m:m>
                          <m:mPr>
                            <m:mcs>
                              <m:mc>
                                <m:mcPr>
                                  <m:count m:val="2"/>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a:rPr lang="en-US" sz="1500" i="1">
                                      <a:latin typeface="Cambria Math" panose="02040503050406030204" pitchFamily="18" charset="0"/>
                                    </a:rPr>
                                    <m:t>𝑎</m:t>
                                  </m:r>
                                </m:e>
                                <m:sub>
                                  <m:r>
                                    <a:rPr lang="en-US" sz="1500" i="1">
                                      <a:latin typeface="Cambria Math" panose="02040503050406030204" pitchFamily="18" charset="0"/>
                                    </a:rPr>
                                    <m:t>1</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𝑏</m:t>
                                  </m:r>
                                </m:e>
                                <m:sub>
                                  <m:r>
                                    <a:rPr lang="en-US" sz="1500" i="1">
                                      <a:latin typeface="Cambria Math" panose="02040503050406030204" pitchFamily="18" charset="0"/>
                                    </a:rPr>
                                    <m:t>1</m:t>
                                  </m:r>
                                </m:sub>
                              </m:sSub>
                            </m:e>
                            <m:e>
                              <m:sSub>
                                <m:sSubPr>
                                  <m:ctrlPr>
                                    <a:rPr lang="en-US" sz="1500" i="1">
                                      <a:latin typeface="Cambria Math" panose="02040503050406030204" pitchFamily="18" charset="0"/>
                                    </a:rPr>
                                  </m:ctrlPr>
                                </m:sSubPr>
                                <m:e>
                                  <m:r>
                                    <a:rPr lang="en-US" sz="1500" i="1">
                                      <a:latin typeface="Cambria Math" panose="02040503050406030204" pitchFamily="18" charset="0"/>
                                    </a:rPr>
                                    <m:t>𝑎</m:t>
                                  </m:r>
                                </m:e>
                                <m:sub>
                                  <m:r>
                                    <a:rPr lang="en-US" sz="1500" i="1">
                                      <a:latin typeface="Cambria Math" panose="02040503050406030204" pitchFamily="18" charset="0"/>
                                    </a:rPr>
                                    <m:t>2</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𝑏</m:t>
                                  </m:r>
                                </m:e>
                                <m:sub>
                                  <m:r>
                                    <a:rPr lang="en-US" sz="1500" i="1">
                                      <a:latin typeface="Cambria Math" panose="02040503050406030204" pitchFamily="18" charset="0"/>
                                    </a:rPr>
                                    <m:t>2</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𝑎</m:t>
                                  </m:r>
                                </m:e>
                                <m:sub>
                                  <m:r>
                                    <a:rPr lang="en-US" sz="1500" i="1">
                                      <a:latin typeface="Cambria Math" panose="02040503050406030204" pitchFamily="18" charset="0"/>
                                    </a:rPr>
                                    <m:t>1</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𝑐</m:t>
                                  </m:r>
                                </m:e>
                                <m:sub>
                                  <m:r>
                                    <a:rPr lang="en-US" sz="1500" i="1">
                                      <a:latin typeface="Cambria Math" panose="02040503050406030204" pitchFamily="18" charset="0"/>
                                    </a:rPr>
                                    <m:t>1</m:t>
                                  </m:r>
                                </m:sub>
                              </m:sSub>
                            </m:e>
                            <m:e>
                              <m:sSub>
                                <m:sSubPr>
                                  <m:ctrlPr>
                                    <a:rPr lang="en-US" sz="1500" i="1">
                                      <a:latin typeface="Cambria Math" panose="02040503050406030204" pitchFamily="18" charset="0"/>
                                    </a:rPr>
                                  </m:ctrlPr>
                                </m:sSubPr>
                                <m:e>
                                  <m:r>
                                    <a:rPr lang="en-US" sz="1500" i="1">
                                      <a:latin typeface="Cambria Math" panose="02040503050406030204" pitchFamily="18" charset="0"/>
                                    </a:rPr>
                                    <m:t>𝑎</m:t>
                                  </m:r>
                                </m:e>
                                <m:sub>
                                  <m:r>
                                    <a:rPr lang="en-US" sz="1500" i="1">
                                      <a:latin typeface="Cambria Math" panose="02040503050406030204" pitchFamily="18" charset="0"/>
                                    </a:rPr>
                                    <m:t>2</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𝑐</m:t>
                                  </m:r>
                                </m:e>
                                <m:sub>
                                  <m:r>
                                    <a:rPr lang="en-US" sz="1500" i="1">
                                      <a:latin typeface="Cambria Math" panose="02040503050406030204" pitchFamily="18" charset="0"/>
                                    </a:rPr>
                                    <m:t>2</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𝑏</m:t>
                                  </m:r>
                                </m:e>
                                <m:sub>
                                  <m:r>
                                    <a:rPr lang="en-US" sz="1500" i="1">
                                      <a:latin typeface="Cambria Math" panose="02040503050406030204" pitchFamily="18" charset="0"/>
                                    </a:rPr>
                                    <m:t>1</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𝑐</m:t>
                                  </m:r>
                                </m:e>
                                <m:sub>
                                  <m:r>
                                    <a:rPr lang="en-US" sz="1500" i="1">
                                      <a:latin typeface="Cambria Math" panose="02040503050406030204" pitchFamily="18" charset="0"/>
                                    </a:rPr>
                                    <m:t>1</m:t>
                                  </m:r>
                                </m:sub>
                              </m:sSub>
                            </m:e>
                            <m:e>
                              <m:sSub>
                                <m:sSubPr>
                                  <m:ctrlPr>
                                    <a:rPr lang="en-US" sz="1500" i="1">
                                      <a:latin typeface="Cambria Math" panose="02040503050406030204" pitchFamily="18" charset="0"/>
                                    </a:rPr>
                                  </m:ctrlPr>
                                </m:sSubPr>
                                <m:e>
                                  <m:r>
                                    <a:rPr lang="en-US" sz="1500" i="1">
                                      <a:latin typeface="Cambria Math" panose="02040503050406030204" pitchFamily="18" charset="0"/>
                                    </a:rPr>
                                    <m:t>𝑏</m:t>
                                  </m:r>
                                </m:e>
                                <m:sub>
                                  <m:r>
                                    <a:rPr lang="en-US" sz="1500" i="1">
                                      <a:latin typeface="Cambria Math" panose="02040503050406030204" pitchFamily="18" charset="0"/>
                                    </a:rPr>
                                    <m:t>2</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𝑐</m:t>
                                  </m:r>
                                </m:e>
                                <m:sub>
                                  <m:r>
                                    <a:rPr lang="en-US" sz="1500" i="1">
                                      <a:latin typeface="Cambria Math" panose="02040503050406030204" pitchFamily="18" charset="0"/>
                                    </a:rPr>
                                    <m:t>2</m:t>
                                  </m:r>
                                </m:sub>
                              </m:sSub>
                            </m:e>
                          </m:mr>
                        </m:m>
                      </m:e>
                    </m:d>
                    <m:d>
                      <m:dPr>
                        <m:begChr m:val="["/>
                        <m:endChr m:val="]"/>
                        <m:ctrlPr>
                          <a:rPr lang="en-US" sz="1500" i="1">
                            <a:latin typeface="Cambria Math" panose="02040503050406030204" pitchFamily="18" charset="0"/>
                          </a:rPr>
                        </m:ctrlPr>
                      </m:dPr>
                      <m:e>
                        <m:m>
                          <m:mPr>
                            <m:mcs>
                              <m:mc>
                                <m:mcPr>
                                  <m:count m:val="1"/>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i="1">
                                      <a:latin typeface="Cambria Math" panose="02040503050406030204" pitchFamily="18" charset="0"/>
                                    </a:rPr>
                                    <m:t>1</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i="1">
                                      <a:latin typeface="Cambria Math" panose="02040503050406030204" pitchFamily="18" charset="0"/>
                                    </a:rPr>
                                    <m:t>2</m:t>
                                  </m:r>
                                </m:sub>
                              </m:sSub>
                            </m:e>
                          </m:mr>
                        </m:m>
                      </m:e>
                    </m:d>
                    <m:r>
                      <a:rPr lang="en-US" sz="1500" i="1">
                        <a:latin typeface="Cambria Math" panose="02040503050406030204" pitchFamily="18" charset="0"/>
                      </a:rPr>
                      <m:t>=</m:t>
                    </m:r>
                    <m:d>
                      <m:dPr>
                        <m:begChr m:val="["/>
                        <m:endChr m:val="]"/>
                        <m:ctrlPr>
                          <a:rPr lang="en-US" sz="1500" i="1">
                            <a:latin typeface="Cambria Math" panose="02040503050406030204" pitchFamily="18" charset="0"/>
                          </a:rPr>
                        </m:ctrlPr>
                      </m:dPr>
                      <m:e>
                        <m:m>
                          <m:mPr>
                            <m:mcs>
                              <m:mc>
                                <m:mcPr>
                                  <m:count m:val="1"/>
                                  <m:mcJc m:val="center"/>
                                </m:mcPr>
                              </m:mc>
                            </m:mcs>
                            <m:ctrlPr>
                              <a:rPr lang="en-US" sz="1500" i="1">
                                <a:latin typeface="Cambria Math" panose="02040503050406030204" pitchFamily="18" charset="0"/>
                              </a:rPr>
                            </m:ctrlPr>
                          </m:mPr>
                          <m:mr>
                            <m:e>
                              <m:d>
                                <m:dPr>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d>
                                        <m:dPr>
                                          <m:begChr m:val="‖"/>
                                          <m:endChr m:val="‖"/>
                                          <m:ctrlPr>
                                            <a:rPr lang="en-US" sz="1500" i="1">
                                              <a:latin typeface="Cambria Math" panose="02040503050406030204" pitchFamily="18" charset="0"/>
                                            </a:rPr>
                                          </m:ctrlPr>
                                        </m:dPr>
                                        <m:e>
                                          <m:r>
                                            <a:rPr lang="en-US" sz="1500" i="1">
                                              <a:latin typeface="Cambria Math" panose="02040503050406030204" pitchFamily="18" charset="0"/>
                                            </a:rPr>
                                            <m:t>𝑎</m:t>
                                          </m:r>
                                        </m:e>
                                      </m:d>
                                    </m:e>
                                    <m:sup>
                                      <m:r>
                                        <a:rPr lang="en-US" sz="1500" i="1">
                                          <a:latin typeface="Cambria Math" panose="02040503050406030204" pitchFamily="18" charset="0"/>
                                        </a:rPr>
                                        <m:t>2</m:t>
                                      </m:r>
                                    </m:sup>
                                  </m:sSup>
                                  <m:r>
                                    <a:rPr lang="en-US" sz="1500" i="1">
                                      <a:latin typeface="Cambria Math" panose="02040503050406030204" pitchFamily="18" charset="0"/>
                                    </a:rPr>
                                    <m:t>−</m:t>
                                  </m:r>
                                  <m:sSubSup>
                                    <m:sSubSupPr>
                                      <m:ctrlPr>
                                        <a:rPr lang="en-US" sz="1500" i="1">
                                          <a:latin typeface="Cambria Math" panose="02040503050406030204" pitchFamily="18" charset="0"/>
                                        </a:rPr>
                                      </m:ctrlPr>
                                    </m:sSubSupPr>
                                    <m:e>
                                      <m:r>
                                        <a:rPr lang="en-US" sz="1500" i="1">
                                          <a:latin typeface="Cambria Math" panose="02040503050406030204" pitchFamily="18" charset="0"/>
                                        </a:rPr>
                                        <m:t>𝑑</m:t>
                                      </m:r>
                                    </m:e>
                                    <m:sub>
                                      <m:r>
                                        <a:rPr lang="en-US" sz="1500" i="1">
                                          <a:latin typeface="Cambria Math" panose="02040503050406030204" pitchFamily="18" charset="0"/>
                                        </a:rPr>
                                        <m:t>𝑎</m:t>
                                      </m:r>
                                    </m:sub>
                                    <m:sup>
                                      <m:r>
                                        <a:rPr lang="en-US" sz="1500" i="1">
                                          <a:latin typeface="Cambria Math" panose="02040503050406030204" pitchFamily="18" charset="0"/>
                                        </a:rPr>
                                        <m:t>2</m:t>
                                      </m:r>
                                    </m:sup>
                                  </m:sSubSup>
                                </m:e>
                              </m:d>
                              <m:r>
                                <a:rPr lang="en-US" sz="1500" i="1">
                                  <a:latin typeface="Cambria Math" panose="02040503050406030204" pitchFamily="18" charset="0"/>
                                </a:rPr>
                                <m:t>−</m:t>
                              </m:r>
                              <m:d>
                                <m:dPr>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d>
                                        <m:dPr>
                                          <m:begChr m:val="‖"/>
                                          <m:endChr m:val="‖"/>
                                          <m:ctrlPr>
                                            <a:rPr lang="en-US" sz="1500" i="1">
                                              <a:latin typeface="Cambria Math" panose="02040503050406030204" pitchFamily="18" charset="0"/>
                                            </a:rPr>
                                          </m:ctrlPr>
                                        </m:dPr>
                                        <m:e>
                                          <m:r>
                                            <a:rPr lang="en-US" sz="1500" i="1">
                                              <a:latin typeface="Cambria Math" panose="02040503050406030204" pitchFamily="18" charset="0"/>
                                            </a:rPr>
                                            <m:t>𝑏</m:t>
                                          </m:r>
                                        </m:e>
                                      </m:d>
                                    </m:e>
                                    <m:sup>
                                      <m:r>
                                        <a:rPr lang="en-US" sz="1500" i="1">
                                          <a:latin typeface="Cambria Math" panose="02040503050406030204" pitchFamily="18" charset="0"/>
                                        </a:rPr>
                                        <m:t>2</m:t>
                                      </m:r>
                                    </m:sup>
                                  </m:sSup>
                                  <m:r>
                                    <a:rPr lang="en-US" sz="1500" i="1">
                                      <a:latin typeface="Cambria Math" panose="02040503050406030204" pitchFamily="18" charset="0"/>
                                    </a:rPr>
                                    <m:t>−</m:t>
                                  </m:r>
                                  <m:sSubSup>
                                    <m:sSubSupPr>
                                      <m:ctrlPr>
                                        <a:rPr lang="en-US" sz="1500" i="1">
                                          <a:latin typeface="Cambria Math" panose="02040503050406030204" pitchFamily="18" charset="0"/>
                                        </a:rPr>
                                      </m:ctrlPr>
                                    </m:sSubSupPr>
                                    <m:e>
                                      <m:r>
                                        <a:rPr lang="en-US" sz="1500" i="1">
                                          <a:latin typeface="Cambria Math" panose="02040503050406030204" pitchFamily="18" charset="0"/>
                                        </a:rPr>
                                        <m:t>𝑑</m:t>
                                      </m:r>
                                    </m:e>
                                    <m:sub>
                                      <m:r>
                                        <a:rPr lang="en-US" sz="1500" i="1">
                                          <a:latin typeface="Cambria Math" panose="02040503050406030204" pitchFamily="18" charset="0"/>
                                        </a:rPr>
                                        <m:t>𝑏</m:t>
                                      </m:r>
                                    </m:sub>
                                    <m:sup>
                                      <m:r>
                                        <a:rPr lang="en-US" sz="1500" i="1">
                                          <a:latin typeface="Cambria Math" panose="02040503050406030204" pitchFamily="18" charset="0"/>
                                        </a:rPr>
                                        <m:t>2</m:t>
                                      </m:r>
                                    </m:sup>
                                  </m:sSubSup>
                                </m:e>
                              </m:d>
                            </m:e>
                          </m:mr>
                          <m:mr>
                            <m:e>
                              <m:d>
                                <m:dPr>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d>
                                        <m:dPr>
                                          <m:begChr m:val="‖"/>
                                          <m:endChr m:val="‖"/>
                                          <m:ctrlPr>
                                            <a:rPr lang="en-US" sz="1500" i="1">
                                              <a:latin typeface="Cambria Math" panose="02040503050406030204" pitchFamily="18" charset="0"/>
                                            </a:rPr>
                                          </m:ctrlPr>
                                        </m:dPr>
                                        <m:e>
                                          <m:r>
                                            <a:rPr lang="en-US" sz="1500" i="1">
                                              <a:latin typeface="Cambria Math" panose="02040503050406030204" pitchFamily="18" charset="0"/>
                                            </a:rPr>
                                            <m:t>𝑎</m:t>
                                          </m:r>
                                        </m:e>
                                      </m:d>
                                    </m:e>
                                    <m:sup>
                                      <m:r>
                                        <a:rPr lang="en-US" sz="1500" i="1">
                                          <a:latin typeface="Cambria Math" panose="02040503050406030204" pitchFamily="18" charset="0"/>
                                        </a:rPr>
                                        <m:t>2</m:t>
                                      </m:r>
                                    </m:sup>
                                  </m:sSup>
                                  <m:r>
                                    <a:rPr lang="en-US" sz="1500" i="1">
                                      <a:latin typeface="Cambria Math" panose="02040503050406030204" pitchFamily="18" charset="0"/>
                                    </a:rPr>
                                    <m:t>−</m:t>
                                  </m:r>
                                  <m:sSubSup>
                                    <m:sSubSupPr>
                                      <m:ctrlPr>
                                        <a:rPr lang="en-US" sz="1500" i="1">
                                          <a:latin typeface="Cambria Math" panose="02040503050406030204" pitchFamily="18" charset="0"/>
                                        </a:rPr>
                                      </m:ctrlPr>
                                    </m:sSubSupPr>
                                    <m:e>
                                      <m:r>
                                        <a:rPr lang="en-US" sz="1500" i="1">
                                          <a:latin typeface="Cambria Math" panose="02040503050406030204" pitchFamily="18" charset="0"/>
                                        </a:rPr>
                                        <m:t>𝑑</m:t>
                                      </m:r>
                                    </m:e>
                                    <m:sub>
                                      <m:r>
                                        <a:rPr lang="en-US" sz="1500" i="1">
                                          <a:latin typeface="Cambria Math" panose="02040503050406030204" pitchFamily="18" charset="0"/>
                                        </a:rPr>
                                        <m:t>𝑎</m:t>
                                      </m:r>
                                    </m:sub>
                                    <m:sup>
                                      <m:r>
                                        <a:rPr lang="en-US" sz="1500" i="1">
                                          <a:latin typeface="Cambria Math" panose="02040503050406030204" pitchFamily="18" charset="0"/>
                                        </a:rPr>
                                        <m:t>2</m:t>
                                      </m:r>
                                    </m:sup>
                                  </m:sSubSup>
                                </m:e>
                              </m:d>
                              <m:r>
                                <a:rPr lang="en-US" sz="1500" i="1">
                                  <a:latin typeface="Cambria Math" panose="02040503050406030204" pitchFamily="18" charset="0"/>
                                </a:rPr>
                                <m:t>−</m:t>
                              </m:r>
                              <m:d>
                                <m:dPr>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d>
                                        <m:dPr>
                                          <m:begChr m:val="‖"/>
                                          <m:endChr m:val="‖"/>
                                          <m:ctrlPr>
                                            <a:rPr lang="en-US" sz="1500" i="1">
                                              <a:latin typeface="Cambria Math" panose="02040503050406030204" pitchFamily="18" charset="0"/>
                                            </a:rPr>
                                          </m:ctrlPr>
                                        </m:dPr>
                                        <m:e>
                                          <m:r>
                                            <a:rPr lang="en-US" sz="1500" i="1">
                                              <a:latin typeface="Cambria Math" panose="02040503050406030204" pitchFamily="18" charset="0"/>
                                            </a:rPr>
                                            <m:t>𝑐</m:t>
                                          </m:r>
                                        </m:e>
                                      </m:d>
                                    </m:e>
                                    <m:sup>
                                      <m:r>
                                        <a:rPr lang="en-US" sz="1500" i="1">
                                          <a:latin typeface="Cambria Math" panose="02040503050406030204" pitchFamily="18" charset="0"/>
                                        </a:rPr>
                                        <m:t>2</m:t>
                                      </m:r>
                                    </m:sup>
                                  </m:sSup>
                                  <m:r>
                                    <a:rPr lang="en-US" sz="1500" i="1">
                                      <a:latin typeface="Cambria Math" panose="02040503050406030204" pitchFamily="18" charset="0"/>
                                    </a:rPr>
                                    <m:t>−</m:t>
                                  </m:r>
                                  <m:sSubSup>
                                    <m:sSubSupPr>
                                      <m:ctrlPr>
                                        <a:rPr lang="en-US" sz="1500" i="1">
                                          <a:latin typeface="Cambria Math" panose="02040503050406030204" pitchFamily="18" charset="0"/>
                                        </a:rPr>
                                      </m:ctrlPr>
                                    </m:sSubSupPr>
                                    <m:e>
                                      <m:r>
                                        <a:rPr lang="en-US" sz="1500" i="1">
                                          <a:latin typeface="Cambria Math" panose="02040503050406030204" pitchFamily="18" charset="0"/>
                                        </a:rPr>
                                        <m:t>𝑑</m:t>
                                      </m:r>
                                    </m:e>
                                    <m:sub>
                                      <m:r>
                                        <a:rPr lang="en-US" sz="1500" i="1">
                                          <a:latin typeface="Cambria Math" panose="02040503050406030204" pitchFamily="18" charset="0"/>
                                        </a:rPr>
                                        <m:t>𝑐</m:t>
                                      </m:r>
                                    </m:sub>
                                    <m:sup>
                                      <m:r>
                                        <a:rPr lang="en-US" sz="1500" i="1">
                                          <a:latin typeface="Cambria Math" panose="02040503050406030204" pitchFamily="18" charset="0"/>
                                        </a:rPr>
                                        <m:t>2</m:t>
                                      </m:r>
                                    </m:sup>
                                  </m:sSubSup>
                                </m:e>
                              </m:d>
                            </m:e>
                          </m:mr>
                          <m:mr>
                            <m:e>
                              <m:d>
                                <m:dPr>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d>
                                        <m:dPr>
                                          <m:begChr m:val="‖"/>
                                          <m:endChr m:val="‖"/>
                                          <m:ctrlPr>
                                            <a:rPr lang="en-US" sz="1500" i="1">
                                              <a:latin typeface="Cambria Math" panose="02040503050406030204" pitchFamily="18" charset="0"/>
                                            </a:rPr>
                                          </m:ctrlPr>
                                        </m:dPr>
                                        <m:e>
                                          <m:r>
                                            <a:rPr lang="en-US" sz="1500" i="1">
                                              <a:latin typeface="Cambria Math" panose="02040503050406030204" pitchFamily="18" charset="0"/>
                                            </a:rPr>
                                            <m:t>𝑏</m:t>
                                          </m:r>
                                        </m:e>
                                      </m:d>
                                    </m:e>
                                    <m:sup>
                                      <m:r>
                                        <a:rPr lang="en-US" sz="1500" i="1">
                                          <a:latin typeface="Cambria Math" panose="02040503050406030204" pitchFamily="18" charset="0"/>
                                        </a:rPr>
                                        <m:t>2</m:t>
                                      </m:r>
                                    </m:sup>
                                  </m:sSup>
                                  <m:r>
                                    <a:rPr lang="en-US" sz="1500" i="1">
                                      <a:latin typeface="Cambria Math" panose="02040503050406030204" pitchFamily="18" charset="0"/>
                                    </a:rPr>
                                    <m:t>−</m:t>
                                  </m:r>
                                  <m:sSubSup>
                                    <m:sSubSupPr>
                                      <m:ctrlPr>
                                        <a:rPr lang="en-US" sz="1500" i="1">
                                          <a:latin typeface="Cambria Math" panose="02040503050406030204" pitchFamily="18" charset="0"/>
                                        </a:rPr>
                                      </m:ctrlPr>
                                    </m:sSubSupPr>
                                    <m:e>
                                      <m:r>
                                        <a:rPr lang="en-US" sz="1500" i="1">
                                          <a:latin typeface="Cambria Math" panose="02040503050406030204" pitchFamily="18" charset="0"/>
                                        </a:rPr>
                                        <m:t>𝑑</m:t>
                                      </m:r>
                                    </m:e>
                                    <m:sub>
                                      <m:r>
                                        <a:rPr lang="en-US" sz="1500" i="1">
                                          <a:latin typeface="Cambria Math" panose="02040503050406030204" pitchFamily="18" charset="0"/>
                                        </a:rPr>
                                        <m:t>𝑏</m:t>
                                      </m:r>
                                    </m:sub>
                                    <m:sup>
                                      <m:r>
                                        <a:rPr lang="en-US" sz="1500" i="1">
                                          <a:latin typeface="Cambria Math" panose="02040503050406030204" pitchFamily="18" charset="0"/>
                                        </a:rPr>
                                        <m:t>2</m:t>
                                      </m:r>
                                    </m:sup>
                                  </m:sSubSup>
                                </m:e>
                              </m:d>
                              <m:r>
                                <a:rPr lang="en-US" sz="1500" i="1">
                                  <a:latin typeface="Cambria Math" panose="02040503050406030204" pitchFamily="18" charset="0"/>
                                </a:rPr>
                                <m:t>−</m:t>
                              </m:r>
                              <m:d>
                                <m:dPr>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d>
                                        <m:dPr>
                                          <m:begChr m:val="‖"/>
                                          <m:endChr m:val="‖"/>
                                          <m:ctrlPr>
                                            <a:rPr lang="en-US" sz="1500" i="1">
                                              <a:latin typeface="Cambria Math" panose="02040503050406030204" pitchFamily="18" charset="0"/>
                                            </a:rPr>
                                          </m:ctrlPr>
                                        </m:dPr>
                                        <m:e>
                                          <m:r>
                                            <a:rPr lang="en-US" sz="1500" i="1">
                                              <a:latin typeface="Cambria Math" panose="02040503050406030204" pitchFamily="18" charset="0"/>
                                            </a:rPr>
                                            <m:t>𝑐</m:t>
                                          </m:r>
                                        </m:e>
                                      </m:d>
                                    </m:e>
                                    <m:sup>
                                      <m:r>
                                        <a:rPr lang="en-US" sz="1500" i="1">
                                          <a:latin typeface="Cambria Math" panose="02040503050406030204" pitchFamily="18" charset="0"/>
                                        </a:rPr>
                                        <m:t>2</m:t>
                                      </m:r>
                                    </m:sup>
                                  </m:sSup>
                                  <m:r>
                                    <a:rPr lang="en-US" sz="1500" i="1">
                                      <a:latin typeface="Cambria Math" panose="02040503050406030204" pitchFamily="18" charset="0"/>
                                    </a:rPr>
                                    <m:t>−</m:t>
                                  </m:r>
                                  <m:sSubSup>
                                    <m:sSubSupPr>
                                      <m:ctrlPr>
                                        <a:rPr lang="en-US" sz="1500" i="1">
                                          <a:latin typeface="Cambria Math" panose="02040503050406030204" pitchFamily="18" charset="0"/>
                                        </a:rPr>
                                      </m:ctrlPr>
                                    </m:sSubSupPr>
                                    <m:e>
                                      <m:r>
                                        <a:rPr lang="en-US" sz="1500" i="1">
                                          <a:latin typeface="Cambria Math" panose="02040503050406030204" pitchFamily="18" charset="0"/>
                                        </a:rPr>
                                        <m:t>𝑑</m:t>
                                      </m:r>
                                    </m:e>
                                    <m:sub>
                                      <m:r>
                                        <a:rPr lang="en-US" sz="1500" i="1">
                                          <a:latin typeface="Cambria Math" panose="02040503050406030204" pitchFamily="18" charset="0"/>
                                        </a:rPr>
                                        <m:t>𝑐</m:t>
                                      </m:r>
                                    </m:sub>
                                    <m:sup>
                                      <m:r>
                                        <a:rPr lang="en-US" sz="1500" i="1">
                                          <a:latin typeface="Cambria Math" panose="02040503050406030204" pitchFamily="18" charset="0"/>
                                        </a:rPr>
                                        <m:t>2</m:t>
                                      </m:r>
                                    </m:sup>
                                  </m:sSubSup>
                                </m:e>
                              </m:d>
                            </m:e>
                          </m:mr>
                        </m:m>
                      </m:e>
                    </m:d>
                  </m:oMath>
                </a14:m>
                <a:endParaRPr lang="tr-TR" sz="1500" dirty="0"/>
              </a:p>
              <a:p>
                <a:r>
                  <a:rPr lang="tr-TR" dirty="0"/>
                  <a:t>T</a:t>
                </a:r>
                <a:r>
                  <a:rPr lang="en-US" dirty="0" smtClean="0"/>
                  <a:t>he </a:t>
                </a:r>
                <a:r>
                  <a:rPr lang="en-US" dirty="0"/>
                  <a:t>equation is solved for each of the pairs of two points and the average of the </a:t>
                </a:r>
                <a:r>
                  <a:rPr lang="tr-TR" dirty="0" smtClean="0"/>
                  <a:t>solution</a:t>
                </a:r>
                <a:r>
                  <a:rPr lang="en-US" dirty="0" smtClean="0"/>
                  <a:t> </a:t>
                </a:r>
                <a:r>
                  <a:rPr lang="en-US" dirty="0"/>
                  <a:t>is taken as a result.</a:t>
                </a:r>
                <a:endParaRPr lang="tr-TR" dirty="0" smtClean="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441622"/>
                <a:ext cx="5142723" cy="4914728"/>
              </a:xfrm>
              <a:blipFill rotWithShape="0">
                <a:blip r:embed="rId2"/>
                <a:stretch>
                  <a:fillRect l="-2014" t="-1983" r="-1896"/>
                </a:stretch>
              </a:blipFill>
            </p:spPr>
            <p:txBody>
              <a:bodyPr/>
              <a:lstStyle/>
              <a:p>
                <a:r>
                  <a:rPr lang="en-US">
                    <a:noFill/>
                  </a:rPr>
                  <a:t> </a:t>
                </a:r>
              </a:p>
            </p:txBody>
          </p:sp>
        </mc:Fallback>
      </mc:AlternateContent>
      <p:sp>
        <p:nvSpPr>
          <p:cNvPr id="10" name="Slide Number Placeholder 9"/>
          <p:cNvSpPr>
            <a:spLocks noGrp="1"/>
          </p:cNvSpPr>
          <p:nvPr>
            <p:ph type="sldNum" sz="quarter" idx="12"/>
          </p:nvPr>
        </p:nvSpPr>
        <p:spPr/>
        <p:txBody>
          <a:bodyPr/>
          <a:lstStyle/>
          <a:p>
            <a:fld id="{D5893FBC-0261-413C-B344-1B9C151D2245}" type="slidenum">
              <a:rPr lang="en-US" smtClean="0"/>
              <a:t>16</a:t>
            </a:fld>
            <a:endParaRPr lang="en-US"/>
          </a:p>
        </p:txBody>
      </p:sp>
      <p:pic>
        <p:nvPicPr>
          <p:cNvPr id="3" name="Picture 2"/>
          <p:cNvPicPr>
            <a:picLocks noChangeAspect="1"/>
          </p:cNvPicPr>
          <p:nvPr/>
        </p:nvPicPr>
        <p:blipFill>
          <a:blip r:embed="rId3"/>
          <a:stretch>
            <a:fillRect/>
          </a:stretch>
        </p:blipFill>
        <p:spPr>
          <a:xfrm>
            <a:off x="6084479" y="1441622"/>
            <a:ext cx="5269321" cy="4539300"/>
          </a:xfrm>
          <a:prstGeom prst="rect">
            <a:avLst/>
          </a:prstGeom>
        </p:spPr>
      </p:pic>
    </p:spTree>
    <p:extLst>
      <p:ext uri="{BB962C8B-B14F-4D97-AF65-F5344CB8AC3E}">
        <p14:creationId xmlns:p14="http://schemas.microsoft.com/office/powerpoint/2010/main" val="950507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tr-TR" dirty="0" smtClean="0"/>
              <a:t>Positioning Algorithms – RSSI Proximity</a:t>
            </a:r>
            <a:endParaRPr lang="en-US" dirty="0"/>
          </a:p>
        </p:txBody>
      </p:sp>
      <p:sp>
        <p:nvSpPr>
          <p:cNvPr id="5" name="Content Placeholder 4"/>
          <p:cNvSpPr>
            <a:spLocks noGrp="1"/>
          </p:cNvSpPr>
          <p:nvPr>
            <p:ph idx="1"/>
          </p:nvPr>
        </p:nvSpPr>
        <p:spPr>
          <a:xfrm>
            <a:off x="838200" y="1441622"/>
            <a:ext cx="10515600" cy="4914728"/>
          </a:xfrm>
        </p:spPr>
        <p:txBody>
          <a:bodyPr>
            <a:normAutofit/>
          </a:bodyPr>
          <a:lstStyle/>
          <a:p>
            <a:r>
              <a:rPr lang="tr-TR" dirty="0" smtClean="0"/>
              <a:t>T</a:t>
            </a:r>
            <a:r>
              <a:rPr lang="en-US" dirty="0" smtClean="0"/>
              <a:t>he </a:t>
            </a:r>
            <a:r>
              <a:rPr lang="en-US" dirty="0"/>
              <a:t>same equation in KNN Proximity </a:t>
            </a:r>
            <a:r>
              <a:rPr lang="en-US" dirty="0" smtClean="0"/>
              <a:t>is </a:t>
            </a:r>
            <a:r>
              <a:rPr lang="en-US" dirty="0"/>
              <a:t>utilized without appealing to KNN and fingerprinting dataset. The RSSI values read from each of the gateways were considered as the distances of the gateways to the </a:t>
            </a:r>
            <a:r>
              <a:rPr lang="en-US" dirty="0" smtClean="0"/>
              <a:t>beacon</a:t>
            </a:r>
            <a:r>
              <a:rPr lang="tr-TR" dirty="0" smtClean="0"/>
              <a:t> (we already know positions of the gateways)</a:t>
            </a:r>
            <a:r>
              <a:rPr lang="en-US" dirty="0" smtClean="0"/>
              <a:t> </a:t>
            </a:r>
            <a:r>
              <a:rPr lang="en-US" dirty="0"/>
              <a:t>and according to that, the equation solved.</a:t>
            </a:r>
          </a:p>
        </p:txBody>
      </p:sp>
      <p:sp>
        <p:nvSpPr>
          <p:cNvPr id="10" name="Slide Number Placeholder 9"/>
          <p:cNvSpPr>
            <a:spLocks noGrp="1"/>
          </p:cNvSpPr>
          <p:nvPr>
            <p:ph type="sldNum" sz="quarter" idx="12"/>
          </p:nvPr>
        </p:nvSpPr>
        <p:spPr/>
        <p:txBody>
          <a:bodyPr/>
          <a:lstStyle/>
          <a:p>
            <a:fld id="{D5893FBC-0261-413C-B344-1B9C151D2245}" type="slidenum">
              <a:rPr lang="en-US" smtClean="0"/>
              <a:t>17</a:t>
            </a:fld>
            <a:endParaRPr lang="en-US"/>
          </a:p>
        </p:txBody>
      </p:sp>
    </p:spTree>
    <p:extLst>
      <p:ext uri="{BB962C8B-B14F-4D97-AF65-F5344CB8AC3E}">
        <p14:creationId xmlns:p14="http://schemas.microsoft.com/office/powerpoint/2010/main" val="30286243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tr-TR" dirty="0" smtClean="0"/>
              <a:t>Conclusion</a:t>
            </a:r>
            <a:endParaRPr lang="en-US" dirty="0"/>
          </a:p>
        </p:txBody>
      </p:sp>
      <p:sp>
        <p:nvSpPr>
          <p:cNvPr id="5" name="Content Placeholder 4"/>
          <p:cNvSpPr>
            <a:spLocks noGrp="1"/>
          </p:cNvSpPr>
          <p:nvPr>
            <p:ph idx="1"/>
          </p:nvPr>
        </p:nvSpPr>
        <p:spPr>
          <a:xfrm>
            <a:off x="838200" y="1441622"/>
            <a:ext cx="10515600" cy="4914728"/>
          </a:xfrm>
        </p:spPr>
        <p:txBody>
          <a:bodyPr>
            <a:normAutofit/>
          </a:bodyPr>
          <a:lstStyle/>
          <a:p>
            <a:r>
              <a:rPr lang="tr-TR" dirty="0" smtClean="0"/>
              <a:t>H</a:t>
            </a:r>
            <a:r>
              <a:rPr lang="en-US" dirty="0" err="1" smtClean="0"/>
              <a:t>ard</a:t>
            </a:r>
            <a:r>
              <a:rPr lang="en-US" dirty="0" smtClean="0"/>
              <a:t> </a:t>
            </a:r>
            <a:r>
              <a:rPr lang="en-US" dirty="0"/>
              <a:t>to localize the Bluetooth capable devices indoor because of the fluctuation, signal reflection, and weak data. </a:t>
            </a:r>
          </a:p>
          <a:p>
            <a:r>
              <a:rPr lang="en-US" dirty="0"/>
              <a:t>Fingerprinting is one of the ways that have the potential to increase the accuracy of the positioning and supporting it with machine learning or deep learning algorithms can be even more beneficial.</a:t>
            </a:r>
          </a:p>
        </p:txBody>
      </p:sp>
      <p:sp>
        <p:nvSpPr>
          <p:cNvPr id="10" name="Slide Number Placeholder 9"/>
          <p:cNvSpPr>
            <a:spLocks noGrp="1"/>
          </p:cNvSpPr>
          <p:nvPr>
            <p:ph type="sldNum" sz="quarter" idx="12"/>
          </p:nvPr>
        </p:nvSpPr>
        <p:spPr/>
        <p:txBody>
          <a:bodyPr/>
          <a:lstStyle/>
          <a:p>
            <a:fld id="{D5893FBC-0261-413C-B344-1B9C151D2245}" type="slidenum">
              <a:rPr lang="en-US" smtClean="0"/>
              <a:t>18</a:t>
            </a:fld>
            <a:endParaRPr lang="en-US"/>
          </a:p>
        </p:txBody>
      </p:sp>
    </p:spTree>
    <p:extLst>
      <p:ext uri="{BB962C8B-B14F-4D97-AF65-F5344CB8AC3E}">
        <p14:creationId xmlns:p14="http://schemas.microsoft.com/office/powerpoint/2010/main" val="27644212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340" y="2523438"/>
            <a:ext cx="10515600" cy="1325563"/>
          </a:xfrm>
        </p:spPr>
        <p:txBody>
          <a:bodyPr/>
          <a:lstStyle/>
          <a:p>
            <a:pPr algn="ctr"/>
            <a:r>
              <a:rPr lang="tr-TR" dirty="0" smtClean="0"/>
              <a:t>THANK YOU</a:t>
            </a:r>
            <a:endParaRPr lang="en-US" dirty="0"/>
          </a:p>
        </p:txBody>
      </p:sp>
      <p:sp>
        <p:nvSpPr>
          <p:cNvPr id="5" name="Slide Number Placeholder 4"/>
          <p:cNvSpPr>
            <a:spLocks noGrp="1"/>
          </p:cNvSpPr>
          <p:nvPr>
            <p:ph type="sldNum" sz="quarter" idx="12"/>
          </p:nvPr>
        </p:nvSpPr>
        <p:spPr/>
        <p:txBody>
          <a:bodyPr/>
          <a:lstStyle/>
          <a:p>
            <a:fld id="{D5893FBC-0261-413C-B344-1B9C151D2245}" type="slidenum">
              <a:rPr lang="en-US" smtClean="0"/>
              <a:t>19</a:t>
            </a:fld>
            <a:endParaRPr lang="en-US"/>
          </a:p>
        </p:txBody>
      </p:sp>
    </p:spTree>
    <p:extLst>
      <p:ext uri="{BB962C8B-B14F-4D97-AF65-F5344CB8AC3E}">
        <p14:creationId xmlns:p14="http://schemas.microsoft.com/office/powerpoint/2010/main" val="7049430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tr-TR" dirty="0" smtClean="0"/>
              <a:t>Project Description</a:t>
            </a:r>
            <a:endParaRPr lang="en-US" dirty="0"/>
          </a:p>
        </p:txBody>
      </p:sp>
      <p:sp>
        <p:nvSpPr>
          <p:cNvPr id="5" name="Content Placeholder 4"/>
          <p:cNvSpPr>
            <a:spLocks noGrp="1"/>
          </p:cNvSpPr>
          <p:nvPr>
            <p:ph idx="1"/>
          </p:nvPr>
        </p:nvSpPr>
        <p:spPr>
          <a:xfrm>
            <a:off x="838200" y="1441622"/>
            <a:ext cx="10515600" cy="4914728"/>
          </a:xfrm>
        </p:spPr>
        <p:txBody>
          <a:bodyPr/>
          <a:lstStyle/>
          <a:p>
            <a:pPr algn="just"/>
            <a:r>
              <a:rPr lang="en-US" dirty="0" smtClean="0"/>
              <a:t>Estimating </a:t>
            </a:r>
            <a:r>
              <a:rPr lang="en-US" dirty="0"/>
              <a:t>the location of a Bluetooth capable device in an indoor environment has many practical purposes. Either for a smart warehouse with autonomous robots carrying the goods around, or for a classic multi-</a:t>
            </a:r>
            <a:r>
              <a:rPr lang="en-US" dirty="0" err="1"/>
              <a:t>storey</a:t>
            </a:r>
            <a:r>
              <a:rPr lang="en-US" dirty="0"/>
              <a:t> office with employees moving from one place to </a:t>
            </a:r>
            <a:r>
              <a:rPr lang="en-US" dirty="0" smtClean="0"/>
              <a:t>another</a:t>
            </a:r>
            <a:r>
              <a:rPr lang="tr-TR" dirty="0" smtClean="0"/>
              <a:t>.</a:t>
            </a:r>
          </a:p>
          <a:p>
            <a:r>
              <a:rPr lang="en-US" dirty="0"/>
              <a:t>Indoor positioning can be performed using a set of stationary Bluetooth access points. </a:t>
            </a:r>
            <a:endParaRPr lang="tr-TR" dirty="0" smtClean="0"/>
          </a:p>
          <a:p>
            <a:r>
              <a:rPr lang="en-US" dirty="0"/>
              <a:t>In this project, we are going to implement a hybrid solution of fingerprinting and </a:t>
            </a:r>
            <a:r>
              <a:rPr lang="en-US" dirty="0" smtClean="0"/>
              <a:t>triangulation</a:t>
            </a:r>
            <a:r>
              <a:rPr lang="tr-TR" dirty="0" smtClean="0"/>
              <a:t> (not triangulation, trilateration)</a:t>
            </a:r>
            <a:r>
              <a:rPr lang="en-US" dirty="0" smtClean="0"/>
              <a:t>.</a:t>
            </a:r>
            <a:endParaRPr lang="en-US" dirty="0"/>
          </a:p>
        </p:txBody>
      </p:sp>
      <p:sp>
        <p:nvSpPr>
          <p:cNvPr id="10" name="Slide Number Placeholder 9"/>
          <p:cNvSpPr>
            <a:spLocks noGrp="1"/>
          </p:cNvSpPr>
          <p:nvPr>
            <p:ph type="sldNum" sz="quarter" idx="12"/>
          </p:nvPr>
        </p:nvSpPr>
        <p:spPr/>
        <p:txBody>
          <a:bodyPr/>
          <a:lstStyle/>
          <a:p>
            <a:fld id="{D5893FBC-0261-413C-B344-1B9C151D2245}" type="slidenum">
              <a:rPr lang="en-US" smtClean="0"/>
              <a:t>2</a:t>
            </a:fld>
            <a:endParaRPr lang="en-US"/>
          </a:p>
        </p:txBody>
      </p:sp>
    </p:spTree>
    <p:extLst>
      <p:ext uri="{BB962C8B-B14F-4D97-AF65-F5344CB8AC3E}">
        <p14:creationId xmlns:p14="http://schemas.microsoft.com/office/powerpoint/2010/main" val="2170136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en-US" dirty="0"/>
              <a:t>Requirements of the Project</a:t>
            </a:r>
          </a:p>
        </p:txBody>
      </p:sp>
      <p:sp>
        <p:nvSpPr>
          <p:cNvPr id="5" name="Content Placeholder 4"/>
          <p:cNvSpPr>
            <a:spLocks noGrp="1"/>
          </p:cNvSpPr>
          <p:nvPr>
            <p:ph idx="1"/>
          </p:nvPr>
        </p:nvSpPr>
        <p:spPr>
          <a:xfrm>
            <a:off x="838200" y="1441622"/>
            <a:ext cx="10515600" cy="4914728"/>
          </a:xfrm>
        </p:spPr>
        <p:txBody>
          <a:bodyPr>
            <a:normAutofit/>
          </a:bodyPr>
          <a:lstStyle/>
          <a:p>
            <a:pPr lvl="0"/>
            <a:r>
              <a:rPr lang="en-US" dirty="0"/>
              <a:t>Raspberry Pi </a:t>
            </a:r>
            <a:r>
              <a:rPr lang="en-US" dirty="0" smtClean="0"/>
              <a:t>3</a:t>
            </a:r>
            <a:endParaRPr lang="en-US" dirty="0"/>
          </a:p>
          <a:p>
            <a:pPr lvl="0"/>
            <a:r>
              <a:rPr lang="en-US" dirty="0"/>
              <a:t>A cheap version of beacon or a </a:t>
            </a:r>
            <a:r>
              <a:rPr lang="en-US" dirty="0" smtClean="0"/>
              <a:t>smartphone</a:t>
            </a:r>
            <a:endParaRPr lang="en-US" dirty="0"/>
          </a:p>
          <a:p>
            <a:pPr lvl="0"/>
            <a:r>
              <a:rPr lang="en-US" dirty="0"/>
              <a:t>.NET Core </a:t>
            </a:r>
            <a:r>
              <a:rPr lang="en-US" dirty="0" smtClean="0"/>
              <a:t>2.1</a:t>
            </a:r>
            <a:endParaRPr lang="en-US" dirty="0"/>
          </a:p>
          <a:p>
            <a:pPr lvl="0"/>
            <a:r>
              <a:rPr lang="en-US" dirty="0"/>
              <a:t>Windows 10 IoT </a:t>
            </a:r>
            <a:r>
              <a:rPr lang="en-US" dirty="0" smtClean="0"/>
              <a:t>Core</a:t>
            </a:r>
            <a:endParaRPr lang="en-US" dirty="0"/>
          </a:p>
          <a:p>
            <a:pPr lvl="0"/>
            <a:r>
              <a:rPr lang="en-US" dirty="0"/>
              <a:t>A server or a commodity </a:t>
            </a:r>
            <a:r>
              <a:rPr lang="en-US" dirty="0" smtClean="0"/>
              <a:t>computer</a:t>
            </a:r>
            <a:endParaRPr lang="en-US" dirty="0"/>
          </a:p>
          <a:p>
            <a:pPr lvl="0"/>
            <a:r>
              <a:rPr lang="en-US" dirty="0"/>
              <a:t>Visual Studio </a:t>
            </a:r>
            <a:r>
              <a:rPr lang="en-US" dirty="0" smtClean="0"/>
              <a:t>2017</a:t>
            </a:r>
            <a:endParaRPr lang="tr-TR" dirty="0" smtClean="0"/>
          </a:p>
          <a:p>
            <a:pPr lvl="0"/>
            <a:r>
              <a:rPr lang="en-US" dirty="0" smtClean="0"/>
              <a:t>A </a:t>
            </a:r>
            <a:r>
              <a:rPr lang="en-US" dirty="0"/>
              <a:t>PC installed Windows </a:t>
            </a:r>
            <a:r>
              <a:rPr lang="en-US" dirty="0" smtClean="0"/>
              <a:t>10</a:t>
            </a:r>
            <a:endParaRPr lang="en-US" dirty="0"/>
          </a:p>
        </p:txBody>
      </p:sp>
      <p:sp>
        <p:nvSpPr>
          <p:cNvPr id="10" name="Slide Number Placeholder 9"/>
          <p:cNvSpPr>
            <a:spLocks noGrp="1"/>
          </p:cNvSpPr>
          <p:nvPr>
            <p:ph type="sldNum" sz="quarter" idx="12"/>
          </p:nvPr>
        </p:nvSpPr>
        <p:spPr/>
        <p:txBody>
          <a:bodyPr/>
          <a:lstStyle/>
          <a:p>
            <a:fld id="{D5893FBC-0261-413C-B344-1B9C151D2245}" type="slidenum">
              <a:rPr lang="en-US" smtClean="0"/>
              <a:t>3</a:t>
            </a:fld>
            <a:endParaRPr lang="en-US"/>
          </a:p>
        </p:txBody>
      </p:sp>
    </p:spTree>
    <p:extLst>
      <p:ext uri="{BB962C8B-B14F-4D97-AF65-F5344CB8AC3E}">
        <p14:creationId xmlns:p14="http://schemas.microsoft.com/office/powerpoint/2010/main" val="22298105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en-US" dirty="0"/>
              <a:t>Design of the </a:t>
            </a:r>
            <a:r>
              <a:rPr lang="en-US" dirty="0" smtClean="0"/>
              <a:t>Project</a:t>
            </a:r>
            <a:r>
              <a:rPr lang="tr-TR" dirty="0" smtClean="0"/>
              <a:t> - Environment</a:t>
            </a:r>
            <a:endParaRPr lang="en-US" dirty="0"/>
          </a:p>
        </p:txBody>
      </p:sp>
      <p:sp>
        <p:nvSpPr>
          <p:cNvPr id="10" name="Slide Number Placeholder 9"/>
          <p:cNvSpPr>
            <a:spLocks noGrp="1"/>
          </p:cNvSpPr>
          <p:nvPr>
            <p:ph type="sldNum" sz="quarter" idx="12"/>
          </p:nvPr>
        </p:nvSpPr>
        <p:spPr/>
        <p:txBody>
          <a:bodyPr/>
          <a:lstStyle/>
          <a:p>
            <a:fld id="{D5893FBC-0261-413C-B344-1B9C151D2245}" type="slidenum">
              <a:rPr lang="en-US" smtClean="0"/>
              <a:t>4</a:t>
            </a:fld>
            <a:endParaRPr lang="en-US"/>
          </a:p>
        </p:txBody>
      </p:sp>
      <p:pic>
        <p:nvPicPr>
          <p:cNvPr id="6" name="Content Placeholder 5" descr="C:\Users\e062078\Desktop\aaaa.png.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54091"/>
            <a:ext cx="4349620" cy="4609704"/>
          </a:xfrm>
          <a:prstGeom prst="rect">
            <a:avLst/>
          </a:prstGeom>
          <a:noFill/>
          <a:ln>
            <a:noFill/>
          </a:ln>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454091"/>
            <a:ext cx="5232918" cy="4609704"/>
          </a:xfrm>
          <a:prstGeom prst="rect">
            <a:avLst/>
          </a:prstGeom>
        </p:spPr>
      </p:pic>
    </p:spTree>
    <p:extLst>
      <p:ext uri="{BB962C8B-B14F-4D97-AF65-F5344CB8AC3E}">
        <p14:creationId xmlns:p14="http://schemas.microsoft.com/office/powerpoint/2010/main" val="4211697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en-US" dirty="0"/>
              <a:t>Design of the Project</a:t>
            </a:r>
          </a:p>
        </p:txBody>
      </p:sp>
      <p:sp>
        <p:nvSpPr>
          <p:cNvPr id="5" name="Content Placeholder 4"/>
          <p:cNvSpPr>
            <a:spLocks noGrp="1"/>
          </p:cNvSpPr>
          <p:nvPr>
            <p:ph idx="1"/>
          </p:nvPr>
        </p:nvSpPr>
        <p:spPr>
          <a:xfrm>
            <a:off x="838200" y="1441622"/>
            <a:ext cx="10515600" cy="4914728"/>
          </a:xfrm>
        </p:spPr>
        <p:txBody>
          <a:bodyPr>
            <a:normAutofit/>
          </a:bodyPr>
          <a:lstStyle/>
          <a:p>
            <a:pPr lvl="0"/>
            <a:r>
              <a:rPr lang="tr-TR" dirty="0" smtClean="0"/>
              <a:t>Logical Design</a:t>
            </a:r>
          </a:p>
          <a:p>
            <a:pPr lvl="0"/>
            <a:endParaRPr lang="tr-TR" dirty="0"/>
          </a:p>
          <a:p>
            <a:pPr marL="0" lvl="0" indent="0">
              <a:buNone/>
            </a:pPr>
            <a:endParaRPr lang="tr-TR" dirty="0"/>
          </a:p>
          <a:p>
            <a:pPr marL="0" lvl="0" indent="0">
              <a:buNone/>
            </a:pPr>
            <a:endParaRPr lang="tr-TR" dirty="0" smtClean="0"/>
          </a:p>
          <a:p>
            <a:pPr marL="0" lvl="0" indent="0">
              <a:buNone/>
            </a:pPr>
            <a:endParaRPr lang="tr-TR" dirty="0" smtClean="0"/>
          </a:p>
          <a:p>
            <a:pPr lvl="0"/>
            <a:r>
              <a:rPr lang="tr-TR" dirty="0" smtClean="0"/>
              <a:t>Software Modules</a:t>
            </a:r>
          </a:p>
          <a:p>
            <a:pPr lvl="0"/>
            <a:endParaRPr lang="en-US" dirty="0"/>
          </a:p>
        </p:txBody>
      </p:sp>
      <p:sp>
        <p:nvSpPr>
          <p:cNvPr id="10" name="Slide Number Placeholder 9"/>
          <p:cNvSpPr>
            <a:spLocks noGrp="1"/>
          </p:cNvSpPr>
          <p:nvPr>
            <p:ph type="sldNum" sz="quarter" idx="12"/>
          </p:nvPr>
        </p:nvSpPr>
        <p:spPr/>
        <p:txBody>
          <a:bodyPr/>
          <a:lstStyle/>
          <a:p>
            <a:fld id="{D5893FBC-0261-413C-B344-1B9C151D2245}" type="slidenum">
              <a:rPr lang="en-US" smtClean="0"/>
              <a:t>5</a:t>
            </a:fld>
            <a:endParaRPr lang="en-US"/>
          </a:p>
        </p:txBody>
      </p:sp>
      <p:pic>
        <p:nvPicPr>
          <p:cNvPr id="8" name="Picture 7"/>
          <p:cNvPicPr>
            <a:picLocks noChangeAspect="1"/>
          </p:cNvPicPr>
          <p:nvPr/>
        </p:nvPicPr>
        <p:blipFill>
          <a:blip r:embed="rId2"/>
          <a:stretch>
            <a:fillRect/>
          </a:stretch>
        </p:blipFill>
        <p:spPr>
          <a:xfrm>
            <a:off x="4862298" y="1438781"/>
            <a:ext cx="6007063" cy="2045823"/>
          </a:xfrm>
          <a:prstGeom prst="rect">
            <a:avLst/>
          </a:prstGeom>
        </p:spPr>
      </p:pic>
      <p:pic>
        <p:nvPicPr>
          <p:cNvPr id="9" name="Picture 8"/>
          <p:cNvPicPr>
            <a:picLocks noChangeAspect="1"/>
          </p:cNvPicPr>
          <p:nvPr/>
        </p:nvPicPr>
        <p:blipFill>
          <a:blip r:embed="rId3"/>
          <a:stretch>
            <a:fillRect/>
          </a:stretch>
        </p:blipFill>
        <p:spPr>
          <a:xfrm>
            <a:off x="4862298" y="3793029"/>
            <a:ext cx="5228522" cy="2283235"/>
          </a:xfrm>
          <a:prstGeom prst="rect">
            <a:avLst/>
          </a:prstGeom>
        </p:spPr>
      </p:pic>
    </p:spTree>
    <p:extLst>
      <p:ext uri="{BB962C8B-B14F-4D97-AF65-F5344CB8AC3E}">
        <p14:creationId xmlns:p14="http://schemas.microsoft.com/office/powerpoint/2010/main" val="2994983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en-US" dirty="0"/>
              <a:t>Implementation</a:t>
            </a:r>
          </a:p>
        </p:txBody>
      </p:sp>
      <p:sp>
        <p:nvSpPr>
          <p:cNvPr id="5" name="Content Placeholder 4"/>
          <p:cNvSpPr>
            <a:spLocks noGrp="1"/>
          </p:cNvSpPr>
          <p:nvPr>
            <p:ph idx="1"/>
          </p:nvPr>
        </p:nvSpPr>
        <p:spPr>
          <a:xfrm>
            <a:off x="838200" y="1441622"/>
            <a:ext cx="10515600" cy="4914728"/>
          </a:xfrm>
        </p:spPr>
        <p:txBody>
          <a:bodyPr>
            <a:normAutofit/>
          </a:bodyPr>
          <a:lstStyle/>
          <a:p>
            <a:pPr marL="0" indent="0">
              <a:buNone/>
            </a:pPr>
            <a:r>
              <a:rPr lang="en-US" dirty="0"/>
              <a:t>Three different application </a:t>
            </a:r>
            <a:r>
              <a:rPr lang="tr-TR" dirty="0" smtClean="0"/>
              <a:t>implemented</a:t>
            </a:r>
            <a:r>
              <a:rPr lang="en-US" dirty="0" smtClean="0"/>
              <a:t>. </a:t>
            </a:r>
            <a:endParaRPr lang="en-US" dirty="0"/>
          </a:p>
          <a:p>
            <a:pPr lvl="0"/>
            <a:r>
              <a:rPr lang="en-US" b="1" dirty="0" err="1" smtClean="0"/>
              <a:t>IndoorPositioning.Raspberry.Scanner</a:t>
            </a:r>
            <a:r>
              <a:rPr lang="tr-TR" b="1" dirty="0" smtClean="0"/>
              <a:t>:</a:t>
            </a:r>
            <a:r>
              <a:rPr lang="tr-TR" dirty="0" smtClean="0"/>
              <a:t> </a:t>
            </a:r>
            <a:r>
              <a:rPr lang="en-US" dirty="0" smtClean="0"/>
              <a:t>The </a:t>
            </a:r>
            <a:r>
              <a:rPr lang="en-US" dirty="0"/>
              <a:t>application running on Raspberry </a:t>
            </a:r>
            <a:r>
              <a:rPr lang="en-US" dirty="0" smtClean="0"/>
              <a:t>PIs</a:t>
            </a:r>
            <a:endParaRPr lang="en-US" dirty="0"/>
          </a:p>
          <a:p>
            <a:pPr lvl="0"/>
            <a:r>
              <a:rPr lang="en-US" b="1" dirty="0" err="1" smtClean="0"/>
              <a:t>IndoorPositioning.Server</a:t>
            </a:r>
            <a:r>
              <a:rPr lang="tr-TR" b="1" dirty="0" smtClean="0"/>
              <a:t>:</a:t>
            </a:r>
            <a:r>
              <a:rPr lang="tr-TR" dirty="0" smtClean="0"/>
              <a:t> </a:t>
            </a:r>
            <a:r>
              <a:rPr lang="en-US" dirty="0" smtClean="0"/>
              <a:t>The </a:t>
            </a:r>
            <a:r>
              <a:rPr lang="en-US" dirty="0"/>
              <a:t>application that Raspberry PIs connect and transmit the RSSI values they </a:t>
            </a:r>
            <a:r>
              <a:rPr lang="en-US" dirty="0" smtClean="0"/>
              <a:t>collect</a:t>
            </a:r>
            <a:endParaRPr lang="en-US" dirty="0"/>
          </a:p>
          <a:p>
            <a:pPr lvl="0"/>
            <a:r>
              <a:rPr lang="en-US" b="1" dirty="0" err="1" smtClean="0"/>
              <a:t>IndoorPositioning.UI</a:t>
            </a:r>
            <a:r>
              <a:rPr lang="tr-TR" b="1" dirty="0" smtClean="0"/>
              <a:t>:</a:t>
            </a:r>
            <a:r>
              <a:rPr lang="tr-TR" dirty="0" smtClean="0"/>
              <a:t> </a:t>
            </a:r>
            <a:r>
              <a:rPr lang="en-US" dirty="0" smtClean="0"/>
              <a:t>The </a:t>
            </a:r>
            <a:r>
              <a:rPr lang="en-US" dirty="0"/>
              <a:t>user interface to manage all of the functions of the </a:t>
            </a:r>
            <a:r>
              <a:rPr lang="en-US" dirty="0" smtClean="0"/>
              <a:t>system</a:t>
            </a:r>
            <a:endParaRPr lang="en-US" dirty="0"/>
          </a:p>
          <a:p>
            <a:pPr lvl="0"/>
            <a:endParaRPr lang="en-US" dirty="0"/>
          </a:p>
        </p:txBody>
      </p:sp>
      <p:sp>
        <p:nvSpPr>
          <p:cNvPr id="10" name="Slide Number Placeholder 9"/>
          <p:cNvSpPr>
            <a:spLocks noGrp="1"/>
          </p:cNvSpPr>
          <p:nvPr>
            <p:ph type="sldNum" sz="quarter" idx="12"/>
          </p:nvPr>
        </p:nvSpPr>
        <p:spPr/>
        <p:txBody>
          <a:bodyPr/>
          <a:lstStyle/>
          <a:p>
            <a:fld id="{D5893FBC-0261-413C-B344-1B9C151D2245}" type="slidenum">
              <a:rPr lang="en-US" smtClean="0"/>
              <a:t>6</a:t>
            </a:fld>
            <a:endParaRPr lang="en-US"/>
          </a:p>
        </p:txBody>
      </p:sp>
    </p:spTree>
    <p:extLst>
      <p:ext uri="{BB962C8B-B14F-4D97-AF65-F5344CB8AC3E}">
        <p14:creationId xmlns:p14="http://schemas.microsoft.com/office/powerpoint/2010/main" val="1856607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tr-TR" dirty="0" smtClean="0"/>
              <a:t>Scanner Application</a:t>
            </a:r>
            <a:endParaRPr lang="en-US" dirty="0"/>
          </a:p>
        </p:txBody>
      </p:sp>
      <p:sp>
        <p:nvSpPr>
          <p:cNvPr id="5" name="Content Placeholder 4"/>
          <p:cNvSpPr>
            <a:spLocks noGrp="1"/>
          </p:cNvSpPr>
          <p:nvPr>
            <p:ph idx="1"/>
          </p:nvPr>
        </p:nvSpPr>
        <p:spPr>
          <a:xfrm>
            <a:off x="838200" y="1441622"/>
            <a:ext cx="10515600" cy="4914728"/>
          </a:xfrm>
        </p:spPr>
        <p:txBody>
          <a:bodyPr>
            <a:normAutofit/>
          </a:bodyPr>
          <a:lstStyle/>
          <a:p>
            <a:pPr lvl="0"/>
            <a:r>
              <a:rPr lang="en-US" dirty="0"/>
              <a:t>It is a straightforward, lightweight background application developed based on UWP in .NET Core and runs on Raspberry PIs</a:t>
            </a:r>
            <a:r>
              <a:rPr lang="en-US" dirty="0" smtClean="0"/>
              <a:t>.</a:t>
            </a:r>
            <a:endParaRPr lang="tr-TR" dirty="0" smtClean="0"/>
          </a:p>
          <a:p>
            <a:pPr lvl="0"/>
            <a:r>
              <a:rPr lang="en-US" dirty="0"/>
              <a:t>There is a predefined IP address and port for the server in the application to connect</a:t>
            </a:r>
            <a:r>
              <a:rPr lang="en-US" dirty="0" smtClean="0"/>
              <a:t>.</a:t>
            </a:r>
            <a:endParaRPr lang="tr-TR" dirty="0" smtClean="0"/>
          </a:p>
          <a:p>
            <a:pPr lvl="0"/>
            <a:r>
              <a:rPr lang="en-US" dirty="0"/>
              <a:t>The application listens to the Bluetooth </a:t>
            </a:r>
            <a:r>
              <a:rPr lang="en-US" dirty="0" smtClean="0"/>
              <a:t>signals</a:t>
            </a:r>
            <a:r>
              <a:rPr lang="tr-TR" dirty="0" smtClean="0"/>
              <a:t>, </a:t>
            </a:r>
            <a:r>
              <a:rPr lang="en-US" dirty="0" smtClean="0"/>
              <a:t>reads </a:t>
            </a:r>
            <a:r>
              <a:rPr lang="en-US" dirty="0"/>
              <a:t>the data radiated in the Bluetooth </a:t>
            </a:r>
            <a:r>
              <a:rPr lang="en-US" dirty="0" smtClean="0"/>
              <a:t>packages</a:t>
            </a:r>
            <a:r>
              <a:rPr lang="tr-TR" dirty="0" smtClean="0"/>
              <a:t> </a:t>
            </a:r>
            <a:r>
              <a:rPr lang="en-US" dirty="0" smtClean="0"/>
              <a:t>such </a:t>
            </a:r>
            <a:r>
              <a:rPr lang="en-US" dirty="0"/>
              <a:t>as mac address of the device, RSSI (received signal strength indication), </a:t>
            </a:r>
            <a:r>
              <a:rPr lang="tr-TR" dirty="0" smtClean="0"/>
              <a:t>and </a:t>
            </a:r>
            <a:r>
              <a:rPr lang="en-US" dirty="0" smtClean="0"/>
              <a:t>transmits </a:t>
            </a:r>
            <a:r>
              <a:rPr lang="en-US" dirty="0"/>
              <a:t>them to the server through TCP/IP protocol</a:t>
            </a:r>
            <a:r>
              <a:rPr lang="en-US" dirty="0" smtClean="0"/>
              <a:t>.</a:t>
            </a:r>
            <a:endParaRPr lang="tr-TR" dirty="0" smtClean="0"/>
          </a:p>
          <a:p>
            <a:pPr lvl="0"/>
            <a:r>
              <a:rPr lang="tr-TR" dirty="0" smtClean="0"/>
              <a:t>Sample frame:</a:t>
            </a:r>
          </a:p>
          <a:p>
            <a:pPr lvl="0"/>
            <a:endParaRPr lang="en-US" dirty="0"/>
          </a:p>
        </p:txBody>
      </p:sp>
      <p:sp>
        <p:nvSpPr>
          <p:cNvPr id="10" name="Slide Number Placeholder 9"/>
          <p:cNvSpPr>
            <a:spLocks noGrp="1"/>
          </p:cNvSpPr>
          <p:nvPr>
            <p:ph type="sldNum" sz="quarter" idx="12"/>
          </p:nvPr>
        </p:nvSpPr>
        <p:spPr/>
        <p:txBody>
          <a:bodyPr/>
          <a:lstStyle/>
          <a:p>
            <a:fld id="{D5893FBC-0261-413C-B344-1B9C151D2245}" type="slidenum">
              <a:rPr lang="en-US" smtClean="0"/>
              <a:t>7</a:t>
            </a:fld>
            <a:endParaRPr lang="en-US"/>
          </a:p>
        </p:txBody>
      </p:sp>
      <p:pic>
        <p:nvPicPr>
          <p:cNvPr id="6" name="Picture 5"/>
          <p:cNvPicPr>
            <a:picLocks noChangeAspect="1"/>
          </p:cNvPicPr>
          <p:nvPr/>
        </p:nvPicPr>
        <p:blipFill>
          <a:blip r:embed="rId2"/>
          <a:stretch>
            <a:fillRect/>
          </a:stretch>
        </p:blipFill>
        <p:spPr>
          <a:xfrm>
            <a:off x="3749308" y="5030594"/>
            <a:ext cx="5194018" cy="1045670"/>
          </a:xfrm>
          <a:prstGeom prst="rect">
            <a:avLst/>
          </a:prstGeom>
        </p:spPr>
      </p:pic>
    </p:spTree>
    <p:extLst>
      <p:ext uri="{BB962C8B-B14F-4D97-AF65-F5344CB8AC3E}">
        <p14:creationId xmlns:p14="http://schemas.microsoft.com/office/powerpoint/2010/main" val="2091553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tr-TR" dirty="0" smtClean="0"/>
              <a:t>Scanner Application – How it works</a:t>
            </a:r>
            <a:endParaRPr lang="en-US" dirty="0"/>
          </a:p>
        </p:txBody>
      </p:sp>
      <p:pic>
        <p:nvPicPr>
          <p:cNvPr id="3" name="Content Placeholder 2"/>
          <p:cNvPicPr>
            <a:picLocks noGrp="1" noChangeAspect="1"/>
          </p:cNvPicPr>
          <p:nvPr>
            <p:ph idx="1"/>
          </p:nvPr>
        </p:nvPicPr>
        <p:blipFill>
          <a:blip r:embed="rId2"/>
          <a:stretch>
            <a:fillRect/>
          </a:stretch>
        </p:blipFill>
        <p:spPr>
          <a:xfrm>
            <a:off x="2446637" y="1268676"/>
            <a:ext cx="7023055" cy="4980534"/>
          </a:xfrm>
          <a:prstGeom prst="rect">
            <a:avLst/>
          </a:prstGeom>
        </p:spPr>
      </p:pic>
      <p:sp>
        <p:nvSpPr>
          <p:cNvPr id="10" name="Slide Number Placeholder 9"/>
          <p:cNvSpPr>
            <a:spLocks noGrp="1"/>
          </p:cNvSpPr>
          <p:nvPr>
            <p:ph type="sldNum" sz="quarter" idx="12"/>
          </p:nvPr>
        </p:nvSpPr>
        <p:spPr/>
        <p:txBody>
          <a:bodyPr/>
          <a:lstStyle/>
          <a:p>
            <a:fld id="{D5893FBC-0261-413C-B344-1B9C151D2245}" type="slidenum">
              <a:rPr lang="en-US" smtClean="0"/>
              <a:t>8</a:t>
            </a:fld>
            <a:endParaRPr lang="en-US"/>
          </a:p>
        </p:txBody>
      </p:sp>
    </p:spTree>
    <p:extLst>
      <p:ext uri="{BB962C8B-B14F-4D97-AF65-F5344CB8AC3E}">
        <p14:creationId xmlns:p14="http://schemas.microsoft.com/office/powerpoint/2010/main" val="3878928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tr-TR" dirty="0" smtClean="0"/>
              <a:t>Server Application</a:t>
            </a:r>
            <a:endParaRPr lang="en-US" dirty="0"/>
          </a:p>
        </p:txBody>
      </p:sp>
      <p:sp>
        <p:nvSpPr>
          <p:cNvPr id="5" name="Content Placeholder 4"/>
          <p:cNvSpPr>
            <a:spLocks noGrp="1"/>
          </p:cNvSpPr>
          <p:nvPr>
            <p:ph idx="1"/>
          </p:nvPr>
        </p:nvSpPr>
        <p:spPr>
          <a:xfrm>
            <a:off x="838200" y="1441622"/>
            <a:ext cx="10515600" cy="4914728"/>
          </a:xfrm>
        </p:spPr>
        <p:txBody>
          <a:bodyPr>
            <a:normAutofit/>
          </a:bodyPr>
          <a:lstStyle/>
          <a:p>
            <a:pPr lvl="0"/>
            <a:r>
              <a:rPr lang="tr-TR" dirty="0" smtClean="0"/>
              <a:t>T</a:t>
            </a:r>
            <a:r>
              <a:rPr lang="en-US" dirty="0" smtClean="0"/>
              <a:t>he </a:t>
            </a:r>
            <a:r>
              <a:rPr lang="en-US" dirty="0"/>
              <a:t>application that all Raspberry PIs deployed to connect and communicate. It listens to a specific port known by the gateways and a different port that is used for the service and managerial purposes</a:t>
            </a:r>
            <a:r>
              <a:rPr lang="en-US" dirty="0" smtClean="0"/>
              <a:t>.</a:t>
            </a:r>
            <a:endParaRPr lang="tr-TR" dirty="0" smtClean="0"/>
          </a:p>
          <a:p>
            <a:pPr lvl="0"/>
            <a:r>
              <a:rPr lang="en-US" dirty="0" smtClean="0"/>
              <a:t>A </a:t>
            </a:r>
            <a:r>
              <a:rPr lang="en-US" dirty="0"/>
              <a:t>tailored command based integration protocol upon TCP/IP is developed to allow the user interface to fetch and post the necessary information for the purposes such as management, fingerprinting and positioning.</a:t>
            </a:r>
            <a:endParaRPr lang="tr-TR" dirty="0" smtClean="0"/>
          </a:p>
          <a:p>
            <a:pPr lvl="0"/>
            <a:r>
              <a:rPr lang="tr-TR" dirty="0" smtClean="0"/>
              <a:t>Sample commands:</a:t>
            </a:r>
          </a:p>
          <a:p>
            <a:pPr lvl="1"/>
            <a:r>
              <a:rPr lang="en-US" dirty="0">
                <a:latin typeface="Courier New" panose="02070309020205020404" pitchFamily="49" charset="0"/>
                <a:cs typeface="Courier New" panose="02070309020205020404" pitchFamily="49" charset="0"/>
              </a:rPr>
              <a:t>get beacons </a:t>
            </a:r>
            <a:r>
              <a:rPr lang="en-US" dirty="0"/>
              <a:t>returns all the beacons stored on DB as JSON</a:t>
            </a:r>
            <a:r>
              <a:rPr lang="en-US" dirty="0" smtClean="0"/>
              <a:t>.</a:t>
            </a:r>
            <a:endParaRPr lang="tr-TR" dirty="0" smtClean="0"/>
          </a:p>
          <a:p>
            <a:pPr lvl="1"/>
            <a:r>
              <a:rPr lang="en-US" dirty="0">
                <a:latin typeface="Courier New" panose="02070309020205020404" pitchFamily="49" charset="0"/>
                <a:cs typeface="Courier New" panose="02070309020205020404" pitchFamily="49" charset="0"/>
              </a:rPr>
              <a:t>get fingerprinting –</a:t>
            </a:r>
            <a:r>
              <a:rPr lang="en-US" dirty="0" err="1">
                <a:latin typeface="Courier New" panose="02070309020205020404" pitchFamily="49" charset="0"/>
                <a:cs typeface="Courier New" panose="02070309020205020404" pitchFamily="49" charset="0"/>
              </a:rPr>
              <a:t>env</a:t>
            </a:r>
            <a:r>
              <a:rPr lang="en-US" dirty="0">
                <a:latin typeface="Courier New" panose="02070309020205020404" pitchFamily="49" charset="0"/>
                <a:cs typeface="Courier New" panose="02070309020205020404" pitchFamily="49" charset="0"/>
              </a:rPr>
              <a:t> &lt;digit&gt; </a:t>
            </a:r>
            <a:r>
              <a:rPr lang="en-US" dirty="0"/>
              <a:t>returns all the fingerprint values corresponding environment id of </a:t>
            </a:r>
            <a:r>
              <a:rPr lang="en-US" dirty="0">
                <a:latin typeface="Courier New" panose="02070309020205020404" pitchFamily="49" charset="0"/>
                <a:cs typeface="Courier New" panose="02070309020205020404" pitchFamily="49" charset="0"/>
              </a:rPr>
              <a:t>&lt;digit&gt;</a:t>
            </a:r>
            <a:r>
              <a:rPr lang="en-US" dirty="0"/>
              <a:t> stored on DB.</a:t>
            </a:r>
          </a:p>
          <a:p>
            <a:pPr lvl="1"/>
            <a:endParaRPr lang="en-US" dirty="0"/>
          </a:p>
          <a:p>
            <a:pPr lvl="1"/>
            <a:endParaRPr lang="en-US" dirty="0"/>
          </a:p>
        </p:txBody>
      </p:sp>
      <p:sp>
        <p:nvSpPr>
          <p:cNvPr id="10" name="Slide Number Placeholder 9"/>
          <p:cNvSpPr>
            <a:spLocks noGrp="1"/>
          </p:cNvSpPr>
          <p:nvPr>
            <p:ph type="sldNum" sz="quarter" idx="12"/>
          </p:nvPr>
        </p:nvSpPr>
        <p:spPr/>
        <p:txBody>
          <a:bodyPr/>
          <a:lstStyle/>
          <a:p>
            <a:fld id="{D5893FBC-0261-413C-B344-1B9C151D2245}" type="slidenum">
              <a:rPr lang="en-US" smtClean="0"/>
              <a:t>9</a:t>
            </a:fld>
            <a:endParaRPr lang="en-US"/>
          </a:p>
        </p:txBody>
      </p:sp>
    </p:spTree>
    <p:extLst>
      <p:ext uri="{BB962C8B-B14F-4D97-AF65-F5344CB8AC3E}">
        <p14:creationId xmlns:p14="http://schemas.microsoft.com/office/powerpoint/2010/main" val="4039699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803</TotalTime>
  <Words>844</Words>
  <Application>Microsoft Office PowerPoint</Application>
  <PresentationFormat>Widescreen</PresentationFormat>
  <Paragraphs>85</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Courier New</vt:lpstr>
      <vt:lpstr>Office Theme</vt:lpstr>
      <vt:lpstr> BLUETOOTH INDOOR POSITIONING USING RASPBERRY PI</vt:lpstr>
      <vt:lpstr>Project Description</vt:lpstr>
      <vt:lpstr>Requirements of the Project</vt:lpstr>
      <vt:lpstr>Design of the Project - Environment</vt:lpstr>
      <vt:lpstr>Design of the Project</vt:lpstr>
      <vt:lpstr>Implementation</vt:lpstr>
      <vt:lpstr>Scanner Application</vt:lpstr>
      <vt:lpstr>Scanner Application – How it works</vt:lpstr>
      <vt:lpstr>Server Application</vt:lpstr>
      <vt:lpstr>Server Application – How it works</vt:lpstr>
      <vt:lpstr>User Interface</vt:lpstr>
      <vt:lpstr>User Interface - Screens</vt:lpstr>
      <vt:lpstr>User Interface – Screens - Fingerprinting</vt:lpstr>
      <vt:lpstr>User Interface – Screens - Map</vt:lpstr>
      <vt:lpstr>Positioning Algorithms – KNN Classifier</vt:lpstr>
      <vt:lpstr>Positioning Algorithms – KNN Proximity</vt:lpstr>
      <vt:lpstr>Positioning Algorithms – RSSI Proximity</vt:lpstr>
      <vt:lpstr>Conclusion</vt:lpstr>
      <vt:lpstr>THANK YOU</vt:lpstr>
    </vt:vector>
  </TitlesOfParts>
  <Company>Bogaziçi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INDOOR POSITIONING USING RASPBERRY PI</dc:title>
  <dc:creator>Esme, Taner</dc:creator>
  <cp:lastModifiedBy>Esme, Taner</cp:lastModifiedBy>
  <cp:revision>38</cp:revision>
  <dcterms:created xsi:type="dcterms:W3CDTF">2018-11-29T11:46:36Z</dcterms:created>
  <dcterms:modified xsi:type="dcterms:W3CDTF">2018-12-24T14:30:43Z</dcterms:modified>
</cp:coreProperties>
</file>