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B0F14-1785-4D48-8E31-CE353FC80B75}" v="2912" dt="2021-05-05T13:51:41.519"/>
    <p1510:client id="{DC3CE786-4750-44A5-B2FC-1F4804BB6C72}" v="7027" dt="2021-05-06T08:05:26.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170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414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2435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090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340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267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11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455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780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6324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073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9238824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83771" y="1066800"/>
            <a:ext cx="5727760" cy="4724400"/>
          </a:xfrm>
        </p:spPr>
        <p:txBody>
          <a:bodyPr anchor="ctr">
            <a:normAutofit/>
          </a:bodyPr>
          <a:lstStyle/>
          <a:p>
            <a:pPr algn="r"/>
            <a:r>
              <a:rPr lang="en-US" sz="7200" b="1" dirty="0">
                <a:solidFill>
                  <a:srgbClr val="FFFFFF"/>
                </a:solidFill>
                <a:latin typeface="Futura"/>
                <a:cs typeface="helvetica"/>
              </a:rPr>
              <a:t>CUSTOMER SALES REPORT</a:t>
            </a:r>
            <a:endParaRPr lang="en-US" sz="7200" b="1" dirty="0">
              <a:solidFill>
                <a:srgbClr val="FFFFFF">
                  <a:alpha val="90000"/>
                </a:srgbClr>
              </a:solidFill>
              <a:latin typeface="Futura"/>
              <a:cs typeface="helvetica"/>
            </a:endParaRPr>
          </a:p>
        </p:txBody>
      </p:sp>
      <p:sp>
        <p:nvSpPr>
          <p:cNvPr id="3" name="Subtitle 2"/>
          <p:cNvSpPr>
            <a:spLocks noGrp="1"/>
          </p:cNvSpPr>
          <p:nvPr>
            <p:ph type="subTitle" idx="1"/>
          </p:nvPr>
        </p:nvSpPr>
        <p:spPr>
          <a:xfrm>
            <a:off x="7534655" y="1066800"/>
            <a:ext cx="3488521" cy="4724400"/>
          </a:xfrm>
          <a:ln w="57150">
            <a:noFill/>
          </a:ln>
        </p:spPr>
        <p:txBody>
          <a:bodyPr anchor="ctr">
            <a:normAutofit/>
          </a:bodyPr>
          <a:lstStyle/>
          <a:p>
            <a:r>
              <a:rPr lang="en-US" sz="2800" dirty="0">
                <a:solidFill>
                  <a:srgbClr val="FFFFFF"/>
                </a:solidFill>
              </a:rPr>
              <a:t>By </a:t>
            </a:r>
            <a:r>
              <a:rPr lang="en-US" sz="2800" dirty="0" err="1">
                <a:solidFill>
                  <a:srgbClr val="FFFFFF"/>
                </a:solidFill>
              </a:rPr>
              <a:t>muhammad</a:t>
            </a:r>
            <a:r>
              <a:rPr lang="en-US" sz="2800" dirty="0">
                <a:solidFill>
                  <a:srgbClr val="FFFFFF"/>
                </a:solidFill>
              </a:rPr>
              <a:t> Zain</a:t>
            </a:r>
          </a:p>
        </p:txBody>
      </p:sp>
      <p:sp>
        <p:nvSpPr>
          <p:cNvPr id="16" name="Rectangle 9">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0D042-54D2-4238-8DAA-44498A48FB35}"/>
              </a:ext>
            </a:extLst>
          </p:cNvPr>
          <p:cNvSpPr>
            <a:spLocks noGrp="1"/>
          </p:cNvSpPr>
          <p:nvPr>
            <p:ph idx="1"/>
          </p:nvPr>
        </p:nvSpPr>
        <p:spPr>
          <a:xfrm>
            <a:off x="581192" y="816864"/>
            <a:ext cx="11029615" cy="5253145"/>
          </a:xfrm>
        </p:spPr>
        <p:txBody>
          <a:bodyPr vert="horz" lIns="91440" tIns="45720" rIns="91440" bIns="45720" rtlCol="0" anchor="t">
            <a:normAutofit/>
          </a:bodyPr>
          <a:lstStyle/>
          <a:p>
            <a:pPr marL="0" indent="0">
              <a:lnSpc>
                <a:spcPct val="100000"/>
              </a:lnSpc>
              <a:spcBef>
                <a:spcPts val="0"/>
              </a:spcBef>
              <a:spcAft>
                <a:spcPts val="0"/>
              </a:spcAft>
              <a:buNone/>
            </a:pPr>
            <a:r>
              <a:rPr lang="en-US" sz="2400" b="1" dirty="0">
                <a:latin typeface="Arial"/>
                <a:cs typeface="Arial"/>
              </a:rPr>
              <a:t>In Previous Chart:</a:t>
            </a:r>
            <a:r>
              <a:rPr lang="en-US" sz="2400" dirty="0">
                <a:latin typeface="Arial"/>
                <a:cs typeface="Arial"/>
              </a:rPr>
              <a:t> </a:t>
            </a:r>
            <a:endParaRPr lang="en-US" sz="2400">
              <a:ea typeface="+mn-lt"/>
              <a:cs typeface="+mn-lt"/>
            </a:endParaRPr>
          </a:p>
          <a:p>
            <a:pPr marL="0" indent="0">
              <a:lnSpc>
                <a:spcPct val="100000"/>
              </a:lnSpc>
              <a:spcBef>
                <a:spcPts val="0"/>
              </a:spcBef>
              <a:spcAft>
                <a:spcPts val="0"/>
              </a:spcAft>
              <a:buNone/>
            </a:pPr>
            <a:endParaRPr lang="en-US" sz="2000" dirty="0">
              <a:ea typeface="+mn-lt"/>
              <a:cs typeface="+mn-lt"/>
            </a:endParaRPr>
          </a:p>
          <a:p>
            <a:pPr marL="305435" indent="-305435">
              <a:lnSpc>
                <a:spcPct val="150000"/>
              </a:lnSpc>
              <a:spcBef>
                <a:spcPts val="0"/>
              </a:spcBef>
              <a:spcAft>
                <a:spcPts val="0"/>
              </a:spcAft>
              <a:buChar char="•"/>
            </a:pPr>
            <a:r>
              <a:rPr lang="en-US" sz="2000" dirty="0">
                <a:latin typeface="Arial"/>
                <a:cs typeface="Arial"/>
              </a:rPr>
              <a:t>The Chart is representing a Trend or a Negative Trend of Sales from 2018 to 2019.</a:t>
            </a:r>
          </a:p>
          <a:p>
            <a:pPr marL="305435" indent="-305435">
              <a:lnSpc>
                <a:spcPct val="150000"/>
              </a:lnSpc>
              <a:spcBef>
                <a:spcPts val="0"/>
              </a:spcBef>
              <a:spcAft>
                <a:spcPts val="0"/>
              </a:spcAft>
              <a:buChar char="•"/>
            </a:pPr>
            <a:r>
              <a:rPr lang="en-US" sz="2000" dirty="0">
                <a:latin typeface="Arial"/>
                <a:cs typeface="Arial"/>
              </a:rPr>
              <a:t>According to the Data:</a:t>
            </a:r>
          </a:p>
          <a:p>
            <a:pPr marL="629920" lvl="1" indent="-305435">
              <a:lnSpc>
                <a:spcPct val="150000"/>
              </a:lnSpc>
              <a:spcBef>
                <a:spcPts val="0"/>
              </a:spcBef>
              <a:spcAft>
                <a:spcPts val="0"/>
              </a:spcAft>
              <a:buChar char="•"/>
            </a:pPr>
            <a:r>
              <a:rPr lang="en-US" sz="1700" dirty="0">
                <a:latin typeface="Arial"/>
                <a:cs typeface="Arial"/>
              </a:rPr>
              <a:t>Sales in 2018 is 975K</a:t>
            </a:r>
          </a:p>
          <a:p>
            <a:pPr marL="629920" lvl="1" indent="-305435">
              <a:lnSpc>
                <a:spcPct val="150000"/>
              </a:lnSpc>
              <a:spcBef>
                <a:spcPts val="0"/>
              </a:spcBef>
              <a:spcAft>
                <a:spcPts val="0"/>
              </a:spcAft>
              <a:buChar char="•"/>
            </a:pPr>
            <a:r>
              <a:rPr lang="en-US" sz="1700" dirty="0">
                <a:latin typeface="Arial"/>
                <a:cs typeface="Arial"/>
              </a:rPr>
              <a:t>Sales in 2019 is 956K</a:t>
            </a:r>
          </a:p>
          <a:p>
            <a:pPr marL="305435" indent="-305435">
              <a:lnSpc>
                <a:spcPct val="150000"/>
              </a:lnSpc>
              <a:spcBef>
                <a:spcPts val="0"/>
              </a:spcBef>
              <a:spcAft>
                <a:spcPts val="0"/>
              </a:spcAft>
              <a:buFont typeface="'Wingdings 2',Sans-Serif"/>
              <a:buChar char="•"/>
            </a:pPr>
            <a:r>
              <a:rPr lang="en-US" sz="2000" dirty="0">
                <a:latin typeface="Arial"/>
                <a:cs typeface="Arial"/>
              </a:rPr>
              <a:t>There is 2% Decline Sale from 2018 to 2019</a:t>
            </a:r>
          </a:p>
          <a:p>
            <a:pPr marL="305435" indent="-305435">
              <a:lnSpc>
                <a:spcPct val="150000"/>
              </a:lnSpc>
              <a:spcBef>
                <a:spcPts val="0"/>
              </a:spcBef>
              <a:spcAft>
                <a:spcPts val="0"/>
              </a:spcAft>
              <a:buFont typeface="'Wingdings 2',Sans-Serif"/>
              <a:buChar char="•"/>
            </a:pPr>
            <a:r>
              <a:rPr lang="en-US" sz="2000" dirty="0">
                <a:latin typeface="Arial"/>
                <a:ea typeface="+mn-lt"/>
                <a:cs typeface="Arial"/>
              </a:rPr>
              <a:t>This is Decline is done by overall decline, example </a:t>
            </a:r>
            <a:r>
              <a:rPr lang="en-US" sz="2000" dirty="0" err="1">
                <a:latin typeface="Arial"/>
                <a:ea typeface="+mn-lt"/>
                <a:cs typeface="Arial"/>
              </a:rPr>
              <a:t>lose</a:t>
            </a:r>
            <a:r>
              <a:rPr lang="en-US" sz="2000" dirty="0">
                <a:latin typeface="Arial"/>
                <a:ea typeface="+mn-lt"/>
                <a:cs typeface="Arial"/>
              </a:rPr>
              <a:t> of customer, less purchasing of customer, </a:t>
            </a:r>
            <a:r>
              <a:rPr lang="en-US" sz="2000" dirty="0" err="1">
                <a:latin typeface="Arial"/>
                <a:ea typeface="+mn-lt"/>
                <a:cs typeface="Arial"/>
              </a:rPr>
              <a:t>etc</a:t>
            </a:r>
            <a:r>
              <a:rPr lang="en-US" sz="2000" dirty="0">
                <a:latin typeface="Arial"/>
                <a:ea typeface="+mn-lt"/>
                <a:cs typeface="Arial"/>
              </a:rPr>
              <a:t> </a:t>
            </a:r>
          </a:p>
          <a:p>
            <a:pPr marL="0" indent="0">
              <a:lnSpc>
                <a:spcPct val="150000"/>
              </a:lnSpc>
              <a:spcBef>
                <a:spcPts val="0"/>
              </a:spcBef>
              <a:spcAft>
                <a:spcPts val="0"/>
              </a:spcAft>
              <a:buNone/>
            </a:pPr>
            <a:endParaRPr lang="en-US" dirty="0">
              <a:latin typeface="Arial"/>
              <a:cs typeface="Arial"/>
            </a:endParaRPr>
          </a:p>
        </p:txBody>
      </p:sp>
    </p:spTree>
    <p:extLst>
      <p:ext uri="{BB962C8B-B14F-4D97-AF65-F5344CB8AC3E}">
        <p14:creationId xmlns:p14="http://schemas.microsoft.com/office/powerpoint/2010/main" val="375235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BA4-90B3-4D9F-99DF-B84BCEE009AF}"/>
              </a:ext>
            </a:extLst>
          </p:cNvPr>
          <p:cNvSpPr>
            <a:spLocks noGrp="1"/>
          </p:cNvSpPr>
          <p:nvPr>
            <p:ph type="title"/>
          </p:nvPr>
        </p:nvSpPr>
        <p:spPr>
          <a:xfrm>
            <a:off x="575894" y="729658"/>
            <a:ext cx="11029616" cy="518606"/>
          </a:xfrm>
        </p:spPr>
        <p:txBody>
          <a:bodyPr>
            <a:normAutofit/>
          </a:bodyPr>
          <a:lstStyle/>
          <a:p>
            <a:pPr>
              <a:lnSpc>
                <a:spcPct val="110000"/>
              </a:lnSpc>
              <a:spcBef>
                <a:spcPct val="20000"/>
              </a:spcBef>
              <a:spcAft>
                <a:spcPts val="600"/>
              </a:spcAft>
            </a:pPr>
            <a:r>
              <a:rPr lang="en-US" sz="2400" b="1" dirty="0">
                <a:latin typeface="Arial"/>
                <a:ea typeface="+mj-lt"/>
                <a:cs typeface="+mj-lt"/>
              </a:rPr>
              <a:t>Which Chips Brand have High Purchase By Customers</a:t>
            </a:r>
            <a:endParaRPr lang="en-US" b="1">
              <a:latin typeface="Arial"/>
              <a:cs typeface="Arial"/>
            </a:endParaRPr>
          </a:p>
        </p:txBody>
      </p:sp>
      <p:pic>
        <p:nvPicPr>
          <p:cNvPr id="3" name="Picture 4" descr="Chart, bar chart&#10;&#10;Description automatically generated">
            <a:extLst>
              <a:ext uri="{FF2B5EF4-FFF2-40B4-BE49-F238E27FC236}">
                <a16:creationId xmlns:a16="http://schemas.microsoft.com/office/drawing/2014/main" id="{C32370C2-7923-46A0-9B44-39AAFCB98D29}"/>
              </a:ext>
            </a:extLst>
          </p:cNvPr>
          <p:cNvPicPr>
            <a:picLocks noChangeAspect="1"/>
          </p:cNvPicPr>
          <p:nvPr/>
        </p:nvPicPr>
        <p:blipFill rotWithShape="1">
          <a:blip r:embed="rId2"/>
          <a:srcRect t="3200" r="108" b="2536"/>
          <a:stretch/>
        </p:blipFill>
        <p:spPr>
          <a:xfrm>
            <a:off x="987046" y="1327765"/>
            <a:ext cx="9991942" cy="5529633"/>
          </a:xfrm>
          <a:prstGeom prst="rect">
            <a:avLst/>
          </a:prstGeom>
        </p:spPr>
      </p:pic>
    </p:spTree>
    <p:extLst>
      <p:ext uri="{BB962C8B-B14F-4D97-AF65-F5344CB8AC3E}">
        <p14:creationId xmlns:p14="http://schemas.microsoft.com/office/powerpoint/2010/main" val="855493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0D042-54D2-4238-8DAA-44498A48FB35}"/>
              </a:ext>
            </a:extLst>
          </p:cNvPr>
          <p:cNvSpPr>
            <a:spLocks noGrp="1"/>
          </p:cNvSpPr>
          <p:nvPr>
            <p:ph idx="1"/>
          </p:nvPr>
        </p:nvSpPr>
        <p:spPr>
          <a:xfrm>
            <a:off x="581192" y="816864"/>
            <a:ext cx="11029615" cy="5253145"/>
          </a:xfrm>
        </p:spPr>
        <p:txBody>
          <a:bodyPr vert="horz" lIns="91440" tIns="45720" rIns="91440" bIns="45720" rtlCol="0" anchor="t">
            <a:normAutofit/>
          </a:bodyPr>
          <a:lstStyle/>
          <a:p>
            <a:pPr marL="0" indent="0">
              <a:lnSpc>
                <a:spcPct val="100000"/>
              </a:lnSpc>
              <a:spcBef>
                <a:spcPts val="0"/>
              </a:spcBef>
              <a:spcAft>
                <a:spcPts val="0"/>
              </a:spcAft>
              <a:buNone/>
            </a:pPr>
            <a:r>
              <a:rPr lang="en-US" sz="2400" b="1" dirty="0">
                <a:latin typeface="Arial"/>
                <a:cs typeface="Arial"/>
              </a:rPr>
              <a:t>In Previous Chart:</a:t>
            </a:r>
            <a:r>
              <a:rPr lang="en-US" sz="2400" dirty="0">
                <a:latin typeface="Arial"/>
                <a:cs typeface="Arial"/>
              </a:rPr>
              <a:t> </a:t>
            </a:r>
            <a:endParaRPr lang="en-US" sz="2400">
              <a:ea typeface="+mn-lt"/>
              <a:cs typeface="+mn-lt"/>
            </a:endParaRPr>
          </a:p>
          <a:p>
            <a:pPr marL="0" indent="0">
              <a:lnSpc>
                <a:spcPct val="100000"/>
              </a:lnSpc>
              <a:spcBef>
                <a:spcPts val="0"/>
              </a:spcBef>
              <a:spcAft>
                <a:spcPts val="0"/>
              </a:spcAft>
              <a:buNone/>
            </a:pPr>
            <a:endParaRPr lang="en-US" sz="2000" dirty="0">
              <a:ea typeface="+mn-lt"/>
              <a:cs typeface="+mn-lt"/>
            </a:endParaRPr>
          </a:p>
          <a:p>
            <a:pPr marL="305435" indent="-305435">
              <a:lnSpc>
                <a:spcPct val="150000"/>
              </a:lnSpc>
              <a:spcBef>
                <a:spcPts val="0"/>
              </a:spcBef>
              <a:spcAft>
                <a:spcPts val="0"/>
              </a:spcAft>
              <a:buChar char="•"/>
            </a:pPr>
            <a:r>
              <a:rPr lang="en-US" sz="2000" dirty="0">
                <a:latin typeface="Arial"/>
                <a:cs typeface="Arial"/>
              </a:rPr>
              <a:t>The Chart showing insights of Brand to Sales and Behavior of Customer Purchasing</a:t>
            </a:r>
          </a:p>
          <a:p>
            <a:pPr marL="305435" indent="-305435">
              <a:lnSpc>
                <a:spcPct val="150000"/>
              </a:lnSpc>
              <a:spcBef>
                <a:spcPts val="0"/>
              </a:spcBef>
              <a:spcAft>
                <a:spcPts val="0"/>
              </a:spcAft>
              <a:buChar char="•"/>
            </a:pPr>
            <a:r>
              <a:rPr lang="en-US" sz="2000" dirty="0">
                <a:latin typeface="Arial"/>
                <a:cs typeface="Arial"/>
              </a:rPr>
              <a:t>According to the Data, </a:t>
            </a:r>
            <a:r>
              <a:rPr lang="en-US" sz="2000" b="1" dirty="0">
                <a:latin typeface="Arial"/>
                <a:cs typeface="Arial"/>
              </a:rPr>
              <a:t>KETTTE </a:t>
            </a:r>
            <a:r>
              <a:rPr lang="en-US" sz="2000" dirty="0">
                <a:latin typeface="Arial"/>
                <a:cs typeface="Arial"/>
              </a:rPr>
              <a:t>Brand is Generating More Sales Along Customers.</a:t>
            </a:r>
          </a:p>
          <a:p>
            <a:pPr marL="305435" indent="-305435">
              <a:lnSpc>
                <a:spcPct val="150000"/>
              </a:lnSpc>
              <a:spcBef>
                <a:spcPts val="0"/>
              </a:spcBef>
              <a:spcAft>
                <a:spcPts val="0"/>
              </a:spcAft>
              <a:buChar char="•"/>
            </a:pPr>
            <a:r>
              <a:rPr lang="en-US" sz="2000" dirty="0">
                <a:latin typeface="Arial"/>
                <a:cs typeface="Arial"/>
              </a:rPr>
              <a:t>Top 3 Best Chip Market Performers.</a:t>
            </a:r>
          </a:p>
          <a:p>
            <a:pPr marL="629920" lvl="1" indent="-305435">
              <a:lnSpc>
                <a:spcPct val="150000"/>
              </a:lnSpc>
              <a:spcBef>
                <a:spcPts val="0"/>
              </a:spcBef>
              <a:spcAft>
                <a:spcPts val="0"/>
              </a:spcAft>
              <a:buChar char="•"/>
            </a:pPr>
            <a:r>
              <a:rPr lang="en-US" sz="1700" dirty="0">
                <a:latin typeface="Arial"/>
                <a:cs typeface="Arial"/>
              </a:rPr>
              <a:t>KETTLE – 390K </a:t>
            </a:r>
          </a:p>
          <a:p>
            <a:pPr marL="629920" lvl="1" indent="-305435">
              <a:lnSpc>
                <a:spcPct val="150000"/>
              </a:lnSpc>
              <a:spcBef>
                <a:spcPts val="0"/>
              </a:spcBef>
              <a:spcAft>
                <a:spcPts val="0"/>
              </a:spcAft>
              <a:buChar char="•"/>
            </a:pPr>
            <a:r>
              <a:rPr lang="en-US" sz="1700" dirty="0">
                <a:latin typeface="Arial"/>
                <a:cs typeface="Arial"/>
              </a:rPr>
              <a:t>DORITOS – 240K</a:t>
            </a:r>
          </a:p>
          <a:p>
            <a:pPr marL="629920" lvl="1" indent="-305435">
              <a:lnSpc>
                <a:spcPct val="150000"/>
              </a:lnSpc>
              <a:spcBef>
                <a:spcPts val="0"/>
              </a:spcBef>
              <a:spcAft>
                <a:spcPts val="0"/>
              </a:spcAft>
              <a:buChar char="•"/>
            </a:pPr>
            <a:r>
              <a:rPr lang="en-US" sz="1700" dirty="0">
                <a:latin typeface="Arial"/>
                <a:cs typeface="Arial"/>
              </a:rPr>
              <a:t>SMITH CRINKLE – 220K</a:t>
            </a:r>
          </a:p>
          <a:p>
            <a:pPr marL="305435" indent="-305435">
              <a:lnSpc>
                <a:spcPct val="150000"/>
              </a:lnSpc>
              <a:spcBef>
                <a:spcPts val="0"/>
              </a:spcBef>
              <a:spcAft>
                <a:spcPts val="0"/>
              </a:spcAft>
              <a:buFont typeface="'Wingdings 2',Sans-Serif"/>
              <a:buChar char="•"/>
            </a:pPr>
            <a:r>
              <a:rPr lang="en-US" sz="2000" dirty="0">
                <a:latin typeface="Arial"/>
                <a:ea typeface="+mn-lt"/>
                <a:cs typeface="Arial"/>
              </a:rPr>
              <a:t>The least Customer Purchase Chip brand is </a:t>
            </a:r>
            <a:r>
              <a:rPr lang="en-US" sz="2000" b="1" dirty="0">
                <a:latin typeface="Arial"/>
                <a:ea typeface="+mn-lt"/>
                <a:cs typeface="Arial"/>
              </a:rPr>
              <a:t>BURGUR RINGS.</a:t>
            </a:r>
            <a:endParaRPr lang="en-US" sz="2000" dirty="0">
              <a:latin typeface="Arial"/>
              <a:cs typeface="Arial"/>
            </a:endParaRPr>
          </a:p>
        </p:txBody>
      </p:sp>
    </p:spTree>
    <p:extLst>
      <p:ext uri="{BB962C8B-B14F-4D97-AF65-F5344CB8AC3E}">
        <p14:creationId xmlns:p14="http://schemas.microsoft.com/office/powerpoint/2010/main" val="115280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BA4-90B3-4D9F-99DF-B84BCEE009AF}"/>
              </a:ext>
            </a:extLst>
          </p:cNvPr>
          <p:cNvSpPr>
            <a:spLocks noGrp="1"/>
          </p:cNvSpPr>
          <p:nvPr>
            <p:ph type="title"/>
          </p:nvPr>
        </p:nvSpPr>
        <p:spPr>
          <a:xfrm>
            <a:off x="575894" y="729658"/>
            <a:ext cx="11029616" cy="518606"/>
          </a:xfrm>
        </p:spPr>
        <p:txBody>
          <a:bodyPr>
            <a:normAutofit/>
          </a:bodyPr>
          <a:lstStyle/>
          <a:p>
            <a:pPr>
              <a:lnSpc>
                <a:spcPct val="110000"/>
              </a:lnSpc>
              <a:spcBef>
                <a:spcPct val="20000"/>
              </a:spcBef>
              <a:spcAft>
                <a:spcPts val="600"/>
              </a:spcAft>
            </a:pPr>
            <a:r>
              <a:rPr lang="en-US" sz="2400" b="1" dirty="0">
                <a:latin typeface="Arial"/>
                <a:ea typeface="+mj-lt"/>
                <a:cs typeface="+mj-lt"/>
              </a:rPr>
              <a:t>Brand Purchases by Life Stage of Customer</a:t>
            </a:r>
            <a:endParaRPr lang="en-US" b="1" dirty="0">
              <a:latin typeface="Arial"/>
              <a:cs typeface="Arial"/>
            </a:endParaRPr>
          </a:p>
        </p:txBody>
      </p:sp>
      <p:pic>
        <p:nvPicPr>
          <p:cNvPr id="4" name="Picture 4" descr="Chart, bar chart&#10;&#10;Description automatically generated">
            <a:extLst>
              <a:ext uri="{FF2B5EF4-FFF2-40B4-BE49-F238E27FC236}">
                <a16:creationId xmlns:a16="http://schemas.microsoft.com/office/drawing/2014/main" id="{42821714-2812-4A18-86C1-9860D241A38C}"/>
              </a:ext>
            </a:extLst>
          </p:cNvPr>
          <p:cNvPicPr>
            <a:picLocks noChangeAspect="1"/>
          </p:cNvPicPr>
          <p:nvPr/>
        </p:nvPicPr>
        <p:blipFill rotWithShape="1">
          <a:blip r:embed="rId2"/>
          <a:srcRect t="3598" b="2841"/>
          <a:stretch/>
        </p:blipFill>
        <p:spPr>
          <a:xfrm>
            <a:off x="985495" y="1248280"/>
            <a:ext cx="9853692" cy="5459038"/>
          </a:xfrm>
          <a:prstGeom prst="rect">
            <a:avLst/>
          </a:prstGeom>
        </p:spPr>
      </p:pic>
    </p:spTree>
    <p:extLst>
      <p:ext uri="{BB962C8B-B14F-4D97-AF65-F5344CB8AC3E}">
        <p14:creationId xmlns:p14="http://schemas.microsoft.com/office/powerpoint/2010/main" val="158087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0D042-54D2-4238-8DAA-44498A48FB35}"/>
              </a:ext>
            </a:extLst>
          </p:cNvPr>
          <p:cNvSpPr>
            <a:spLocks noGrp="1"/>
          </p:cNvSpPr>
          <p:nvPr>
            <p:ph idx="1"/>
          </p:nvPr>
        </p:nvSpPr>
        <p:spPr>
          <a:xfrm>
            <a:off x="581192" y="816864"/>
            <a:ext cx="11029615" cy="5253145"/>
          </a:xfrm>
        </p:spPr>
        <p:txBody>
          <a:bodyPr vert="horz" lIns="91440" tIns="45720" rIns="91440" bIns="45720" rtlCol="0" anchor="t">
            <a:normAutofit/>
          </a:bodyPr>
          <a:lstStyle/>
          <a:p>
            <a:pPr marL="0" indent="0">
              <a:lnSpc>
                <a:spcPct val="100000"/>
              </a:lnSpc>
              <a:spcBef>
                <a:spcPts val="0"/>
              </a:spcBef>
              <a:spcAft>
                <a:spcPts val="0"/>
              </a:spcAft>
              <a:buNone/>
            </a:pPr>
            <a:r>
              <a:rPr lang="en-US" sz="2400" b="1" dirty="0">
                <a:latin typeface="Arial"/>
                <a:cs typeface="Arial"/>
              </a:rPr>
              <a:t>In Previous Chart:</a:t>
            </a:r>
            <a:r>
              <a:rPr lang="en-US" sz="2400" dirty="0">
                <a:latin typeface="Arial"/>
                <a:cs typeface="Arial"/>
              </a:rPr>
              <a:t> </a:t>
            </a:r>
            <a:endParaRPr lang="en-US" sz="2400">
              <a:ea typeface="+mn-lt"/>
              <a:cs typeface="+mn-lt"/>
            </a:endParaRPr>
          </a:p>
          <a:p>
            <a:pPr marL="0" indent="0">
              <a:lnSpc>
                <a:spcPct val="100000"/>
              </a:lnSpc>
              <a:spcBef>
                <a:spcPts val="0"/>
              </a:spcBef>
              <a:spcAft>
                <a:spcPts val="0"/>
              </a:spcAft>
              <a:buNone/>
            </a:pPr>
            <a:endParaRPr lang="en-US" sz="2000" dirty="0">
              <a:ea typeface="+mn-lt"/>
              <a:cs typeface="+mn-lt"/>
            </a:endParaRPr>
          </a:p>
          <a:p>
            <a:pPr marL="305435" indent="-305435">
              <a:lnSpc>
                <a:spcPct val="150000"/>
              </a:lnSpc>
              <a:spcBef>
                <a:spcPts val="0"/>
              </a:spcBef>
              <a:spcAft>
                <a:spcPts val="0"/>
              </a:spcAft>
              <a:buChar char="•"/>
            </a:pPr>
            <a:r>
              <a:rPr lang="en-US" sz="2000" dirty="0">
                <a:latin typeface="Arial"/>
                <a:cs typeface="Arial"/>
              </a:rPr>
              <a:t>The Chart showing insights of Brand to Sales and Behavior of Customer Purchasing With the Life Stage of Customers</a:t>
            </a:r>
          </a:p>
          <a:p>
            <a:pPr marL="305435" indent="-305435">
              <a:lnSpc>
                <a:spcPct val="150000"/>
              </a:lnSpc>
              <a:spcBef>
                <a:spcPts val="0"/>
              </a:spcBef>
              <a:spcAft>
                <a:spcPts val="0"/>
              </a:spcAft>
              <a:buChar char="•"/>
            </a:pPr>
            <a:r>
              <a:rPr lang="en-US" sz="2000" dirty="0">
                <a:latin typeface="Arial"/>
                <a:cs typeface="Arial"/>
              </a:rPr>
              <a:t>As Mentioned early that,</a:t>
            </a:r>
            <a:r>
              <a:rPr lang="en-US" sz="2000" b="1" dirty="0">
                <a:latin typeface="Arial"/>
                <a:cs typeface="Arial"/>
              </a:rPr>
              <a:t> KETTTE </a:t>
            </a:r>
            <a:r>
              <a:rPr lang="en-US" sz="2000" dirty="0">
                <a:latin typeface="Arial"/>
                <a:cs typeface="Arial"/>
              </a:rPr>
              <a:t>Brand is Generating More Sales Along Customers. But if talk about the estimate of Which kind of customer buying more chips, are senior citizen, Older Families.</a:t>
            </a:r>
          </a:p>
          <a:p>
            <a:pPr marL="305435" indent="-305435">
              <a:lnSpc>
                <a:spcPct val="150000"/>
              </a:lnSpc>
              <a:spcBef>
                <a:spcPts val="0"/>
              </a:spcBef>
              <a:spcAft>
                <a:spcPts val="0"/>
              </a:spcAft>
              <a:buChar char="•"/>
            </a:pPr>
            <a:r>
              <a:rPr lang="en-US" sz="2000" dirty="0">
                <a:latin typeface="Arial"/>
                <a:cs typeface="Arial"/>
              </a:rPr>
              <a:t>The Particular Pattern is followed in every brand purchases is that, New Families are buying very less chips.</a:t>
            </a:r>
          </a:p>
        </p:txBody>
      </p:sp>
    </p:spTree>
    <p:extLst>
      <p:ext uri="{BB962C8B-B14F-4D97-AF65-F5344CB8AC3E}">
        <p14:creationId xmlns:p14="http://schemas.microsoft.com/office/powerpoint/2010/main" val="355672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BA4-90B3-4D9F-99DF-B84BCEE009AF}"/>
              </a:ext>
            </a:extLst>
          </p:cNvPr>
          <p:cNvSpPr>
            <a:spLocks noGrp="1"/>
          </p:cNvSpPr>
          <p:nvPr>
            <p:ph type="title"/>
          </p:nvPr>
        </p:nvSpPr>
        <p:spPr>
          <a:xfrm>
            <a:off x="575894" y="729658"/>
            <a:ext cx="11029616" cy="518606"/>
          </a:xfrm>
        </p:spPr>
        <p:txBody>
          <a:bodyPr>
            <a:normAutofit/>
          </a:bodyPr>
          <a:lstStyle/>
          <a:p>
            <a:pPr>
              <a:lnSpc>
                <a:spcPct val="110000"/>
              </a:lnSpc>
              <a:spcBef>
                <a:spcPct val="20000"/>
              </a:spcBef>
              <a:spcAft>
                <a:spcPts val="600"/>
              </a:spcAft>
            </a:pPr>
            <a:r>
              <a:rPr lang="en-US" sz="2400" b="1" dirty="0">
                <a:latin typeface="Arial"/>
                <a:ea typeface="+mj-lt"/>
                <a:cs typeface="+mj-lt"/>
              </a:rPr>
              <a:t>Customer Type and Total Sales With Chip Brand</a:t>
            </a:r>
            <a:endParaRPr lang="en-US" b="1">
              <a:latin typeface="Arial"/>
              <a:ea typeface="+mj-lt"/>
              <a:cs typeface="+mj-lt"/>
            </a:endParaRPr>
          </a:p>
        </p:txBody>
      </p:sp>
      <p:pic>
        <p:nvPicPr>
          <p:cNvPr id="3" name="Picture 4" descr="Chart, sunburst chart&#10;&#10;Description automatically generated">
            <a:extLst>
              <a:ext uri="{FF2B5EF4-FFF2-40B4-BE49-F238E27FC236}">
                <a16:creationId xmlns:a16="http://schemas.microsoft.com/office/drawing/2014/main" id="{574F1CBA-D4A5-47C9-BA3A-EEF42ED904C3}"/>
              </a:ext>
            </a:extLst>
          </p:cNvPr>
          <p:cNvPicPr>
            <a:picLocks noChangeAspect="1"/>
          </p:cNvPicPr>
          <p:nvPr/>
        </p:nvPicPr>
        <p:blipFill rotWithShape="1">
          <a:blip r:embed="rId2"/>
          <a:srcRect t="4348" r="103" b="15826"/>
          <a:stretch/>
        </p:blipFill>
        <p:spPr>
          <a:xfrm>
            <a:off x="726509" y="1342224"/>
            <a:ext cx="10926881" cy="5165562"/>
          </a:xfrm>
          <a:prstGeom prst="rect">
            <a:avLst/>
          </a:prstGeom>
        </p:spPr>
      </p:pic>
    </p:spTree>
    <p:extLst>
      <p:ext uri="{BB962C8B-B14F-4D97-AF65-F5344CB8AC3E}">
        <p14:creationId xmlns:p14="http://schemas.microsoft.com/office/powerpoint/2010/main" val="213968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6834588B-87AB-4EC2-971E-428E582FACF5}"/>
              </a:ext>
            </a:extLst>
          </p:cNvPr>
          <p:cNvPicPr>
            <a:picLocks noChangeAspect="1"/>
          </p:cNvPicPr>
          <p:nvPr/>
        </p:nvPicPr>
        <p:blipFill rotWithShape="1">
          <a:blip r:embed="rId2"/>
          <a:srcRect t="2340" r="92" b="3120"/>
          <a:stretch/>
        </p:blipFill>
        <p:spPr>
          <a:xfrm>
            <a:off x="285559" y="271448"/>
            <a:ext cx="11506344" cy="6463815"/>
          </a:xfrm>
          <a:prstGeom prst="rect">
            <a:avLst/>
          </a:prstGeom>
        </p:spPr>
      </p:pic>
    </p:spTree>
    <p:extLst>
      <p:ext uri="{BB962C8B-B14F-4D97-AF65-F5344CB8AC3E}">
        <p14:creationId xmlns:p14="http://schemas.microsoft.com/office/powerpoint/2010/main" val="45380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0D042-54D2-4238-8DAA-44498A48FB35}"/>
              </a:ext>
            </a:extLst>
          </p:cNvPr>
          <p:cNvSpPr>
            <a:spLocks noGrp="1"/>
          </p:cNvSpPr>
          <p:nvPr>
            <p:ph idx="1"/>
          </p:nvPr>
        </p:nvSpPr>
        <p:spPr>
          <a:xfrm>
            <a:off x="581192" y="816864"/>
            <a:ext cx="11029615" cy="5253145"/>
          </a:xfrm>
        </p:spPr>
        <p:txBody>
          <a:bodyPr vert="horz" lIns="91440" tIns="45720" rIns="91440" bIns="45720" rtlCol="0" anchor="t">
            <a:normAutofit/>
          </a:bodyPr>
          <a:lstStyle/>
          <a:p>
            <a:pPr marL="0" indent="0">
              <a:lnSpc>
                <a:spcPct val="100000"/>
              </a:lnSpc>
              <a:spcBef>
                <a:spcPts val="0"/>
              </a:spcBef>
              <a:spcAft>
                <a:spcPts val="0"/>
              </a:spcAft>
              <a:buNone/>
            </a:pPr>
            <a:r>
              <a:rPr lang="en-US" sz="2400" b="1" dirty="0">
                <a:latin typeface="Arial"/>
                <a:cs typeface="Arial"/>
              </a:rPr>
              <a:t>In Previous Chart:</a:t>
            </a:r>
            <a:r>
              <a:rPr lang="en-US" sz="2400" dirty="0">
                <a:latin typeface="Arial"/>
                <a:cs typeface="Arial"/>
              </a:rPr>
              <a:t> </a:t>
            </a:r>
            <a:endParaRPr lang="en-US" sz="2400">
              <a:ea typeface="+mn-lt"/>
              <a:cs typeface="+mn-lt"/>
            </a:endParaRPr>
          </a:p>
          <a:p>
            <a:pPr marL="0" indent="0">
              <a:lnSpc>
                <a:spcPct val="100000"/>
              </a:lnSpc>
              <a:spcBef>
                <a:spcPts val="0"/>
              </a:spcBef>
              <a:spcAft>
                <a:spcPts val="0"/>
              </a:spcAft>
              <a:buNone/>
            </a:pPr>
            <a:endParaRPr lang="en-US" sz="2000" dirty="0">
              <a:ea typeface="+mn-lt"/>
              <a:cs typeface="+mn-lt"/>
            </a:endParaRPr>
          </a:p>
          <a:p>
            <a:pPr marL="305435" indent="-305435">
              <a:lnSpc>
                <a:spcPct val="150000"/>
              </a:lnSpc>
              <a:spcBef>
                <a:spcPts val="0"/>
              </a:spcBef>
              <a:spcAft>
                <a:spcPts val="0"/>
              </a:spcAft>
              <a:buChar char="•"/>
            </a:pPr>
            <a:r>
              <a:rPr lang="en-US" sz="2000" dirty="0">
                <a:latin typeface="Arial"/>
                <a:cs typeface="Arial"/>
              </a:rPr>
              <a:t>The Chart showing insights of Total Sales, and which types of Customer buying which brand.</a:t>
            </a:r>
          </a:p>
          <a:p>
            <a:pPr marL="305435" indent="-305435">
              <a:lnSpc>
                <a:spcPct val="150000"/>
              </a:lnSpc>
              <a:spcBef>
                <a:spcPts val="0"/>
              </a:spcBef>
              <a:spcAft>
                <a:spcPts val="0"/>
              </a:spcAft>
              <a:buChar char="•"/>
            </a:pPr>
            <a:r>
              <a:rPr lang="en-US" sz="2000" dirty="0">
                <a:latin typeface="Arial"/>
                <a:cs typeface="Arial"/>
              </a:rPr>
              <a:t>According to the data, our mainstream customers, are buying more, and I previous showed data KETTLE BRAND is Standout on 1st in overall Sales.</a:t>
            </a:r>
          </a:p>
          <a:p>
            <a:pPr marL="305435" indent="-305435">
              <a:lnSpc>
                <a:spcPct val="150000"/>
              </a:lnSpc>
              <a:spcBef>
                <a:spcPts val="0"/>
              </a:spcBef>
              <a:spcAft>
                <a:spcPts val="0"/>
              </a:spcAft>
              <a:buChar char="•"/>
            </a:pPr>
            <a:r>
              <a:rPr lang="en-US" sz="2000" dirty="0">
                <a:latin typeface="Arial"/>
                <a:cs typeface="Arial"/>
              </a:rPr>
              <a:t>Our </a:t>
            </a:r>
            <a:r>
              <a:rPr lang="en-US" sz="2000" b="1" dirty="0">
                <a:latin typeface="Arial"/>
                <a:cs typeface="Arial"/>
              </a:rPr>
              <a:t>Premium </a:t>
            </a:r>
            <a:r>
              <a:rPr lang="en-US" sz="2000" dirty="0">
                <a:latin typeface="Arial"/>
                <a:cs typeface="Arial"/>
              </a:rPr>
              <a:t>Customer buying less as compared to </a:t>
            </a:r>
            <a:r>
              <a:rPr lang="en-US" sz="2000" b="1" dirty="0">
                <a:latin typeface="Arial"/>
                <a:cs typeface="Arial"/>
              </a:rPr>
              <a:t>mainstream </a:t>
            </a:r>
            <a:r>
              <a:rPr lang="en-US" sz="2000" dirty="0">
                <a:latin typeface="Arial"/>
                <a:cs typeface="Arial"/>
              </a:rPr>
              <a:t>and </a:t>
            </a:r>
            <a:r>
              <a:rPr lang="en-US" sz="2000" b="1" dirty="0">
                <a:latin typeface="Arial"/>
                <a:cs typeface="Arial"/>
              </a:rPr>
              <a:t>budget </a:t>
            </a:r>
            <a:r>
              <a:rPr lang="en-US" sz="2000" dirty="0">
                <a:latin typeface="Arial"/>
                <a:cs typeface="Arial"/>
              </a:rPr>
              <a:t>customers.</a:t>
            </a:r>
          </a:p>
        </p:txBody>
      </p:sp>
    </p:spTree>
    <p:extLst>
      <p:ext uri="{BB962C8B-B14F-4D97-AF65-F5344CB8AC3E}">
        <p14:creationId xmlns:p14="http://schemas.microsoft.com/office/powerpoint/2010/main" val="81150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BA4-90B3-4D9F-99DF-B84BCEE009AF}"/>
              </a:ext>
            </a:extLst>
          </p:cNvPr>
          <p:cNvSpPr>
            <a:spLocks noGrp="1"/>
          </p:cNvSpPr>
          <p:nvPr>
            <p:ph type="title"/>
          </p:nvPr>
        </p:nvSpPr>
        <p:spPr>
          <a:xfrm>
            <a:off x="575894" y="657577"/>
            <a:ext cx="11029616" cy="518606"/>
          </a:xfrm>
        </p:spPr>
        <p:txBody>
          <a:bodyPr>
            <a:normAutofit/>
          </a:bodyPr>
          <a:lstStyle/>
          <a:p>
            <a:pPr>
              <a:lnSpc>
                <a:spcPct val="110000"/>
              </a:lnSpc>
              <a:spcBef>
                <a:spcPct val="20000"/>
              </a:spcBef>
              <a:spcAft>
                <a:spcPts val="600"/>
              </a:spcAft>
            </a:pPr>
            <a:r>
              <a:rPr lang="en-US" sz="2400" b="1" dirty="0">
                <a:latin typeface="Arial"/>
                <a:ea typeface="+mj-lt"/>
                <a:cs typeface="+mj-lt"/>
              </a:rPr>
              <a:t>Total Sales by Customer Life Stage and Chip Brand</a:t>
            </a:r>
            <a:endParaRPr lang="en-US" b="1" dirty="0">
              <a:latin typeface="Arial"/>
              <a:cs typeface="Arial"/>
            </a:endParaRPr>
          </a:p>
        </p:txBody>
      </p:sp>
      <p:pic>
        <p:nvPicPr>
          <p:cNvPr id="4" name="Picture 4" descr="Chart&#10;&#10;Description automatically generated">
            <a:extLst>
              <a:ext uri="{FF2B5EF4-FFF2-40B4-BE49-F238E27FC236}">
                <a16:creationId xmlns:a16="http://schemas.microsoft.com/office/drawing/2014/main" id="{BD1AD1B3-E06B-4A32-8189-B304D6E9DB85}"/>
              </a:ext>
            </a:extLst>
          </p:cNvPr>
          <p:cNvPicPr>
            <a:picLocks noChangeAspect="1"/>
          </p:cNvPicPr>
          <p:nvPr/>
        </p:nvPicPr>
        <p:blipFill rotWithShape="1">
          <a:blip r:embed="rId2"/>
          <a:srcRect t="909" r="109" b="1091"/>
          <a:stretch/>
        </p:blipFill>
        <p:spPr>
          <a:xfrm>
            <a:off x="904103" y="1171371"/>
            <a:ext cx="10074877" cy="5627477"/>
          </a:xfrm>
          <a:prstGeom prst="rect">
            <a:avLst/>
          </a:prstGeom>
        </p:spPr>
      </p:pic>
    </p:spTree>
    <p:extLst>
      <p:ext uri="{BB962C8B-B14F-4D97-AF65-F5344CB8AC3E}">
        <p14:creationId xmlns:p14="http://schemas.microsoft.com/office/powerpoint/2010/main" val="330045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bar chart&#10;&#10;Description automatically generated">
            <a:extLst>
              <a:ext uri="{FF2B5EF4-FFF2-40B4-BE49-F238E27FC236}">
                <a16:creationId xmlns:a16="http://schemas.microsoft.com/office/drawing/2014/main" id="{E2B8301C-E20F-480F-BD3E-FE5FC917D8AA}"/>
              </a:ext>
            </a:extLst>
          </p:cNvPr>
          <p:cNvPicPr>
            <a:picLocks noChangeAspect="1"/>
          </p:cNvPicPr>
          <p:nvPr/>
        </p:nvPicPr>
        <p:blipFill rotWithShape="1">
          <a:blip r:embed="rId2"/>
          <a:srcRect t="1452" r="763" b="544"/>
          <a:stretch/>
        </p:blipFill>
        <p:spPr>
          <a:xfrm>
            <a:off x="440725" y="135133"/>
            <a:ext cx="11257704" cy="6609803"/>
          </a:xfrm>
          <a:prstGeom prst="rect">
            <a:avLst/>
          </a:prstGeom>
        </p:spPr>
      </p:pic>
    </p:spTree>
    <p:extLst>
      <p:ext uri="{BB962C8B-B14F-4D97-AF65-F5344CB8AC3E}">
        <p14:creationId xmlns:p14="http://schemas.microsoft.com/office/powerpoint/2010/main" val="53910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28A6-58C0-4975-9BA3-7CE745B71A62}"/>
              </a:ext>
            </a:extLst>
          </p:cNvPr>
          <p:cNvSpPr>
            <a:spLocks noGrp="1"/>
          </p:cNvSpPr>
          <p:nvPr>
            <p:ph type="title"/>
          </p:nvPr>
        </p:nvSpPr>
        <p:spPr>
          <a:xfrm>
            <a:off x="581192" y="702156"/>
            <a:ext cx="11029616" cy="859207"/>
          </a:xfrm>
        </p:spPr>
        <p:txBody>
          <a:bodyPr>
            <a:normAutofit/>
          </a:bodyPr>
          <a:lstStyle/>
          <a:p>
            <a:r>
              <a:rPr lang="en-US" sz="3600" b="1" dirty="0">
                <a:latin typeface="Arial"/>
                <a:cs typeface="Arial"/>
              </a:rPr>
              <a:t>Table of content</a:t>
            </a:r>
            <a:endParaRPr lang="en-US" sz="3600" b="1">
              <a:latin typeface="Arial"/>
              <a:cs typeface="Arial"/>
            </a:endParaRPr>
          </a:p>
        </p:txBody>
      </p:sp>
      <p:sp>
        <p:nvSpPr>
          <p:cNvPr id="3" name="Content Placeholder 2">
            <a:extLst>
              <a:ext uri="{FF2B5EF4-FFF2-40B4-BE49-F238E27FC236}">
                <a16:creationId xmlns:a16="http://schemas.microsoft.com/office/drawing/2014/main" id="{E1CE81D0-71EE-4E4F-8C94-FE082565E957}"/>
              </a:ext>
            </a:extLst>
          </p:cNvPr>
          <p:cNvSpPr>
            <a:spLocks noGrp="1"/>
          </p:cNvSpPr>
          <p:nvPr>
            <p:ph idx="1"/>
          </p:nvPr>
        </p:nvSpPr>
        <p:spPr>
          <a:xfrm>
            <a:off x="581192" y="1558269"/>
            <a:ext cx="11029615" cy="5341438"/>
          </a:xfrm>
        </p:spPr>
        <p:txBody>
          <a:bodyPr vert="horz" lIns="91440" tIns="45720" rIns="91440" bIns="45720" rtlCol="0" anchor="t">
            <a:normAutofit/>
          </a:bodyPr>
          <a:lstStyle/>
          <a:p>
            <a:pPr marL="305435" indent="-305435">
              <a:buFont typeface="Wingdings"/>
              <a:buChar char="§"/>
            </a:pPr>
            <a:r>
              <a:rPr lang="en-US" sz="2300" dirty="0">
                <a:latin typeface="Futura"/>
                <a:ea typeface="+mn-lt"/>
                <a:cs typeface="+mn-lt"/>
              </a:rPr>
              <a:t>Effect of Packet Size in Customer Purchases and in Sales</a:t>
            </a:r>
            <a:endParaRPr lang="en-US" sz="2300">
              <a:latin typeface="Futura"/>
            </a:endParaRPr>
          </a:p>
          <a:p>
            <a:pPr marL="305435" indent="-305435">
              <a:buFont typeface="Wingdings"/>
              <a:buChar char="§"/>
            </a:pPr>
            <a:r>
              <a:rPr lang="en-US" sz="2300" dirty="0">
                <a:latin typeface="Futura"/>
                <a:ea typeface="+mn-lt"/>
                <a:cs typeface="+mn-lt"/>
              </a:rPr>
              <a:t>Sales done by Customers belongs to different Life stage</a:t>
            </a:r>
          </a:p>
          <a:p>
            <a:pPr marL="305435" indent="-305435">
              <a:buFont typeface="Wingdings" panose="05020102010507070707" pitchFamily="18" charset="2"/>
              <a:buChar char="§"/>
            </a:pPr>
            <a:r>
              <a:rPr lang="en-US" sz="2300" dirty="0">
                <a:latin typeface="Futura"/>
                <a:ea typeface="+mn-lt"/>
                <a:cs typeface="+mn-lt"/>
              </a:rPr>
              <a:t>Customers Buying rate at a Single time</a:t>
            </a:r>
          </a:p>
          <a:p>
            <a:pPr marL="305435" indent="-305435">
              <a:buFont typeface="Wingdings" panose="05020102010507070707" pitchFamily="18" charset="2"/>
              <a:buChar char="§"/>
            </a:pPr>
            <a:r>
              <a:rPr lang="en-US" sz="2300" dirty="0">
                <a:latin typeface="Futura"/>
                <a:ea typeface="+mn-lt"/>
                <a:cs typeface="+mn-lt"/>
              </a:rPr>
              <a:t>A Negative Trend of Sales</a:t>
            </a:r>
            <a:endParaRPr lang="en-US" sz="2300" dirty="0">
              <a:solidFill>
                <a:srgbClr val="404040"/>
              </a:solidFill>
              <a:latin typeface="Futura"/>
            </a:endParaRPr>
          </a:p>
          <a:p>
            <a:pPr marL="305435" indent="-305435">
              <a:buFont typeface="Wingdings" panose="05020102010507070707" pitchFamily="18" charset="2"/>
              <a:buChar char="§"/>
            </a:pPr>
            <a:r>
              <a:rPr lang="en-US" sz="2300" dirty="0">
                <a:latin typeface="Futura"/>
                <a:ea typeface="+mn-lt"/>
                <a:cs typeface="+mn-lt"/>
              </a:rPr>
              <a:t>Which Chips Brand have High Purchase By Customers</a:t>
            </a:r>
          </a:p>
          <a:p>
            <a:pPr marL="305435" indent="-305435">
              <a:buFont typeface="Wingdings" panose="05020102010507070707" pitchFamily="18" charset="2"/>
              <a:buChar char="§"/>
            </a:pPr>
            <a:r>
              <a:rPr lang="en-US" sz="2300" dirty="0">
                <a:solidFill>
                  <a:srgbClr val="404040"/>
                </a:solidFill>
                <a:latin typeface="Futura"/>
              </a:rPr>
              <a:t>Brand Purchases by Life Stage of Customer</a:t>
            </a:r>
          </a:p>
          <a:p>
            <a:pPr marL="305435" indent="-305435">
              <a:buFont typeface="Wingdings" panose="05020102010507070707" pitchFamily="18" charset="2"/>
              <a:buChar char="§"/>
            </a:pPr>
            <a:r>
              <a:rPr lang="en-US" sz="2300" dirty="0">
                <a:solidFill>
                  <a:srgbClr val="404040"/>
                </a:solidFill>
                <a:latin typeface="Futura"/>
              </a:rPr>
              <a:t>Customer Type and Total Sales With Chip Brand</a:t>
            </a:r>
          </a:p>
          <a:p>
            <a:pPr marL="305435" indent="-305435">
              <a:buFont typeface="Wingdings" panose="05020102010507070707" pitchFamily="18" charset="2"/>
              <a:buChar char="§"/>
            </a:pPr>
            <a:r>
              <a:rPr lang="en-US" sz="2300" dirty="0">
                <a:solidFill>
                  <a:srgbClr val="404040"/>
                </a:solidFill>
                <a:latin typeface="Futura"/>
              </a:rPr>
              <a:t>Total Sales by Customer Life Stage and Chip Brand</a:t>
            </a:r>
          </a:p>
          <a:p>
            <a:pPr marL="305435" indent="-305435">
              <a:buFont typeface="Wingdings" panose="05020102010507070707" pitchFamily="18" charset="2"/>
              <a:buChar char="§"/>
            </a:pPr>
            <a:r>
              <a:rPr lang="en-US" sz="2300" dirty="0">
                <a:solidFill>
                  <a:srgbClr val="404040"/>
                </a:solidFill>
                <a:latin typeface="Futura"/>
              </a:rPr>
              <a:t>Conclusion</a:t>
            </a:r>
          </a:p>
          <a:p>
            <a:pPr marL="305435" indent="-305435">
              <a:buFont typeface="Wingdings" panose="05020102010507070707" pitchFamily="18" charset="2"/>
              <a:buChar char="§"/>
            </a:pPr>
            <a:r>
              <a:rPr lang="en-US" sz="2300" dirty="0">
                <a:solidFill>
                  <a:srgbClr val="404040"/>
                </a:solidFill>
                <a:latin typeface="Futura"/>
              </a:rPr>
              <a:t>Recommendation.</a:t>
            </a:r>
          </a:p>
        </p:txBody>
      </p:sp>
    </p:spTree>
    <p:extLst>
      <p:ext uri="{BB962C8B-B14F-4D97-AF65-F5344CB8AC3E}">
        <p14:creationId xmlns:p14="http://schemas.microsoft.com/office/powerpoint/2010/main" val="91393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0D042-54D2-4238-8DAA-44498A48FB35}"/>
              </a:ext>
            </a:extLst>
          </p:cNvPr>
          <p:cNvSpPr>
            <a:spLocks noGrp="1"/>
          </p:cNvSpPr>
          <p:nvPr>
            <p:ph idx="1"/>
          </p:nvPr>
        </p:nvSpPr>
        <p:spPr>
          <a:xfrm>
            <a:off x="581192" y="816864"/>
            <a:ext cx="11029615" cy="5253145"/>
          </a:xfrm>
        </p:spPr>
        <p:txBody>
          <a:bodyPr vert="horz" lIns="91440" tIns="45720" rIns="91440" bIns="45720" rtlCol="0" anchor="t">
            <a:normAutofit/>
          </a:bodyPr>
          <a:lstStyle/>
          <a:p>
            <a:pPr marL="0" indent="0">
              <a:lnSpc>
                <a:spcPct val="100000"/>
              </a:lnSpc>
              <a:spcBef>
                <a:spcPts val="0"/>
              </a:spcBef>
              <a:spcAft>
                <a:spcPts val="0"/>
              </a:spcAft>
              <a:buNone/>
            </a:pPr>
            <a:r>
              <a:rPr lang="en-US" sz="2400" b="1" dirty="0">
                <a:latin typeface="Arial"/>
                <a:cs typeface="Arial"/>
              </a:rPr>
              <a:t>In Previous Chart:</a:t>
            </a:r>
            <a:r>
              <a:rPr lang="en-US" sz="2400" dirty="0">
                <a:latin typeface="Arial"/>
                <a:cs typeface="Arial"/>
              </a:rPr>
              <a:t> </a:t>
            </a:r>
            <a:endParaRPr lang="en-US" sz="2400">
              <a:ea typeface="+mn-lt"/>
              <a:cs typeface="+mn-lt"/>
            </a:endParaRPr>
          </a:p>
          <a:p>
            <a:pPr marL="0" indent="0">
              <a:lnSpc>
                <a:spcPct val="100000"/>
              </a:lnSpc>
              <a:spcBef>
                <a:spcPts val="0"/>
              </a:spcBef>
              <a:spcAft>
                <a:spcPts val="0"/>
              </a:spcAft>
              <a:buNone/>
            </a:pPr>
            <a:endParaRPr lang="en-US" sz="2000" dirty="0">
              <a:ea typeface="+mn-lt"/>
              <a:cs typeface="+mn-lt"/>
            </a:endParaRPr>
          </a:p>
          <a:p>
            <a:pPr marL="305435" indent="-305435">
              <a:lnSpc>
                <a:spcPct val="150000"/>
              </a:lnSpc>
              <a:spcBef>
                <a:spcPts val="0"/>
              </a:spcBef>
              <a:spcAft>
                <a:spcPts val="0"/>
              </a:spcAft>
              <a:buChar char="•"/>
            </a:pPr>
            <a:r>
              <a:rPr lang="en-US" sz="2000" dirty="0">
                <a:latin typeface="Arial"/>
                <a:cs typeface="Arial"/>
              </a:rPr>
              <a:t>The Chart showing insights of Total Sales, and Different Life Stage of Customer buying which brand.</a:t>
            </a:r>
          </a:p>
          <a:p>
            <a:pPr marL="305435" indent="-305435">
              <a:lnSpc>
                <a:spcPct val="150000"/>
              </a:lnSpc>
              <a:spcBef>
                <a:spcPts val="0"/>
              </a:spcBef>
              <a:spcAft>
                <a:spcPts val="0"/>
              </a:spcAft>
              <a:buChar char="•"/>
            </a:pPr>
            <a:r>
              <a:rPr lang="en-US" sz="2000" dirty="0">
                <a:latin typeface="Arial"/>
                <a:cs typeface="Arial"/>
              </a:rPr>
              <a:t>As we talk earlier, Senior Citizen, Retirees, Old Families created more sales than, Younger ones and new families, In this chart we can clearly see that,</a:t>
            </a:r>
          </a:p>
          <a:p>
            <a:pPr marL="305435" indent="-305435">
              <a:lnSpc>
                <a:spcPct val="150000"/>
              </a:lnSpc>
              <a:spcBef>
                <a:spcPts val="0"/>
              </a:spcBef>
              <a:spcAft>
                <a:spcPts val="0"/>
              </a:spcAft>
              <a:buChar char="•"/>
            </a:pPr>
            <a:r>
              <a:rPr lang="en-US" sz="2000" dirty="0">
                <a:latin typeface="Arial"/>
                <a:cs typeface="Arial"/>
              </a:rPr>
              <a:t>This data Also proves that KETTLE Chip Brand is Doing well.</a:t>
            </a:r>
          </a:p>
        </p:txBody>
      </p:sp>
    </p:spTree>
    <p:extLst>
      <p:ext uri="{BB962C8B-B14F-4D97-AF65-F5344CB8AC3E}">
        <p14:creationId xmlns:p14="http://schemas.microsoft.com/office/powerpoint/2010/main" val="673760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0D042-54D2-4238-8DAA-44498A48FB35}"/>
              </a:ext>
            </a:extLst>
          </p:cNvPr>
          <p:cNvSpPr>
            <a:spLocks noGrp="1"/>
          </p:cNvSpPr>
          <p:nvPr>
            <p:ph idx="1"/>
          </p:nvPr>
        </p:nvSpPr>
        <p:spPr>
          <a:xfrm>
            <a:off x="581192" y="816864"/>
            <a:ext cx="11029615" cy="5253145"/>
          </a:xfrm>
        </p:spPr>
        <p:txBody>
          <a:bodyPr vert="horz" lIns="91440" tIns="45720" rIns="91440" bIns="45720" rtlCol="0" anchor="t">
            <a:normAutofit/>
          </a:bodyPr>
          <a:lstStyle/>
          <a:p>
            <a:pPr marL="0" indent="0">
              <a:lnSpc>
                <a:spcPct val="100000"/>
              </a:lnSpc>
              <a:spcBef>
                <a:spcPts val="0"/>
              </a:spcBef>
              <a:spcAft>
                <a:spcPts val="0"/>
              </a:spcAft>
              <a:buNone/>
            </a:pPr>
            <a:r>
              <a:rPr lang="en-US" sz="2400" b="1" dirty="0">
                <a:latin typeface="Arial"/>
                <a:cs typeface="Arial"/>
              </a:rPr>
              <a:t>Conclusion:-</a:t>
            </a:r>
          </a:p>
          <a:p>
            <a:pPr marL="0" indent="0">
              <a:lnSpc>
                <a:spcPct val="100000"/>
              </a:lnSpc>
              <a:spcBef>
                <a:spcPts val="0"/>
              </a:spcBef>
              <a:spcAft>
                <a:spcPts val="0"/>
              </a:spcAft>
              <a:buNone/>
            </a:pPr>
            <a:endParaRPr lang="en-US" sz="2000" dirty="0">
              <a:ea typeface="+mn-lt"/>
              <a:cs typeface="+mn-lt"/>
            </a:endParaRPr>
          </a:p>
          <a:p>
            <a:pPr marL="305435" indent="-305435">
              <a:lnSpc>
                <a:spcPct val="150000"/>
              </a:lnSpc>
              <a:spcBef>
                <a:spcPts val="0"/>
              </a:spcBef>
              <a:spcAft>
                <a:spcPts val="0"/>
              </a:spcAft>
              <a:buChar char="•"/>
            </a:pPr>
            <a:r>
              <a:rPr lang="en-US" sz="2000" dirty="0">
                <a:latin typeface="Arial"/>
                <a:cs typeface="Arial"/>
              </a:rPr>
              <a:t>After Deep Analysis of Data, and Customer Behavior of Purchasing trend, here is conclusion</a:t>
            </a:r>
          </a:p>
          <a:p>
            <a:pPr marL="305435" indent="-305435">
              <a:lnSpc>
                <a:spcPct val="150000"/>
              </a:lnSpc>
              <a:spcBef>
                <a:spcPts val="0"/>
              </a:spcBef>
              <a:spcAft>
                <a:spcPts val="0"/>
              </a:spcAft>
              <a:buChar char="•"/>
            </a:pPr>
            <a:r>
              <a:rPr lang="en-US" sz="2000" dirty="0">
                <a:latin typeface="Arial"/>
                <a:cs typeface="Arial"/>
              </a:rPr>
              <a:t>Our Most Sales Generating Customers Are: Mainstream and Older Customer.</a:t>
            </a:r>
          </a:p>
          <a:p>
            <a:pPr marL="305435" indent="-305435">
              <a:lnSpc>
                <a:spcPct val="150000"/>
              </a:lnSpc>
              <a:spcBef>
                <a:spcPts val="0"/>
              </a:spcBef>
              <a:spcAft>
                <a:spcPts val="0"/>
              </a:spcAft>
              <a:buChar char="•"/>
            </a:pPr>
            <a:r>
              <a:rPr lang="en-US" sz="2000" dirty="0">
                <a:latin typeface="Arial"/>
                <a:cs typeface="Arial"/>
              </a:rPr>
              <a:t>Customer another behavior while Purchasing chips, they buy a couple of 2 chip packets, </a:t>
            </a:r>
            <a:r>
              <a:rPr lang="en-US" sz="2000" dirty="0" err="1">
                <a:latin typeface="Arial"/>
                <a:cs typeface="Arial"/>
              </a:rPr>
              <a:t>Approx</a:t>
            </a:r>
            <a:r>
              <a:rPr lang="en-US" sz="2000" dirty="0">
                <a:latin typeface="Arial"/>
                <a:cs typeface="Arial"/>
              </a:rPr>
              <a:t> 93% of Our Customer by 2 Packet of Chip in a single Purchase.</a:t>
            </a:r>
          </a:p>
          <a:p>
            <a:pPr marL="305435" indent="-305435">
              <a:lnSpc>
                <a:spcPct val="150000"/>
              </a:lnSpc>
              <a:spcBef>
                <a:spcPts val="0"/>
              </a:spcBef>
              <a:spcAft>
                <a:spcPts val="0"/>
              </a:spcAft>
              <a:buChar char="•"/>
            </a:pPr>
            <a:endParaRPr lang="en-US" sz="2000" dirty="0">
              <a:latin typeface="Arial"/>
              <a:cs typeface="Arial"/>
            </a:endParaRPr>
          </a:p>
          <a:p>
            <a:pPr marL="305435" indent="-305435">
              <a:lnSpc>
                <a:spcPct val="150000"/>
              </a:lnSpc>
              <a:spcBef>
                <a:spcPts val="0"/>
              </a:spcBef>
              <a:spcAft>
                <a:spcPts val="0"/>
              </a:spcAft>
              <a:buChar char="•"/>
            </a:pPr>
            <a:endParaRPr lang="en-US" sz="2000" dirty="0">
              <a:latin typeface="Arial"/>
              <a:cs typeface="Arial"/>
            </a:endParaRPr>
          </a:p>
        </p:txBody>
      </p:sp>
    </p:spTree>
    <p:extLst>
      <p:ext uri="{BB962C8B-B14F-4D97-AF65-F5344CB8AC3E}">
        <p14:creationId xmlns:p14="http://schemas.microsoft.com/office/powerpoint/2010/main" val="4181489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0D042-54D2-4238-8DAA-44498A48FB35}"/>
              </a:ext>
            </a:extLst>
          </p:cNvPr>
          <p:cNvSpPr>
            <a:spLocks noGrp="1"/>
          </p:cNvSpPr>
          <p:nvPr>
            <p:ph idx="1"/>
          </p:nvPr>
        </p:nvSpPr>
        <p:spPr>
          <a:xfrm>
            <a:off x="581192" y="816864"/>
            <a:ext cx="11029615" cy="5253145"/>
          </a:xfrm>
        </p:spPr>
        <p:txBody>
          <a:bodyPr vert="horz" lIns="91440" tIns="45720" rIns="91440" bIns="45720" rtlCol="0" anchor="t">
            <a:normAutofit/>
          </a:bodyPr>
          <a:lstStyle/>
          <a:p>
            <a:pPr marL="0" indent="0">
              <a:lnSpc>
                <a:spcPct val="100000"/>
              </a:lnSpc>
              <a:spcBef>
                <a:spcPts val="0"/>
              </a:spcBef>
              <a:spcAft>
                <a:spcPts val="0"/>
              </a:spcAft>
              <a:buNone/>
            </a:pPr>
            <a:r>
              <a:rPr lang="en-US" sz="2400" b="1" dirty="0">
                <a:latin typeface="Arial"/>
                <a:cs typeface="Arial"/>
              </a:rPr>
              <a:t>My Recommendation :-</a:t>
            </a:r>
          </a:p>
          <a:p>
            <a:pPr marL="0" indent="0">
              <a:lnSpc>
                <a:spcPct val="100000"/>
              </a:lnSpc>
              <a:spcBef>
                <a:spcPts val="0"/>
              </a:spcBef>
              <a:spcAft>
                <a:spcPts val="0"/>
              </a:spcAft>
              <a:buNone/>
            </a:pPr>
            <a:endParaRPr lang="en-US" sz="2000" dirty="0">
              <a:ea typeface="+mn-lt"/>
              <a:cs typeface="+mn-lt"/>
            </a:endParaRPr>
          </a:p>
          <a:p>
            <a:pPr marL="305435" indent="-305435">
              <a:lnSpc>
                <a:spcPct val="150000"/>
              </a:lnSpc>
              <a:spcBef>
                <a:spcPts val="0"/>
              </a:spcBef>
              <a:spcAft>
                <a:spcPts val="0"/>
              </a:spcAft>
              <a:buChar char="•"/>
            </a:pPr>
            <a:r>
              <a:rPr lang="en-US" sz="2000" dirty="0">
                <a:latin typeface="Arial"/>
                <a:cs typeface="Arial"/>
              </a:rPr>
              <a:t>After Analysis data, I have seen that Sales are generated by Old Customer and Younger are buying, and May be this is the reason that our sales are declining from 2018 to 2019, My recommendation is do some campaign for young audience, grab their attention, and there will be a positive change in Sales.</a:t>
            </a:r>
          </a:p>
          <a:p>
            <a:pPr marL="305435" indent="-305435">
              <a:lnSpc>
                <a:spcPct val="150000"/>
              </a:lnSpc>
              <a:spcBef>
                <a:spcPts val="0"/>
              </a:spcBef>
              <a:spcAft>
                <a:spcPts val="0"/>
              </a:spcAft>
              <a:buChar char="•"/>
            </a:pPr>
            <a:r>
              <a:rPr lang="en-US" sz="2000" dirty="0">
                <a:latin typeface="Arial"/>
                <a:cs typeface="Arial"/>
              </a:rPr>
              <a:t>And Another thing is that, Our Premium customers are buying very less as Compared to budget and Mainstream customers, so we should make some vouchers or discount cards for our premium customer, so we get their attention back.</a:t>
            </a:r>
          </a:p>
          <a:p>
            <a:pPr marL="305435" indent="-305435">
              <a:lnSpc>
                <a:spcPct val="150000"/>
              </a:lnSpc>
              <a:spcBef>
                <a:spcPts val="0"/>
              </a:spcBef>
              <a:spcAft>
                <a:spcPts val="0"/>
              </a:spcAft>
              <a:buChar char="•"/>
            </a:pPr>
            <a:r>
              <a:rPr lang="en-US" sz="2000" dirty="0">
                <a:latin typeface="Arial"/>
                <a:cs typeface="Arial"/>
              </a:rPr>
              <a:t>Due to declining Sales from 2018 to 2019, we can make an offer </a:t>
            </a:r>
            <a:r>
              <a:rPr lang="en-US" sz="2000" b="1" dirty="0">
                <a:latin typeface="Arial"/>
                <a:cs typeface="Arial"/>
              </a:rPr>
              <a:t>buy 1 get 1 free </a:t>
            </a:r>
            <a:r>
              <a:rPr lang="en-US" sz="2000" dirty="0">
                <a:latin typeface="Arial"/>
                <a:cs typeface="Arial"/>
              </a:rPr>
              <a:t>and something similar to that. That will positively effect on sales.</a:t>
            </a:r>
          </a:p>
          <a:p>
            <a:pPr marL="305435" indent="-305435">
              <a:lnSpc>
                <a:spcPct val="150000"/>
              </a:lnSpc>
              <a:spcBef>
                <a:spcPts val="0"/>
              </a:spcBef>
              <a:spcAft>
                <a:spcPts val="0"/>
              </a:spcAft>
              <a:buChar char="•"/>
            </a:pPr>
            <a:endParaRPr lang="en-US" sz="2000" dirty="0">
              <a:latin typeface="Arial"/>
              <a:cs typeface="Arial"/>
            </a:endParaRPr>
          </a:p>
          <a:p>
            <a:pPr marL="305435" indent="-305435">
              <a:lnSpc>
                <a:spcPct val="150000"/>
              </a:lnSpc>
              <a:spcBef>
                <a:spcPts val="0"/>
              </a:spcBef>
              <a:spcAft>
                <a:spcPts val="0"/>
              </a:spcAft>
              <a:buChar char="•"/>
            </a:pPr>
            <a:endParaRPr lang="en-US" sz="2000" dirty="0">
              <a:latin typeface="Arial"/>
              <a:cs typeface="Arial"/>
            </a:endParaRPr>
          </a:p>
        </p:txBody>
      </p:sp>
    </p:spTree>
    <p:extLst>
      <p:ext uri="{BB962C8B-B14F-4D97-AF65-F5344CB8AC3E}">
        <p14:creationId xmlns:p14="http://schemas.microsoft.com/office/powerpoint/2010/main" val="33713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BA4-90B3-4D9F-99DF-B84BCEE009AF}"/>
              </a:ext>
            </a:extLst>
          </p:cNvPr>
          <p:cNvSpPr>
            <a:spLocks noGrp="1"/>
          </p:cNvSpPr>
          <p:nvPr>
            <p:ph type="title"/>
          </p:nvPr>
        </p:nvSpPr>
        <p:spPr>
          <a:xfrm>
            <a:off x="575894" y="729658"/>
            <a:ext cx="11029616" cy="518606"/>
          </a:xfrm>
        </p:spPr>
        <p:txBody>
          <a:bodyPr>
            <a:normAutofit/>
          </a:bodyPr>
          <a:lstStyle/>
          <a:p>
            <a:pPr>
              <a:lnSpc>
                <a:spcPct val="110000"/>
              </a:lnSpc>
              <a:spcBef>
                <a:spcPct val="20000"/>
              </a:spcBef>
              <a:spcAft>
                <a:spcPts val="600"/>
              </a:spcAft>
            </a:pPr>
            <a:r>
              <a:rPr lang="en-US" sz="2400" b="1" dirty="0">
                <a:latin typeface="Arial"/>
                <a:ea typeface="+mj-lt"/>
                <a:cs typeface="+mj-lt"/>
              </a:rPr>
              <a:t>Effect of Packet Size in Customer Purchases and in Sales:-</a:t>
            </a:r>
            <a:endParaRPr lang="en-US" sz="2400" b="1" dirty="0">
              <a:latin typeface="Arial"/>
              <a:cs typeface="Arial"/>
            </a:endParaRPr>
          </a:p>
        </p:txBody>
      </p:sp>
      <p:pic>
        <p:nvPicPr>
          <p:cNvPr id="4" name="Picture 4" descr="Chart, bar chart, histogram&#10;&#10;Description automatically generated">
            <a:extLst>
              <a:ext uri="{FF2B5EF4-FFF2-40B4-BE49-F238E27FC236}">
                <a16:creationId xmlns:a16="http://schemas.microsoft.com/office/drawing/2014/main" id="{B876E49D-14A2-4F0C-82D7-6705C3956E7E}"/>
              </a:ext>
            </a:extLst>
          </p:cNvPr>
          <p:cNvPicPr>
            <a:picLocks noChangeAspect="1"/>
          </p:cNvPicPr>
          <p:nvPr/>
        </p:nvPicPr>
        <p:blipFill>
          <a:blip r:embed="rId2"/>
          <a:stretch>
            <a:fillRect/>
          </a:stretch>
        </p:blipFill>
        <p:spPr>
          <a:xfrm>
            <a:off x="945716" y="1248280"/>
            <a:ext cx="9663827" cy="5611284"/>
          </a:xfrm>
          <a:prstGeom prst="rect">
            <a:avLst/>
          </a:prstGeom>
        </p:spPr>
      </p:pic>
    </p:spTree>
    <p:extLst>
      <p:ext uri="{BB962C8B-B14F-4D97-AF65-F5344CB8AC3E}">
        <p14:creationId xmlns:p14="http://schemas.microsoft.com/office/powerpoint/2010/main" val="209070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DA087-C66F-4CEA-96A0-EC24648986E7}"/>
              </a:ext>
            </a:extLst>
          </p:cNvPr>
          <p:cNvSpPr>
            <a:spLocks noGrp="1"/>
          </p:cNvSpPr>
          <p:nvPr>
            <p:ph idx="1"/>
          </p:nvPr>
        </p:nvSpPr>
        <p:spPr>
          <a:xfrm>
            <a:off x="581192" y="917506"/>
            <a:ext cx="11029615" cy="5057844"/>
          </a:xfrm>
        </p:spPr>
        <p:txBody>
          <a:bodyPr vert="horz" lIns="91440" tIns="45720" rIns="91440" bIns="45720" rtlCol="0" anchor="t">
            <a:normAutofit/>
          </a:bodyPr>
          <a:lstStyle/>
          <a:p>
            <a:pPr marL="0" indent="0">
              <a:buNone/>
            </a:pPr>
            <a:r>
              <a:rPr lang="en-US" sz="2400" b="1" dirty="0">
                <a:latin typeface="Arial"/>
                <a:cs typeface="Arial"/>
              </a:rPr>
              <a:t>In Previous Chart:</a:t>
            </a:r>
          </a:p>
          <a:p>
            <a:pPr marL="0" indent="0">
              <a:buNone/>
            </a:pPr>
            <a:endParaRPr lang="en-US" sz="2400" b="1" dirty="0">
              <a:latin typeface="Arial"/>
              <a:cs typeface="Arial"/>
            </a:endParaRPr>
          </a:p>
          <a:p>
            <a:pPr marL="305435" indent="-305435">
              <a:buFont typeface="Arial" panose="05020102010507070707" pitchFamily="18" charset="2"/>
              <a:buChar char="•"/>
            </a:pPr>
            <a:r>
              <a:rPr lang="en-US" sz="2000" dirty="0">
                <a:latin typeface="Arial"/>
                <a:cs typeface="Arial"/>
              </a:rPr>
              <a:t>The Chart is Showing that the Sales According to Packet Size.</a:t>
            </a:r>
          </a:p>
          <a:p>
            <a:pPr marL="305435" indent="-305435">
              <a:buFont typeface="Arial" panose="05020102010507070707" pitchFamily="18" charset="2"/>
              <a:buChar char="•"/>
            </a:pPr>
            <a:r>
              <a:rPr lang="en-US" sz="2000" dirty="0">
                <a:latin typeface="Arial"/>
                <a:cs typeface="Arial"/>
              </a:rPr>
              <a:t>The Highest Selling Chips According to Packet Size (in grams) is 175g</a:t>
            </a:r>
          </a:p>
          <a:p>
            <a:pPr marL="305435" indent="-305435">
              <a:buFont typeface="Arial" panose="05020102010507070707" pitchFamily="18" charset="2"/>
              <a:buChar char="•"/>
            </a:pPr>
            <a:r>
              <a:rPr lang="en-US" sz="2000" dirty="0">
                <a:latin typeface="Arial"/>
                <a:cs typeface="Arial"/>
              </a:rPr>
              <a:t>Customers are most likely to buy, Big Packet Compared to Smalls Packet size chips</a:t>
            </a:r>
          </a:p>
          <a:p>
            <a:pPr marL="305435" indent="-305435">
              <a:buFont typeface="Arial" panose="05020102010507070707" pitchFamily="18" charset="2"/>
              <a:buChar char="•"/>
            </a:pPr>
            <a:r>
              <a:rPr lang="en-US" sz="2000" dirty="0">
                <a:latin typeface="Arial"/>
                <a:cs typeface="Arial"/>
              </a:rPr>
              <a:t>Here are some Top Sold Chips according to Packet Size (175g, 150g, 134g. 110g, 170g, 330g, 300g)</a:t>
            </a:r>
          </a:p>
          <a:p>
            <a:pPr marL="305435" indent="-305435">
              <a:buFont typeface="Arial" panose="05020102010507070707" pitchFamily="18" charset="2"/>
              <a:buChar char="•"/>
            </a:pPr>
            <a:r>
              <a:rPr lang="en-US" sz="2000" dirty="0">
                <a:latin typeface="Arial"/>
                <a:cs typeface="Arial"/>
              </a:rPr>
              <a:t>Here are some least sold chips according to Packet size are (125g, 220g, 70g, 180g, 90g, 160g)</a:t>
            </a:r>
          </a:p>
          <a:p>
            <a:pPr marL="0" indent="0">
              <a:buNone/>
            </a:pPr>
            <a:endParaRPr lang="en-US" sz="2000" dirty="0">
              <a:latin typeface="Arial"/>
              <a:cs typeface="Arial"/>
            </a:endParaRPr>
          </a:p>
        </p:txBody>
      </p:sp>
    </p:spTree>
    <p:extLst>
      <p:ext uri="{BB962C8B-B14F-4D97-AF65-F5344CB8AC3E}">
        <p14:creationId xmlns:p14="http://schemas.microsoft.com/office/powerpoint/2010/main" val="84635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329B-4DBD-46E9-A3A0-BF939119B678}"/>
              </a:ext>
            </a:extLst>
          </p:cNvPr>
          <p:cNvSpPr>
            <a:spLocks noGrp="1"/>
          </p:cNvSpPr>
          <p:nvPr>
            <p:ph type="title"/>
          </p:nvPr>
        </p:nvSpPr>
        <p:spPr>
          <a:xfrm>
            <a:off x="581192" y="702156"/>
            <a:ext cx="11029616" cy="565267"/>
          </a:xfrm>
        </p:spPr>
        <p:txBody>
          <a:bodyPr>
            <a:normAutofit/>
          </a:bodyPr>
          <a:lstStyle/>
          <a:p>
            <a:r>
              <a:rPr lang="en-US" sz="2400" b="1" dirty="0">
                <a:latin typeface="Arial"/>
                <a:ea typeface="+mj-lt"/>
                <a:cs typeface="+mj-lt"/>
              </a:rPr>
              <a:t>Sales done by Customers belongs to different Life stage:-</a:t>
            </a:r>
            <a:endParaRPr lang="en-US" sz="2400" b="1" dirty="0">
              <a:latin typeface="Arial"/>
              <a:cs typeface="Arial"/>
            </a:endParaRPr>
          </a:p>
        </p:txBody>
      </p:sp>
      <p:pic>
        <p:nvPicPr>
          <p:cNvPr id="4" name="Picture 4" descr="Chart, sunburst chart&#10;&#10;Description automatically generated">
            <a:extLst>
              <a:ext uri="{FF2B5EF4-FFF2-40B4-BE49-F238E27FC236}">
                <a16:creationId xmlns:a16="http://schemas.microsoft.com/office/drawing/2014/main" id="{E9EDB3F8-2A7B-420B-9984-B76E9A19A6A8}"/>
              </a:ext>
            </a:extLst>
          </p:cNvPr>
          <p:cNvPicPr>
            <a:picLocks noGrp="1" noChangeAspect="1"/>
          </p:cNvPicPr>
          <p:nvPr>
            <p:ph idx="1"/>
          </p:nvPr>
        </p:nvPicPr>
        <p:blipFill rotWithShape="1">
          <a:blip r:embed="rId2"/>
          <a:srcRect t="4167" r="124" b="12292"/>
          <a:stretch/>
        </p:blipFill>
        <p:spPr>
          <a:xfrm>
            <a:off x="791455" y="1474955"/>
            <a:ext cx="10401275" cy="5170423"/>
          </a:xfrm>
        </p:spPr>
      </p:pic>
    </p:spTree>
    <p:extLst>
      <p:ext uri="{BB962C8B-B14F-4D97-AF65-F5344CB8AC3E}">
        <p14:creationId xmlns:p14="http://schemas.microsoft.com/office/powerpoint/2010/main" val="225522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0D042-54D2-4238-8DAA-44498A48FB35}"/>
              </a:ext>
            </a:extLst>
          </p:cNvPr>
          <p:cNvSpPr>
            <a:spLocks noGrp="1"/>
          </p:cNvSpPr>
          <p:nvPr>
            <p:ph idx="1"/>
          </p:nvPr>
        </p:nvSpPr>
        <p:spPr>
          <a:xfrm>
            <a:off x="581192" y="816864"/>
            <a:ext cx="11029615" cy="5839667"/>
          </a:xfrm>
        </p:spPr>
        <p:txBody>
          <a:bodyPr vert="horz" lIns="91440" tIns="45720" rIns="91440" bIns="45720" rtlCol="0" anchor="t">
            <a:normAutofit/>
          </a:bodyPr>
          <a:lstStyle/>
          <a:p>
            <a:pPr marL="0" indent="0">
              <a:lnSpc>
                <a:spcPct val="100000"/>
              </a:lnSpc>
              <a:spcBef>
                <a:spcPts val="0"/>
              </a:spcBef>
              <a:spcAft>
                <a:spcPts val="0"/>
              </a:spcAft>
              <a:buNone/>
            </a:pPr>
            <a:r>
              <a:rPr lang="en-US" sz="2400" b="1" dirty="0">
                <a:latin typeface="Arial"/>
                <a:cs typeface="Arial"/>
              </a:rPr>
              <a:t>In Previous Chart:</a:t>
            </a:r>
            <a:r>
              <a:rPr lang="en-US" sz="2400" dirty="0">
                <a:latin typeface="Arial"/>
                <a:cs typeface="Arial"/>
              </a:rPr>
              <a:t> </a:t>
            </a:r>
            <a:endParaRPr lang="en-US" sz="2400" dirty="0">
              <a:ea typeface="+mn-lt"/>
              <a:cs typeface="+mn-lt"/>
            </a:endParaRPr>
          </a:p>
          <a:p>
            <a:pPr marL="0" indent="0">
              <a:lnSpc>
                <a:spcPct val="100000"/>
              </a:lnSpc>
              <a:spcBef>
                <a:spcPts val="0"/>
              </a:spcBef>
              <a:spcAft>
                <a:spcPts val="0"/>
              </a:spcAft>
              <a:buNone/>
            </a:pPr>
            <a:endParaRPr lang="en-US" sz="2000" dirty="0">
              <a:ea typeface="+mn-lt"/>
              <a:cs typeface="+mn-lt"/>
            </a:endParaRPr>
          </a:p>
          <a:p>
            <a:pPr marL="305435" indent="-305435">
              <a:lnSpc>
                <a:spcPct val="150000"/>
              </a:lnSpc>
              <a:spcBef>
                <a:spcPts val="0"/>
              </a:spcBef>
              <a:spcAft>
                <a:spcPts val="0"/>
              </a:spcAft>
              <a:buChar char="•"/>
            </a:pPr>
            <a:r>
              <a:rPr lang="en-US" sz="2000" dirty="0">
                <a:latin typeface="Arial"/>
                <a:cs typeface="Arial"/>
              </a:rPr>
              <a:t>The Chart is Showing About </a:t>
            </a:r>
            <a:r>
              <a:rPr lang="en-US" sz="2000" dirty="0">
                <a:ea typeface="+mn-lt"/>
                <a:cs typeface="+mn-lt"/>
              </a:rPr>
              <a:t>behavior </a:t>
            </a:r>
            <a:r>
              <a:rPr lang="en-US" sz="2000" dirty="0">
                <a:latin typeface="Arial"/>
                <a:cs typeface="Arial"/>
              </a:rPr>
              <a:t>of Customers in Different Life Stages.</a:t>
            </a:r>
          </a:p>
          <a:p>
            <a:pPr marL="305435" indent="-305435">
              <a:lnSpc>
                <a:spcPct val="150000"/>
              </a:lnSpc>
              <a:spcBef>
                <a:spcPts val="0"/>
              </a:spcBef>
              <a:spcAft>
                <a:spcPts val="0"/>
              </a:spcAft>
              <a:buChar char="•"/>
            </a:pPr>
            <a:r>
              <a:rPr lang="en-US" sz="2000" dirty="0">
                <a:latin typeface="Arial"/>
                <a:ea typeface="+mn-lt"/>
                <a:cs typeface="Arial"/>
              </a:rPr>
              <a:t>According to This chart Our Customers is Mostly belong to high age group or senior citizen</a:t>
            </a:r>
          </a:p>
          <a:p>
            <a:pPr marL="305435" indent="-305435">
              <a:lnSpc>
                <a:spcPct val="150000"/>
              </a:lnSpc>
              <a:spcBef>
                <a:spcPts val="0"/>
              </a:spcBef>
              <a:spcAft>
                <a:spcPts val="0"/>
              </a:spcAft>
              <a:buChar char="•"/>
            </a:pPr>
            <a:r>
              <a:rPr lang="en-US" sz="2000" dirty="0">
                <a:latin typeface="Arial"/>
                <a:ea typeface="+mn-lt"/>
                <a:cs typeface="Arial"/>
              </a:rPr>
              <a:t>Most buying customer group is Older Singles/Couples, Retirees, and Older Families</a:t>
            </a:r>
          </a:p>
          <a:p>
            <a:pPr marL="305435" indent="-305435">
              <a:lnSpc>
                <a:spcPct val="150000"/>
              </a:lnSpc>
              <a:spcBef>
                <a:spcPts val="0"/>
              </a:spcBef>
              <a:spcAft>
                <a:spcPts val="0"/>
              </a:spcAft>
              <a:buChar char="•"/>
            </a:pPr>
            <a:r>
              <a:rPr lang="en-US" sz="2000" dirty="0">
                <a:latin typeface="Arial"/>
                <a:ea typeface="+mn-lt"/>
                <a:cs typeface="Arial"/>
              </a:rPr>
              <a:t>This Chart also Shows that the Younger Peoples includes (Children, and Adults) May have consume different category of food other than chips like fast foods.</a:t>
            </a:r>
          </a:p>
          <a:p>
            <a:pPr marL="305435" indent="-305435">
              <a:lnSpc>
                <a:spcPct val="150000"/>
              </a:lnSpc>
              <a:spcBef>
                <a:spcPts val="0"/>
              </a:spcBef>
              <a:spcAft>
                <a:spcPts val="0"/>
              </a:spcAft>
              <a:buChar char="•"/>
            </a:pPr>
            <a:r>
              <a:rPr lang="en-US" sz="2000" dirty="0">
                <a:latin typeface="Arial"/>
                <a:cs typeface="Arial"/>
              </a:rPr>
              <a:t>According to This Graph. We should take a decision to grab </a:t>
            </a:r>
            <a:r>
              <a:rPr lang="en-US" sz="2000" dirty="0" err="1">
                <a:latin typeface="Arial"/>
                <a:cs typeface="Arial"/>
              </a:rPr>
              <a:t>attension</a:t>
            </a:r>
            <a:r>
              <a:rPr lang="en-US" sz="2000" dirty="0">
                <a:latin typeface="Arial"/>
                <a:cs typeface="Arial"/>
              </a:rPr>
              <a:t> of younger ones, by doing to different packaging , or by </a:t>
            </a:r>
            <a:r>
              <a:rPr lang="en-US" sz="2000" dirty="0">
                <a:latin typeface="Arial"/>
                <a:ea typeface="+mn-lt"/>
                <a:cs typeface="Arial"/>
              </a:rPr>
              <a:t>marketing </a:t>
            </a:r>
            <a:r>
              <a:rPr lang="en-US" sz="2000" dirty="0">
                <a:latin typeface="Franklin Gothic Book"/>
                <a:ea typeface="+mn-lt"/>
                <a:cs typeface="Arial"/>
              </a:rPr>
              <a:t>campaign etc.</a:t>
            </a:r>
            <a:endParaRPr lang="en-US" sz="2000" dirty="0">
              <a:latin typeface="Arial"/>
              <a:cs typeface="Arial"/>
            </a:endParaRPr>
          </a:p>
        </p:txBody>
      </p:sp>
    </p:spTree>
    <p:extLst>
      <p:ext uri="{BB962C8B-B14F-4D97-AF65-F5344CB8AC3E}">
        <p14:creationId xmlns:p14="http://schemas.microsoft.com/office/powerpoint/2010/main" val="87111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BA4-90B3-4D9F-99DF-B84BCEE009AF}"/>
              </a:ext>
            </a:extLst>
          </p:cNvPr>
          <p:cNvSpPr>
            <a:spLocks noGrp="1"/>
          </p:cNvSpPr>
          <p:nvPr>
            <p:ph type="title"/>
          </p:nvPr>
        </p:nvSpPr>
        <p:spPr>
          <a:xfrm>
            <a:off x="575894" y="729658"/>
            <a:ext cx="11029616" cy="518606"/>
          </a:xfrm>
        </p:spPr>
        <p:txBody>
          <a:bodyPr>
            <a:normAutofit/>
          </a:bodyPr>
          <a:lstStyle/>
          <a:p>
            <a:pPr>
              <a:lnSpc>
                <a:spcPct val="110000"/>
              </a:lnSpc>
              <a:spcBef>
                <a:spcPct val="20000"/>
              </a:spcBef>
              <a:spcAft>
                <a:spcPts val="600"/>
              </a:spcAft>
            </a:pPr>
            <a:r>
              <a:rPr lang="en-US" sz="2400" b="1" dirty="0">
                <a:latin typeface="Arial"/>
                <a:ea typeface="+mj-lt"/>
                <a:cs typeface="+mj-lt"/>
              </a:rPr>
              <a:t>Customers Buying rate at a Single time:</a:t>
            </a:r>
            <a:endParaRPr lang="en-US" b="1" dirty="0">
              <a:latin typeface="Arial"/>
              <a:cs typeface="Arial"/>
            </a:endParaRPr>
          </a:p>
        </p:txBody>
      </p:sp>
      <p:pic>
        <p:nvPicPr>
          <p:cNvPr id="3" name="Picture 4" descr="Chart, bar chart&#10;&#10;Description automatically generated">
            <a:extLst>
              <a:ext uri="{FF2B5EF4-FFF2-40B4-BE49-F238E27FC236}">
                <a16:creationId xmlns:a16="http://schemas.microsoft.com/office/drawing/2014/main" id="{D16BDF77-DE10-490A-BC5D-A665268CEA96}"/>
              </a:ext>
            </a:extLst>
          </p:cNvPr>
          <p:cNvPicPr>
            <a:picLocks noChangeAspect="1"/>
          </p:cNvPicPr>
          <p:nvPr/>
        </p:nvPicPr>
        <p:blipFill rotWithShape="1">
          <a:blip r:embed="rId2"/>
          <a:srcRect t="5411" r="-122" b="6366"/>
          <a:stretch/>
        </p:blipFill>
        <p:spPr>
          <a:xfrm>
            <a:off x="533400" y="1245887"/>
            <a:ext cx="11021305" cy="5617385"/>
          </a:xfrm>
          <a:prstGeom prst="rect">
            <a:avLst/>
          </a:prstGeom>
        </p:spPr>
      </p:pic>
    </p:spTree>
    <p:extLst>
      <p:ext uri="{BB962C8B-B14F-4D97-AF65-F5344CB8AC3E}">
        <p14:creationId xmlns:p14="http://schemas.microsoft.com/office/powerpoint/2010/main" val="300898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0D042-54D2-4238-8DAA-44498A48FB35}"/>
              </a:ext>
            </a:extLst>
          </p:cNvPr>
          <p:cNvSpPr>
            <a:spLocks noGrp="1"/>
          </p:cNvSpPr>
          <p:nvPr>
            <p:ph idx="1"/>
          </p:nvPr>
        </p:nvSpPr>
        <p:spPr>
          <a:xfrm>
            <a:off x="581192" y="816864"/>
            <a:ext cx="11029615" cy="3697830"/>
          </a:xfrm>
        </p:spPr>
        <p:txBody>
          <a:bodyPr vert="horz" lIns="91440" tIns="45720" rIns="91440" bIns="45720" rtlCol="0" anchor="t">
            <a:normAutofit/>
          </a:bodyPr>
          <a:lstStyle/>
          <a:p>
            <a:pPr marL="0" indent="0">
              <a:lnSpc>
                <a:spcPct val="100000"/>
              </a:lnSpc>
              <a:spcBef>
                <a:spcPts val="0"/>
              </a:spcBef>
              <a:spcAft>
                <a:spcPts val="0"/>
              </a:spcAft>
              <a:buNone/>
            </a:pPr>
            <a:r>
              <a:rPr lang="en-US" sz="2400" b="1" dirty="0">
                <a:latin typeface="Arial"/>
                <a:cs typeface="Arial"/>
              </a:rPr>
              <a:t>In Previous Chart:</a:t>
            </a:r>
            <a:r>
              <a:rPr lang="en-US" sz="2400" dirty="0">
                <a:latin typeface="Arial"/>
                <a:cs typeface="Arial"/>
              </a:rPr>
              <a:t> </a:t>
            </a:r>
            <a:endParaRPr lang="en-US" sz="2400" dirty="0">
              <a:ea typeface="+mn-lt"/>
              <a:cs typeface="+mn-lt"/>
            </a:endParaRPr>
          </a:p>
          <a:p>
            <a:pPr marL="0" indent="0">
              <a:lnSpc>
                <a:spcPct val="100000"/>
              </a:lnSpc>
              <a:spcBef>
                <a:spcPts val="0"/>
              </a:spcBef>
              <a:spcAft>
                <a:spcPts val="0"/>
              </a:spcAft>
              <a:buNone/>
            </a:pPr>
            <a:endParaRPr lang="en-US" sz="2000" dirty="0">
              <a:ea typeface="+mn-lt"/>
              <a:cs typeface="+mn-lt"/>
            </a:endParaRPr>
          </a:p>
          <a:p>
            <a:pPr marL="305435" indent="-305435">
              <a:lnSpc>
                <a:spcPct val="150000"/>
              </a:lnSpc>
              <a:spcBef>
                <a:spcPts val="0"/>
              </a:spcBef>
              <a:spcAft>
                <a:spcPts val="0"/>
              </a:spcAft>
              <a:buChar char="•"/>
            </a:pPr>
            <a:r>
              <a:rPr lang="en-US" sz="2000" dirty="0">
                <a:latin typeface="Arial"/>
                <a:cs typeface="Arial"/>
              </a:rPr>
              <a:t>The Chart is showing that Customer behavior of buying how much number of chips number Chips at a single</a:t>
            </a:r>
          </a:p>
          <a:p>
            <a:pPr marL="305435" indent="-305435">
              <a:lnSpc>
                <a:spcPct val="150000"/>
              </a:lnSpc>
              <a:spcBef>
                <a:spcPts val="0"/>
              </a:spcBef>
              <a:spcAft>
                <a:spcPts val="0"/>
              </a:spcAft>
              <a:buChar char="•"/>
            </a:pPr>
            <a:r>
              <a:rPr lang="en-US" sz="2000" dirty="0">
                <a:latin typeface="Arial"/>
                <a:cs typeface="Arial"/>
              </a:rPr>
              <a:t>Sales Generated by Buying 2 packets at a single time, Is Extremely High as compared to other, which conclude that the trend of buying Number of packet of chips is 2.</a:t>
            </a:r>
          </a:p>
          <a:p>
            <a:pPr marL="305435" indent="-305435">
              <a:lnSpc>
                <a:spcPct val="150000"/>
              </a:lnSpc>
              <a:spcBef>
                <a:spcPts val="0"/>
              </a:spcBef>
              <a:spcAft>
                <a:spcPts val="0"/>
              </a:spcAft>
              <a:buChar char="•"/>
            </a:pPr>
            <a:endParaRPr lang="en-US" sz="2000" dirty="0">
              <a:latin typeface="Arial"/>
              <a:cs typeface="Arial"/>
            </a:endParaRPr>
          </a:p>
        </p:txBody>
      </p:sp>
    </p:spTree>
    <p:extLst>
      <p:ext uri="{BB962C8B-B14F-4D97-AF65-F5344CB8AC3E}">
        <p14:creationId xmlns:p14="http://schemas.microsoft.com/office/powerpoint/2010/main" val="1527022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BA4-90B3-4D9F-99DF-B84BCEE009AF}"/>
              </a:ext>
            </a:extLst>
          </p:cNvPr>
          <p:cNvSpPr>
            <a:spLocks noGrp="1"/>
          </p:cNvSpPr>
          <p:nvPr>
            <p:ph type="title"/>
          </p:nvPr>
        </p:nvSpPr>
        <p:spPr>
          <a:xfrm>
            <a:off x="575894" y="729658"/>
            <a:ext cx="11029616" cy="518606"/>
          </a:xfrm>
        </p:spPr>
        <p:txBody>
          <a:bodyPr>
            <a:normAutofit/>
          </a:bodyPr>
          <a:lstStyle/>
          <a:p>
            <a:pPr>
              <a:lnSpc>
                <a:spcPct val="110000"/>
              </a:lnSpc>
              <a:spcBef>
                <a:spcPct val="20000"/>
              </a:spcBef>
              <a:spcAft>
                <a:spcPts val="600"/>
              </a:spcAft>
            </a:pPr>
            <a:r>
              <a:rPr lang="en-US" sz="2400" b="1" dirty="0">
                <a:latin typeface="Arial"/>
                <a:ea typeface="+mj-lt"/>
                <a:cs typeface="+mj-lt"/>
              </a:rPr>
              <a:t>A Negative Trend of Sales</a:t>
            </a:r>
            <a:endParaRPr lang="en-US" b="1">
              <a:latin typeface="Arial"/>
              <a:cs typeface="Arial"/>
            </a:endParaRPr>
          </a:p>
        </p:txBody>
      </p:sp>
      <p:pic>
        <p:nvPicPr>
          <p:cNvPr id="4" name="Picture 4" descr="A picture containing diagram&#10;&#10;Description automatically generated">
            <a:extLst>
              <a:ext uri="{FF2B5EF4-FFF2-40B4-BE49-F238E27FC236}">
                <a16:creationId xmlns:a16="http://schemas.microsoft.com/office/drawing/2014/main" id="{C62DE37B-8979-4E83-9DF3-DDF099D0284B}"/>
              </a:ext>
            </a:extLst>
          </p:cNvPr>
          <p:cNvPicPr>
            <a:picLocks noChangeAspect="1"/>
          </p:cNvPicPr>
          <p:nvPr/>
        </p:nvPicPr>
        <p:blipFill rotWithShape="1">
          <a:blip r:embed="rId2"/>
          <a:srcRect t="10631" r="-107" b="8829"/>
          <a:stretch/>
        </p:blipFill>
        <p:spPr>
          <a:xfrm>
            <a:off x="461744" y="1197218"/>
            <a:ext cx="11391380" cy="5438191"/>
          </a:xfrm>
          <a:prstGeom prst="rect">
            <a:avLst/>
          </a:prstGeom>
        </p:spPr>
      </p:pic>
    </p:spTree>
    <p:extLst>
      <p:ext uri="{BB962C8B-B14F-4D97-AF65-F5344CB8AC3E}">
        <p14:creationId xmlns:p14="http://schemas.microsoft.com/office/powerpoint/2010/main" val="2200250795"/>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DividendVTI</vt:lpstr>
      <vt:lpstr>CUSTOMER SALES REPORT</vt:lpstr>
      <vt:lpstr>Table of content</vt:lpstr>
      <vt:lpstr>Effect of Packet Size in Customer Purchases and in Sales:-</vt:lpstr>
      <vt:lpstr>PowerPoint Presentation</vt:lpstr>
      <vt:lpstr>Sales done by Customers belongs to different Life stage:-</vt:lpstr>
      <vt:lpstr>PowerPoint Presentation</vt:lpstr>
      <vt:lpstr>Customers Buying rate at a Single time:</vt:lpstr>
      <vt:lpstr>PowerPoint Presentation</vt:lpstr>
      <vt:lpstr>A Negative Trend of Sales</vt:lpstr>
      <vt:lpstr>PowerPoint Presentation</vt:lpstr>
      <vt:lpstr>Which Chips Brand have High Purchase By Customers</vt:lpstr>
      <vt:lpstr>PowerPoint Presentation</vt:lpstr>
      <vt:lpstr>Brand Purchases by Life Stage of Customer</vt:lpstr>
      <vt:lpstr>PowerPoint Presentation</vt:lpstr>
      <vt:lpstr>Customer Type and Total Sales With Chip Brand</vt:lpstr>
      <vt:lpstr>PowerPoint Presentation</vt:lpstr>
      <vt:lpstr>PowerPoint Presentation</vt:lpstr>
      <vt:lpstr>Total Sales by Customer Life Stage and Chip Brand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661</cp:revision>
  <dcterms:created xsi:type="dcterms:W3CDTF">2021-05-05T12:56:13Z</dcterms:created>
  <dcterms:modified xsi:type="dcterms:W3CDTF">2021-05-06T08:09:51Z</dcterms:modified>
</cp:coreProperties>
</file>