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402" r:id="rId9"/>
    <p:sldId id="404" r:id="rId10"/>
    <p:sldId id="403" r:id="rId11"/>
    <p:sldId id="263" r:id="rId12"/>
    <p:sldId id="264" r:id="rId13"/>
    <p:sldId id="265" r:id="rId14"/>
    <p:sldId id="266" r:id="rId15"/>
    <p:sldId id="267" r:id="rId16"/>
    <p:sldId id="268" r:id="rId17"/>
    <p:sldId id="401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50" r:id="rId26"/>
    <p:sldId id="351" r:id="rId27"/>
    <p:sldId id="352" r:id="rId28"/>
    <p:sldId id="353" r:id="rId29"/>
    <p:sldId id="348" r:id="rId30"/>
    <p:sldId id="349" r:id="rId31"/>
    <p:sldId id="399" r:id="rId32"/>
    <p:sldId id="354" r:id="rId33"/>
    <p:sldId id="400" r:id="rId34"/>
    <p:sldId id="356" r:id="rId35"/>
    <p:sldId id="35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notesMaster" Target="notesMasters/notesMaster1.xml" /><Relationship Id="rId40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057F0-4C5A-400E-ABE6-2D28D1EA423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B471D-83AB-4840-A07C-3F3442560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7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D64719C7-9645-4B8B-A0C9-3577721402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A5569DB-9A50-4E22-9E04-50124F52B96D}" type="slidenum">
              <a:rPr lang="en-US" altLang="en-US" smtClean="0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F631199F-C87D-44E5-889B-6092B9298B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2AB8518-6214-40DF-90DF-0688380467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30DFA3E2-E6D8-48C1-9DA8-2810B65E5F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78A30B4-93E6-45EA-BA39-0070BE60A66F}" type="slidenum">
              <a:rPr lang="en-US" altLang="en-US" smtClean="0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FF252F84-4621-4E60-AB68-42A59E3469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EE765A3-6528-4F3F-9D55-1F4BEE3C4D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B5B101CE-94CF-45B5-A935-1A5E528C3A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9D3F9C4-0C61-4EA5-B7D5-69882FE2C4E1}" type="slidenum">
              <a:rPr lang="en-US" altLang="en-US" smtClean="0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D84265C2-5CF6-465D-950E-C9457ABDB6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733720C-D03C-4934-B5B8-BA43D9F62F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B18C53B8-E8D2-482A-92AD-B88CC3072C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363933A-F03F-4E6F-8E60-E9BAE28A95DD}" type="slidenum">
              <a:rPr lang="en-US" altLang="en-US" smtClean="0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B4FC9839-274E-45FB-B6E9-5B9C0086A6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DD6B2897-24D3-4508-A968-72F6509C0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42A53A84-4B99-41C7-9D50-177CD4379D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116759F-F609-4654-A537-E3BDEC2A1995}" type="slidenum">
              <a:rPr lang="en-US" altLang="en-US" smtClean="0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F06E1CFE-C9C7-4B75-AD31-2704A0AEDB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0E0415DE-E48C-4238-987D-C387B56D1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36BA3E54-2635-4CB0-A05F-3FDF1709B6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26AD6CF-1ACB-44A2-98D8-2C7400185C4D}" type="slidenum">
              <a:rPr lang="en-US" altLang="en-US" smtClean="0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A08AA4FA-3A75-4236-98BD-857DAE003C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CFF870F-4B39-43E1-845A-242C9FA3D0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0604756E-33C3-49F5-ABEC-E7417093F1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898A94F-7AF7-4EC5-831C-B27A33BCBCCC}" type="slidenum">
              <a:rPr lang="en-US" altLang="en-US" smtClean="0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07DB2E9B-FCAA-4B29-8BA0-72A83AF19F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43A22393-BDBB-42B7-8B12-101235446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D525DFE2-C7D3-4EEE-8B16-343476F510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36BEFD4-F602-4183-A445-F6321AC3EF71}" type="slidenum">
              <a:rPr lang="en-US" altLang="en-US" smtClean="0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D7BBA561-C74E-41B3-9428-2CB47D58DF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5A2590D-3715-4D4E-B620-4D792D707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>
            <a:extLst>
              <a:ext uri="{FF2B5EF4-FFF2-40B4-BE49-F238E27FC236}">
                <a16:creationId xmlns:a16="http://schemas.microsoft.com/office/drawing/2014/main" id="{B7D82FB8-CC51-405C-9C6C-2D2E0CF50E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03EF490-3B01-458A-A2F3-691393DB9A04}" type="slidenum">
              <a:rPr lang="en-US" altLang="en-US" smtClean="0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5983DDD3-ABA0-4C80-A6CF-6C8E9F0AB8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BD5BB154-DEC1-4AB8-AD46-4687FC2132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F5518FDC-3257-45DA-B4C3-2F435D2013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42803A5-CD0C-4102-A4F4-D73C9FED02EB}" type="slidenum">
              <a:rPr lang="en-US" altLang="en-US" smtClean="0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1B3F1049-863E-41C6-9C3A-16B5EF68B4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CD2CC0A-6AED-4BEE-8494-1CD3B28FA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15DD95E9-F96D-4CDB-AB3B-A61A6EAA77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26B2B8B-BE2F-4212-8EDC-75BF4296E9DC}" type="slidenum">
              <a:rPr lang="en-US" altLang="en-US" smtClean="0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13C60B6-2D5A-4808-AB0D-6BBED66AB8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99F9807-9B63-4859-942A-8BF2E438D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35C35756-5FFC-4845-8FE3-CA2228D6CC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109342B-397F-4673-B033-F533A58D200C}" type="slidenum">
              <a:rPr lang="en-US" altLang="en-US" smtClean="0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CF2C02EB-EBE0-4F7B-B8AA-3C9944E21F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9D1729D-D10B-4B79-AD48-251835C93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68C91038-1CCD-4F5D-8BC2-69967C87F6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2C1E07C-5986-4733-A43C-6AA2C9DDD64F}" type="slidenum">
              <a:rPr lang="en-US" altLang="en-US" smtClean="0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25A90C2C-CAAD-4CAD-ABE8-8003830954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83BC517-F643-4F43-85F8-6754F4DDC1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4F44FD66-0EDD-47F8-B3D6-651FE9E672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C6D7398-2D3B-4788-B972-772149F0EAC7}" type="slidenum">
              <a:rPr lang="en-US" altLang="en-US" smtClean="0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8D88522B-E20E-4687-8F1B-A395F46946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6708C1A-63EB-4BFE-845A-1DB35F310E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DD7D8C9C-4E6C-4A3B-BD50-176F948EF1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5FE1CB2-5D4D-4555-BBEC-A2AA7328AB81}" type="slidenum">
              <a:rPr lang="en-US" altLang="en-US" smtClean="0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D9F15292-C0FF-4F74-AA0B-CD0B9DDAAC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C0D2788-F9D7-4473-BEEA-B115DE8578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2059062D-B4D2-41A5-B044-368C356755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85A01A-7809-4EF9-B267-0D6C053F74DA}" type="slidenum">
              <a:rPr lang="en-US" altLang="en-US" smtClean="0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64295F92-4C81-49D0-ADA3-045D579A23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D12CEC6-322D-467A-8E27-BEDB948C97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2BCCF9E8-A3BE-4868-B357-4392BEC8CA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10A51F4-2213-4EDA-8591-5777269E5924}" type="slidenum">
              <a:rPr lang="en-US" altLang="en-US" smtClean="0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EAA1923B-33A1-4D3B-B4BE-E716586851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C5A774D-216F-432E-8F8F-B05C77D417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03124A-32CC-4CF3-B307-14411562EBE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4BDBDA-BD25-4B7E-8EA8-0097314D54A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6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124A-32CC-4CF3-B307-14411562EBE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BDA-BD25-4B7E-8EA8-0097314D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2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124A-32CC-4CF3-B307-14411562EBE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BDA-BD25-4B7E-8EA8-0097314D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6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124A-32CC-4CF3-B307-14411562EBE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BDA-BD25-4B7E-8EA8-0097314D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4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124A-32CC-4CF3-B307-14411562EBE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BDA-BD25-4B7E-8EA8-0097314D54A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79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124A-32CC-4CF3-B307-14411562EBE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BDA-BD25-4B7E-8EA8-0097314D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6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124A-32CC-4CF3-B307-14411562EBE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BDA-BD25-4B7E-8EA8-0097314D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8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124A-32CC-4CF3-B307-14411562EBE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BDA-BD25-4B7E-8EA8-0097314D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0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124A-32CC-4CF3-B307-14411562EBE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BDA-BD25-4B7E-8EA8-0097314D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7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124A-32CC-4CF3-B307-14411562EBE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BDA-BD25-4B7E-8EA8-0097314D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4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124A-32CC-4CF3-B307-14411562EBE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BDA-BD25-4B7E-8EA8-0097314D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9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B03124A-32CC-4CF3-B307-14411562EBEA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A4BDBDA-BD25-4B7E-8EA8-0097314D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3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1.png" /><Relationship Id="rId4" Type="http://schemas.openxmlformats.org/officeDocument/2006/relationships/image" Target="../media/image10.wmf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6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6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6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0297-CA1E-4CC3-9C10-DC3F972273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CPU Scheduling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72F7D-4CCA-4854-9060-A1F6671553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74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03E5-9537-7E7B-9938-7F1DED21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321A89-DCC2-CA01-D515-4F2B1CBC5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479" y="609599"/>
            <a:ext cx="9023143" cy="6026569"/>
          </a:xfrm>
        </p:spPr>
      </p:pic>
    </p:spTree>
    <p:extLst>
      <p:ext uri="{BB962C8B-B14F-4D97-AF65-F5344CB8AC3E}">
        <p14:creationId xmlns:p14="http://schemas.microsoft.com/office/powerpoint/2010/main" val="2692920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01BE-1EF1-46BD-9BF5-C4E08FEC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335" y="338137"/>
            <a:ext cx="10744200" cy="135636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Preemptive and non-preemptive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B54A8-D55F-4AC7-B729-22724C572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65960"/>
            <a:ext cx="9872871" cy="4282440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defRPr/>
            </a:pPr>
            <a:r>
              <a:rPr lang="en-US" dirty="0">
                <a:solidFill>
                  <a:schemeClr val="tx1"/>
                </a:solidFill>
                <a:ea typeface="ＭＳ Ｐゴシック" charset="-128"/>
              </a:rPr>
              <a:t>CPU scheduling decisions may take place when a process:</a:t>
            </a:r>
          </a:p>
          <a:p>
            <a:pPr marL="914285" lvl="1" indent="-457200" algn="just">
              <a:buFont typeface="Monotype Sorts" pitchFamily="-84" charset="2"/>
              <a:buAutoNum type="arabicPeriod"/>
              <a:defRPr/>
            </a:pPr>
            <a:r>
              <a:rPr lang="en-US" b="1" dirty="0">
                <a:solidFill>
                  <a:schemeClr val="tx1"/>
                </a:solidFill>
                <a:ea typeface="ＭＳ Ｐゴシック" charset="-128"/>
              </a:rPr>
              <a:t>Switches from running to waiting state</a:t>
            </a:r>
          </a:p>
          <a:p>
            <a:pPr marL="914285" lvl="1" indent="-457200" algn="just">
              <a:buFont typeface="Monotype Sorts" pitchFamily="-84" charset="2"/>
              <a:buAutoNum type="arabicPeriod"/>
              <a:defRPr/>
            </a:pPr>
            <a:r>
              <a:rPr lang="en-US" b="1" dirty="0">
                <a:solidFill>
                  <a:schemeClr val="tx1"/>
                </a:solidFill>
                <a:ea typeface="ＭＳ Ｐゴシック" charset="-128"/>
              </a:rPr>
              <a:t>Switches from running to ready state</a:t>
            </a:r>
          </a:p>
          <a:p>
            <a:pPr marL="914285" lvl="1" indent="-457200" algn="just">
              <a:buFont typeface="Monotype Sorts" pitchFamily="-84" charset="2"/>
              <a:buAutoNum type="arabicPeriod" startAt="3"/>
              <a:defRPr/>
            </a:pPr>
            <a:r>
              <a:rPr lang="en-US" b="1" dirty="0">
                <a:solidFill>
                  <a:schemeClr val="tx1"/>
                </a:solidFill>
                <a:ea typeface="ＭＳ Ｐゴシック" charset="-128"/>
              </a:rPr>
              <a:t>Switches from waiting to ready</a:t>
            </a:r>
          </a:p>
          <a:p>
            <a:pPr marL="914285" lvl="1" indent="-457200" algn="just">
              <a:buFont typeface="Monotype Sorts" pitchFamily="-84" charset="2"/>
              <a:buAutoNum type="arabicPeriod" startAt="3"/>
              <a:defRPr/>
            </a:pPr>
            <a:r>
              <a:rPr lang="en-US" b="1" dirty="0">
                <a:solidFill>
                  <a:schemeClr val="tx1"/>
                </a:solidFill>
                <a:ea typeface="ＭＳ Ｐゴシック" charset="-128"/>
              </a:rPr>
              <a:t>Terminates</a:t>
            </a:r>
          </a:p>
          <a:p>
            <a:pPr marL="342900" indent="-342900" algn="just">
              <a:defRPr/>
            </a:pPr>
            <a:r>
              <a:rPr lang="en-US" dirty="0">
                <a:solidFill>
                  <a:schemeClr val="tx1"/>
                </a:solidFill>
                <a:ea typeface="ＭＳ Ｐゴシック" charset="-128"/>
              </a:rPr>
              <a:t>Scheduling under 1 and 4 is </a:t>
            </a:r>
            <a:r>
              <a:rPr lang="en-US" b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non-preemptive</a:t>
            </a:r>
            <a:r>
              <a:rPr lang="en-US" b="1" dirty="0"/>
              <a:t>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b="1" dirty="0">
                <a:solidFill>
                  <a:srgbClr val="FF0000"/>
                </a:solidFill>
              </a:rPr>
              <a:t>cooperative</a:t>
            </a:r>
          </a:p>
          <a:p>
            <a:pPr lvl="2" algn="just"/>
            <a:r>
              <a:rPr lang="en-US" dirty="0">
                <a:solidFill>
                  <a:schemeClr val="tx1"/>
                </a:solidFill>
              </a:rPr>
              <a:t>once the CPU has been allocated to a process, the process keeps the CPU until it releases the CPU either by terminating or by switching to the waiting state.</a:t>
            </a:r>
            <a:endParaRPr lang="en-US" b="1" dirty="0">
              <a:solidFill>
                <a:schemeClr val="tx1"/>
              </a:solidFill>
              <a:ea typeface="ＭＳ Ｐゴシック" charset="0"/>
              <a:cs typeface="ＭＳ Ｐゴシック" charset="0"/>
            </a:endParaRPr>
          </a:p>
          <a:p>
            <a:pPr marL="342900" indent="-342900" algn="just">
              <a:defRPr/>
            </a:pPr>
            <a:r>
              <a:rPr lang="en-US" dirty="0">
                <a:solidFill>
                  <a:schemeClr val="tx1"/>
                </a:solidFill>
                <a:ea typeface="ＭＳ Ｐゴシック" charset="-128"/>
              </a:rPr>
              <a:t>All other scheduling is </a:t>
            </a:r>
            <a:r>
              <a:rPr lang="en-US" b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preemptive</a:t>
            </a:r>
          </a:p>
          <a:p>
            <a:pPr marL="799985" lvl="1" indent="-342900" algn="just">
              <a:defRPr/>
            </a:pPr>
            <a:r>
              <a:rPr lang="en-US" dirty="0">
                <a:solidFill>
                  <a:schemeClr val="tx1"/>
                </a:solidFill>
                <a:ea typeface="ＭＳ Ｐゴシック" charset="-128"/>
              </a:rPr>
              <a:t>Consider access to shared data</a:t>
            </a:r>
          </a:p>
          <a:p>
            <a:pPr marL="1074305" lvl="2" indent="-342900" algn="just">
              <a:defRPr/>
            </a:pPr>
            <a:r>
              <a:rPr lang="en-US" dirty="0">
                <a:solidFill>
                  <a:schemeClr val="tx1"/>
                </a:solidFill>
              </a:rPr>
              <a:t>preemptive scheduling can result in race conditions</a:t>
            </a:r>
            <a:endParaRPr lang="en-US" dirty="0">
              <a:solidFill>
                <a:schemeClr val="tx1"/>
              </a:solidFill>
              <a:ea typeface="ＭＳ Ｐゴシック" charset="-128"/>
            </a:endParaRPr>
          </a:p>
          <a:p>
            <a:pPr marL="799985" lvl="1" indent="-342900" algn="just">
              <a:defRPr/>
            </a:pPr>
            <a:r>
              <a:rPr lang="en-US" dirty="0">
                <a:solidFill>
                  <a:schemeClr val="tx1"/>
                </a:solidFill>
                <a:ea typeface="ＭＳ Ｐゴシック" charset="-128"/>
              </a:rPr>
              <a:t>Consider preemption while in kernel mode</a:t>
            </a:r>
          </a:p>
          <a:p>
            <a:pPr marL="799985" lvl="1" indent="-342900" algn="just">
              <a:defRPr/>
            </a:pPr>
            <a:r>
              <a:rPr lang="en-US" dirty="0">
                <a:solidFill>
                  <a:schemeClr val="tx1"/>
                </a:solidFill>
                <a:ea typeface="ＭＳ Ｐゴシック" charset="-128"/>
              </a:rPr>
              <a:t>Consider interrupts occurring during crucial OS activities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7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9A767F0D-F2CE-4B16-9EE3-6CF0B04A2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" y="2090736"/>
            <a:ext cx="4837113" cy="367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631A3C-8BD2-4877-B097-F1B7C9F6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0424" y="609600"/>
            <a:ext cx="7618095" cy="904875"/>
          </a:xfrm>
        </p:spPr>
        <p:txBody>
          <a:bodyPr/>
          <a:lstStyle/>
          <a:p>
            <a:pPr algn="ctr"/>
            <a:r>
              <a:rPr lang="en-US" b="1" dirty="0"/>
              <a:t>Dispatcher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552E0-A5E6-4CF3-B5C0-AD37EA416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0425" y="1703387"/>
            <a:ext cx="8301038" cy="445293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Another component involved in the CPU-scheduling function is the </a:t>
            </a:r>
            <a:r>
              <a:rPr lang="en-US" b="1" dirty="0">
                <a:solidFill>
                  <a:srgbClr val="FF0000"/>
                </a:solidFill>
              </a:rPr>
              <a:t>dispatcher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The dispatcher is the module that gives control of the CPU to the process selected by the short-term scheduler.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This function involves the following: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Switching context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Switching to user mode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Jumping to the proper location in the user program to restart that program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The dispatcher should be as fast as possible, since it is invoked during every process switch.</a:t>
            </a:r>
          </a:p>
          <a:p>
            <a:pPr algn="just"/>
            <a:r>
              <a:rPr lang="en-US" altLang="en-US" b="1" dirty="0">
                <a:solidFill>
                  <a:srgbClr val="FF0000"/>
                </a:solidFill>
              </a:rPr>
              <a:t>Dispatch latency </a:t>
            </a:r>
            <a:r>
              <a:rPr lang="en-US" altLang="en-US" dirty="0">
                <a:solidFill>
                  <a:schemeClr val="tx1"/>
                </a:solidFill>
              </a:rPr>
              <a:t>– time it takes for the dispatcher to stop one process and start another running</a:t>
            </a:r>
          </a:p>
        </p:txBody>
      </p:sp>
    </p:spTree>
    <p:extLst>
      <p:ext uri="{BB962C8B-B14F-4D97-AF65-F5344CB8AC3E}">
        <p14:creationId xmlns:p14="http://schemas.microsoft.com/office/powerpoint/2010/main" val="3892573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F5DD-6670-488F-8BAF-5BD7175E2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57275"/>
            <a:ext cx="9872871" cy="5038725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sz="2900" dirty="0">
                <a:solidFill>
                  <a:schemeClr val="tx1"/>
                </a:solidFill>
              </a:rPr>
              <a:t>An interested question is, how often do context switches occur? 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vmstat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1 3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Output: 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----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cpu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-----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	24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	225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	339</a:t>
            </a:r>
          </a:p>
          <a:p>
            <a:pPr marL="4572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	cat /proc/2166/status</a:t>
            </a:r>
          </a:p>
          <a:p>
            <a:pPr marL="4572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Output:</a:t>
            </a:r>
          </a:p>
          <a:p>
            <a:pPr marL="4572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voluntay_ctxt_switches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		150</a:t>
            </a:r>
          </a:p>
          <a:p>
            <a:pPr marL="4572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nonvoluntay_ctxt_switches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		8</a:t>
            </a:r>
          </a:p>
          <a:p>
            <a:pPr marL="45720" indent="0">
              <a:buNone/>
            </a:pPr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284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5E35-1FA0-438A-945D-737631EE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328612"/>
            <a:ext cx="9875520" cy="1356360"/>
          </a:xfrm>
        </p:spPr>
        <p:txBody>
          <a:bodyPr/>
          <a:lstStyle/>
          <a:p>
            <a:pPr algn="ctr"/>
            <a:r>
              <a:rPr lang="en-US" b="1" dirty="0"/>
              <a:t>Scheduling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B70-693E-451B-8762-D708126A8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7198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altLang="en-US" b="1" dirty="0">
                <a:solidFill>
                  <a:schemeClr val="tx1"/>
                </a:solidFill>
              </a:rPr>
              <a:t>CPU utilization </a:t>
            </a:r>
            <a:r>
              <a:rPr lang="en-US" altLang="en-US" dirty="0">
                <a:solidFill>
                  <a:schemeClr val="tx1"/>
                </a:solidFill>
              </a:rPr>
              <a:t>– keep the CPU as busy as possible</a:t>
            </a:r>
          </a:p>
          <a:p>
            <a:pPr lvl="1" algn="just"/>
            <a:r>
              <a:rPr lang="en-US" altLang="en-US" dirty="0">
                <a:solidFill>
                  <a:schemeClr val="tx1"/>
                </a:solidFill>
              </a:rPr>
              <a:t>CPU utilization can range from 0 percent to 100 percent</a:t>
            </a:r>
          </a:p>
          <a:p>
            <a:pPr lvl="1" algn="just"/>
            <a:r>
              <a:rPr lang="en-US" altLang="en-US" dirty="0">
                <a:solidFill>
                  <a:schemeClr val="tx1"/>
                </a:solidFill>
              </a:rPr>
              <a:t>In real systems it should range from 40 percent to 90 percent.</a:t>
            </a:r>
            <a:endParaRPr lang="en-US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altLang="en-US" b="1" dirty="0">
                <a:solidFill>
                  <a:schemeClr val="tx1"/>
                </a:solidFill>
              </a:rPr>
              <a:t>Throughput</a:t>
            </a:r>
            <a:r>
              <a:rPr lang="en-US" altLang="en-US" dirty="0">
                <a:solidFill>
                  <a:schemeClr val="tx1"/>
                </a:solidFill>
              </a:rPr>
              <a:t> – number of processes that complete their execution per time unit</a:t>
            </a:r>
          </a:p>
          <a:p>
            <a:pPr algn="just"/>
            <a:r>
              <a:rPr lang="en-US" altLang="en-US" b="1" dirty="0">
                <a:solidFill>
                  <a:schemeClr val="tx1"/>
                </a:solidFill>
              </a:rPr>
              <a:t>Turnaround time --</a:t>
            </a:r>
            <a:r>
              <a:rPr lang="en-US" dirty="0">
                <a:solidFill>
                  <a:schemeClr val="tx1"/>
                </a:solidFill>
              </a:rPr>
              <a:t>The interval from the time of submission of a process to the time of completion is the turnaround time.</a:t>
            </a:r>
          </a:p>
          <a:p>
            <a:pPr lvl="2" algn="just"/>
            <a:r>
              <a:rPr lang="en-US" dirty="0">
                <a:solidFill>
                  <a:schemeClr val="tx1"/>
                </a:solidFill>
              </a:rPr>
              <a:t>From the point of view of a particular process, it is an  important criterion.</a:t>
            </a:r>
          </a:p>
          <a:p>
            <a:pPr lvl="2" algn="just"/>
            <a:r>
              <a:rPr lang="en-US" dirty="0">
                <a:solidFill>
                  <a:schemeClr val="tx1"/>
                </a:solidFill>
              </a:rPr>
              <a:t>It  is the sum of the periods spent waiting to get into memory, waiting in the ready queue, executing on the CPU, and doing I/O.</a:t>
            </a:r>
            <a:endParaRPr lang="en-US" altLang="en-US" dirty="0">
              <a:solidFill>
                <a:schemeClr val="tx1"/>
              </a:solidFill>
            </a:endParaRPr>
          </a:p>
          <a:p>
            <a:pPr algn="just"/>
            <a:r>
              <a:rPr lang="en-US" altLang="en-US" b="1" dirty="0">
                <a:solidFill>
                  <a:schemeClr val="tx1"/>
                </a:solidFill>
              </a:rPr>
              <a:t>Waiting time </a:t>
            </a:r>
            <a:r>
              <a:rPr lang="en-US" altLang="en-US" dirty="0">
                <a:solidFill>
                  <a:schemeClr val="tx1"/>
                </a:solidFill>
              </a:rPr>
              <a:t>– amount of time a process has been waiting in the ready queue</a:t>
            </a:r>
          </a:p>
          <a:p>
            <a:pPr lvl="2" algn="just"/>
            <a:r>
              <a:rPr lang="en-US" dirty="0">
                <a:solidFill>
                  <a:schemeClr val="tx1"/>
                </a:solidFill>
              </a:rPr>
              <a:t>The CPU-scheduling algorithm does not affect the amount of time during which a process executes or does I/O. </a:t>
            </a:r>
            <a:r>
              <a:rPr lang="en-US" sz="2000" dirty="0">
                <a:solidFill>
                  <a:schemeClr val="tx1"/>
                </a:solidFill>
              </a:rPr>
              <a:t>It affects only the amount of time that a process spends waiting in the ready queue.</a:t>
            </a:r>
            <a:endParaRPr lang="en-US" altLang="en-US" dirty="0">
              <a:solidFill>
                <a:schemeClr val="tx1"/>
              </a:solidFill>
            </a:endParaRPr>
          </a:p>
          <a:p>
            <a:pPr algn="just"/>
            <a:r>
              <a:rPr lang="en-US" altLang="en-US" b="1" dirty="0">
                <a:solidFill>
                  <a:schemeClr val="tx1"/>
                </a:solidFill>
              </a:rPr>
              <a:t>Response time </a:t>
            </a:r>
            <a:r>
              <a:rPr lang="en-US" altLang="en-US" dirty="0">
                <a:solidFill>
                  <a:schemeClr val="tx1"/>
                </a:solidFill>
              </a:rPr>
              <a:t>– amount of time it takes from when a request was submitted until the first response is produced, not output  (for time-sharing environment)</a:t>
            </a:r>
          </a:p>
          <a:p>
            <a:pPr lvl="2" algn="just"/>
            <a:r>
              <a:rPr lang="en-US" dirty="0">
                <a:solidFill>
                  <a:schemeClr val="tx1"/>
                </a:solidFill>
              </a:rPr>
              <a:t>In an interactive system, turnaround time may not be the best criterion.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66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9B7D-7779-40F5-AC2C-A0523F0DC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618" y="252412"/>
            <a:ext cx="10672763" cy="1356360"/>
          </a:xfrm>
        </p:spPr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</a:rPr>
              <a:t>Scheduling Algorithm Optimization Criteria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7087F-CD6B-4E60-8F01-BDDA7D043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Maximize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tx1"/>
                </a:solidFill>
              </a:rPr>
              <a:t>CPU utilization and throughput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Minimize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tx1"/>
                </a:solidFill>
              </a:rPr>
              <a:t>turnaround time, waiting time, and response time.</a:t>
            </a:r>
          </a:p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In most cases, we optimize the average measure. However, under some circumstances, we prefer to optimize the minimum or maximum values rather than the average.</a:t>
            </a:r>
          </a:p>
          <a:p>
            <a:pPr lvl="2" algn="just"/>
            <a:r>
              <a:rPr lang="en-US" dirty="0">
                <a:solidFill>
                  <a:schemeClr val="tx1"/>
                </a:solidFill>
              </a:rPr>
              <a:t>For example, to guarantee that all users get good service, we may want to minimize the maximum response time not average response time.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Investigators have suggested that, for interactive systems (such as desktop systems), it is more important to minimize the variance in the response time than to minimize the average response time.</a:t>
            </a:r>
          </a:p>
          <a:p>
            <a:pPr lvl="2" algn="just"/>
            <a:r>
              <a:rPr lang="en-US" dirty="0">
                <a:solidFill>
                  <a:schemeClr val="tx1"/>
                </a:solidFill>
              </a:rPr>
              <a:t>A system with reasonable and predictable response time may be considered more desirable than a system that is faster on the average but is highly variable.</a:t>
            </a:r>
          </a:p>
        </p:txBody>
      </p:sp>
    </p:spTree>
    <p:extLst>
      <p:ext uri="{BB962C8B-B14F-4D97-AF65-F5344CB8AC3E}">
        <p14:creationId xmlns:p14="http://schemas.microsoft.com/office/powerpoint/2010/main" val="795268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29456D-2EB5-4DB1-AE01-DF5D499DF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424112"/>
            <a:ext cx="9875520" cy="135636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Scheduling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744198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7B057-220A-433F-B83C-3B7520CD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603" y="295275"/>
            <a:ext cx="11015663" cy="1356360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tx1"/>
                </a:solidFill>
              </a:rPr>
              <a:t>First- Come, First-Served (FCFS) Scheduling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B4D864-C70F-4F6B-B082-02101ECE8D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59668" y="1828800"/>
            <a:ext cx="9872663" cy="4038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1600" dirty="0">
                <a:solidFill>
                  <a:schemeClr val="tx1"/>
                </a:solidFill>
              </a:rPr>
              <a:t>		</a:t>
            </a:r>
            <a:r>
              <a:rPr lang="en-US" altLang="en-US" u="sng" dirty="0">
                <a:solidFill>
                  <a:schemeClr val="tx1"/>
                </a:solidFill>
              </a:rPr>
              <a:t>Process</a:t>
            </a:r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u="sng" dirty="0">
                <a:solidFill>
                  <a:schemeClr val="tx1"/>
                </a:solidFill>
              </a:rPr>
              <a:t>Burst Time	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		 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</a:rPr>
              <a:t>1</a:t>
            </a:r>
            <a:r>
              <a:rPr lang="en-US" altLang="en-US" dirty="0">
                <a:solidFill>
                  <a:schemeClr val="tx1"/>
                </a:solidFill>
              </a:rPr>
              <a:t>	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		 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</a:rPr>
              <a:t>2</a:t>
            </a:r>
            <a:r>
              <a:rPr lang="en-US" altLang="en-US" dirty="0">
                <a:solidFill>
                  <a:schemeClr val="tx1"/>
                </a:solidFill>
              </a:rPr>
              <a:t> 	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		 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</a:rPr>
              <a:t>3	 </a:t>
            </a:r>
            <a:r>
              <a:rPr lang="en-US" altLang="en-US" dirty="0">
                <a:solidFill>
                  <a:schemeClr val="tx1"/>
                </a:solidFill>
              </a:rPr>
              <a:t>3</a:t>
            </a:r>
            <a:r>
              <a:rPr lang="en-US" altLang="en-US" i="1" baseline="-25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Suppose that the processes arrive in the order: 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</a:rPr>
              <a:t>1</a:t>
            </a:r>
            <a:r>
              <a:rPr lang="en-US" altLang="en-US" dirty="0">
                <a:solidFill>
                  <a:schemeClr val="tx1"/>
                </a:solidFill>
              </a:rPr>
              <a:t> , 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</a:rPr>
              <a:t>2</a:t>
            </a:r>
            <a:r>
              <a:rPr lang="en-US" altLang="en-US" dirty="0">
                <a:solidFill>
                  <a:schemeClr val="tx1"/>
                </a:solidFill>
              </a:rPr>
              <a:t> , 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</a:rPr>
              <a:t>3  </a:t>
            </a:r>
            <a:br>
              <a:rPr lang="en-US" altLang="en-US" i="1" baseline="-25000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The Gantt Chart for the schedule is:</a:t>
            </a:r>
            <a:br>
              <a:rPr lang="en-US" altLang="en-US" dirty="0">
                <a:solidFill>
                  <a:schemeClr val="tx1"/>
                </a:solidFill>
              </a:rPr>
            </a:br>
            <a:br>
              <a:rPr lang="en-US" altLang="en-US" sz="1600" dirty="0">
                <a:solidFill>
                  <a:schemeClr val="tx1"/>
                </a:solidFill>
              </a:rPr>
            </a:br>
            <a:br>
              <a:rPr lang="en-US" altLang="en-US" sz="1600" dirty="0">
                <a:solidFill>
                  <a:schemeClr val="tx1"/>
                </a:solidFill>
              </a:rPr>
            </a:br>
            <a:br>
              <a:rPr lang="en-US" altLang="en-US" sz="1600" dirty="0">
                <a:solidFill>
                  <a:schemeClr val="tx1"/>
                </a:solidFill>
              </a:rPr>
            </a:br>
            <a:br>
              <a:rPr lang="en-US" altLang="en-US" sz="1600" dirty="0">
                <a:solidFill>
                  <a:schemeClr val="tx1"/>
                </a:solidFill>
              </a:rPr>
            </a:br>
            <a:endParaRPr lang="en-US" altLang="en-US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Waiting time for 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</a:rPr>
              <a:t>1</a:t>
            </a:r>
            <a:r>
              <a:rPr lang="en-US" altLang="en-US" dirty="0">
                <a:solidFill>
                  <a:schemeClr val="tx1"/>
                </a:solidFill>
              </a:rPr>
              <a:t>  = 0; 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</a:rPr>
              <a:t>2</a:t>
            </a:r>
            <a:r>
              <a:rPr lang="en-US" altLang="en-US" dirty="0">
                <a:solidFill>
                  <a:schemeClr val="tx1"/>
                </a:solidFill>
              </a:rPr>
              <a:t>  = 24; 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</a:rPr>
              <a:t>3 </a:t>
            </a:r>
            <a:r>
              <a:rPr lang="en-US" altLang="en-US" dirty="0">
                <a:solidFill>
                  <a:schemeClr val="tx1"/>
                </a:solidFill>
              </a:rPr>
              <a:t>= 27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Average waiting time:  (0 + 24 + 27)/3 = 17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65BBF811-79DC-46B0-8CB3-1D8A720ED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68" y="4108450"/>
            <a:ext cx="6954838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606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B6182399-4473-477A-A31D-C244C4AB6B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6664" y="277813"/>
            <a:ext cx="7704137" cy="5762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b="1" dirty="0">
                <a:solidFill>
                  <a:schemeClr val="tx1"/>
                </a:solidFill>
              </a:rPr>
              <a:t>FCFS Scheduling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9104D80-F380-43EA-A1F4-054B9B3CCC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1649" y="1233489"/>
            <a:ext cx="9015413" cy="4681536"/>
          </a:xfrm>
        </p:spPr>
        <p:txBody>
          <a:bodyPr>
            <a:normAutofit fontScale="92500" lnSpcReduction="10000"/>
          </a:bodyPr>
          <a:lstStyle/>
          <a:p>
            <a:pPr>
              <a:buNone/>
              <a:tabLst>
                <a:tab pos="3649345" algn="ctr"/>
              </a:tabLst>
              <a:defRPr/>
            </a:pP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Suppose that the processes arrive in the order:</a:t>
            </a:r>
          </a:p>
          <a:p>
            <a:pPr>
              <a:buNone/>
              <a:tabLst>
                <a:tab pos="3649345" algn="ctr"/>
              </a:tabLst>
              <a:defRPr/>
            </a:pP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		 </a:t>
            </a:r>
            <a:r>
              <a:rPr lang="en-US" altLang="en-US" i="1" dirty="0">
                <a:solidFill>
                  <a:schemeClr val="tx1"/>
                </a:solidFill>
                <a:cs typeface="ＭＳ Ｐゴシック" charset="-128"/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  <a:cs typeface="ＭＳ Ｐゴシック" charset="-128"/>
              </a:rPr>
              <a:t>2</a:t>
            </a: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 , </a:t>
            </a:r>
            <a:r>
              <a:rPr lang="en-US" altLang="en-US" i="1" dirty="0">
                <a:solidFill>
                  <a:schemeClr val="tx1"/>
                </a:solidFill>
                <a:cs typeface="ＭＳ Ｐゴシック" charset="-128"/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  <a:cs typeface="ＭＳ Ｐゴシック" charset="-128"/>
              </a:rPr>
              <a:t>3</a:t>
            </a: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 , </a:t>
            </a:r>
            <a:r>
              <a:rPr lang="en-US" altLang="en-US" i="1" dirty="0">
                <a:solidFill>
                  <a:schemeClr val="tx1"/>
                </a:solidFill>
                <a:cs typeface="ＭＳ Ｐゴシック" charset="-128"/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  <a:cs typeface="ＭＳ Ｐゴシック" charset="-128"/>
              </a:rPr>
              <a:t>1</a:t>
            </a: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 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The Gantt chart for the schedule is:</a:t>
            </a:r>
            <a:br>
              <a:rPr lang="en-US" altLang="en-US" dirty="0">
                <a:solidFill>
                  <a:schemeClr val="tx1"/>
                </a:solidFill>
                <a:cs typeface="ＭＳ Ｐゴシック" charset="-128"/>
              </a:rPr>
            </a:br>
            <a:endParaRPr lang="en-US" altLang="en-US" dirty="0">
              <a:solidFill>
                <a:schemeClr val="tx1"/>
              </a:solidFill>
              <a:cs typeface="ＭＳ Ｐゴシック" charset="-128"/>
            </a:endParaRPr>
          </a:p>
          <a:p>
            <a:pPr>
              <a:tabLst>
                <a:tab pos="3649345" algn="ctr"/>
              </a:tabLst>
              <a:defRPr/>
            </a:pPr>
            <a:endParaRPr lang="en-US" altLang="en-US" dirty="0">
              <a:solidFill>
                <a:schemeClr val="tx1"/>
              </a:solidFill>
              <a:cs typeface="ＭＳ Ｐゴシック" charset="-128"/>
            </a:endParaRPr>
          </a:p>
          <a:p>
            <a:pPr>
              <a:tabLst>
                <a:tab pos="3649345" algn="ctr"/>
              </a:tabLst>
              <a:defRPr/>
            </a:pPr>
            <a:endParaRPr lang="en-US" altLang="en-US" dirty="0">
              <a:solidFill>
                <a:schemeClr val="tx1"/>
              </a:solidFill>
              <a:cs typeface="ＭＳ Ｐゴシック" charset="-128"/>
            </a:endParaRPr>
          </a:p>
          <a:p>
            <a:pPr marL="0" indent="0">
              <a:buNone/>
              <a:tabLst>
                <a:tab pos="3649345" algn="ctr"/>
              </a:tabLst>
              <a:defRPr/>
            </a:pPr>
            <a:endParaRPr lang="en-US" altLang="en-US" dirty="0">
              <a:solidFill>
                <a:schemeClr val="tx1"/>
              </a:solidFill>
              <a:cs typeface="ＭＳ Ｐゴシック" charset="-128"/>
            </a:endParaRPr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Waiting time for </a:t>
            </a:r>
            <a:r>
              <a:rPr lang="en-US" altLang="en-US" i="1" dirty="0">
                <a:solidFill>
                  <a:schemeClr val="tx1"/>
                </a:solidFill>
                <a:cs typeface="ＭＳ Ｐゴシック" charset="-128"/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  <a:cs typeface="ＭＳ Ｐゴシック" charset="-128"/>
              </a:rPr>
              <a:t>1 </a:t>
            </a:r>
            <a:r>
              <a:rPr lang="en-US" altLang="en-US" i="1" dirty="0">
                <a:solidFill>
                  <a:schemeClr val="tx1"/>
                </a:solidFill>
                <a:cs typeface="ＭＳ Ｐゴシック" charset="-128"/>
              </a:rPr>
              <a:t>=</a:t>
            </a: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 6</a:t>
            </a:r>
            <a:r>
              <a:rPr lang="en-US" altLang="en-US" i="1" dirty="0">
                <a:solidFill>
                  <a:schemeClr val="tx1"/>
                </a:solidFill>
                <a:cs typeface="ＭＳ Ｐゴシック" charset="-128"/>
              </a:rPr>
              <a:t>;</a:t>
            </a:r>
            <a:r>
              <a:rPr lang="en-US" altLang="en-US" i="1" baseline="-25000" dirty="0">
                <a:solidFill>
                  <a:schemeClr val="tx1"/>
                </a:solidFill>
                <a:cs typeface="ＭＳ Ｐゴシック" charset="-128"/>
              </a:rPr>
              <a:t> </a:t>
            </a:r>
            <a:r>
              <a:rPr lang="en-US" altLang="en-US" i="1" dirty="0">
                <a:solidFill>
                  <a:schemeClr val="tx1"/>
                </a:solidFill>
                <a:cs typeface="ＭＳ Ｐゴシック" charset="-128"/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  <a:cs typeface="ＭＳ Ｐゴシック" charset="-128"/>
              </a:rPr>
              <a:t>2</a:t>
            </a: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 = 0</a:t>
            </a:r>
            <a:r>
              <a:rPr lang="en-US" altLang="en-US" i="1" baseline="-25000" dirty="0">
                <a:solidFill>
                  <a:schemeClr val="tx1"/>
                </a:solidFill>
                <a:cs typeface="ＭＳ Ｐゴシック" charset="-128"/>
              </a:rPr>
              <a:t>; </a:t>
            </a:r>
            <a:r>
              <a:rPr lang="en-US" altLang="en-US" i="1" dirty="0">
                <a:solidFill>
                  <a:schemeClr val="tx1"/>
                </a:solidFill>
                <a:cs typeface="ＭＳ Ｐゴシック" charset="-128"/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  <a:cs typeface="ＭＳ Ｐゴシック" charset="-128"/>
              </a:rPr>
              <a:t>3 </a:t>
            </a:r>
            <a:r>
              <a:rPr lang="en-US" altLang="en-US" i="1" dirty="0">
                <a:solidFill>
                  <a:schemeClr val="tx1"/>
                </a:solidFill>
                <a:cs typeface="ＭＳ Ｐゴシック" charset="-128"/>
              </a:rPr>
              <a:t>= </a:t>
            </a: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3</a:t>
            </a:r>
            <a:endParaRPr lang="en-US" altLang="en-US" i="1" dirty="0">
              <a:solidFill>
                <a:schemeClr val="tx1"/>
              </a:solidFill>
              <a:cs typeface="ＭＳ Ｐゴシック" charset="-128"/>
            </a:endParaRPr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Average waiting time:   (6 + 0 + 3)/3 = 3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Much better than previous case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b="1" dirty="0">
                <a:solidFill>
                  <a:schemeClr val="tx1"/>
                </a:solidFill>
                <a:cs typeface="ＭＳ Ｐゴシック" charset="-128"/>
              </a:rPr>
              <a:t>Convoy effect </a:t>
            </a: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- short process behind long process</a:t>
            </a:r>
          </a:p>
          <a:p>
            <a:pPr lvl="1">
              <a:tabLst>
                <a:tab pos="3649345" algn="ctr"/>
              </a:tabLst>
              <a:defRPr/>
            </a:pPr>
            <a:r>
              <a:rPr lang="en-US" altLang="en-US" dirty="0">
                <a:solidFill>
                  <a:schemeClr val="tx1"/>
                </a:solidFill>
              </a:rPr>
              <a:t>Consider one CPU-bound and many I/O-bound processes</a:t>
            </a:r>
          </a:p>
        </p:txBody>
      </p:sp>
      <p:pic>
        <p:nvPicPr>
          <p:cNvPr id="25603" name="Picture 1">
            <a:extLst>
              <a:ext uri="{FF2B5EF4-FFF2-40B4-BE49-F238E27FC236}">
                <a16:creationId xmlns:a16="http://schemas.microsoft.com/office/drawing/2014/main" id="{900849F1-DE0F-407A-A16E-7BA0D8146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175" y="2624137"/>
            <a:ext cx="7123113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FF6CA662-3B07-4F8B-8CC9-7A0F8FE868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9106" y="517524"/>
            <a:ext cx="8529638" cy="5762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b="1" dirty="0">
                <a:solidFill>
                  <a:schemeClr val="tx1"/>
                </a:solidFill>
              </a:rPr>
              <a:t>Shortest-Job-First (SJF) Scheduling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0BCD5BB4-F259-454C-AE1C-EB0DCBBA43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28750" y="1809751"/>
            <a:ext cx="8839994" cy="4530725"/>
          </a:xfrm>
        </p:spPr>
        <p:txBody>
          <a:bodyPr/>
          <a:lstStyle/>
          <a:p>
            <a:pPr algn="just"/>
            <a:r>
              <a:rPr lang="en-US" altLang="en-US" i="1" u="sng" dirty="0">
                <a:solidFill>
                  <a:schemeClr val="tx1"/>
                </a:solidFill>
              </a:rPr>
              <a:t>Shortest Next CPU Burst algorithm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en-US" dirty="0">
                <a:solidFill>
                  <a:schemeClr val="tx1"/>
                </a:solidFill>
              </a:rPr>
              <a:t>Associate with each process the length of its next CPU burst</a:t>
            </a:r>
          </a:p>
          <a:p>
            <a:pPr lvl="1" algn="just"/>
            <a:r>
              <a:rPr lang="en-US" altLang="en-US" dirty="0">
                <a:solidFill>
                  <a:schemeClr val="tx1"/>
                </a:solidFill>
              </a:rPr>
              <a:t> Use these lengths to schedule the process with the shortest time</a:t>
            </a:r>
          </a:p>
          <a:p>
            <a:pPr algn="just"/>
            <a:r>
              <a:rPr lang="en-US" altLang="en-US" dirty="0">
                <a:solidFill>
                  <a:schemeClr val="tx1"/>
                </a:solidFill>
              </a:rPr>
              <a:t>SJF is optimal – gives minimum average waiting time for a given set of processes</a:t>
            </a:r>
          </a:p>
          <a:p>
            <a:pPr lvl="1" algn="just"/>
            <a:r>
              <a:rPr lang="en-US" altLang="en-US" dirty="0">
                <a:solidFill>
                  <a:schemeClr val="tx1"/>
                </a:solidFill>
              </a:rPr>
              <a:t>The difficulty is knowing the length of the next CPU request</a:t>
            </a:r>
          </a:p>
          <a:p>
            <a:pPr lvl="1" algn="just"/>
            <a:r>
              <a:rPr lang="en-US" altLang="en-US" dirty="0">
                <a:solidFill>
                  <a:schemeClr val="tx1"/>
                </a:solidFill>
              </a:rPr>
              <a:t>Could ask the user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2A07-B193-45D4-917A-3822C5CB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4623-ADB8-4D73-911D-86EC67326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CPU Scheduling, which is the basis of </a:t>
            </a:r>
            <a:r>
              <a:rPr lang="en-US" dirty="0" err="1">
                <a:solidFill>
                  <a:schemeClr val="tx1"/>
                </a:solidFill>
              </a:rPr>
              <a:t>multiprogrammed</a:t>
            </a:r>
            <a:r>
              <a:rPr lang="en-US" dirty="0">
                <a:solidFill>
                  <a:schemeClr val="tx1"/>
                </a:solidFill>
              </a:rPr>
              <a:t> operating systems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Objective is to maximize CPU utilization.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By switching the CPU among processes, the operating system can make the computer more productive.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In this lecture we learn;</a:t>
            </a:r>
          </a:p>
          <a:p>
            <a:pPr lvl="1" algn="just"/>
            <a:r>
              <a:rPr lang="en-US" b="1" dirty="0">
                <a:solidFill>
                  <a:schemeClr val="tx1"/>
                </a:solidFill>
              </a:rPr>
              <a:t>Some basic CPU scheduling concepts</a:t>
            </a:r>
          </a:p>
          <a:p>
            <a:pPr lvl="1" algn="just"/>
            <a:r>
              <a:rPr lang="en-US" b="1" dirty="0">
                <a:solidFill>
                  <a:schemeClr val="tx1"/>
                </a:solidFill>
              </a:rPr>
              <a:t>Scheduling Criteria</a:t>
            </a:r>
          </a:p>
          <a:p>
            <a:pPr lvl="1" algn="just"/>
            <a:r>
              <a:rPr lang="en-US" b="1" dirty="0">
                <a:solidFill>
                  <a:schemeClr val="tx1"/>
                </a:solidFill>
              </a:rPr>
              <a:t>Several CPU Scheduling Algorithms</a:t>
            </a:r>
          </a:p>
          <a:p>
            <a:pPr lvl="1" algn="just"/>
            <a:r>
              <a:rPr lang="en-US" b="1" dirty="0">
                <a:solidFill>
                  <a:schemeClr val="tx1"/>
                </a:solidFill>
              </a:rPr>
              <a:t>Selecting an algorithm for a particular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316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D6F23CDA-5A9C-403F-BE5D-35F6EC185A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4635" y="645319"/>
            <a:ext cx="8229600" cy="5762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b="1" dirty="0">
                <a:solidFill>
                  <a:schemeClr val="tx1"/>
                </a:solidFill>
              </a:rPr>
              <a:t>Example of SJF</a:t>
            </a:r>
          </a:p>
        </p:txBody>
      </p:sp>
      <p:sp>
        <p:nvSpPr>
          <p:cNvPr id="29698" name="Rectangle 36">
            <a:extLst>
              <a:ext uri="{FF2B5EF4-FFF2-40B4-BE49-F238E27FC236}">
                <a16:creationId xmlns:a16="http://schemas.microsoft.com/office/drawing/2014/main" id="{962B6E00-FB5F-458E-86F1-BBB70489C1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	      	                                              	</a:t>
            </a:r>
            <a:r>
              <a:rPr lang="en-US" altLang="en-US" u="sng" dirty="0">
                <a:solidFill>
                  <a:schemeClr val="tx1"/>
                </a:solidFill>
              </a:rPr>
              <a:t>Burst Time</a:t>
            </a:r>
            <a:endParaRPr lang="en-US" altLang="en-US" dirty="0">
              <a:solidFill>
                <a:schemeClr val="tx1"/>
              </a:solidFill>
            </a:endParaRP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		             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</a:rPr>
              <a:t>1</a:t>
            </a:r>
            <a:r>
              <a:rPr lang="en-US" altLang="en-US" dirty="0">
                <a:solidFill>
                  <a:schemeClr val="tx1"/>
                </a:solidFill>
              </a:rPr>
              <a:t>		6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		            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</a:rPr>
              <a:t>2 	</a:t>
            </a:r>
            <a:r>
              <a:rPr lang="en-US" altLang="en-US" dirty="0">
                <a:solidFill>
                  <a:schemeClr val="tx1"/>
                </a:solidFill>
              </a:rPr>
              <a:t>	8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		            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</a:rPr>
              <a:t>3</a:t>
            </a:r>
            <a:r>
              <a:rPr lang="en-US" altLang="en-US" dirty="0">
                <a:solidFill>
                  <a:schemeClr val="tx1"/>
                </a:solidFill>
              </a:rPr>
              <a:t>		7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		            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</a:rPr>
              <a:t>4</a:t>
            </a:r>
            <a:r>
              <a:rPr lang="en-US" altLang="en-US">
                <a:solidFill>
                  <a:schemeClr val="tx1"/>
                </a:solidFill>
              </a:rPr>
              <a:t>	</a:t>
            </a:r>
            <a:r>
              <a:rPr lang="en-US" altLang="en-US" dirty="0">
                <a:solidFill>
                  <a:schemeClr val="tx1"/>
                </a:solidFill>
              </a:rPr>
              <a:t>	3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SJF scheduling chart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Average waiting time = (3 + 16 + 9 + 0) / 4 = 7</a:t>
            </a:r>
            <a:endParaRPr lang="en-US" altLang="en-US" i="1" baseline="-25000" dirty="0">
              <a:solidFill>
                <a:schemeClr val="tx1"/>
              </a:solidFill>
            </a:endParaRPr>
          </a:p>
        </p:txBody>
      </p:sp>
      <p:pic>
        <p:nvPicPr>
          <p:cNvPr id="29699" name="Picture 1">
            <a:extLst>
              <a:ext uri="{FF2B5EF4-FFF2-40B4-BE49-F238E27FC236}">
                <a16:creationId xmlns:a16="http://schemas.microsoft.com/office/drawing/2014/main" id="{E175AEC0-258A-4B54-BF63-7D968A2C0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956" y="4491037"/>
            <a:ext cx="679608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CEAD76E5-AE71-4DDF-BA68-3B987B61B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3038" y="414340"/>
            <a:ext cx="9444037" cy="611187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b="1" dirty="0">
                <a:solidFill>
                  <a:schemeClr val="tx1"/>
                </a:solidFill>
              </a:rPr>
              <a:t>Determining Length of Next CPU Burst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04CAB9B-A798-4032-9A1C-923088F0EF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3038" y="1233489"/>
            <a:ext cx="9444037" cy="49355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Can only estimate the length – should be similar to the previous one</a:t>
            </a:r>
          </a:p>
          <a:p>
            <a:pPr lvl="1">
              <a:defRPr/>
            </a:pPr>
            <a:r>
              <a:rPr lang="en-US" altLang="en-US" dirty="0">
                <a:solidFill>
                  <a:schemeClr val="tx1"/>
                </a:solidFill>
              </a:rPr>
              <a:t>Then pick process with shortest predicted next CPU burst</a:t>
            </a:r>
          </a:p>
          <a:p>
            <a:pPr>
              <a:defRPr/>
            </a:pPr>
            <a:endParaRPr lang="en-US" altLang="en-US" dirty="0">
              <a:solidFill>
                <a:schemeClr val="tx1"/>
              </a:solidFill>
              <a:cs typeface="ＭＳ Ｐゴシック" charset="-128"/>
            </a:endParaRPr>
          </a:p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Can be done by using the length of previous CPU bursts, using exponential averaging</a:t>
            </a:r>
          </a:p>
          <a:p>
            <a:pPr>
              <a:defRPr/>
            </a:pPr>
            <a:endParaRPr lang="en-US" altLang="en-US" dirty="0">
              <a:solidFill>
                <a:schemeClr val="tx1"/>
              </a:solidFill>
              <a:cs typeface="ＭＳ Ｐゴシック" charset="-128"/>
            </a:endParaRPr>
          </a:p>
          <a:p>
            <a:pPr>
              <a:defRPr/>
            </a:pPr>
            <a:endParaRPr lang="en-US" altLang="en-US" dirty="0">
              <a:solidFill>
                <a:schemeClr val="tx1"/>
              </a:solidFill>
              <a:cs typeface="ＭＳ Ｐゴシック" charset="-128"/>
            </a:endParaRPr>
          </a:p>
          <a:p>
            <a:pPr>
              <a:defRPr/>
            </a:pPr>
            <a:endParaRPr lang="en-US" altLang="en-US" dirty="0">
              <a:solidFill>
                <a:schemeClr val="tx1"/>
              </a:solidFill>
              <a:cs typeface="ＭＳ Ｐゴシック" charset="-128"/>
            </a:endParaRPr>
          </a:p>
          <a:p>
            <a:pPr marL="0" indent="0">
              <a:buNone/>
              <a:defRPr/>
            </a:pPr>
            <a:endParaRPr lang="en-US" altLang="en-US" dirty="0">
              <a:solidFill>
                <a:schemeClr val="tx1"/>
              </a:solidFill>
              <a:cs typeface="ＭＳ Ｐゴシック" charset="-128"/>
            </a:endParaRPr>
          </a:p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Commonly, </a:t>
            </a:r>
            <a:r>
              <a:rPr lang="en-US" altLang="en-US" dirty="0">
                <a:solidFill>
                  <a:schemeClr val="tx1"/>
                </a:solidFill>
                <a:latin typeface="Lucida Grande" pitchFamily="-84" charset="0"/>
                <a:cs typeface="ＭＳ Ｐゴシック" charset="-128"/>
              </a:rPr>
              <a:t>α </a:t>
            </a: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set to ½</a:t>
            </a:r>
          </a:p>
          <a:p>
            <a:pPr>
              <a:defRPr/>
            </a:pP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Preemptive version called </a:t>
            </a:r>
            <a:r>
              <a:rPr lang="en-US" altLang="en-US" b="1" dirty="0">
                <a:solidFill>
                  <a:schemeClr val="tx1"/>
                </a:solidFill>
                <a:cs typeface="ＭＳ Ｐゴシック" charset="-128"/>
              </a:rPr>
              <a:t>shortest-remaining-time-first</a:t>
            </a:r>
          </a:p>
          <a:p>
            <a:pPr lvl="1">
              <a:buFont typeface="Monotype Sorts" pitchFamily="-84" charset="2"/>
              <a:buNone/>
              <a:defRPr/>
            </a:pPr>
            <a:endParaRPr lang="en-US" altLang="en-US" dirty="0">
              <a:solidFill>
                <a:schemeClr val="tx1"/>
              </a:solidFill>
            </a:endParaRPr>
          </a:p>
          <a:p>
            <a:pPr lvl="1">
              <a:buFont typeface="Monotype Sorts" pitchFamily="-84" charset="2"/>
              <a:buNone/>
              <a:defRPr/>
            </a:pPr>
            <a:endParaRPr lang="en-US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1747" name="Object 2">
            <a:extLst>
              <a:ext uri="{FF2B5EF4-FFF2-40B4-BE49-F238E27FC236}">
                <a16:creationId xmlns:a16="http://schemas.microsoft.com/office/drawing/2014/main" id="{DA502E41-79D2-43B7-8651-C4A770FFFB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860279"/>
              </p:ext>
            </p:extLst>
          </p:nvPr>
        </p:nvGraphicFramePr>
        <p:xfrm>
          <a:off x="3529806" y="3074194"/>
          <a:ext cx="4427537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400800" imgH="1778000" progId="Equation.3">
                  <p:embed/>
                </p:oleObj>
              </mc:Choice>
              <mc:Fallback>
                <p:oleObj name="Equation" r:id="rId3" imgW="6400800" imgH="1778000" progId="Equation.3">
                  <p:embed/>
                  <p:pic>
                    <p:nvPicPr>
                      <p:cNvPr id="31747" name="Object 2">
                        <a:extLst>
                          <a:ext uri="{FF2B5EF4-FFF2-40B4-BE49-F238E27FC236}">
                            <a16:creationId xmlns:a16="http://schemas.microsoft.com/office/drawing/2014/main" id="{DA502E41-79D2-43B7-8651-C4A770FFFB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806" y="3074194"/>
                        <a:ext cx="4427537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48" name="Picture 1">
            <a:extLst>
              <a:ext uri="{FF2B5EF4-FFF2-40B4-BE49-F238E27FC236}">
                <a16:creationId xmlns:a16="http://schemas.microsoft.com/office/drawing/2014/main" id="{5A8E4195-936D-41B8-8C96-3ADB003D06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025" y="3976688"/>
            <a:ext cx="5501044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2101939F-8521-48E9-908D-9166FD255F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4375" y="615948"/>
            <a:ext cx="8223250" cy="677863"/>
          </a:xfrm>
        </p:spPr>
        <p:txBody>
          <a:bodyPr/>
          <a:lstStyle/>
          <a:p>
            <a:pPr algn="ctr" eaLnBrk="1" hangingPunct="1"/>
            <a:r>
              <a:rPr lang="en-US" altLang="en-US" sz="2400" b="1" dirty="0">
                <a:solidFill>
                  <a:schemeClr val="tx1"/>
                </a:solidFill>
              </a:rPr>
              <a:t>Prediction of the Length of the Next CPU Burst</a:t>
            </a:r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7368037F-97E4-4B23-B113-C56C2D07E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1" y="1598614"/>
            <a:ext cx="5470525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9732D27A-0F7B-4110-BE10-290FE359C3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28838" y="517524"/>
            <a:ext cx="7829550" cy="5762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>
                <a:solidFill>
                  <a:schemeClr val="tx1"/>
                </a:solidFill>
              </a:rPr>
              <a:t>Examples of Exponential Averaging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868A88CD-AF07-4EAF-8855-D4598E7EF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8863" y="1347789"/>
            <a:ext cx="7486650" cy="45307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 =0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</a:t>
            </a:r>
            <a:r>
              <a:rPr lang="en-US" altLang="en-US" baseline="-25000" dirty="0">
                <a:solidFill>
                  <a:schemeClr val="tx1"/>
                </a:solidFill>
                <a:sym typeface="Symbol" panose="05050102010706020507" pitchFamily="18" charset="2"/>
              </a:rPr>
              <a:t>n+1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 = </a:t>
            </a:r>
            <a:r>
              <a:rPr lang="en-US" altLang="en-US" baseline="-25000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Recent history does not count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 =1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 </a:t>
            </a:r>
            <a:r>
              <a:rPr lang="en-US" altLang="en-US" baseline="-25000" dirty="0">
                <a:solidFill>
                  <a:schemeClr val="tx1"/>
                </a:solidFill>
                <a:sym typeface="Symbol" panose="05050102010706020507" pitchFamily="18" charset="2"/>
              </a:rPr>
              <a:t>n+1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 =  </a:t>
            </a:r>
            <a:r>
              <a:rPr lang="en-US" alt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t</a:t>
            </a:r>
            <a:r>
              <a:rPr lang="en-US" altLang="en-US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endParaRPr lang="en-US" altLang="en-US" baseline="-25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Only the actual last CPU burst counts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If we expand the formula, we get:</a:t>
            </a:r>
          </a:p>
          <a:p>
            <a:pPr lvl="2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</a:t>
            </a:r>
            <a:r>
              <a:rPr lang="en-US" altLang="en-US" i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olidFill>
                  <a:schemeClr val="tx1"/>
                </a:solidFill>
                <a:sym typeface="Symbol" panose="05050102010706020507" pitchFamily="18" charset="2"/>
              </a:rPr>
              <a:t>+1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 =  </a:t>
            </a:r>
            <a:r>
              <a:rPr lang="en-US" altLang="en-US" dirty="0" err="1">
                <a:solidFill>
                  <a:schemeClr val="tx1"/>
                </a:solidFill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+(1</a:t>
            </a:r>
            <a:r>
              <a:rPr lang="en-US" altLang="en-US" i="1" dirty="0">
                <a:solidFill>
                  <a:schemeClr val="tx1"/>
                </a:solidFill>
                <a:sym typeface="Symbol" panose="05050102010706020507" pitchFamily="18" charset="2"/>
              </a:rPr>
              <a:t> -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</a:t>
            </a:r>
            <a:r>
              <a:rPr lang="en-US" altLang="en-US" i="1" dirty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 </a:t>
            </a:r>
            <a:r>
              <a:rPr lang="en-US" alt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en-US" i="1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en-US" baseline="-25000" dirty="0">
                <a:solidFill>
                  <a:schemeClr val="tx1"/>
                </a:solidFill>
                <a:sym typeface="Symbol" panose="05050102010706020507" pitchFamily="18" charset="2"/>
              </a:rPr>
              <a:t>-1</a:t>
            </a:r>
            <a:r>
              <a:rPr lang="en-US" altLang="en-US" i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+ …</a:t>
            </a:r>
          </a:p>
          <a:p>
            <a:pPr lvl="2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olidFill>
                  <a:schemeClr val="tx1"/>
                </a:solidFill>
                <a:sym typeface="Symbol" panose="05050102010706020507" pitchFamily="18" charset="2"/>
              </a:rPr>
              <a:t>+(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1 -  </a:t>
            </a:r>
            <a:r>
              <a:rPr lang="en-US" altLang="en-US" i="1" dirty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r>
              <a:rPr lang="en-US" altLang="en-US" i="1" baseline="30000" dirty="0">
                <a:solidFill>
                  <a:schemeClr val="tx1"/>
                </a:solidFill>
                <a:sym typeface="Symbol" panose="05050102010706020507" pitchFamily="18" charset="2"/>
              </a:rPr>
              <a:t>j</a:t>
            </a:r>
            <a:r>
              <a:rPr lang="en-US" altLang="en-US" baseline="30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 </a:t>
            </a:r>
            <a:r>
              <a:rPr lang="en-US" alt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en-US" baseline="-25000" dirty="0">
                <a:solidFill>
                  <a:schemeClr val="tx1"/>
                </a:solidFill>
                <a:sym typeface="Symbol" panose="05050102010706020507" pitchFamily="18" charset="2"/>
              </a:rPr>
              <a:t>-</a:t>
            </a:r>
            <a:r>
              <a:rPr lang="en-US" altLang="en-US" i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j</a:t>
            </a:r>
            <a:r>
              <a:rPr lang="en-US" altLang="en-US" i="1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+ …</a:t>
            </a:r>
          </a:p>
          <a:p>
            <a:pPr lvl="2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olidFill>
                  <a:schemeClr val="tx1"/>
                </a:solidFill>
                <a:sym typeface="Symbol" panose="05050102010706020507" pitchFamily="18" charset="2"/>
              </a:rPr>
              <a:t>+(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1 -  </a:t>
            </a:r>
            <a:r>
              <a:rPr lang="en-US" altLang="en-US" i="1" dirty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r>
              <a:rPr lang="en-US" altLang="en-US" i="1" baseline="30000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en-US" baseline="30000" dirty="0">
                <a:solidFill>
                  <a:schemeClr val="tx1"/>
                </a:solidFill>
                <a:sym typeface="Symbol" panose="05050102010706020507" pitchFamily="18" charset="2"/>
              </a:rPr>
              <a:t> +1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</a:t>
            </a:r>
            <a:r>
              <a:rPr lang="en-US" altLang="en-US" baseline="-25000" dirty="0">
                <a:solidFill>
                  <a:schemeClr val="tx1"/>
                </a:solidFill>
                <a:sym typeface="Symbol" panose="05050102010706020507" pitchFamily="18" charset="2"/>
              </a:rPr>
              <a:t>0</a:t>
            </a:r>
            <a:br>
              <a:rPr lang="en-US" altLang="en-US" baseline="-25000" dirty="0">
                <a:solidFill>
                  <a:schemeClr val="tx1"/>
                </a:solidFill>
                <a:sym typeface="Symbol" panose="05050102010706020507" pitchFamily="18" charset="2"/>
              </a:rPr>
            </a:br>
            <a:endParaRPr lang="en-US" altLang="en-US" baseline="-25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algn="just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Since both  and (1 - ) are less than or equal to 1, each successive term has less weight than its predecessor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C9012560-4BD0-4331-905D-039B344FA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85975" y="517524"/>
            <a:ext cx="8629650" cy="576262"/>
          </a:xfrm>
        </p:spPr>
        <p:txBody>
          <a:bodyPr/>
          <a:lstStyle/>
          <a:p>
            <a:pPr algn="ctr" eaLnBrk="1" hangingPunct="1"/>
            <a:r>
              <a:rPr lang="en-US" altLang="en-US" sz="2800" b="1" dirty="0">
                <a:solidFill>
                  <a:schemeClr val="tx1"/>
                </a:solidFill>
              </a:rPr>
              <a:t>Example of Shortest-remaining-time-first</a:t>
            </a:r>
          </a:p>
        </p:txBody>
      </p:sp>
      <p:sp>
        <p:nvSpPr>
          <p:cNvPr id="19459" name="Rectangle 36">
            <a:extLst>
              <a:ext uri="{FF2B5EF4-FFF2-40B4-BE49-F238E27FC236}">
                <a16:creationId xmlns:a16="http://schemas.microsoft.com/office/drawing/2014/main" id="{00814C06-4C36-47D0-876D-ACC0C72E5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85975" y="1233489"/>
            <a:ext cx="8629650" cy="4530725"/>
          </a:xfrm>
        </p:spPr>
        <p:txBody>
          <a:bodyPr>
            <a:normAutofit fontScale="92500" lnSpcReduction="20000"/>
          </a:bodyPr>
          <a:lstStyle/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Now we add the concepts of varying arrival times and preemption to the analysis</a:t>
            </a:r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		         </a:t>
            </a:r>
            <a:r>
              <a:rPr lang="en-US" altLang="en-US" u="sng" dirty="0">
                <a:solidFill>
                  <a:schemeClr val="tx1"/>
                </a:solidFill>
                <a:cs typeface="ＭＳ Ｐゴシック" charset="-128"/>
              </a:rPr>
              <a:t>Process</a:t>
            </a: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	</a:t>
            </a:r>
            <a:r>
              <a:rPr lang="en-US" altLang="en-US" u="sng" dirty="0">
                <a:solidFill>
                  <a:schemeClr val="tx1"/>
                </a:solidFill>
                <a:cs typeface="ＭＳ Ｐゴシック" charset="-128"/>
              </a:rPr>
              <a:t>Arrival Time</a:t>
            </a: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	</a:t>
            </a:r>
            <a:r>
              <a:rPr lang="en-US" altLang="en-US" u="sng" dirty="0">
                <a:solidFill>
                  <a:schemeClr val="tx1"/>
                </a:solidFill>
                <a:cs typeface="ＭＳ Ｐゴシック" charset="-128"/>
              </a:rPr>
              <a:t>Burst Time</a:t>
            </a:r>
            <a:endParaRPr lang="en-US" altLang="en-US" dirty="0">
              <a:solidFill>
                <a:schemeClr val="tx1"/>
              </a:solidFill>
              <a:cs typeface="ＭＳ Ｐゴシック" charset="-128"/>
            </a:endParaRPr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		 </a:t>
            </a:r>
            <a:r>
              <a:rPr lang="en-US" altLang="en-US" i="1" dirty="0">
                <a:solidFill>
                  <a:schemeClr val="tx1"/>
                </a:solidFill>
                <a:cs typeface="ＭＳ Ｐゴシック" charset="-128"/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  <a:cs typeface="ＭＳ Ｐゴシック" charset="-128"/>
              </a:rPr>
              <a:t>1</a:t>
            </a: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	0	8</a:t>
            </a:r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		 </a:t>
            </a:r>
            <a:r>
              <a:rPr lang="en-US" altLang="en-US" i="1" dirty="0">
                <a:solidFill>
                  <a:schemeClr val="tx1"/>
                </a:solidFill>
                <a:cs typeface="ＭＳ Ｐゴシック" charset="-128"/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  <a:cs typeface="ＭＳ Ｐゴシック" charset="-128"/>
              </a:rPr>
              <a:t>2 	</a:t>
            </a: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1	4</a:t>
            </a:r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		 </a:t>
            </a:r>
            <a:r>
              <a:rPr lang="en-US" altLang="en-US" i="1" dirty="0">
                <a:solidFill>
                  <a:schemeClr val="tx1"/>
                </a:solidFill>
                <a:cs typeface="ＭＳ Ｐゴシック" charset="-128"/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  <a:cs typeface="ＭＳ Ｐゴシック" charset="-128"/>
              </a:rPr>
              <a:t>3</a:t>
            </a: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	2	9</a:t>
            </a:r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		 </a:t>
            </a:r>
            <a:r>
              <a:rPr lang="en-US" altLang="en-US" i="1" dirty="0">
                <a:solidFill>
                  <a:schemeClr val="tx1"/>
                </a:solidFill>
                <a:cs typeface="ＭＳ Ｐゴシック" charset="-128"/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  <a:cs typeface="ＭＳ Ｐゴシック" charset="-128"/>
              </a:rPr>
              <a:t>4</a:t>
            </a: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	3	5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i="1" dirty="0">
                <a:solidFill>
                  <a:schemeClr val="tx1"/>
                </a:solidFill>
                <a:cs typeface="ＭＳ Ｐゴシック" charset="-128"/>
              </a:rPr>
              <a:t>Preemptive </a:t>
            </a: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SJF Gantt Chart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>
              <a:solidFill>
                <a:schemeClr val="tx1"/>
              </a:solidFill>
              <a:cs typeface="ＭＳ Ｐゴシック" charset="-128"/>
            </a:endParaRP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>
              <a:solidFill>
                <a:schemeClr val="tx1"/>
              </a:solidFill>
              <a:cs typeface="ＭＳ Ｐゴシック" charset="-128"/>
            </a:endParaRPr>
          </a:p>
          <a:p>
            <a:pPr marL="0" indent="0"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>
              <a:solidFill>
                <a:schemeClr val="tx1"/>
              </a:solidFill>
              <a:cs typeface="ＭＳ Ｐゴシック" charset="-128"/>
            </a:endParaRP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solidFill>
                  <a:schemeClr val="tx1"/>
                </a:solidFill>
                <a:cs typeface="ＭＳ Ｐゴシック" charset="-128"/>
              </a:rPr>
              <a:t>Average waiting time = [(10-1)+(1-1)+(17-2)+(5-3)]/4 = 26/4 = 6.5 </a:t>
            </a:r>
            <a:r>
              <a:rPr lang="en-US" altLang="en-US" dirty="0" err="1">
                <a:solidFill>
                  <a:schemeClr val="tx1"/>
                </a:solidFill>
                <a:cs typeface="ＭＳ Ｐゴシック" charset="-128"/>
              </a:rPr>
              <a:t>msec</a:t>
            </a:r>
            <a:endParaRPr lang="en-US" altLang="en-US" dirty="0">
              <a:solidFill>
                <a:schemeClr val="tx1"/>
              </a:solidFill>
              <a:cs typeface="ＭＳ Ｐゴシック" charset="-128"/>
            </a:endParaRP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>
              <a:solidFill>
                <a:schemeClr val="tx1"/>
              </a:solidFill>
              <a:cs typeface="ＭＳ Ｐゴシック" charset="-128"/>
            </a:endParaRPr>
          </a:p>
          <a:p>
            <a:pPr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>
              <a:solidFill>
                <a:schemeClr val="tx1"/>
              </a:solidFill>
              <a:cs typeface="ＭＳ Ｐゴシック" charset="-128"/>
            </a:endParaRPr>
          </a:p>
        </p:txBody>
      </p:sp>
      <p:pic>
        <p:nvPicPr>
          <p:cNvPr id="37891" name="Picture 1">
            <a:extLst>
              <a:ext uri="{FF2B5EF4-FFF2-40B4-BE49-F238E27FC236}">
                <a16:creationId xmlns:a16="http://schemas.microsoft.com/office/drawing/2014/main" id="{E32CA85B-19FF-4525-A975-46C258041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4" y="4284663"/>
            <a:ext cx="653573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15D241AA-695B-4C63-A8D2-E94AA9EFDD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80098"/>
            <a:ext cx="8229600" cy="5762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b="1" dirty="0">
                <a:solidFill>
                  <a:schemeClr val="tx1"/>
                </a:solidFill>
              </a:rPr>
              <a:t>Round Robin (RR)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AAD2B945-FF66-49D6-B10A-0C759768A1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3481" y="1691640"/>
            <a:ext cx="9738359" cy="4599622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>
                <a:solidFill>
                  <a:schemeClr val="tx1"/>
                </a:solidFill>
              </a:rPr>
              <a:t>Each process gets a small unit of CPU time (time quantum </a:t>
            </a:r>
            <a:r>
              <a:rPr lang="en-US" altLang="en-US" i="1" dirty="0">
                <a:solidFill>
                  <a:schemeClr val="tx1"/>
                </a:solidFill>
              </a:rPr>
              <a:t>q</a:t>
            </a:r>
            <a:r>
              <a:rPr lang="en-US" altLang="en-US" dirty="0">
                <a:solidFill>
                  <a:schemeClr val="tx1"/>
                </a:solidFill>
              </a:rPr>
              <a:t>), usually 10-100 milliseconds.  After this time has elapsed, the process is preempted and added to the end of the ready queue.</a:t>
            </a:r>
          </a:p>
          <a:p>
            <a:pPr algn="just"/>
            <a:r>
              <a:rPr lang="en-US" altLang="en-US" dirty="0">
                <a:solidFill>
                  <a:schemeClr val="tx1"/>
                </a:solidFill>
              </a:rPr>
              <a:t>If there are </a:t>
            </a:r>
            <a:r>
              <a:rPr lang="en-US" altLang="en-US" i="1" dirty="0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 processes in the ready queue and the time quantum is </a:t>
            </a:r>
            <a:r>
              <a:rPr lang="en-US" altLang="en-US" i="1" dirty="0">
                <a:solidFill>
                  <a:schemeClr val="tx1"/>
                </a:solidFill>
              </a:rPr>
              <a:t>q</a:t>
            </a:r>
            <a:r>
              <a:rPr lang="en-US" altLang="en-US" dirty="0">
                <a:solidFill>
                  <a:schemeClr val="tx1"/>
                </a:solidFill>
              </a:rPr>
              <a:t>, then each process gets 1/</a:t>
            </a:r>
            <a:r>
              <a:rPr lang="en-US" altLang="en-US" i="1" dirty="0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 of the CPU time in chunks of at most </a:t>
            </a:r>
            <a:r>
              <a:rPr lang="en-US" altLang="en-US" i="1" dirty="0">
                <a:solidFill>
                  <a:schemeClr val="tx1"/>
                </a:solidFill>
              </a:rPr>
              <a:t>q</a:t>
            </a:r>
            <a:r>
              <a:rPr lang="en-US" altLang="en-US" dirty="0">
                <a:solidFill>
                  <a:schemeClr val="tx1"/>
                </a:solidFill>
              </a:rPr>
              <a:t> time units at once.  No process waits more than (</a:t>
            </a:r>
            <a:r>
              <a:rPr lang="en-US" altLang="en-US" i="1" dirty="0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-1)</a:t>
            </a:r>
            <a:r>
              <a:rPr lang="en-US" altLang="en-US" i="1" dirty="0">
                <a:solidFill>
                  <a:schemeClr val="tx1"/>
                </a:solidFill>
              </a:rPr>
              <a:t>q </a:t>
            </a:r>
            <a:r>
              <a:rPr lang="en-US" altLang="en-US" dirty="0">
                <a:solidFill>
                  <a:schemeClr val="tx1"/>
                </a:solidFill>
              </a:rPr>
              <a:t>time units.</a:t>
            </a:r>
          </a:p>
          <a:p>
            <a:pPr algn="just"/>
            <a:r>
              <a:rPr lang="en-US" altLang="en-US" dirty="0">
                <a:solidFill>
                  <a:schemeClr val="tx1"/>
                </a:solidFill>
              </a:rPr>
              <a:t>Timer interrupts every quantum to schedule next process</a:t>
            </a:r>
          </a:p>
          <a:p>
            <a:pPr algn="just"/>
            <a:r>
              <a:rPr lang="en-US" altLang="en-US" dirty="0">
                <a:solidFill>
                  <a:schemeClr val="tx1"/>
                </a:solidFill>
              </a:rPr>
              <a:t>Performance</a:t>
            </a:r>
          </a:p>
          <a:p>
            <a:pPr lvl="1" algn="just"/>
            <a:r>
              <a:rPr lang="en-US" altLang="en-US" i="1" dirty="0">
                <a:solidFill>
                  <a:schemeClr val="tx1"/>
                </a:solidFill>
              </a:rPr>
              <a:t>q</a:t>
            </a:r>
            <a:r>
              <a:rPr lang="en-US" altLang="en-US" dirty="0">
                <a:solidFill>
                  <a:schemeClr val="tx1"/>
                </a:solidFill>
              </a:rPr>
              <a:t> large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 FIFO</a:t>
            </a:r>
          </a:p>
          <a:p>
            <a:pPr lvl="1" algn="just"/>
            <a:r>
              <a:rPr lang="en-US" altLang="en-US" i="1" dirty="0">
                <a:solidFill>
                  <a:schemeClr val="tx1"/>
                </a:solidFill>
                <a:sym typeface="Symbol" panose="05050102010706020507" pitchFamily="18" charset="2"/>
              </a:rPr>
              <a:t>q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small  </a:t>
            </a:r>
            <a:r>
              <a:rPr lang="en-US" altLang="en-US" i="1" dirty="0">
                <a:solidFill>
                  <a:schemeClr val="tx1"/>
                </a:solidFill>
                <a:sym typeface="Symbol" panose="05050102010706020507" pitchFamily="18" charset="2"/>
              </a:rPr>
              <a:t>q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must be large with respect to context switch, otherwise overhead is too high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3115E77B-8ABC-4836-8B0D-C21EAB93C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647700"/>
            <a:ext cx="9329737" cy="647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Example of RR with Time Quantum = 4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0F6FD3BD-62C8-4F5D-B5CB-676E48952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1722437"/>
            <a:ext cx="9329737" cy="4483100"/>
          </a:xfrm>
        </p:spPr>
        <p:txBody>
          <a:bodyPr>
            <a:normAutofit fontScale="92500" lnSpcReduction="20000"/>
          </a:bodyPr>
          <a:lstStyle/>
          <a:p>
            <a:pPr>
              <a:buNone/>
              <a:tabLst>
                <a:tab pos="2219325" algn="ctr"/>
                <a:tab pos="3994150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		</a:t>
            </a:r>
            <a:r>
              <a:rPr lang="en-US" altLang="en-US" u="sng" dirty="0">
                <a:solidFill>
                  <a:schemeClr val="tx1"/>
                </a:solidFill>
              </a:rPr>
              <a:t>Process</a:t>
            </a:r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u="sng" dirty="0">
                <a:solidFill>
                  <a:schemeClr val="tx1"/>
                </a:solidFill>
              </a:rPr>
              <a:t>Burst Time</a:t>
            </a:r>
          </a:p>
          <a:p>
            <a:pPr>
              <a:buNone/>
              <a:tabLst>
                <a:tab pos="2219325" algn="ctr"/>
                <a:tab pos="3994150" algn="ctr"/>
              </a:tabLst>
            </a:pPr>
            <a:r>
              <a:rPr lang="en-US" altLang="en-US" i="1" dirty="0">
                <a:solidFill>
                  <a:schemeClr val="tx1"/>
                </a:solidFill>
              </a:rPr>
              <a:t>		P</a:t>
            </a:r>
            <a:r>
              <a:rPr lang="en-US" altLang="en-US" i="1" baseline="-25000" dirty="0">
                <a:solidFill>
                  <a:schemeClr val="tx1"/>
                </a:solidFill>
              </a:rPr>
              <a:t>1	</a:t>
            </a:r>
            <a:r>
              <a:rPr lang="en-US" altLang="en-US" dirty="0">
                <a:solidFill>
                  <a:schemeClr val="tx1"/>
                </a:solidFill>
              </a:rPr>
              <a:t>24</a:t>
            </a:r>
          </a:p>
          <a:p>
            <a:pPr>
              <a:buNone/>
              <a:tabLst>
                <a:tab pos="2219325" algn="ctr"/>
                <a:tab pos="3994150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		 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</a:rPr>
              <a:t>2	 </a:t>
            </a:r>
            <a:r>
              <a:rPr lang="en-US" altLang="en-US" dirty="0">
                <a:solidFill>
                  <a:schemeClr val="tx1"/>
                </a:solidFill>
              </a:rPr>
              <a:t>3</a:t>
            </a:r>
          </a:p>
          <a:p>
            <a:pPr>
              <a:buNone/>
              <a:tabLst>
                <a:tab pos="2219325" algn="ctr"/>
                <a:tab pos="3994150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		 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</a:rPr>
              <a:t>3	</a:t>
            </a:r>
            <a:r>
              <a:rPr lang="en-US" altLang="en-US" dirty="0">
                <a:solidFill>
                  <a:schemeClr val="tx1"/>
                </a:solidFill>
              </a:rPr>
              <a:t>3	</a:t>
            </a:r>
          </a:p>
          <a:p>
            <a:pPr>
              <a:tabLst>
                <a:tab pos="2219325" algn="ctr"/>
                <a:tab pos="3994150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The Gantt chart is: </a:t>
            </a:r>
            <a:br>
              <a:rPr lang="en-US" altLang="en-US" dirty="0">
                <a:solidFill>
                  <a:schemeClr val="tx1"/>
                </a:solidFill>
              </a:rPr>
            </a:br>
            <a:br>
              <a:rPr lang="en-US" altLang="en-US" dirty="0">
                <a:solidFill>
                  <a:schemeClr val="tx1"/>
                </a:solidFill>
              </a:rPr>
            </a:br>
            <a:br>
              <a:rPr lang="en-US" altLang="en-US" dirty="0">
                <a:solidFill>
                  <a:schemeClr val="tx1"/>
                </a:solidFill>
              </a:rPr>
            </a:br>
            <a:br>
              <a:rPr lang="en-US" altLang="en-US" dirty="0">
                <a:solidFill>
                  <a:schemeClr val="tx1"/>
                </a:solidFill>
              </a:rPr>
            </a:br>
            <a:br>
              <a:rPr lang="en-US" altLang="en-US" dirty="0">
                <a:solidFill>
                  <a:schemeClr val="tx1"/>
                </a:solidFill>
              </a:rPr>
            </a:br>
            <a:br>
              <a:rPr lang="en-US" altLang="en-US" dirty="0">
                <a:solidFill>
                  <a:schemeClr val="tx1"/>
                </a:solidFill>
              </a:rPr>
            </a:br>
            <a:endParaRPr lang="en-US" altLang="en-US" dirty="0">
              <a:solidFill>
                <a:schemeClr val="tx1"/>
              </a:solidFill>
            </a:endParaRPr>
          </a:p>
          <a:p>
            <a:pPr>
              <a:tabLst>
                <a:tab pos="2219325" algn="ctr"/>
                <a:tab pos="3994150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Typically, higher average turnaround than SJF, but better </a:t>
            </a:r>
            <a:r>
              <a:rPr lang="en-US" altLang="en-US" b="1" i="1" dirty="0">
                <a:solidFill>
                  <a:schemeClr val="tx1"/>
                </a:solidFill>
              </a:rPr>
              <a:t>response</a:t>
            </a:r>
          </a:p>
          <a:p>
            <a:pPr>
              <a:tabLst>
                <a:tab pos="2219325" algn="ctr"/>
                <a:tab pos="3994150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q should be large compared to context switch time</a:t>
            </a:r>
          </a:p>
          <a:p>
            <a:pPr>
              <a:tabLst>
                <a:tab pos="2219325" algn="ctr"/>
                <a:tab pos="3994150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q usually 10ms to 100ms, context switch &lt; 10 µsec</a:t>
            </a:r>
          </a:p>
        </p:txBody>
      </p:sp>
      <p:pic>
        <p:nvPicPr>
          <p:cNvPr id="41987" name="Picture 1">
            <a:extLst>
              <a:ext uri="{FF2B5EF4-FFF2-40B4-BE49-F238E27FC236}">
                <a16:creationId xmlns:a16="http://schemas.microsoft.com/office/drawing/2014/main" id="{EA7B49E9-1E91-4562-9D64-57EBE7BBA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24" y="3784602"/>
            <a:ext cx="6770687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D40C3E8D-C7DC-43A4-98D9-C82D8AC2E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7350" y="609283"/>
            <a:ext cx="8759825" cy="525462"/>
          </a:xfrm>
        </p:spPr>
        <p:txBody>
          <a:bodyPr/>
          <a:lstStyle/>
          <a:p>
            <a:pPr algn="ctr" eaLnBrk="1" hangingPunct="1"/>
            <a:r>
              <a:rPr lang="en-US" altLang="en-US" sz="2800" b="1" dirty="0">
                <a:solidFill>
                  <a:schemeClr val="tx1"/>
                </a:solidFill>
              </a:rPr>
              <a:t>Time Quantum and Context Switch Time</a:t>
            </a:r>
          </a:p>
        </p:txBody>
      </p:sp>
      <p:pic>
        <p:nvPicPr>
          <p:cNvPr id="44034" name="Picture 1">
            <a:extLst>
              <a:ext uri="{FF2B5EF4-FFF2-40B4-BE49-F238E27FC236}">
                <a16:creationId xmlns:a16="http://schemas.microsoft.com/office/drawing/2014/main" id="{4EAB74A1-4D8C-4254-AEAE-52960E23A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905001"/>
            <a:ext cx="8230784" cy="343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D80F5F33-F35E-45D5-9D05-869DE63DB4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0213" y="466725"/>
            <a:ext cx="9290051" cy="457200"/>
          </a:xfrm>
        </p:spPr>
        <p:txBody>
          <a:bodyPr/>
          <a:lstStyle/>
          <a:p>
            <a:pPr algn="ctr" eaLnBrk="1" hangingPunct="1"/>
            <a:r>
              <a:rPr lang="en-US" altLang="en-US" sz="2400" b="1" dirty="0">
                <a:solidFill>
                  <a:schemeClr val="tx1"/>
                </a:solidFill>
              </a:rPr>
              <a:t>Turnaround Time Varies With The Time Quantum</a:t>
            </a:r>
          </a:p>
        </p:txBody>
      </p:sp>
      <p:sp>
        <p:nvSpPr>
          <p:cNvPr id="46082" name="TextBox 3">
            <a:extLst>
              <a:ext uri="{FF2B5EF4-FFF2-40B4-BE49-F238E27FC236}">
                <a16:creationId xmlns:a16="http://schemas.microsoft.com/office/drawing/2014/main" id="{42E46DBC-B439-4744-BC08-878E91EA3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9819" y="3575844"/>
            <a:ext cx="4167186" cy="29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7" tIns="45709" rIns="91417" bIns="45709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300" dirty="0">
                <a:latin typeface="Verdana" panose="020B0604030504040204" pitchFamily="34" charset="0"/>
              </a:rPr>
              <a:t>80% of CPU bursts should be shorter than q</a:t>
            </a:r>
          </a:p>
        </p:txBody>
      </p:sp>
      <p:pic>
        <p:nvPicPr>
          <p:cNvPr id="46083" name="Picture 1">
            <a:extLst>
              <a:ext uri="{FF2B5EF4-FFF2-40B4-BE49-F238E27FC236}">
                <a16:creationId xmlns:a16="http://schemas.microsoft.com/office/drawing/2014/main" id="{59CFAF2A-0D1F-4405-917A-F2012461E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88" y="1557339"/>
            <a:ext cx="4684712" cy="389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8A094DF3-F6E1-4860-A061-ED7E4F59C7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1901" y="415926"/>
            <a:ext cx="7723187" cy="5762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b="1" dirty="0">
                <a:solidFill>
                  <a:schemeClr val="tx1"/>
                </a:solidFill>
              </a:rPr>
              <a:t>Priority Scheduling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CE15EBF8-2506-4346-8EB6-D468105C30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8763" y="1233489"/>
            <a:ext cx="9015412" cy="4530725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A priority number (integer) is associated with each process</a:t>
            </a:r>
          </a:p>
          <a:p>
            <a:endParaRPr lang="en-US" altLang="en-US" sz="800" dirty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The CPU is allocated to the process with the highest priority (smallest integer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 highest priority)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Preemptive</a:t>
            </a:r>
          </a:p>
          <a:p>
            <a:pPr lvl="1"/>
            <a:r>
              <a:rPr lang="en-US" altLang="en-US" dirty="0" err="1">
                <a:solidFill>
                  <a:schemeClr val="tx1"/>
                </a:solidFill>
              </a:rPr>
              <a:t>Nonpreemptive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endParaRPr lang="en-US" altLang="en-US" sz="800" dirty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SJF is priority scheduling where priority is the inverse of predicted next CPU burst time</a:t>
            </a:r>
          </a:p>
          <a:p>
            <a:endParaRPr lang="en-US" altLang="en-US" sz="800" dirty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Problem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 </a:t>
            </a:r>
            <a:r>
              <a:rPr lang="en-US" altLang="en-US" b="1" dirty="0">
                <a:solidFill>
                  <a:schemeClr val="tx1"/>
                </a:solidFill>
                <a:sym typeface="Symbol" panose="05050102010706020507" pitchFamily="18" charset="2"/>
              </a:rPr>
              <a:t>Starvation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– low priority processes may never execute</a:t>
            </a:r>
          </a:p>
          <a:p>
            <a:endParaRPr lang="en-US" altLang="en-US" sz="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Solution  </a:t>
            </a:r>
            <a:r>
              <a:rPr lang="en-US" altLang="en-US" b="1" dirty="0">
                <a:solidFill>
                  <a:schemeClr val="tx1"/>
                </a:solidFill>
                <a:sym typeface="Symbol" panose="05050102010706020507" pitchFamily="18" charset="2"/>
              </a:rPr>
              <a:t>Aging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– as time progresses increase the priority of the process</a:t>
            </a:r>
          </a:p>
          <a:p>
            <a:pPr>
              <a:buFont typeface="Monotype Sorts" pitchFamily="-84" charset="2"/>
              <a:buNone/>
            </a:pPr>
            <a:endParaRPr lang="en-US" altLang="en-US" b="1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79CB9-CD99-420D-A543-BFD3C74BB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1171575"/>
            <a:ext cx="9872871" cy="526732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b="1" i="1" dirty="0"/>
          </a:p>
          <a:p>
            <a:r>
              <a:rPr lang="en-US" b="1" i="1" dirty="0">
                <a:solidFill>
                  <a:schemeClr val="tx1"/>
                </a:solidFill>
              </a:rPr>
              <a:t>On modern operating systems it is kernel level threads –not processes– that are in fact being scheduled by operating system.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However, the terms “ process scheduling” and thread scheduling are often used interchangeably.</a:t>
            </a:r>
          </a:p>
          <a:p>
            <a:pPr marL="4572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176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A0245639-0DB9-434C-9D95-03CDD16DB0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30526" y="201613"/>
            <a:ext cx="72802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</a:rPr>
              <a:t>Example of Priority Scheduling</a:t>
            </a:r>
          </a:p>
        </p:txBody>
      </p:sp>
      <p:sp>
        <p:nvSpPr>
          <p:cNvPr id="50178" name="Rectangle 36">
            <a:extLst>
              <a:ext uri="{FF2B5EF4-FFF2-40B4-BE49-F238E27FC236}">
                <a16:creationId xmlns:a16="http://schemas.microsoft.com/office/drawing/2014/main" id="{FD6AEAFA-1696-46AD-9822-BE9BC18A2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83080" y="1538288"/>
            <a:ext cx="8884920" cy="4887912"/>
          </a:xfrm>
          <a:noFill/>
        </p:spPr>
        <p:txBody>
          <a:bodyPr>
            <a:normAutofit fontScale="85000" lnSpcReduction="20000"/>
          </a:bodyPr>
          <a:lstStyle/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b="1" dirty="0">
                <a:solidFill>
                  <a:schemeClr val="tx1"/>
                </a:solidFill>
              </a:rPr>
              <a:t>		         </a:t>
            </a:r>
            <a:r>
              <a:rPr lang="en-US" altLang="en-US" b="1" u="sng" dirty="0">
                <a:solidFill>
                  <a:schemeClr val="tx1"/>
                </a:solidFill>
              </a:rPr>
              <a:t>Process</a:t>
            </a:r>
            <a:r>
              <a:rPr lang="en-US" altLang="en-US" b="1" dirty="0">
                <a:solidFill>
                  <a:schemeClr val="tx1"/>
                </a:solidFill>
              </a:rPr>
              <a:t>            	</a:t>
            </a:r>
            <a:r>
              <a:rPr lang="en-US" altLang="en-US" b="1" u="sng" dirty="0">
                <a:solidFill>
                  <a:schemeClr val="tx1"/>
                </a:solidFill>
              </a:rPr>
              <a:t>Burst Time T</a:t>
            </a:r>
            <a:r>
              <a:rPr lang="en-US" altLang="en-US" b="1" dirty="0">
                <a:solidFill>
                  <a:schemeClr val="tx1"/>
                </a:solidFill>
              </a:rPr>
              <a:t>	</a:t>
            </a:r>
            <a:r>
              <a:rPr lang="en-US" altLang="en-US" b="1" u="sng" dirty="0">
                <a:solidFill>
                  <a:schemeClr val="tx1"/>
                </a:solidFill>
              </a:rPr>
              <a:t>Priority</a:t>
            </a:r>
            <a:endParaRPr lang="en-US" altLang="en-US" b="1" dirty="0">
              <a:solidFill>
                <a:schemeClr val="tx1"/>
              </a:solidFill>
            </a:endParaRP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b="1" dirty="0">
                <a:solidFill>
                  <a:schemeClr val="tx1"/>
                </a:solidFill>
              </a:rPr>
              <a:t>		 P1	10	3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b="1" dirty="0">
                <a:solidFill>
                  <a:schemeClr val="tx1"/>
                </a:solidFill>
              </a:rPr>
              <a:t>		 </a:t>
            </a:r>
            <a:r>
              <a:rPr lang="en-US" altLang="en-US" b="1" i="1" dirty="0">
                <a:solidFill>
                  <a:schemeClr val="tx1"/>
                </a:solidFill>
              </a:rPr>
              <a:t>P</a:t>
            </a:r>
            <a:r>
              <a:rPr lang="en-US" altLang="en-US" b="1" i="1" baseline="-25000" dirty="0">
                <a:solidFill>
                  <a:schemeClr val="tx1"/>
                </a:solidFill>
              </a:rPr>
              <a:t>2 	</a:t>
            </a:r>
            <a:r>
              <a:rPr lang="en-US" altLang="en-US" b="1" dirty="0">
                <a:solidFill>
                  <a:schemeClr val="tx1"/>
                </a:solidFill>
              </a:rPr>
              <a:t>1	1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b="1" dirty="0">
                <a:solidFill>
                  <a:schemeClr val="tx1"/>
                </a:solidFill>
              </a:rPr>
              <a:t>		 </a:t>
            </a:r>
            <a:r>
              <a:rPr lang="en-US" altLang="en-US" b="1" i="1" dirty="0">
                <a:solidFill>
                  <a:schemeClr val="tx1"/>
                </a:solidFill>
              </a:rPr>
              <a:t>P</a:t>
            </a:r>
            <a:r>
              <a:rPr lang="en-US" altLang="en-US" b="1" i="1" baseline="-25000" dirty="0">
                <a:solidFill>
                  <a:schemeClr val="tx1"/>
                </a:solidFill>
              </a:rPr>
              <a:t>3</a:t>
            </a:r>
            <a:r>
              <a:rPr lang="en-US" altLang="en-US" b="1" dirty="0">
                <a:solidFill>
                  <a:schemeClr val="tx1"/>
                </a:solidFill>
              </a:rPr>
              <a:t>	2	4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b="1" dirty="0">
                <a:solidFill>
                  <a:schemeClr val="tx1"/>
                </a:solidFill>
              </a:rPr>
              <a:t>		 </a:t>
            </a:r>
            <a:r>
              <a:rPr lang="en-US" altLang="en-US" b="1" i="1" dirty="0">
                <a:solidFill>
                  <a:schemeClr val="tx1"/>
                </a:solidFill>
              </a:rPr>
              <a:t>P</a:t>
            </a:r>
            <a:r>
              <a:rPr lang="en-US" altLang="en-US" b="1" i="1" baseline="-25000" dirty="0">
                <a:solidFill>
                  <a:schemeClr val="tx1"/>
                </a:solidFill>
              </a:rPr>
              <a:t>4</a:t>
            </a:r>
            <a:r>
              <a:rPr lang="en-US" altLang="en-US" b="1" dirty="0">
                <a:solidFill>
                  <a:schemeClr val="tx1"/>
                </a:solidFill>
              </a:rPr>
              <a:t>	1	5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b="1" dirty="0">
                <a:solidFill>
                  <a:schemeClr val="tx1"/>
                </a:solidFill>
              </a:rPr>
              <a:t>		</a:t>
            </a:r>
            <a:r>
              <a:rPr lang="en-US" altLang="en-US" b="1" i="1" dirty="0">
                <a:solidFill>
                  <a:schemeClr val="tx1"/>
                </a:solidFill>
              </a:rPr>
              <a:t>P</a:t>
            </a:r>
            <a:r>
              <a:rPr lang="en-US" altLang="en-US" b="1" i="1" baseline="-25000" dirty="0">
                <a:solidFill>
                  <a:schemeClr val="tx1"/>
                </a:solidFill>
              </a:rPr>
              <a:t>5	</a:t>
            </a:r>
            <a:r>
              <a:rPr lang="en-US" altLang="en-US" b="1" dirty="0">
                <a:solidFill>
                  <a:schemeClr val="tx1"/>
                </a:solidFill>
              </a:rPr>
              <a:t>5	2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b="1" baseline="-25000" dirty="0">
              <a:solidFill>
                <a:schemeClr val="tx1"/>
              </a:solidFill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b="1" dirty="0">
                <a:solidFill>
                  <a:schemeClr val="tx1"/>
                </a:solidFill>
              </a:rPr>
              <a:t>Priority scheduling Gantt Chart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b="1" dirty="0">
              <a:solidFill>
                <a:schemeClr val="tx1"/>
              </a:solidFill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b="1" dirty="0">
              <a:solidFill>
                <a:schemeClr val="tx1"/>
              </a:solidFill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b="1" dirty="0">
              <a:solidFill>
                <a:schemeClr val="tx1"/>
              </a:solidFill>
            </a:endParaRP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b="1" dirty="0">
              <a:solidFill>
                <a:schemeClr val="tx1"/>
              </a:solidFill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b="1" dirty="0">
                <a:solidFill>
                  <a:schemeClr val="tx1"/>
                </a:solidFill>
              </a:rPr>
              <a:t>Average waiting time = 8.2 </a:t>
            </a:r>
            <a:r>
              <a:rPr lang="en-US" altLang="en-US" b="1" dirty="0" err="1">
                <a:solidFill>
                  <a:schemeClr val="tx1"/>
                </a:solidFill>
              </a:rPr>
              <a:t>msec</a:t>
            </a:r>
            <a:endParaRPr lang="en-US" altLang="en-US" b="1" i="1" baseline="-25000" dirty="0">
              <a:solidFill>
                <a:schemeClr val="tx1"/>
              </a:solidFill>
            </a:endParaRPr>
          </a:p>
        </p:txBody>
      </p:sp>
      <p:pic>
        <p:nvPicPr>
          <p:cNvPr id="50179" name="Picture 1">
            <a:extLst>
              <a:ext uri="{FF2B5EF4-FFF2-40B4-BE49-F238E27FC236}">
                <a16:creationId xmlns:a16="http://schemas.microsoft.com/office/drawing/2014/main" id="{DE40D7D7-EDAB-4349-8D41-C6FA0D9C7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455" y="4705351"/>
            <a:ext cx="6892072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EFD9A9FE-BC8A-4597-A385-98CDBC710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30450" y="201613"/>
            <a:ext cx="833755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</a:rPr>
              <a:t>Priority Scheduling w/ Round-Robin</a:t>
            </a:r>
          </a:p>
        </p:txBody>
      </p:sp>
      <p:sp>
        <p:nvSpPr>
          <p:cNvPr id="52226" name="Rectangle 36">
            <a:extLst>
              <a:ext uri="{FF2B5EF4-FFF2-40B4-BE49-F238E27FC236}">
                <a16:creationId xmlns:a16="http://schemas.microsoft.com/office/drawing/2014/main" id="{B99A7C17-12A1-4FBD-BAFC-8CD9F1FEB4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0450" y="877888"/>
            <a:ext cx="8337550" cy="4887912"/>
          </a:xfrm>
          <a:noFill/>
        </p:spPr>
        <p:txBody>
          <a:bodyPr/>
          <a:lstStyle/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		              </a:t>
            </a:r>
            <a:r>
              <a:rPr lang="en-US" altLang="en-US" u="sng" dirty="0">
                <a:solidFill>
                  <a:schemeClr val="tx1"/>
                </a:solidFill>
              </a:rPr>
              <a:t>Process</a:t>
            </a:r>
            <a:r>
              <a:rPr lang="en-US" altLang="en-US" dirty="0">
                <a:solidFill>
                  <a:schemeClr val="tx1"/>
                </a:solidFill>
              </a:rPr>
              <a:t>                </a:t>
            </a:r>
            <a:r>
              <a:rPr lang="en-US" altLang="en-US" u="sng" dirty="0">
                <a:solidFill>
                  <a:schemeClr val="tx1"/>
                </a:solidFill>
              </a:rPr>
              <a:t>Burst Time T</a:t>
            </a:r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u="sng" dirty="0">
                <a:solidFill>
                  <a:schemeClr val="tx1"/>
                </a:solidFill>
              </a:rPr>
              <a:t>Priority</a:t>
            </a:r>
            <a:endParaRPr lang="en-US" altLang="en-US" dirty="0">
              <a:solidFill>
                <a:schemeClr val="tx1"/>
              </a:solidFill>
            </a:endParaRP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		 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</a:rPr>
              <a:t>1</a:t>
            </a:r>
            <a:r>
              <a:rPr lang="en-US" altLang="en-US" dirty="0">
                <a:solidFill>
                  <a:schemeClr val="tx1"/>
                </a:solidFill>
              </a:rPr>
              <a:t>	4	3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		 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</a:rPr>
              <a:t>2 	</a:t>
            </a:r>
            <a:r>
              <a:rPr lang="en-US" altLang="en-US" dirty="0">
                <a:solidFill>
                  <a:schemeClr val="tx1"/>
                </a:solidFill>
              </a:rPr>
              <a:t>5	2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		 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</a:rPr>
              <a:t>3</a:t>
            </a:r>
            <a:r>
              <a:rPr lang="en-US" altLang="en-US" dirty="0">
                <a:solidFill>
                  <a:schemeClr val="tx1"/>
                </a:solidFill>
              </a:rPr>
              <a:t>	8	2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		 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</a:rPr>
              <a:t>4</a:t>
            </a:r>
            <a:r>
              <a:rPr lang="en-US" altLang="en-US" dirty="0">
                <a:solidFill>
                  <a:schemeClr val="tx1"/>
                </a:solidFill>
              </a:rPr>
              <a:t>	7	1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		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i="1" baseline="-25000" dirty="0">
                <a:solidFill>
                  <a:schemeClr val="tx1"/>
                </a:solidFill>
              </a:rPr>
              <a:t>5	</a:t>
            </a:r>
            <a:r>
              <a:rPr lang="en-US" altLang="en-US" dirty="0">
                <a:solidFill>
                  <a:schemeClr val="tx1"/>
                </a:solidFill>
              </a:rPr>
              <a:t>3	3</a:t>
            </a:r>
          </a:p>
          <a:p>
            <a:pPr>
              <a:buFont typeface="Wingdings" panose="05000000000000000000" pitchFamily="2" charset="2"/>
              <a:buChar char="q"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Run the process with the highest priority. Processes with the same priority run round-robin (q=2)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baseline="-25000" dirty="0">
              <a:solidFill>
                <a:schemeClr val="tx1"/>
              </a:solidFill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Gantt Chart wit 2 </a:t>
            </a:r>
            <a:r>
              <a:rPr lang="en-US" altLang="en-US" dirty="0" err="1">
                <a:solidFill>
                  <a:schemeClr val="tx1"/>
                </a:solidFill>
              </a:rPr>
              <a:t>ms</a:t>
            </a:r>
            <a:r>
              <a:rPr lang="en-US" altLang="en-US" dirty="0">
                <a:solidFill>
                  <a:schemeClr val="tx1"/>
                </a:solidFill>
              </a:rPr>
              <a:t> time quantum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52227" name="Picture 2">
            <a:extLst>
              <a:ext uri="{FF2B5EF4-FFF2-40B4-BE49-F238E27FC236}">
                <a16:creationId xmlns:a16="http://schemas.microsoft.com/office/drawing/2014/main" id="{C284656E-3823-48FB-814E-07B20086A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3" y="4794251"/>
            <a:ext cx="78105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57C461B6-C224-4F57-A39F-AD53E341D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7138" y="453232"/>
            <a:ext cx="7713662" cy="5762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b="1" dirty="0">
                <a:solidFill>
                  <a:schemeClr val="tx1"/>
                </a:solidFill>
              </a:rPr>
              <a:t>Multilevel Queue</a:t>
            </a:r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4DDC210F-D3A3-4F6F-91DF-ADDFDF3E76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6880" y="1068389"/>
            <a:ext cx="9372600" cy="5221287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With priority scheduling, have separate queues for each priority.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Schedule the process in the highest-priority queue!</a:t>
            </a:r>
          </a:p>
        </p:txBody>
      </p:sp>
      <p:pic>
        <p:nvPicPr>
          <p:cNvPr id="54275" name="Picture 1">
            <a:extLst>
              <a:ext uri="{FF2B5EF4-FFF2-40B4-BE49-F238E27FC236}">
                <a16:creationId xmlns:a16="http://schemas.microsoft.com/office/drawing/2014/main" id="{5180AA04-ED52-46BB-9A77-EBBD67202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269" y="2565400"/>
            <a:ext cx="3073400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52709899-55A8-4EFD-871E-D3F6E0E3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solidFill>
                  <a:schemeClr val="tx1"/>
                </a:solidFill>
              </a:rPr>
              <a:t>Multilevel Queue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10F65C54-D493-423E-9EE4-95E01F552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Prioritization based upon process type</a:t>
            </a:r>
          </a:p>
        </p:txBody>
      </p:sp>
      <p:pic>
        <p:nvPicPr>
          <p:cNvPr id="56323" name="Picture 3">
            <a:extLst>
              <a:ext uri="{FF2B5EF4-FFF2-40B4-BE49-F238E27FC236}">
                <a16:creationId xmlns:a16="http://schemas.microsoft.com/office/drawing/2014/main" id="{975B6195-967E-46ED-B6EF-86477F447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307" y="2591594"/>
            <a:ext cx="6587386" cy="350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A19CF80A-621E-4117-83E2-CE0848386F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60980" y="671989"/>
            <a:ext cx="641096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</a:rPr>
              <a:t>Multilevel Feedback Queue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66343899-0B06-4538-B407-4C5A5B025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240" y="1468438"/>
            <a:ext cx="10378440" cy="4429442"/>
          </a:xfrm>
        </p:spPr>
        <p:txBody>
          <a:bodyPr/>
          <a:lstStyle/>
          <a:p>
            <a:pPr algn="just"/>
            <a:r>
              <a:rPr lang="en-US" altLang="en-US" dirty="0">
                <a:solidFill>
                  <a:schemeClr val="tx1"/>
                </a:solidFill>
              </a:rPr>
              <a:t>A process can move between the various queues; aging can be implemented this way</a:t>
            </a:r>
          </a:p>
          <a:p>
            <a:pPr algn="just"/>
            <a:r>
              <a:rPr lang="en-US" altLang="en-US" dirty="0">
                <a:solidFill>
                  <a:schemeClr val="tx1"/>
                </a:solidFill>
              </a:rPr>
              <a:t>Multilevel-feedback-queue scheduler defined by the following parameters:</a:t>
            </a:r>
          </a:p>
          <a:p>
            <a:pPr lvl="1" algn="just"/>
            <a:r>
              <a:rPr lang="en-US" altLang="en-US" sz="2200" dirty="0">
                <a:solidFill>
                  <a:schemeClr val="tx1"/>
                </a:solidFill>
              </a:rPr>
              <a:t>number of queues</a:t>
            </a:r>
          </a:p>
          <a:p>
            <a:pPr lvl="1" algn="just"/>
            <a:r>
              <a:rPr lang="en-US" altLang="en-US" sz="2200" dirty="0">
                <a:solidFill>
                  <a:schemeClr val="tx1"/>
                </a:solidFill>
              </a:rPr>
              <a:t>scheduling algorithms for each queue</a:t>
            </a:r>
          </a:p>
          <a:p>
            <a:pPr lvl="1" algn="just"/>
            <a:r>
              <a:rPr lang="en-US" altLang="en-US" sz="2200" dirty="0">
                <a:solidFill>
                  <a:schemeClr val="tx1"/>
                </a:solidFill>
              </a:rPr>
              <a:t>method used to determine when to upgrade a process</a:t>
            </a:r>
          </a:p>
          <a:p>
            <a:pPr lvl="1" algn="just"/>
            <a:r>
              <a:rPr lang="en-US" altLang="en-US" sz="2200" dirty="0">
                <a:solidFill>
                  <a:schemeClr val="tx1"/>
                </a:solidFill>
              </a:rPr>
              <a:t>method used to determine when to demote a process</a:t>
            </a:r>
          </a:p>
          <a:p>
            <a:pPr lvl="1" algn="just"/>
            <a:r>
              <a:rPr lang="en-US" altLang="en-US" sz="2200" dirty="0">
                <a:solidFill>
                  <a:schemeClr val="tx1"/>
                </a:solidFill>
              </a:rPr>
              <a:t>method used to determine which queue a process will enter when that process needs service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11F3E37B-B2E6-438E-9FA7-78FDDBF444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216" y="662304"/>
            <a:ext cx="8731568" cy="6794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</a:rPr>
              <a:t>Example of Multilevel Feedback Queue</a:t>
            </a:r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801F4C1D-451F-4542-B881-076CBAFC2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0080" y="1524000"/>
            <a:ext cx="6065520" cy="4907279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Three queues: </a:t>
            </a:r>
          </a:p>
          <a:p>
            <a:pPr lvl="1"/>
            <a:r>
              <a:rPr lang="en-US" altLang="en-US" sz="1600" i="1" dirty="0">
                <a:solidFill>
                  <a:schemeClr val="tx1"/>
                </a:solidFill>
              </a:rPr>
              <a:t>Q</a:t>
            </a:r>
            <a:r>
              <a:rPr lang="en-US" altLang="en-US" sz="1600" baseline="-25000" dirty="0">
                <a:solidFill>
                  <a:schemeClr val="tx1"/>
                </a:solidFill>
              </a:rPr>
              <a:t>0</a:t>
            </a:r>
            <a:r>
              <a:rPr lang="en-US" altLang="en-US" sz="1600" dirty="0">
                <a:solidFill>
                  <a:schemeClr val="tx1"/>
                </a:solidFill>
              </a:rPr>
              <a:t> – RR with time quantum 8 milliseconds</a:t>
            </a:r>
          </a:p>
          <a:p>
            <a:pPr lvl="1"/>
            <a:r>
              <a:rPr lang="en-US" altLang="en-US" sz="1600" i="1" dirty="0">
                <a:solidFill>
                  <a:schemeClr val="tx1"/>
                </a:solidFill>
              </a:rPr>
              <a:t>Q</a:t>
            </a:r>
            <a:r>
              <a:rPr lang="en-US" altLang="en-US" sz="1600" baseline="-25000" dirty="0">
                <a:solidFill>
                  <a:schemeClr val="tx1"/>
                </a:solidFill>
              </a:rPr>
              <a:t>1</a:t>
            </a:r>
            <a:r>
              <a:rPr lang="en-US" altLang="en-US" sz="1600" dirty="0">
                <a:solidFill>
                  <a:schemeClr val="tx1"/>
                </a:solidFill>
              </a:rPr>
              <a:t> – RR time quantum 16 milliseconds</a:t>
            </a:r>
          </a:p>
          <a:p>
            <a:pPr lvl="1"/>
            <a:r>
              <a:rPr lang="en-US" altLang="en-US" sz="1600" i="1" dirty="0">
                <a:solidFill>
                  <a:schemeClr val="tx1"/>
                </a:solidFill>
              </a:rPr>
              <a:t>Q</a:t>
            </a:r>
            <a:r>
              <a:rPr lang="en-US" altLang="en-US" sz="1600" baseline="-25000" dirty="0">
                <a:solidFill>
                  <a:schemeClr val="tx1"/>
                </a:solidFill>
              </a:rPr>
              <a:t>2</a:t>
            </a:r>
            <a:r>
              <a:rPr lang="en-US" altLang="en-US" sz="1600" dirty="0">
                <a:solidFill>
                  <a:schemeClr val="tx1"/>
                </a:solidFill>
              </a:rPr>
              <a:t> – FCFS</a:t>
            </a:r>
          </a:p>
          <a:p>
            <a:pPr lvl="1"/>
            <a:endParaRPr lang="en-US" altLang="en-US" sz="1600" dirty="0">
              <a:solidFill>
                <a:schemeClr val="tx1"/>
              </a:solidFill>
            </a:endParaRPr>
          </a:p>
          <a:p>
            <a:r>
              <a:rPr lang="en-US" altLang="en-US" sz="2400" dirty="0">
                <a:solidFill>
                  <a:schemeClr val="tx1"/>
                </a:solidFill>
              </a:rPr>
              <a:t>Scheduling</a:t>
            </a:r>
          </a:p>
          <a:p>
            <a:pPr lvl="1"/>
            <a:r>
              <a:rPr lang="en-US" altLang="en-US" sz="1600" dirty="0">
                <a:solidFill>
                  <a:schemeClr val="tx1"/>
                </a:solidFill>
              </a:rPr>
              <a:t>A new job enters queue </a:t>
            </a:r>
            <a:r>
              <a:rPr lang="en-US" altLang="en-US" sz="1600" i="1" dirty="0">
                <a:solidFill>
                  <a:schemeClr val="tx1"/>
                </a:solidFill>
              </a:rPr>
              <a:t>Q</a:t>
            </a:r>
            <a:r>
              <a:rPr lang="en-US" altLang="en-US" sz="1600" i="1" baseline="-25000" dirty="0">
                <a:solidFill>
                  <a:schemeClr val="tx1"/>
                </a:solidFill>
              </a:rPr>
              <a:t>0</a:t>
            </a:r>
            <a:r>
              <a:rPr lang="en-US" altLang="en-US" sz="1600" i="1" dirty="0">
                <a:solidFill>
                  <a:schemeClr val="tx1"/>
                </a:solidFill>
              </a:rPr>
              <a:t> </a:t>
            </a:r>
            <a:r>
              <a:rPr lang="en-US" altLang="en-US" sz="1600" dirty="0">
                <a:solidFill>
                  <a:schemeClr val="tx1"/>
                </a:solidFill>
              </a:rPr>
              <a:t>which is served</a:t>
            </a:r>
            <a:r>
              <a:rPr lang="en-US" altLang="en-US" sz="1600" i="1" dirty="0">
                <a:solidFill>
                  <a:schemeClr val="tx1"/>
                </a:solidFill>
              </a:rPr>
              <a:t> </a:t>
            </a:r>
            <a:r>
              <a:rPr lang="en-US" altLang="en-US" sz="1600" dirty="0">
                <a:solidFill>
                  <a:schemeClr val="tx1"/>
                </a:solidFill>
              </a:rPr>
              <a:t>FCFS</a:t>
            </a:r>
          </a:p>
          <a:p>
            <a:pPr lvl="2"/>
            <a:r>
              <a:rPr lang="en-US" altLang="en-US" sz="1600" dirty="0">
                <a:solidFill>
                  <a:schemeClr val="tx1"/>
                </a:solidFill>
              </a:rPr>
              <a:t>When it gains CPU, job receives 8 milliseconds</a:t>
            </a:r>
          </a:p>
          <a:p>
            <a:pPr lvl="2"/>
            <a:r>
              <a:rPr lang="en-US" altLang="en-US" sz="1600" dirty="0">
                <a:solidFill>
                  <a:schemeClr val="tx1"/>
                </a:solidFill>
              </a:rPr>
              <a:t>If it does not finish in 8 milliseconds, job is moved to queue </a:t>
            </a:r>
            <a:r>
              <a:rPr lang="en-US" altLang="en-US" sz="1600" i="1" dirty="0">
                <a:solidFill>
                  <a:schemeClr val="tx1"/>
                </a:solidFill>
              </a:rPr>
              <a:t>Q1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lvl="1"/>
            <a:r>
              <a:rPr lang="en-US" altLang="en-US" sz="1600" dirty="0">
                <a:solidFill>
                  <a:schemeClr val="tx1"/>
                </a:solidFill>
              </a:rPr>
              <a:t>At </a:t>
            </a:r>
            <a:r>
              <a:rPr lang="en-US" altLang="en-US" sz="1600" i="1" dirty="0">
                <a:solidFill>
                  <a:schemeClr val="tx1"/>
                </a:solidFill>
              </a:rPr>
              <a:t>Q</a:t>
            </a:r>
            <a:r>
              <a:rPr lang="en-US" altLang="en-US" sz="1600" baseline="-25000" dirty="0">
                <a:solidFill>
                  <a:schemeClr val="tx1"/>
                </a:solidFill>
              </a:rPr>
              <a:t>1</a:t>
            </a:r>
            <a:r>
              <a:rPr lang="en-US" altLang="en-US" sz="1600" dirty="0">
                <a:solidFill>
                  <a:schemeClr val="tx1"/>
                </a:solidFill>
              </a:rPr>
              <a:t> job is again served FCFS and receives 16 additional milliseconds</a:t>
            </a:r>
          </a:p>
          <a:p>
            <a:pPr lvl="2"/>
            <a:r>
              <a:rPr lang="en-US" altLang="en-US" sz="1600" dirty="0">
                <a:solidFill>
                  <a:schemeClr val="tx1"/>
                </a:solidFill>
              </a:rPr>
              <a:t>If it still does not complete, it is preempted and moved to queue </a:t>
            </a:r>
            <a:r>
              <a:rPr lang="en-US" altLang="en-US" sz="1600" i="1" dirty="0">
                <a:solidFill>
                  <a:schemeClr val="tx1"/>
                </a:solidFill>
              </a:rPr>
              <a:t>Q</a:t>
            </a:r>
            <a:r>
              <a:rPr lang="en-US" altLang="en-US" sz="1600" baseline="-25000" dirty="0">
                <a:solidFill>
                  <a:schemeClr val="tx1"/>
                </a:solidFill>
              </a:rPr>
              <a:t>2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59395" name="Picture 1">
            <a:extLst>
              <a:ext uri="{FF2B5EF4-FFF2-40B4-BE49-F238E27FC236}">
                <a16:creationId xmlns:a16="http://schemas.microsoft.com/office/drawing/2014/main" id="{8ED55676-1145-45A4-BFC1-CD60F5A09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76" y="2487295"/>
            <a:ext cx="4986244" cy="302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AD1D-DE75-4914-8762-CA6AB1DE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79274-AB0F-4D74-9502-D4BE2B2C0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8813" y="2843212"/>
            <a:ext cx="9087058" cy="325278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CPU-I/O Burst Cycle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CPU Scheduler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Preemptive and Non-preemptive scheduling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Dispatcher</a:t>
            </a:r>
          </a:p>
        </p:txBody>
      </p:sp>
    </p:spTree>
    <p:extLst>
      <p:ext uri="{BB962C8B-B14F-4D97-AF65-F5344CB8AC3E}">
        <p14:creationId xmlns:p14="http://schemas.microsoft.com/office/powerpoint/2010/main" val="373979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2232-0254-422D-8664-ECC36FB7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66712"/>
            <a:ext cx="7543800" cy="135636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CPU-I/O Burst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0E679-D038-4F18-906A-C8E30F45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736" y="1723071"/>
            <a:ext cx="7723189" cy="457771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The success of CPU scheduling depends on an observed property of processes: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lvl="1" algn="just"/>
            <a:r>
              <a:rPr lang="en-US" b="1" i="1" dirty="0">
                <a:solidFill>
                  <a:schemeClr val="tx1"/>
                </a:solidFill>
              </a:rPr>
              <a:t>process execution consists of a cycle of CPU execution and I/O wait. 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Processes  alternate between these two states. 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Process execution </a:t>
            </a:r>
            <a:r>
              <a:rPr lang="en-US" b="1" dirty="0">
                <a:solidFill>
                  <a:schemeClr val="tx1"/>
                </a:solidFill>
              </a:rPr>
              <a:t>begins with a CPU burst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That is </a:t>
            </a:r>
            <a:r>
              <a:rPr lang="en-US" b="1" dirty="0">
                <a:solidFill>
                  <a:schemeClr val="tx1"/>
                </a:solidFill>
              </a:rPr>
              <a:t>followed by an I/O burst</a:t>
            </a:r>
            <a:r>
              <a:rPr lang="en-US" dirty="0">
                <a:solidFill>
                  <a:schemeClr val="tx1"/>
                </a:solidFill>
              </a:rPr>
              <a:t>, 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which is followed by another CPU burst, then another I/O burst, and so on. 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Eventually, the </a:t>
            </a:r>
            <a:r>
              <a:rPr lang="en-US" b="1" dirty="0">
                <a:solidFill>
                  <a:schemeClr val="tx1"/>
                </a:solidFill>
              </a:rPr>
              <a:t>final CPU burst ends with a system request</a:t>
            </a:r>
            <a:r>
              <a:rPr lang="en-US" dirty="0">
                <a:solidFill>
                  <a:schemeClr val="tx1"/>
                </a:solidFill>
              </a:rPr>
              <a:t> to terminate execution</a:t>
            </a:r>
          </a:p>
          <a:p>
            <a:pPr lvl="1" algn="just"/>
            <a:endParaRPr lang="en-US" altLang="en-US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dirty="0">
                <a:solidFill>
                  <a:schemeClr val="tx1"/>
                </a:solidFill>
              </a:rPr>
              <a:t>An I/O bound program typically has many short CPU bursts. And a CPU-bound program might have few long CPU bursts.</a:t>
            </a:r>
          </a:p>
          <a:p>
            <a:pPr lvl="1" algn="just"/>
            <a:endParaRPr lang="en-US" altLang="en-US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sz="2600" b="1" dirty="0">
                <a:solidFill>
                  <a:srgbClr val="FF0000"/>
                </a:solidFill>
              </a:rPr>
              <a:t>Duration of the CPU bursts have been measured extensively.</a:t>
            </a:r>
          </a:p>
        </p:txBody>
      </p:sp>
      <p:pic>
        <p:nvPicPr>
          <p:cNvPr id="4" name="Picture 1" descr="6_01.pdf">
            <a:extLst>
              <a:ext uri="{FF2B5EF4-FFF2-40B4-BE49-F238E27FC236}">
                <a16:creationId xmlns:a16="http://schemas.microsoft.com/office/drawing/2014/main" id="{AEB43E95-2F13-42FB-BE8A-133355C97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190" y="897745"/>
            <a:ext cx="2570162" cy="5403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838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8033-9B95-4DEC-A653-07F6D2FC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solidFill>
                  <a:schemeClr val="tx1"/>
                </a:solidFill>
              </a:rPr>
              <a:t>Histogram of CPU-burst Times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DC8FEA-FF15-4E14-A8F4-9EE08B5A0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341" y="3262946"/>
            <a:ext cx="4922837" cy="294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6210F8E6-A90E-41A2-BE10-BFEB38C53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993" y="2153284"/>
            <a:ext cx="372586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Large number of short bursts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dirty="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Small number of longer bursts</a:t>
            </a:r>
          </a:p>
        </p:txBody>
      </p:sp>
    </p:spTree>
    <p:extLst>
      <p:ext uri="{BB962C8B-B14F-4D97-AF65-F5344CB8AC3E}">
        <p14:creationId xmlns:p14="http://schemas.microsoft.com/office/powerpoint/2010/main" val="2440719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FE7F-DA65-4E7A-AF34-8BA045282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CPU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08724-3EA6-4473-8C6A-94CF18844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Whenever the CPU becomes idle, the operating system must select one of the processes in the ready queue to be executed.</a:t>
            </a:r>
          </a:p>
          <a:p>
            <a:pPr lvl="1" algn="just"/>
            <a:r>
              <a:rPr lang="en-US" b="1" dirty="0">
                <a:solidFill>
                  <a:schemeClr val="tx1"/>
                </a:solidFill>
              </a:rPr>
              <a:t>The </a:t>
            </a:r>
            <a:r>
              <a:rPr lang="en-US" b="1" i="1" dirty="0">
                <a:solidFill>
                  <a:srgbClr val="FF0000"/>
                </a:solidFill>
              </a:rPr>
              <a:t>CPU scheduler</a:t>
            </a:r>
            <a:r>
              <a:rPr lang="en-US" b="1" dirty="0">
                <a:solidFill>
                  <a:schemeClr val="tx1"/>
                </a:solidFill>
              </a:rPr>
              <a:t> also called </a:t>
            </a:r>
            <a:r>
              <a:rPr lang="en-US" b="1" i="1" dirty="0">
                <a:solidFill>
                  <a:srgbClr val="FF0000"/>
                </a:solidFill>
              </a:rPr>
              <a:t>short-term scheduler , </a:t>
            </a:r>
            <a:r>
              <a:rPr lang="en-US" b="1" dirty="0">
                <a:solidFill>
                  <a:schemeClr val="tx1"/>
                </a:solidFill>
              </a:rPr>
              <a:t>selects a process from the processes in memory that are ready to execute and allocates the CPU to that process.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The ready queue is not necessarily a first-in, first-out (FIFO) queue. 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It can be implemented as a FIFO queue, a priority queue, a tree, or simply an unordered linked list. 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The records in the queues are generally process control blocks (PCBs) of the processes.</a:t>
            </a:r>
          </a:p>
        </p:txBody>
      </p:sp>
    </p:spTree>
    <p:extLst>
      <p:ext uri="{BB962C8B-B14F-4D97-AF65-F5344CB8AC3E}">
        <p14:creationId xmlns:p14="http://schemas.microsoft.com/office/powerpoint/2010/main" val="348745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B2D8-70DD-45D7-AE4C-8F3E62DC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9EABD-504B-60DE-948C-383A78DCE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17250-B015-55A3-75BF-7FBD65629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46" y="896680"/>
            <a:ext cx="1075658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32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3B20-39AA-7845-CD44-C71E4781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0FF65D-75DA-0C22-D426-AFFF13512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396" y="349277"/>
            <a:ext cx="4366083" cy="6159446"/>
          </a:xfrm>
        </p:spPr>
      </p:pic>
    </p:spTree>
    <p:extLst>
      <p:ext uri="{BB962C8B-B14F-4D97-AF65-F5344CB8AC3E}">
        <p14:creationId xmlns:p14="http://schemas.microsoft.com/office/powerpoint/2010/main" val="55810332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674</TotalTime>
  <Words>2153</Words>
  <Application>Microsoft Office PowerPoint</Application>
  <PresentationFormat>Widescreen</PresentationFormat>
  <Paragraphs>283</Paragraphs>
  <Slides>35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Basis</vt:lpstr>
      <vt:lpstr>CPU Scheduling</vt:lpstr>
      <vt:lpstr>Objectives</vt:lpstr>
      <vt:lpstr>PowerPoint Presentation</vt:lpstr>
      <vt:lpstr>Basic Concepts</vt:lpstr>
      <vt:lpstr>CPU-I/O Burst Cycle</vt:lpstr>
      <vt:lpstr>Histogram of CPU-burst Times</vt:lpstr>
      <vt:lpstr>CPU Scheduler</vt:lpstr>
      <vt:lpstr>PowerPoint Presentation</vt:lpstr>
      <vt:lpstr>PowerPoint Presentation</vt:lpstr>
      <vt:lpstr>PowerPoint Presentation</vt:lpstr>
      <vt:lpstr>Preemptive and non-preemptive scheduling</vt:lpstr>
      <vt:lpstr>Dispatcher</vt:lpstr>
      <vt:lpstr>PowerPoint Presentation</vt:lpstr>
      <vt:lpstr>Scheduling Criteria</vt:lpstr>
      <vt:lpstr>Scheduling Algorithm Optimization Criteria</vt:lpstr>
      <vt:lpstr>Scheduling Algorithms</vt:lpstr>
      <vt:lpstr>First- Come, First-Served (FCFS) Scheduling</vt:lpstr>
      <vt:lpstr>FCFS Scheduling (Cont.)</vt:lpstr>
      <vt:lpstr>Shortest-Job-First (SJF) Scheduling</vt:lpstr>
      <vt:lpstr>Example of SJF</vt:lpstr>
      <vt:lpstr>Determining Length of Next CPU Burst</vt:lpstr>
      <vt:lpstr>Prediction of the Length of the Next CPU Burst</vt:lpstr>
      <vt:lpstr>Examples of Exponential Averaging</vt:lpstr>
      <vt:lpstr>Example of Shortest-remaining-time-first</vt:lpstr>
      <vt:lpstr>Round Robin (RR)</vt:lpstr>
      <vt:lpstr>Example of RR with Time Quantum = 4</vt:lpstr>
      <vt:lpstr>Time Quantum and Context Switch Time</vt:lpstr>
      <vt:lpstr>Turnaround Time Varies With The Time Quantum</vt:lpstr>
      <vt:lpstr>Priority Scheduling</vt:lpstr>
      <vt:lpstr>Example of Priority Scheduling</vt:lpstr>
      <vt:lpstr>Priority Scheduling w/ Round-Robin</vt:lpstr>
      <vt:lpstr>Multilevel Queue</vt:lpstr>
      <vt:lpstr>Multilevel Queue</vt:lpstr>
      <vt:lpstr>Multilevel Feedback Queue</vt:lpstr>
      <vt:lpstr>Example of Multilevel Feedback Queue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Scheduling</dc:title>
  <dc:creator>Aakash</dc:creator>
  <cp:lastModifiedBy>Taha Bin Niaz</cp:lastModifiedBy>
  <cp:revision>39</cp:revision>
  <dcterms:created xsi:type="dcterms:W3CDTF">2019-10-20T15:39:21Z</dcterms:created>
  <dcterms:modified xsi:type="dcterms:W3CDTF">2023-10-20T06:53:05Z</dcterms:modified>
</cp:coreProperties>
</file>