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354" r:id="rId4"/>
    <p:sldId id="314" r:id="rId5"/>
    <p:sldId id="258" r:id="rId6"/>
    <p:sldId id="342" r:id="rId7"/>
    <p:sldId id="355" r:id="rId8"/>
    <p:sldId id="259" r:id="rId9"/>
    <p:sldId id="356" r:id="rId10"/>
    <p:sldId id="357" r:id="rId11"/>
    <p:sldId id="358" r:id="rId12"/>
    <p:sldId id="360" r:id="rId13"/>
    <p:sldId id="359" r:id="rId14"/>
    <p:sldId id="319" r:id="rId15"/>
    <p:sldId id="262" r:id="rId16"/>
    <p:sldId id="361" r:id="rId17"/>
    <p:sldId id="264" r:id="rId18"/>
    <p:sldId id="266" r:id="rId19"/>
    <p:sldId id="362" r:id="rId20"/>
    <p:sldId id="343" r:id="rId21"/>
    <p:sldId id="363" r:id="rId22"/>
    <p:sldId id="364" r:id="rId23"/>
    <p:sldId id="365" r:id="rId24"/>
    <p:sldId id="366" r:id="rId25"/>
    <p:sldId id="367" r:id="rId26"/>
    <p:sldId id="368" r:id="rId27"/>
    <p:sldId id="369" r:id="rId28"/>
    <p:sldId id="370" r:id="rId29"/>
    <p:sldId id="371" r:id="rId30"/>
    <p:sldId id="372" r:id="rId31"/>
    <p:sldId id="373" r:id="rId32"/>
    <p:sldId id="349" r:id="rId33"/>
    <p:sldId id="374" r:id="rId34"/>
    <p:sldId id="322" r:id="rId35"/>
    <p:sldId id="272" r:id="rId36"/>
    <p:sldId id="273" r:id="rId37"/>
    <p:sldId id="274" r:id="rId38"/>
    <p:sldId id="375" r:id="rId39"/>
    <p:sldId id="376" r:id="rId40"/>
    <p:sldId id="325" r:id="rId41"/>
    <p:sldId id="377" r:id="rId42"/>
    <p:sldId id="386" r:id="rId43"/>
    <p:sldId id="387" r:id="rId44"/>
    <p:sldId id="345" r:id="rId45"/>
    <p:sldId id="388" r:id="rId46"/>
    <p:sldId id="389" r:id="rId47"/>
    <p:sldId id="390" r:id="rId48"/>
    <p:sldId id="385" r:id="rId49"/>
    <p:sldId id="391" r:id="rId50"/>
    <p:sldId id="393" r:id="rId51"/>
    <p:sldId id="394" r:id="rId52"/>
    <p:sldId id="395" r:id="rId53"/>
    <p:sldId id="396" r:id="rId54"/>
    <p:sldId id="397" r:id="rId55"/>
    <p:sldId id="378" r:id="rId56"/>
    <p:sldId id="379" r:id="rId57"/>
    <p:sldId id="380" r:id="rId58"/>
    <p:sldId id="381" r:id="rId59"/>
    <p:sldId id="382" r:id="rId60"/>
    <p:sldId id="383" r:id="rId61"/>
    <p:sldId id="384"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0716"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notesMaster" Target="notesMasters/notesMaster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A8E6D635-1D7D-524E-A06B-F5F86CA22012}">
      <dgm:prSet custT="1"/>
      <dgm:spPr>
        <a:solidFill>
          <a:schemeClr val="bg2">
            <a:lumMod val="90000"/>
          </a:schemeClr>
        </a:solidFill>
      </dgm:spPr>
      <dgm:t>
        <a:bodyPr/>
        <a:lstStyle/>
        <a:p>
          <a:r>
            <a:rPr lang="en-US" sz="1800" dirty="0"/>
            <a:t>Multiprogramming was invented to allow processing</a:t>
          </a:r>
        </a:p>
        <a:p>
          <a:r>
            <a:rPr lang="en-US" sz="1800" dirty="0"/>
            <a:t>time to be dynamically shared among a number of active applications</a:t>
          </a:r>
          <a:r>
            <a:rPr lang="en-US" sz="1500" dirty="0"/>
            <a:t>.</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custT="1"/>
      <dgm:spPr/>
      <dgm:t>
        <a:bodyPr/>
        <a:lstStyle/>
        <a:p>
          <a:r>
            <a:rPr lang="en-US" sz="1600" dirty="0"/>
            <a:t>As an extension of the principles of modular design</a:t>
          </a:r>
        </a:p>
        <a:p>
          <a:r>
            <a:rPr lang="en-US" sz="1600" dirty="0"/>
            <a:t>and structured programming, some applications can be effectively programmed</a:t>
          </a:r>
        </a:p>
        <a:p>
          <a:r>
            <a:rPr lang="en-US" sz="1600" dirty="0"/>
            <a:t>as a set of concurrent processes.</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custT="1"/>
      <dgm:spPr>
        <a:solidFill>
          <a:schemeClr val="accent3">
            <a:lumMod val="60000"/>
            <a:lumOff val="40000"/>
          </a:schemeClr>
        </a:solidFill>
      </dgm:spPr>
      <dgm:t>
        <a:bodyPr/>
        <a:lstStyle/>
        <a:p>
          <a:r>
            <a:rPr lang="en-US" sz="1600" dirty="0"/>
            <a:t>The same structuring advantages apply to systems</a:t>
          </a:r>
        </a:p>
        <a:p>
          <a:r>
            <a:rPr lang="en-US" sz="1600" dirty="0"/>
            <a:t>programs, and we have seen that operating systems are themselves</a:t>
          </a:r>
        </a:p>
        <a:p>
          <a:r>
            <a:rPr lang="en-US" sz="1600" dirty="0"/>
            <a:t>often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FC6470E-032A-F84D-85FF-98078ABB16B2}">
      <dgm:prSet phldrT="[Text]"/>
      <dgm:spPr>
        <a:solidFill>
          <a:schemeClr val="accent2">
            <a:lumMod val="50000"/>
          </a:schemeClr>
        </a:solidFill>
      </dgm:spPr>
      <dgm:t>
        <a:bodyPr/>
        <a:lstStyle/>
        <a:p>
          <a:r>
            <a:rPr lang="en-US" dirty="0"/>
            <a:t>Multiple Applications</a:t>
          </a:r>
        </a:p>
      </dgm:t>
    </dgm:pt>
    <dgm:pt modelId="{4C958A26-8472-AC4E-8BF1-DCB1B27963BD}" type="sibTrans" cxnId="{8F1AB073-8614-8748-95A0-7C02D69A32BC}">
      <dgm:prSet/>
      <dgm:spPr/>
      <dgm:t>
        <a:bodyPr/>
        <a:lstStyle/>
        <a:p>
          <a:endParaRPr lang="en-US"/>
        </a:p>
      </dgm:t>
    </dgm:pt>
    <dgm:pt modelId="{0DF5F4DB-3599-394B-8DEC-40045FF4D2B4}" type="parTrans" cxnId="{8F1AB073-8614-8748-95A0-7C02D69A32B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pt>
    <dgm:pt modelId="{917ED4E3-2D56-4142-91BF-44FAE2150179}" type="pres">
      <dgm:prSet presAssocID="{BFC6470E-032A-F84D-85FF-98078ABB16B2}" presName="rootConnector" presStyleLbl="node1" presStyleIdx="0" presStyleCnt="3"/>
      <dgm:spPr/>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pt>
    <dgm:pt modelId="{F1F4C278-EA79-A24A-BF1A-FFED1F757D29}" type="pres">
      <dgm:prSet presAssocID="{A8E6D635-1D7D-524E-A06B-F5F86CA22012}" presName="childText" presStyleLbl="bgAcc1" presStyleIdx="0" presStyleCnt="3" custScaleX="122365" custScaleY="140532" custLinFactNeighborX="-2300" custLinFactNeighborY="-30996">
        <dgm:presLayoutVars>
          <dgm:bulletEnabled val="1"/>
        </dgm:presLayoutVars>
      </dgm:prSet>
      <dgm:spPr/>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pt>
    <dgm:pt modelId="{17B0E10E-D838-344A-8744-4EA0AE3512AA}" type="pres">
      <dgm:prSet presAssocID="{101BCE59-3EBE-B841-B815-9A8E0791CF6A}" presName="rootConnector" presStyleLbl="node1" presStyleIdx="1" presStyleCnt="3"/>
      <dgm:spPr/>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pt>
    <dgm:pt modelId="{78630B86-8B91-0740-B5D3-E4F93B9FD356}" type="pres">
      <dgm:prSet presAssocID="{5FAB8150-C3BB-FD4D-838A-B912D10D3CE8}" presName="rootConnector" presStyleLbl="node1" presStyleIdx="2" presStyleCnt="3"/>
      <dgm:spPr/>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pt>
  </dgm:ptLst>
  <dgm:cxnLst>
    <dgm:cxn modelId="{2C353223-79A8-4048-843D-D11B580B218A}" type="presOf" srcId="{AE745A19-2E44-B14F-A6F0-A7F0940FAC1D}" destId="{88849F20-B33C-5C44-AFB9-0C414FE0E452}" srcOrd="0" destOrd="0" presId="urn:microsoft.com/office/officeart/2005/8/layout/hierarchy3"/>
    <dgm:cxn modelId="{79544F30-91FE-6540-963A-48C0C4C207C2}" type="presOf" srcId="{BFC6470E-032A-F84D-85FF-98078ABB16B2}" destId="{917ED4E3-2D56-4142-91BF-44FAE2150179}" srcOrd="1" destOrd="0" presId="urn:microsoft.com/office/officeart/2005/8/layout/hierarchy3"/>
    <dgm:cxn modelId="{555FA13A-24F3-8F4F-B849-59DB1F1139EC}" type="presOf" srcId="{5FAB8150-C3BB-FD4D-838A-B912D10D3CE8}" destId="{AB58CB0B-9A79-FB46-B44A-123C202FA944}" srcOrd="0" destOrd="0" presId="urn:microsoft.com/office/officeart/2005/8/layout/hierarchy3"/>
    <dgm:cxn modelId="{8EAAD73B-4850-794F-99A3-D038084FE9F1}" type="presOf" srcId="{1BDD9158-04C7-A04C-9834-4F8C598C9F8C}" destId="{1ED9D157-9E28-F645-9843-B974AEE688A5}" srcOrd="0" destOrd="0" presId="urn:microsoft.com/office/officeart/2005/8/layout/hierarchy3"/>
    <dgm:cxn modelId="{00183B65-3455-1C4B-AB78-9C43F5814F0F}" type="presOf" srcId="{101BCE59-3EBE-B841-B815-9A8E0791CF6A}" destId="{0CE5ACD9-A885-F943-8BFF-063CFB705DFD}" srcOrd="0" destOrd="0" presId="urn:microsoft.com/office/officeart/2005/8/layout/hierarchy3"/>
    <dgm:cxn modelId="{BE92F149-DF08-2C45-B264-2F737E3ECBC0}" type="presOf" srcId="{E0B92144-1042-744C-8313-F0BD2A4A42B1}" destId="{B128BA17-BE6B-384D-BBE0-54B7B122AB84}" srcOrd="0" destOrd="0" presId="urn:microsoft.com/office/officeart/2005/8/layout/hierarchy3"/>
    <dgm:cxn modelId="{414C026E-6C4B-1D49-9C54-D63E3828FD6C}" srcId="{5FAB8150-C3BB-FD4D-838A-B912D10D3CE8}" destId="{E0B92144-1042-744C-8313-F0BD2A4A42B1}" srcOrd="0" destOrd="0" parTransId="{1BD55ACB-0822-CD4F-B885-3FAB9ECA0FC6}" sibTransId="{E0BB673D-7DE6-A541-9C19-4590F9C7CA05}"/>
    <dgm:cxn modelId="{AE1FDE51-D7D0-494D-8E85-DA6BD81D282C}" srcId="{101BCE59-3EBE-B841-B815-9A8E0791CF6A}" destId="{6B0517C7-4E5A-694D-BE55-A47A8D05B1A2}" srcOrd="0" destOrd="0" parTransId="{1BDD9158-04C7-A04C-9834-4F8C598C9F8C}" sibTransId="{8C867362-BBC6-D547-8E8E-0EAE24DE45FE}"/>
    <dgm:cxn modelId="{8F1AB073-8614-8748-95A0-7C02D69A32BC}" srcId="{F21FDA6A-4F07-0D4F-9E88-CEFD73BAF888}" destId="{BFC6470E-032A-F84D-85FF-98078ABB16B2}" srcOrd="0" destOrd="0" parTransId="{0DF5F4DB-3599-394B-8DEC-40045FF4D2B4}" sibTransId="{4C958A26-8472-AC4E-8BF1-DCB1B27963BD}"/>
    <dgm:cxn modelId="{D6308392-C645-B940-8BC0-E172A003E1D6}" type="presOf" srcId="{1BD55ACB-0822-CD4F-B885-3FAB9ECA0FC6}" destId="{43D5D9E6-EF4D-F346-B286-0A0EDC9D6387}" srcOrd="0" destOrd="0" presId="urn:microsoft.com/office/officeart/2005/8/layout/hierarchy3"/>
    <dgm:cxn modelId="{A316DFD6-8C1B-0E4D-B392-D82C3BB008BA}" type="presOf" srcId="{F21FDA6A-4F07-0D4F-9E88-CEFD73BAF888}" destId="{B5DE52A4-5BAD-234E-8324-7F48BEFAEE24}" srcOrd="0" destOrd="0" presId="urn:microsoft.com/office/officeart/2005/8/layout/hierarchy3"/>
    <dgm:cxn modelId="{02A1A6D8-497B-5F46-845E-4E31C391FF21}" type="presOf" srcId="{101BCE59-3EBE-B841-B815-9A8E0791CF6A}" destId="{17B0E10E-D838-344A-8744-4EA0AE3512AA}" srcOrd="1" destOrd="0" presId="urn:microsoft.com/office/officeart/2005/8/layout/hierarchy3"/>
    <dgm:cxn modelId="{5CD410DC-27A7-3C46-BBDC-FC83CFF259D4}" type="presOf" srcId="{BFC6470E-032A-F84D-85FF-98078ABB16B2}" destId="{F3BF7410-2C70-2A4A-9A15-E018E4826824}" srcOrd="0" destOrd="0" presId="urn:microsoft.com/office/officeart/2005/8/layout/hierarchy3"/>
    <dgm:cxn modelId="{E51684DE-6023-D24A-B2D6-38ED9FF252F8}" type="presOf" srcId="{6B0517C7-4E5A-694D-BE55-A47A8D05B1A2}" destId="{B3885876-BC01-CE40-B4AF-B8DD35B11E00}" srcOrd="0" destOrd="0" presId="urn:microsoft.com/office/officeart/2005/8/layout/hierarchy3"/>
    <dgm:cxn modelId="{FBF23DDF-8802-F848-981A-C31E08276E39}" type="presOf" srcId="{5FAB8150-C3BB-FD4D-838A-B912D10D3CE8}" destId="{78630B86-8B91-0740-B5D3-E4F93B9FD356}" srcOrd="1" destOrd="0" presId="urn:microsoft.com/office/officeart/2005/8/layout/hierarchy3"/>
    <dgm:cxn modelId="{7FD7E0E5-4B46-3D4A-92C1-8325B89D02F3}" type="presOf" srcId="{A8E6D635-1D7D-524E-A06B-F5F86CA22012}" destId="{F1F4C278-EA79-A24A-BF1A-FFED1F757D29}" srcOrd="0" destOrd="0" presId="urn:microsoft.com/office/officeart/2005/8/layout/hierarchy3"/>
    <dgm:cxn modelId="{AD636FF0-82DD-B548-BFDE-C8DB9DE30B19}" srcId="{F21FDA6A-4F07-0D4F-9E88-CEFD73BAF888}" destId="{5FAB8150-C3BB-FD4D-838A-B912D10D3CE8}" srcOrd="2" destOrd="0" parTransId="{600AF336-F8E9-6543-94BB-0D6E3454A890}" sibTransId="{8F8AF4AB-B239-2E41-88A8-A6EA1F65E3C9}"/>
    <dgm:cxn modelId="{99524BF5-776F-FB44-9770-B2A0A442391B}" srcId="{BFC6470E-032A-F84D-85FF-98078ABB16B2}" destId="{A8E6D635-1D7D-524E-A06B-F5F86CA22012}" srcOrd="0" destOrd="0" parTransId="{AE745A19-2E44-B14F-A6F0-A7F0940FAC1D}" sibTransId="{C2A87A22-A733-4745-95AD-90C744BEE680}"/>
    <dgm:cxn modelId="{6D4EBFFA-8E91-7347-9918-A170C1EB38EA}" srcId="{F21FDA6A-4F07-0D4F-9E88-CEFD73BAF888}" destId="{101BCE59-3EBE-B841-B815-9A8E0791CF6A}" srcOrd="1" destOrd="0" parTransId="{7B67AA2E-CD68-CE46-8BB5-786CA4F33C89}" sibTransId="{2A6A3103-5EB4-1249-8961-7C35388B3012}"/>
    <dgm:cxn modelId="{BB9E5AEA-B02F-314F-8604-CB02B2002F4E}" type="presParOf" srcId="{B5DE52A4-5BAD-234E-8324-7F48BEFAEE24}" destId="{DD23D278-35B8-8141-B585-6DF97FD3ABBC}" srcOrd="0" destOrd="0" presId="urn:microsoft.com/office/officeart/2005/8/layout/hierarchy3"/>
    <dgm:cxn modelId="{5CD7251B-FB68-6D4E-9A22-9EF2C043DC1E}" type="presParOf" srcId="{DD23D278-35B8-8141-B585-6DF97FD3ABBC}" destId="{1C83C965-C16C-3548-8351-41D1CA562A67}" srcOrd="0" destOrd="0" presId="urn:microsoft.com/office/officeart/2005/8/layout/hierarchy3"/>
    <dgm:cxn modelId="{AA82605E-793D-E24A-BB55-AF12BBA30515}" type="presParOf" srcId="{1C83C965-C16C-3548-8351-41D1CA562A67}" destId="{F3BF7410-2C70-2A4A-9A15-E018E4826824}" srcOrd="0" destOrd="0" presId="urn:microsoft.com/office/officeart/2005/8/layout/hierarchy3"/>
    <dgm:cxn modelId="{420630D0-37BB-454B-AAAA-8AEF04F52B15}" type="presParOf" srcId="{1C83C965-C16C-3548-8351-41D1CA562A67}" destId="{917ED4E3-2D56-4142-91BF-44FAE2150179}" srcOrd="1" destOrd="0" presId="urn:microsoft.com/office/officeart/2005/8/layout/hierarchy3"/>
    <dgm:cxn modelId="{01FEE1A9-F647-4943-A513-A77D54E38FD0}" type="presParOf" srcId="{DD23D278-35B8-8141-B585-6DF97FD3ABBC}" destId="{D9E5D99C-A7D6-8742-A8EB-A4B056F0C6F6}" srcOrd="1" destOrd="0" presId="urn:microsoft.com/office/officeart/2005/8/layout/hierarchy3"/>
    <dgm:cxn modelId="{BC3B821A-5F84-4346-BE56-27F73028B297}" type="presParOf" srcId="{D9E5D99C-A7D6-8742-A8EB-A4B056F0C6F6}" destId="{88849F20-B33C-5C44-AFB9-0C414FE0E452}" srcOrd="0" destOrd="0" presId="urn:microsoft.com/office/officeart/2005/8/layout/hierarchy3"/>
    <dgm:cxn modelId="{EF2DC71B-1647-4B46-93AC-D7DF3F240676}" type="presParOf" srcId="{D9E5D99C-A7D6-8742-A8EB-A4B056F0C6F6}" destId="{F1F4C278-EA79-A24A-BF1A-FFED1F757D29}" srcOrd="1" destOrd="0" presId="urn:microsoft.com/office/officeart/2005/8/layout/hierarchy3"/>
    <dgm:cxn modelId="{7B16C29F-1B22-514F-8C15-DF72E600B424}" type="presParOf" srcId="{B5DE52A4-5BAD-234E-8324-7F48BEFAEE24}" destId="{04B6ABB0-5684-9B41-AC06-074DBD12A824}" srcOrd="1" destOrd="0" presId="urn:microsoft.com/office/officeart/2005/8/layout/hierarchy3"/>
    <dgm:cxn modelId="{C006FFC2-A181-DB40-8140-B1D6778C8542}" type="presParOf" srcId="{04B6ABB0-5684-9B41-AC06-074DBD12A824}" destId="{2BAC21F6-10BA-E541-AB1A-6999144904FD}" srcOrd="0" destOrd="0" presId="urn:microsoft.com/office/officeart/2005/8/layout/hierarchy3"/>
    <dgm:cxn modelId="{EA45BC06-116C-A449-9A17-38B3249EDEE8}" type="presParOf" srcId="{2BAC21F6-10BA-E541-AB1A-6999144904FD}" destId="{0CE5ACD9-A885-F943-8BFF-063CFB705DFD}" srcOrd="0" destOrd="0" presId="urn:microsoft.com/office/officeart/2005/8/layout/hierarchy3"/>
    <dgm:cxn modelId="{550F9AD3-D2AD-0D42-945D-3CC86FD45882}" type="presParOf" srcId="{2BAC21F6-10BA-E541-AB1A-6999144904FD}" destId="{17B0E10E-D838-344A-8744-4EA0AE3512AA}" srcOrd="1" destOrd="0" presId="urn:microsoft.com/office/officeart/2005/8/layout/hierarchy3"/>
    <dgm:cxn modelId="{B5E4A181-1CF5-C94D-BDE0-378E9209B7D9}" type="presParOf" srcId="{04B6ABB0-5684-9B41-AC06-074DBD12A824}" destId="{5E86E13D-FCEC-B94D-B07C-E1FF54F44E87}" srcOrd="1" destOrd="0" presId="urn:microsoft.com/office/officeart/2005/8/layout/hierarchy3"/>
    <dgm:cxn modelId="{4976AC4D-4EBB-DC4B-B6C2-3DB59280ACC8}" type="presParOf" srcId="{5E86E13D-FCEC-B94D-B07C-E1FF54F44E87}" destId="{1ED9D157-9E28-F645-9843-B974AEE688A5}" srcOrd="0" destOrd="0" presId="urn:microsoft.com/office/officeart/2005/8/layout/hierarchy3"/>
    <dgm:cxn modelId="{C595A8F3-CBE7-2645-BAF1-6B73FF7A8AC9}" type="presParOf" srcId="{5E86E13D-FCEC-B94D-B07C-E1FF54F44E87}" destId="{B3885876-BC01-CE40-B4AF-B8DD35B11E00}" srcOrd="1" destOrd="0" presId="urn:microsoft.com/office/officeart/2005/8/layout/hierarchy3"/>
    <dgm:cxn modelId="{799A177A-E0CD-7E47-9A90-3E9D09CED1DF}" type="presParOf" srcId="{B5DE52A4-5BAD-234E-8324-7F48BEFAEE24}" destId="{A2D3D08C-D2D1-A448-83B1-6F15B7FC0563}" srcOrd="2" destOrd="0" presId="urn:microsoft.com/office/officeart/2005/8/layout/hierarchy3"/>
    <dgm:cxn modelId="{EA40818F-7069-3845-B5A1-29F978AC5F87}" type="presParOf" srcId="{A2D3D08C-D2D1-A448-83B1-6F15B7FC0563}" destId="{5250BEDC-3E31-9148-80D0-A3299449B34B}" srcOrd="0" destOrd="0" presId="urn:microsoft.com/office/officeart/2005/8/layout/hierarchy3"/>
    <dgm:cxn modelId="{ECDC5478-50C3-DA4C-8CFD-7EA96949E73D}" type="presParOf" srcId="{5250BEDC-3E31-9148-80D0-A3299449B34B}" destId="{AB58CB0B-9A79-FB46-B44A-123C202FA944}" srcOrd="0" destOrd="0" presId="urn:microsoft.com/office/officeart/2005/8/layout/hierarchy3"/>
    <dgm:cxn modelId="{5ACB4753-CD3D-C346-9AB8-9D8BA80E9086}" type="presParOf" srcId="{5250BEDC-3E31-9148-80D0-A3299449B34B}" destId="{78630B86-8B91-0740-B5D3-E4F93B9FD356}" srcOrd="1" destOrd="0" presId="urn:microsoft.com/office/officeart/2005/8/layout/hierarchy3"/>
    <dgm:cxn modelId="{A2AF9BC7-BC1B-214F-816D-C16C7FFA053E}" type="presParOf" srcId="{A2D3D08C-D2D1-A448-83B1-6F15B7FC0563}" destId="{1F579191-683E-C643-BEEA-8D725679033E}" srcOrd="1" destOrd="0" presId="urn:microsoft.com/office/officeart/2005/8/layout/hierarchy3"/>
    <dgm:cxn modelId="{2BC64B4B-C1F6-A149-8C25-BBDB4F37413E}" type="presParOf" srcId="{1F579191-683E-C643-BEEA-8D725679033E}" destId="{43D5D9E6-EF4D-F346-B286-0A0EDC9D6387}" srcOrd="0" destOrd="0" presId="urn:microsoft.com/office/officeart/2005/8/layout/hierarchy3"/>
    <dgm:cxn modelId="{6159871C-1065-CB4D-8F9C-53B65C2C90D2}"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D4981-18ED-2F4B-ABC2-4ADD91BCBCD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4910085C-7BCE-5941-8136-3F03D25D3248}">
      <dgm:prSet phldrT="[Text]"/>
      <dgm:spPr/>
      <dgm:t>
        <a:bodyPr/>
        <a:lstStyle/>
        <a:p>
          <a:r>
            <a:rPr lang="en-US" b="1" dirty="0">
              <a:solidFill>
                <a:schemeClr val="tx1"/>
              </a:solidFill>
            </a:rPr>
            <a:t>be able to keep track of various processes</a:t>
          </a:r>
        </a:p>
      </dgm:t>
    </dgm:pt>
    <dgm:pt modelId="{26A2CD4F-DC5A-7046-B5A8-2D787561A70B}" type="parTrans" cxnId="{59E16895-2FE2-7C45-B703-76B1B3A229E7}">
      <dgm:prSet/>
      <dgm:spPr/>
      <dgm:t>
        <a:bodyPr/>
        <a:lstStyle/>
        <a:p>
          <a:endParaRPr lang="en-US"/>
        </a:p>
      </dgm:t>
    </dgm:pt>
    <dgm:pt modelId="{1F166A1A-2848-EC42-B66A-AF27748CE5D0}" type="sibTrans" cxnId="{59E16895-2FE2-7C45-B703-76B1B3A229E7}">
      <dgm:prSet/>
      <dgm:spPr/>
      <dgm:t>
        <a:bodyPr/>
        <a:lstStyle/>
        <a:p>
          <a:endParaRPr lang="en-US"/>
        </a:p>
      </dgm:t>
    </dgm:pt>
    <dgm:pt modelId="{7B42F4B4-68E1-0847-BB57-3D9A37AB9935}">
      <dgm:prSet/>
      <dgm:spPr/>
      <dgm:t>
        <a:bodyPr/>
        <a:lstStyle/>
        <a:p>
          <a:r>
            <a:rPr lang="en-US" b="1" dirty="0">
              <a:solidFill>
                <a:schemeClr val="tx1"/>
              </a:solidFill>
            </a:rPr>
            <a:t>allocate and de-allocate resources for each active process</a:t>
          </a:r>
        </a:p>
      </dgm:t>
    </dgm:pt>
    <dgm:pt modelId="{E71BC94D-FEFD-0B4D-ACA6-032F86815EE8}" type="parTrans" cxnId="{224FCF79-C087-5A45-8CC9-6F9B35579DCB}">
      <dgm:prSet/>
      <dgm:spPr/>
      <dgm:t>
        <a:bodyPr/>
        <a:lstStyle/>
        <a:p>
          <a:endParaRPr lang="en-US"/>
        </a:p>
      </dgm:t>
    </dgm:pt>
    <dgm:pt modelId="{923D5A0A-B536-7646-8958-B9916E2A13BB}" type="sibTrans" cxnId="{224FCF79-C087-5A45-8CC9-6F9B35579DCB}">
      <dgm:prSet/>
      <dgm:spPr/>
      <dgm:t>
        <a:bodyPr/>
        <a:lstStyle/>
        <a:p>
          <a:endParaRPr lang="en-US"/>
        </a:p>
      </dgm:t>
    </dgm:pt>
    <dgm:pt modelId="{AED781A1-DE77-E84C-BC23-35C95CE6F07F}">
      <dgm:prSet/>
      <dgm:spPr/>
      <dgm:t>
        <a:bodyPr/>
        <a:lstStyle/>
        <a:p>
          <a:r>
            <a:rPr lang="en-NZ" b="1" dirty="0">
              <a:solidFill>
                <a:schemeClr val="tx1"/>
              </a:solidFill>
            </a:rPr>
            <a:t>protect the data and physical resources of each process against interference by other processes</a:t>
          </a:r>
          <a:endParaRPr lang="en-US" b="1" dirty="0">
            <a:solidFill>
              <a:schemeClr val="tx1"/>
            </a:solidFill>
          </a:endParaRPr>
        </a:p>
      </dgm:t>
    </dgm:pt>
    <dgm:pt modelId="{459AB6FB-B005-6C4D-B790-55D405ECA154}" type="parTrans" cxnId="{20C02C2B-223B-D74E-BC6C-837620233FAE}">
      <dgm:prSet/>
      <dgm:spPr/>
      <dgm:t>
        <a:bodyPr/>
        <a:lstStyle/>
        <a:p>
          <a:endParaRPr lang="en-US"/>
        </a:p>
      </dgm:t>
    </dgm:pt>
    <dgm:pt modelId="{36F775D6-02DB-8B48-BAA5-5254E1491E19}" type="sibTrans" cxnId="{20C02C2B-223B-D74E-BC6C-837620233FAE}">
      <dgm:prSet/>
      <dgm:spPr/>
      <dgm:t>
        <a:bodyPr/>
        <a:lstStyle/>
        <a:p>
          <a:endParaRPr lang="en-US"/>
        </a:p>
      </dgm:t>
    </dgm:pt>
    <dgm:pt modelId="{E8C9B2E2-D23A-204C-ABA6-ED16DC2F56C1}">
      <dgm:prSet/>
      <dgm:spPr/>
      <dgm:t>
        <a:bodyPr/>
        <a:lstStyle/>
        <a:p>
          <a:r>
            <a:rPr lang="en-US" b="1" dirty="0">
              <a:solidFill>
                <a:schemeClr val="tx1"/>
              </a:solidFill>
            </a:rPr>
            <a:t>ensure that the processes and outputs are independent of the processing speed</a:t>
          </a:r>
        </a:p>
      </dgm:t>
    </dgm:pt>
    <dgm:pt modelId="{CE425198-ADD0-E447-BD01-E577260D4041}" type="parTrans" cxnId="{5FF5E8E3-E372-2C48-A4AE-622F6D11FFB2}">
      <dgm:prSet/>
      <dgm:spPr/>
      <dgm:t>
        <a:bodyPr/>
        <a:lstStyle/>
        <a:p>
          <a:endParaRPr lang="en-US"/>
        </a:p>
      </dgm:t>
    </dgm:pt>
    <dgm:pt modelId="{6DA457C1-317A-804C-BFE4-BE39DB0207C9}" type="sibTrans" cxnId="{5FF5E8E3-E372-2C48-A4AE-622F6D11FFB2}">
      <dgm:prSet/>
      <dgm:spPr/>
      <dgm:t>
        <a:bodyPr/>
        <a:lstStyle/>
        <a:p>
          <a:endParaRPr lang="en-US"/>
        </a:p>
      </dgm:t>
    </dgm:pt>
    <dgm:pt modelId="{061F8838-9C1B-4E44-BC04-E76EC7791AF7}" type="pres">
      <dgm:prSet presAssocID="{556D4981-18ED-2F4B-ABC2-4ADD91BCBCDA}" presName="Name0" presStyleCnt="0">
        <dgm:presLayoutVars>
          <dgm:chMax val="7"/>
          <dgm:chPref val="7"/>
          <dgm:dir/>
        </dgm:presLayoutVars>
      </dgm:prSet>
      <dgm:spPr/>
    </dgm:pt>
    <dgm:pt modelId="{08D43B38-1075-ED40-9664-E09F8AC041B2}" type="pres">
      <dgm:prSet presAssocID="{556D4981-18ED-2F4B-ABC2-4ADD91BCBCDA}" presName="Name1" presStyleCnt="0"/>
      <dgm:spPr/>
    </dgm:pt>
    <dgm:pt modelId="{216C29B7-23B3-2A45-86ED-A16FF9C83C54}" type="pres">
      <dgm:prSet presAssocID="{556D4981-18ED-2F4B-ABC2-4ADD91BCBCDA}" presName="cycle" presStyleCnt="0"/>
      <dgm:spPr/>
    </dgm:pt>
    <dgm:pt modelId="{B94F19C5-71DD-0245-89D4-986A591A9A74}" type="pres">
      <dgm:prSet presAssocID="{556D4981-18ED-2F4B-ABC2-4ADD91BCBCDA}" presName="srcNode" presStyleLbl="node1" presStyleIdx="0" presStyleCnt="4"/>
      <dgm:spPr/>
    </dgm:pt>
    <dgm:pt modelId="{18B090CE-EABB-D547-9EDC-6DF6A1A69BE0}" type="pres">
      <dgm:prSet presAssocID="{556D4981-18ED-2F4B-ABC2-4ADD91BCBCDA}" presName="conn" presStyleLbl="parChTrans1D2" presStyleIdx="0" presStyleCnt="1"/>
      <dgm:spPr/>
    </dgm:pt>
    <dgm:pt modelId="{31F05962-388A-2346-B65A-410A446ED3CE}" type="pres">
      <dgm:prSet presAssocID="{556D4981-18ED-2F4B-ABC2-4ADD91BCBCDA}" presName="extraNode" presStyleLbl="node1" presStyleIdx="0" presStyleCnt="4"/>
      <dgm:spPr/>
    </dgm:pt>
    <dgm:pt modelId="{3CFAAA52-E837-9A42-9163-B9E3A298AE98}" type="pres">
      <dgm:prSet presAssocID="{556D4981-18ED-2F4B-ABC2-4ADD91BCBCDA}" presName="dstNode" presStyleLbl="node1" presStyleIdx="0" presStyleCnt="4"/>
      <dgm:spPr/>
    </dgm:pt>
    <dgm:pt modelId="{85ECFB3C-AC62-A742-9442-DB43663EA8D1}" type="pres">
      <dgm:prSet presAssocID="{4910085C-7BCE-5941-8136-3F03D25D3248}" presName="text_1" presStyleLbl="node1" presStyleIdx="0" presStyleCnt="4">
        <dgm:presLayoutVars>
          <dgm:bulletEnabled val="1"/>
        </dgm:presLayoutVars>
      </dgm:prSet>
      <dgm:spPr/>
    </dgm:pt>
    <dgm:pt modelId="{88E3478A-25E4-704A-BBA4-4BF4B228EEEA}" type="pres">
      <dgm:prSet presAssocID="{4910085C-7BCE-5941-8136-3F03D25D3248}" presName="accent_1" presStyleCnt="0"/>
      <dgm:spPr/>
    </dgm:pt>
    <dgm:pt modelId="{800DE3D9-F293-ED4A-98B5-89DBEF29A26D}" type="pres">
      <dgm:prSet presAssocID="{4910085C-7BCE-5941-8136-3F03D25D3248}" presName="accentRepeatNode" presStyleLbl="solidFgAcc1" presStyleIdx="0" presStyleCnt="4"/>
      <dgm:spPr/>
    </dgm:pt>
    <dgm:pt modelId="{406DC65F-9C07-B447-A6A5-7060228E312F}" type="pres">
      <dgm:prSet presAssocID="{7B42F4B4-68E1-0847-BB57-3D9A37AB9935}" presName="text_2" presStyleLbl="node1" presStyleIdx="1" presStyleCnt="4">
        <dgm:presLayoutVars>
          <dgm:bulletEnabled val="1"/>
        </dgm:presLayoutVars>
      </dgm:prSet>
      <dgm:spPr/>
    </dgm:pt>
    <dgm:pt modelId="{66D8FC1A-9278-DC46-9550-941003BEC506}" type="pres">
      <dgm:prSet presAssocID="{7B42F4B4-68E1-0847-BB57-3D9A37AB9935}" presName="accent_2" presStyleCnt="0"/>
      <dgm:spPr/>
    </dgm:pt>
    <dgm:pt modelId="{6512E6D8-6975-3146-9318-98BD9C39C687}" type="pres">
      <dgm:prSet presAssocID="{7B42F4B4-68E1-0847-BB57-3D9A37AB9935}" presName="accentRepeatNode" presStyleLbl="solidFgAcc1" presStyleIdx="1" presStyleCnt="4"/>
      <dgm:spPr/>
    </dgm:pt>
    <dgm:pt modelId="{7AD35A05-3034-204C-A255-E362B11949B5}" type="pres">
      <dgm:prSet presAssocID="{AED781A1-DE77-E84C-BC23-35C95CE6F07F}" presName="text_3" presStyleLbl="node1" presStyleIdx="2" presStyleCnt="4">
        <dgm:presLayoutVars>
          <dgm:bulletEnabled val="1"/>
        </dgm:presLayoutVars>
      </dgm:prSet>
      <dgm:spPr/>
    </dgm:pt>
    <dgm:pt modelId="{99CBDCC4-8A9B-E642-9DF3-C95DD9C58A72}" type="pres">
      <dgm:prSet presAssocID="{AED781A1-DE77-E84C-BC23-35C95CE6F07F}" presName="accent_3" presStyleCnt="0"/>
      <dgm:spPr/>
    </dgm:pt>
    <dgm:pt modelId="{8F2EB81C-8C54-3644-9886-FE888763CCE1}" type="pres">
      <dgm:prSet presAssocID="{AED781A1-DE77-E84C-BC23-35C95CE6F07F}" presName="accentRepeatNode" presStyleLbl="solidFgAcc1" presStyleIdx="2" presStyleCnt="4"/>
      <dgm:spPr/>
    </dgm:pt>
    <dgm:pt modelId="{A3568091-D695-0B4C-B097-E68DB412C11B}" type="pres">
      <dgm:prSet presAssocID="{E8C9B2E2-D23A-204C-ABA6-ED16DC2F56C1}" presName="text_4" presStyleLbl="node1" presStyleIdx="3" presStyleCnt="4">
        <dgm:presLayoutVars>
          <dgm:bulletEnabled val="1"/>
        </dgm:presLayoutVars>
      </dgm:prSet>
      <dgm:spPr/>
    </dgm:pt>
    <dgm:pt modelId="{EB9A7B30-8187-8E4F-9D00-21E246C14C76}" type="pres">
      <dgm:prSet presAssocID="{E8C9B2E2-D23A-204C-ABA6-ED16DC2F56C1}" presName="accent_4" presStyleCnt="0"/>
      <dgm:spPr/>
    </dgm:pt>
    <dgm:pt modelId="{AAAC62C3-7547-3948-9FBB-1592EA49AD84}" type="pres">
      <dgm:prSet presAssocID="{E8C9B2E2-D23A-204C-ABA6-ED16DC2F56C1}" presName="accentRepeatNode" presStyleLbl="solidFgAcc1" presStyleIdx="3" presStyleCnt="4"/>
      <dgm:spPr/>
    </dgm:pt>
  </dgm:ptLst>
  <dgm:cxnLst>
    <dgm:cxn modelId="{20C02C2B-223B-D74E-BC6C-837620233FAE}" srcId="{556D4981-18ED-2F4B-ABC2-4ADD91BCBCDA}" destId="{AED781A1-DE77-E84C-BC23-35C95CE6F07F}" srcOrd="2" destOrd="0" parTransId="{459AB6FB-B005-6C4D-B790-55D405ECA154}" sibTransId="{36F775D6-02DB-8B48-BAA5-5254E1491E19}"/>
    <dgm:cxn modelId="{2321933E-5909-9A42-8619-470B55CDE06F}" type="presOf" srcId="{E8C9B2E2-D23A-204C-ABA6-ED16DC2F56C1}" destId="{A3568091-D695-0B4C-B097-E68DB412C11B}" srcOrd="0" destOrd="0" presId="urn:microsoft.com/office/officeart/2008/layout/VerticalCurvedList"/>
    <dgm:cxn modelId="{DF0C7051-768B-414B-A5F9-A96391F3AA23}" type="presOf" srcId="{4910085C-7BCE-5941-8136-3F03D25D3248}" destId="{85ECFB3C-AC62-A742-9442-DB43663EA8D1}" srcOrd="0" destOrd="0" presId="urn:microsoft.com/office/officeart/2008/layout/VerticalCurvedList"/>
    <dgm:cxn modelId="{224FCF79-C087-5A45-8CC9-6F9B35579DCB}" srcId="{556D4981-18ED-2F4B-ABC2-4ADD91BCBCDA}" destId="{7B42F4B4-68E1-0847-BB57-3D9A37AB9935}" srcOrd="1" destOrd="0" parTransId="{E71BC94D-FEFD-0B4D-ACA6-032F86815EE8}" sibTransId="{923D5A0A-B536-7646-8958-B9916E2A13BB}"/>
    <dgm:cxn modelId="{90C70182-6F21-AD4F-962E-968DA6C87FB3}" type="presOf" srcId="{7B42F4B4-68E1-0847-BB57-3D9A37AB9935}" destId="{406DC65F-9C07-B447-A6A5-7060228E312F}" srcOrd="0" destOrd="0" presId="urn:microsoft.com/office/officeart/2008/layout/VerticalCurvedList"/>
    <dgm:cxn modelId="{59E16895-2FE2-7C45-B703-76B1B3A229E7}" srcId="{556D4981-18ED-2F4B-ABC2-4ADD91BCBCDA}" destId="{4910085C-7BCE-5941-8136-3F03D25D3248}" srcOrd="0" destOrd="0" parTransId="{26A2CD4F-DC5A-7046-B5A8-2D787561A70B}" sibTransId="{1F166A1A-2848-EC42-B66A-AF27748CE5D0}"/>
    <dgm:cxn modelId="{BACED699-0A33-4F42-B937-2C59EB3C8D3E}" type="presOf" srcId="{556D4981-18ED-2F4B-ABC2-4ADD91BCBCDA}" destId="{061F8838-9C1B-4E44-BC04-E76EC7791AF7}" srcOrd="0" destOrd="0" presId="urn:microsoft.com/office/officeart/2008/layout/VerticalCurvedList"/>
    <dgm:cxn modelId="{F49AF6BB-8A2D-1342-A963-47C59BF317D7}" type="presOf" srcId="{AED781A1-DE77-E84C-BC23-35C95CE6F07F}" destId="{7AD35A05-3034-204C-A255-E362B11949B5}" srcOrd="0" destOrd="0" presId="urn:microsoft.com/office/officeart/2008/layout/VerticalCurvedList"/>
    <dgm:cxn modelId="{2A3160BE-7070-B64A-AE15-44D3D4C70979}" type="presOf" srcId="{1F166A1A-2848-EC42-B66A-AF27748CE5D0}" destId="{18B090CE-EABB-D547-9EDC-6DF6A1A69BE0}" srcOrd="0" destOrd="0" presId="urn:microsoft.com/office/officeart/2008/layout/VerticalCurvedList"/>
    <dgm:cxn modelId="{5FF5E8E3-E372-2C48-A4AE-622F6D11FFB2}" srcId="{556D4981-18ED-2F4B-ABC2-4ADD91BCBCDA}" destId="{E8C9B2E2-D23A-204C-ABA6-ED16DC2F56C1}" srcOrd="3" destOrd="0" parTransId="{CE425198-ADD0-E447-BD01-E577260D4041}" sibTransId="{6DA457C1-317A-804C-BFE4-BE39DB0207C9}"/>
    <dgm:cxn modelId="{EB8713AA-3C41-F144-A4C8-584A69A71410}" type="presParOf" srcId="{061F8838-9C1B-4E44-BC04-E76EC7791AF7}" destId="{08D43B38-1075-ED40-9664-E09F8AC041B2}" srcOrd="0" destOrd="0" presId="urn:microsoft.com/office/officeart/2008/layout/VerticalCurvedList"/>
    <dgm:cxn modelId="{EDA972AE-D3B4-B449-B2B7-B5069D0A83FE}" type="presParOf" srcId="{08D43B38-1075-ED40-9664-E09F8AC041B2}" destId="{216C29B7-23B3-2A45-86ED-A16FF9C83C54}" srcOrd="0" destOrd="0" presId="urn:microsoft.com/office/officeart/2008/layout/VerticalCurvedList"/>
    <dgm:cxn modelId="{E5AE86A4-AFAE-524C-8B15-77113D4B8B01}" type="presParOf" srcId="{216C29B7-23B3-2A45-86ED-A16FF9C83C54}" destId="{B94F19C5-71DD-0245-89D4-986A591A9A74}" srcOrd="0" destOrd="0" presId="urn:microsoft.com/office/officeart/2008/layout/VerticalCurvedList"/>
    <dgm:cxn modelId="{925A1E89-7D2C-E54A-B126-CE62D8BD136F}" type="presParOf" srcId="{216C29B7-23B3-2A45-86ED-A16FF9C83C54}" destId="{18B090CE-EABB-D547-9EDC-6DF6A1A69BE0}" srcOrd="1" destOrd="0" presId="urn:microsoft.com/office/officeart/2008/layout/VerticalCurvedList"/>
    <dgm:cxn modelId="{AE22724D-9A8F-2744-9468-2D8B28B641C0}" type="presParOf" srcId="{216C29B7-23B3-2A45-86ED-A16FF9C83C54}" destId="{31F05962-388A-2346-B65A-410A446ED3CE}" srcOrd="2" destOrd="0" presId="urn:microsoft.com/office/officeart/2008/layout/VerticalCurvedList"/>
    <dgm:cxn modelId="{96DBCB48-9D79-E04A-A5C4-0DE16E08DEAC}" type="presParOf" srcId="{216C29B7-23B3-2A45-86ED-A16FF9C83C54}" destId="{3CFAAA52-E837-9A42-9163-B9E3A298AE98}" srcOrd="3" destOrd="0" presId="urn:microsoft.com/office/officeart/2008/layout/VerticalCurvedList"/>
    <dgm:cxn modelId="{BF509AF3-4EE6-9D46-B838-78991D1B74AC}" type="presParOf" srcId="{08D43B38-1075-ED40-9664-E09F8AC041B2}" destId="{85ECFB3C-AC62-A742-9442-DB43663EA8D1}" srcOrd="1" destOrd="0" presId="urn:microsoft.com/office/officeart/2008/layout/VerticalCurvedList"/>
    <dgm:cxn modelId="{B0D449AA-8BDF-B844-8C77-76A11E2366FD}" type="presParOf" srcId="{08D43B38-1075-ED40-9664-E09F8AC041B2}" destId="{88E3478A-25E4-704A-BBA4-4BF4B228EEEA}" srcOrd="2" destOrd="0" presId="urn:microsoft.com/office/officeart/2008/layout/VerticalCurvedList"/>
    <dgm:cxn modelId="{78F00842-A6CD-C545-BC15-B98F9D7C9420}" type="presParOf" srcId="{88E3478A-25E4-704A-BBA4-4BF4B228EEEA}" destId="{800DE3D9-F293-ED4A-98B5-89DBEF29A26D}" srcOrd="0" destOrd="0" presId="urn:microsoft.com/office/officeart/2008/layout/VerticalCurvedList"/>
    <dgm:cxn modelId="{74795B53-D2EA-7647-907D-CDC02417357A}" type="presParOf" srcId="{08D43B38-1075-ED40-9664-E09F8AC041B2}" destId="{406DC65F-9C07-B447-A6A5-7060228E312F}" srcOrd="3" destOrd="0" presId="urn:microsoft.com/office/officeart/2008/layout/VerticalCurvedList"/>
    <dgm:cxn modelId="{6F5B1D94-332C-7E49-AF2D-22D5F5CB9647}" type="presParOf" srcId="{08D43B38-1075-ED40-9664-E09F8AC041B2}" destId="{66D8FC1A-9278-DC46-9550-941003BEC506}" srcOrd="4" destOrd="0" presId="urn:microsoft.com/office/officeart/2008/layout/VerticalCurvedList"/>
    <dgm:cxn modelId="{2E14F365-219F-5D44-82F1-D36420CB59BE}" type="presParOf" srcId="{66D8FC1A-9278-DC46-9550-941003BEC506}" destId="{6512E6D8-6975-3146-9318-98BD9C39C687}" srcOrd="0" destOrd="0" presId="urn:microsoft.com/office/officeart/2008/layout/VerticalCurvedList"/>
    <dgm:cxn modelId="{A1098C8E-F070-8F43-99B7-994B336895C3}" type="presParOf" srcId="{08D43B38-1075-ED40-9664-E09F8AC041B2}" destId="{7AD35A05-3034-204C-A255-E362B11949B5}" srcOrd="5" destOrd="0" presId="urn:microsoft.com/office/officeart/2008/layout/VerticalCurvedList"/>
    <dgm:cxn modelId="{6BDFA329-41E5-2349-8C68-248C96C535E2}" type="presParOf" srcId="{08D43B38-1075-ED40-9664-E09F8AC041B2}" destId="{99CBDCC4-8A9B-E642-9DF3-C95DD9C58A72}" srcOrd="6" destOrd="0" presId="urn:microsoft.com/office/officeart/2008/layout/VerticalCurvedList"/>
    <dgm:cxn modelId="{FA899482-1925-9340-A72C-352AAB8FEFA9}" type="presParOf" srcId="{99CBDCC4-8A9B-E642-9DF3-C95DD9C58A72}" destId="{8F2EB81C-8C54-3644-9886-FE888763CCE1}" srcOrd="0" destOrd="0" presId="urn:microsoft.com/office/officeart/2008/layout/VerticalCurvedList"/>
    <dgm:cxn modelId="{ECF25529-5BC9-9B46-8389-F2FA1CFF8E45}" type="presParOf" srcId="{08D43B38-1075-ED40-9664-E09F8AC041B2}" destId="{A3568091-D695-0B4C-B097-E68DB412C11B}" srcOrd="7" destOrd="0" presId="urn:microsoft.com/office/officeart/2008/layout/VerticalCurvedList"/>
    <dgm:cxn modelId="{999DE755-CE48-9240-8834-7357D66847DF}" type="presParOf" srcId="{08D43B38-1075-ED40-9664-E09F8AC041B2}" destId="{EB9A7B30-8187-8E4F-9D00-21E246C14C76}" srcOrd="8" destOrd="0" presId="urn:microsoft.com/office/officeart/2008/layout/VerticalCurvedList"/>
    <dgm:cxn modelId="{D6BFE878-271D-7C4A-AD81-EC56AE424406}" type="presParOf" srcId="{EB9A7B30-8187-8E4F-9D00-21E246C14C76}" destId="{AAAC62C3-7547-3948-9FBB-1592EA49AD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dirty="0"/>
            <a:t>In the case of competing </a:t>
          </a:r>
          <a:r>
            <a:rPr lang="en-US" sz="2800" b="1" dirty="0"/>
            <a:t>processes three control problems</a:t>
          </a:r>
          <a:r>
            <a:rPr lang="en-US" sz="2800" dirty="0"/>
            <a:t> must be faced:</a:t>
          </a:r>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a:solidFill>
                <a:schemeClr val="accent3">
                  <a:lumMod val="50000"/>
                </a:schemeClr>
              </a:solidFill>
            </a:rPr>
            <a:t>   </a:t>
          </a:r>
          <a:r>
            <a:rPr lang="en-US" sz="2800" b="1" i="0" dirty="0">
              <a:solidFill>
                <a:schemeClr val="tx1"/>
              </a:solidFill>
            </a:rPr>
            <a:t>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dirty="0">
              <a:solidFill>
                <a:schemeClr val="tx1"/>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dirty="0">
              <a:solidFill>
                <a:schemeClr val="tx1"/>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pt>
  </dgm:ptLst>
  <dgm:cxnLst>
    <dgm:cxn modelId="{760A6718-16CA-3445-9217-2D89121980EE}" type="presOf" srcId="{334DF60F-7AF4-E14B-822F-13AF290D7C94}" destId="{F562FE9C-C5FA-5E46-ADCD-3ECA6CAD0E03}" srcOrd="0" destOrd="0" presId="urn:microsoft.com/office/officeart/2005/8/layout/vList2"/>
    <dgm:cxn modelId="{60BEBF36-3A51-B144-919C-DA52FF8AFCC4}" srcId="{47278DBD-5FCD-1D40-9839-A095DDABA5C3}" destId="{0D2240C2-9D46-9C46-B005-62FBD4EEB584}" srcOrd="0" destOrd="0" parTransId="{FBDDEDFD-3030-AB44-88DE-176637FDD5A7}" sibTransId="{F3B83CE3-4E31-7845-8F4B-769ACCEE3638}"/>
    <dgm:cxn modelId="{2061AC5D-4BCB-EF43-A089-A88B2A12EA6F}" type="presOf" srcId="{39BBB76B-4452-7142-899E-4C71C1B30263}" destId="{6A7F9969-6F05-5F41-88FE-250A770AADDF}" srcOrd="0" destOrd="3" presId="urn:microsoft.com/office/officeart/2005/8/layout/vList2"/>
    <dgm:cxn modelId="{E5C19968-3C7B-2E4B-803A-6E68ACB8F0A2}" srcId="{0D2240C2-9D46-9C46-B005-62FBD4EEB584}" destId="{2960AF8C-6A3F-C34D-98C9-F2DC75E3787E}" srcOrd="0" destOrd="0" parTransId="{05D2211E-03AD-5646-B6FB-F39429B8F08F}" sibTransId="{87431F10-E457-9041-855F-41BE96F289AE}"/>
    <dgm:cxn modelId="{E840FC4D-35E4-EA4A-802B-1855D54828EB}" type="presOf" srcId="{0D2240C2-9D46-9C46-B005-62FBD4EEB584}" destId="{6A7F9969-6F05-5F41-88FE-250A770AADDF}" srcOrd="0" destOrd="1"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20DF4BAA-0DFE-4F48-BB02-C5708929BACB}" type="presOf" srcId="{2960AF8C-6A3F-C34D-98C9-F2DC75E3787E}" destId="{6A7F9969-6F05-5F41-88FE-250A770AADDF}" srcOrd="0" destOrd="2" presId="urn:microsoft.com/office/officeart/2005/8/layout/vList2"/>
    <dgm:cxn modelId="{897202DF-2FA1-BF44-98AD-0642D5D854B8}" type="presOf" srcId="{8BEBB349-1C6E-AB42-964D-E302A863F1AC}" destId="{899C6DED-1F3C-F14B-BD4C-7647EC5F6B3F}" srcOrd="0" destOrd="0" presId="urn:microsoft.com/office/officeart/2005/8/layout/vList2"/>
    <dgm:cxn modelId="{F96B7CDF-4C5A-C141-A33A-4EC7F0C7D33D}" type="presOf" srcId="{47278DBD-5FCD-1D40-9839-A095DDABA5C3}" destId="{6A7F9969-6F05-5F41-88FE-250A770AADDF}" srcOrd="0" destOrd="0" presId="urn:microsoft.com/office/officeart/2005/8/layout/vList2"/>
    <dgm:cxn modelId="{0A055BE5-70F5-A941-B7C0-7347B96A1EDC}" srcId="{2960AF8C-6A3F-C34D-98C9-F2DC75E3787E}" destId="{39BBB76B-4452-7142-899E-4C71C1B30263}" srcOrd="0" destOrd="0" parTransId="{83A2A532-6B15-D34E-9D27-177F3CD0B28A}" sibTransId="{4F5D3F76-DC7C-C84B-B8CC-5439A1F6373A}"/>
    <dgm:cxn modelId="{7FAB8EF7-49E7-324E-B503-DB59F939025A}" srcId="{8BEBB349-1C6E-AB42-964D-E302A863F1AC}" destId="{334DF60F-7AF4-E14B-822F-13AF290D7C94}" srcOrd="0" destOrd="0" parTransId="{F2640CAD-5CA2-AB47-BF2D-556487A3D6EF}" sibTransId="{4A26F1EA-DA28-7343-A310-D6271B17FFFB}"/>
    <dgm:cxn modelId="{D7ECF708-2FC4-8B44-BB6B-CFB15AD2BD07}" type="presParOf" srcId="{899C6DED-1F3C-F14B-BD4C-7647EC5F6B3F}" destId="{F562FE9C-C5FA-5E46-ADCD-3ECA6CAD0E03}" srcOrd="0" destOrd="0" presId="urn:microsoft.com/office/officeart/2005/8/layout/vList2"/>
    <dgm:cxn modelId="{9016F5D4-1E8A-4E48-BEC7-8DC21DDC5EC6}"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a:t>Semaphore s is 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a:solidFill>
                <a:schemeClr val="tx1"/>
              </a:solidFill>
            </a:rPr>
            <a:t>There is no way to inspect or manipulate semaphores other than these three operations</a:t>
          </a: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pt>
    <dgm:pt modelId="{F4A463BE-2AEC-964C-BF35-ED24FA6317AE}" type="pres">
      <dgm:prSet presAssocID="{089281B8-1D5E-334A-A921-5425AAEB96AE}" presName="descendantText" presStyleLbl="alignAccFollowNode1" presStyleIdx="0" presStyleCnt="1">
        <dgm:presLayoutVars>
          <dgm:bulletEnabled val="1"/>
        </dgm:presLayoutVars>
      </dgm:prSet>
      <dgm:spPr/>
    </dgm:pt>
  </dgm:ptLst>
  <dgm:cxnLst>
    <dgm:cxn modelId="{5F7A7063-C25C-4248-995E-801647FAE8E5}" type="presOf" srcId="{7B13F4EE-7D10-DD41-B07C-4241F7924867}" destId="{AD854760-70DC-A04A-A103-8027AD61B020}" srcOrd="0" destOrd="0" presId="urn:microsoft.com/office/officeart/2005/8/layout/vList5"/>
    <dgm:cxn modelId="{8C639D78-2F34-BC41-92D0-36D878ECBCDA}" type="presOf" srcId="{089281B8-1D5E-334A-A921-5425AAEB96AE}" destId="{A5BFAE56-92D1-0448-968F-7C14E98DE1E2}" srcOrd="0" destOrd="0" presId="urn:microsoft.com/office/officeart/2005/8/layout/vList5"/>
    <dgm:cxn modelId="{3E788187-53C4-9C46-85FD-C314878B1C40}" srcId="{7B13F4EE-7D10-DD41-B07C-4241F7924867}" destId="{089281B8-1D5E-334A-A921-5425AAEB96AE}" srcOrd="0" destOrd="0" parTransId="{E0980B7B-60AC-5E49-9B7D-344FC211FD30}" sibTransId="{F308D1D0-AC0A-AC41-8CDB-E4DC577760E9}"/>
    <dgm:cxn modelId="{97A908A1-88E6-7E4A-A29A-BFC59181949E}" type="presOf" srcId="{B14D91FF-8F47-D044-A103-069347FEDDCC}" destId="{F4A463BE-2AEC-964C-BF35-ED24FA6317AE}" srcOrd="0" destOrd="0" presId="urn:microsoft.com/office/officeart/2005/8/layout/vList5"/>
    <dgm:cxn modelId="{EC52A4C6-FEA3-F346-8F3A-784B57F7DA2B}" srcId="{089281B8-1D5E-334A-A921-5425AAEB96AE}" destId="{B14D91FF-8F47-D044-A103-069347FEDDCC}" srcOrd="0" destOrd="0" parTransId="{AAE804C8-636A-1940-9B5A-197E4D37778E}" sibTransId="{E34039F6-7DBC-A44C-9BA7-37F2A18BBB2B}"/>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09B3CA-2154-3349-8E08-1BF775E99E0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A824A6C-3291-A64E-AB38-9B24534F96E1}">
      <dgm:prSet custT="1"/>
      <dgm:spPr>
        <a:solidFill>
          <a:schemeClr val="accent3">
            <a:lumMod val="50000"/>
          </a:schemeClr>
        </a:solidFill>
      </dgm:spPr>
      <dgm:t>
        <a:bodyPr/>
        <a:lstStyle/>
        <a:p>
          <a:pPr rtl="0"/>
          <a:r>
            <a:rPr lang="en-US" sz="2400" dirty="0"/>
            <a:t>There is no way to know before a process decrements a semaphore whether it will block or not</a:t>
          </a:r>
        </a:p>
      </dgm:t>
    </dgm:pt>
    <dgm:pt modelId="{7E45B653-A385-B349-AFA3-B144F231F6EE}" type="parTrans" cxnId="{E76072D1-BB37-1C48-9502-5DAC8D59F4B2}">
      <dgm:prSet/>
      <dgm:spPr/>
      <dgm:t>
        <a:bodyPr/>
        <a:lstStyle/>
        <a:p>
          <a:endParaRPr lang="en-US"/>
        </a:p>
      </dgm:t>
    </dgm:pt>
    <dgm:pt modelId="{A5F4A0B9-E9EF-FD41-9751-EE895B2C8842}" type="sibTrans" cxnId="{E76072D1-BB37-1C48-9502-5DAC8D59F4B2}">
      <dgm:prSet/>
      <dgm:spPr/>
      <dgm:t>
        <a:bodyPr/>
        <a:lstStyle/>
        <a:p>
          <a:endParaRPr lang="en-US"/>
        </a:p>
      </dgm:t>
    </dgm:pt>
    <dgm:pt modelId="{49C7C730-771B-094B-9569-A140396ED27C}">
      <dgm:prSet/>
      <dgm:spPr/>
      <dgm:t>
        <a:bodyPr/>
        <a:lstStyle/>
        <a:p>
          <a:pPr rtl="0"/>
          <a:r>
            <a:rPr lang="en-US" dirty="0"/>
            <a:t>There is no way to know which process will continue immediately on a </a:t>
          </a:r>
          <a:r>
            <a:rPr lang="en-US" dirty="0" err="1"/>
            <a:t>uniprocessor</a:t>
          </a:r>
          <a:r>
            <a:rPr lang="en-US" dirty="0"/>
            <a:t> system when two processes are running concurrently</a:t>
          </a:r>
        </a:p>
      </dgm:t>
    </dgm:pt>
    <dgm:pt modelId="{68A1379E-FBF2-0249-AC8C-E1E7F9FBA710}" type="parTrans" cxnId="{2F7CB06A-DEA0-E64F-9EDA-CBDBE96023E9}">
      <dgm:prSet/>
      <dgm:spPr/>
      <dgm:t>
        <a:bodyPr/>
        <a:lstStyle/>
        <a:p>
          <a:endParaRPr lang="en-US"/>
        </a:p>
      </dgm:t>
    </dgm:pt>
    <dgm:pt modelId="{44C7C024-E02E-6545-BC2F-8B04FD13E7C0}" type="sibTrans" cxnId="{2F7CB06A-DEA0-E64F-9EDA-CBDBE96023E9}">
      <dgm:prSet/>
      <dgm:spPr/>
      <dgm:t>
        <a:bodyPr/>
        <a:lstStyle/>
        <a:p>
          <a:endParaRPr lang="en-US"/>
        </a:p>
      </dgm:t>
    </dgm:pt>
    <dgm:pt modelId="{28472C96-6575-B04D-AE01-1A07A1A0BBFD}">
      <dgm:prSet/>
      <dgm:spPr>
        <a:solidFill>
          <a:schemeClr val="accent6">
            <a:lumMod val="75000"/>
          </a:schemeClr>
        </a:solidFill>
      </dgm:spPr>
      <dgm:t>
        <a:bodyPr/>
        <a:lstStyle/>
        <a:p>
          <a:pPr rtl="0"/>
          <a:r>
            <a:rPr lang="en-US" dirty="0"/>
            <a:t>You don’t know whether another process is waiting so the number of unblocked processes may be zero or one</a:t>
          </a:r>
        </a:p>
      </dgm:t>
    </dgm:pt>
    <dgm:pt modelId="{F49310AF-B30D-A646-8668-3E785FB4CA1D}" type="parTrans" cxnId="{D0CB1A2D-5563-BD46-B6BC-96B33F5EBAC8}">
      <dgm:prSet/>
      <dgm:spPr/>
      <dgm:t>
        <a:bodyPr/>
        <a:lstStyle/>
        <a:p>
          <a:endParaRPr lang="en-US"/>
        </a:p>
      </dgm:t>
    </dgm:pt>
    <dgm:pt modelId="{616A9A7D-57FA-0D4E-A493-D557831F68EF}" type="sibTrans" cxnId="{D0CB1A2D-5563-BD46-B6BC-96B33F5EBAC8}">
      <dgm:prSet/>
      <dgm:spPr/>
      <dgm:t>
        <a:bodyPr/>
        <a:lstStyle/>
        <a:p>
          <a:endParaRPr lang="en-US"/>
        </a:p>
      </dgm:t>
    </dgm:pt>
    <dgm:pt modelId="{D5A6D6E0-2341-B549-AB8B-DB746E18F4D7}" type="pres">
      <dgm:prSet presAssocID="{9409B3CA-2154-3349-8E08-1BF775E99E0E}" presName="Name0" presStyleCnt="0">
        <dgm:presLayoutVars>
          <dgm:dir/>
          <dgm:resizeHandles val="exact"/>
        </dgm:presLayoutVars>
      </dgm:prSet>
      <dgm:spPr/>
    </dgm:pt>
    <dgm:pt modelId="{19BA5E69-E325-F142-A0D4-B743109408EA}" type="pres">
      <dgm:prSet presAssocID="{2A824A6C-3291-A64E-AB38-9B24534F96E1}" presName="node" presStyleLbl="node1" presStyleIdx="0" presStyleCnt="3" custLinFactNeighborX="42797" custLinFactNeighborY="1724">
        <dgm:presLayoutVars>
          <dgm:bulletEnabled val="1"/>
        </dgm:presLayoutVars>
      </dgm:prSet>
      <dgm:spPr/>
    </dgm:pt>
    <dgm:pt modelId="{7091BE1A-F532-0741-A92F-0655E90F6B87}" type="pres">
      <dgm:prSet presAssocID="{A5F4A0B9-E9EF-FD41-9751-EE895B2C8842}" presName="sibTrans" presStyleCnt="0"/>
      <dgm:spPr/>
    </dgm:pt>
    <dgm:pt modelId="{49FA2FAC-FF0C-C14A-8048-646F866CB8A7}" type="pres">
      <dgm:prSet presAssocID="{49C7C730-771B-094B-9569-A140396ED27C}" presName="node" presStyleLbl="node1" presStyleIdx="1" presStyleCnt="3">
        <dgm:presLayoutVars>
          <dgm:bulletEnabled val="1"/>
        </dgm:presLayoutVars>
      </dgm:prSet>
      <dgm:spPr/>
    </dgm:pt>
    <dgm:pt modelId="{1E583963-4490-1F40-81F7-E938EEF2EEB0}" type="pres">
      <dgm:prSet presAssocID="{44C7C024-E02E-6545-BC2F-8B04FD13E7C0}" presName="sibTrans" presStyleCnt="0"/>
      <dgm:spPr/>
    </dgm:pt>
    <dgm:pt modelId="{9BE6FA6B-34B4-C242-82E5-DC5F191FF1E9}" type="pres">
      <dgm:prSet presAssocID="{28472C96-6575-B04D-AE01-1A07A1A0BBFD}" presName="node" presStyleLbl="node1" presStyleIdx="2" presStyleCnt="3">
        <dgm:presLayoutVars>
          <dgm:bulletEnabled val="1"/>
        </dgm:presLayoutVars>
      </dgm:prSet>
      <dgm:spPr/>
    </dgm:pt>
  </dgm:ptLst>
  <dgm:cxnLst>
    <dgm:cxn modelId="{F6D98210-07AD-4944-9E7D-242369862A6D}" type="presOf" srcId="{49C7C730-771B-094B-9569-A140396ED27C}" destId="{49FA2FAC-FF0C-C14A-8048-646F866CB8A7}" srcOrd="0" destOrd="0" presId="urn:microsoft.com/office/officeart/2005/8/layout/hList6"/>
    <dgm:cxn modelId="{D0CB1A2D-5563-BD46-B6BC-96B33F5EBAC8}" srcId="{9409B3CA-2154-3349-8E08-1BF775E99E0E}" destId="{28472C96-6575-B04D-AE01-1A07A1A0BBFD}" srcOrd="2" destOrd="0" parTransId="{F49310AF-B30D-A646-8668-3E785FB4CA1D}" sibTransId="{616A9A7D-57FA-0D4E-A493-D557831F68EF}"/>
    <dgm:cxn modelId="{BF52EB2F-346C-7047-ACBF-D423FB1AFAA5}" type="presOf" srcId="{2A824A6C-3291-A64E-AB38-9B24534F96E1}" destId="{19BA5E69-E325-F142-A0D4-B743109408EA}" srcOrd="0" destOrd="0" presId="urn:microsoft.com/office/officeart/2005/8/layout/hList6"/>
    <dgm:cxn modelId="{2F7CB06A-DEA0-E64F-9EDA-CBDBE96023E9}" srcId="{9409B3CA-2154-3349-8E08-1BF775E99E0E}" destId="{49C7C730-771B-094B-9569-A140396ED27C}" srcOrd="1" destOrd="0" parTransId="{68A1379E-FBF2-0249-AC8C-E1E7F9FBA710}" sibTransId="{44C7C024-E02E-6545-BC2F-8B04FD13E7C0}"/>
    <dgm:cxn modelId="{E4F1B14A-55BB-C745-8025-73BE65C1137B}" type="presOf" srcId="{28472C96-6575-B04D-AE01-1A07A1A0BBFD}" destId="{9BE6FA6B-34B4-C242-82E5-DC5F191FF1E9}" srcOrd="0" destOrd="0" presId="urn:microsoft.com/office/officeart/2005/8/layout/hList6"/>
    <dgm:cxn modelId="{E76072D1-BB37-1C48-9502-5DAC8D59F4B2}" srcId="{9409B3CA-2154-3349-8E08-1BF775E99E0E}" destId="{2A824A6C-3291-A64E-AB38-9B24534F96E1}" srcOrd="0" destOrd="0" parTransId="{7E45B653-A385-B349-AFA3-B144F231F6EE}" sibTransId="{A5F4A0B9-E9EF-FD41-9751-EE895B2C8842}"/>
    <dgm:cxn modelId="{98041DF6-12E8-4E49-B9B8-ADA734028C5C}" type="presOf" srcId="{9409B3CA-2154-3349-8E08-1BF775E99E0E}" destId="{D5A6D6E0-2341-B549-AB8B-DB746E18F4D7}" srcOrd="0" destOrd="0" presId="urn:microsoft.com/office/officeart/2005/8/layout/hList6"/>
    <dgm:cxn modelId="{FFE40153-6131-9342-A46A-E9FE20A7B043}" type="presParOf" srcId="{D5A6D6E0-2341-B549-AB8B-DB746E18F4D7}" destId="{19BA5E69-E325-F142-A0D4-B743109408EA}" srcOrd="0" destOrd="0" presId="urn:microsoft.com/office/officeart/2005/8/layout/hList6"/>
    <dgm:cxn modelId="{E0FCFB33-4BC5-6A40-A096-2BFFF6249708}" type="presParOf" srcId="{D5A6D6E0-2341-B549-AB8B-DB746E18F4D7}" destId="{7091BE1A-F532-0741-A92F-0655E90F6B87}" srcOrd="1" destOrd="0" presId="urn:microsoft.com/office/officeart/2005/8/layout/hList6"/>
    <dgm:cxn modelId="{718C7542-FF15-9948-AB2C-FFD320AD2567}" type="presParOf" srcId="{D5A6D6E0-2341-B549-AB8B-DB746E18F4D7}" destId="{49FA2FAC-FF0C-C14A-8048-646F866CB8A7}" srcOrd="2" destOrd="0" presId="urn:microsoft.com/office/officeart/2005/8/layout/hList6"/>
    <dgm:cxn modelId="{BD9CAB0E-07EE-0446-9105-FD9C9E6A02A6}" type="presParOf" srcId="{D5A6D6E0-2341-B549-AB8B-DB746E18F4D7}" destId="{1E583963-4490-1F40-81F7-E938EEF2EEB0}" srcOrd="3" destOrd="0" presId="urn:microsoft.com/office/officeart/2005/8/layout/hList6"/>
    <dgm:cxn modelId="{8B825CBF-F8CE-0946-9064-1A003C27BDA2}" type="presParOf" srcId="{D5A6D6E0-2341-B549-AB8B-DB746E18F4D7}" destId="{9BE6FA6B-34B4-C242-82E5-DC5F191FF1E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0"/>
          <a:ext cx="2892628" cy="1446314"/>
        </a:xfrm>
        <a:prstGeom prst="roundRect">
          <a:avLst>
            <a:gd name="adj" fmla="val 10000"/>
          </a:avLst>
        </a:prstGeom>
        <a:solidFill>
          <a:schemeClr val="accent2">
            <a:lumMod val="50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Multiple Applications</a:t>
          </a:r>
        </a:p>
      </dsp:txBody>
      <dsp:txXfrm>
        <a:off x="42361" y="42361"/>
        <a:ext cx="2807906" cy="1361592"/>
      </dsp:txXfrm>
    </dsp:sp>
    <dsp:sp modelId="{88849F20-B33C-5C44-AFB9-0C414FE0E452}">
      <dsp:nvSpPr>
        <dsp:cNvPr id="0" name=""/>
        <dsp:cNvSpPr/>
      </dsp:nvSpPr>
      <dsp:spPr>
        <a:xfrm>
          <a:off x="289262" y="1446314"/>
          <a:ext cx="238686" cy="1268118"/>
        </a:xfrm>
        <a:custGeom>
          <a:avLst/>
          <a:gdLst/>
          <a:ahLst/>
          <a:cxnLst/>
          <a:rect l="0" t="0" r="0" b="0"/>
          <a:pathLst>
            <a:path>
              <a:moveTo>
                <a:pt x="0" y="0"/>
              </a:moveTo>
              <a:lnTo>
                <a:pt x="0" y="1268118"/>
              </a:lnTo>
              <a:lnTo>
                <a:pt x="238686" y="1268118"/>
              </a:lnTo>
            </a:path>
          </a:pathLst>
        </a:cu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527948" y="1698165"/>
          <a:ext cx="2831652" cy="2032534"/>
        </a:xfrm>
        <a:prstGeom prst="roundRect">
          <a:avLst>
            <a:gd name="adj" fmla="val 10000"/>
          </a:avLst>
        </a:prstGeom>
        <a:solidFill>
          <a:schemeClr val="bg2">
            <a:lumMod val="9000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Multiprogramming was invented to allow processing</a:t>
          </a:r>
        </a:p>
        <a:p>
          <a:pPr marL="0" lvl="0" indent="0" algn="ctr" defTabSz="800100">
            <a:lnSpc>
              <a:spcPct val="90000"/>
            </a:lnSpc>
            <a:spcBef>
              <a:spcPct val="0"/>
            </a:spcBef>
            <a:spcAft>
              <a:spcPct val="35000"/>
            </a:spcAft>
            <a:buNone/>
          </a:pPr>
          <a:r>
            <a:rPr lang="en-US" sz="1800" kern="1200" dirty="0"/>
            <a:t>time to be dynamically shared among a number of active applications</a:t>
          </a:r>
          <a:r>
            <a:rPr lang="en-US" sz="1500" kern="1200" dirty="0"/>
            <a:t>.</a:t>
          </a:r>
        </a:p>
      </dsp:txBody>
      <dsp:txXfrm>
        <a:off x="587479" y="1757696"/>
        <a:ext cx="2712590" cy="1913472"/>
      </dsp:txXfrm>
    </dsp:sp>
    <dsp:sp modelId="{0CE5ACD9-A885-F943-8BFF-063CFB705DFD}">
      <dsp:nvSpPr>
        <dsp:cNvPr id="0" name=""/>
        <dsp:cNvSpPr/>
      </dsp:nvSpPr>
      <dsp:spPr>
        <a:xfrm>
          <a:off x="3618433" y="338571"/>
          <a:ext cx="2892628" cy="1446314"/>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Structured Applications</a:t>
          </a:r>
        </a:p>
      </dsp:txBody>
      <dsp:txXfrm>
        <a:off x="3660794" y="380932"/>
        <a:ext cx="2807906" cy="1361592"/>
      </dsp:txXfrm>
    </dsp:sp>
    <dsp:sp modelId="{1ED9D157-9E28-F645-9843-B974AEE688A5}">
      <dsp:nvSpPr>
        <dsp:cNvPr id="0" name=""/>
        <dsp:cNvSpPr/>
      </dsp:nvSpPr>
      <dsp:spPr>
        <a:xfrm>
          <a:off x="3907696" y="1784886"/>
          <a:ext cx="289262" cy="1269777"/>
        </a:xfrm>
        <a:custGeom>
          <a:avLst/>
          <a:gdLst/>
          <a:ahLst/>
          <a:cxnLst/>
          <a:rect l="0" t="0" r="0" b="0"/>
          <a:pathLst>
            <a:path>
              <a:moveTo>
                <a:pt x="0" y="0"/>
              </a:moveTo>
              <a:lnTo>
                <a:pt x="0" y="1269777"/>
              </a:lnTo>
              <a:lnTo>
                <a:pt x="289262" y="1269777"/>
              </a:lnTo>
            </a:path>
          </a:pathLst>
        </a:cu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4196959" y="2146464"/>
          <a:ext cx="2669664" cy="1816397"/>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 an extension of the principles of modular design</a:t>
          </a:r>
        </a:p>
        <a:p>
          <a:pPr marL="0" lvl="0" indent="0" algn="ctr" defTabSz="711200">
            <a:lnSpc>
              <a:spcPct val="90000"/>
            </a:lnSpc>
            <a:spcBef>
              <a:spcPct val="0"/>
            </a:spcBef>
            <a:spcAft>
              <a:spcPct val="35000"/>
            </a:spcAft>
            <a:buNone/>
          </a:pPr>
          <a:r>
            <a:rPr lang="en-US" sz="1600" kern="1200" dirty="0"/>
            <a:t>and structured programming, some applications can be effectively programmed</a:t>
          </a:r>
        </a:p>
        <a:p>
          <a:pPr marL="0" lvl="0" indent="0" algn="ctr" defTabSz="711200">
            <a:lnSpc>
              <a:spcPct val="90000"/>
            </a:lnSpc>
            <a:spcBef>
              <a:spcPct val="0"/>
            </a:spcBef>
            <a:spcAft>
              <a:spcPct val="35000"/>
            </a:spcAft>
            <a:buNone/>
          </a:pPr>
          <a:r>
            <a:rPr lang="en-US" sz="1600" kern="1200" dirty="0"/>
            <a:t>as a set of concurrent processes.</a:t>
          </a:r>
        </a:p>
      </dsp:txBody>
      <dsp:txXfrm>
        <a:off x="4250159" y="2199664"/>
        <a:ext cx="2563264" cy="1709997"/>
      </dsp:txXfrm>
    </dsp:sp>
    <dsp:sp modelId="{AB58CB0B-9A79-FB46-B44A-123C202FA944}">
      <dsp:nvSpPr>
        <dsp:cNvPr id="0" name=""/>
        <dsp:cNvSpPr/>
      </dsp:nvSpPr>
      <dsp:spPr>
        <a:xfrm>
          <a:off x="7504361" y="1067572"/>
          <a:ext cx="2892628" cy="1446314"/>
        </a:xfrm>
        <a:prstGeom prst="roundRect">
          <a:avLst>
            <a:gd name="adj" fmla="val 10000"/>
          </a:avLst>
        </a:prstGeom>
        <a:solidFill>
          <a:schemeClr val="accent3">
            <a:lumMod val="50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Operating System Structure</a:t>
          </a:r>
        </a:p>
      </dsp:txBody>
      <dsp:txXfrm>
        <a:off x="7546722" y="1109933"/>
        <a:ext cx="2807906" cy="1361592"/>
      </dsp:txXfrm>
    </dsp:sp>
    <dsp:sp modelId="{43D5D9E6-EF4D-F346-B286-0A0EDC9D6387}">
      <dsp:nvSpPr>
        <dsp:cNvPr id="0" name=""/>
        <dsp:cNvSpPr/>
      </dsp:nvSpPr>
      <dsp:spPr>
        <a:xfrm>
          <a:off x="7747904" y="2513886"/>
          <a:ext cx="91440" cy="1095485"/>
        </a:xfrm>
        <a:custGeom>
          <a:avLst/>
          <a:gdLst/>
          <a:ahLst/>
          <a:cxnLst/>
          <a:rect l="0" t="0" r="0" b="0"/>
          <a:pathLst>
            <a:path>
              <a:moveTo>
                <a:pt x="45720" y="0"/>
              </a:moveTo>
              <a:lnTo>
                <a:pt x="45720" y="1095485"/>
              </a:lnTo>
              <a:lnTo>
                <a:pt x="67487" y="1095485"/>
              </a:lnTo>
            </a:path>
          </a:pathLst>
        </a:cu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7815392" y="2701173"/>
          <a:ext cx="2651221" cy="1816397"/>
        </a:xfrm>
        <a:prstGeom prst="roundRect">
          <a:avLst>
            <a:gd name="adj" fmla="val 10000"/>
          </a:avLst>
        </a:prstGeom>
        <a:solidFill>
          <a:schemeClr val="accent3">
            <a:lumMod val="60000"/>
            <a:lumOff val="4000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The same structuring advantages apply to systems</a:t>
          </a:r>
        </a:p>
        <a:p>
          <a:pPr marL="0" lvl="0" indent="0" algn="ctr" defTabSz="711200">
            <a:lnSpc>
              <a:spcPct val="90000"/>
            </a:lnSpc>
            <a:spcBef>
              <a:spcPct val="0"/>
            </a:spcBef>
            <a:spcAft>
              <a:spcPct val="35000"/>
            </a:spcAft>
            <a:buNone/>
          </a:pPr>
          <a:r>
            <a:rPr lang="en-US" sz="1600" kern="1200" dirty="0"/>
            <a:t>programs, and we have seen that operating systems are themselves</a:t>
          </a:r>
        </a:p>
        <a:p>
          <a:pPr marL="0" lvl="0" indent="0" algn="ctr" defTabSz="711200">
            <a:lnSpc>
              <a:spcPct val="90000"/>
            </a:lnSpc>
            <a:spcBef>
              <a:spcPct val="0"/>
            </a:spcBef>
            <a:spcAft>
              <a:spcPct val="35000"/>
            </a:spcAft>
            <a:buNone/>
          </a:pPr>
          <a:r>
            <a:rPr lang="en-US" sz="1600" kern="1200" dirty="0"/>
            <a:t>often implemented as a set of processes or threads.</a:t>
          </a:r>
        </a:p>
      </dsp:txBody>
      <dsp:txXfrm>
        <a:off x="7868592" y="2754373"/>
        <a:ext cx="2544821" cy="1709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090CE-EABB-D547-9EDC-6DF6A1A69BE0}">
      <dsp:nvSpPr>
        <dsp:cNvPr id="0" name=""/>
        <dsp:cNvSpPr/>
      </dsp:nvSpPr>
      <dsp:spPr>
        <a:xfrm>
          <a:off x="-4483493" y="-687556"/>
          <a:ext cx="5341142" cy="5341142"/>
        </a:xfrm>
        <a:prstGeom prst="blockArc">
          <a:avLst>
            <a:gd name="adj1" fmla="val 18900000"/>
            <a:gd name="adj2" fmla="val 2700000"/>
            <a:gd name="adj3" fmla="val 404"/>
          </a:avLst>
        </a:pr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ECFB3C-AC62-A742-9442-DB43663EA8D1}">
      <dsp:nvSpPr>
        <dsp:cNvPr id="0" name=""/>
        <dsp:cNvSpPr/>
      </dsp:nvSpPr>
      <dsp:spPr>
        <a:xfrm>
          <a:off x="449253" y="304908"/>
          <a:ext cx="6077522" cy="61013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429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be able to keep track of various processes</a:t>
          </a:r>
        </a:p>
      </dsp:txBody>
      <dsp:txXfrm>
        <a:off x="449253" y="304908"/>
        <a:ext cx="6077522" cy="610133"/>
      </dsp:txXfrm>
    </dsp:sp>
    <dsp:sp modelId="{800DE3D9-F293-ED4A-98B5-89DBEF29A26D}">
      <dsp:nvSpPr>
        <dsp:cNvPr id="0" name=""/>
        <dsp:cNvSpPr/>
      </dsp:nvSpPr>
      <dsp:spPr>
        <a:xfrm>
          <a:off x="67919" y="228641"/>
          <a:ext cx="762667" cy="762667"/>
        </a:xfrm>
        <a:prstGeom prst="ellipse">
          <a:avLst/>
        </a:prstGeom>
        <a:solidFill>
          <a:schemeClr val="lt1">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06DC65F-9C07-B447-A6A5-7060228E312F}">
      <dsp:nvSpPr>
        <dsp:cNvPr id="0" name=""/>
        <dsp:cNvSpPr/>
      </dsp:nvSpPr>
      <dsp:spPr>
        <a:xfrm>
          <a:off x="799057" y="1220267"/>
          <a:ext cx="5727718" cy="61013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429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allocate and de-allocate resources for each active process</a:t>
          </a:r>
        </a:p>
      </dsp:txBody>
      <dsp:txXfrm>
        <a:off x="799057" y="1220267"/>
        <a:ext cx="5727718" cy="610133"/>
      </dsp:txXfrm>
    </dsp:sp>
    <dsp:sp modelId="{6512E6D8-6975-3146-9318-98BD9C39C687}">
      <dsp:nvSpPr>
        <dsp:cNvPr id="0" name=""/>
        <dsp:cNvSpPr/>
      </dsp:nvSpPr>
      <dsp:spPr>
        <a:xfrm>
          <a:off x="417723" y="1144001"/>
          <a:ext cx="762667" cy="762667"/>
        </a:xfrm>
        <a:prstGeom prst="ellipse">
          <a:avLst/>
        </a:prstGeom>
        <a:solidFill>
          <a:schemeClr val="lt1">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AD35A05-3034-204C-A255-E362B11949B5}">
      <dsp:nvSpPr>
        <dsp:cNvPr id="0" name=""/>
        <dsp:cNvSpPr/>
      </dsp:nvSpPr>
      <dsp:spPr>
        <a:xfrm>
          <a:off x="799057" y="2135627"/>
          <a:ext cx="5727718" cy="61013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4294" tIns="45720" rIns="45720" bIns="45720" numCol="1" spcCol="1270" anchor="ctr" anchorCtr="0">
          <a:noAutofit/>
        </a:bodyPr>
        <a:lstStyle/>
        <a:p>
          <a:pPr marL="0" lvl="0" indent="0" algn="l" defTabSz="800100">
            <a:lnSpc>
              <a:spcPct val="90000"/>
            </a:lnSpc>
            <a:spcBef>
              <a:spcPct val="0"/>
            </a:spcBef>
            <a:spcAft>
              <a:spcPct val="35000"/>
            </a:spcAft>
            <a:buNone/>
          </a:pPr>
          <a:r>
            <a:rPr lang="en-NZ" sz="1800" b="1" kern="1200" dirty="0">
              <a:solidFill>
                <a:schemeClr val="tx1"/>
              </a:solidFill>
            </a:rPr>
            <a:t>protect the data and physical resources of each process against interference by other processes</a:t>
          </a:r>
          <a:endParaRPr lang="en-US" sz="1800" b="1" kern="1200" dirty="0">
            <a:solidFill>
              <a:schemeClr val="tx1"/>
            </a:solidFill>
          </a:endParaRPr>
        </a:p>
      </dsp:txBody>
      <dsp:txXfrm>
        <a:off x="799057" y="2135627"/>
        <a:ext cx="5727718" cy="610133"/>
      </dsp:txXfrm>
    </dsp:sp>
    <dsp:sp modelId="{8F2EB81C-8C54-3644-9886-FE888763CCE1}">
      <dsp:nvSpPr>
        <dsp:cNvPr id="0" name=""/>
        <dsp:cNvSpPr/>
      </dsp:nvSpPr>
      <dsp:spPr>
        <a:xfrm>
          <a:off x="417723" y="2059360"/>
          <a:ext cx="762667" cy="762667"/>
        </a:xfrm>
        <a:prstGeom prst="ellipse">
          <a:avLst/>
        </a:prstGeom>
        <a:solidFill>
          <a:schemeClr val="lt1">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568091-D695-0B4C-B097-E68DB412C11B}">
      <dsp:nvSpPr>
        <dsp:cNvPr id="0" name=""/>
        <dsp:cNvSpPr/>
      </dsp:nvSpPr>
      <dsp:spPr>
        <a:xfrm>
          <a:off x="449253" y="3050986"/>
          <a:ext cx="6077522" cy="61013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429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ensure that the processes and outputs are independent of the processing speed</a:t>
          </a:r>
        </a:p>
      </dsp:txBody>
      <dsp:txXfrm>
        <a:off x="449253" y="3050986"/>
        <a:ext cx="6077522" cy="610133"/>
      </dsp:txXfrm>
    </dsp:sp>
    <dsp:sp modelId="{AAAC62C3-7547-3948-9FBB-1592EA49AD84}">
      <dsp:nvSpPr>
        <dsp:cNvPr id="0" name=""/>
        <dsp:cNvSpPr/>
      </dsp:nvSpPr>
      <dsp:spPr>
        <a:xfrm>
          <a:off x="67919" y="2974720"/>
          <a:ext cx="762667" cy="762667"/>
        </a:xfrm>
        <a:prstGeom prst="ellipse">
          <a:avLst/>
        </a:prstGeom>
        <a:solidFill>
          <a:schemeClr val="lt1">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00123" y="0"/>
          <a:ext cx="6091977" cy="868824"/>
        </a:xfrm>
        <a:prstGeom prst="roundRect">
          <a:avLst/>
        </a:prstGeom>
        <a:solidFill>
          <a:schemeClr val="accent3">
            <a:lumMod val="50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the case of competing </a:t>
          </a:r>
          <a:r>
            <a:rPr lang="en-US" sz="2800" b="1" kern="1200" dirty="0"/>
            <a:t>processes three control problems</a:t>
          </a:r>
          <a:r>
            <a:rPr lang="en-US" sz="2800" kern="1200" dirty="0"/>
            <a:t> must be faced:</a:t>
          </a:r>
        </a:p>
      </dsp:txBody>
      <dsp:txXfrm>
        <a:off x="242535" y="42412"/>
        <a:ext cx="6007153" cy="784000"/>
      </dsp:txXfrm>
    </dsp:sp>
    <dsp:sp modelId="{6A7F9969-6F05-5F41-88FE-250A770AADDF}">
      <dsp:nvSpPr>
        <dsp:cNvPr id="0" name=""/>
        <dsp:cNvSpPr/>
      </dsp:nvSpPr>
      <dsp:spPr>
        <a:xfrm>
          <a:off x="0" y="870376"/>
          <a:ext cx="6359769" cy="2330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23"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a:p>
        <a:p>
          <a:pPr marL="514350" lvl="2" indent="744538" algn="l" defTabSz="1244600">
            <a:lnSpc>
              <a:spcPct val="90000"/>
            </a:lnSpc>
            <a:spcBef>
              <a:spcPct val="0"/>
            </a:spcBef>
            <a:spcAft>
              <a:spcPct val="20000"/>
            </a:spcAft>
            <a:buChar char="•"/>
          </a:pPr>
          <a:r>
            <a:rPr lang="en-US" sz="2800" b="1" i="0" kern="1200" dirty="0">
              <a:solidFill>
                <a:schemeClr val="accent3">
                  <a:lumMod val="50000"/>
                </a:schemeClr>
              </a:solidFill>
            </a:rPr>
            <a:t>   </a:t>
          </a:r>
          <a:r>
            <a:rPr lang="en-US" sz="2800" b="1" i="0" kern="1200" dirty="0">
              <a:solidFill>
                <a:schemeClr val="tx1"/>
              </a:solidFill>
            </a:rPr>
            <a:t>the need for mutual exclusion</a:t>
          </a:r>
        </a:p>
        <a:p>
          <a:pPr marL="514350" lvl="3" indent="744538" algn="l" defTabSz="1244600">
            <a:lnSpc>
              <a:spcPct val="90000"/>
            </a:lnSpc>
            <a:spcBef>
              <a:spcPct val="0"/>
            </a:spcBef>
            <a:spcAft>
              <a:spcPct val="20000"/>
            </a:spcAft>
            <a:buChar char="•"/>
          </a:pPr>
          <a:r>
            <a:rPr lang="en-US" sz="2800" b="1" i="0" kern="1200" dirty="0">
              <a:solidFill>
                <a:schemeClr val="tx1"/>
              </a:solidFill>
            </a:rPr>
            <a:t>   deadlock</a:t>
          </a:r>
        </a:p>
        <a:p>
          <a:pPr marL="685800" lvl="4" indent="573088" algn="l" defTabSz="1244600">
            <a:lnSpc>
              <a:spcPct val="90000"/>
            </a:lnSpc>
            <a:spcBef>
              <a:spcPct val="0"/>
            </a:spcBef>
            <a:spcAft>
              <a:spcPct val="20000"/>
            </a:spcAft>
            <a:buChar char="•"/>
          </a:pPr>
          <a:r>
            <a:rPr lang="en-US" sz="2800" b="1" i="0" kern="1200" dirty="0">
              <a:solidFill>
                <a:schemeClr val="tx1"/>
              </a:solidFill>
            </a:rPr>
            <a:t>   starvation</a:t>
          </a:r>
        </a:p>
      </dsp:txBody>
      <dsp:txXfrm>
        <a:off x="0" y="870376"/>
        <a:ext cx="6359769" cy="2330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47821" y="-1573089"/>
          <a:ext cx="1696612" cy="5266944"/>
        </a:xfrm>
        <a:prstGeom prst="round2SameRect">
          <a:avLst/>
        </a:prstGeom>
        <a:solidFill>
          <a:schemeClr val="bg1"/>
        </a:solidFill>
        <a:ln w="100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en-US" sz="2900" kern="1200" dirty="0">
              <a:solidFill>
                <a:schemeClr val="tx1"/>
              </a:solidFill>
            </a:rPr>
            <a:t>There is no way to inspect or manipulate semaphores other than these three operations</a:t>
          </a:r>
        </a:p>
      </dsp:txBody>
      <dsp:txXfrm rot="-5400000">
        <a:off x="2962655" y="294899"/>
        <a:ext cx="5184122" cy="1530968"/>
      </dsp:txXfrm>
    </dsp:sp>
    <dsp:sp modelId="{A5BFAE56-92D1-0448-968F-7C14E98DE1E2}">
      <dsp:nvSpPr>
        <dsp:cNvPr id="0" name=""/>
        <dsp:cNvSpPr/>
      </dsp:nvSpPr>
      <dsp:spPr>
        <a:xfrm>
          <a:off x="0" y="0"/>
          <a:ext cx="2962656" cy="2120766"/>
        </a:xfrm>
        <a:prstGeom prst="roundRect">
          <a:avLst/>
        </a:prstGeom>
        <a:solidFill>
          <a:schemeClr val="accent1"/>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NZ" sz="2100" kern="1200" dirty="0"/>
            <a:t>Semaphore s is a variable that has an integer value upon which only three operations are defined:</a:t>
          </a:r>
          <a:endParaRPr lang="en-US" sz="2100" kern="1200" dirty="0"/>
        </a:p>
      </dsp:txBody>
      <dsp:txXfrm>
        <a:off x="103527" y="103527"/>
        <a:ext cx="2755602" cy="1913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5E69-E325-F142-A0D4-B743109408EA}">
      <dsp:nvSpPr>
        <dsp:cNvPr id="0" name=""/>
        <dsp:cNvSpPr/>
      </dsp:nvSpPr>
      <dsp:spPr>
        <a:xfrm rot="16200000">
          <a:off x="-707856" y="799506"/>
          <a:ext cx="4420547" cy="2821533"/>
        </a:xfrm>
        <a:prstGeom prst="flowChartManualOperation">
          <a:avLst/>
        </a:prstGeom>
        <a:solidFill>
          <a:schemeClr val="accent3">
            <a:lumMod val="50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rtl="0">
            <a:lnSpc>
              <a:spcPct val="90000"/>
            </a:lnSpc>
            <a:spcBef>
              <a:spcPct val="0"/>
            </a:spcBef>
            <a:spcAft>
              <a:spcPct val="35000"/>
            </a:spcAft>
            <a:buNone/>
          </a:pPr>
          <a:r>
            <a:rPr lang="en-US" sz="2400" kern="1200" dirty="0"/>
            <a:t>There is no way to know before a process decrements a semaphore whether it will block or not</a:t>
          </a:r>
        </a:p>
      </dsp:txBody>
      <dsp:txXfrm rot="5400000">
        <a:off x="91651" y="884108"/>
        <a:ext cx="2821533" cy="2652329"/>
      </dsp:txXfrm>
    </dsp:sp>
    <dsp:sp modelId="{49FA2FAC-FF0C-C14A-8048-646F866CB8A7}">
      <dsp:nvSpPr>
        <dsp:cNvPr id="0" name=""/>
        <dsp:cNvSpPr/>
      </dsp:nvSpPr>
      <dsp:spPr>
        <a:xfrm rot="16200000">
          <a:off x="2234726" y="799506"/>
          <a:ext cx="4420547" cy="2821533"/>
        </a:xfrm>
        <a:prstGeom prst="flowChartManualOperation">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8952" bIns="0" numCol="1" spcCol="1270" anchor="ctr" anchorCtr="0">
          <a:noAutofit/>
        </a:bodyPr>
        <a:lstStyle/>
        <a:p>
          <a:pPr marL="0" lvl="0" indent="0" algn="ctr" defTabSz="1022350" rtl="0">
            <a:lnSpc>
              <a:spcPct val="90000"/>
            </a:lnSpc>
            <a:spcBef>
              <a:spcPct val="0"/>
            </a:spcBef>
            <a:spcAft>
              <a:spcPct val="35000"/>
            </a:spcAft>
            <a:buNone/>
          </a:pPr>
          <a:r>
            <a:rPr lang="en-US" sz="2300" kern="1200" dirty="0"/>
            <a:t>There is no way to know which process will continue immediately on a </a:t>
          </a:r>
          <a:r>
            <a:rPr lang="en-US" sz="2300" kern="1200" dirty="0" err="1"/>
            <a:t>uniprocessor</a:t>
          </a:r>
          <a:r>
            <a:rPr lang="en-US" sz="2300" kern="1200" dirty="0"/>
            <a:t> system when two processes are running concurrently</a:t>
          </a:r>
        </a:p>
      </dsp:txBody>
      <dsp:txXfrm rot="5400000">
        <a:off x="3034233" y="884108"/>
        <a:ext cx="2821533" cy="2652329"/>
      </dsp:txXfrm>
    </dsp:sp>
    <dsp:sp modelId="{9BE6FA6B-34B4-C242-82E5-DC5F191FF1E9}">
      <dsp:nvSpPr>
        <dsp:cNvPr id="0" name=""/>
        <dsp:cNvSpPr/>
      </dsp:nvSpPr>
      <dsp:spPr>
        <a:xfrm rot="16200000">
          <a:off x="5267874" y="799506"/>
          <a:ext cx="4420547" cy="2821533"/>
        </a:xfrm>
        <a:prstGeom prst="flowChartManualOperation">
          <a:avLst/>
        </a:prstGeom>
        <a:solidFill>
          <a:schemeClr val="accent6">
            <a:lumMod val="75000"/>
          </a:schemeClr>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8952" bIns="0" numCol="1" spcCol="1270" anchor="ctr" anchorCtr="0">
          <a:noAutofit/>
        </a:bodyPr>
        <a:lstStyle/>
        <a:p>
          <a:pPr marL="0" lvl="0" indent="0" algn="ctr" defTabSz="1022350" rtl="0">
            <a:lnSpc>
              <a:spcPct val="90000"/>
            </a:lnSpc>
            <a:spcBef>
              <a:spcPct val="0"/>
            </a:spcBef>
            <a:spcAft>
              <a:spcPct val="35000"/>
            </a:spcAft>
            <a:buNone/>
          </a:pPr>
          <a:r>
            <a:rPr lang="en-US" sz="2300" kern="1200" dirty="0"/>
            <a:t>You don’t know whether another process is waiting so the number of unblocked processes may be zero or one</a:t>
          </a:r>
        </a:p>
      </dsp:txBody>
      <dsp:txXfrm rot="5400000">
        <a:off x="6067381" y="884108"/>
        <a:ext cx="2821533" cy="26523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02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B8226-9158-4700-B24D-D330A548FD10}"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2D3D3-4476-4A07-BDB6-9A3C7F9DE9C0}" type="slidenum">
              <a:rPr lang="en-US" smtClean="0"/>
              <a:t>‹#›</a:t>
            </a:fld>
            <a:endParaRPr lang="en-US"/>
          </a:p>
        </p:txBody>
      </p:sp>
    </p:spTree>
    <p:extLst>
      <p:ext uri="{BB962C8B-B14F-4D97-AF65-F5344CB8AC3E}">
        <p14:creationId xmlns:p14="http://schemas.microsoft.com/office/powerpoint/2010/main" val="252285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central themes of operating system design are all concerned with the management of processes and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Multiprogramming: </a:t>
            </a:r>
            <a:r>
              <a:rPr lang="en-US" sz="1200" b="0" kern="1200" baseline="0" dirty="0">
                <a:solidFill>
                  <a:schemeClr val="tx1"/>
                </a:solidFill>
                <a:latin typeface="+mn-lt"/>
                <a:ea typeface="+mn-ea"/>
                <a:cs typeface="+mn-cs"/>
              </a:rPr>
              <a:t>The management of multiple processes within a uniprocessor </a:t>
            </a:r>
            <a:r>
              <a:rPr lang="en-US" sz="1200" kern="1200" baseline="0" dirty="0">
                <a:solidFill>
                  <a:schemeClr val="tx1"/>
                </a:solidFill>
                <a:latin typeface="+mn-lt"/>
                <a:ea typeface="+mn-ea"/>
                <a:cs typeface="+mn-cs"/>
              </a:rPr>
              <a:t>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Multiprocessing : </a:t>
            </a:r>
            <a:r>
              <a:rPr lang="en-US" sz="1200" b="0" kern="1200" baseline="0" dirty="0">
                <a:solidFill>
                  <a:schemeClr val="tx1"/>
                </a:solidFill>
                <a:latin typeface="+mn-lt"/>
                <a:ea typeface="+mn-ea"/>
                <a:cs typeface="+mn-cs"/>
              </a:rPr>
              <a:t>The management of multiple processes within a multiprocessor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Distributed processing: </a:t>
            </a:r>
            <a:r>
              <a:rPr lang="en-US" sz="1200" b="0" kern="1200" baseline="0" dirty="0">
                <a:solidFill>
                  <a:schemeClr val="tx1"/>
                </a:solidFill>
                <a:latin typeface="+mn-lt"/>
                <a:ea typeface="+mn-ea"/>
                <a:cs typeface="+mn-cs"/>
              </a:rPr>
              <a:t>The management of multiple processes executing on </a:t>
            </a:r>
            <a:r>
              <a:rPr lang="en-US" sz="1200" kern="1200" baseline="0" dirty="0">
                <a:solidFill>
                  <a:schemeClr val="tx1"/>
                </a:solidFill>
                <a:latin typeface="+mn-lt"/>
                <a:ea typeface="+mn-ea"/>
                <a:cs typeface="+mn-cs"/>
              </a:rPr>
              <a:t>multiple, distributed computer systems. The recent proliferation of clusters is a prime example of this type of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41002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dirty="0"/>
          </a:p>
          <a:p>
            <a:endParaRPr lang="en-US" dirty="0"/>
          </a:p>
          <a:p>
            <a:r>
              <a:rPr lang="en-US" sz="1200" kern="1200" baseline="0" dirty="0">
                <a:solidFill>
                  <a:schemeClr val="tx1"/>
                </a:solidFill>
                <a:latin typeface="+mn-lt"/>
                <a:ea typeface="+mn-ea"/>
                <a:cs typeface="+mn-cs"/>
              </a:rPr>
              <a:t>Figure 5.1 illustrates the mutual exclusion mechanism in abstract terms. There are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processes to be executed concurrently. </a:t>
            </a:r>
            <a:r>
              <a:rPr lang="en-US" sz="1200" kern="1200" baseline="0" dirty="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a:t>
            </a:r>
            <a:r>
              <a:rPr lang="en-US" sz="1200" kern="1200" baseline="0" dirty="0" err="1">
                <a:solidFill>
                  <a:schemeClr val="tx1"/>
                </a:solidFill>
                <a:latin typeface="+mn-lt"/>
                <a:ea typeface="+mn-ea"/>
                <a:cs typeface="+mn-cs"/>
              </a:rPr>
              <a:t>entercritical</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exitcritical</a:t>
            </a:r>
            <a:r>
              <a:rPr lang="en-US" sz="1200" kern="1200" baseline="0" dirty="0">
                <a:solidFill>
                  <a:schemeClr val="tx1"/>
                </a:solidFill>
                <a:latin typeface="+mn-lt"/>
                <a:ea typeface="+mn-ea"/>
                <a:cs typeface="+mn-cs"/>
              </a:rPr>
              <a:t> . 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remains to examine specific mechanisms for providing the functions </a:t>
            </a:r>
            <a:r>
              <a:rPr lang="en-US" sz="1200" kern="1200" baseline="0" dirty="0" err="1">
                <a:solidFill>
                  <a:schemeClr val="tx1"/>
                </a:solidFill>
                <a:latin typeface="+mn-lt"/>
                <a:ea typeface="+mn-ea"/>
                <a:cs typeface="+mn-cs"/>
              </a:rPr>
              <a:t>entercritical</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exitcritical</a:t>
            </a:r>
            <a:r>
              <a:rPr lang="en-US" sz="1200" kern="1200" baseline="0" dirty="0">
                <a:solidFill>
                  <a:schemeClr val="tx1"/>
                </a:solidFill>
                <a:latin typeface="+mn-lt"/>
                <a:ea typeface="+mn-ea"/>
                <a:cs typeface="+mn-cs"/>
              </a:rPr>
              <a:t> . For the moment, we defer this issue while we consider the other cases of process interaction.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940300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In a uniprocessor system, concurrent processes cannot have overlapped execution;</a:t>
            </a:r>
          </a:p>
          <a:p>
            <a:r>
              <a:rPr lang="en-US" sz="1200" kern="1200" baseline="0" dirty="0">
                <a:solidFill>
                  <a:schemeClr val="tx1"/>
                </a:solidFill>
                <a:latin typeface="+mn-lt"/>
                <a:ea typeface="+mn-ea"/>
                <a:cs typeface="+mn-cs"/>
              </a:rPr>
              <a:t>they can only be interleaved. Furthermore, a process will continue to run until it</a:t>
            </a:r>
          </a:p>
          <a:p>
            <a:r>
              <a:rPr lang="en-US" sz="1200" kern="1200" baseline="0" dirty="0">
                <a:solidFill>
                  <a:schemeClr val="tx1"/>
                </a:solidFill>
                <a:latin typeface="+mn-lt"/>
                <a:ea typeface="+mn-ea"/>
                <a:cs typeface="+mn-cs"/>
              </a:rPr>
              <a:t>invokes an OS service or until it is interrupted. Therefore, to guarantee mutual exclusion,</a:t>
            </a:r>
          </a:p>
          <a:p>
            <a:r>
              <a:rPr lang="en-US" sz="1200" kern="1200" baseline="0" dirty="0">
                <a:solidFill>
                  <a:schemeClr val="tx1"/>
                </a:solidFill>
                <a:latin typeface="+mn-lt"/>
                <a:ea typeface="+mn-ea"/>
                <a:cs typeface="+mn-cs"/>
              </a:rPr>
              <a:t>it is sufficient to prevent a process from being interrupted. This capability</a:t>
            </a:r>
          </a:p>
          <a:p>
            <a:r>
              <a:rPr lang="en-US" sz="1200" kern="1200" baseline="0" dirty="0">
                <a:solidFill>
                  <a:schemeClr val="tx1"/>
                </a:solidFill>
                <a:latin typeface="+mn-lt"/>
                <a:ea typeface="+mn-ea"/>
                <a:cs typeface="+mn-cs"/>
              </a:rPr>
              <a:t>can be provided in the form of primitives defined by the OS kernel for disabling and</a:t>
            </a:r>
          </a:p>
          <a:p>
            <a:r>
              <a:rPr lang="en-US" sz="1200" kern="1200" baseline="0" dirty="0">
                <a:solidFill>
                  <a:schemeClr val="tx1"/>
                </a:solidFill>
                <a:latin typeface="+mn-lt"/>
                <a:ea typeface="+mn-ea"/>
                <a:cs typeface="+mn-cs"/>
              </a:rPr>
              <a:t>enabling interrupts.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Because the critical section cannot be interrupted, mutual exclusion is guaranteed.</a:t>
            </a:r>
          </a:p>
          <a:p>
            <a:r>
              <a:rPr lang="en-US" sz="1200" kern="1200" baseline="0" dirty="0">
                <a:solidFill>
                  <a:schemeClr val="tx1"/>
                </a:solidFill>
                <a:latin typeface="+mn-lt"/>
                <a:ea typeface="+mn-ea"/>
                <a:cs typeface="+mn-cs"/>
              </a:rPr>
              <a:t>The price of this approach, however, is high. The efficiency of execution could</a:t>
            </a:r>
          </a:p>
          <a:p>
            <a:r>
              <a:rPr lang="en-US" sz="1200" kern="1200" baseline="0" dirty="0">
                <a:solidFill>
                  <a:schemeClr val="tx1"/>
                </a:solidFill>
                <a:latin typeface="+mn-lt"/>
                <a:ea typeface="+mn-ea"/>
                <a:cs typeface="+mn-cs"/>
              </a:rPr>
              <a:t>be noticeably degraded because the processor is limited in its ability to interleave</a:t>
            </a:r>
          </a:p>
          <a:p>
            <a:r>
              <a:rPr lang="en-US" sz="1200" kern="1200" baseline="0" dirty="0">
                <a:solidFill>
                  <a:schemeClr val="tx1"/>
                </a:solidFill>
                <a:latin typeface="+mn-lt"/>
                <a:ea typeface="+mn-ea"/>
                <a:cs typeface="+mn-cs"/>
              </a:rPr>
              <a:t>processes. Another problem is that this approach will not work in a multiprocessor</a:t>
            </a:r>
          </a:p>
          <a:p>
            <a:r>
              <a:rPr lang="en-US" sz="1200" kern="1200" baseline="0" dirty="0">
                <a:solidFill>
                  <a:schemeClr val="tx1"/>
                </a:solidFill>
                <a:latin typeface="+mn-lt"/>
                <a:ea typeface="+mn-ea"/>
                <a:cs typeface="+mn-cs"/>
              </a:rPr>
              <a:t>architecture. When the computer includes more than one processor, it is possible (and</a:t>
            </a:r>
          </a:p>
          <a:p>
            <a:r>
              <a:rPr lang="en-US" sz="1200" kern="1200" baseline="0" dirty="0">
                <a:solidFill>
                  <a:schemeClr val="tx1"/>
                </a:solidFill>
                <a:latin typeface="+mn-lt"/>
                <a:ea typeface="+mn-ea"/>
                <a:cs typeface="+mn-cs"/>
              </a:rPr>
              <a:t>typical) for more than one process to be executing at a time. In this case, disabled</a:t>
            </a:r>
          </a:p>
          <a:p>
            <a:r>
              <a:rPr lang="en-US" sz="1200" kern="1200" baseline="0" dirty="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083853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version of the instruction checks a memory location ( *word ) against a test value ( </a:t>
            </a:r>
            <a:r>
              <a:rPr lang="en-US" sz="1200" kern="1200" baseline="0" dirty="0" err="1">
                <a:solidFill>
                  <a:schemeClr val="tx1"/>
                </a:solidFill>
                <a:latin typeface="+mn-lt"/>
                <a:ea typeface="+mn-ea"/>
                <a:cs typeface="+mn-cs"/>
              </a:rPr>
              <a:t>testval</a:t>
            </a:r>
            <a:r>
              <a:rPr lang="en-US" sz="1200" kern="1200" baseline="0" dirty="0">
                <a:solidFill>
                  <a:schemeClr val="tx1"/>
                </a:solidFill>
                <a:latin typeface="+mn-lt"/>
                <a:ea typeface="+mn-ea"/>
                <a:cs typeface="+mn-cs"/>
              </a:rPr>
              <a:t> ). If the memory location’s current value is </a:t>
            </a:r>
            <a:r>
              <a:rPr lang="en-US" sz="1200" kern="1200" baseline="0" dirty="0" err="1">
                <a:solidFill>
                  <a:schemeClr val="tx1"/>
                </a:solidFill>
                <a:latin typeface="+mn-lt"/>
                <a:ea typeface="+mn-ea"/>
                <a:cs typeface="+mn-cs"/>
              </a:rPr>
              <a:t>testval</a:t>
            </a:r>
            <a:r>
              <a:rPr lang="en-US" sz="1200" kern="1200" baseline="0" dirty="0">
                <a:solidFill>
                  <a:schemeClr val="tx1"/>
                </a:solidFill>
                <a:latin typeface="+mn-lt"/>
                <a:ea typeface="+mn-ea"/>
                <a:cs typeface="+mn-cs"/>
              </a:rPr>
              <a:t>, it is replaced with </a:t>
            </a:r>
            <a:r>
              <a:rPr lang="en-US" sz="1200" kern="1200" baseline="0" dirty="0" err="1">
                <a:solidFill>
                  <a:schemeClr val="tx1"/>
                </a:solidFill>
                <a:latin typeface="+mn-lt"/>
                <a:ea typeface="+mn-ea"/>
                <a:cs typeface="+mn-cs"/>
              </a:rPr>
              <a:t>newval</a:t>
            </a:r>
            <a:r>
              <a:rPr lang="en-US" sz="1200" kern="1200" baseline="0" dirty="0">
                <a:solidFill>
                  <a:schemeClr val="tx1"/>
                </a:solidFill>
                <a:latin typeface="+mn-lt"/>
                <a:ea typeface="+mn-ea"/>
                <a:cs typeface="+mn-cs"/>
              </a:rPr>
              <a:t> ; otherwise it is left unchanged. The old memory value is always returned; thus, the memory location has been updated if the returned value is the same as the test value. This atomic instruction therefore has two parts: A </a:t>
            </a:r>
            <a:r>
              <a:rPr lang="en-US" sz="1200" b="1" kern="1200" baseline="0" dirty="0">
                <a:solidFill>
                  <a:schemeClr val="tx1"/>
                </a:solidFill>
                <a:latin typeface="+mn-lt"/>
                <a:ea typeface="+mn-ea"/>
                <a:cs typeface="+mn-cs"/>
              </a:rPr>
              <a:t>compare is made </a:t>
            </a:r>
            <a:r>
              <a:rPr lang="en-US" sz="1200" kern="1200" baseline="0" dirty="0">
                <a:solidFill>
                  <a:schemeClr val="tx1"/>
                </a:solidFill>
                <a:latin typeface="+mn-lt"/>
                <a:ea typeface="+mn-ea"/>
                <a:cs typeface="+mn-cs"/>
              </a:rPr>
              <a:t>between a memory value and a test value; if the values are the same, a </a:t>
            </a:r>
            <a:r>
              <a:rPr lang="en-US" sz="1200" b="1" kern="1200" baseline="0" dirty="0">
                <a:solidFill>
                  <a:schemeClr val="tx1"/>
                </a:solidFill>
                <a:latin typeface="+mn-lt"/>
                <a:ea typeface="+mn-ea"/>
                <a:cs typeface="+mn-cs"/>
              </a:rPr>
              <a:t>swap occurs. </a:t>
            </a:r>
            <a:r>
              <a:rPr lang="en-US" sz="1200" kern="1200" baseline="0" dirty="0">
                <a:solidFill>
                  <a:schemeClr val="tx1"/>
                </a:solidFill>
                <a:latin typeface="+mn-lt"/>
                <a:ea typeface="+mn-ea"/>
                <a:cs typeface="+mn-cs"/>
              </a:rPr>
              <a:t>The entire </a:t>
            </a:r>
            <a:r>
              <a:rPr lang="en-US" sz="1200" kern="1200" baseline="0" dirty="0" err="1">
                <a:solidFill>
                  <a:schemeClr val="tx1"/>
                </a:solidFill>
                <a:latin typeface="+mn-lt"/>
                <a:ea typeface="+mn-ea"/>
                <a:cs typeface="+mn-cs"/>
              </a:rPr>
              <a:t>compare&amp;swap</a:t>
            </a:r>
            <a:r>
              <a:rPr lang="en-US" sz="1200" kern="1200" baseline="0" dirty="0">
                <a:solidFill>
                  <a:schemeClr val="tx1"/>
                </a:solidFill>
                <a:latin typeface="+mn-lt"/>
                <a:ea typeface="+mn-ea"/>
                <a:cs typeface="+mn-cs"/>
              </a:rPr>
              <a:t> function is carried out atomically—that is, it is not subject to interruption.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version of this instruction returns a Boolean value: true if the swap occurred; false otherwise. Some version of this instruction is available on nearly all processor families (x86, IA64, </a:t>
            </a:r>
            <a:r>
              <a:rPr lang="en-US" sz="1200" kern="1200" baseline="0" dirty="0" err="1">
                <a:solidFill>
                  <a:schemeClr val="tx1"/>
                </a:solidFill>
                <a:latin typeface="+mn-lt"/>
                <a:ea typeface="+mn-ea"/>
                <a:cs typeface="+mn-cs"/>
              </a:rPr>
              <a:t>sparc</a:t>
            </a:r>
            <a:r>
              <a:rPr lang="en-US" sz="1200" kern="1200" baseline="0" dirty="0">
                <a:solidFill>
                  <a:schemeClr val="tx1"/>
                </a:solidFill>
                <a:latin typeface="+mn-lt"/>
                <a:ea typeface="+mn-ea"/>
                <a:cs typeface="+mn-cs"/>
              </a:rPr>
              <a:t>, IBM </a:t>
            </a:r>
            <a:r>
              <a:rPr lang="en-US" sz="1200" kern="1200" baseline="0" dirty="0" err="1">
                <a:solidFill>
                  <a:schemeClr val="tx1"/>
                </a:solidFill>
                <a:latin typeface="+mn-lt"/>
                <a:ea typeface="+mn-ea"/>
                <a:cs typeface="+mn-cs"/>
              </a:rPr>
              <a:t>z</a:t>
            </a:r>
            <a:r>
              <a:rPr lang="en-US" sz="1200" kern="1200" baseline="0" dirty="0">
                <a:solidFill>
                  <a:schemeClr val="tx1"/>
                </a:solidFill>
                <a:latin typeface="+mn-lt"/>
                <a:ea typeface="+mn-ea"/>
                <a:cs typeface="+mn-cs"/>
              </a:rPr>
              <a:t> series, etc.), and most operating systems use this instruction for support of concurrency.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985168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5.2a shows a mutual exclusion protocol based on the use of this instruction. A shared variable bolt is initialized to 0. The only process that may enter its critical section is one that finds bolt equal to 0. All other processes attempting to enter their critical section go into a busy waiting mode. The term </a:t>
            </a:r>
            <a:r>
              <a:rPr lang="en-US" sz="1200" b="1" kern="1200" baseline="0" dirty="0">
                <a:solidFill>
                  <a:schemeClr val="tx1"/>
                </a:solidFill>
                <a:latin typeface="+mn-lt"/>
                <a:ea typeface="+mn-ea"/>
                <a:cs typeface="+mn-cs"/>
              </a:rPr>
              <a:t>busy waiting , </a:t>
            </a:r>
            <a:r>
              <a:rPr lang="en-US" sz="1200" kern="1200" baseline="0" dirty="0">
                <a:solidFill>
                  <a:schemeClr val="tx1"/>
                </a:solidFill>
                <a:latin typeface="+mn-lt"/>
                <a:ea typeface="+mn-ea"/>
                <a:cs typeface="+mn-cs"/>
              </a:rPr>
              <a:t>or </a:t>
            </a:r>
            <a:r>
              <a:rPr lang="en-US" sz="1200" b="1" kern="1200" baseline="0" dirty="0">
                <a:solidFill>
                  <a:schemeClr val="tx1"/>
                </a:solidFill>
                <a:latin typeface="+mn-lt"/>
                <a:ea typeface="+mn-ea"/>
                <a:cs typeface="+mn-cs"/>
              </a:rPr>
              <a:t>spin waiting </a:t>
            </a:r>
            <a:r>
              <a:rPr lang="en-US" sz="1200" b="0" kern="1200" baseline="0" dirty="0">
                <a:solidFill>
                  <a:schemeClr val="tx1"/>
                </a:solidFill>
                <a:latin typeface="+mn-lt"/>
                <a:ea typeface="+mn-ea"/>
                <a:cs typeface="+mn-cs"/>
              </a:rPr>
              <a:t>, refers to a technique in which a process can do nothing until it gets </a:t>
            </a:r>
            <a:r>
              <a:rPr lang="en-US" sz="1200" kern="1200" baseline="0" dirty="0">
                <a:solidFill>
                  <a:schemeClr val="tx1"/>
                </a:solidFill>
                <a:latin typeface="+mn-lt"/>
                <a:ea typeface="+mn-ea"/>
                <a:cs typeface="+mn-cs"/>
              </a:rPr>
              <a:t>permission to enter its critical section but continues to execute an instruction or set of instructions that tests the appropriate variable to gain entrance. When a process leaves its critical section, it resets </a:t>
            </a:r>
            <a:r>
              <a:rPr lang="en-US" sz="1200" i="1" kern="1200" baseline="0" dirty="0">
                <a:solidFill>
                  <a:schemeClr val="tx1"/>
                </a:solidFill>
                <a:latin typeface="+mn-lt"/>
                <a:ea typeface="+mn-ea"/>
                <a:cs typeface="+mn-cs"/>
              </a:rPr>
              <a:t>bolt to 0; at this point one and only one of the waiting </a:t>
            </a:r>
            <a:r>
              <a:rPr lang="en-US" sz="1200" kern="1200" baseline="0" dirty="0">
                <a:solidFill>
                  <a:schemeClr val="tx1"/>
                </a:solidFill>
                <a:latin typeface="+mn-lt"/>
                <a:ea typeface="+mn-ea"/>
                <a:cs typeface="+mn-cs"/>
              </a:rPr>
              <a:t>processes is granted access to its critical section. The choice of process depends on which process happens to execute the compare &amp; swap instruction next.</a:t>
            </a:r>
            <a:endParaRPr lang="en-NZ" baseline="0" dirty="0"/>
          </a:p>
          <a:p>
            <a:pPr lvl="0"/>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Figure 5.2b shows a mutual exclusion protocol based on the use of an exchange instruction. A shared variable </a:t>
            </a:r>
            <a:r>
              <a:rPr lang="en-US" sz="1200" i="1" kern="1200" baseline="0" dirty="0">
                <a:solidFill>
                  <a:schemeClr val="tx1"/>
                </a:solidFill>
                <a:latin typeface="+mn-lt"/>
                <a:ea typeface="+mn-ea"/>
                <a:cs typeface="+mn-cs"/>
              </a:rPr>
              <a:t>bolt is initialized to 0. Each process uses a local variable key that is initialized to 1. The only process that may enter its critical section </a:t>
            </a:r>
            <a:r>
              <a:rPr lang="en-US" sz="1200" kern="1200" baseline="0" dirty="0">
                <a:solidFill>
                  <a:schemeClr val="tx1"/>
                </a:solidFill>
                <a:latin typeface="+mn-lt"/>
                <a:ea typeface="+mn-ea"/>
                <a:cs typeface="+mn-cs"/>
              </a:rPr>
              <a:t>is one that finds </a:t>
            </a:r>
            <a:r>
              <a:rPr lang="en-US" sz="1200" i="1" kern="1200" baseline="0" dirty="0">
                <a:solidFill>
                  <a:schemeClr val="tx1"/>
                </a:solidFill>
                <a:latin typeface="+mn-lt"/>
                <a:ea typeface="+mn-ea"/>
                <a:cs typeface="+mn-cs"/>
              </a:rPr>
              <a:t>bolt equal to 0. It excludes all other processes from the critical section </a:t>
            </a:r>
            <a:r>
              <a:rPr lang="en-US" sz="1200" kern="1200" baseline="0" dirty="0">
                <a:solidFill>
                  <a:schemeClr val="tx1"/>
                </a:solidFill>
                <a:latin typeface="+mn-lt"/>
                <a:ea typeface="+mn-ea"/>
                <a:cs typeface="+mn-cs"/>
              </a:rPr>
              <a:t>by setting </a:t>
            </a:r>
            <a:r>
              <a:rPr lang="en-US" sz="1200" i="1" kern="1200" baseline="0" dirty="0">
                <a:solidFill>
                  <a:schemeClr val="tx1"/>
                </a:solidFill>
                <a:latin typeface="+mn-lt"/>
                <a:ea typeface="+mn-ea"/>
                <a:cs typeface="+mn-cs"/>
              </a:rPr>
              <a:t>bolt to 1. When a process leaves its critical section, it resets bolt to 0, </a:t>
            </a:r>
            <a:r>
              <a:rPr lang="en-US" sz="1200" kern="1200" baseline="0" dirty="0">
                <a:solidFill>
                  <a:schemeClr val="tx1"/>
                </a:solidFill>
                <a:latin typeface="+mn-lt"/>
                <a:ea typeface="+mn-ea"/>
                <a:cs typeface="+mn-cs"/>
              </a:rPr>
              <a:t>allowing another process to gain access to its critical section.</a:t>
            </a: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784683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use of a special machine instruction to enforce mutual exclusion has a number of advantages:</a:t>
            </a:r>
          </a:p>
          <a:p>
            <a:r>
              <a:rPr lang="en-US" sz="1200" kern="1200" baseline="0" dirty="0">
                <a:solidFill>
                  <a:schemeClr val="tx1"/>
                </a:solidFill>
                <a:latin typeface="+mn-lt"/>
                <a:ea typeface="+mn-ea"/>
                <a:cs typeface="+mn-cs"/>
              </a:rPr>
              <a:t>• It is applicable to any number of processes on either a single processor or multiple processors sharing main memory.</a:t>
            </a:r>
          </a:p>
          <a:p>
            <a:r>
              <a:rPr lang="en-US" sz="1200" kern="1200" baseline="0" dirty="0">
                <a:solidFill>
                  <a:schemeClr val="tx1"/>
                </a:solidFill>
                <a:latin typeface="+mn-lt"/>
                <a:ea typeface="+mn-ea"/>
                <a:cs typeface="+mn-cs"/>
              </a:rPr>
              <a:t>• It is simple and therefore easy to verify.</a:t>
            </a:r>
          </a:p>
          <a:p>
            <a:r>
              <a:rPr lang="en-US" sz="1200" kern="1200" baseline="0" dirty="0">
                <a:solidFill>
                  <a:schemeClr val="tx1"/>
                </a:solidFill>
                <a:latin typeface="+mn-lt"/>
                <a:ea typeface="+mn-ea"/>
                <a:cs typeface="+mn-cs"/>
              </a:rPr>
              <a:t>• It can be used to support multiple critical sections; each critical section can be defined by its own variable.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2363393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some serious disadvantages: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Busy waiting is employed: </a:t>
            </a:r>
            <a:r>
              <a:rPr lang="en-US" sz="1200" b="0" kern="1200" baseline="0" dirty="0">
                <a:solidFill>
                  <a:schemeClr val="tx1"/>
                </a:solidFill>
                <a:latin typeface="+mn-lt"/>
                <a:ea typeface="+mn-ea"/>
                <a:cs typeface="+mn-cs"/>
              </a:rPr>
              <a:t>Thus, while a process is waiting for access to a critical </a:t>
            </a:r>
            <a:r>
              <a:rPr lang="en-US" sz="1200" kern="1200" baseline="0" dirty="0">
                <a:solidFill>
                  <a:schemeClr val="tx1"/>
                </a:solidFill>
                <a:latin typeface="+mn-lt"/>
                <a:ea typeface="+mn-ea"/>
                <a:cs typeface="+mn-cs"/>
              </a:rPr>
              <a:t>section, it continues to consume processor time.</a:t>
            </a:r>
          </a:p>
          <a:p>
            <a:pPr>
              <a:buFont typeface="Arial"/>
              <a:buChar char="•"/>
            </a:pPr>
            <a:endParaRPr lang="en-US" sz="1200" b="1" kern="1200" baseline="0" dirty="0">
              <a:solidFill>
                <a:schemeClr val="tx1"/>
              </a:solidFill>
              <a:latin typeface="+mn-lt"/>
              <a:ea typeface="+mn-ea"/>
              <a:cs typeface="+mn-cs"/>
            </a:endParaRPr>
          </a:p>
          <a:p>
            <a:pPr>
              <a:buFont typeface="Arial"/>
              <a:buChar char="•"/>
            </a:pPr>
            <a:r>
              <a:rPr lang="en-US" sz="1200" b="1" kern="1200" baseline="0" dirty="0">
                <a:solidFill>
                  <a:schemeClr val="tx1"/>
                </a:solidFill>
                <a:latin typeface="+mn-lt"/>
                <a:ea typeface="+mn-ea"/>
                <a:cs typeface="+mn-cs"/>
              </a:rPr>
              <a:t>Starvation is possible: </a:t>
            </a:r>
            <a:r>
              <a:rPr lang="en-US" sz="1200" b="0" kern="1200" baseline="0" dirty="0">
                <a:solidFill>
                  <a:schemeClr val="tx1"/>
                </a:solidFill>
                <a:latin typeface="+mn-lt"/>
                <a:ea typeface="+mn-ea"/>
                <a:cs typeface="+mn-cs"/>
              </a:rPr>
              <a:t>When a process leaves a critical section and more than </a:t>
            </a:r>
            <a:r>
              <a:rPr lang="en-US" sz="1200" kern="1200" baseline="0" dirty="0">
                <a:solidFill>
                  <a:schemeClr val="tx1"/>
                </a:solidFill>
                <a:latin typeface="+mn-lt"/>
                <a:ea typeface="+mn-ea"/>
                <a:cs typeface="+mn-cs"/>
              </a:rPr>
              <a:t>one process is waiting, the selection of a waiting process is arbitrary. Thus, some process could indefinitely be denied access.</a:t>
            </a:r>
          </a:p>
          <a:p>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Deadlock is possible: </a:t>
            </a:r>
            <a:r>
              <a:rPr lang="en-US" sz="1200" b="0" kern="1200" baseline="0" dirty="0">
                <a:solidFill>
                  <a:schemeClr val="tx1"/>
                </a:solidFill>
                <a:latin typeface="+mn-lt"/>
                <a:ea typeface="+mn-ea"/>
                <a:cs typeface="+mn-cs"/>
              </a:rPr>
              <a:t>Consider the following scenario on a single-processor </a:t>
            </a:r>
            <a:r>
              <a:rPr lang="en-US" sz="1200" kern="1200" baseline="0" dirty="0">
                <a:solidFill>
                  <a:schemeClr val="tx1"/>
                </a:solidFill>
                <a:latin typeface="+mn-lt"/>
                <a:ea typeface="+mn-ea"/>
                <a:cs typeface="+mn-cs"/>
              </a:rPr>
              <a:t>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Because of the drawbacks of both the software and hardware solutions just outlined, we need to look for other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3687790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Dijkstra was concerned with the design of an OS as a collection of cooperating sequential processes and with the development of efficient and reliable mechanisms for supporting cooperation.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These mechanisms can just as readily be used by user processes if the processor and OS make the mechanisms available.</a:t>
            </a:r>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39</a:t>
            </a:fld>
            <a:endParaRPr lang="en-US"/>
          </a:p>
        </p:txBody>
      </p:sp>
    </p:spTree>
    <p:extLst>
      <p:ext uri="{BB962C8B-B14F-4D97-AF65-F5344CB8AC3E}">
        <p14:creationId xmlns:p14="http://schemas.microsoft.com/office/powerpoint/2010/main" val="1998138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fundamental principle is this: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or more processes can cooperate by means of simple signals, such that a process can be forced to stop at a specified place until it has received a specific signal.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signaling, special variables called semaphores are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transmit a signal via semaphore s , a process executes the primitive </a:t>
            </a:r>
            <a:r>
              <a:rPr lang="en-US" sz="1200" kern="1200" baseline="0" dirty="0" err="1">
                <a:solidFill>
                  <a:schemeClr val="tx1"/>
                </a:solidFill>
                <a:latin typeface="+mn-lt"/>
                <a:ea typeface="+mn-ea"/>
                <a:cs typeface="+mn-cs"/>
              </a:rPr>
              <a:t>semSignal</a:t>
            </a:r>
            <a:r>
              <a:rPr lang="en-US" sz="1200" kern="1200" baseline="0" dirty="0">
                <a:solidFill>
                  <a:schemeClr val="tx1"/>
                </a:solidFill>
                <a:latin typeface="+mn-lt"/>
                <a:ea typeface="+mn-ea"/>
                <a:cs typeface="+mn-cs"/>
              </a:rPr>
              <a:t>(s)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receive a signal via semaphore s , a process executes the primitive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(s) ; if the corresponding signal has not yet been transmitted, the process is suspended until the transmission takes place.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 semaphore may be initialized to a nonnegative integer value.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a:t>
            </a:r>
            <a:r>
              <a:rPr lang="en-US" sz="1200" b="1" kern="1200" baseline="0" dirty="0" err="1">
                <a:solidFill>
                  <a:schemeClr val="tx1"/>
                </a:solidFill>
                <a:latin typeface="+mn-lt"/>
                <a:ea typeface="+mn-ea"/>
                <a:cs typeface="+mn-cs"/>
              </a:rPr>
              <a:t>semWait</a:t>
            </a:r>
            <a:r>
              <a:rPr lang="en-US" sz="1200" b="1" kern="1200" baseline="0" dirty="0">
                <a:solidFill>
                  <a:schemeClr val="tx1"/>
                </a:solidFill>
                <a:latin typeface="+mn-lt"/>
                <a:ea typeface="+mn-ea"/>
                <a:cs typeface="+mn-cs"/>
              </a:rPr>
              <a:t> operation decrements the semaphore value. </a:t>
            </a:r>
            <a:r>
              <a:rPr lang="en-US" sz="1200" b="0" kern="1200" baseline="0" dirty="0">
                <a:solidFill>
                  <a:schemeClr val="tx1"/>
                </a:solidFill>
                <a:latin typeface="+mn-lt"/>
                <a:ea typeface="+mn-ea"/>
                <a:cs typeface="+mn-cs"/>
              </a:rPr>
              <a:t>If the value </a:t>
            </a:r>
            <a:r>
              <a:rPr lang="en-US" sz="1200" kern="1200" baseline="0" dirty="0">
                <a:solidFill>
                  <a:schemeClr val="tx1"/>
                </a:solidFill>
                <a:latin typeface="+mn-lt"/>
                <a:ea typeface="+mn-ea"/>
                <a:cs typeface="+mn-cs"/>
              </a:rPr>
              <a:t>becomes negative, then the process executing the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is blocked.</a:t>
            </a:r>
          </a:p>
          <a:p>
            <a:r>
              <a:rPr lang="en-US" sz="1200" kern="1200" baseline="0" dirty="0">
                <a:solidFill>
                  <a:schemeClr val="tx1"/>
                </a:solidFill>
                <a:latin typeface="+mn-lt"/>
                <a:ea typeface="+mn-ea"/>
                <a:cs typeface="+mn-cs"/>
              </a:rPr>
              <a:t>Otherwise, the process continues execution.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a:t>
            </a:r>
            <a:r>
              <a:rPr lang="en-US" sz="1200" b="1" kern="1200" baseline="0" dirty="0" err="1">
                <a:solidFill>
                  <a:schemeClr val="tx1"/>
                </a:solidFill>
                <a:latin typeface="+mn-lt"/>
                <a:ea typeface="+mn-ea"/>
                <a:cs typeface="+mn-cs"/>
              </a:rPr>
              <a:t>semSignal</a:t>
            </a:r>
            <a:r>
              <a:rPr lang="en-US" sz="1200" b="1" kern="1200" baseline="0" dirty="0">
                <a:solidFill>
                  <a:schemeClr val="tx1"/>
                </a:solidFill>
                <a:latin typeface="+mn-lt"/>
                <a:ea typeface="+mn-ea"/>
                <a:cs typeface="+mn-cs"/>
              </a:rPr>
              <a:t> operation increments the semaphore value</a:t>
            </a:r>
            <a:r>
              <a:rPr lang="en-US" sz="1200" b="0" kern="1200" baseline="0" dirty="0">
                <a:solidFill>
                  <a:schemeClr val="tx1"/>
                </a:solidFill>
                <a:latin typeface="+mn-lt"/>
                <a:ea typeface="+mn-ea"/>
                <a:cs typeface="+mn-cs"/>
              </a:rPr>
              <a:t>. If the resulting </a:t>
            </a:r>
            <a:r>
              <a:rPr lang="en-US" sz="1200" kern="1200" baseline="0" dirty="0">
                <a:solidFill>
                  <a:schemeClr val="tx1"/>
                </a:solidFill>
                <a:latin typeface="+mn-lt"/>
                <a:ea typeface="+mn-ea"/>
                <a:cs typeface="+mn-cs"/>
              </a:rPr>
              <a:t>value is less than or equal to zero, then a process blocked by a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2529542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chemeClr val="tx1"/>
                </a:solidFill>
              </a:rPr>
              <a:t>To begin, the semaphore has a zero or positive value. If the value is positive, that value equals the number of processes that can issue a wait and immediately continue to execute.</a:t>
            </a:r>
          </a:p>
          <a:p>
            <a:pPr algn="just"/>
            <a:r>
              <a:rPr lang="en-US" dirty="0">
                <a:solidFill>
                  <a:schemeClr val="tx1"/>
                </a:solidFill>
              </a:rPr>
              <a:t>If the value is zero, either by initialization or because a number of processes equal to the initial semaphore value have issued a wait, the next process to issue a </a:t>
            </a:r>
            <a:r>
              <a:rPr lang="en-US" b="1" i="1" u="sng" dirty="0">
                <a:solidFill>
                  <a:srgbClr val="FF0000"/>
                </a:solidFill>
              </a:rPr>
              <a:t>wait</a:t>
            </a:r>
            <a:r>
              <a:rPr lang="en-US" dirty="0">
                <a:solidFill>
                  <a:schemeClr val="tx1"/>
                </a:solidFill>
              </a:rPr>
              <a:t> is blocked, and the semaphore value goes negative.</a:t>
            </a:r>
          </a:p>
          <a:p>
            <a:pPr algn="just"/>
            <a:r>
              <a:rPr lang="en-US" dirty="0">
                <a:solidFill>
                  <a:schemeClr val="tx1"/>
                </a:solidFill>
              </a:rPr>
              <a:t>Each subsequent wait drives the semaphore value further into minus territory. The negative value equals the number of processes waiting to be unblocked.</a:t>
            </a:r>
          </a:p>
          <a:p>
            <a:pPr algn="just"/>
            <a:r>
              <a:rPr lang="en-US" dirty="0">
                <a:solidFill>
                  <a:schemeClr val="tx1"/>
                </a:solidFill>
              </a:rPr>
              <a:t>Each </a:t>
            </a:r>
            <a:r>
              <a:rPr lang="en-US" b="1" i="1" u="sng" dirty="0">
                <a:solidFill>
                  <a:srgbClr val="FF0000"/>
                </a:solidFill>
              </a:rPr>
              <a:t>signal</a:t>
            </a:r>
            <a:r>
              <a:rPr lang="en-US" b="1" dirty="0">
                <a:solidFill>
                  <a:schemeClr val="tx1"/>
                </a:solidFill>
              </a:rPr>
              <a:t> unblocks one of the waiting processes </a:t>
            </a:r>
            <a:r>
              <a:rPr lang="en-US" dirty="0">
                <a:solidFill>
                  <a:schemeClr val="tx1"/>
                </a:solidFill>
              </a:rPr>
              <a:t>when the semaphore value is negative.</a:t>
            </a:r>
          </a:p>
          <a:p>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43</a:t>
            </a:fld>
            <a:endParaRPr lang="en-US"/>
          </a:p>
        </p:txBody>
      </p:sp>
    </p:spTree>
    <p:extLst>
      <p:ext uri="{BB962C8B-B14F-4D97-AF65-F5344CB8AC3E}">
        <p14:creationId xmlns:p14="http://schemas.microsoft.com/office/powerpoint/2010/main" val="3445247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[DOWN08] points out three interesting consequences of the semaphore definition: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 general, there is no way to know before a process decrements a semaphore whether it will block or not.</a:t>
            </a:r>
          </a:p>
          <a:p>
            <a:pPr>
              <a:buFont typeface="Arial"/>
              <a:buChar char="•"/>
            </a:pPr>
            <a:endParaRPr lang="en-US" sz="1200" kern="1200" baseline="0" dirty="0">
              <a:solidFill>
                <a:schemeClr val="tx1"/>
              </a:solidFill>
              <a:latin typeface="+mn-lt"/>
              <a:ea typeface="+mn-ea"/>
              <a:cs typeface="+mn-cs"/>
            </a:endParaRPr>
          </a:p>
          <a:p>
            <a:pPr>
              <a:buFont typeface="Arial"/>
              <a:buChar char="•"/>
            </a:pPr>
            <a:r>
              <a:rPr lang="en-US" sz="1200" kern="1200" baseline="0" dirty="0">
                <a:solidFill>
                  <a:schemeClr val="tx1"/>
                </a:solidFill>
                <a:latin typeface="+mn-lt"/>
                <a:ea typeface="+mn-ea"/>
                <a:cs typeface="+mn-cs"/>
              </a:rPr>
              <a:t>After a process increments a semaphore and another process gets woken up, both processes continue running concurrently. There is no way to know which process, if either, will continue immediately on a uniprocessor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you signal a semaphore, you don’t necessarily know whether another process is waiting, so the number of unblocked processes may be zero or one.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14209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Concurrency arises in three different contexts: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Multiple applications: </a:t>
            </a:r>
            <a:r>
              <a:rPr lang="en-US" sz="1200" b="0" kern="1200" baseline="0" dirty="0">
                <a:solidFill>
                  <a:schemeClr val="tx1"/>
                </a:solidFill>
                <a:latin typeface="+mn-lt"/>
                <a:ea typeface="+mn-ea"/>
                <a:cs typeface="+mn-cs"/>
              </a:rPr>
              <a:t>Multiprogramming was invented to allow processing </a:t>
            </a:r>
            <a:r>
              <a:rPr lang="en-US" sz="1200" kern="1200" baseline="0" dirty="0">
                <a:solidFill>
                  <a:schemeClr val="tx1"/>
                </a:solidFill>
                <a:latin typeface="+mn-lt"/>
                <a:ea typeface="+mn-ea"/>
                <a:cs typeface="+mn-cs"/>
              </a:rPr>
              <a:t>time to be dynamically shared among a number of active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Structured applications: </a:t>
            </a:r>
            <a:r>
              <a:rPr lang="en-US" sz="1200" b="0" kern="1200" baseline="0" dirty="0">
                <a:solidFill>
                  <a:schemeClr val="tx1"/>
                </a:solidFill>
                <a:latin typeface="+mn-lt"/>
                <a:ea typeface="+mn-ea"/>
                <a:cs typeface="+mn-cs"/>
              </a:rPr>
              <a:t>As an extension of the principles of modular design </a:t>
            </a:r>
            <a:r>
              <a:rPr lang="en-US" sz="1200" kern="1200" baseline="0" dirty="0">
                <a:solidFill>
                  <a:schemeClr val="tx1"/>
                </a:solidFill>
                <a:latin typeface="+mn-lt"/>
                <a:ea typeface="+mn-ea"/>
                <a:cs typeface="+mn-cs"/>
              </a:rPr>
              <a:t>and structured programming, some applications can be effectively programmed as a set of concurrent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Operating system structure: </a:t>
            </a:r>
            <a:r>
              <a:rPr lang="en-US" sz="1200" b="0" kern="1200" baseline="0" dirty="0">
                <a:solidFill>
                  <a:schemeClr val="tx1"/>
                </a:solidFill>
                <a:latin typeface="+mn-lt"/>
                <a:ea typeface="+mn-ea"/>
                <a:cs typeface="+mn-cs"/>
              </a:rPr>
              <a:t>The same structuring advantages apply to systems </a:t>
            </a:r>
            <a:r>
              <a:rPr lang="en-US" sz="1200" kern="1200" baseline="0" dirty="0">
                <a:solidFill>
                  <a:schemeClr val="tx1"/>
                </a:solidFill>
                <a:latin typeface="+mn-lt"/>
                <a:ea typeface="+mn-ea"/>
                <a:cs typeface="+mn-cs"/>
              </a:rPr>
              <a:t>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21647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02920" indent="-457200" algn="just">
              <a:buFont typeface="+mj-lt"/>
              <a:buAutoNum type="arabicPeriod"/>
            </a:pPr>
            <a:r>
              <a:rPr lang="en-US" dirty="0">
                <a:solidFill>
                  <a:schemeClr val="tx1"/>
                </a:solidFill>
              </a:rPr>
              <a:t>A binary semaphore may be initialized to 0 or 1.</a:t>
            </a:r>
          </a:p>
          <a:p>
            <a:pPr marL="502920" indent="-457200" algn="just">
              <a:buFont typeface="+mj-lt"/>
              <a:buAutoNum type="arabicPeriod"/>
            </a:pPr>
            <a:r>
              <a:rPr lang="en-US" dirty="0">
                <a:solidFill>
                  <a:schemeClr val="tx1"/>
                </a:solidFill>
              </a:rPr>
              <a:t>The </a:t>
            </a:r>
            <a:r>
              <a:rPr lang="en-US" b="1" i="1" dirty="0" err="1">
                <a:solidFill>
                  <a:schemeClr val="tx1"/>
                </a:solidFill>
              </a:rPr>
              <a:t>semWaitB</a:t>
            </a:r>
            <a:r>
              <a:rPr lang="en-US" dirty="0">
                <a:solidFill>
                  <a:schemeClr val="tx1"/>
                </a:solidFill>
              </a:rPr>
              <a:t> operation checks the semaphore value. If the value is zero, then the process executing the </a:t>
            </a:r>
            <a:r>
              <a:rPr lang="en-US" b="1" i="1" dirty="0" err="1">
                <a:solidFill>
                  <a:schemeClr val="tx1"/>
                </a:solidFill>
              </a:rPr>
              <a:t>semWaitB</a:t>
            </a:r>
            <a:r>
              <a:rPr lang="en-US" dirty="0">
                <a:solidFill>
                  <a:schemeClr val="tx1"/>
                </a:solidFill>
              </a:rPr>
              <a:t> is blocked. If the value is one, then the value is changed to zero and the process continues execution.</a:t>
            </a:r>
          </a:p>
          <a:p>
            <a:pPr marL="502920" indent="-457200" algn="just">
              <a:buFont typeface="+mj-lt"/>
              <a:buAutoNum type="arabicPeriod"/>
            </a:pPr>
            <a:r>
              <a:rPr lang="en-US" dirty="0">
                <a:solidFill>
                  <a:schemeClr val="tx1"/>
                </a:solidFill>
              </a:rPr>
              <a:t>The </a:t>
            </a:r>
            <a:r>
              <a:rPr lang="en-US" b="1" i="1" dirty="0" err="1">
                <a:solidFill>
                  <a:schemeClr val="tx1"/>
                </a:solidFill>
              </a:rPr>
              <a:t>semSignalB</a:t>
            </a:r>
            <a:r>
              <a:rPr lang="en-US" dirty="0">
                <a:solidFill>
                  <a:schemeClr val="tx1"/>
                </a:solidFill>
              </a:rPr>
              <a:t> operation checks to see if any processes are blocked on this semaphore (semaphore value equals 0). If so, then a process blocked by a </a:t>
            </a:r>
            <a:r>
              <a:rPr lang="en-US" b="1" i="1" dirty="0" err="1">
                <a:solidFill>
                  <a:schemeClr val="tx1"/>
                </a:solidFill>
              </a:rPr>
              <a:t>semWaitB</a:t>
            </a:r>
            <a:r>
              <a:rPr lang="en-US" dirty="0">
                <a:solidFill>
                  <a:schemeClr val="tx1"/>
                </a:solidFill>
              </a:rPr>
              <a:t> operation is unblocked. If no processes are blocked, then the value of the semaphore is set to one.</a:t>
            </a:r>
          </a:p>
          <a:p>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46</a:t>
            </a:fld>
            <a:endParaRPr lang="en-US"/>
          </a:p>
        </p:txBody>
      </p:sp>
    </p:spTree>
    <p:extLst>
      <p:ext uri="{BB962C8B-B14F-4D97-AF65-F5344CB8AC3E}">
        <p14:creationId xmlns:p14="http://schemas.microsoft.com/office/powerpoint/2010/main" val="317048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example three</a:t>
            </a:r>
          </a:p>
          <a:p>
            <a:r>
              <a:rPr lang="en-US" sz="1200" b="0" i="0" u="none" strike="noStrike" kern="1200" baseline="0" dirty="0">
                <a:solidFill>
                  <a:schemeClr val="tx1"/>
                </a:solidFill>
                <a:latin typeface="+mn-lt"/>
                <a:ea typeface="+mn-ea"/>
                <a:cs typeface="+mn-cs"/>
              </a:rPr>
              <a:t>processes (A, B, C) access a shared resource protected by the semaphore </a:t>
            </a:r>
            <a:r>
              <a:rPr lang="en-US" sz="1200" b="0" i="1" u="none" strike="noStrike" kern="1200" baseline="0" dirty="0">
                <a:solidFill>
                  <a:schemeClr val="tx1"/>
                </a:solidFill>
                <a:latin typeface="+mn-lt"/>
                <a:ea typeface="+mn-ea"/>
                <a:cs typeface="+mn-cs"/>
              </a:rPr>
              <a:t>lock</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Process A executes </a:t>
            </a:r>
            <a:r>
              <a:rPr lang="en-US" sz="1200" b="0" i="0" u="none" strike="noStrike" kern="1200" baseline="0" dirty="0" err="1">
                <a:solidFill>
                  <a:schemeClr val="tx1"/>
                </a:solidFill>
                <a:latin typeface="+mn-lt"/>
                <a:ea typeface="+mn-ea"/>
                <a:cs typeface="+mn-cs"/>
              </a:rPr>
              <a:t>semWait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lock</a:t>
            </a:r>
            <a:r>
              <a:rPr lang="en-US" sz="1200" b="0" i="0" u="none" strike="noStrike" kern="1200" baseline="0" dirty="0">
                <a:solidFill>
                  <a:schemeClr val="tx1"/>
                </a:solidFill>
                <a:latin typeface="+mn-lt"/>
                <a:ea typeface="+mn-ea"/>
                <a:cs typeface="+mn-cs"/>
              </a:rPr>
              <a:t>); because the semaphore has a value of 1 at</a:t>
            </a:r>
          </a:p>
          <a:p>
            <a:r>
              <a:rPr lang="en-US" sz="1200" b="0" i="0" u="none" strike="noStrike" kern="1200" baseline="0" dirty="0">
                <a:solidFill>
                  <a:schemeClr val="tx1"/>
                </a:solidFill>
                <a:latin typeface="+mn-lt"/>
                <a:ea typeface="+mn-ea"/>
                <a:cs typeface="+mn-cs"/>
              </a:rPr>
              <a:t>the time of the </a:t>
            </a:r>
            <a:r>
              <a:rPr lang="en-US" sz="1200" b="0" i="0" u="none" strike="noStrike" kern="1200" baseline="0" dirty="0" err="1">
                <a:solidFill>
                  <a:schemeClr val="tx1"/>
                </a:solidFill>
                <a:latin typeface="+mn-lt"/>
                <a:ea typeface="+mn-ea"/>
                <a:cs typeface="+mn-cs"/>
              </a:rPr>
              <a:t>semWait</a:t>
            </a:r>
            <a:r>
              <a:rPr lang="en-US" sz="1200" b="0" i="0" u="none" strike="noStrike" kern="1200" baseline="0" dirty="0">
                <a:solidFill>
                  <a:schemeClr val="tx1"/>
                </a:solidFill>
                <a:latin typeface="+mn-lt"/>
                <a:ea typeface="+mn-ea"/>
                <a:cs typeface="+mn-cs"/>
              </a:rPr>
              <a:t> operation, A can immediately enter its critical section and</a:t>
            </a:r>
          </a:p>
          <a:p>
            <a:r>
              <a:rPr lang="en-US" sz="1200" b="0" i="0" u="none" strike="noStrike" kern="1200" baseline="0" dirty="0">
                <a:solidFill>
                  <a:schemeClr val="tx1"/>
                </a:solidFill>
                <a:latin typeface="+mn-lt"/>
                <a:ea typeface="+mn-ea"/>
                <a:cs typeface="+mn-cs"/>
              </a:rPr>
              <a:t>the semaphore takes on the value 0. While A is in its critical section, both B and</a:t>
            </a:r>
          </a:p>
          <a:p>
            <a:r>
              <a:rPr lang="en-US" sz="1200" b="0" i="0" u="none" strike="noStrike" kern="1200" baseline="0" dirty="0">
                <a:solidFill>
                  <a:schemeClr val="tx1"/>
                </a:solidFill>
                <a:latin typeface="+mn-lt"/>
                <a:ea typeface="+mn-ea"/>
                <a:cs typeface="+mn-cs"/>
              </a:rPr>
              <a:t>C perform a </a:t>
            </a:r>
            <a:r>
              <a:rPr lang="en-US" sz="1200" b="0" i="0" u="none" strike="noStrike" kern="1200" baseline="0" dirty="0" err="1">
                <a:solidFill>
                  <a:schemeClr val="tx1"/>
                </a:solidFill>
                <a:latin typeface="+mn-lt"/>
                <a:ea typeface="+mn-ea"/>
                <a:cs typeface="+mn-cs"/>
              </a:rPr>
              <a:t>semWait</a:t>
            </a:r>
            <a:r>
              <a:rPr lang="en-US" sz="1200" b="0" i="0" u="none" strike="noStrike" kern="1200" baseline="0" dirty="0">
                <a:solidFill>
                  <a:schemeClr val="tx1"/>
                </a:solidFill>
                <a:latin typeface="+mn-lt"/>
                <a:ea typeface="+mn-ea"/>
                <a:cs typeface="+mn-cs"/>
              </a:rPr>
              <a:t> operation and are blocked pending the availability of the</a:t>
            </a:r>
          </a:p>
          <a:p>
            <a:r>
              <a:rPr lang="en-US" sz="1200" b="0" i="0" u="none" strike="noStrike" kern="1200" baseline="0" dirty="0">
                <a:solidFill>
                  <a:schemeClr val="tx1"/>
                </a:solidFill>
                <a:latin typeface="+mn-lt"/>
                <a:ea typeface="+mn-ea"/>
                <a:cs typeface="+mn-cs"/>
              </a:rPr>
              <a:t>semaphore. When A exits its critical section and performs </a:t>
            </a:r>
            <a:r>
              <a:rPr lang="en-US" sz="1200" b="0" i="0" u="none" strike="noStrike" kern="1200" baseline="0" dirty="0" err="1">
                <a:solidFill>
                  <a:schemeClr val="tx1"/>
                </a:solidFill>
                <a:latin typeface="+mn-lt"/>
                <a:ea typeface="+mn-ea"/>
                <a:cs typeface="+mn-cs"/>
              </a:rPr>
              <a:t>semSignal</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lock</a:t>
            </a:r>
            <a:r>
              <a:rPr lang="en-US" sz="1200" b="0" i="0" u="none" strike="noStrike" kern="1200" baseline="0" dirty="0">
                <a:solidFill>
                  <a:schemeClr val="tx1"/>
                </a:solidFill>
                <a:latin typeface="+mn-lt"/>
                <a:ea typeface="+mn-ea"/>
                <a:cs typeface="+mn-cs"/>
              </a:rPr>
              <a:t>), B,</a:t>
            </a:r>
          </a:p>
          <a:p>
            <a:r>
              <a:rPr lang="en-US" sz="1200" b="0" i="0" u="none" strike="noStrike" kern="1200" baseline="0" dirty="0">
                <a:solidFill>
                  <a:schemeClr val="tx1"/>
                </a:solidFill>
                <a:latin typeface="+mn-lt"/>
                <a:ea typeface="+mn-ea"/>
                <a:cs typeface="+mn-cs"/>
              </a:rPr>
              <a:t>which was the first process in the queue, can now enter its critical section.</a:t>
            </a:r>
            <a:endParaRPr lang="en-US" dirty="0"/>
          </a:p>
        </p:txBody>
      </p:sp>
      <p:sp>
        <p:nvSpPr>
          <p:cNvPr id="4" name="Slide Number Placeholder 3"/>
          <p:cNvSpPr>
            <a:spLocks noGrp="1"/>
          </p:cNvSpPr>
          <p:nvPr>
            <p:ph type="sldNum" sz="quarter" idx="5"/>
          </p:nvPr>
        </p:nvSpPr>
        <p:spPr/>
        <p:txBody>
          <a:bodyPr/>
          <a:lstStyle/>
          <a:p>
            <a:fld id="{08C2D3D3-4476-4A07-BDB6-9A3C7F9DE9C0}" type="slidenum">
              <a:rPr lang="en-US" smtClean="0"/>
              <a:t>54</a:t>
            </a:fld>
            <a:endParaRPr lang="en-US"/>
          </a:p>
        </p:txBody>
      </p:sp>
    </p:spTree>
    <p:extLst>
      <p:ext uri="{BB962C8B-B14F-4D97-AF65-F5344CB8AC3E}">
        <p14:creationId xmlns:p14="http://schemas.microsoft.com/office/powerpoint/2010/main" val="62008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983231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uniprocessor,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409815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following difficulties arise: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sharing of global resources is fraught with peril. </a:t>
            </a:r>
            <a:r>
              <a:rPr lang="en-US" sz="1200" b="0" kern="1200" baseline="0" dirty="0">
                <a:solidFill>
                  <a:schemeClr val="tx1"/>
                </a:solidFill>
                <a:latin typeface="+mn-lt"/>
                <a:ea typeface="+mn-ea"/>
                <a:cs typeface="+mn-cs"/>
              </a:rPr>
              <a:t>For example, if two processes </a:t>
            </a:r>
            <a:r>
              <a:rPr lang="en-US" sz="1200" kern="1200" baseline="0" dirty="0">
                <a:solidFill>
                  <a:schemeClr val="tx1"/>
                </a:solidFill>
                <a:latin typeface="+mn-lt"/>
                <a:ea typeface="+mn-ea"/>
                <a:cs typeface="+mn-cs"/>
              </a:rPr>
              <a:t>both make use of the same global variable and both perform reads and writes on that variable, then the order in which the various reads and writes are executed is critical. An example of this problem is shown in the following subsection.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It is difficult for the OS to manage the allocation of resources optimally. </a:t>
            </a:r>
            <a:r>
              <a:rPr lang="en-US" sz="1200" b="0" kern="1200" baseline="0" dirty="0">
                <a:solidFill>
                  <a:schemeClr val="tx1"/>
                </a:solidFill>
                <a:latin typeface="+mn-lt"/>
                <a:ea typeface="+mn-ea"/>
                <a:cs typeface="+mn-cs"/>
              </a:rPr>
              <a:t>For</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becomes very difficult to locate a programming error </a:t>
            </a:r>
            <a:r>
              <a:rPr lang="en-US" sz="1200" b="0" kern="1200" baseline="0" dirty="0">
                <a:solidFill>
                  <a:schemeClr val="tx1"/>
                </a:solidFill>
                <a:latin typeface="+mn-lt"/>
                <a:ea typeface="+mn-ea"/>
                <a:cs typeface="+mn-cs"/>
              </a:rPr>
              <a:t>because results are </a:t>
            </a:r>
            <a:r>
              <a:rPr lang="en-US" sz="1200" kern="1200" baseline="0" dirty="0">
                <a:solidFill>
                  <a:schemeClr val="tx1"/>
                </a:solidFill>
                <a:latin typeface="+mn-lt"/>
                <a:ea typeface="+mn-ea"/>
                <a:cs typeface="+mn-cs"/>
              </a:rPr>
              <a:t>typically not deterministic and reproducible (e.g., see [LEBL87, CARR89, SHEN02] for a discussion of this point).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57235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our second example, consider two process, P3 and P4, that share global variables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c , with initial values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1 and c = 2 . At some point in its execution, P3 executes the assignment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and at some point in its execution, P4 executes the assignment c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3 and c = 5 . If P4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4 and c = 3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54781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What design and management issues are raised by the existence of concurrency?</a:t>
            </a:r>
          </a:p>
          <a:p>
            <a:r>
              <a:rPr lang="en-US" sz="1200" kern="1200" baseline="0" dirty="0">
                <a:solidFill>
                  <a:schemeClr val="tx1"/>
                </a:solidFill>
                <a:latin typeface="+mn-lt"/>
                <a:ea typeface="+mn-ea"/>
                <a:cs typeface="+mn-cs"/>
              </a:rPr>
              <a:t>We can list the following concerns: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OS must be able to keep track of the various processes. </a:t>
            </a:r>
            <a:r>
              <a:rPr lang="en-US" sz="1200" b="0" kern="1200" baseline="0" dirty="0">
                <a:solidFill>
                  <a:schemeClr val="tx1"/>
                </a:solidFill>
                <a:latin typeface="+mn-lt"/>
                <a:ea typeface="+mn-ea"/>
                <a:cs typeface="+mn-cs"/>
              </a:rPr>
              <a:t>This is done with </a:t>
            </a:r>
            <a:r>
              <a:rPr lang="en-US" sz="1200" kern="1200" baseline="0" dirty="0">
                <a:solidFill>
                  <a:schemeClr val="tx1"/>
                </a:solidFill>
                <a:latin typeface="+mn-lt"/>
                <a:ea typeface="+mn-ea"/>
                <a:cs typeface="+mn-cs"/>
              </a:rPr>
              <a:t>the use of process control blocks and was described in Chapter 4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The OS must allocate and de-allocate various resources for each active process.</a:t>
            </a:r>
          </a:p>
          <a:p>
            <a:r>
              <a:rPr lang="en-US" sz="1200" kern="1200" baseline="0" dirty="0">
                <a:solidFill>
                  <a:schemeClr val="tx1"/>
                </a:solidFill>
                <a:latin typeface="+mn-lt"/>
                <a:ea typeface="+mn-ea"/>
                <a:cs typeface="+mn-cs"/>
              </a:rPr>
              <a:t>At times, multiple processes want access to the same resource. These resources include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 time: </a:t>
            </a:r>
            <a:r>
              <a:rPr lang="en-US" sz="1200" b="0" kern="1200" baseline="0" dirty="0">
                <a:solidFill>
                  <a:schemeClr val="tx1"/>
                </a:solidFill>
                <a:latin typeface="+mn-lt"/>
                <a:ea typeface="+mn-ea"/>
                <a:cs typeface="+mn-cs"/>
              </a:rPr>
              <a:t>This is the scheduling function, discussed in Part Four.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Memory</a:t>
            </a:r>
            <a:r>
              <a:rPr lang="en-US" sz="1200" b="0" kern="1200" baseline="0" dirty="0">
                <a:solidFill>
                  <a:schemeClr val="tx1"/>
                </a:solidFill>
                <a:latin typeface="+mn-lt"/>
                <a:ea typeface="+mn-ea"/>
                <a:cs typeface="+mn-cs"/>
              </a:rPr>
              <a:t>: Most operating systems use a virtual memory scheme. The topic </a:t>
            </a:r>
            <a:r>
              <a:rPr lang="en-US" sz="1200" kern="1200" baseline="0" dirty="0">
                <a:solidFill>
                  <a:schemeClr val="tx1"/>
                </a:solidFill>
                <a:latin typeface="+mn-lt"/>
                <a:ea typeface="+mn-ea"/>
                <a:cs typeface="+mn-cs"/>
              </a:rPr>
              <a:t>is addressed in Part Three.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Files: </a:t>
            </a:r>
            <a:r>
              <a:rPr lang="en-US" sz="1200" b="0" kern="1200" baseline="0" dirty="0">
                <a:solidFill>
                  <a:schemeClr val="tx1"/>
                </a:solidFill>
                <a:latin typeface="+mn-lt"/>
                <a:ea typeface="+mn-ea"/>
                <a:cs typeface="+mn-cs"/>
              </a:rPr>
              <a:t>Discussed in Chapter 12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I/O devices: </a:t>
            </a:r>
            <a:r>
              <a:rPr lang="en-US" sz="1200" b="0" kern="1200" baseline="0" dirty="0">
                <a:solidFill>
                  <a:schemeClr val="tx1"/>
                </a:solidFill>
                <a:latin typeface="+mn-lt"/>
                <a:ea typeface="+mn-ea"/>
                <a:cs typeface="+mn-cs"/>
              </a:rPr>
              <a:t>Discussed in Chapter 11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The OS must protect the data and physical resources of each process against</a:t>
            </a:r>
          </a:p>
          <a:p>
            <a:r>
              <a:rPr lang="en-US" sz="1200" kern="1200" baseline="0" dirty="0">
                <a:solidFill>
                  <a:schemeClr val="tx1"/>
                </a:solidFill>
                <a:latin typeface="+mn-lt"/>
                <a:ea typeface="+mn-ea"/>
                <a:cs typeface="+mn-cs"/>
              </a:rPr>
              <a:t>unintended interference by other processes. This involves techniques that relate to memory, files, and I/O devices. A general treatment of protection is found in Part Seven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The functioning of a process, and the output it produces, must be independent </a:t>
            </a:r>
          </a:p>
          <a:p>
            <a:r>
              <a:rPr lang="en-US" sz="1200" kern="1200" baseline="0" dirty="0">
                <a:solidFill>
                  <a:schemeClr val="tx1"/>
                </a:solidFill>
                <a:latin typeface="+mn-lt"/>
                <a:ea typeface="+mn-ea"/>
                <a:cs typeface="+mn-cs"/>
              </a:rPr>
              <a:t>of the speed at which its execution is carried out relative to the speed of other</a:t>
            </a:r>
          </a:p>
          <a:p>
            <a:r>
              <a:rPr lang="en-US" sz="1200" kern="1200" baseline="0" dirty="0">
                <a:solidFill>
                  <a:schemeClr val="tx1"/>
                </a:solidFill>
                <a:latin typeface="+mn-lt"/>
                <a:ea typeface="+mn-ea"/>
                <a:cs typeface="+mn-cs"/>
              </a:rPr>
              <a:t>concurrent processes. This is the subject of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166872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We can classify the ways in which processes interact on the basis of the degree to which they are aware of each other’s existence. Table 5.2 lists three possible degrees of awareness plus the consequences of each: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Processes unaware of each other: These are independent processes that are not</a:t>
            </a:r>
          </a:p>
          <a:p>
            <a:r>
              <a:rPr lang="en-US" sz="1200" kern="1200" baseline="0" dirty="0">
                <a:solidFill>
                  <a:schemeClr val="tx1"/>
                </a:solidFill>
                <a:latin typeface="+mn-lt"/>
                <a:ea typeface="+mn-ea"/>
                <a:cs typeface="+mn-cs"/>
              </a:rPr>
              <a:t>intended to work together. The best example of this situation is the multiprogramming of multiple independent processes. These can either be batch jobs or interactive sessions or a mixture. Although the processes are not working together, the OS needs to be concerned about </a:t>
            </a:r>
            <a:r>
              <a:rPr lang="en-US" sz="1200" b="1" kern="1200" baseline="0" dirty="0">
                <a:solidFill>
                  <a:schemeClr val="tx1"/>
                </a:solidFill>
                <a:latin typeface="+mn-lt"/>
                <a:ea typeface="+mn-ea"/>
                <a:cs typeface="+mn-cs"/>
              </a:rPr>
              <a:t>competition for resources. For </a:t>
            </a:r>
            <a:r>
              <a:rPr lang="en-US" sz="1200" kern="1200" baseline="0" dirty="0">
                <a:solidFill>
                  <a:schemeClr val="tx1"/>
                </a:solidFill>
                <a:latin typeface="+mn-lt"/>
                <a:ea typeface="+mn-ea"/>
                <a:cs typeface="+mn-cs"/>
              </a:rPr>
              <a:t>example, two independent applications may both want to access the same disk or file or printer. The OS must regulate these accesses.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Processes indirectly aware of each other: These are processes that are not necessarily</a:t>
            </a:r>
          </a:p>
          <a:p>
            <a:r>
              <a:rPr lang="en-US" sz="1200" kern="1200" baseline="0" dirty="0">
                <a:solidFill>
                  <a:schemeClr val="tx1"/>
                </a:solidFill>
                <a:latin typeface="+mn-lt"/>
                <a:ea typeface="+mn-ea"/>
                <a:cs typeface="+mn-cs"/>
              </a:rPr>
              <a:t>aware of each other by their respective process IDs but that share access to some object, such as an I/O buffer. Such processes exhibit </a:t>
            </a:r>
            <a:r>
              <a:rPr lang="en-US" sz="1200" b="1" kern="1200" baseline="0" dirty="0">
                <a:solidFill>
                  <a:schemeClr val="tx1"/>
                </a:solidFill>
                <a:latin typeface="+mn-lt"/>
                <a:ea typeface="+mn-ea"/>
                <a:cs typeface="+mn-cs"/>
              </a:rPr>
              <a:t>cooperation </a:t>
            </a:r>
            <a:r>
              <a:rPr lang="en-US" sz="1200" kern="1200" baseline="0" dirty="0">
                <a:solidFill>
                  <a:schemeClr val="tx1"/>
                </a:solidFill>
                <a:latin typeface="+mn-lt"/>
                <a:ea typeface="+mn-ea"/>
                <a:cs typeface="+mn-cs"/>
              </a:rPr>
              <a:t>in sharing the common object.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Processes directly aware of each other: These are processes that are able to</a:t>
            </a:r>
          </a:p>
          <a:p>
            <a:r>
              <a:rPr lang="en-US" sz="1200" kern="1200" baseline="0" dirty="0">
                <a:solidFill>
                  <a:schemeClr val="tx1"/>
                </a:solidFill>
                <a:latin typeface="+mn-lt"/>
                <a:ea typeface="+mn-ea"/>
                <a:cs typeface="+mn-cs"/>
              </a:rPr>
              <a:t>communicate with each other by process ID and that are designed to work jointly on some activity. Again, such processes exhibit </a:t>
            </a:r>
            <a:r>
              <a:rPr lang="en-US" sz="1200" b="1" kern="1200" baseline="0" dirty="0">
                <a:solidFill>
                  <a:schemeClr val="tx1"/>
                </a:solidFill>
                <a:latin typeface="+mn-lt"/>
                <a:ea typeface="+mn-ea"/>
                <a:cs typeface="+mn-cs"/>
              </a:rPr>
              <a:t>cooperation . </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Conditions will not always be as clear-cut as suggested in Table 5.2 . Rather, several processes may exhibit aspects of both competition and cooperation. Nevertheless, it is productive to examine each of the three items in the preceding list separately and determine their implications for the OS.</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33598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Two or more processes need to access a resource during the course of their execution.</a:t>
            </a:r>
          </a:p>
          <a:p>
            <a:r>
              <a:rPr lang="en-US" sz="1200" kern="1200" baseline="0" dirty="0">
                <a:solidFill>
                  <a:schemeClr val="tx1"/>
                </a:solidFill>
                <a:latin typeface="+mn-lt"/>
                <a:ea typeface="+mn-ea"/>
                <a:cs typeface="+mn-cs"/>
              </a:rPr>
              <a:t>Each process is unaware of the existence of other processes, and each is to be unaffected by the execution of the other processes. </a:t>
            </a:r>
          </a:p>
          <a:p>
            <a:r>
              <a:rPr lang="en-US" sz="1200" kern="1200" baseline="0" dirty="0">
                <a:solidFill>
                  <a:schemeClr val="tx1"/>
                </a:solidFill>
                <a:latin typeface="+mn-lt"/>
                <a:ea typeface="+mn-ea"/>
                <a:cs typeface="+mn-cs"/>
              </a:rPr>
              <a:t>It follows from this that each process should leave the state of any resource that it uses unaffected.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Examples of resources include I/O devices, memory, processor time, and the clock.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kern="1200" baseline="0" dirty="0">
              <a:solidFill>
                <a:schemeClr val="tx1"/>
              </a:solidFill>
              <a:latin typeface="+mn-lt"/>
              <a:ea typeface="+mn-ea"/>
              <a:cs typeface="+mn-cs"/>
            </a:endParaRP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case of competing processes three control problems must be faced. First is the need for </a:t>
            </a:r>
            <a:r>
              <a:rPr lang="en-US" sz="1200" b="1" kern="1200" baseline="0" dirty="0">
                <a:solidFill>
                  <a:schemeClr val="tx1"/>
                </a:solidFill>
                <a:latin typeface="+mn-lt"/>
                <a:ea typeface="+mn-ea"/>
                <a:cs typeface="+mn-cs"/>
              </a:rPr>
              <a:t>mutual exclusion . </a:t>
            </a:r>
            <a:r>
              <a:rPr lang="en-US" sz="1200" b="0" kern="1200" baseline="0" dirty="0">
                <a:solidFill>
                  <a:schemeClr val="tx1"/>
                </a:solidFill>
                <a:latin typeface="+mn-lt"/>
                <a:ea typeface="+mn-ea"/>
                <a:cs typeface="+mn-cs"/>
              </a:rPr>
              <a:t>Suppose two or more processes require </a:t>
            </a:r>
            <a:r>
              <a:rPr lang="en-US" sz="1200" kern="1200" baseline="0" dirty="0">
                <a:solidFill>
                  <a:schemeClr val="tx1"/>
                </a:solidFill>
                <a:latin typeface="+mn-lt"/>
                <a:ea typeface="+mn-ea"/>
                <a:cs typeface="+mn-cs"/>
              </a:rPr>
              <a:t>access to a </a:t>
            </a:r>
            <a:r>
              <a:rPr lang="en-US" sz="1200" b="1" kern="1200" baseline="0" dirty="0">
                <a:solidFill>
                  <a:schemeClr val="tx1"/>
                </a:solidFill>
                <a:latin typeface="+mn-lt"/>
                <a:ea typeface="+mn-ea"/>
                <a:cs typeface="+mn-cs"/>
              </a:rPr>
              <a:t>single non-sharable resource</a:t>
            </a:r>
            <a:r>
              <a:rPr lang="en-US" sz="1200" kern="1200" baseline="0" dirty="0">
                <a:solidFill>
                  <a:schemeClr val="tx1"/>
                </a:solidFill>
                <a:latin typeface="+mn-lt"/>
                <a:ea typeface="+mn-ea"/>
                <a:cs typeface="+mn-cs"/>
              </a:rPr>
              <a:t>, such as a printer.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During the course of execution, each process will be sending commands to the I/O device, receiving status information, sending data, and/or receiving data.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will refer to such a resource as a </a:t>
            </a:r>
            <a:r>
              <a:rPr lang="en-US" sz="1200" b="1" kern="1200" baseline="0" dirty="0">
                <a:solidFill>
                  <a:schemeClr val="tx1"/>
                </a:solidFill>
                <a:latin typeface="+mn-lt"/>
                <a:ea typeface="+mn-ea"/>
                <a:cs typeface="+mn-cs"/>
              </a:rPr>
              <a:t>critical resource , </a:t>
            </a:r>
            <a:r>
              <a:rPr lang="en-US" sz="1200" b="0" kern="1200" baseline="0" dirty="0">
                <a:solidFill>
                  <a:schemeClr val="tx1"/>
                </a:solidFill>
                <a:latin typeface="+mn-lt"/>
                <a:ea typeface="+mn-ea"/>
                <a:cs typeface="+mn-cs"/>
              </a:rPr>
              <a:t>and the portion of the program that uses it as a </a:t>
            </a:r>
            <a:r>
              <a:rPr lang="en-US" sz="1200" b="1" kern="1200" baseline="0" dirty="0">
                <a:solidFill>
                  <a:schemeClr val="tx1"/>
                </a:solidFill>
                <a:latin typeface="+mn-lt"/>
                <a:ea typeface="+mn-ea"/>
                <a:cs typeface="+mn-cs"/>
              </a:rPr>
              <a:t>critical section </a:t>
            </a:r>
            <a:r>
              <a:rPr lang="en-US" sz="1200" b="0" kern="1200" baseline="0" dirty="0">
                <a:solidFill>
                  <a:schemeClr val="tx1"/>
                </a:solidFill>
                <a:latin typeface="+mn-lt"/>
                <a:ea typeface="+mn-ea"/>
                <a:cs typeface="+mn-cs"/>
              </a:rPr>
              <a:t>of the program. It is important that only one program at a time be </a:t>
            </a:r>
            <a:r>
              <a:rPr lang="en-US" sz="1200" kern="1200" baseline="0" dirty="0">
                <a:solidFill>
                  <a:schemeClr val="tx1"/>
                </a:solidFill>
                <a:latin typeface="+mn-lt"/>
                <a:ea typeface="+mn-ea"/>
                <a:cs typeface="+mn-cs"/>
              </a:rPr>
              <a:t>allowed in its critical section.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cannot simply rely on the OS to understand and enforce this restriction because the detailed requirements may not be obvious.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case of the printer, for example, we want any individual process to have control of the printer while it prints an entire file. Otherwise, lines from competing processes will be interleaved.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enforcement of mutual exclusion creates two additional control problems. One is that of </a:t>
            </a:r>
            <a:r>
              <a:rPr lang="en-US" sz="1200" b="1" kern="1200" baseline="0" dirty="0">
                <a:solidFill>
                  <a:schemeClr val="tx1"/>
                </a:solidFill>
                <a:latin typeface="+mn-lt"/>
                <a:ea typeface="+mn-ea"/>
                <a:cs typeface="+mn-cs"/>
              </a:rPr>
              <a:t>deadlock . </a:t>
            </a:r>
            <a:r>
              <a:rPr lang="en-US" sz="1200" b="0" kern="1200" baseline="0" dirty="0">
                <a:solidFill>
                  <a:schemeClr val="tx1"/>
                </a:solidFill>
                <a:latin typeface="+mn-lt"/>
                <a:ea typeface="+mn-ea"/>
                <a:cs typeface="+mn-cs"/>
              </a:rPr>
              <a:t>For example, consider two processes, P1 and P2, and two </a:t>
            </a:r>
            <a:r>
              <a:rPr lang="en-US" sz="1200" kern="1200" baseline="0" dirty="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final control problem is </a:t>
            </a:r>
            <a:r>
              <a:rPr lang="en-US" sz="1200" b="1" kern="1200" baseline="0" dirty="0">
                <a:solidFill>
                  <a:schemeClr val="tx1"/>
                </a:solidFill>
                <a:latin typeface="+mn-lt"/>
                <a:ea typeface="+mn-ea"/>
                <a:cs typeface="+mn-cs"/>
              </a:rPr>
              <a:t>starvation . </a:t>
            </a:r>
            <a:r>
              <a:rPr lang="en-US" sz="1200" b="0" kern="1200" baseline="0" dirty="0">
                <a:solidFill>
                  <a:schemeClr val="tx1"/>
                </a:solidFill>
                <a:latin typeface="+mn-lt"/>
                <a:ea typeface="+mn-ea"/>
                <a:cs typeface="+mn-cs"/>
              </a:rPr>
              <a:t>Suppose that three processes (P1, P2</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181808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0F9AE9A-1215-450B-B404-3DFD0211B416}" type="datetimeFigureOut">
              <a:rPr lang="en-US" smtClean="0"/>
              <a:t>11/6/2023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EFF41F1-9E29-43B4-BCA7-CADE2CF6514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7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9AE9A-1215-450B-B404-3DFD0211B41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10901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9AE9A-1215-450B-B404-3DFD0211B41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82861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11/6/2023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7934815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9AE9A-1215-450B-B404-3DFD0211B41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265848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9AE9A-1215-450B-B404-3DFD0211B41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F41F1-9E29-43B4-BCA7-CADE2CF6514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73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9AE9A-1215-450B-B404-3DFD0211B41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102318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9AE9A-1215-450B-B404-3DFD0211B416}"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177217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9AE9A-1215-450B-B404-3DFD0211B416}"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33734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9AE9A-1215-450B-B404-3DFD0211B416}"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220052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9AE9A-1215-450B-B404-3DFD0211B41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974612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9AE9A-1215-450B-B404-3DFD0211B41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F41F1-9E29-43B4-BCA7-CADE2CF65148}" type="slidenum">
              <a:rPr lang="en-US" smtClean="0"/>
              <a:t>‹#›</a:t>
            </a:fld>
            <a:endParaRPr lang="en-US"/>
          </a:p>
        </p:txBody>
      </p:sp>
    </p:spTree>
    <p:extLst>
      <p:ext uri="{BB962C8B-B14F-4D97-AF65-F5344CB8AC3E}">
        <p14:creationId xmlns:p14="http://schemas.microsoft.com/office/powerpoint/2010/main" val="37335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0F9AE9A-1215-450B-B404-3DFD0211B416}" type="datetimeFigureOut">
              <a:rPr lang="en-US" smtClean="0"/>
              <a:t>11/6/2023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EFF41F1-9E29-43B4-BCA7-CADE2CF65148}" type="slidenum">
              <a:rPr lang="en-US" smtClean="0"/>
              <a:t>‹#›</a:t>
            </a:fld>
            <a:endParaRPr lang="en-US"/>
          </a:p>
        </p:txBody>
      </p:sp>
    </p:spTree>
    <p:extLst>
      <p:ext uri="{BB962C8B-B14F-4D97-AF65-F5344CB8AC3E}">
        <p14:creationId xmlns:p14="http://schemas.microsoft.com/office/powerpoint/2010/main" val="4180044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7.xml" /><Relationship Id="rId1" Type="http://schemas.openxmlformats.org/officeDocument/2006/relationships/slideLayout" Target="../slideLayouts/slideLayout4.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notesSlide" Target="../notesSlides/notesSlide9.xml" /><Relationship Id="rId1" Type="http://schemas.openxmlformats.org/officeDocument/2006/relationships/slideLayout" Target="../slideLayouts/slideLayout12.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6.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9.emf"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3" Type="http://schemas.openxmlformats.org/officeDocument/2006/relationships/image" Target="../media/image10.emf" /><Relationship Id="rId2" Type="http://schemas.openxmlformats.org/officeDocument/2006/relationships/notesSlide" Target="../notesSlides/notesSlide13.xml" /><Relationship Id="rId1" Type="http://schemas.openxmlformats.org/officeDocument/2006/relationships/slideLayout" Target="../slideLayouts/slideLayout7.xml" /><Relationship Id="rId4" Type="http://schemas.openxmlformats.org/officeDocument/2006/relationships/image" Target="../media/image9.emf"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9.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2.xml" /><Relationship Id="rId1" Type="http://schemas.openxmlformats.org/officeDocument/2006/relationships/slideLayout" Target="../slideLayouts/slideLayout6.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notesSlide" Target="../notesSlides/notesSlide17.xml" /><Relationship Id="rId1" Type="http://schemas.openxmlformats.org/officeDocument/2006/relationships/slideLayout" Target="../slideLayouts/slideLayout4.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 /><Relationship Id="rId7" Type="http://schemas.microsoft.com/office/2007/relationships/diagramDrawing" Target="../diagrams/drawing5.xml" /><Relationship Id="rId2" Type="http://schemas.openxmlformats.org/officeDocument/2006/relationships/notesSlide" Target="../notesSlides/notesSlide19.xml" /><Relationship Id="rId1" Type="http://schemas.openxmlformats.org/officeDocument/2006/relationships/slideLayout" Target="../slideLayouts/slideLayout4.xml" /><Relationship Id="rId6" Type="http://schemas.openxmlformats.org/officeDocument/2006/relationships/diagramColors" Target="../diagrams/colors5.xml" /><Relationship Id="rId5" Type="http://schemas.openxmlformats.org/officeDocument/2006/relationships/diagramQuickStyle" Target="../diagrams/quickStyle5.xml" /><Relationship Id="rId4" Type="http://schemas.openxmlformats.org/officeDocument/2006/relationships/diagramLayout" Target="../diagrams/layout5.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3.emf"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4.em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xml" /><Relationship Id="rId1" Type="http://schemas.openxmlformats.org/officeDocument/2006/relationships/slideLayout" Target="../slideLayouts/slideLayout8.xml" /></Relationships>
</file>

<file path=ppt/slides/_rels/slide50.xml.rels><?xml version="1.0" encoding="UTF-8" standalone="yes"?>
<Relationships xmlns="http://schemas.openxmlformats.org/package/2006/relationships"><Relationship Id="rId2" Type="http://schemas.openxmlformats.org/officeDocument/2006/relationships/image" Target="../media/image14.emf"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5.emf"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6.emf"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17.emf"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19.emf" /><Relationship Id="rId2" Type="http://schemas.openxmlformats.org/officeDocument/2006/relationships/image" Target="../media/image18.emf"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21.emf" /><Relationship Id="rId2" Type="http://schemas.openxmlformats.org/officeDocument/2006/relationships/image" Target="../media/image20.emf" /><Relationship Id="rId1" Type="http://schemas.openxmlformats.org/officeDocument/2006/relationships/slideLayout" Target="../slideLayouts/slideLayout2.xml" /><Relationship Id="rId4" Type="http://schemas.openxmlformats.org/officeDocument/2006/relationships/image" Target="../media/image22.emf"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60.xml.rels><?xml version="1.0" encoding="UTF-8" standalone="yes"?>
<Relationships xmlns="http://schemas.openxmlformats.org/package/2006/relationships"><Relationship Id="rId3" Type="http://schemas.openxmlformats.org/officeDocument/2006/relationships/image" Target="../media/image19.emf" /><Relationship Id="rId2" Type="http://schemas.openxmlformats.org/officeDocument/2006/relationships/image" Target="../media/image23.emf"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828E-5B2A-45BD-8320-B7572A895616}"/>
              </a:ext>
            </a:extLst>
          </p:cNvPr>
          <p:cNvSpPr>
            <a:spLocks noGrp="1"/>
          </p:cNvSpPr>
          <p:nvPr>
            <p:ph type="ctrTitle"/>
          </p:nvPr>
        </p:nvSpPr>
        <p:spPr/>
        <p:txBody>
          <a:bodyPr>
            <a:normAutofit fontScale="90000"/>
          </a:bodyPr>
          <a:lstStyle/>
          <a:p>
            <a:r>
              <a:rPr lang="en-US" dirty="0"/>
              <a:t>Concurrency:</a:t>
            </a:r>
            <a:br>
              <a:rPr lang="en-US" dirty="0"/>
            </a:br>
            <a:r>
              <a:rPr lang="en-US" dirty="0"/>
              <a:t>Mutual Exclusion and Synchronization</a:t>
            </a:r>
          </a:p>
        </p:txBody>
      </p:sp>
      <p:sp>
        <p:nvSpPr>
          <p:cNvPr id="3" name="Subtitle 2">
            <a:extLst>
              <a:ext uri="{FF2B5EF4-FFF2-40B4-BE49-F238E27FC236}">
                <a16:creationId xmlns:a16="http://schemas.microsoft.com/office/drawing/2014/main" id="{9E4D4744-AD10-4A40-B3AC-35E9EABA5E03}"/>
              </a:ext>
            </a:extLst>
          </p:cNvPr>
          <p:cNvSpPr>
            <a:spLocks noGrp="1"/>
          </p:cNvSpPr>
          <p:nvPr>
            <p:ph type="subTitle" idx="1"/>
          </p:nvPr>
        </p:nvSpPr>
        <p:spPr/>
        <p:txBody>
          <a:bodyPr/>
          <a:lstStyle/>
          <a:p>
            <a:r>
              <a:rPr lang="en-US" dirty="0"/>
              <a:t>CHAPTER 5</a:t>
            </a:r>
          </a:p>
        </p:txBody>
      </p:sp>
    </p:spTree>
    <p:extLst>
      <p:ext uri="{BB962C8B-B14F-4D97-AF65-F5344CB8AC3E}">
        <p14:creationId xmlns:p14="http://schemas.microsoft.com/office/powerpoint/2010/main" val="4140139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0BBF76-D008-40B3-A3C4-C0A1496E1BD4}"/>
              </a:ext>
            </a:extLst>
          </p:cNvPr>
          <p:cNvSpPr>
            <a:spLocks noGrp="1"/>
          </p:cNvSpPr>
          <p:nvPr>
            <p:ph type="title"/>
          </p:nvPr>
        </p:nvSpPr>
        <p:spPr>
          <a:xfrm>
            <a:off x="1158240" y="326572"/>
            <a:ext cx="9875520" cy="1023257"/>
          </a:xfrm>
        </p:spPr>
        <p:txBody>
          <a:bodyPr/>
          <a:lstStyle/>
          <a:p>
            <a:pPr algn="ctr"/>
            <a:r>
              <a:rPr lang="en-US" b="1" dirty="0"/>
              <a:t>A Simple Example</a:t>
            </a:r>
            <a:endParaRPr lang="en-US" dirty="0"/>
          </a:p>
        </p:txBody>
      </p:sp>
      <p:sp>
        <p:nvSpPr>
          <p:cNvPr id="6" name="Content Placeholder 5">
            <a:extLst>
              <a:ext uri="{FF2B5EF4-FFF2-40B4-BE49-F238E27FC236}">
                <a16:creationId xmlns:a16="http://schemas.microsoft.com/office/drawing/2014/main" id="{C6A23831-1A6B-42DE-B60D-6FC6FC542539}"/>
              </a:ext>
            </a:extLst>
          </p:cNvPr>
          <p:cNvSpPr>
            <a:spLocks noGrp="1"/>
          </p:cNvSpPr>
          <p:nvPr>
            <p:ph sz="half" idx="1"/>
          </p:nvPr>
        </p:nvSpPr>
        <p:spPr>
          <a:xfrm>
            <a:off x="489857" y="1502229"/>
            <a:ext cx="3771900" cy="4865914"/>
          </a:xfrm>
        </p:spPr>
        <p:txBody>
          <a:bodyPr>
            <a:normAutofit/>
          </a:bodyPr>
          <a:lstStyle/>
          <a:p>
            <a:r>
              <a:rPr lang="en-US" sz="2800" dirty="0"/>
              <a:t>Consider the following procedure:</a:t>
            </a:r>
          </a:p>
          <a:p>
            <a:endParaRPr lang="en-US" dirty="0"/>
          </a:p>
        </p:txBody>
      </p:sp>
      <p:sp>
        <p:nvSpPr>
          <p:cNvPr id="8" name="Content Placeholder 7">
            <a:extLst>
              <a:ext uri="{FF2B5EF4-FFF2-40B4-BE49-F238E27FC236}">
                <a16:creationId xmlns:a16="http://schemas.microsoft.com/office/drawing/2014/main" id="{64E1B2B1-02CD-457C-AE1F-05B169FC0B77}"/>
              </a:ext>
            </a:extLst>
          </p:cNvPr>
          <p:cNvSpPr>
            <a:spLocks noGrp="1"/>
          </p:cNvSpPr>
          <p:nvPr>
            <p:ph sz="half" idx="2"/>
          </p:nvPr>
        </p:nvSpPr>
        <p:spPr>
          <a:xfrm>
            <a:off x="4474029" y="1502229"/>
            <a:ext cx="7511142" cy="5029199"/>
          </a:xfrm>
        </p:spPr>
        <p:txBody>
          <a:bodyPr>
            <a:normAutofit/>
          </a:bodyPr>
          <a:lstStyle/>
          <a:p>
            <a:pPr algn="just"/>
            <a:r>
              <a:rPr lang="en-US" dirty="0">
                <a:solidFill>
                  <a:schemeClr val="tx1"/>
                </a:solidFill>
              </a:rPr>
              <a:t>Process P1 invokes the echo procedure and is interrupted immediately after </a:t>
            </a:r>
            <a:r>
              <a:rPr lang="en-US" dirty="0" err="1">
                <a:solidFill>
                  <a:schemeClr val="tx1"/>
                </a:solidFill>
              </a:rPr>
              <a:t>getchar</a:t>
            </a:r>
            <a:r>
              <a:rPr lang="en-US" dirty="0">
                <a:solidFill>
                  <a:schemeClr val="tx1"/>
                </a:solidFill>
              </a:rPr>
              <a:t> returns its value and stores it in chin. At this point, the most recently entered character, x, is stored in variable chin.</a:t>
            </a:r>
          </a:p>
          <a:p>
            <a:pPr algn="just"/>
            <a:r>
              <a:rPr lang="en-US" b="1" dirty="0">
                <a:solidFill>
                  <a:schemeClr val="tx1"/>
                </a:solidFill>
              </a:rPr>
              <a:t>2. </a:t>
            </a:r>
            <a:r>
              <a:rPr lang="en-US" dirty="0">
                <a:solidFill>
                  <a:schemeClr val="tx1"/>
                </a:solidFill>
              </a:rPr>
              <a:t>Process P2 is activated and invokes the echo procedure, which runs to conclusion, inputting and then displaying a single character, y, on the screen.</a:t>
            </a:r>
          </a:p>
          <a:p>
            <a:pPr algn="just"/>
            <a:r>
              <a:rPr lang="en-US" b="1" dirty="0">
                <a:solidFill>
                  <a:schemeClr val="tx1"/>
                </a:solidFill>
              </a:rPr>
              <a:t>3. </a:t>
            </a:r>
            <a:r>
              <a:rPr lang="en-US" dirty="0">
                <a:solidFill>
                  <a:schemeClr val="tx1"/>
                </a:solidFill>
              </a:rPr>
              <a:t>Process P1 is resumed. By this time, the value x has been overwritten in chin and therefore lost. Instead, chin contains y, which is transferred to </a:t>
            </a:r>
            <a:r>
              <a:rPr lang="en-US" dirty="0" err="1">
                <a:solidFill>
                  <a:schemeClr val="tx1"/>
                </a:solidFill>
              </a:rPr>
              <a:t>chout</a:t>
            </a:r>
            <a:r>
              <a:rPr lang="en-US" dirty="0">
                <a:solidFill>
                  <a:schemeClr val="tx1"/>
                </a:solidFill>
              </a:rPr>
              <a:t> and displayed.</a:t>
            </a:r>
          </a:p>
          <a:p>
            <a:pPr algn="just"/>
            <a:endParaRPr lang="en-US" b="1" dirty="0">
              <a:solidFill>
                <a:schemeClr val="tx1"/>
              </a:solidFill>
            </a:endParaRPr>
          </a:p>
          <a:p>
            <a:pPr algn="just"/>
            <a:r>
              <a:rPr lang="en-US" b="1" dirty="0">
                <a:solidFill>
                  <a:schemeClr val="tx1"/>
                </a:solidFill>
              </a:rPr>
              <a:t>The essence of this problem is the </a:t>
            </a:r>
            <a:r>
              <a:rPr lang="en-US" b="1" i="1" u="sng" dirty="0">
                <a:solidFill>
                  <a:srgbClr val="FF0000"/>
                </a:solidFill>
              </a:rPr>
              <a:t>shared global variable</a:t>
            </a:r>
            <a:r>
              <a:rPr lang="en-US" b="1" dirty="0">
                <a:solidFill>
                  <a:schemeClr val="tx1"/>
                </a:solidFill>
              </a:rPr>
              <a:t>, chin.</a:t>
            </a:r>
          </a:p>
        </p:txBody>
      </p:sp>
      <p:pic>
        <p:nvPicPr>
          <p:cNvPr id="7" name="Picture 6">
            <a:extLst>
              <a:ext uri="{FF2B5EF4-FFF2-40B4-BE49-F238E27FC236}">
                <a16:creationId xmlns:a16="http://schemas.microsoft.com/office/drawing/2014/main" id="{4FC98E3F-526B-4E4D-BD78-16549309B8C4}"/>
              </a:ext>
            </a:extLst>
          </p:cNvPr>
          <p:cNvPicPr>
            <a:picLocks noChangeAspect="1"/>
          </p:cNvPicPr>
          <p:nvPr/>
        </p:nvPicPr>
        <p:blipFill>
          <a:blip r:embed="rId2"/>
          <a:stretch>
            <a:fillRect/>
          </a:stretch>
        </p:blipFill>
        <p:spPr>
          <a:xfrm>
            <a:off x="531434" y="3069762"/>
            <a:ext cx="3590772" cy="2298661"/>
          </a:xfrm>
          <a:prstGeom prst="rect">
            <a:avLst/>
          </a:prstGeom>
          <a:solidFill>
            <a:schemeClr val="accent1"/>
          </a:solidFill>
        </p:spPr>
      </p:pic>
    </p:spTree>
    <p:extLst>
      <p:ext uri="{BB962C8B-B14F-4D97-AF65-F5344CB8AC3E}">
        <p14:creationId xmlns:p14="http://schemas.microsoft.com/office/powerpoint/2010/main" val="322194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0BBF76-D008-40B3-A3C4-C0A1496E1BD4}"/>
              </a:ext>
            </a:extLst>
          </p:cNvPr>
          <p:cNvSpPr>
            <a:spLocks noGrp="1"/>
          </p:cNvSpPr>
          <p:nvPr>
            <p:ph type="title"/>
          </p:nvPr>
        </p:nvSpPr>
        <p:spPr>
          <a:xfrm>
            <a:off x="1158240" y="326573"/>
            <a:ext cx="9875520" cy="816428"/>
          </a:xfrm>
        </p:spPr>
        <p:txBody>
          <a:bodyPr/>
          <a:lstStyle/>
          <a:p>
            <a:pPr algn="ctr"/>
            <a:r>
              <a:rPr lang="en-US" b="1" dirty="0"/>
              <a:t>A Simple Example</a:t>
            </a:r>
            <a:endParaRPr lang="en-US" dirty="0"/>
          </a:p>
        </p:txBody>
      </p:sp>
      <p:sp>
        <p:nvSpPr>
          <p:cNvPr id="6" name="Content Placeholder 5">
            <a:extLst>
              <a:ext uri="{FF2B5EF4-FFF2-40B4-BE49-F238E27FC236}">
                <a16:creationId xmlns:a16="http://schemas.microsoft.com/office/drawing/2014/main" id="{C6A23831-1A6B-42DE-B60D-6FC6FC542539}"/>
              </a:ext>
            </a:extLst>
          </p:cNvPr>
          <p:cNvSpPr>
            <a:spLocks noGrp="1"/>
          </p:cNvSpPr>
          <p:nvPr>
            <p:ph sz="half" idx="1"/>
          </p:nvPr>
        </p:nvSpPr>
        <p:spPr>
          <a:xfrm>
            <a:off x="489857" y="1502229"/>
            <a:ext cx="3771900" cy="4865914"/>
          </a:xfrm>
        </p:spPr>
        <p:txBody>
          <a:bodyPr>
            <a:normAutofit fontScale="85000" lnSpcReduction="10000"/>
          </a:bodyPr>
          <a:lstStyle/>
          <a:p>
            <a:r>
              <a:rPr lang="en-US" sz="2800" dirty="0"/>
              <a:t>Consider the following procedure:</a:t>
            </a:r>
          </a:p>
          <a:p>
            <a:endParaRPr lang="en-US" dirty="0"/>
          </a:p>
        </p:txBody>
      </p:sp>
      <p:sp>
        <p:nvSpPr>
          <p:cNvPr id="8" name="Content Placeholder 7">
            <a:extLst>
              <a:ext uri="{FF2B5EF4-FFF2-40B4-BE49-F238E27FC236}">
                <a16:creationId xmlns:a16="http://schemas.microsoft.com/office/drawing/2014/main" id="{64E1B2B1-02CD-457C-AE1F-05B169FC0B77}"/>
              </a:ext>
            </a:extLst>
          </p:cNvPr>
          <p:cNvSpPr>
            <a:spLocks noGrp="1"/>
          </p:cNvSpPr>
          <p:nvPr>
            <p:ph sz="half" idx="2"/>
          </p:nvPr>
        </p:nvSpPr>
        <p:spPr>
          <a:xfrm>
            <a:off x="4523013" y="1143001"/>
            <a:ext cx="7462157" cy="5388427"/>
          </a:xfrm>
        </p:spPr>
        <p:txBody>
          <a:bodyPr>
            <a:normAutofit fontScale="85000" lnSpcReduction="10000"/>
          </a:bodyPr>
          <a:lstStyle/>
          <a:p>
            <a:pPr marL="45720" indent="0" algn="just">
              <a:buNone/>
            </a:pPr>
            <a:r>
              <a:rPr lang="en-US" dirty="0">
                <a:solidFill>
                  <a:schemeClr val="tx1"/>
                </a:solidFill>
              </a:rPr>
              <a:t>Suppose, however, that </a:t>
            </a:r>
            <a:r>
              <a:rPr lang="en-US" b="1" dirty="0">
                <a:solidFill>
                  <a:schemeClr val="tx1"/>
                </a:solidFill>
              </a:rPr>
              <a:t>we permit only one process at a time to be in that procedure</a:t>
            </a:r>
            <a:r>
              <a:rPr lang="en-US" dirty="0">
                <a:solidFill>
                  <a:schemeClr val="tx1"/>
                </a:solidFill>
              </a:rPr>
              <a:t>. Then the foregoing sequence would result in the following:</a:t>
            </a:r>
          </a:p>
          <a:p>
            <a:pPr marL="502920" indent="-457200" algn="just">
              <a:buFont typeface="+mj-lt"/>
              <a:buAutoNum type="arabicPeriod"/>
            </a:pPr>
            <a:r>
              <a:rPr lang="en-US" dirty="0">
                <a:solidFill>
                  <a:schemeClr val="tx1"/>
                </a:solidFill>
              </a:rPr>
              <a:t>Process P1 invokes the echo procedure and is interrupted immediately after the conclusion of the input function. At this point, the most recently entered character, x, is stored in variable chin.</a:t>
            </a:r>
          </a:p>
          <a:p>
            <a:pPr marL="502920" indent="-457200" algn="just">
              <a:buFont typeface="+mj-lt"/>
              <a:buAutoNum type="arabicPeriod"/>
            </a:pPr>
            <a:r>
              <a:rPr lang="en-US" dirty="0">
                <a:solidFill>
                  <a:schemeClr val="tx1"/>
                </a:solidFill>
              </a:rPr>
              <a:t>Process P2 is activated and invokes the echo procedure. However, because P1 is still inside the echo procedure, although currently suspended, P2 is blocked from entering the procedure. Therefore, P2 is suspended awaiting the availability of the echo procedure.</a:t>
            </a:r>
          </a:p>
          <a:p>
            <a:pPr marL="502920" indent="-457200" algn="just">
              <a:buFont typeface="+mj-lt"/>
              <a:buAutoNum type="arabicPeriod"/>
            </a:pPr>
            <a:r>
              <a:rPr lang="en-US" dirty="0">
                <a:solidFill>
                  <a:schemeClr val="tx1"/>
                </a:solidFill>
              </a:rPr>
              <a:t>At some later time, process P1 is resumed and completes execution of echo. The proper character, x, is displayed.</a:t>
            </a:r>
          </a:p>
          <a:p>
            <a:pPr marL="502920" indent="-457200" algn="just">
              <a:buFont typeface="+mj-lt"/>
              <a:buAutoNum type="arabicPeriod"/>
            </a:pPr>
            <a:r>
              <a:rPr lang="en-US" dirty="0">
                <a:solidFill>
                  <a:schemeClr val="tx1"/>
                </a:solidFill>
              </a:rPr>
              <a:t>When P1 exits echo, this removes the block on P2. When P2 is later resumed, the echo procedure is successfully invoked.</a:t>
            </a:r>
          </a:p>
          <a:p>
            <a:pPr algn="just"/>
            <a:r>
              <a:rPr lang="en-US" b="1" dirty="0">
                <a:solidFill>
                  <a:schemeClr val="tx1"/>
                </a:solidFill>
              </a:rPr>
              <a:t>This example shows that it is necessary to protect shared global variables (and other shared global resources) and that </a:t>
            </a:r>
            <a:r>
              <a:rPr lang="en-US" b="1" dirty="0">
                <a:solidFill>
                  <a:srgbClr val="FF0000"/>
                </a:solidFill>
              </a:rPr>
              <a:t>the only way to do that is to control the code that accesses the variable</a:t>
            </a:r>
            <a:r>
              <a:rPr lang="en-US" b="1" dirty="0">
                <a:solidFill>
                  <a:schemeClr val="tx1"/>
                </a:solidFill>
              </a:rPr>
              <a:t>.</a:t>
            </a:r>
          </a:p>
          <a:p>
            <a:r>
              <a:rPr lang="en-US" b="1" dirty="0">
                <a:solidFill>
                  <a:schemeClr val="tx1"/>
                </a:solidFill>
              </a:rPr>
              <a:t>How that discipline may be imposed is a major topic of this chapter.</a:t>
            </a:r>
          </a:p>
        </p:txBody>
      </p:sp>
      <p:pic>
        <p:nvPicPr>
          <p:cNvPr id="7" name="Picture 6">
            <a:extLst>
              <a:ext uri="{FF2B5EF4-FFF2-40B4-BE49-F238E27FC236}">
                <a16:creationId xmlns:a16="http://schemas.microsoft.com/office/drawing/2014/main" id="{4FC98E3F-526B-4E4D-BD78-16549309B8C4}"/>
              </a:ext>
            </a:extLst>
          </p:cNvPr>
          <p:cNvPicPr>
            <a:picLocks noChangeAspect="1"/>
          </p:cNvPicPr>
          <p:nvPr/>
        </p:nvPicPr>
        <p:blipFill>
          <a:blip r:embed="rId2"/>
          <a:stretch>
            <a:fillRect/>
          </a:stretch>
        </p:blipFill>
        <p:spPr>
          <a:xfrm>
            <a:off x="531434" y="3069762"/>
            <a:ext cx="3590772" cy="2298661"/>
          </a:xfrm>
          <a:prstGeom prst="rect">
            <a:avLst/>
          </a:prstGeom>
          <a:solidFill>
            <a:schemeClr val="accent1"/>
          </a:solidFill>
        </p:spPr>
      </p:pic>
    </p:spTree>
    <p:extLst>
      <p:ext uri="{BB962C8B-B14F-4D97-AF65-F5344CB8AC3E}">
        <p14:creationId xmlns:p14="http://schemas.microsoft.com/office/powerpoint/2010/main" val="176409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7614-454C-404A-935C-D96679235014}"/>
              </a:ext>
            </a:extLst>
          </p:cNvPr>
          <p:cNvSpPr>
            <a:spLocks noGrp="1"/>
          </p:cNvSpPr>
          <p:nvPr>
            <p:ph type="title"/>
          </p:nvPr>
        </p:nvSpPr>
        <p:spPr>
          <a:xfrm>
            <a:off x="1140351" y="450621"/>
            <a:ext cx="9875520" cy="827314"/>
          </a:xfrm>
        </p:spPr>
        <p:txBody>
          <a:bodyPr/>
          <a:lstStyle/>
          <a:p>
            <a:pPr algn="ctr"/>
            <a:r>
              <a:rPr lang="en-US" b="1" dirty="0">
                <a:solidFill>
                  <a:schemeClr val="tx1"/>
                </a:solidFill>
              </a:rPr>
              <a:t>An other Example</a:t>
            </a:r>
          </a:p>
        </p:txBody>
      </p:sp>
      <p:sp>
        <p:nvSpPr>
          <p:cNvPr id="3" name="Content Placeholder 2">
            <a:extLst>
              <a:ext uri="{FF2B5EF4-FFF2-40B4-BE49-F238E27FC236}">
                <a16:creationId xmlns:a16="http://schemas.microsoft.com/office/drawing/2014/main" id="{8BBE39D3-21E2-458A-B6B8-762BAE0F8645}"/>
              </a:ext>
            </a:extLst>
          </p:cNvPr>
          <p:cNvSpPr>
            <a:spLocks noGrp="1"/>
          </p:cNvSpPr>
          <p:nvPr>
            <p:ph idx="1"/>
          </p:nvPr>
        </p:nvSpPr>
        <p:spPr>
          <a:xfrm>
            <a:off x="1143000" y="1277935"/>
            <a:ext cx="9872871" cy="4818065"/>
          </a:xfrm>
        </p:spPr>
        <p:txBody>
          <a:bodyPr/>
          <a:lstStyle/>
          <a:p>
            <a:pPr marL="45720" indent="0">
              <a:buNone/>
            </a:pPr>
            <a:r>
              <a:rPr lang="en-US" dirty="0">
                <a:solidFill>
                  <a:schemeClr val="tx1"/>
                </a:solidFill>
              </a:rPr>
              <a:t>First, suppose that there is no mechanism for controlling access to the shared global variable:</a:t>
            </a:r>
          </a:p>
          <a:p>
            <a:pPr marL="502920" indent="-457200">
              <a:buFont typeface="+mj-lt"/>
              <a:buAutoNum type="arabicPeriod"/>
            </a:pPr>
            <a:r>
              <a:rPr lang="en-US" dirty="0">
                <a:solidFill>
                  <a:schemeClr val="tx1"/>
                </a:solidFill>
              </a:rPr>
              <a:t>Processes P1 and P2 are both executing, each on a separate processor. Both processes invoke the echo procedure.</a:t>
            </a:r>
          </a:p>
          <a:p>
            <a:pPr marL="502920" indent="-457200">
              <a:buFont typeface="+mj-lt"/>
              <a:buAutoNum type="arabicPeriod"/>
            </a:pPr>
            <a:r>
              <a:rPr lang="en-US" dirty="0">
                <a:solidFill>
                  <a:schemeClr val="tx1"/>
                </a:solidFill>
              </a:rPr>
              <a:t>The following events occur; events on the same line take place in parallel:</a:t>
            </a:r>
          </a:p>
          <a:p>
            <a:pPr marL="502920" indent="-457200">
              <a:buFont typeface="+mj-lt"/>
              <a:buAutoNum type="arabicPeriod"/>
            </a:pPr>
            <a:endParaRPr lang="en-US" dirty="0"/>
          </a:p>
        </p:txBody>
      </p:sp>
      <p:pic>
        <p:nvPicPr>
          <p:cNvPr id="4" name="Picture 3">
            <a:extLst>
              <a:ext uri="{FF2B5EF4-FFF2-40B4-BE49-F238E27FC236}">
                <a16:creationId xmlns:a16="http://schemas.microsoft.com/office/drawing/2014/main" id="{D9986C8E-DE07-4C34-9CCC-0D26A69FE019}"/>
              </a:ext>
            </a:extLst>
          </p:cNvPr>
          <p:cNvPicPr>
            <a:picLocks noChangeAspect="1"/>
          </p:cNvPicPr>
          <p:nvPr/>
        </p:nvPicPr>
        <p:blipFill>
          <a:blip r:embed="rId2"/>
          <a:stretch>
            <a:fillRect/>
          </a:stretch>
        </p:blipFill>
        <p:spPr>
          <a:xfrm>
            <a:off x="2337016" y="3673929"/>
            <a:ext cx="7068241" cy="2812470"/>
          </a:xfrm>
          <a:prstGeom prst="rect">
            <a:avLst/>
          </a:prstGeom>
        </p:spPr>
      </p:pic>
    </p:spTree>
    <p:extLst>
      <p:ext uri="{BB962C8B-B14F-4D97-AF65-F5344CB8AC3E}">
        <p14:creationId xmlns:p14="http://schemas.microsoft.com/office/powerpoint/2010/main" val="423432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1F729D-8DAF-4276-94AD-67EE5FC7F758}"/>
              </a:ext>
            </a:extLst>
          </p:cNvPr>
          <p:cNvSpPr>
            <a:spLocks noGrp="1"/>
          </p:cNvSpPr>
          <p:nvPr>
            <p:ph type="title"/>
          </p:nvPr>
        </p:nvSpPr>
        <p:spPr/>
        <p:txBody>
          <a:bodyPr/>
          <a:lstStyle/>
          <a:p>
            <a:pPr algn="ctr"/>
            <a:r>
              <a:rPr lang="en-US" b="1" dirty="0"/>
              <a:t>Solution</a:t>
            </a:r>
          </a:p>
        </p:txBody>
      </p:sp>
      <p:sp>
        <p:nvSpPr>
          <p:cNvPr id="7" name="Content Placeholder 6">
            <a:extLst>
              <a:ext uri="{FF2B5EF4-FFF2-40B4-BE49-F238E27FC236}">
                <a16:creationId xmlns:a16="http://schemas.microsoft.com/office/drawing/2014/main" id="{80C58D47-94F7-40C9-8BEC-6DC5F1FAB43F}"/>
              </a:ext>
            </a:extLst>
          </p:cNvPr>
          <p:cNvSpPr>
            <a:spLocks noGrp="1"/>
          </p:cNvSpPr>
          <p:nvPr>
            <p:ph idx="1"/>
          </p:nvPr>
        </p:nvSpPr>
        <p:spPr/>
        <p:txBody>
          <a:bodyPr>
            <a:normAutofit fontScale="92500" lnSpcReduction="10000"/>
          </a:bodyPr>
          <a:lstStyle/>
          <a:p>
            <a:pPr algn="just"/>
            <a:r>
              <a:rPr lang="en-US" sz="2800" dirty="0">
                <a:solidFill>
                  <a:schemeClr val="tx1"/>
                </a:solidFill>
              </a:rPr>
              <a:t>In the case of a uniprocessor system, the reason we have a problem is that an </a:t>
            </a:r>
            <a:r>
              <a:rPr lang="en-US" sz="2800" i="1" u="sng" dirty="0">
                <a:solidFill>
                  <a:schemeClr val="tx1"/>
                </a:solidFill>
              </a:rPr>
              <a:t>interrupt can stop instruction execution anywhere</a:t>
            </a:r>
            <a:r>
              <a:rPr lang="en-US" sz="2800" dirty="0">
                <a:solidFill>
                  <a:schemeClr val="tx1"/>
                </a:solidFill>
              </a:rPr>
              <a:t> in a process.</a:t>
            </a:r>
          </a:p>
          <a:p>
            <a:pPr algn="just"/>
            <a:endParaRPr lang="en-US" sz="2800" dirty="0">
              <a:solidFill>
                <a:schemeClr val="tx1"/>
              </a:solidFill>
            </a:endParaRPr>
          </a:p>
          <a:p>
            <a:pPr algn="just"/>
            <a:r>
              <a:rPr lang="en-US" sz="2800" dirty="0">
                <a:solidFill>
                  <a:schemeClr val="tx1"/>
                </a:solidFill>
              </a:rPr>
              <a:t>In the case of a multiprocessor system, we have that same condition and, in addition, a problem can be caused because </a:t>
            </a:r>
            <a:r>
              <a:rPr lang="en-US" sz="2800" i="1" u="sng" dirty="0">
                <a:solidFill>
                  <a:schemeClr val="tx1"/>
                </a:solidFill>
              </a:rPr>
              <a:t>two processes may be executing simultaneously</a:t>
            </a:r>
            <a:r>
              <a:rPr lang="en-US" sz="2800" dirty="0">
                <a:solidFill>
                  <a:schemeClr val="tx1"/>
                </a:solidFill>
              </a:rPr>
              <a:t> and both trying to access the same global variable.</a:t>
            </a:r>
          </a:p>
          <a:p>
            <a:pPr algn="just"/>
            <a:endParaRPr lang="en-US" sz="2800" dirty="0">
              <a:solidFill>
                <a:schemeClr val="tx1"/>
              </a:solidFill>
            </a:endParaRPr>
          </a:p>
          <a:p>
            <a:pPr algn="just"/>
            <a:r>
              <a:rPr lang="en-US" sz="2800" dirty="0">
                <a:solidFill>
                  <a:schemeClr val="tx1"/>
                </a:solidFill>
              </a:rPr>
              <a:t>However, the solution to both types of problem is the same: </a:t>
            </a:r>
            <a:r>
              <a:rPr lang="en-US" sz="2800" b="1" dirty="0">
                <a:solidFill>
                  <a:schemeClr val="tx1"/>
                </a:solidFill>
              </a:rPr>
              <a:t>control access to the shared resource</a:t>
            </a:r>
            <a:r>
              <a:rPr lang="en-US" sz="2800" dirty="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254443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850033"/>
          </a:xfrm>
        </p:spPr>
        <p:txBody>
          <a:bodyPr/>
          <a:lstStyle/>
          <a:p>
            <a:pPr algn="ctr"/>
            <a:r>
              <a:rPr lang="en-NZ" b="1" dirty="0">
                <a:ln w="1905"/>
                <a:solidFill>
                  <a:schemeClr val="accent1">
                    <a:lumMod val="75000"/>
                  </a:schemeClr>
                </a:solidFill>
                <a:effectLst>
                  <a:innerShdw blurRad="69850" dist="43180" dir="5400000">
                    <a:srgbClr val="000000">
                      <a:alpha val="65000"/>
                    </a:srgbClr>
                  </a:innerShdw>
                </a:effectLst>
              </a:rPr>
              <a:t>Race Condition</a:t>
            </a:r>
          </a:p>
        </p:txBody>
      </p:sp>
      <p:sp>
        <p:nvSpPr>
          <p:cNvPr id="3" name="Content Placeholder 2"/>
          <p:cNvSpPr>
            <a:spLocks noGrp="1"/>
          </p:cNvSpPr>
          <p:nvPr>
            <p:ph sz="half" idx="1"/>
          </p:nvPr>
        </p:nvSpPr>
        <p:spPr>
          <a:xfrm>
            <a:off x="293914" y="1126670"/>
            <a:ext cx="11544300" cy="5502729"/>
          </a:xfrm>
        </p:spPr>
        <p:txBody>
          <a:bodyPr>
            <a:normAutofit fontScale="92500" lnSpcReduction="10000"/>
          </a:bodyPr>
          <a:lstStyle/>
          <a:p>
            <a:pPr algn="just"/>
            <a:r>
              <a:rPr lang="en-US" dirty="0">
                <a:solidFill>
                  <a:schemeClr val="tx1"/>
                </a:solidFill>
              </a:rPr>
              <a:t>A race condition occurs when multiple processes or threads read and write data items so that the </a:t>
            </a:r>
            <a:r>
              <a:rPr lang="en-US" b="1" dirty="0">
                <a:solidFill>
                  <a:schemeClr val="tx1"/>
                </a:solidFill>
              </a:rPr>
              <a:t>final result depends on the order of execution of instructions in the multiple processes</a:t>
            </a:r>
            <a:r>
              <a:rPr lang="en-US" dirty="0">
                <a:solidFill>
                  <a:schemeClr val="tx1"/>
                </a:solidFill>
              </a:rPr>
              <a:t>.</a:t>
            </a:r>
          </a:p>
          <a:p>
            <a:pPr algn="just"/>
            <a:endParaRPr lang="en-US" dirty="0">
              <a:solidFill>
                <a:schemeClr val="tx1"/>
              </a:solidFill>
            </a:endParaRPr>
          </a:p>
          <a:p>
            <a:pPr marL="45720" indent="0" algn="just">
              <a:buNone/>
            </a:pPr>
            <a:r>
              <a:rPr lang="en-US" b="1" i="1" u="sng" dirty="0">
                <a:solidFill>
                  <a:schemeClr val="tx1"/>
                </a:solidFill>
              </a:rPr>
              <a:t>Example 1:</a:t>
            </a:r>
          </a:p>
          <a:p>
            <a:pPr lvl="1" algn="just"/>
            <a:r>
              <a:rPr lang="en-US" dirty="0">
                <a:solidFill>
                  <a:schemeClr val="tx1"/>
                </a:solidFill>
              </a:rPr>
              <a:t>suppose that two processes, P1 and P2, share the global variable a.</a:t>
            </a:r>
          </a:p>
          <a:p>
            <a:pPr lvl="1" algn="just"/>
            <a:r>
              <a:rPr lang="en-US" dirty="0">
                <a:solidFill>
                  <a:schemeClr val="tx1"/>
                </a:solidFill>
              </a:rPr>
              <a:t>At some point in its execution, P1 updates a to the value 1, and at some point in its execution</a:t>
            </a:r>
          </a:p>
          <a:p>
            <a:pPr lvl="1" algn="just"/>
            <a:r>
              <a:rPr lang="en-US" dirty="0">
                <a:solidFill>
                  <a:schemeClr val="tx1"/>
                </a:solidFill>
              </a:rPr>
              <a:t>P2 updates a to the value 2.</a:t>
            </a:r>
          </a:p>
          <a:p>
            <a:pPr lvl="1" algn="just"/>
            <a:r>
              <a:rPr lang="en-US" dirty="0">
                <a:solidFill>
                  <a:schemeClr val="tx1"/>
                </a:solidFill>
              </a:rPr>
              <a:t>Thus, the two tasks are in a race to write variable a.</a:t>
            </a:r>
          </a:p>
          <a:p>
            <a:pPr lvl="1" algn="just"/>
            <a:r>
              <a:rPr lang="en-US" dirty="0">
                <a:solidFill>
                  <a:schemeClr val="tx1"/>
                </a:solidFill>
              </a:rPr>
              <a:t>The “loser” of the race (the process that updates last) determines the final value of a.</a:t>
            </a:r>
          </a:p>
          <a:p>
            <a:pPr algn="just"/>
            <a:endParaRPr lang="en-US" dirty="0">
              <a:solidFill>
                <a:schemeClr val="tx1"/>
              </a:solidFill>
            </a:endParaRPr>
          </a:p>
          <a:p>
            <a:pPr marL="45720" indent="0" algn="just">
              <a:buNone/>
            </a:pPr>
            <a:r>
              <a:rPr lang="en-US" b="1" i="1" u="sng" dirty="0">
                <a:solidFill>
                  <a:schemeClr val="tx1"/>
                </a:solidFill>
              </a:rPr>
              <a:t>Example 2:</a:t>
            </a:r>
          </a:p>
          <a:p>
            <a:pPr lvl="1" algn="just"/>
            <a:r>
              <a:rPr lang="en-US" dirty="0">
                <a:solidFill>
                  <a:schemeClr val="tx1"/>
                </a:solidFill>
              </a:rPr>
              <a:t>consider two processes, P3 and P4, that share global variables b and c, with initial values b = 1 and c = 2.</a:t>
            </a:r>
          </a:p>
          <a:p>
            <a:pPr lvl="1" algn="just"/>
            <a:r>
              <a:rPr lang="en-US" dirty="0">
                <a:solidFill>
                  <a:schemeClr val="tx1"/>
                </a:solidFill>
              </a:rPr>
              <a:t>At some point in its execution, P3 executes the assignment b = b + c, </a:t>
            </a:r>
          </a:p>
          <a:p>
            <a:pPr lvl="1" algn="just"/>
            <a:r>
              <a:rPr lang="en-US" dirty="0">
                <a:solidFill>
                  <a:schemeClr val="tx1"/>
                </a:solidFill>
              </a:rPr>
              <a:t>At some point in its execution, P4 executes the assignment c = b + c.</a:t>
            </a:r>
          </a:p>
          <a:p>
            <a:pPr lvl="1" algn="just"/>
            <a:r>
              <a:rPr lang="en-US" dirty="0">
                <a:solidFill>
                  <a:schemeClr val="tx1"/>
                </a:solidFill>
              </a:rPr>
              <a:t>Note that the two processes update different variables. However, the final values of the two variables depend on the order in which the two processes execute these two assignments.</a:t>
            </a:r>
            <a:endParaRPr lang="en-NZ" sz="24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4"/>
            <a:ext cx="7824788" cy="1067747"/>
          </a:xfrm>
        </p:spPr>
        <p:txBody>
          <a:bodyPr/>
          <a:lstStyle/>
          <a:p>
            <a:pPr algn="ctr"/>
            <a:r>
              <a:rPr lang="en-US" sz="4600" b="1" dirty="0">
                <a:solidFill>
                  <a:schemeClr val="tx1"/>
                </a:solidFill>
              </a:rPr>
              <a:t>Operating System Concerns</a:t>
            </a:r>
          </a:p>
        </p:txBody>
      </p:sp>
      <p:sp>
        <p:nvSpPr>
          <p:cNvPr id="3" name="Content Placeholder 2"/>
          <p:cNvSpPr>
            <a:spLocks noGrp="1"/>
          </p:cNvSpPr>
          <p:nvPr>
            <p:ph sz="half" idx="1"/>
          </p:nvPr>
        </p:nvSpPr>
        <p:spPr>
          <a:xfrm>
            <a:off x="1371600" y="1665514"/>
            <a:ext cx="9715500" cy="4811486"/>
          </a:xfrm>
        </p:spPr>
        <p:txBody>
          <a:bodyPr>
            <a:normAutofit/>
          </a:bodyPr>
          <a:lstStyle/>
          <a:p>
            <a:r>
              <a:rPr lang="en-NZ" sz="2400" dirty="0">
                <a:solidFill>
                  <a:schemeClr val="tx1"/>
                </a:solidFill>
              </a:rPr>
              <a:t>Design and management </a:t>
            </a:r>
            <a:r>
              <a:rPr lang="en-NZ" sz="2400" b="1" dirty="0">
                <a:solidFill>
                  <a:schemeClr val="tx1"/>
                </a:solidFill>
              </a:rPr>
              <a:t>issues raised by the existence of concurrency</a:t>
            </a:r>
            <a:r>
              <a:rPr lang="en-NZ" sz="2400" dirty="0">
                <a:solidFill>
                  <a:schemeClr val="tx1"/>
                </a:solidFill>
              </a:rPr>
              <a:t>:</a:t>
            </a:r>
          </a:p>
          <a:p>
            <a:pPr lvl="1"/>
            <a:r>
              <a:rPr lang="en-NZ" sz="2400" dirty="0">
                <a:solidFill>
                  <a:schemeClr val="tx1"/>
                </a:solidFill>
              </a:rPr>
              <a:t>T</a:t>
            </a:r>
            <a:r>
              <a:rPr lang="en-US" sz="2400" dirty="0">
                <a:solidFill>
                  <a:schemeClr val="tx1"/>
                </a:solidFill>
              </a:rPr>
              <a:t>he OS must: </a:t>
            </a:r>
          </a:p>
        </p:txBody>
      </p:sp>
      <p:graphicFrame>
        <p:nvGraphicFramePr>
          <p:cNvPr id="5" name="Diagram 4"/>
          <p:cNvGraphicFramePr/>
          <p:nvPr>
            <p:extLst>
              <p:ext uri="{D42A27DB-BD31-4B8C-83A1-F6EECF244321}">
                <p14:modId xmlns:p14="http://schemas.microsoft.com/office/powerpoint/2010/main" val="1144742462"/>
              </p:ext>
            </p:extLst>
          </p:nvPr>
        </p:nvGraphicFramePr>
        <p:xfrm>
          <a:off x="1828799" y="2612571"/>
          <a:ext cx="6580415" cy="3966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630238-6561-40CB-9958-1C007EB00EBD}"/>
              </a:ext>
            </a:extLst>
          </p:cNvPr>
          <p:cNvSpPr>
            <a:spLocks noGrp="1"/>
          </p:cNvSpPr>
          <p:nvPr>
            <p:ph type="title"/>
          </p:nvPr>
        </p:nvSpPr>
        <p:spPr/>
        <p:txBody>
          <a:bodyPr/>
          <a:lstStyle/>
          <a:p>
            <a:pPr algn="ctr"/>
            <a:r>
              <a:rPr lang="en-US" b="1" dirty="0"/>
              <a:t>Process Interaction</a:t>
            </a:r>
            <a:endParaRPr lang="en-US" dirty="0"/>
          </a:p>
        </p:txBody>
      </p:sp>
      <p:sp>
        <p:nvSpPr>
          <p:cNvPr id="6" name="Content Placeholder 5">
            <a:extLst>
              <a:ext uri="{FF2B5EF4-FFF2-40B4-BE49-F238E27FC236}">
                <a16:creationId xmlns:a16="http://schemas.microsoft.com/office/drawing/2014/main" id="{842FAC57-98A2-45BA-B925-1D2CFFA4AD89}"/>
              </a:ext>
            </a:extLst>
          </p:cNvPr>
          <p:cNvSpPr>
            <a:spLocks noGrp="1"/>
          </p:cNvSpPr>
          <p:nvPr>
            <p:ph idx="1"/>
          </p:nvPr>
        </p:nvSpPr>
        <p:spPr/>
        <p:txBody>
          <a:bodyPr>
            <a:normAutofit fontScale="92500" lnSpcReduction="20000"/>
          </a:bodyPr>
          <a:lstStyle/>
          <a:p>
            <a:pPr algn="just"/>
            <a:r>
              <a:rPr lang="en-US" sz="3200" dirty="0">
                <a:solidFill>
                  <a:schemeClr val="tx1"/>
                </a:solidFill>
              </a:rPr>
              <a:t>To understand how the issue of speed independence can be addressed, we need to look at the ways in which processes can interact.</a:t>
            </a:r>
          </a:p>
          <a:p>
            <a:pPr algn="just"/>
            <a:endParaRPr lang="en-US" sz="3200" dirty="0">
              <a:solidFill>
                <a:schemeClr val="tx1"/>
              </a:solidFill>
            </a:endParaRPr>
          </a:p>
          <a:p>
            <a:pPr algn="just"/>
            <a:r>
              <a:rPr lang="en-US" sz="3200" dirty="0">
                <a:solidFill>
                  <a:schemeClr val="tx1"/>
                </a:solidFill>
              </a:rPr>
              <a:t>We can classify the ways in which processes interact on the basis of the degree to which they are aware of each other’s existence.</a:t>
            </a:r>
          </a:p>
          <a:p>
            <a:pPr marL="45720" indent="0" algn="just">
              <a:buNone/>
            </a:pPr>
            <a:r>
              <a:rPr lang="en-US" sz="3200" dirty="0">
                <a:solidFill>
                  <a:schemeClr val="tx1"/>
                </a:solidFill>
              </a:rPr>
              <a:t> </a:t>
            </a:r>
          </a:p>
          <a:p>
            <a:pPr algn="just"/>
            <a:r>
              <a:rPr lang="en-US" sz="3200" dirty="0">
                <a:solidFill>
                  <a:schemeClr val="tx1"/>
                </a:solidFill>
              </a:rPr>
              <a:t>Table on the next slide lists three possible degrees of awareness plus the consequences of each:</a:t>
            </a:r>
          </a:p>
        </p:txBody>
      </p:sp>
    </p:spTree>
    <p:extLst>
      <p:ext uri="{BB962C8B-B14F-4D97-AF65-F5344CB8AC3E}">
        <p14:creationId xmlns:p14="http://schemas.microsoft.com/office/powerpoint/2010/main" val="1916895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23656" y="179614"/>
            <a:ext cx="3499757" cy="523220"/>
          </a:xfrm>
          <a:prstGeom prst="rect">
            <a:avLst/>
          </a:prstGeom>
        </p:spPr>
        <p:txBody>
          <a:bodyPr wrap="square">
            <a:spAutoFit/>
          </a:bodyPr>
          <a:lstStyle/>
          <a:p>
            <a:pPr algn="ctr"/>
            <a:r>
              <a:rPr lang="en-US" sz="2800" b="1" dirty="0">
                <a:solidFill>
                  <a:schemeClr val="accent1"/>
                </a:solidFill>
              </a:rPr>
              <a:t>Process Interaction </a:t>
            </a:r>
          </a:p>
        </p:txBody>
      </p:sp>
      <p:pic>
        <p:nvPicPr>
          <p:cNvPr id="3" name="Picture 2">
            <a:extLst>
              <a:ext uri="{FF2B5EF4-FFF2-40B4-BE49-F238E27FC236}">
                <a16:creationId xmlns:a16="http://schemas.microsoft.com/office/drawing/2014/main" id="{B39516CC-79BC-4EC0-9F62-47A3FC164A5D}"/>
              </a:ext>
            </a:extLst>
          </p:cNvPr>
          <p:cNvPicPr>
            <a:picLocks noChangeAspect="1"/>
          </p:cNvPicPr>
          <p:nvPr/>
        </p:nvPicPr>
        <p:blipFill>
          <a:blip r:embed="rId3"/>
          <a:stretch>
            <a:fillRect/>
          </a:stretch>
        </p:blipFill>
        <p:spPr>
          <a:xfrm>
            <a:off x="943530" y="702834"/>
            <a:ext cx="10304940" cy="58901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7696200" cy="990600"/>
          </a:xfrm>
        </p:spPr>
        <p:txBody>
          <a:bodyPr/>
          <a:lstStyle/>
          <a:p>
            <a:pPr algn="ctr"/>
            <a:r>
              <a:rPr lang="en-US" sz="4800" b="1" dirty="0">
                <a:ln w="1905"/>
                <a:solidFill>
                  <a:schemeClr val="accent1">
                    <a:lumMod val="75000"/>
                  </a:schemeClr>
                </a:solidFill>
                <a:effectLst>
                  <a:innerShdw blurRad="69850" dist="43180" dir="5400000">
                    <a:srgbClr val="000000">
                      <a:alpha val="65000"/>
                    </a:srgbClr>
                  </a:innerShdw>
                </a:effectLst>
              </a:rPr>
              <a:t>Resource Competition</a:t>
            </a:r>
          </a:p>
        </p:txBody>
      </p:sp>
      <p:sp>
        <p:nvSpPr>
          <p:cNvPr id="3" name="Content Placeholder 2"/>
          <p:cNvSpPr>
            <a:spLocks noGrp="1"/>
          </p:cNvSpPr>
          <p:nvPr>
            <p:ph sz="half" idx="1"/>
          </p:nvPr>
        </p:nvSpPr>
        <p:spPr>
          <a:xfrm>
            <a:off x="1905000" y="2057400"/>
            <a:ext cx="8382000" cy="1828800"/>
          </a:xfrm>
        </p:spPr>
        <p:txBody>
          <a:bodyPr/>
          <a:lstStyle/>
          <a:p>
            <a:pPr>
              <a:buClr>
                <a:schemeClr val="accent3">
                  <a:lumMod val="50000"/>
                </a:schemeClr>
              </a:buClr>
              <a:buSzPct val="150000"/>
              <a:buFont typeface="Wingdings" charset="2"/>
              <a:buChar char="§"/>
            </a:pPr>
            <a:r>
              <a:rPr lang="en-US" sz="2800" b="1" dirty="0"/>
              <a:t>Concurrent processes come into conflict when they </a:t>
            </a:r>
            <a:r>
              <a:rPr lang="en-US" sz="2800" b="1" dirty="0">
                <a:solidFill>
                  <a:schemeClr val="tx1"/>
                </a:solidFill>
              </a:rPr>
              <a:t>are competing for use of the same resource</a:t>
            </a:r>
          </a:p>
          <a:p>
            <a:pPr lvl="2">
              <a:buClr>
                <a:schemeClr val="accent3">
                  <a:lumMod val="50000"/>
                </a:schemeClr>
              </a:buClr>
              <a:buSzPct val="150000"/>
              <a:buFont typeface="Wingdings" charset="2"/>
              <a:buChar char="§"/>
            </a:pPr>
            <a:r>
              <a:rPr lang="en-US" sz="2200" b="1" dirty="0">
                <a:solidFill>
                  <a:schemeClr val="tx1"/>
                </a:solidFill>
              </a:rPr>
              <a:t> for example: I/O devices, memory, processor time, clock</a:t>
            </a:r>
          </a:p>
        </p:txBody>
      </p:sp>
      <p:graphicFrame>
        <p:nvGraphicFramePr>
          <p:cNvPr id="4" name="Diagram 3"/>
          <p:cNvGraphicFramePr/>
          <p:nvPr>
            <p:extLst>
              <p:ext uri="{D42A27DB-BD31-4B8C-83A1-F6EECF244321}">
                <p14:modId xmlns:p14="http://schemas.microsoft.com/office/powerpoint/2010/main" val="1900634643"/>
              </p:ext>
            </p:extLst>
          </p:nvPr>
        </p:nvGraphicFramePr>
        <p:xfrm>
          <a:off x="2819399" y="3657600"/>
          <a:ext cx="6359769"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A75629-BBA6-4E8C-9127-6B281714983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A420DE0F-6A4A-40A5-A599-59628393F634}"/>
              </a:ext>
            </a:extLst>
          </p:cNvPr>
          <p:cNvSpPr>
            <a:spLocks noGrp="1"/>
          </p:cNvSpPr>
          <p:nvPr>
            <p:ph idx="1"/>
          </p:nvPr>
        </p:nvSpPr>
        <p:spPr>
          <a:xfrm>
            <a:off x="888274" y="2057400"/>
            <a:ext cx="10607040" cy="4191000"/>
          </a:xfrm>
        </p:spPr>
        <p:txBody>
          <a:bodyPr>
            <a:normAutofit fontScale="85000" lnSpcReduction="20000"/>
          </a:bodyPr>
          <a:lstStyle/>
          <a:p>
            <a:pPr algn="just"/>
            <a:r>
              <a:rPr lang="en-US" sz="3600" dirty="0">
                <a:solidFill>
                  <a:schemeClr val="tx1"/>
                </a:solidFill>
              </a:rPr>
              <a:t>Control of competition inevitably involves the OS because it is the OS that allocates resources.</a:t>
            </a:r>
          </a:p>
          <a:p>
            <a:pPr marL="45720" indent="0" algn="just">
              <a:buNone/>
            </a:pPr>
            <a:endParaRPr lang="en-US" sz="3600" dirty="0">
              <a:solidFill>
                <a:schemeClr val="tx1"/>
              </a:solidFill>
            </a:endParaRPr>
          </a:p>
          <a:p>
            <a:pPr algn="just"/>
            <a:r>
              <a:rPr lang="en-US" sz="3600" dirty="0">
                <a:solidFill>
                  <a:schemeClr val="tx1"/>
                </a:solidFill>
              </a:rPr>
              <a:t>In addition, the processes themselves will need to be able to express the requirement for mutual exclusion in some fashion, such as locking a such as locking a resource prior to its use. </a:t>
            </a:r>
          </a:p>
          <a:p>
            <a:pPr algn="just"/>
            <a:endParaRPr lang="en-US" sz="3600" dirty="0">
              <a:solidFill>
                <a:schemeClr val="tx1"/>
              </a:solidFill>
            </a:endParaRPr>
          </a:p>
          <a:p>
            <a:pPr algn="just"/>
            <a:r>
              <a:rPr lang="en-US" sz="3600" dirty="0">
                <a:solidFill>
                  <a:schemeClr val="tx1"/>
                </a:solidFill>
              </a:rPr>
              <a:t>Any solution will involve some support from the OS, such as the provision of the locking facility.</a:t>
            </a:r>
          </a:p>
        </p:txBody>
      </p:sp>
    </p:spTree>
    <p:extLst>
      <p:ext uri="{BB962C8B-B14F-4D97-AF65-F5344CB8AC3E}">
        <p14:creationId xmlns:p14="http://schemas.microsoft.com/office/powerpoint/2010/main" val="289091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MULTIPLE  PROCESSES</a:t>
            </a:r>
          </a:p>
        </p:txBody>
      </p:sp>
      <p:sp>
        <p:nvSpPr>
          <p:cNvPr id="4" name="Content Placeholder 3"/>
          <p:cNvSpPr>
            <a:spLocks noGrp="1"/>
          </p:cNvSpPr>
          <p:nvPr>
            <p:ph sz="half" idx="1"/>
          </p:nvPr>
        </p:nvSpPr>
        <p:spPr>
          <a:xfrm>
            <a:off x="1567543" y="2286000"/>
            <a:ext cx="8643257" cy="4267200"/>
          </a:xfrm>
        </p:spPr>
        <p:txBody>
          <a:bodyPr>
            <a:normAutofit fontScale="92500"/>
          </a:bodyPr>
          <a:lstStyle/>
          <a:p>
            <a:r>
              <a:rPr lang="en-US" sz="3600" dirty="0">
                <a:solidFill>
                  <a:schemeClr val="tx1"/>
                </a:solidFill>
              </a:rPr>
              <a:t>Operating System design is concerned with the management of processes and threads:</a:t>
            </a:r>
          </a:p>
          <a:p>
            <a:pPr lvl="2"/>
            <a:r>
              <a:rPr lang="en-US" sz="3400" dirty="0">
                <a:solidFill>
                  <a:schemeClr val="tx1"/>
                </a:solidFill>
              </a:rPr>
              <a:t>Multiprogramming</a:t>
            </a:r>
          </a:p>
          <a:p>
            <a:pPr lvl="2"/>
            <a:r>
              <a:rPr lang="en-US" sz="3400" dirty="0">
                <a:solidFill>
                  <a:schemeClr val="tx1"/>
                </a:solidFill>
              </a:rPr>
              <a:t>Multiprocessing</a:t>
            </a:r>
          </a:p>
          <a:p>
            <a:pPr lvl="2"/>
            <a:r>
              <a:rPr lang="en-US" sz="3400" dirty="0">
                <a:solidFill>
                  <a:schemeClr val="tx1"/>
                </a:solidFill>
              </a:rPr>
              <a:t>Distributed Processing</a:t>
            </a:r>
          </a:p>
          <a:p>
            <a:pPr lvl="2"/>
            <a:endParaRPr lang="en-US" sz="3400" dirty="0">
              <a:solidFill>
                <a:schemeClr val="tx1"/>
              </a:solidFill>
            </a:endParaRPr>
          </a:p>
          <a:p>
            <a:pPr lvl="1"/>
            <a:r>
              <a:rPr lang="en-US" sz="3800" dirty="0">
                <a:solidFill>
                  <a:schemeClr val="tx1"/>
                </a:solidFill>
              </a:rPr>
              <a:t>Fundamental to all of these areas, and fundamental to OS design, is </a:t>
            </a:r>
            <a:r>
              <a:rPr lang="en-US" sz="3800" b="1" dirty="0">
                <a:solidFill>
                  <a:schemeClr val="tx1"/>
                </a:solidFill>
              </a:rPr>
              <a:t>concurrency</a:t>
            </a:r>
            <a:r>
              <a:rPr lang="en-US" dirty="0"/>
              <a:t>.</a:t>
            </a:r>
            <a:endParaRPr lang="en-US" sz="36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28800" y="685801"/>
            <a:ext cx="8534400" cy="646331"/>
          </a:xfrm>
          <a:prstGeom prst="rect">
            <a:avLst/>
          </a:prstGeom>
          <a:noFill/>
        </p:spPr>
        <p:txBody>
          <a:bodyPr wrap="square" rtlCol="0">
            <a:spAutoFit/>
          </a:bodyPr>
          <a:lstStyle/>
          <a:p>
            <a:pPr algn="ctr"/>
            <a:r>
              <a:rPr lang="en-US" sz="3600" b="1" dirty="0">
                <a:solidFill>
                  <a:schemeClr val="accent1"/>
                </a:solidFill>
                <a:latin typeface="+mj-lt"/>
              </a:rPr>
              <a:t>Illustration of Mutual Exclusion </a:t>
            </a:r>
          </a:p>
        </p:txBody>
      </p:sp>
      <p:pic>
        <p:nvPicPr>
          <p:cNvPr id="2" name="Picture 1">
            <a:extLst>
              <a:ext uri="{FF2B5EF4-FFF2-40B4-BE49-F238E27FC236}">
                <a16:creationId xmlns:a16="http://schemas.microsoft.com/office/drawing/2014/main" id="{B1E73259-2263-4D1F-B508-57C0D7ABF7B3}"/>
              </a:ext>
            </a:extLst>
          </p:cNvPr>
          <p:cNvPicPr>
            <a:picLocks noChangeAspect="1"/>
          </p:cNvPicPr>
          <p:nvPr/>
        </p:nvPicPr>
        <p:blipFill>
          <a:blip r:embed="rId3"/>
          <a:stretch>
            <a:fillRect/>
          </a:stretch>
        </p:blipFill>
        <p:spPr>
          <a:xfrm>
            <a:off x="299863" y="2050593"/>
            <a:ext cx="11760790" cy="41216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9750-D501-4357-B378-B0059CF9610B}"/>
              </a:ext>
            </a:extLst>
          </p:cNvPr>
          <p:cNvSpPr>
            <a:spLocks noGrp="1"/>
          </p:cNvSpPr>
          <p:nvPr>
            <p:ph type="title"/>
          </p:nvPr>
        </p:nvSpPr>
        <p:spPr>
          <a:xfrm>
            <a:off x="1176129" y="2750820"/>
            <a:ext cx="9875520" cy="1356360"/>
          </a:xfrm>
        </p:spPr>
        <p:txBody>
          <a:bodyPr/>
          <a:lstStyle/>
          <a:p>
            <a:pPr algn="ctr"/>
            <a:r>
              <a:rPr lang="en-US" b="1" i="1" dirty="0"/>
              <a:t>COOPERATION AMONG PROCESSES</a:t>
            </a:r>
            <a:br>
              <a:rPr lang="en-US" b="1" i="1" dirty="0"/>
            </a:br>
            <a:r>
              <a:rPr lang="en-US" b="1" i="1" dirty="0"/>
              <a:t>BY SHARING</a:t>
            </a:r>
            <a:endParaRPr lang="en-US" dirty="0"/>
          </a:p>
        </p:txBody>
      </p:sp>
    </p:spTree>
    <p:extLst>
      <p:ext uri="{BB962C8B-B14F-4D97-AF65-F5344CB8AC3E}">
        <p14:creationId xmlns:p14="http://schemas.microsoft.com/office/powerpoint/2010/main" val="110404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5E20-8779-4260-8E41-932FC43E3F75}"/>
              </a:ext>
            </a:extLst>
          </p:cNvPr>
          <p:cNvSpPr>
            <a:spLocks noGrp="1"/>
          </p:cNvSpPr>
          <p:nvPr>
            <p:ph type="title"/>
          </p:nvPr>
        </p:nvSpPr>
        <p:spPr/>
        <p:txBody>
          <a:bodyPr/>
          <a:lstStyle/>
          <a:p>
            <a:pPr algn="ctr"/>
            <a:r>
              <a:rPr lang="en-US" b="1" i="1" dirty="0"/>
              <a:t>COOPERATION AMONG PROCESSES</a:t>
            </a:r>
            <a:br>
              <a:rPr lang="en-US" b="1" i="1" dirty="0"/>
            </a:br>
            <a:r>
              <a:rPr lang="en-US" b="1" i="1" dirty="0"/>
              <a:t>BY SHARING</a:t>
            </a:r>
            <a:endParaRPr lang="en-US" dirty="0"/>
          </a:p>
        </p:txBody>
      </p:sp>
      <p:sp>
        <p:nvSpPr>
          <p:cNvPr id="3" name="Content Placeholder 2">
            <a:extLst>
              <a:ext uri="{FF2B5EF4-FFF2-40B4-BE49-F238E27FC236}">
                <a16:creationId xmlns:a16="http://schemas.microsoft.com/office/drawing/2014/main" id="{5F0B1C97-F14B-4309-9404-190BAE88BB59}"/>
              </a:ext>
            </a:extLst>
          </p:cNvPr>
          <p:cNvSpPr>
            <a:spLocks noGrp="1"/>
          </p:cNvSpPr>
          <p:nvPr>
            <p:ph idx="1"/>
          </p:nvPr>
        </p:nvSpPr>
        <p:spPr>
          <a:xfrm>
            <a:off x="746760" y="2057400"/>
            <a:ext cx="10728960" cy="4465320"/>
          </a:xfrm>
        </p:spPr>
        <p:txBody>
          <a:bodyPr>
            <a:normAutofit fontScale="92500"/>
          </a:bodyPr>
          <a:lstStyle/>
          <a:p>
            <a:pPr algn="just"/>
            <a:r>
              <a:rPr lang="en-US" dirty="0">
                <a:solidFill>
                  <a:schemeClr val="tx1"/>
                </a:solidFill>
              </a:rPr>
              <a:t>The case of cooperation by sharing covers processes that interact with other processes without being explicitly aware of them.</a:t>
            </a:r>
          </a:p>
          <a:p>
            <a:pPr algn="just"/>
            <a:r>
              <a:rPr lang="en-US" dirty="0">
                <a:solidFill>
                  <a:schemeClr val="tx1"/>
                </a:solidFill>
              </a:rPr>
              <a:t>For example, multiple processes may have access to shared variables or to shared files or databases. </a:t>
            </a:r>
          </a:p>
          <a:p>
            <a:pPr algn="just"/>
            <a:r>
              <a:rPr lang="en-US" dirty="0">
                <a:solidFill>
                  <a:schemeClr val="tx1"/>
                </a:solidFill>
              </a:rPr>
              <a:t>Processes may use and update the shared data without reference to other processes but </a:t>
            </a:r>
            <a:r>
              <a:rPr lang="en-US" b="1" dirty="0">
                <a:solidFill>
                  <a:schemeClr val="tx1"/>
                </a:solidFill>
              </a:rPr>
              <a:t>know that other processes may have access to the same data</a:t>
            </a:r>
            <a:r>
              <a:rPr lang="en-US" dirty="0">
                <a:solidFill>
                  <a:schemeClr val="tx1"/>
                </a:solidFill>
              </a:rPr>
              <a:t>.</a:t>
            </a:r>
          </a:p>
          <a:p>
            <a:pPr algn="just"/>
            <a:r>
              <a:rPr lang="en-US" dirty="0">
                <a:solidFill>
                  <a:schemeClr val="tx1"/>
                </a:solidFill>
              </a:rPr>
              <a:t>Thus the </a:t>
            </a:r>
            <a:r>
              <a:rPr lang="en-US" b="1" dirty="0">
                <a:solidFill>
                  <a:schemeClr val="tx1"/>
                </a:solidFill>
              </a:rPr>
              <a:t>processes must cooperate to ensure that the data they share are properly managed</a:t>
            </a:r>
            <a:r>
              <a:rPr lang="en-US" dirty="0">
                <a:solidFill>
                  <a:schemeClr val="tx1"/>
                </a:solidFill>
              </a:rPr>
              <a:t>.</a:t>
            </a:r>
          </a:p>
          <a:p>
            <a:pPr algn="just"/>
            <a:r>
              <a:rPr lang="en-US" dirty="0">
                <a:solidFill>
                  <a:schemeClr val="tx1"/>
                </a:solidFill>
              </a:rPr>
              <a:t>The control mechanisms must </a:t>
            </a:r>
            <a:r>
              <a:rPr lang="en-US" b="1" dirty="0">
                <a:solidFill>
                  <a:schemeClr val="tx1"/>
                </a:solidFill>
              </a:rPr>
              <a:t>ensure the integrity of the shared data</a:t>
            </a:r>
            <a:r>
              <a:rPr lang="en-US" dirty="0">
                <a:solidFill>
                  <a:schemeClr val="tx1"/>
                </a:solidFill>
              </a:rPr>
              <a:t>.</a:t>
            </a:r>
          </a:p>
          <a:p>
            <a:pPr algn="just"/>
            <a:r>
              <a:rPr lang="en-US" b="1" dirty="0">
                <a:solidFill>
                  <a:schemeClr val="tx1"/>
                </a:solidFill>
              </a:rPr>
              <a:t>Because data are held on resources </a:t>
            </a:r>
            <a:r>
              <a:rPr lang="en-US" dirty="0">
                <a:solidFill>
                  <a:schemeClr val="tx1"/>
                </a:solidFill>
              </a:rPr>
              <a:t>(devices, memory), the control problems of mutual exclusion, deadlock, and starvation are again present. </a:t>
            </a:r>
          </a:p>
          <a:p>
            <a:pPr algn="just"/>
            <a:r>
              <a:rPr lang="en-US" dirty="0">
                <a:solidFill>
                  <a:schemeClr val="tx1"/>
                </a:solidFill>
              </a:rPr>
              <a:t>The only difference is that data items may be accessed in two different modes, reading and writing, and </a:t>
            </a:r>
            <a:r>
              <a:rPr lang="en-US" b="1" dirty="0">
                <a:solidFill>
                  <a:schemeClr val="tx1"/>
                </a:solidFill>
              </a:rPr>
              <a:t>only writing operations must be mutually exclusive</a:t>
            </a:r>
            <a:r>
              <a:rPr lang="en-US" dirty="0">
                <a:solidFill>
                  <a:schemeClr val="tx1"/>
                </a:solidFill>
              </a:rPr>
              <a:t>.</a:t>
            </a:r>
          </a:p>
        </p:txBody>
      </p:sp>
    </p:spTree>
    <p:extLst>
      <p:ext uri="{BB962C8B-B14F-4D97-AF65-F5344CB8AC3E}">
        <p14:creationId xmlns:p14="http://schemas.microsoft.com/office/powerpoint/2010/main" val="3271971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0FE3-D73E-49CA-AF01-D8F8DFE4B4CB}"/>
              </a:ext>
            </a:extLst>
          </p:cNvPr>
          <p:cNvSpPr>
            <a:spLocks noGrp="1"/>
          </p:cNvSpPr>
          <p:nvPr>
            <p:ph type="title"/>
          </p:nvPr>
        </p:nvSpPr>
        <p:spPr>
          <a:xfrm>
            <a:off x="1158240" y="336631"/>
            <a:ext cx="9875520" cy="1356360"/>
          </a:xfrm>
        </p:spPr>
        <p:txBody>
          <a:bodyPr>
            <a:normAutofit/>
          </a:bodyPr>
          <a:lstStyle/>
          <a:p>
            <a:pPr algn="ctr"/>
            <a:r>
              <a:rPr lang="en-US" b="1" i="1" dirty="0"/>
              <a:t>Example: Cooperation Among Processes</a:t>
            </a:r>
            <a:br>
              <a:rPr lang="en-US" b="1" i="1" dirty="0"/>
            </a:br>
            <a:r>
              <a:rPr lang="en-US" b="1" i="1" dirty="0"/>
              <a:t>By Sharing</a:t>
            </a:r>
            <a:endParaRPr lang="en-US" dirty="0"/>
          </a:p>
        </p:txBody>
      </p:sp>
      <p:sp>
        <p:nvSpPr>
          <p:cNvPr id="3" name="Content Placeholder 2">
            <a:extLst>
              <a:ext uri="{FF2B5EF4-FFF2-40B4-BE49-F238E27FC236}">
                <a16:creationId xmlns:a16="http://schemas.microsoft.com/office/drawing/2014/main" id="{004B26F8-BE87-4C2B-BEDA-38AE49EECAED}"/>
              </a:ext>
            </a:extLst>
          </p:cNvPr>
          <p:cNvSpPr>
            <a:spLocks noGrp="1"/>
          </p:cNvSpPr>
          <p:nvPr>
            <p:ph idx="1"/>
          </p:nvPr>
        </p:nvSpPr>
        <p:spPr>
          <a:xfrm>
            <a:off x="1142998" y="1690083"/>
            <a:ext cx="10134602" cy="1937037"/>
          </a:xfrm>
        </p:spPr>
        <p:txBody>
          <a:bodyPr>
            <a:normAutofit/>
          </a:bodyPr>
          <a:lstStyle/>
          <a:p>
            <a:pPr algn="just"/>
            <a:r>
              <a:rPr lang="en-US" dirty="0">
                <a:solidFill>
                  <a:schemeClr val="tx1"/>
                </a:solidFill>
              </a:rPr>
              <a:t>Consider a bookkeeping application in which various data items may be updated.</a:t>
            </a:r>
          </a:p>
          <a:p>
            <a:pPr algn="just"/>
            <a:r>
              <a:rPr lang="en-US" dirty="0">
                <a:solidFill>
                  <a:schemeClr val="tx1"/>
                </a:solidFill>
              </a:rPr>
              <a:t>Suppose two items of data </a:t>
            </a:r>
            <a:r>
              <a:rPr lang="en-US" b="1" i="1" dirty="0">
                <a:solidFill>
                  <a:srgbClr val="FF0000"/>
                </a:solidFill>
              </a:rPr>
              <a:t>a </a:t>
            </a:r>
            <a:r>
              <a:rPr lang="en-US" b="1" dirty="0">
                <a:solidFill>
                  <a:srgbClr val="FF0000"/>
                </a:solidFill>
              </a:rPr>
              <a:t>and </a:t>
            </a:r>
            <a:r>
              <a:rPr lang="en-US" b="1" i="1" dirty="0">
                <a:solidFill>
                  <a:srgbClr val="FF0000"/>
                </a:solidFill>
              </a:rPr>
              <a:t>b </a:t>
            </a:r>
            <a:r>
              <a:rPr lang="en-US" b="1" dirty="0">
                <a:solidFill>
                  <a:srgbClr val="FF0000"/>
                </a:solidFill>
              </a:rPr>
              <a:t>are to be maintained in the relationship </a:t>
            </a:r>
            <a:r>
              <a:rPr lang="en-US" b="1" i="1" dirty="0">
                <a:solidFill>
                  <a:srgbClr val="FF0000"/>
                </a:solidFill>
              </a:rPr>
              <a:t>a </a:t>
            </a:r>
            <a:r>
              <a:rPr lang="en-US" b="1" dirty="0">
                <a:solidFill>
                  <a:srgbClr val="FF0000"/>
                </a:solidFill>
              </a:rPr>
              <a:t>= </a:t>
            </a:r>
            <a:r>
              <a:rPr lang="en-US" b="1" i="1" dirty="0">
                <a:solidFill>
                  <a:srgbClr val="FF0000"/>
                </a:solidFill>
              </a:rPr>
              <a:t>b</a:t>
            </a:r>
            <a:r>
              <a:rPr lang="en-US" dirty="0">
                <a:solidFill>
                  <a:schemeClr val="tx1"/>
                </a:solidFill>
              </a:rPr>
              <a:t>.</a:t>
            </a:r>
          </a:p>
          <a:p>
            <a:pPr algn="just"/>
            <a:r>
              <a:rPr lang="en-US" dirty="0">
                <a:solidFill>
                  <a:schemeClr val="tx1"/>
                </a:solidFill>
              </a:rPr>
              <a:t>That is, any program that updates one value must also update the other to maintain the relationship. Now consider the following two processes:</a:t>
            </a:r>
          </a:p>
        </p:txBody>
      </p:sp>
      <p:pic>
        <p:nvPicPr>
          <p:cNvPr id="4" name="Picture 3">
            <a:extLst>
              <a:ext uri="{FF2B5EF4-FFF2-40B4-BE49-F238E27FC236}">
                <a16:creationId xmlns:a16="http://schemas.microsoft.com/office/drawing/2014/main" id="{84755310-CFB6-437C-8439-7E8714E86EDA}"/>
              </a:ext>
            </a:extLst>
          </p:cNvPr>
          <p:cNvPicPr>
            <a:picLocks noChangeAspect="1"/>
          </p:cNvPicPr>
          <p:nvPr/>
        </p:nvPicPr>
        <p:blipFill>
          <a:blip r:embed="rId2"/>
          <a:stretch>
            <a:fillRect/>
          </a:stretch>
        </p:blipFill>
        <p:spPr>
          <a:xfrm>
            <a:off x="4531522" y="3528529"/>
            <a:ext cx="3128955" cy="2295838"/>
          </a:xfrm>
          <a:prstGeom prst="rect">
            <a:avLst/>
          </a:prstGeom>
        </p:spPr>
      </p:pic>
      <p:sp>
        <p:nvSpPr>
          <p:cNvPr id="5" name="Rectangle 4">
            <a:extLst>
              <a:ext uri="{FF2B5EF4-FFF2-40B4-BE49-F238E27FC236}">
                <a16:creationId xmlns:a16="http://schemas.microsoft.com/office/drawing/2014/main" id="{C2D74744-90A9-49FB-B000-3055D884ACD7}"/>
              </a:ext>
            </a:extLst>
          </p:cNvPr>
          <p:cNvSpPr/>
          <p:nvPr/>
        </p:nvSpPr>
        <p:spPr>
          <a:xfrm>
            <a:off x="1158240" y="5824367"/>
            <a:ext cx="10253871" cy="769441"/>
          </a:xfrm>
          <a:prstGeom prst="rect">
            <a:avLst/>
          </a:prstGeom>
        </p:spPr>
        <p:txBody>
          <a:bodyPr wrap="square">
            <a:spAutoFit/>
          </a:bodyPr>
          <a:lstStyle/>
          <a:p>
            <a:r>
              <a:rPr lang="en-US" sz="2200" dirty="0"/>
              <a:t>If the state is initially consistent, each process  taken separately will leave the shared data in a consistent state.</a:t>
            </a:r>
          </a:p>
        </p:txBody>
      </p:sp>
    </p:spTree>
    <p:extLst>
      <p:ext uri="{BB962C8B-B14F-4D97-AF65-F5344CB8AC3E}">
        <p14:creationId xmlns:p14="http://schemas.microsoft.com/office/powerpoint/2010/main" val="761987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86E9-6D34-41A7-B21A-0A791EB46091}"/>
              </a:ext>
            </a:extLst>
          </p:cNvPr>
          <p:cNvSpPr>
            <a:spLocks noGrp="1"/>
          </p:cNvSpPr>
          <p:nvPr>
            <p:ph type="title"/>
          </p:nvPr>
        </p:nvSpPr>
        <p:spPr/>
        <p:txBody>
          <a:bodyPr/>
          <a:lstStyle/>
          <a:p>
            <a:pPr algn="ctr"/>
            <a:r>
              <a:rPr lang="en-US" b="1" i="1" dirty="0"/>
              <a:t>Example: Cooperation Among Processes</a:t>
            </a:r>
            <a:br>
              <a:rPr lang="en-US" b="1" i="1" dirty="0"/>
            </a:br>
            <a:r>
              <a:rPr lang="en-US" b="1" i="1" dirty="0"/>
              <a:t>By Sharing</a:t>
            </a:r>
            <a:endParaRPr lang="en-US" dirty="0"/>
          </a:p>
        </p:txBody>
      </p:sp>
      <p:sp>
        <p:nvSpPr>
          <p:cNvPr id="3" name="Content Placeholder 2">
            <a:extLst>
              <a:ext uri="{FF2B5EF4-FFF2-40B4-BE49-F238E27FC236}">
                <a16:creationId xmlns:a16="http://schemas.microsoft.com/office/drawing/2014/main" id="{AD636507-7458-49A3-8C75-77A7F7AA778A}"/>
              </a:ext>
            </a:extLst>
          </p:cNvPr>
          <p:cNvSpPr>
            <a:spLocks noGrp="1"/>
          </p:cNvSpPr>
          <p:nvPr>
            <p:ph idx="1"/>
          </p:nvPr>
        </p:nvSpPr>
        <p:spPr>
          <a:xfrm>
            <a:off x="838200" y="2057400"/>
            <a:ext cx="10728960" cy="4389120"/>
          </a:xfrm>
        </p:spPr>
        <p:txBody>
          <a:bodyPr>
            <a:normAutofit fontScale="85000" lnSpcReduction="10000"/>
          </a:bodyPr>
          <a:lstStyle/>
          <a:p>
            <a:pPr algn="just"/>
            <a:r>
              <a:rPr lang="en-US" dirty="0">
                <a:solidFill>
                  <a:schemeClr val="tx1"/>
                </a:solidFill>
              </a:rPr>
              <a:t>Now consider the following </a:t>
            </a:r>
            <a:r>
              <a:rPr lang="en-US" b="1" dirty="0">
                <a:solidFill>
                  <a:schemeClr val="tx1"/>
                </a:solidFill>
              </a:rPr>
              <a:t>concurrent execution sequence</a:t>
            </a:r>
            <a:r>
              <a:rPr lang="en-US" dirty="0">
                <a:solidFill>
                  <a:schemeClr val="tx1"/>
                </a:solidFill>
              </a:rPr>
              <a:t>, in which the two processes respect mutual exclusion on each individual data item (</a:t>
            </a:r>
            <a:r>
              <a:rPr lang="en-US" i="1" dirty="0">
                <a:solidFill>
                  <a:schemeClr val="tx1"/>
                </a:solidFill>
              </a:rPr>
              <a:t>a </a:t>
            </a:r>
            <a:r>
              <a:rPr lang="en-US" dirty="0">
                <a:solidFill>
                  <a:schemeClr val="tx1"/>
                </a:solidFill>
              </a:rPr>
              <a:t>and </a:t>
            </a:r>
            <a:r>
              <a:rPr lang="en-US" i="1" dirty="0">
                <a:solidFill>
                  <a:schemeClr val="tx1"/>
                </a:solidFill>
              </a:rPr>
              <a:t>b</a:t>
            </a:r>
            <a:r>
              <a:rPr lang="en-US" dirty="0">
                <a:solidFill>
                  <a:schemeClr val="tx1"/>
                </a:solidFill>
              </a:rPr>
              <a:t>):</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At the end of this execution sequence, the condition </a:t>
            </a:r>
            <a:r>
              <a:rPr lang="en-US" i="1" dirty="0">
                <a:solidFill>
                  <a:schemeClr val="tx1"/>
                </a:solidFill>
              </a:rPr>
              <a:t>a </a:t>
            </a:r>
            <a:r>
              <a:rPr lang="en-US" dirty="0">
                <a:solidFill>
                  <a:schemeClr val="tx1"/>
                </a:solidFill>
              </a:rPr>
              <a:t>= </a:t>
            </a:r>
            <a:r>
              <a:rPr lang="en-US" i="1" dirty="0">
                <a:solidFill>
                  <a:schemeClr val="tx1"/>
                </a:solidFill>
              </a:rPr>
              <a:t>b </a:t>
            </a:r>
            <a:r>
              <a:rPr lang="en-US" dirty="0">
                <a:solidFill>
                  <a:schemeClr val="tx1"/>
                </a:solidFill>
              </a:rPr>
              <a:t>no longer holds.</a:t>
            </a:r>
          </a:p>
          <a:p>
            <a:pPr algn="just"/>
            <a:r>
              <a:rPr lang="en-US" dirty="0">
                <a:solidFill>
                  <a:schemeClr val="tx1"/>
                </a:solidFill>
              </a:rPr>
              <a:t>For example, if we start with </a:t>
            </a:r>
            <a:r>
              <a:rPr lang="en-US" i="1" dirty="0">
                <a:solidFill>
                  <a:schemeClr val="tx1"/>
                </a:solidFill>
              </a:rPr>
              <a:t>a </a:t>
            </a:r>
            <a:r>
              <a:rPr lang="en-US" dirty="0">
                <a:solidFill>
                  <a:schemeClr val="tx1"/>
                </a:solidFill>
              </a:rPr>
              <a:t>= </a:t>
            </a:r>
            <a:r>
              <a:rPr lang="en-US" i="1" dirty="0">
                <a:solidFill>
                  <a:schemeClr val="tx1"/>
                </a:solidFill>
              </a:rPr>
              <a:t>b </a:t>
            </a:r>
            <a:r>
              <a:rPr lang="en-US" dirty="0">
                <a:solidFill>
                  <a:schemeClr val="tx1"/>
                </a:solidFill>
              </a:rPr>
              <a:t>= 1, at the end of this execution sequence we have </a:t>
            </a:r>
            <a:r>
              <a:rPr lang="en-US" i="1" dirty="0">
                <a:solidFill>
                  <a:schemeClr val="tx1"/>
                </a:solidFill>
              </a:rPr>
              <a:t>a </a:t>
            </a:r>
            <a:r>
              <a:rPr lang="en-US" dirty="0">
                <a:solidFill>
                  <a:schemeClr val="tx1"/>
                </a:solidFill>
              </a:rPr>
              <a:t>= 4 and </a:t>
            </a:r>
            <a:r>
              <a:rPr lang="en-US" i="1" dirty="0">
                <a:solidFill>
                  <a:schemeClr val="tx1"/>
                </a:solidFill>
              </a:rPr>
              <a:t>b </a:t>
            </a:r>
            <a:r>
              <a:rPr lang="en-US" dirty="0">
                <a:solidFill>
                  <a:schemeClr val="tx1"/>
                </a:solidFill>
              </a:rPr>
              <a:t>= 3.</a:t>
            </a:r>
          </a:p>
          <a:p>
            <a:pPr algn="just"/>
            <a:endParaRPr lang="en-US" dirty="0">
              <a:solidFill>
                <a:schemeClr val="tx1"/>
              </a:solidFill>
            </a:endParaRPr>
          </a:p>
          <a:p>
            <a:r>
              <a:rPr lang="en-US" dirty="0">
                <a:solidFill>
                  <a:schemeClr val="tx1"/>
                </a:solidFill>
              </a:rPr>
              <a:t>The problem can be avoided by declaring the </a:t>
            </a:r>
            <a:r>
              <a:rPr lang="en-US" b="1" dirty="0">
                <a:solidFill>
                  <a:schemeClr val="tx1"/>
                </a:solidFill>
              </a:rPr>
              <a:t>entire sequence in each process to be a critical section</a:t>
            </a:r>
            <a:r>
              <a:rPr lang="en-US" dirty="0">
                <a:solidFill>
                  <a:schemeClr val="tx1"/>
                </a:solidFill>
              </a:rPr>
              <a:t>.</a:t>
            </a:r>
          </a:p>
        </p:txBody>
      </p:sp>
      <p:pic>
        <p:nvPicPr>
          <p:cNvPr id="4" name="Picture 3">
            <a:extLst>
              <a:ext uri="{FF2B5EF4-FFF2-40B4-BE49-F238E27FC236}">
                <a16:creationId xmlns:a16="http://schemas.microsoft.com/office/drawing/2014/main" id="{87F040C9-2354-4BF4-8478-F4C7FA2953EB}"/>
              </a:ext>
            </a:extLst>
          </p:cNvPr>
          <p:cNvPicPr>
            <a:picLocks noChangeAspect="1"/>
          </p:cNvPicPr>
          <p:nvPr/>
        </p:nvPicPr>
        <p:blipFill>
          <a:blip r:embed="rId2"/>
          <a:stretch>
            <a:fillRect/>
          </a:stretch>
        </p:blipFill>
        <p:spPr>
          <a:xfrm>
            <a:off x="4954314" y="2755672"/>
            <a:ext cx="2252891" cy="1709648"/>
          </a:xfrm>
          <a:prstGeom prst="rect">
            <a:avLst/>
          </a:prstGeom>
        </p:spPr>
      </p:pic>
    </p:spTree>
    <p:extLst>
      <p:ext uri="{BB962C8B-B14F-4D97-AF65-F5344CB8AC3E}">
        <p14:creationId xmlns:p14="http://schemas.microsoft.com/office/powerpoint/2010/main" val="3683372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136B-A558-4F00-B17C-407C8D67F7D5}"/>
              </a:ext>
            </a:extLst>
          </p:cNvPr>
          <p:cNvSpPr>
            <a:spLocks noGrp="1"/>
          </p:cNvSpPr>
          <p:nvPr>
            <p:ph type="title"/>
          </p:nvPr>
        </p:nvSpPr>
        <p:spPr/>
        <p:txBody>
          <a:bodyPr/>
          <a:lstStyle/>
          <a:p>
            <a:pPr algn="ctr"/>
            <a:r>
              <a:rPr lang="en-US" b="1" i="1" dirty="0"/>
              <a:t>Cooperation Among Processes</a:t>
            </a:r>
            <a:br>
              <a:rPr lang="en-US" b="1" i="1" dirty="0"/>
            </a:br>
            <a:r>
              <a:rPr lang="en-US" b="1" i="1" dirty="0"/>
              <a:t>By Sharing</a:t>
            </a:r>
            <a:endParaRPr lang="en-US" dirty="0"/>
          </a:p>
        </p:txBody>
      </p:sp>
      <p:sp>
        <p:nvSpPr>
          <p:cNvPr id="3" name="Content Placeholder 2">
            <a:extLst>
              <a:ext uri="{FF2B5EF4-FFF2-40B4-BE49-F238E27FC236}">
                <a16:creationId xmlns:a16="http://schemas.microsoft.com/office/drawing/2014/main" id="{0734AE0E-9153-4E36-A16A-28F8D5D18943}"/>
              </a:ext>
            </a:extLst>
          </p:cNvPr>
          <p:cNvSpPr>
            <a:spLocks noGrp="1"/>
          </p:cNvSpPr>
          <p:nvPr>
            <p:ph idx="1"/>
          </p:nvPr>
        </p:nvSpPr>
        <p:spPr>
          <a:xfrm>
            <a:off x="1143000" y="2057400"/>
            <a:ext cx="9872871" cy="4191000"/>
          </a:xfrm>
        </p:spPr>
        <p:txBody>
          <a:bodyPr>
            <a:normAutofit lnSpcReduction="10000"/>
          </a:bodyPr>
          <a:lstStyle/>
          <a:p>
            <a:pPr algn="just"/>
            <a:r>
              <a:rPr lang="en-US" dirty="0">
                <a:solidFill>
                  <a:schemeClr val="tx1"/>
                </a:solidFill>
              </a:rPr>
              <a:t>Thus, we see that the concept of critical section is important in the case of cooperation by sharing.</a:t>
            </a:r>
          </a:p>
          <a:p>
            <a:pPr marL="45720" indent="0" algn="just">
              <a:buNone/>
            </a:pPr>
            <a:endParaRPr lang="en-US" dirty="0">
              <a:solidFill>
                <a:schemeClr val="tx1"/>
              </a:solidFill>
            </a:endParaRPr>
          </a:p>
          <a:p>
            <a:pPr algn="just"/>
            <a:r>
              <a:rPr lang="en-US" dirty="0">
                <a:solidFill>
                  <a:schemeClr val="tx1"/>
                </a:solidFill>
              </a:rPr>
              <a:t>The same abstract functions of </a:t>
            </a:r>
            <a:r>
              <a:rPr lang="en-US" dirty="0" err="1">
                <a:solidFill>
                  <a:schemeClr val="tx1"/>
                </a:solidFill>
              </a:rPr>
              <a:t>entercritical</a:t>
            </a:r>
            <a:r>
              <a:rPr lang="en-US" dirty="0">
                <a:solidFill>
                  <a:schemeClr val="tx1"/>
                </a:solidFill>
              </a:rPr>
              <a:t> and </a:t>
            </a:r>
            <a:r>
              <a:rPr lang="en-US" dirty="0" err="1">
                <a:solidFill>
                  <a:schemeClr val="tx1"/>
                </a:solidFill>
              </a:rPr>
              <a:t>exitcritical</a:t>
            </a:r>
            <a:r>
              <a:rPr lang="en-US" dirty="0">
                <a:solidFill>
                  <a:schemeClr val="tx1"/>
                </a:solidFill>
              </a:rPr>
              <a:t> discussed earlier can be used here.</a:t>
            </a:r>
          </a:p>
          <a:p>
            <a:pPr lvl="1" algn="just"/>
            <a:r>
              <a:rPr lang="en-US" dirty="0">
                <a:solidFill>
                  <a:schemeClr val="tx1"/>
                </a:solidFill>
              </a:rPr>
              <a:t>In this case, the argument for the functions could be a variable, a file, or any other shared object.</a:t>
            </a:r>
          </a:p>
          <a:p>
            <a:pPr lvl="1" algn="just"/>
            <a:endParaRPr lang="en-US" dirty="0">
              <a:solidFill>
                <a:schemeClr val="tx1"/>
              </a:solidFill>
            </a:endParaRPr>
          </a:p>
          <a:p>
            <a:pPr algn="just"/>
            <a:r>
              <a:rPr lang="en-US" dirty="0">
                <a:solidFill>
                  <a:schemeClr val="tx1"/>
                </a:solidFill>
              </a:rPr>
              <a:t>Furthermore, if critical sections are used to provide data integrity, then there may be no specific resource or variable that can be identified as an argument. In that case, we can think of the argument as being an identifier that is shared among concurrent processes to identify critical sections that must be mutually exclusive.</a:t>
            </a:r>
          </a:p>
        </p:txBody>
      </p:sp>
    </p:spTree>
    <p:extLst>
      <p:ext uri="{BB962C8B-B14F-4D97-AF65-F5344CB8AC3E}">
        <p14:creationId xmlns:p14="http://schemas.microsoft.com/office/powerpoint/2010/main" val="71926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53AC-D4DE-4D36-8E4D-12CA500C026B}"/>
              </a:ext>
            </a:extLst>
          </p:cNvPr>
          <p:cNvSpPr>
            <a:spLocks noGrp="1"/>
          </p:cNvSpPr>
          <p:nvPr>
            <p:ph type="title"/>
          </p:nvPr>
        </p:nvSpPr>
        <p:spPr>
          <a:xfrm>
            <a:off x="1140351" y="2880360"/>
            <a:ext cx="9875520" cy="1356360"/>
          </a:xfrm>
        </p:spPr>
        <p:txBody>
          <a:bodyPr/>
          <a:lstStyle/>
          <a:p>
            <a:pPr algn="ctr"/>
            <a:r>
              <a:rPr lang="en-US" b="1" i="1" dirty="0"/>
              <a:t>COOPERATION AMONG PROCESSES</a:t>
            </a:r>
            <a:br>
              <a:rPr lang="en-US" b="1" i="1" dirty="0"/>
            </a:br>
            <a:r>
              <a:rPr lang="en-US" b="1" i="1" dirty="0"/>
              <a:t>BY COMMUNICATION</a:t>
            </a:r>
            <a:endParaRPr lang="en-US" dirty="0"/>
          </a:p>
        </p:txBody>
      </p:sp>
    </p:spTree>
    <p:extLst>
      <p:ext uri="{BB962C8B-B14F-4D97-AF65-F5344CB8AC3E}">
        <p14:creationId xmlns:p14="http://schemas.microsoft.com/office/powerpoint/2010/main" val="3518684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40BD-D170-4B8C-B2C5-5E8BDF4A5723}"/>
              </a:ext>
            </a:extLst>
          </p:cNvPr>
          <p:cNvSpPr>
            <a:spLocks noGrp="1"/>
          </p:cNvSpPr>
          <p:nvPr>
            <p:ph type="title"/>
          </p:nvPr>
        </p:nvSpPr>
        <p:spPr/>
        <p:txBody>
          <a:bodyPr/>
          <a:lstStyle/>
          <a:p>
            <a:pPr algn="ctr"/>
            <a:r>
              <a:rPr lang="en-US" b="1" i="1" dirty="0"/>
              <a:t>COOPERATION AMONG PROCESSES</a:t>
            </a:r>
            <a:br>
              <a:rPr lang="en-US" b="1" i="1" dirty="0"/>
            </a:br>
            <a:r>
              <a:rPr lang="en-US" b="1" i="1" dirty="0"/>
              <a:t>BY COMMUNICATION</a:t>
            </a:r>
            <a:endParaRPr lang="en-US" dirty="0"/>
          </a:p>
        </p:txBody>
      </p:sp>
      <p:sp>
        <p:nvSpPr>
          <p:cNvPr id="3" name="Content Placeholder 2">
            <a:extLst>
              <a:ext uri="{FF2B5EF4-FFF2-40B4-BE49-F238E27FC236}">
                <a16:creationId xmlns:a16="http://schemas.microsoft.com/office/drawing/2014/main" id="{06A4D696-DCFE-4B36-A419-89D81A78018F}"/>
              </a:ext>
            </a:extLst>
          </p:cNvPr>
          <p:cNvSpPr>
            <a:spLocks noGrp="1"/>
          </p:cNvSpPr>
          <p:nvPr>
            <p:ph idx="1"/>
          </p:nvPr>
        </p:nvSpPr>
        <p:spPr>
          <a:xfrm>
            <a:off x="853440" y="2118360"/>
            <a:ext cx="10698480" cy="4038600"/>
          </a:xfrm>
        </p:spPr>
        <p:txBody>
          <a:bodyPr>
            <a:normAutofit fontScale="92500" lnSpcReduction="10000"/>
          </a:bodyPr>
          <a:lstStyle/>
          <a:p>
            <a:pPr algn="just"/>
            <a:r>
              <a:rPr lang="en-US" dirty="0">
                <a:solidFill>
                  <a:schemeClr val="tx1"/>
                </a:solidFill>
              </a:rPr>
              <a:t>Typically, communication can be characterized as consisting of messages of some sort.</a:t>
            </a:r>
          </a:p>
          <a:p>
            <a:pPr algn="just"/>
            <a:endParaRPr lang="en-US" dirty="0">
              <a:solidFill>
                <a:schemeClr val="tx1"/>
              </a:solidFill>
            </a:endParaRPr>
          </a:p>
          <a:p>
            <a:pPr algn="just"/>
            <a:r>
              <a:rPr lang="en-US" dirty="0">
                <a:solidFill>
                  <a:schemeClr val="tx1"/>
                </a:solidFill>
              </a:rPr>
              <a:t>Primitives for sending and receiving messages may be provided as part of the programming language or provided by the OS kernel.</a:t>
            </a:r>
          </a:p>
          <a:p>
            <a:pPr algn="just"/>
            <a:endParaRPr lang="en-US" dirty="0">
              <a:solidFill>
                <a:schemeClr val="tx1"/>
              </a:solidFill>
            </a:endParaRPr>
          </a:p>
          <a:p>
            <a:pPr algn="just"/>
            <a:r>
              <a:rPr lang="en-US" dirty="0">
                <a:solidFill>
                  <a:schemeClr val="tx1"/>
                </a:solidFill>
              </a:rPr>
              <a:t>Because nothing is shared between processes in the act of passing messages, </a:t>
            </a:r>
            <a:r>
              <a:rPr lang="en-US" b="1" dirty="0">
                <a:solidFill>
                  <a:schemeClr val="tx1"/>
                </a:solidFill>
              </a:rPr>
              <a:t>mutual exclusion is not a control requirement for this sort of cooperation</a:t>
            </a:r>
            <a:r>
              <a:rPr lang="en-US" dirty="0">
                <a:solidFill>
                  <a:schemeClr val="tx1"/>
                </a:solidFill>
              </a:rPr>
              <a:t>.</a:t>
            </a:r>
          </a:p>
          <a:p>
            <a:pPr algn="just"/>
            <a:endParaRPr lang="en-US" dirty="0">
              <a:solidFill>
                <a:schemeClr val="tx1"/>
              </a:solidFill>
            </a:endParaRPr>
          </a:p>
          <a:p>
            <a:pPr algn="just"/>
            <a:r>
              <a:rPr lang="en-US" dirty="0">
                <a:solidFill>
                  <a:schemeClr val="tx1"/>
                </a:solidFill>
              </a:rPr>
              <a:t>However, the </a:t>
            </a:r>
            <a:r>
              <a:rPr lang="en-US" b="1" dirty="0">
                <a:solidFill>
                  <a:schemeClr val="tx1"/>
                </a:solidFill>
              </a:rPr>
              <a:t>problems of deadlock and starvation are still present</a:t>
            </a:r>
            <a:r>
              <a:rPr lang="en-US" dirty="0">
                <a:solidFill>
                  <a:schemeClr val="tx1"/>
                </a:solidFill>
              </a:rPr>
              <a:t>.</a:t>
            </a:r>
          </a:p>
          <a:p>
            <a:pPr lvl="1" algn="just"/>
            <a:r>
              <a:rPr lang="en-US" dirty="0">
                <a:solidFill>
                  <a:schemeClr val="tx1"/>
                </a:solidFill>
              </a:rPr>
              <a:t>As an example of deadlock, two processes may be blocked, each waiting for a communication from the other.</a:t>
            </a:r>
          </a:p>
        </p:txBody>
      </p:sp>
    </p:spTree>
    <p:extLst>
      <p:ext uri="{BB962C8B-B14F-4D97-AF65-F5344CB8AC3E}">
        <p14:creationId xmlns:p14="http://schemas.microsoft.com/office/powerpoint/2010/main" val="127113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749D-F02E-44E6-B406-16711FC04C62}"/>
              </a:ext>
            </a:extLst>
          </p:cNvPr>
          <p:cNvSpPr>
            <a:spLocks noGrp="1"/>
          </p:cNvSpPr>
          <p:nvPr>
            <p:ph type="title"/>
          </p:nvPr>
        </p:nvSpPr>
        <p:spPr>
          <a:xfrm>
            <a:off x="1158240" y="2750820"/>
            <a:ext cx="9875520" cy="1356360"/>
          </a:xfrm>
        </p:spPr>
        <p:txBody>
          <a:bodyPr/>
          <a:lstStyle/>
          <a:p>
            <a:pPr algn="ctr"/>
            <a:r>
              <a:rPr lang="en-US" b="1" dirty="0"/>
              <a:t>REQUIREMENTS FOR</a:t>
            </a:r>
            <a:br>
              <a:rPr lang="en-US" b="1" dirty="0"/>
            </a:br>
            <a:r>
              <a:rPr lang="en-US" b="1" dirty="0"/>
              <a:t>MUTUAL EXCLUSION</a:t>
            </a:r>
            <a:endParaRPr lang="en-US" dirty="0"/>
          </a:p>
        </p:txBody>
      </p:sp>
    </p:spTree>
    <p:extLst>
      <p:ext uri="{BB962C8B-B14F-4D97-AF65-F5344CB8AC3E}">
        <p14:creationId xmlns:p14="http://schemas.microsoft.com/office/powerpoint/2010/main" val="239504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8D36-820B-4D63-95DA-C9A010FA6B90}"/>
              </a:ext>
            </a:extLst>
          </p:cNvPr>
          <p:cNvSpPr>
            <a:spLocks noGrp="1"/>
          </p:cNvSpPr>
          <p:nvPr>
            <p:ph type="title"/>
          </p:nvPr>
        </p:nvSpPr>
        <p:spPr>
          <a:xfrm>
            <a:off x="1143000" y="381000"/>
            <a:ext cx="9875520" cy="944880"/>
          </a:xfrm>
        </p:spPr>
        <p:txBody>
          <a:bodyPr/>
          <a:lstStyle/>
          <a:p>
            <a:pPr algn="ctr"/>
            <a:r>
              <a:rPr lang="en-US" b="1" dirty="0"/>
              <a:t>Requirements For Mutual Exclusion</a:t>
            </a:r>
            <a:endParaRPr lang="en-US" dirty="0"/>
          </a:p>
        </p:txBody>
      </p:sp>
      <p:sp>
        <p:nvSpPr>
          <p:cNvPr id="3" name="Content Placeholder 2">
            <a:extLst>
              <a:ext uri="{FF2B5EF4-FFF2-40B4-BE49-F238E27FC236}">
                <a16:creationId xmlns:a16="http://schemas.microsoft.com/office/drawing/2014/main" id="{20AEF989-5C08-45F7-9432-F0EF377EA48A}"/>
              </a:ext>
            </a:extLst>
          </p:cNvPr>
          <p:cNvSpPr>
            <a:spLocks noGrp="1"/>
          </p:cNvSpPr>
          <p:nvPr>
            <p:ph idx="1"/>
          </p:nvPr>
        </p:nvSpPr>
        <p:spPr>
          <a:xfrm>
            <a:off x="944880" y="1554480"/>
            <a:ext cx="10271760" cy="5029200"/>
          </a:xfrm>
        </p:spPr>
        <p:txBody>
          <a:bodyPr>
            <a:normAutofit lnSpcReduction="10000"/>
          </a:bodyPr>
          <a:lstStyle/>
          <a:p>
            <a:pPr marL="45720" indent="0" algn="just">
              <a:buNone/>
            </a:pPr>
            <a:r>
              <a:rPr lang="en-US" dirty="0">
                <a:solidFill>
                  <a:schemeClr val="tx1"/>
                </a:solidFill>
              </a:rPr>
              <a:t>Any facility that is to provide support for mutual exclusion should meet the following requirements:</a:t>
            </a:r>
          </a:p>
          <a:p>
            <a:pPr marL="502920" indent="-457200" algn="just">
              <a:buFont typeface="+mj-lt"/>
              <a:buAutoNum type="arabicPeriod"/>
            </a:pPr>
            <a:r>
              <a:rPr lang="en-US" b="1" dirty="0">
                <a:solidFill>
                  <a:schemeClr val="tx1"/>
                </a:solidFill>
              </a:rPr>
              <a:t>Mutual exclusion must be enforced: </a:t>
            </a:r>
            <a:r>
              <a:rPr lang="en-US" dirty="0">
                <a:solidFill>
                  <a:schemeClr val="tx1"/>
                </a:solidFill>
              </a:rPr>
              <a:t>Only one process at a time is allowed into its critical section, among all processes that have critical sections for the same resource or shared object.</a:t>
            </a:r>
          </a:p>
          <a:p>
            <a:pPr marL="502920" indent="-457200" algn="just">
              <a:buFont typeface="+mj-lt"/>
              <a:buAutoNum type="arabicPeriod"/>
            </a:pPr>
            <a:r>
              <a:rPr lang="en-US" dirty="0">
                <a:solidFill>
                  <a:schemeClr val="tx1"/>
                </a:solidFill>
              </a:rPr>
              <a:t>A process that halts in its noncritical section must do so without interfering with other processes.</a:t>
            </a:r>
          </a:p>
          <a:p>
            <a:pPr marL="502920" indent="-457200" algn="just">
              <a:buFont typeface="+mj-lt"/>
              <a:buAutoNum type="arabicPeriod"/>
            </a:pPr>
            <a:r>
              <a:rPr lang="en-US" dirty="0">
                <a:solidFill>
                  <a:schemeClr val="tx1"/>
                </a:solidFill>
              </a:rPr>
              <a:t>It must not be possible for a process requiring access to a critical section to be delayed indefinitely: </a:t>
            </a:r>
            <a:r>
              <a:rPr lang="en-US" b="1" dirty="0">
                <a:solidFill>
                  <a:schemeClr val="tx1"/>
                </a:solidFill>
              </a:rPr>
              <a:t>no deadlock or starvation</a:t>
            </a:r>
            <a:r>
              <a:rPr lang="en-US" dirty="0">
                <a:solidFill>
                  <a:schemeClr val="tx1"/>
                </a:solidFill>
              </a:rPr>
              <a:t>.</a:t>
            </a:r>
          </a:p>
          <a:p>
            <a:pPr marL="502920" indent="-457200" algn="just">
              <a:buFont typeface="+mj-lt"/>
              <a:buAutoNum type="arabicPeriod"/>
            </a:pPr>
            <a:r>
              <a:rPr lang="en-US" dirty="0">
                <a:solidFill>
                  <a:schemeClr val="tx1"/>
                </a:solidFill>
              </a:rPr>
              <a:t>When no process is in a critical section, any process that requests entry to its critical section must be permitted to enter without delay.</a:t>
            </a:r>
          </a:p>
          <a:p>
            <a:pPr marL="502920" indent="-457200" algn="just">
              <a:buFont typeface="+mj-lt"/>
              <a:buAutoNum type="arabicPeriod"/>
            </a:pPr>
            <a:r>
              <a:rPr lang="en-US" dirty="0">
                <a:solidFill>
                  <a:schemeClr val="tx1"/>
                </a:solidFill>
              </a:rPr>
              <a:t>No assumptions are made about relative process speeds or number of processors.</a:t>
            </a:r>
          </a:p>
          <a:p>
            <a:pPr marL="502920" indent="-457200" algn="just">
              <a:buFont typeface="+mj-lt"/>
              <a:buAutoNum type="arabicPeriod"/>
            </a:pPr>
            <a:r>
              <a:rPr lang="en-US" dirty="0">
                <a:solidFill>
                  <a:schemeClr val="tx1"/>
                </a:solidFill>
              </a:rPr>
              <a:t>A process remains </a:t>
            </a:r>
            <a:r>
              <a:rPr lang="en-US" b="1" dirty="0">
                <a:solidFill>
                  <a:schemeClr val="tx1"/>
                </a:solidFill>
              </a:rPr>
              <a:t>inside its critical section for a finite time only</a:t>
            </a:r>
            <a:r>
              <a:rPr lang="en-US" dirty="0">
                <a:solidFill>
                  <a:schemeClr val="tx1"/>
                </a:solidFill>
              </a:rPr>
              <a:t>.</a:t>
            </a:r>
          </a:p>
        </p:txBody>
      </p:sp>
    </p:spTree>
    <p:extLst>
      <p:ext uri="{BB962C8B-B14F-4D97-AF65-F5344CB8AC3E}">
        <p14:creationId xmlns:p14="http://schemas.microsoft.com/office/powerpoint/2010/main" val="121368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83142D-639B-48F9-8D16-CBFAB730E536}"/>
              </a:ext>
            </a:extLst>
          </p:cNvPr>
          <p:cNvSpPr>
            <a:spLocks noGrp="1"/>
          </p:cNvSpPr>
          <p:nvPr>
            <p:ph type="title"/>
          </p:nvPr>
        </p:nvSpPr>
        <p:spPr/>
        <p:txBody>
          <a:bodyPr/>
          <a:lstStyle/>
          <a:p>
            <a:r>
              <a:rPr lang="en-US" b="1" dirty="0">
                <a:solidFill>
                  <a:schemeClr val="accent1">
                    <a:lumMod val="75000"/>
                  </a:schemeClr>
                </a:solidFill>
              </a:rPr>
              <a:t>CONCURRENCY AND DESIGN ISSUES</a:t>
            </a:r>
          </a:p>
        </p:txBody>
      </p:sp>
      <p:sp>
        <p:nvSpPr>
          <p:cNvPr id="6" name="Content Placeholder 5">
            <a:extLst>
              <a:ext uri="{FF2B5EF4-FFF2-40B4-BE49-F238E27FC236}">
                <a16:creationId xmlns:a16="http://schemas.microsoft.com/office/drawing/2014/main" id="{08BE7979-198D-4BEE-9DC7-6FF730100DC4}"/>
              </a:ext>
            </a:extLst>
          </p:cNvPr>
          <p:cNvSpPr>
            <a:spLocks noGrp="1"/>
          </p:cNvSpPr>
          <p:nvPr>
            <p:ph idx="1"/>
          </p:nvPr>
        </p:nvSpPr>
        <p:spPr>
          <a:xfrm>
            <a:off x="1143000" y="2057400"/>
            <a:ext cx="10140043" cy="4343400"/>
          </a:xfrm>
        </p:spPr>
        <p:txBody>
          <a:bodyPr>
            <a:normAutofit/>
          </a:bodyPr>
          <a:lstStyle/>
          <a:p>
            <a:pPr marL="45720" indent="0">
              <a:buNone/>
            </a:pPr>
            <a:r>
              <a:rPr lang="en-US" sz="2800" dirty="0">
                <a:solidFill>
                  <a:schemeClr val="tx1"/>
                </a:solidFill>
              </a:rPr>
              <a:t>Concurrency encompasses a host of design issues, including;</a:t>
            </a:r>
          </a:p>
          <a:p>
            <a:endParaRPr lang="en-US" sz="2800" dirty="0">
              <a:solidFill>
                <a:schemeClr val="tx1"/>
              </a:solidFill>
            </a:endParaRPr>
          </a:p>
          <a:p>
            <a:r>
              <a:rPr lang="en-US" sz="2800" dirty="0">
                <a:solidFill>
                  <a:schemeClr val="tx1"/>
                </a:solidFill>
              </a:rPr>
              <a:t>communication among processes,</a:t>
            </a:r>
          </a:p>
          <a:p>
            <a:r>
              <a:rPr lang="en-US" sz="2800" dirty="0">
                <a:solidFill>
                  <a:schemeClr val="tx1"/>
                </a:solidFill>
              </a:rPr>
              <a:t>sharing of and competing for resources</a:t>
            </a:r>
          </a:p>
          <a:p>
            <a:r>
              <a:rPr lang="en-US" sz="2800" dirty="0">
                <a:solidFill>
                  <a:schemeClr val="tx1"/>
                </a:solidFill>
              </a:rPr>
              <a:t>synchronization of the activities of multiple processes, and</a:t>
            </a:r>
          </a:p>
          <a:p>
            <a:r>
              <a:rPr lang="en-US" sz="2800" dirty="0">
                <a:solidFill>
                  <a:schemeClr val="tx1"/>
                </a:solidFill>
              </a:rPr>
              <a:t>allocation of processor time to processes.</a:t>
            </a:r>
          </a:p>
        </p:txBody>
      </p:sp>
    </p:spTree>
    <p:extLst>
      <p:ext uri="{BB962C8B-B14F-4D97-AF65-F5344CB8AC3E}">
        <p14:creationId xmlns:p14="http://schemas.microsoft.com/office/powerpoint/2010/main" val="426532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213-7F13-48E5-B7FF-F87664745605}"/>
              </a:ext>
            </a:extLst>
          </p:cNvPr>
          <p:cNvSpPr>
            <a:spLocks noGrp="1"/>
          </p:cNvSpPr>
          <p:nvPr>
            <p:ph type="title"/>
          </p:nvPr>
        </p:nvSpPr>
        <p:spPr>
          <a:xfrm>
            <a:off x="1310640" y="289560"/>
            <a:ext cx="9875520" cy="1356360"/>
          </a:xfrm>
        </p:spPr>
        <p:txBody>
          <a:bodyPr/>
          <a:lstStyle/>
          <a:p>
            <a:pPr algn="ctr"/>
            <a:r>
              <a:rPr lang="en-US" b="1" dirty="0"/>
              <a:t>Ways to Achieve Mutual Exclusion</a:t>
            </a:r>
          </a:p>
        </p:txBody>
      </p:sp>
      <p:sp>
        <p:nvSpPr>
          <p:cNvPr id="3" name="Content Placeholder 2">
            <a:extLst>
              <a:ext uri="{FF2B5EF4-FFF2-40B4-BE49-F238E27FC236}">
                <a16:creationId xmlns:a16="http://schemas.microsoft.com/office/drawing/2014/main" id="{3570128C-1BE9-48E2-9CDD-3D38E1C2829C}"/>
              </a:ext>
            </a:extLst>
          </p:cNvPr>
          <p:cNvSpPr>
            <a:spLocks noGrp="1"/>
          </p:cNvSpPr>
          <p:nvPr>
            <p:ph idx="1"/>
          </p:nvPr>
        </p:nvSpPr>
        <p:spPr>
          <a:xfrm>
            <a:off x="1021080" y="1722120"/>
            <a:ext cx="10165080" cy="4846320"/>
          </a:xfrm>
        </p:spPr>
        <p:txBody>
          <a:bodyPr>
            <a:normAutofit fontScale="92500" lnSpcReduction="10000"/>
          </a:bodyPr>
          <a:lstStyle/>
          <a:p>
            <a:pPr algn="just"/>
            <a:r>
              <a:rPr lang="en-US" dirty="0">
                <a:solidFill>
                  <a:schemeClr val="tx1"/>
                </a:solidFill>
              </a:rPr>
              <a:t>One approach is to </a:t>
            </a:r>
            <a:r>
              <a:rPr lang="en-US" b="1" u="sng" dirty="0">
                <a:solidFill>
                  <a:schemeClr val="tx1"/>
                </a:solidFill>
              </a:rPr>
              <a:t>leave the responsibility with the processes</a:t>
            </a:r>
            <a:r>
              <a:rPr lang="en-US" dirty="0">
                <a:solidFill>
                  <a:schemeClr val="tx1"/>
                </a:solidFill>
              </a:rPr>
              <a:t> that wish to execute concurrently.</a:t>
            </a:r>
          </a:p>
          <a:p>
            <a:pPr lvl="1" algn="just"/>
            <a:r>
              <a:rPr lang="en-US" dirty="0">
                <a:solidFill>
                  <a:schemeClr val="tx1"/>
                </a:solidFill>
              </a:rPr>
              <a:t>Processes, whether they are system programs or application programs, would be required to coordinate with one another to enforce mutual exclusion, with no support from the programming language or the OS. </a:t>
            </a:r>
          </a:p>
          <a:p>
            <a:pPr lvl="1" algn="just"/>
            <a:r>
              <a:rPr lang="en-US" dirty="0">
                <a:solidFill>
                  <a:schemeClr val="tx1"/>
                </a:solidFill>
              </a:rPr>
              <a:t>We can refer to these as </a:t>
            </a:r>
            <a:r>
              <a:rPr lang="en-US" b="1" dirty="0">
                <a:solidFill>
                  <a:schemeClr val="tx1"/>
                </a:solidFill>
              </a:rPr>
              <a:t>software approaches</a:t>
            </a:r>
            <a:r>
              <a:rPr lang="en-US" dirty="0">
                <a:solidFill>
                  <a:schemeClr val="tx1"/>
                </a:solidFill>
              </a:rPr>
              <a:t>.</a:t>
            </a:r>
          </a:p>
          <a:p>
            <a:pPr lvl="1" algn="just"/>
            <a:r>
              <a:rPr lang="en-US" dirty="0">
                <a:solidFill>
                  <a:schemeClr val="tx1"/>
                </a:solidFill>
              </a:rPr>
              <a:t>Although this approach is prone to high processing overhead and bugs, it is nevertheless useful to examine such approaches to gain a better understanding of the complexity of concurrent processing.</a:t>
            </a:r>
          </a:p>
          <a:p>
            <a:pPr lvl="1" algn="just"/>
            <a:endParaRPr lang="en-US" dirty="0">
              <a:solidFill>
                <a:schemeClr val="tx1"/>
              </a:solidFill>
            </a:endParaRPr>
          </a:p>
          <a:p>
            <a:pPr algn="just"/>
            <a:r>
              <a:rPr lang="en-US" dirty="0">
                <a:solidFill>
                  <a:schemeClr val="tx1"/>
                </a:solidFill>
              </a:rPr>
              <a:t>A second approach involves the </a:t>
            </a:r>
            <a:r>
              <a:rPr lang="en-US" b="1" dirty="0">
                <a:solidFill>
                  <a:schemeClr val="tx1"/>
                </a:solidFill>
              </a:rPr>
              <a:t>use of special purpose machine instructions</a:t>
            </a:r>
            <a:r>
              <a:rPr lang="en-US" dirty="0">
                <a:solidFill>
                  <a:schemeClr val="tx1"/>
                </a:solidFill>
              </a:rPr>
              <a:t>.</a:t>
            </a:r>
          </a:p>
          <a:p>
            <a:pPr lvl="1" algn="just"/>
            <a:r>
              <a:rPr lang="en-US" dirty="0">
                <a:solidFill>
                  <a:schemeClr val="tx1"/>
                </a:solidFill>
              </a:rPr>
              <a:t>These have the advantage of reducing overhead but nevertheless will be shown to be unattractive as a general-purpose solution; they are covered in next Section.</a:t>
            </a:r>
          </a:p>
          <a:p>
            <a:pPr algn="just"/>
            <a:endParaRPr lang="en-US" dirty="0">
              <a:solidFill>
                <a:schemeClr val="tx1"/>
              </a:solidFill>
            </a:endParaRPr>
          </a:p>
          <a:p>
            <a:pPr algn="just"/>
            <a:r>
              <a:rPr lang="en-US" dirty="0">
                <a:solidFill>
                  <a:schemeClr val="tx1"/>
                </a:solidFill>
              </a:rPr>
              <a:t>A third approach is to provide some level of </a:t>
            </a:r>
            <a:r>
              <a:rPr lang="en-US" b="1" dirty="0">
                <a:solidFill>
                  <a:schemeClr val="tx1"/>
                </a:solidFill>
              </a:rPr>
              <a:t>support within the OS or a programming language</a:t>
            </a:r>
            <a:r>
              <a:rPr lang="en-US" dirty="0">
                <a:solidFill>
                  <a:schemeClr val="tx1"/>
                </a:solidFill>
              </a:rPr>
              <a:t>.</a:t>
            </a:r>
          </a:p>
        </p:txBody>
      </p:sp>
    </p:spTree>
    <p:extLst>
      <p:ext uri="{BB962C8B-B14F-4D97-AF65-F5344CB8AC3E}">
        <p14:creationId xmlns:p14="http://schemas.microsoft.com/office/powerpoint/2010/main" val="3143994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4FB51C-A66D-4742-9D8E-4B3C507923CC}"/>
              </a:ext>
            </a:extLst>
          </p:cNvPr>
          <p:cNvSpPr>
            <a:spLocks noGrp="1"/>
          </p:cNvSpPr>
          <p:nvPr>
            <p:ph type="title"/>
          </p:nvPr>
        </p:nvSpPr>
        <p:spPr>
          <a:xfrm>
            <a:off x="1106424" y="2087879"/>
            <a:ext cx="9966960" cy="2011775"/>
          </a:xfrm>
        </p:spPr>
        <p:txBody>
          <a:bodyPr/>
          <a:lstStyle/>
          <a:p>
            <a:r>
              <a:rPr lang="en-US" dirty="0">
                <a:solidFill>
                  <a:schemeClr val="tx1"/>
                </a:solidFill>
              </a:rPr>
              <a:t>MUTUAL EXCLUSION</a:t>
            </a:r>
            <a:br>
              <a:rPr lang="en-US" dirty="0">
                <a:solidFill>
                  <a:schemeClr val="tx1"/>
                </a:solidFill>
              </a:rPr>
            </a:br>
            <a:r>
              <a:rPr lang="en-US" dirty="0">
                <a:solidFill>
                  <a:schemeClr val="tx1"/>
                </a:solidFill>
              </a:rPr>
              <a:t>THROUGH</a:t>
            </a:r>
            <a:br>
              <a:rPr lang="en-US" dirty="0">
                <a:solidFill>
                  <a:schemeClr val="tx1"/>
                </a:solidFill>
              </a:rPr>
            </a:br>
            <a:r>
              <a:rPr lang="en-US" dirty="0">
                <a:solidFill>
                  <a:schemeClr val="tx1"/>
                </a:solidFill>
              </a:rPr>
              <a:t>HARDWARE SUPPORT</a:t>
            </a:r>
          </a:p>
        </p:txBody>
      </p:sp>
      <p:sp>
        <p:nvSpPr>
          <p:cNvPr id="6" name="Content Placeholder 5">
            <a:extLst>
              <a:ext uri="{FF2B5EF4-FFF2-40B4-BE49-F238E27FC236}">
                <a16:creationId xmlns:a16="http://schemas.microsoft.com/office/drawing/2014/main" id="{20D96D9B-C394-4937-A78F-2AF09F6B9CA7}"/>
              </a:ext>
            </a:extLst>
          </p:cNvPr>
          <p:cNvSpPr txBox="1">
            <a:spLocks/>
          </p:cNvSpPr>
          <p:nvPr/>
        </p:nvSpPr>
        <p:spPr>
          <a:xfrm>
            <a:off x="1143000" y="5074920"/>
            <a:ext cx="9872871" cy="129540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9pPr>
          </a:lstStyle>
          <a:p>
            <a:pPr algn="l"/>
            <a:r>
              <a:rPr lang="en-US" sz="1800" dirty="0">
                <a:solidFill>
                  <a:srgbClr val="FF0000"/>
                </a:solidFill>
              </a:rPr>
              <a:t>Two interesting hardware approaches to mutual exclusion are:</a:t>
            </a:r>
          </a:p>
          <a:p>
            <a:pPr marL="342900" indent="-342900" algn="l">
              <a:buFont typeface="Arial" panose="020B0604020202020204" pitchFamily="34" charset="0"/>
              <a:buChar char="•"/>
            </a:pPr>
            <a:r>
              <a:rPr lang="en-US" sz="1800" b="1" dirty="0">
                <a:solidFill>
                  <a:srgbClr val="FF0000"/>
                </a:solidFill>
              </a:rPr>
              <a:t>Interrupt Disabling</a:t>
            </a:r>
          </a:p>
          <a:p>
            <a:pPr marL="342900" indent="-342900" algn="l">
              <a:buFont typeface="Arial" panose="020B0604020202020204" pitchFamily="34" charset="0"/>
              <a:buChar char="•"/>
            </a:pPr>
            <a:r>
              <a:rPr lang="en-US" sz="1800" b="1" dirty="0">
                <a:solidFill>
                  <a:srgbClr val="FF0000"/>
                </a:solidFill>
              </a:rPr>
              <a:t>Special Machine Instructions</a:t>
            </a:r>
          </a:p>
        </p:txBody>
      </p:sp>
    </p:spTree>
    <p:extLst>
      <p:ext uri="{BB962C8B-B14F-4D97-AF65-F5344CB8AC3E}">
        <p14:creationId xmlns:p14="http://schemas.microsoft.com/office/powerpoint/2010/main" val="4225060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394990"/>
            <a:ext cx="10591800" cy="868680"/>
          </a:xfrm>
        </p:spPr>
        <p:txBody>
          <a:bodyPr>
            <a:normAutofit/>
          </a:bodyPr>
          <a:lstStyle/>
          <a:p>
            <a:pPr lvl="1" algn="ctr"/>
            <a:r>
              <a:rPr lang="en-US" sz="3200" b="1" kern="1200" dirty="0">
                <a:ln w="1905"/>
                <a:solidFill>
                  <a:schemeClr val="accent1"/>
                </a:solidFill>
                <a:effectLst>
                  <a:innerShdw blurRad="69850" dist="43180" dir="5400000">
                    <a:srgbClr val="000000">
                      <a:alpha val="65000"/>
                    </a:srgbClr>
                  </a:innerShdw>
                </a:effectLst>
                <a:latin typeface="+mj-lt"/>
                <a:ea typeface="+mj-ea"/>
                <a:cs typeface="+mj-cs"/>
              </a:rPr>
              <a:t>Mutual Exclusion: Hardware Support: </a:t>
            </a:r>
            <a:r>
              <a:rPr lang="en-US" sz="3200" b="1" kern="1200" dirty="0">
                <a:ln w="1905"/>
                <a:solidFill>
                  <a:srgbClr val="FF0000"/>
                </a:solidFill>
                <a:effectLst>
                  <a:innerShdw blurRad="69850" dist="43180" dir="5400000">
                    <a:srgbClr val="000000">
                      <a:alpha val="65000"/>
                    </a:srgbClr>
                  </a:innerShdw>
                </a:effectLst>
                <a:latin typeface="+mj-lt"/>
                <a:ea typeface="+mj-ea"/>
                <a:cs typeface="+mj-cs"/>
              </a:rPr>
              <a:t>Interrupt Disabling</a:t>
            </a:r>
          </a:p>
        </p:txBody>
      </p:sp>
      <p:sp>
        <p:nvSpPr>
          <p:cNvPr id="8" name="TextBox 7"/>
          <p:cNvSpPr txBox="1"/>
          <p:nvPr/>
        </p:nvSpPr>
        <p:spPr>
          <a:xfrm>
            <a:off x="354360" y="1186042"/>
            <a:ext cx="11483279" cy="1877437"/>
          </a:xfrm>
          <a:prstGeom prst="rect">
            <a:avLst/>
          </a:prstGeom>
          <a:noFill/>
        </p:spPr>
        <p:txBody>
          <a:bodyPr wrap="square" rtlCol="0">
            <a:spAutoFit/>
          </a:bodyPr>
          <a:lstStyle/>
          <a:p>
            <a:pPr marL="342900" lvl="1" indent="-342900"/>
            <a:endParaRPr lang="en-US" sz="1600" b="1" dirty="0">
              <a:solidFill>
                <a:schemeClr val="accent4">
                  <a:lumMod val="50000"/>
                </a:schemeClr>
              </a:solidFill>
            </a:endParaRPr>
          </a:p>
          <a:p>
            <a:pPr marL="285750" indent="-285750">
              <a:buFont typeface="Arial" panose="020B0604020202020204" pitchFamily="34" charset="0"/>
              <a:buChar char="•"/>
            </a:pPr>
            <a:r>
              <a:rPr lang="en-US" sz="2000" dirty="0"/>
              <a:t>In a uniprocessor system, to guarantee mutual exclusion, it is sufficient to prevent a process from being interrupted.</a:t>
            </a:r>
          </a:p>
          <a:p>
            <a:pPr marL="285750" indent="-285750">
              <a:buFont typeface="Arial" panose="020B0604020202020204" pitchFamily="34" charset="0"/>
              <a:buChar char="•"/>
            </a:pPr>
            <a:r>
              <a:rPr lang="en-US" sz="2000" dirty="0"/>
              <a:t>This capability can be provided in the form of primitives defined by the OS kernel for disabling and enabling interrupts.</a:t>
            </a:r>
          </a:p>
          <a:p>
            <a:pPr marL="285750" indent="-285750">
              <a:buFont typeface="Arial" panose="020B0604020202020204" pitchFamily="34" charset="0"/>
              <a:buChar char="•"/>
            </a:pPr>
            <a:r>
              <a:rPr lang="en-US" sz="2000" dirty="0"/>
              <a:t>A process can then enforce mutual exclusion in the following way;</a:t>
            </a:r>
          </a:p>
        </p:txBody>
      </p:sp>
      <p:sp>
        <p:nvSpPr>
          <p:cNvPr id="9" name="TextBox 8"/>
          <p:cNvSpPr txBox="1"/>
          <p:nvPr/>
        </p:nvSpPr>
        <p:spPr>
          <a:xfrm>
            <a:off x="6858004" y="3117235"/>
            <a:ext cx="4709155" cy="3631763"/>
          </a:xfrm>
          <a:prstGeom prst="rect">
            <a:avLst/>
          </a:prstGeom>
          <a:noFill/>
        </p:spPr>
        <p:txBody>
          <a:bodyPr wrap="square" rtlCol="0">
            <a:spAutoFit/>
          </a:bodyPr>
          <a:lstStyle/>
          <a:p>
            <a:pPr marL="342900" lvl="1" indent="-342900">
              <a:buFont typeface="Wingdings" charset="2"/>
              <a:buChar char="§"/>
            </a:pPr>
            <a:r>
              <a:rPr lang="en-US" sz="3200" b="1" dirty="0">
                <a:ln w="1905"/>
                <a:solidFill>
                  <a:schemeClr val="accent3">
                    <a:lumMod val="50000"/>
                  </a:schemeClr>
                </a:solidFill>
                <a:effectLst>
                  <a:innerShdw blurRad="69850" dist="43180" dir="5400000">
                    <a:srgbClr val="000000">
                      <a:alpha val="65000"/>
                    </a:srgbClr>
                  </a:innerShdw>
                </a:effectLst>
              </a:rPr>
              <a:t>Disadvantages:</a:t>
            </a:r>
          </a:p>
          <a:p>
            <a:pPr marL="342900" lvl="1" indent="-342900"/>
            <a:endParaRPr lang="en-US" sz="1200" dirty="0"/>
          </a:p>
          <a:p>
            <a:pPr lvl="1">
              <a:buClr>
                <a:schemeClr val="accent3">
                  <a:lumMod val="50000"/>
                </a:schemeClr>
              </a:buClr>
              <a:buFont typeface="Wingdings" charset="2"/>
              <a:buChar char="§"/>
            </a:pPr>
            <a:r>
              <a:rPr lang="en-US" sz="2400" dirty="0"/>
              <a:t> the efficiency of  </a:t>
            </a:r>
          </a:p>
          <a:p>
            <a:pPr lvl="1">
              <a:buClr>
                <a:schemeClr val="accent3">
                  <a:lumMod val="50000"/>
                </a:schemeClr>
              </a:buClr>
            </a:pPr>
            <a:r>
              <a:rPr lang="en-US" sz="2400" dirty="0"/>
              <a:t>   execution could be </a:t>
            </a:r>
          </a:p>
          <a:p>
            <a:pPr lvl="1">
              <a:buClr>
                <a:schemeClr val="accent3">
                  <a:lumMod val="50000"/>
                </a:schemeClr>
              </a:buClr>
            </a:pPr>
            <a:r>
              <a:rPr lang="en-US" sz="2400" dirty="0"/>
              <a:t>   noticeably degraded</a:t>
            </a:r>
          </a:p>
          <a:p>
            <a:pPr lvl="1">
              <a:buClr>
                <a:schemeClr val="accent3">
                  <a:lumMod val="50000"/>
                </a:schemeClr>
              </a:buClr>
              <a:buFont typeface="Wingdings" charset="2"/>
              <a:buChar char="§"/>
            </a:pPr>
            <a:endParaRPr lang="en-US" sz="2400" dirty="0"/>
          </a:p>
          <a:p>
            <a:pPr lvl="1">
              <a:buClr>
                <a:schemeClr val="accent3">
                  <a:lumMod val="50000"/>
                </a:schemeClr>
              </a:buClr>
              <a:buFont typeface="Wingdings" charset="2"/>
              <a:buChar char="§"/>
            </a:pPr>
            <a:r>
              <a:rPr lang="en-US" sz="2400" dirty="0"/>
              <a:t> this approach will not </a:t>
            </a:r>
          </a:p>
          <a:p>
            <a:pPr lvl="1">
              <a:buClr>
                <a:schemeClr val="accent3">
                  <a:lumMod val="50000"/>
                </a:schemeClr>
              </a:buClr>
            </a:pPr>
            <a:r>
              <a:rPr lang="en-US" sz="2400" dirty="0"/>
              <a:t>   work in a  multiprocessor </a:t>
            </a:r>
          </a:p>
          <a:p>
            <a:pPr lvl="1">
              <a:buClr>
                <a:schemeClr val="accent3">
                  <a:lumMod val="50000"/>
                </a:schemeClr>
              </a:buClr>
            </a:pPr>
            <a:r>
              <a:rPr lang="en-US" sz="2400" dirty="0"/>
              <a:t>   architecture</a:t>
            </a:r>
          </a:p>
          <a:p>
            <a:endParaRPr lang="en-US" dirty="0"/>
          </a:p>
        </p:txBody>
      </p:sp>
      <p:cxnSp>
        <p:nvCxnSpPr>
          <p:cNvPr id="11" name="Straight Connector 10"/>
          <p:cNvCxnSpPr>
            <a:cxnSpLocks/>
          </p:cNvCxnSpPr>
          <p:nvPr/>
        </p:nvCxnSpPr>
        <p:spPr>
          <a:xfrm>
            <a:off x="6172200" y="3139440"/>
            <a:ext cx="0" cy="3185160"/>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D14FF37-5EE7-443D-9401-C3931C6545C9}"/>
              </a:ext>
            </a:extLst>
          </p:cNvPr>
          <p:cNvPicPr>
            <a:picLocks noChangeAspect="1"/>
          </p:cNvPicPr>
          <p:nvPr/>
        </p:nvPicPr>
        <p:blipFill>
          <a:blip r:embed="rId3"/>
          <a:stretch>
            <a:fillRect/>
          </a:stretch>
        </p:blipFill>
        <p:spPr>
          <a:xfrm>
            <a:off x="403910" y="3675817"/>
            <a:ext cx="5685738" cy="2514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FEAB-1653-4F1D-A4E0-F38AC93AE790}"/>
              </a:ext>
            </a:extLst>
          </p:cNvPr>
          <p:cNvSpPr>
            <a:spLocks noGrp="1"/>
          </p:cNvSpPr>
          <p:nvPr>
            <p:ph type="title"/>
          </p:nvPr>
        </p:nvSpPr>
        <p:spPr>
          <a:xfrm>
            <a:off x="167640" y="289560"/>
            <a:ext cx="12024360" cy="1356360"/>
          </a:xfrm>
        </p:spPr>
        <p:txBody>
          <a:bodyPr>
            <a:normAutofit/>
          </a:bodyPr>
          <a:lstStyle/>
          <a:p>
            <a:r>
              <a:rPr lang="en-US" sz="3200" b="1" dirty="0">
                <a:ln w="1905"/>
                <a:effectLst>
                  <a:innerShdw blurRad="69850" dist="43180" dir="5400000">
                    <a:srgbClr val="000000">
                      <a:alpha val="65000"/>
                    </a:srgbClr>
                  </a:innerShdw>
                </a:effectLst>
              </a:rPr>
              <a:t>Mutual Exclusion: Hardware Support: </a:t>
            </a:r>
            <a:r>
              <a:rPr lang="en-US" sz="3200" b="1" dirty="0">
                <a:ln w="1905"/>
                <a:solidFill>
                  <a:srgbClr val="FF0000"/>
                </a:solidFill>
                <a:effectLst>
                  <a:innerShdw blurRad="69850" dist="43180" dir="5400000">
                    <a:srgbClr val="000000">
                      <a:alpha val="65000"/>
                    </a:srgbClr>
                  </a:innerShdw>
                </a:effectLst>
              </a:rPr>
              <a:t>Special Machine Instructions</a:t>
            </a:r>
            <a:endParaRPr lang="en-US" sz="3200" dirty="0"/>
          </a:p>
        </p:txBody>
      </p:sp>
      <p:sp>
        <p:nvSpPr>
          <p:cNvPr id="5" name="Content Placeholder 4">
            <a:extLst>
              <a:ext uri="{FF2B5EF4-FFF2-40B4-BE49-F238E27FC236}">
                <a16:creationId xmlns:a16="http://schemas.microsoft.com/office/drawing/2014/main" id="{E804758C-32D7-443A-BF9F-148378D93808}"/>
              </a:ext>
            </a:extLst>
          </p:cNvPr>
          <p:cNvSpPr>
            <a:spLocks noGrp="1"/>
          </p:cNvSpPr>
          <p:nvPr>
            <p:ph idx="1"/>
          </p:nvPr>
        </p:nvSpPr>
        <p:spPr>
          <a:xfrm>
            <a:off x="899160" y="1645920"/>
            <a:ext cx="10347960" cy="4922520"/>
          </a:xfrm>
        </p:spPr>
        <p:txBody>
          <a:bodyPr>
            <a:normAutofit/>
          </a:bodyPr>
          <a:lstStyle/>
          <a:p>
            <a:pPr algn="just"/>
            <a:r>
              <a:rPr lang="en-US" sz="2400" dirty="0">
                <a:solidFill>
                  <a:schemeClr val="tx1"/>
                </a:solidFill>
              </a:rPr>
              <a:t>In a </a:t>
            </a:r>
            <a:r>
              <a:rPr lang="en-US" sz="2400" b="1" dirty="0">
                <a:solidFill>
                  <a:schemeClr val="tx1"/>
                </a:solidFill>
              </a:rPr>
              <a:t>multiprocessor configuration</a:t>
            </a:r>
            <a:r>
              <a:rPr lang="en-US" sz="2400" dirty="0">
                <a:solidFill>
                  <a:schemeClr val="tx1"/>
                </a:solidFill>
              </a:rPr>
              <a:t>, several processors share access to a common main memory. There is no interrupt mechanism between processors on which mutual exclusion can be based.</a:t>
            </a:r>
          </a:p>
          <a:p>
            <a:pPr algn="just"/>
            <a:r>
              <a:rPr lang="en-US" sz="2400" dirty="0">
                <a:solidFill>
                  <a:schemeClr val="tx1"/>
                </a:solidFill>
              </a:rPr>
              <a:t>At the hardware level, access to a memory location excludes any other access to that same location.</a:t>
            </a:r>
          </a:p>
          <a:p>
            <a:pPr algn="just"/>
            <a:r>
              <a:rPr lang="en-US" sz="2400" dirty="0">
                <a:solidFill>
                  <a:schemeClr val="tx1"/>
                </a:solidFill>
              </a:rPr>
              <a:t>With this as a foundation, processor designers have proposed several machine instructions that carry out </a:t>
            </a:r>
            <a:r>
              <a:rPr lang="en-US" sz="2400" b="1" dirty="0">
                <a:solidFill>
                  <a:schemeClr val="tx1"/>
                </a:solidFill>
              </a:rPr>
              <a:t>two actions atomically</a:t>
            </a:r>
            <a:r>
              <a:rPr lang="en-US" sz="2400" dirty="0">
                <a:solidFill>
                  <a:schemeClr val="tx1"/>
                </a:solidFill>
              </a:rPr>
              <a:t>, such as reading and writing or reading and testing, of a single memory location with one instruction fetch cycle.</a:t>
            </a:r>
          </a:p>
          <a:p>
            <a:pPr algn="just"/>
            <a:r>
              <a:rPr lang="en-US" sz="2400" dirty="0">
                <a:solidFill>
                  <a:schemeClr val="tx1"/>
                </a:solidFill>
              </a:rPr>
              <a:t>During execution of the instruction, access to the memory location is blocked for any other instruction referencing that location.</a:t>
            </a:r>
            <a:endParaRPr lang="en-NZ"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65544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640080"/>
            <a:ext cx="11963400" cy="716280"/>
          </a:xfrm>
        </p:spPr>
        <p:txBody>
          <a:bodyPr>
            <a:noAutofit/>
          </a:bodyPr>
          <a:lstStyle/>
          <a:p>
            <a:pPr algn="ctr"/>
            <a:r>
              <a:rPr lang="en-US" sz="3200" b="1" dirty="0">
                <a:ln w="1905"/>
                <a:effectLst>
                  <a:innerShdw blurRad="69850" dist="43180" dir="5400000">
                    <a:srgbClr val="000000">
                      <a:alpha val="65000"/>
                    </a:srgbClr>
                  </a:innerShdw>
                </a:effectLst>
              </a:rPr>
              <a:t>Mutual Exclusion: Hardware Support: </a:t>
            </a:r>
            <a:r>
              <a:rPr lang="en-US" sz="3200" b="1" dirty="0">
                <a:ln w="1905"/>
                <a:solidFill>
                  <a:srgbClr val="FF0000"/>
                </a:solidFill>
                <a:effectLst>
                  <a:innerShdw blurRad="69850" dist="43180" dir="5400000">
                    <a:srgbClr val="000000">
                      <a:alpha val="65000"/>
                    </a:srgbClr>
                  </a:innerShdw>
                </a:effectLst>
              </a:rPr>
              <a:t>Compare &amp; Swap Instruction</a:t>
            </a:r>
            <a:endParaRPr lang="en-NZ" sz="3200" b="1" dirty="0">
              <a:ln w="1905"/>
              <a:solidFill>
                <a:srgbClr val="FF0000"/>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895350" y="4450080"/>
            <a:ext cx="10401300" cy="1767840"/>
          </a:xfrm>
        </p:spPr>
        <p:txBody>
          <a:bodyPr>
            <a:noAutofit/>
          </a:bodyPr>
          <a:lstStyle/>
          <a:p>
            <a:pPr lvl="4"/>
            <a:r>
              <a:rPr lang="en-NZ" sz="2800" dirty="0">
                <a:solidFill>
                  <a:schemeClr val="tx1"/>
                </a:solidFill>
              </a:rPr>
              <a:t>a </a:t>
            </a:r>
            <a:r>
              <a:rPr lang="en-NZ" sz="2800" b="1" dirty="0">
                <a:solidFill>
                  <a:schemeClr val="tx1"/>
                </a:solidFill>
              </a:rPr>
              <a:t>compare </a:t>
            </a:r>
            <a:r>
              <a:rPr lang="en-NZ" sz="2800" dirty="0">
                <a:solidFill>
                  <a:schemeClr val="tx1"/>
                </a:solidFill>
              </a:rPr>
              <a:t>is made between a memory value and a test value</a:t>
            </a:r>
          </a:p>
          <a:p>
            <a:pPr lvl="4"/>
            <a:r>
              <a:rPr lang="en-NZ" sz="2800" dirty="0">
                <a:solidFill>
                  <a:schemeClr val="tx1"/>
                </a:solidFill>
              </a:rPr>
              <a:t>if the values are the same a </a:t>
            </a:r>
            <a:r>
              <a:rPr lang="en-NZ" sz="2800" b="1" dirty="0">
                <a:solidFill>
                  <a:schemeClr val="tx1"/>
                </a:solidFill>
              </a:rPr>
              <a:t>swap </a:t>
            </a:r>
            <a:r>
              <a:rPr lang="en-NZ" sz="2800" dirty="0">
                <a:solidFill>
                  <a:schemeClr val="tx1"/>
                </a:solidFill>
              </a:rPr>
              <a:t>occurs</a:t>
            </a:r>
          </a:p>
          <a:p>
            <a:pPr lvl="4"/>
            <a:r>
              <a:rPr lang="en-NZ" sz="2800" dirty="0">
                <a:solidFill>
                  <a:schemeClr val="tx1"/>
                </a:solidFill>
              </a:rPr>
              <a:t>carried out atomically</a:t>
            </a:r>
          </a:p>
        </p:txBody>
      </p:sp>
      <p:pic>
        <p:nvPicPr>
          <p:cNvPr id="4" name="Picture 3">
            <a:extLst>
              <a:ext uri="{FF2B5EF4-FFF2-40B4-BE49-F238E27FC236}">
                <a16:creationId xmlns:a16="http://schemas.microsoft.com/office/drawing/2014/main" id="{E62452EF-4F32-447C-8BCA-65ABCC3399E4}"/>
              </a:ext>
            </a:extLst>
          </p:cNvPr>
          <p:cNvPicPr>
            <a:picLocks noChangeAspect="1"/>
          </p:cNvPicPr>
          <p:nvPr/>
        </p:nvPicPr>
        <p:blipFill>
          <a:blip r:embed="rId3"/>
          <a:stretch>
            <a:fillRect/>
          </a:stretch>
        </p:blipFill>
        <p:spPr>
          <a:xfrm>
            <a:off x="1765112" y="1699260"/>
            <a:ext cx="9068706" cy="24079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5760" y="391180"/>
            <a:ext cx="11353800" cy="523220"/>
          </a:xfrm>
          <a:prstGeom prst="rect">
            <a:avLst/>
          </a:prstGeom>
          <a:noFill/>
        </p:spPr>
        <p:txBody>
          <a:bodyPr wrap="square" rtlCol="0">
            <a:spAutoFit/>
          </a:bodyPr>
          <a:lstStyle/>
          <a:p>
            <a:pPr algn="ctr"/>
            <a:r>
              <a:rPr lang="en-US" sz="2800" b="1" dirty="0">
                <a:solidFill>
                  <a:schemeClr val="accent1"/>
                </a:solidFill>
              </a:rPr>
              <a:t>Hardware Support for Mutual Exclusion: </a:t>
            </a:r>
            <a:r>
              <a:rPr lang="en-US" sz="2800" b="1" dirty="0">
                <a:solidFill>
                  <a:srgbClr val="FF0000"/>
                </a:solidFill>
              </a:rPr>
              <a:t>Compare and Swap instruction </a:t>
            </a:r>
          </a:p>
        </p:txBody>
      </p:sp>
      <p:pic>
        <p:nvPicPr>
          <p:cNvPr id="2" name="Picture 1">
            <a:extLst>
              <a:ext uri="{FF2B5EF4-FFF2-40B4-BE49-F238E27FC236}">
                <a16:creationId xmlns:a16="http://schemas.microsoft.com/office/drawing/2014/main" id="{DE3BAAC8-0A13-4ECE-9085-0C88FB02F1C1}"/>
              </a:ext>
            </a:extLst>
          </p:cNvPr>
          <p:cNvPicPr>
            <a:picLocks noChangeAspect="1"/>
          </p:cNvPicPr>
          <p:nvPr/>
        </p:nvPicPr>
        <p:blipFill>
          <a:blip r:embed="rId3"/>
          <a:stretch>
            <a:fillRect/>
          </a:stretch>
        </p:blipFill>
        <p:spPr>
          <a:xfrm>
            <a:off x="365760" y="914400"/>
            <a:ext cx="5650413" cy="5658572"/>
          </a:xfrm>
          <a:prstGeom prst="rect">
            <a:avLst/>
          </a:prstGeom>
        </p:spPr>
      </p:pic>
      <p:pic>
        <p:nvPicPr>
          <p:cNvPr id="6" name="Picture 5">
            <a:extLst>
              <a:ext uri="{FF2B5EF4-FFF2-40B4-BE49-F238E27FC236}">
                <a16:creationId xmlns:a16="http://schemas.microsoft.com/office/drawing/2014/main" id="{E7A8A912-D28E-4DD4-A09F-CE26E8F5F95A}"/>
              </a:ext>
            </a:extLst>
          </p:cNvPr>
          <p:cNvPicPr>
            <a:picLocks noChangeAspect="1"/>
          </p:cNvPicPr>
          <p:nvPr/>
        </p:nvPicPr>
        <p:blipFill>
          <a:blip r:embed="rId4"/>
          <a:stretch>
            <a:fillRect/>
          </a:stretch>
        </p:blipFill>
        <p:spPr>
          <a:xfrm>
            <a:off x="4774539" y="3429000"/>
            <a:ext cx="6945021" cy="1844040"/>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solidFill>
                    <a:schemeClr val="accent1">
                      <a:lumMod val="75000"/>
                    </a:schemeClr>
                  </a:solidFill>
                </a:ln>
                <a:effectLst>
                  <a:innerShdw blurRad="69850" dist="43180" dir="5400000">
                    <a:srgbClr val="000000">
                      <a:alpha val="65000"/>
                    </a:srgbClr>
                  </a:innerShdw>
                </a:effectLst>
              </a:rPr>
              <a:t>Special Machine Instruction:</a:t>
            </a:r>
            <a:br>
              <a:rPr lang="en-US" b="1" dirty="0">
                <a:ln w="1905">
                  <a:solidFill>
                    <a:schemeClr val="accent1">
                      <a:lumMod val="75000"/>
                    </a:schemeClr>
                  </a:solidFill>
                </a:ln>
                <a:effectLst>
                  <a:innerShdw blurRad="69850" dist="43180" dir="5400000">
                    <a:srgbClr val="000000">
                      <a:alpha val="65000"/>
                    </a:srgbClr>
                  </a:innerShdw>
                </a:effectLst>
              </a:rPr>
            </a:br>
            <a:r>
              <a:rPr lang="en-US" b="1" dirty="0">
                <a:ln w="1905">
                  <a:solidFill>
                    <a:schemeClr val="accent1">
                      <a:lumMod val="75000"/>
                    </a:schemeClr>
                  </a:solidFill>
                </a:ln>
                <a:effectLst>
                  <a:innerShdw blurRad="69850" dist="43180" dir="5400000">
                    <a:srgbClr val="000000">
                      <a:alpha val="65000"/>
                    </a:srgbClr>
                  </a:innerShdw>
                </a:effectLst>
              </a:rPr>
              <a:t>Advantages</a:t>
            </a:r>
          </a:p>
        </p:txBody>
      </p:sp>
      <p:sp>
        <p:nvSpPr>
          <p:cNvPr id="3" name="Content Placeholder 2"/>
          <p:cNvSpPr>
            <a:spLocks noGrp="1"/>
          </p:cNvSpPr>
          <p:nvPr>
            <p:ph sz="half" idx="1"/>
          </p:nvPr>
        </p:nvSpPr>
        <p:spPr>
          <a:xfrm>
            <a:off x="1706880" y="2286001"/>
            <a:ext cx="9128760" cy="4114799"/>
          </a:xfrm>
        </p:spPr>
        <p:txBody>
          <a:bodyPr>
            <a:normAutofit fontScale="40000" lnSpcReduction="20000"/>
          </a:bodyPr>
          <a:lstStyle/>
          <a:p>
            <a:pPr algn="just"/>
            <a:r>
              <a:rPr lang="en-US" sz="8800" dirty="0"/>
              <a:t> </a:t>
            </a:r>
            <a:r>
              <a:rPr lang="en-US" sz="8000" dirty="0">
                <a:solidFill>
                  <a:schemeClr val="tx1"/>
                </a:solidFill>
              </a:rPr>
              <a:t>Applicable to any number of processes on     either a single processor or multiple   processors sharing main memory</a:t>
            </a:r>
          </a:p>
          <a:p>
            <a:pPr algn="just"/>
            <a:endParaRPr lang="en-US" sz="8000" dirty="0">
              <a:solidFill>
                <a:schemeClr val="tx1"/>
              </a:solidFill>
            </a:endParaRPr>
          </a:p>
          <a:p>
            <a:pPr algn="just"/>
            <a:r>
              <a:rPr lang="en-US" sz="8000" dirty="0">
                <a:solidFill>
                  <a:schemeClr val="tx1"/>
                </a:solidFill>
              </a:rPr>
              <a:t> Simple and easy to verify</a:t>
            </a:r>
          </a:p>
          <a:p>
            <a:pPr algn="just"/>
            <a:endParaRPr lang="en-US" sz="8000" dirty="0">
              <a:solidFill>
                <a:schemeClr val="tx1"/>
              </a:solidFill>
            </a:endParaRPr>
          </a:p>
          <a:p>
            <a:pPr algn="just"/>
            <a:r>
              <a:rPr lang="en-US" sz="8000" dirty="0">
                <a:solidFill>
                  <a:schemeClr val="tx1"/>
                </a:solidFill>
              </a:rPr>
              <a:t> It can be used to support multiple critical sections; each critical section can be defined by its own variable</a:t>
            </a:r>
          </a:p>
          <a:p>
            <a:endParaRPr lang="en-US" dirty="0"/>
          </a:p>
        </p:txBody>
      </p:sp>
      <p:sp>
        <p:nvSpPr>
          <p:cNvPr id="4" name="Up Arrow 3"/>
          <p:cNvSpPr/>
          <p:nvPr/>
        </p:nvSpPr>
        <p:spPr>
          <a:xfrm>
            <a:off x="1273436" y="2286001"/>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a:off x="1207544" y="5120643"/>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a:off x="1220992" y="409956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Special Machine Instruction:</a:t>
            </a:r>
            <a:br>
              <a:rPr lang="en-US" b="1" dirty="0">
                <a:ln w="1905"/>
                <a:solidFill>
                  <a:schemeClr val="accent1">
                    <a:lumMod val="75000"/>
                  </a:schemeClr>
                </a:solidFill>
                <a:effectLst>
                  <a:innerShdw blurRad="69850" dist="43180" dir="5400000">
                    <a:srgbClr val="000000">
                      <a:alpha val="65000"/>
                    </a:srgbClr>
                  </a:innerShdw>
                </a:effectLst>
              </a:rPr>
            </a:br>
            <a:r>
              <a:rPr lang="en-US" b="1" dirty="0">
                <a:ln w="1905"/>
                <a:solidFill>
                  <a:schemeClr val="accent1">
                    <a:lumMod val="75000"/>
                  </a:schemeClr>
                </a:solidFill>
                <a:effectLst>
                  <a:innerShdw blurRad="69850" dist="43180" dir="5400000">
                    <a:srgbClr val="000000">
                      <a:alpha val="65000"/>
                    </a:srgbClr>
                  </a:innerShdw>
                </a:effectLst>
              </a:rPr>
              <a:t>Disadvantages</a:t>
            </a:r>
          </a:p>
        </p:txBody>
      </p:sp>
      <p:sp>
        <p:nvSpPr>
          <p:cNvPr id="3" name="Content Placeholder 2"/>
          <p:cNvSpPr>
            <a:spLocks noGrp="1"/>
          </p:cNvSpPr>
          <p:nvPr>
            <p:ph sz="half" idx="1"/>
          </p:nvPr>
        </p:nvSpPr>
        <p:spPr>
          <a:xfrm>
            <a:off x="1325880" y="2057400"/>
            <a:ext cx="9342120" cy="4495800"/>
          </a:xfrm>
        </p:spPr>
        <p:txBody>
          <a:bodyPr>
            <a:noAutofit/>
          </a:bodyPr>
          <a:lstStyle/>
          <a:p>
            <a:pPr marL="0" indent="0" algn="just">
              <a:spcBef>
                <a:spcPts val="600"/>
              </a:spcBef>
              <a:buNone/>
            </a:pPr>
            <a:r>
              <a:rPr lang="en-US" sz="3200" dirty="0">
                <a:solidFill>
                  <a:schemeClr val="tx1"/>
                </a:solidFill>
              </a:rPr>
              <a:t>Busy-waiting is employed, thus while a                      process is waiting for access to a critical 	section it continues to consume processor 	time</a:t>
            </a:r>
          </a:p>
          <a:p>
            <a:pPr marL="274320" indent="-457200" algn="just">
              <a:spcBef>
                <a:spcPts val="600"/>
              </a:spcBef>
            </a:pPr>
            <a:endParaRPr lang="en-US" sz="3200" dirty="0">
              <a:solidFill>
                <a:schemeClr val="tx1"/>
              </a:solidFill>
            </a:endParaRPr>
          </a:p>
          <a:p>
            <a:pPr marL="0" indent="0" algn="just">
              <a:spcBef>
                <a:spcPts val="600"/>
              </a:spcBef>
              <a:buNone/>
            </a:pPr>
            <a:r>
              <a:rPr lang="en-US" sz="3200" dirty="0">
                <a:solidFill>
                  <a:schemeClr val="tx1"/>
                </a:solidFill>
              </a:rPr>
              <a:t>Starvation is possible when a process 	leaves a critical section and more than 	one process is waiting</a:t>
            </a:r>
          </a:p>
          <a:p>
            <a:pPr marL="0" indent="0" algn="just">
              <a:spcBef>
                <a:spcPts val="600"/>
              </a:spcBef>
              <a:buNone/>
            </a:pPr>
            <a:endParaRPr lang="en-NZ" sz="3200" dirty="0">
              <a:solidFill>
                <a:schemeClr val="tx1"/>
              </a:solidFill>
            </a:endParaRPr>
          </a:p>
          <a:p>
            <a:pPr marL="0" indent="0" algn="just">
              <a:spcBef>
                <a:spcPts val="600"/>
              </a:spcBef>
              <a:buNone/>
            </a:pPr>
            <a:r>
              <a:rPr lang="en-US" sz="3200" dirty="0">
                <a:solidFill>
                  <a:schemeClr val="tx1"/>
                </a:solidFill>
              </a:rPr>
              <a:t>Deadlock is possible</a:t>
            </a:r>
          </a:p>
        </p:txBody>
      </p:sp>
      <p:sp>
        <p:nvSpPr>
          <p:cNvPr id="4" name="Down Arrow 3"/>
          <p:cNvSpPr/>
          <p:nvPr/>
        </p:nvSpPr>
        <p:spPr>
          <a:xfrm>
            <a:off x="762000" y="40386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62000" y="560832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762000" y="220218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FC1B77-F01B-40B4-8A93-DF586BC74DD3}"/>
              </a:ext>
            </a:extLst>
          </p:cNvPr>
          <p:cNvPicPr>
            <a:picLocks noChangeAspect="1"/>
          </p:cNvPicPr>
          <p:nvPr/>
        </p:nvPicPr>
        <p:blipFill>
          <a:blip r:embed="rId2"/>
          <a:stretch>
            <a:fillRect/>
          </a:stretch>
        </p:blipFill>
        <p:spPr>
          <a:xfrm>
            <a:off x="2337597" y="1097280"/>
            <a:ext cx="8061247" cy="5486400"/>
          </a:xfrm>
          <a:prstGeom prst="rect">
            <a:avLst/>
          </a:prstGeom>
        </p:spPr>
      </p:pic>
      <p:sp>
        <p:nvSpPr>
          <p:cNvPr id="7" name="Text Placeholder 6">
            <a:extLst>
              <a:ext uri="{FF2B5EF4-FFF2-40B4-BE49-F238E27FC236}">
                <a16:creationId xmlns:a16="http://schemas.microsoft.com/office/drawing/2014/main" id="{5FBCD1B0-0D0D-4D5B-9012-DE36B94DDD51}"/>
              </a:ext>
            </a:extLst>
          </p:cNvPr>
          <p:cNvSpPr>
            <a:spLocks noGrp="1"/>
          </p:cNvSpPr>
          <p:nvPr>
            <p:ph type="body" sz="half" idx="2"/>
          </p:nvPr>
        </p:nvSpPr>
        <p:spPr>
          <a:xfrm>
            <a:off x="579120" y="274320"/>
            <a:ext cx="11033760" cy="822960"/>
          </a:xfrm>
        </p:spPr>
        <p:txBody>
          <a:bodyPr>
            <a:normAutofit/>
          </a:bodyPr>
          <a:lstStyle/>
          <a:p>
            <a:pPr algn="ctr"/>
            <a:r>
              <a:rPr lang="en-US" sz="1800" b="1" dirty="0">
                <a:solidFill>
                  <a:schemeClr val="tx1"/>
                </a:solidFill>
              </a:rPr>
              <a:t>OS and programming language mechanisms that are used to provide concurrency</a:t>
            </a:r>
            <a:r>
              <a:rPr lang="en-US" sz="1800" dirty="0">
                <a:solidFill>
                  <a:schemeClr val="tx1"/>
                </a:solidFill>
              </a:rPr>
              <a:t>. </a:t>
            </a:r>
          </a:p>
          <a:p>
            <a:pPr algn="ctr"/>
            <a:r>
              <a:rPr lang="en-US" sz="1800" b="1" dirty="0">
                <a:solidFill>
                  <a:schemeClr val="tx1"/>
                </a:solidFill>
              </a:rPr>
              <a:t>Table summarizes mechanisms in common use</a:t>
            </a:r>
            <a:r>
              <a:rPr lang="en-US" sz="1800" b="1" dirty="0"/>
              <a:t>.</a:t>
            </a:r>
          </a:p>
        </p:txBody>
      </p:sp>
    </p:spTree>
    <p:extLst>
      <p:ext uri="{BB962C8B-B14F-4D97-AF65-F5344CB8AC3E}">
        <p14:creationId xmlns:p14="http://schemas.microsoft.com/office/powerpoint/2010/main" val="1999300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9E5C82-B21B-4B34-A880-D684AA9186BD}"/>
              </a:ext>
            </a:extLst>
          </p:cNvPr>
          <p:cNvSpPr>
            <a:spLocks noGrp="1"/>
          </p:cNvSpPr>
          <p:nvPr>
            <p:ph type="title"/>
          </p:nvPr>
        </p:nvSpPr>
        <p:spPr/>
        <p:txBody>
          <a:bodyPr/>
          <a:lstStyle/>
          <a:p>
            <a:r>
              <a:rPr lang="en-US" dirty="0">
                <a:solidFill>
                  <a:schemeClr val="tx1"/>
                </a:solidFill>
              </a:rPr>
              <a:t>semaphores</a:t>
            </a:r>
          </a:p>
        </p:txBody>
      </p:sp>
      <p:sp>
        <p:nvSpPr>
          <p:cNvPr id="6" name="Text Placeholder 5">
            <a:extLst>
              <a:ext uri="{FF2B5EF4-FFF2-40B4-BE49-F238E27FC236}">
                <a16:creationId xmlns:a16="http://schemas.microsoft.com/office/drawing/2014/main" id="{E3A845BD-2412-4E3B-917D-3F1C3D1978B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630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58240" y="374469"/>
            <a:ext cx="9875520" cy="1356360"/>
          </a:xfrm>
        </p:spPr>
        <p:txBody>
          <a:bodyPr/>
          <a:lstStyle/>
          <a:p>
            <a:pPr algn="ctr"/>
            <a: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a:t>
            </a:r>
            <a:b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Arises in Three Different Contexts</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4" name="Content Placeholder 3"/>
          <p:cNvSpPr>
            <a:spLocks noGrp="1"/>
          </p:cNvSpPr>
          <p:nvPr>
            <p:ph idx="4294967295"/>
          </p:nvPr>
        </p:nvSpPr>
        <p:spPr>
          <a:xfrm>
            <a:off x="3048000" y="1447800"/>
            <a:ext cx="7620000" cy="4953000"/>
          </a:xfrm>
        </p:spPr>
        <p:txBody>
          <a:bodyPr/>
          <a:lstStyle/>
          <a:p>
            <a:pPr>
              <a:buNone/>
            </a:pPr>
            <a:r>
              <a:rPr lang="en-NZ" dirty="0"/>
              <a:t>             </a:t>
            </a:r>
          </a:p>
          <a:p>
            <a:endParaRPr lang="en-US" dirty="0"/>
          </a:p>
        </p:txBody>
      </p:sp>
      <p:graphicFrame>
        <p:nvGraphicFramePr>
          <p:cNvPr id="5" name="Diagram 4"/>
          <p:cNvGraphicFramePr/>
          <p:nvPr>
            <p:extLst>
              <p:ext uri="{D42A27DB-BD31-4B8C-83A1-F6EECF244321}">
                <p14:modId xmlns:p14="http://schemas.microsoft.com/office/powerpoint/2010/main" val="3254452019"/>
              </p:ext>
            </p:extLst>
          </p:nvPr>
        </p:nvGraphicFramePr>
        <p:xfrm>
          <a:off x="996043" y="1730829"/>
          <a:ext cx="10466614" cy="4517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0" y="298481"/>
            <a:ext cx="4648200" cy="1142999"/>
          </a:xfrm>
        </p:spPr>
        <p:txBody>
          <a:bodyPr/>
          <a:lstStyle/>
          <a:p>
            <a:pPr algn="ctr"/>
            <a:r>
              <a:rPr lang="en-NZ" sz="5400" b="1" spc="200" dirty="0">
                <a:ln w="1905"/>
                <a:effectLst>
                  <a:innerShdw blurRad="69850" dist="43180" dir="5400000">
                    <a:srgbClr val="000000">
                      <a:alpha val="65000"/>
                    </a:srgbClr>
                  </a:innerShdw>
                </a:effectLst>
              </a:rPr>
              <a:t>Semaphore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6783407"/>
              </p:ext>
            </p:extLst>
          </p:nvPr>
        </p:nvGraphicFramePr>
        <p:xfrm>
          <a:off x="1891632" y="1676465"/>
          <a:ext cx="8229600" cy="2120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981200" y="4267201"/>
            <a:ext cx="8229600" cy="1831271"/>
          </a:xfrm>
          <a:prstGeom prst="rect">
            <a:avLst/>
          </a:prstGeom>
          <a:solidFill>
            <a:schemeClr val="accent1">
              <a:lumMod val="60000"/>
              <a:lumOff val="40000"/>
            </a:schemeClr>
          </a:solidFill>
        </p:spPr>
        <p:txBody>
          <a:bodyPr wrap="square" rtlCol="0">
            <a:spAutoFit/>
          </a:bodyPr>
          <a:lstStyle/>
          <a:p>
            <a:pPr marL="919163" indent="-457200">
              <a:spcBef>
                <a:spcPts val="1200"/>
              </a:spcBef>
              <a:buFont typeface="+mj-lt"/>
              <a:buAutoNum type="arabicParenR"/>
            </a:pPr>
            <a:r>
              <a:rPr lang="en-US" sz="2500" b="1" dirty="0"/>
              <a:t>May be initialized to a nonnegative integer value</a:t>
            </a:r>
          </a:p>
          <a:p>
            <a:pPr marL="919163" indent="-457200">
              <a:spcBef>
                <a:spcPts val="1200"/>
              </a:spcBef>
              <a:buFont typeface="+mj-lt"/>
              <a:buAutoNum type="arabicParenR"/>
            </a:pPr>
            <a:r>
              <a:rPr lang="en-US" sz="2500" b="1" dirty="0"/>
              <a:t>The </a:t>
            </a:r>
            <a:r>
              <a:rPr lang="en-US" sz="2500" b="1" dirty="0" err="1"/>
              <a:t>semWait</a:t>
            </a:r>
            <a:r>
              <a:rPr lang="en-US" sz="2500" b="1" dirty="0"/>
              <a:t>(s) operation decrements the value</a:t>
            </a:r>
          </a:p>
          <a:p>
            <a:pPr marL="919163" indent="-457200">
              <a:spcBef>
                <a:spcPts val="1200"/>
              </a:spcBef>
              <a:buFont typeface="+mj-lt"/>
              <a:buAutoNum type="arabicParenR"/>
            </a:pPr>
            <a:r>
              <a:rPr lang="en-US" sz="2500" b="1" dirty="0"/>
              <a:t>The </a:t>
            </a:r>
            <a:r>
              <a:rPr lang="en-US" sz="2500" b="1" dirty="0" err="1"/>
              <a:t>semSignal</a:t>
            </a:r>
            <a:r>
              <a:rPr lang="en-US" sz="2500" b="1" dirty="0"/>
              <a:t>(s) operation increments the value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F02D02-9E5A-413F-8DC4-82A2D4C9C5B6}"/>
              </a:ext>
            </a:extLst>
          </p:cNvPr>
          <p:cNvSpPr>
            <a:spLocks noGrp="1"/>
          </p:cNvSpPr>
          <p:nvPr>
            <p:ph type="title"/>
          </p:nvPr>
        </p:nvSpPr>
        <p:spPr>
          <a:xfrm>
            <a:off x="1135380" y="274320"/>
            <a:ext cx="9875520" cy="792480"/>
          </a:xfrm>
        </p:spPr>
        <p:txBody>
          <a:bodyPr/>
          <a:lstStyle/>
          <a:p>
            <a:pPr algn="ctr"/>
            <a:r>
              <a:rPr lang="en-US" b="1" dirty="0"/>
              <a:t>Semaphore</a:t>
            </a:r>
          </a:p>
        </p:txBody>
      </p:sp>
      <p:sp>
        <p:nvSpPr>
          <p:cNvPr id="5" name="Content Placeholder 4">
            <a:extLst>
              <a:ext uri="{FF2B5EF4-FFF2-40B4-BE49-F238E27FC236}">
                <a16:creationId xmlns:a16="http://schemas.microsoft.com/office/drawing/2014/main" id="{BBCC01B1-B273-4B06-81CF-E9DB6FDDD1D5}"/>
              </a:ext>
            </a:extLst>
          </p:cNvPr>
          <p:cNvSpPr>
            <a:spLocks noGrp="1"/>
          </p:cNvSpPr>
          <p:nvPr>
            <p:ph idx="1"/>
          </p:nvPr>
        </p:nvSpPr>
        <p:spPr>
          <a:xfrm>
            <a:off x="716280" y="1188720"/>
            <a:ext cx="10713720" cy="5257800"/>
          </a:xfrm>
        </p:spPr>
        <p:txBody>
          <a:bodyPr>
            <a:normAutofit fontScale="92500" lnSpcReduction="20000"/>
          </a:bodyPr>
          <a:lstStyle/>
          <a:p>
            <a:pPr algn="just"/>
            <a:r>
              <a:rPr lang="en-US" sz="2800" dirty="0">
                <a:solidFill>
                  <a:schemeClr val="tx1"/>
                </a:solidFill>
              </a:rPr>
              <a:t>A Semaphore </a:t>
            </a:r>
            <a:r>
              <a:rPr lang="en-US" sz="2800" b="1" dirty="0">
                <a:solidFill>
                  <a:srgbClr val="FF0000"/>
                </a:solidFill>
                <a:latin typeface="Consolas" panose="020B0609020204030204" pitchFamily="49" charset="0"/>
              </a:rPr>
              <a:t>s</a:t>
            </a:r>
            <a:r>
              <a:rPr lang="en-US" sz="2800" dirty="0">
                <a:solidFill>
                  <a:schemeClr val="tx1"/>
                </a:solidFill>
              </a:rPr>
              <a:t> is </a:t>
            </a:r>
            <a:r>
              <a:rPr lang="en-US" sz="2800" b="1" i="1" u="sng" dirty="0">
                <a:solidFill>
                  <a:schemeClr val="tx1"/>
                </a:solidFill>
              </a:rPr>
              <a:t>a variable that has an integer value </a:t>
            </a:r>
            <a:r>
              <a:rPr lang="en-US" sz="2800" dirty="0">
                <a:solidFill>
                  <a:schemeClr val="tx1"/>
                </a:solidFill>
              </a:rPr>
              <a:t>upon which only three operations are defined:</a:t>
            </a:r>
          </a:p>
          <a:p>
            <a:pPr marL="502920" indent="-457200" algn="just">
              <a:buFont typeface="+mj-lt"/>
              <a:buAutoNum type="arabicPeriod"/>
            </a:pPr>
            <a:r>
              <a:rPr lang="en-US" sz="2800" dirty="0">
                <a:solidFill>
                  <a:schemeClr val="tx1"/>
                </a:solidFill>
              </a:rPr>
              <a:t>A semaphore may be </a:t>
            </a:r>
            <a:r>
              <a:rPr lang="en-US" sz="2800" b="1" i="1" u="sng" dirty="0">
                <a:solidFill>
                  <a:schemeClr val="tx1"/>
                </a:solidFill>
              </a:rPr>
              <a:t>initialized to a nonnegative integer </a:t>
            </a:r>
            <a:r>
              <a:rPr lang="en-US" sz="2800" dirty="0">
                <a:solidFill>
                  <a:schemeClr val="tx1"/>
                </a:solidFill>
              </a:rPr>
              <a:t>value.</a:t>
            </a:r>
          </a:p>
          <a:p>
            <a:pPr marL="502920" indent="-457200" algn="just">
              <a:buFont typeface="+mj-lt"/>
              <a:buAutoNum type="arabicPeriod"/>
            </a:pPr>
            <a:endParaRPr lang="en-US" sz="2800" dirty="0">
              <a:solidFill>
                <a:schemeClr val="tx1"/>
              </a:solidFill>
            </a:endParaRPr>
          </a:p>
          <a:p>
            <a:pPr marL="502920" indent="-457200" algn="just">
              <a:buFont typeface="+mj-lt"/>
              <a:buAutoNum type="arabicPeriod"/>
            </a:pPr>
            <a:r>
              <a:rPr lang="en-US" sz="2800" dirty="0">
                <a:solidFill>
                  <a:schemeClr val="tx1"/>
                </a:solidFill>
              </a:rPr>
              <a:t>The </a:t>
            </a:r>
            <a:r>
              <a:rPr lang="en-US" sz="2800" b="1" i="1" u="sng" dirty="0" err="1">
                <a:solidFill>
                  <a:schemeClr val="tx1"/>
                </a:solidFill>
              </a:rPr>
              <a:t>semWait</a:t>
            </a:r>
            <a:r>
              <a:rPr lang="en-US" sz="2800" b="1" i="1" u="sng" dirty="0">
                <a:solidFill>
                  <a:schemeClr val="tx1"/>
                </a:solidFill>
              </a:rPr>
              <a:t> (</a:t>
            </a:r>
            <a:r>
              <a:rPr lang="en-US" sz="2800" b="1" i="1" u="sng" dirty="0">
                <a:solidFill>
                  <a:srgbClr val="FF0000"/>
                </a:solidFill>
              </a:rPr>
              <a:t>s</a:t>
            </a:r>
            <a:r>
              <a:rPr lang="en-US" sz="2800" b="1" i="1" u="sng" dirty="0">
                <a:solidFill>
                  <a:schemeClr val="tx1"/>
                </a:solidFill>
              </a:rPr>
              <a:t>)</a:t>
            </a:r>
            <a:r>
              <a:rPr lang="en-US" sz="2800" dirty="0">
                <a:solidFill>
                  <a:schemeClr val="tx1"/>
                </a:solidFill>
              </a:rPr>
              <a:t>operation decrements the semaphore value.</a:t>
            </a:r>
          </a:p>
          <a:p>
            <a:pPr lvl="2" algn="just"/>
            <a:r>
              <a:rPr lang="en-US" sz="2600" dirty="0">
                <a:solidFill>
                  <a:schemeClr val="tx1"/>
                </a:solidFill>
              </a:rPr>
              <a:t>If the value becomes negative, then the process executing the </a:t>
            </a:r>
            <a:r>
              <a:rPr lang="en-US" sz="2600" dirty="0" err="1">
                <a:solidFill>
                  <a:schemeClr val="tx1"/>
                </a:solidFill>
              </a:rPr>
              <a:t>semWait</a:t>
            </a:r>
            <a:r>
              <a:rPr lang="en-US" sz="2600" dirty="0">
                <a:solidFill>
                  <a:schemeClr val="tx1"/>
                </a:solidFill>
              </a:rPr>
              <a:t> is blocked. Otherwise, the process continues execution.</a:t>
            </a:r>
          </a:p>
          <a:p>
            <a:pPr lvl="1" algn="just"/>
            <a:endParaRPr lang="en-US" sz="2800" dirty="0">
              <a:solidFill>
                <a:schemeClr val="tx1"/>
              </a:solidFill>
            </a:endParaRPr>
          </a:p>
          <a:p>
            <a:pPr marL="502920" indent="-457200" algn="just">
              <a:buFont typeface="+mj-lt"/>
              <a:buAutoNum type="arabicPeriod"/>
            </a:pPr>
            <a:r>
              <a:rPr lang="en-US" sz="2800" dirty="0">
                <a:solidFill>
                  <a:schemeClr val="tx1"/>
                </a:solidFill>
              </a:rPr>
              <a:t>The </a:t>
            </a:r>
            <a:r>
              <a:rPr lang="en-US" sz="2800" b="1" i="1" u="sng" dirty="0" err="1">
                <a:solidFill>
                  <a:schemeClr val="tx1"/>
                </a:solidFill>
              </a:rPr>
              <a:t>semSignal</a:t>
            </a:r>
            <a:r>
              <a:rPr lang="en-US" sz="2800" b="1" i="1" u="sng" dirty="0">
                <a:solidFill>
                  <a:schemeClr val="tx1"/>
                </a:solidFill>
              </a:rPr>
              <a:t> (</a:t>
            </a:r>
            <a:r>
              <a:rPr lang="en-US" sz="2800" b="1" i="1" u="sng" dirty="0">
                <a:solidFill>
                  <a:srgbClr val="FF0000"/>
                </a:solidFill>
              </a:rPr>
              <a:t>s</a:t>
            </a:r>
            <a:r>
              <a:rPr lang="en-US" sz="2800" b="1" i="1" u="sng" dirty="0">
                <a:solidFill>
                  <a:schemeClr val="tx1"/>
                </a:solidFill>
              </a:rPr>
              <a:t>)</a:t>
            </a:r>
            <a:r>
              <a:rPr lang="en-US" sz="2800" dirty="0">
                <a:solidFill>
                  <a:schemeClr val="tx1"/>
                </a:solidFill>
              </a:rPr>
              <a:t> operation increments the semaphore value.</a:t>
            </a:r>
          </a:p>
          <a:p>
            <a:pPr lvl="2" algn="just"/>
            <a:r>
              <a:rPr lang="en-US" sz="2600" dirty="0">
                <a:solidFill>
                  <a:schemeClr val="tx1"/>
                </a:solidFill>
              </a:rPr>
              <a:t>If the resulting value is less than or equal to zero, then a process blocked by a </a:t>
            </a:r>
            <a:r>
              <a:rPr lang="en-US" sz="2600" dirty="0" err="1">
                <a:solidFill>
                  <a:schemeClr val="tx1"/>
                </a:solidFill>
              </a:rPr>
              <a:t>semWait</a:t>
            </a:r>
            <a:r>
              <a:rPr lang="en-US" sz="2600" dirty="0">
                <a:solidFill>
                  <a:schemeClr val="tx1"/>
                </a:solidFill>
              </a:rPr>
              <a:t> operation, if any, is unblocked.</a:t>
            </a:r>
          </a:p>
          <a:p>
            <a:pPr lvl="1" algn="just"/>
            <a:endParaRPr lang="en-US" sz="2800" dirty="0">
              <a:solidFill>
                <a:schemeClr val="tx1"/>
              </a:solidFill>
            </a:endParaRPr>
          </a:p>
          <a:p>
            <a:pPr algn="just"/>
            <a:r>
              <a:rPr lang="en-US" sz="2800" dirty="0">
                <a:solidFill>
                  <a:schemeClr val="tx1"/>
                </a:solidFill>
              </a:rPr>
              <a:t>Other than these three operations, there is no way to inspect or manipulate semaphores.</a:t>
            </a:r>
          </a:p>
        </p:txBody>
      </p:sp>
    </p:spTree>
    <p:extLst>
      <p:ext uri="{BB962C8B-B14F-4D97-AF65-F5344CB8AC3E}">
        <p14:creationId xmlns:p14="http://schemas.microsoft.com/office/powerpoint/2010/main" val="1583334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2680-7040-452C-BB59-B5223169B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A391F-76C3-48D5-B18E-1FB2DF1BE230}"/>
              </a:ext>
            </a:extLst>
          </p:cNvPr>
          <p:cNvSpPr>
            <a:spLocks noGrp="1"/>
          </p:cNvSpPr>
          <p:nvPr>
            <p:ph idx="1"/>
          </p:nvPr>
        </p:nvSpPr>
        <p:spPr/>
        <p:txBody>
          <a:bodyPr>
            <a:normAutofit lnSpcReduction="10000"/>
          </a:bodyPr>
          <a:lstStyle/>
          <a:p>
            <a:pPr algn="just"/>
            <a:r>
              <a:rPr lang="en-US" dirty="0">
                <a:solidFill>
                  <a:schemeClr val="tx1"/>
                </a:solidFill>
              </a:rPr>
              <a:t>We explain these operations as follows.</a:t>
            </a:r>
          </a:p>
          <a:p>
            <a:pPr algn="just"/>
            <a:r>
              <a:rPr lang="en-US" dirty="0">
                <a:solidFill>
                  <a:schemeClr val="tx1"/>
                </a:solidFill>
              </a:rPr>
              <a:t>To begin, the semaphore has a zero or positive value. If the value is positive, that value equals the number of processes that can issue a wait and immediately continue to execute.</a:t>
            </a:r>
          </a:p>
          <a:p>
            <a:pPr algn="just"/>
            <a:r>
              <a:rPr lang="en-US" dirty="0">
                <a:solidFill>
                  <a:schemeClr val="tx1"/>
                </a:solidFill>
              </a:rPr>
              <a:t>If the value is zero, either by initialization or because a number of processes equal to the initial semaphore value have issued a wait, the next process to issue a </a:t>
            </a:r>
            <a:r>
              <a:rPr lang="en-US" b="1" i="1" u="sng" dirty="0">
                <a:solidFill>
                  <a:srgbClr val="FF0000"/>
                </a:solidFill>
              </a:rPr>
              <a:t>wait</a:t>
            </a:r>
            <a:r>
              <a:rPr lang="en-US" dirty="0">
                <a:solidFill>
                  <a:schemeClr val="tx1"/>
                </a:solidFill>
              </a:rPr>
              <a:t> is blocked, and the semaphore value goes negative.</a:t>
            </a:r>
          </a:p>
          <a:p>
            <a:pPr algn="just"/>
            <a:r>
              <a:rPr lang="en-US" dirty="0">
                <a:solidFill>
                  <a:schemeClr val="tx1"/>
                </a:solidFill>
              </a:rPr>
              <a:t>Each subsequent wait drives the semaphore value further into minus territory. The negative value equals the number of processes waiting to be unblocked.</a:t>
            </a:r>
          </a:p>
          <a:p>
            <a:pPr algn="just"/>
            <a:r>
              <a:rPr lang="en-US" dirty="0">
                <a:solidFill>
                  <a:schemeClr val="tx1"/>
                </a:solidFill>
              </a:rPr>
              <a:t>Each </a:t>
            </a:r>
            <a:r>
              <a:rPr lang="en-US" b="1" i="1" u="sng" dirty="0">
                <a:solidFill>
                  <a:srgbClr val="FF0000"/>
                </a:solidFill>
              </a:rPr>
              <a:t>signal</a:t>
            </a:r>
            <a:r>
              <a:rPr lang="en-US" b="1" dirty="0">
                <a:solidFill>
                  <a:schemeClr val="tx1"/>
                </a:solidFill>
              </a:rPr>
              <a:t> unblocks one of the waiting processes </a:t>
            </a:r>
            <a:r>
              <a:rPr lang="en-US" dirty="0">
                <a:solidFill>
                  <a:schemeClr val="tx1"/>
                </a:solidFill>
              </a:rPr>
              <a:t>when the semaphore value is negative.</a:t>
            </a:r>
          </a:p>
        </p:txBody>
      </p:sp>
    </p:spTree>
    <p:extLst>
      <p:ext uri="{BB962C8B-B14F-4D97-AF65-F5344CB8AC3E}">
        <p14:creationId xmlns:p14="http://schemas.microsoft.com/office/powerpoint/2010/main" val="401182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AD04-E98E-483F-A68B-028E0E956660}"/>
              </a:ext>
            </a:extLst>
          </p:cNvPr>
          <p:cNvSpPr>
            <a:spLocks noGrp="1"/>
          </p:cNvSpPr>
          <p:nvPr>
            <p:ph type="title"/>
          </p:nvPr>
        </p:nvSpPr>
        <p:spPr>
          <a:xfrm>
            <a:off x="1836157" y="515008"/>
            <a:ext cx="9875520" cy="620110"/>
          </a:xfrm>
        </p:spPr>
        <p:txBody>
          <a:bodyPr>
            <a:normAutofit fontScale="90000"/>
          </a:bodyPr>
          <a:lstStyle/>
          <a:p>
            <a:r>
              <a:rPr lang="en-US" b="1" dirty="0"/>
              <a:t>A Definition of Semaphore Primitives</a:t>
            </a:r>
            <a:endParaRPr lang="en-US" dirty="0"/>
          </a:p>
        </p:txBody>
      </p:sp>
      <p:pic>
        <p:nvPicPr>
          <p:cNvPr id="4" name="Content Placeholder 3">
            <a:extLst>
              <a:ext uri="{FF2B5EF4-FFF2-40B4-BE49-F238E27FC236}">
                <a16:creationId xmlns:a16="http://schemas.microsoft.com/office/drawing/2014/main" id="{1466BBD2-DB1B-45FB-B442-B0CA42BFFAC0}"/>
              </a:ext>
            </a:extLst>
          </p:cNvPr>
          <p:cNvPicPr>
            <a:picLocks noGrp="1" noChangeAspect="1"/>
          </p:cNvPicPr>
          <p:nvPr>
            <p:ph idx="1"/>
          </p:nvPr>
        </p:nvPicPr>
        <p:blipFill>
          <a:blip r:embed="rId3"/>
          <a:stretch>
            <a:fillRect/>
          </a:stretch>
        </p:blipFill>
        <p:spPr>
          <a:xfrm>
            <a:off x="937712" y="1008993"/>
            <a:ext cx="10316576" cy="5470635"/>
          </a:xfrm>
          <a:prstGeom prst="rect">
            <a:avLst/>
          </a:prstGeom>
        </p:spPr>
      </p:pic>
    </p:spTree>
    <p:extLst>
      <p:ext uri="{BB962C8B-B14F-4D97-AF65-F5344CB8AC3E}">
        <p14:creationId xmlns:p14="http://schemas.microsoft.com/office/powerpoint/2010/main" val="2965431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sz="5400" b="1" spc="200" dirty="0">
                <a:ln w="1905"/>
                <a:solidFill>
                  <a:schemeClr val="bg2">
                    <a:lumMod val="10000"/>
                  </a:schemeClr>
                </a:solidFill>
                <a:effectLst>
                  <a:innerShdw blurRad="69850" dist="43180" dir="5400000">
                    <a:srgbClr val="000000">
                      <a:alpha val="65000"/>
                    </a:srgbClr>
                  </a:innerShdw>
                </a:effectLst>
              </a:rPr>
              <a:t>Consequences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221781899"/>
              </p:ext>
            </p:extLst>
          </p:nvPr>
        </p:nvGraphicFramePr>
        <p:xfrm>
          <a:off x="1651000" y="1524001"/>
          <a:ext cx="8890000" cy="4420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4EDDE5-8AC9-482B-8262-A9BE710A3A16}"/>
              </a:ext>
            </a:extLst>
          </p:cNvPr>
          <p:cNvSpPr>
            <a:spLocks noGrp="1"/>
          </p:cNvSpPr>
          <p:nvPr>
            <p:ph type="title"/>
          </p:nvPr>
        </p:nvSpPr>
        <p:spPr/>
        <p:txBody>
          <a:bodyPr/>
          <a:lstStyle/>
          <a:p>
            <a:pPr algn="ctr"/>
            <a:r>
              <a:rPr lang="en-US" b="1" dirty="0">
                <a:solidFill>
                  <a:schemeClr val="tx1"/>
                </a:solidFill>
              </a:rPr>
              <a:t>Binary Semaphore</a:t>
            </a:r>
          </a:p>
        </p:txBody>
      </p:sp>
      <p:sp>
        <p:nvSpPr>
          <p:cNvPr id="6" name="Content Placeholder 5">
            <a:extLst>
              <a:ext uri="{FF2B5EF4-FFF2-40B4-BE49-F238E27FC236}">
                <a16:creationId xmlns:a16="http://schemas.microsoft.com/office/drawing/2014/main" id="{77E19F15-00F9-4199-A3DB-3780D2F8B2B4}"/>
              </a:ext>
            </a:extLst>
          </p:cNvPr>
          <p:cNvSpPr>
            <a:spLocks noGrp="1"/>
          </p:cNvSpPr>
          <p:nvPr>
            <p:ph idx="1"/>
          </p:nvPr>
        </p:nvSpPr>
        <p:spPr/>
        <p:txBody>
          <a:bodyPr>
            <a:normAutofit lnSpcReduction="10000"/>
          </a:bodyPr>
          <a:lstStyle/>
          <a:p>
            <a:pPr algn="just"/>
            <a:r>
              <a:rPr lang="en-US" dirty="0">
                <a:solidFill>
                  <a:schemeClr val="tx1"/>
                </a:solidFill>
              </a:rPr>
              <a:t>A more restricted version, known as the </a:t>
            </a:r>
            <a:r>
              <a:rPr lang="en-US" b="1" dirty="0">
                <a:solidFill>
                  <a:srgbClr val="FF0000"/>
                </a:solidFill>
              </a:rPr>
              <a:t>binary semaphore</a:t>
            </a:r>
          </a:p>
          <a:p>
            <a:pPr algn="just"/>
            <a:r>
              <a:rPr lang="en-US" dirty="0">
                <a:solidFill>
                  <a:schemeClr val="tx1"/>
                </a:solidFill>
              </a:rPr>
              <a:t>A binary semaphore may only take on the values 0 and 1 and can be defined by the following three operations:</a:t>
            </a:r>
          </a:p>
          <a:p>
            <a:pPr marL="502920" indent="-457200" algn="just">
              <a:buFont typeface="+mj-lt"/>
              <a:buAutoNum type="arabicPeriod"/>
            </a:pPr>
            <a:r>
              <a:rPr lang="en-US" dirty="0">
                <a:solidFill>
                  <a:schemeClr val="tx1"/>
                </a:solidFill>
              </a:rPr>
              <a:t>A binary semaphore may be initialized to 0 or 1.</a:t>
            </a:r>
          </a:p>
          <a:p>
            <a:pPr marL="502920" indent="-457200" algn="just">
              <a:buFont typeface="+mj-lt"/>
              <a:buAutoNum type="arabicPeriod"/>
            </a:pPr>
            <a:r>
              <a:rPr lang="en-US" dirty="0">
                <a:solidFill>
                  <a:schemeClr val="tx1"/>
                </a:solidFill>
              </a:rPr>
              <a:t>The </a:t>
            </a:r>
            <a:r>
              <a:rPr lang="en-US" b="1" i="1" dirty="0" err="1">
                <a:solidFill>
                  <a:schemeClr val="tx1"/>
                </a:solidFill>
              </a:rPr>
              <a:t>semWaitB</a:t>
            </a:r>
            <a:r>
              <a:rPr lang="en-US" dirty="0">
                <a:solidFill>
                  <a:schemeClr val="tx1"/>
                </a:solidFill>
              </a:rPr>
              <a:t> operation checks the semaphore value. If the value is zero, then the process executing the </a:t>
            </a:r>
            <a:r>
              <a:rPr lang="en-US" b="1" i="1" dirty="0" err="1">
                <a:solidFill>
                  <a:schemeClr val="tx1"/>
                </a:solidFill>
              </a:rPr>
              <a:t>semWaitB</a:t>
            </a:r>
            <a:r>
              <a:rPr lang="en-US" dirty="0">
                <a:solidFill>
                  <a:schemeClr val="tx1"/>
                </a:solidFill>
              </a:rPr>
              <a:t> is blocked. If the value is one, then the value is changed to zero and the process continues execution.</a:t>
            </a:r>
          </a:p>
          <a:p>
            <a:pPr marL="502920" indent="-457200" algn="just">
              <a:buFont typeface="+mj-lt"/>
              <a:buAutoNum type="arabicPeriod"/>
            </a:pPr>
            <a:r>
              <a:rPr lang="en-US" dirty="0">
                <a:solidFill>
                  <a:schemeClr val="tx1"/>
                </a:solidFill>
              </a:rPr>
              <a:t>The </a:t>
            </a:r>
            <a:r>
              <a:rPr lang="en-US" b="1" i="1" dirty="0" err="1">
                <a:solidFill>
                  <a:schemeClr val="tx1"/>
                </a:solidFill>
              </a:rPr>
              <a:t>semSignalB</a:t>
            </a:r>
            <a:r>
              <a:rPr lang="en-US" dirty="0">
                <a:solidFill>
                  <a:schemeClr val="tx1"/>
                </a:solidFill>
              </a:rPr>
              <a:t> operation checks to see if any processes are blocked on this semaphore (semaphore value equals 0). If so, then a process blocked by a </a:t>
            </a:r>
            <a:r>
              <a:rPr lang="en-US" b="1" i="1" dirty="0" err="1">
                <a:solidFill>
                  <a:schemeClr val="tx1"/>
                </a:solidFill>
              </a:rPr>
              <a:t>semWaitB</a:t>
            </a:r>
            <a:r>
              <a:rPr lang="en-US" dirty="0">
                <a:solidFill>
                  <a:schemeClr val="tx1"/>
                </a:solidFill>
              </a:rPr>
              <a:t> operation is unblocked. If no processes are blocked, then the value of the semaphore is set to one.</a:t>
            </a:r>
          </a:p>
        </p:txBody>
      </p:sp>
    </p:spTree>
    <p:extLst>
      <p:ext uri="{BB962C8B-B14F-4D97-AF65-F5344CB8AC3E}">
        <p14:creationId xmlns:p14="http://schemas.microsoft.com/office/powerpoint/2010/main" val="1596665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7C64-2796-42AB-86DE-EEF3C5EF4101}"/>
              </a:ext>
            </a:extLst>
          </p:cNvPr>
          <p:cNvSpPr>
            <a:spLocks noGrp="1"/>
          </p:cNvSpPr>
          <p:nvPr>
            <p:ph type="title"/>
          </p:nvPr>
        </p:nvSpPr>
        <p:spPr>
          <a:xfrm>
            <a:off x="1143000" y="609600"/>
            <a:ext cx="9875520" cy="678180"/>
          </a:xfrm>
        </p:spPr>
        <p:txBody>
          <a:bodyPr>
            <a:normAutofit fontScale="90000"/>
          </a:bodyPr>
          <a:lstStyle/>
          <a:p>
            <a:pPr algn="ctr"/>
            <a:r>
              <a:rPr lang="en-US" b="1" dirty="0">
                <a:solidFill>
                  <a:schemeClr val="tx1"/>
                </a:solidFill>
              </a:rPr>
              <a:t>Binary Semaphore</a:t>
            </a:r>
            <a:endParaRPr lang="en-US" dirty="0"/>
          </a:p>
        </p:txBody>
      </p:sp>
      <p:sp>
        <p:nvSpPr>
          <p:cNvPr id="3" name="Content Placeholder 2">
            <a:extLst>
              <a:ext uri="{FF2B5EF4-FFF2-40B4-BE49-F238E27FC236}">
                <a16:creationId xmlns:a16="http://schemas.microsoft.com/office/drawing/2014/main" id="{A667FCF4-456A-462A-9CED-14084BC65DD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9092A5A-096C-43DA-B1A8-243130750D6C}"/>
              </a:ext>
            </a:extLst>
          </p:cNvPr>
          <p:cNvPicPr>
            <a:picLocks noChangeAspect="1"/>
          </p:cNvPicPr>
          <p:nvPr/>
        </p:nvPicPr>
        <p:blipFill>
          <a:blip r:embed="rId3"/>
          <a:stretch>
            <a:fillRect/>
          </a:stretch>
        </p:blipFill>
        <p:spPr>
          <a:xfrm>
            <a:off x="1567956" y="1287780"/>
            <a:ext cx="9022957" cy="5252126"/>
          </a:xfrm>
          <a:prstGeom prst="rect">
            <a:avLst/>
          </a:prstGeom>
        </p:spPr>
      </p:pic>
    </p:spTree>
    <p:extLst>
      <p:ext uri="{BB962C8B-B14F-4D97-AF65-F5344CB8AC3E}">
        <p14:creationId xmlns:p14="http://schemas.microsoft.com/office/powerpoint/2010/main" val="2018332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053D-F6E4-4258-BFCB-1040EBF91EB9}"/>
              </a:ext>
            </a:extLst>
          </p:cNvPr>
          <p:cNvSpPr>
            <a:spLocks noGrp="1"/>
          </p:cNvSpPr>
          <p:nvPr>
            <p:ph type="title"/>
          </p:nvPr>
        </p:nvSpPr>
        <p:spPr/>
        <p:txBody>
          <a:bodyPr/>
          <a:lstStyle/>
          <a:p>
            <a:pPr algn="ctr"/>
            <a:r>
              <a:rPr lang="en-US" b="1" dirty="0">
                <a:solidFill>
                  <a:schemeClr val="tx1"/>
                </a:solidFill>
              </a:rPr>
              <a:t>Mutex</a:t>
            </a:r>
            <a:endParaRPr lang="en-US" dirty="0"/>
          </a:p>
        </p:txBody>
      </p:sp>
      <p:sp>
        <p:nvSpPr>
          <p:cNvPr id="3" name="Content Placeholder 2">
            <a:extLst>
              <a:ext uri="{FF2B5EF4-FFF2-40B4-BE49-F238E27FC236}">
                <a16:creationId xmlns:a16="http://schemas.microsoft.com/office/drawing/2014/main" id="{8CCD746A-157C-4A35-A764-57B0A394EF44}"/>
              </a:ext>
            </a:extLst>
          </p:cNvPr>
          <p:cNvSpPr>
            <a:spLocks noGrp="1"/>
          </p:cNvSpPr>
          <p:nvPr>
            <p:ph idx="1"/>
          </p:nvPr>
        </p:nvSpPr>
        <p:spPr/>
        <p:txBody>
          <a:bodyPr>
            <a:normAutofit lnSpcReduction="10000"/>
          </a:bodyPr>
          <a:lstStyle/>
          <a:p>
            <a:pPr algn="just"/>
            <a:r>
              <a:rPr lang="en-US" dirty="0">
                <a:solidFill>
                  <a:schemeClr val="tx1"/>
                </a:solidFill>
              </a:rPr>
              <a:t>A concept related to the binary semaphore is the </a:t>
            </a:r>
            <a:r>
              <a:rPr lang="en-US" b="1" dirty="0">
                <a:solidFill>
                  <a:schemeClr val="tx1"/>
                </a:solidFill>
              </a:rPr>
              <a:t>mutual exclusion lock (mutex)</a:t>
            </a:r>
            <a:r>
              <a:rPr lang="en-US" dirty="0">
                <a:solidFill>
                  <a:schemeClr val="tx1"/>
                </a:solidFill>
              </a:rPr>
              <a:t>.</a:t>
            </a:r>
          </a:p>
          <a:p>
            <a:pPr algn="just"/>
            <a:r>
              <a:rPr lang="en-US" dirty="0">
                <a:solidFill>
                  <a:schemeClr val="tx1"/>
                </a:solidFill>
              </a:rPr>
              <a:t>A mutex is a programming flag used to grab and release an object.</a:t>
            </a:r>
          </a:p>
          <a:p>
            <a:pPr algn="just"/>
            <a:r>
              <a:rPr lang="en-US" dirty="0">
                <a:solidFill>
                  <a:schemeClr val="tx1"/>
                </a:solidFill>
              </a:rPr>
              <a:t>When data are acquired that cannot be shared or processing is started that cannot be performed simultaneously elsewhere in the system, the mutex is set to lock (typically zero), which blocks other attempts to use it.</a:t>
            </a:r>
          </a:p>
          <a:p>
            <a:pPr algn="just"/>
            <a:r>
              <a:rPr lang="en-US" dirty="0">
                <a:solidFill>
                  <a:schemeClr val="tx1"/>
                </a:solidFill>
              </a:rPr>
              <a:t>The mutex is set to unlock when the data are no longer needed or the routine is finished.</a:t>
            </a:r>
          </a:p>
          <a:p>
            <a:pPr algn="just"/>
            <a:r>
              <a:rPr lang="en-US" dirty="0">
                <a:solidFill>
                  <a:schemeClr val="tx1"/>
                </a:solidFill>
              </a:rPr>
              <a:t>A key difference between the a mutex and a binary semaphore is that </a:t>
            </a:r>
            <a:r>
              <a:rPr lang="en-US" b="1" dirty="0">
                <a:solidFill>
                  <a:schemeClr val="tx1"/>
                </a:solidFill>
              </a:rPr>
              <a:t>the process that locks the mutex (sets the value to zero) must be the one to unlock it </a:t>
            </a:r>
            <a:r>
              <a:rPr lang="en-US" dirty="0">
                <a:solidFill>
                  <a:schemeClr val="tx1"/>
                </a:solidFill>
              </a:rPr>
              <a:t>(sets the value to 1). In contrast, </a:t>
            </a:r>
            <a:r>
              <a:rPr lang="en-US" b="1" dirty="0">
                <a:solidFill>
                  <a:schemeClr val="tx1"/>
                </a:solidFill>
              </a:rPr>
              <a:t>it is possible for one process to lock a binary semaphore and for another to unlock it</a:t>
            </a:r>
          </a:p>
        </p:txBody>
      </p:sp>
    </p:spTree>
    <p:extLst>
      <p:ext uri="{BB962C8B-B14F-4D97-AF65-F5344CB8AC3E}">
        <p14:creationId xmlns:p14="http://schemas.microsoft.com/office/powerpoint/2010/main" val="3832300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7548-7D69-4A7D-BD9E-4E5753562E0E}"/>
              </a:ext>
            </a:extLst>
          </p:cNvPr>
          <p:cNvSpPr>
            <a:spLocks noGrp="1"/>
          </p:cNvSpPr>
          <p:nvPr>
            <p:ph type="title"/>
          </p:nvPr>
        </p:nvSpPr>
        <p:spPr/>
        <p:txBody>
          <a:bodyPr/>
          <a:lstStyle/>
          <a:p>
            <a:pPr algn="ctr"/>
            <a:r>
              <a:rPr lang="en-US" dirty="0"/>
              <a:t>Strong v/s Weak Semaphore</a:t>
            </a:r>
          </a:p>
        </p:txBody>
      </p:sp>
      <p:sp>
        <p:nvSpPr>
          <p:cNvPr id="3" name="Content Placeholder 2">
            <a:extLst>
              <a:ext uri="{FF2B5EF4-FFF2-40B4-BE49-F238E27FC236}">
                <a16:creationId xmlns:a16="http://schemas.microsoft.com/office/drawing/2014/main" id="{54BA3558-2C3B-4CF3-AE93-80FA49978442}"/>
              </a:ext>
            </a:extLst>
          </p:cNvPr>
          <p:cNvSpPr>
            <a:spLocks noGrp="1"/>
          </p:cNvSpPr>
          <p:nvPr>
            <p:ph idx="1"/>
          </p:nvPr>
        </p:nvSpPr>
        <p:spPr/>
        <p:txBody>
          <a:bodyPr>
            <a:normAutofit/>
          </a:bodyPr>
          <a:lstStyle/>
          <a:p>
            <a:pPr algn="just"/>
            <a:r>
              <a:rPr lang="en-US" dirty="0">
                <a:solidFill>
                  <a:schemeClr val="tx1"/>
                </a:solidFill>
              </a:rPr>
              <a:t>For </a:t>
            </a:r>
            <a:r>
              <a:rPr lang="en-US" b="1" dirty="0">
                <a:solidFill>
                  <a:schemeClr val="tx1"/>
                </a:solidFill>
              </a:rPr>
              <a:t>both counting semaphores and binary semaphores</a:t>
            </a:r>
            <a:r>
              <a:rPr lang="en-US" dirty="0">
                <a:solidFill>
                  <a:schemeClr val="tx1"/>
                </a:solidFill>
              </a:rPr>
              <a:t>, a queue is used to hold processes waiting on the semaphore.</a:t>
            </a:r>
          </a:p>
          <a:p>
            <a:pPr algn="just"/>
            <a:r>
              <a:rPr lang="en-US" dirty="0">
                <a:solidFill>
                  <a:schemeClr val="tx1"/>
                </a:solidFill>
              </a:rPr>
              <a:t>The question arises of the order in which processes are removed from such a queue.</a:t>
            </a:r>
          </a:p>
          <a:p>
            <a:pPr algn="just"/>
            <a:r>
              <a:rPr lang="en-US" dirty="0">
                <a:solidFill>
                  <a:schemeClr val="tx1"/>
                </a:solidFill>
              </a:rPr>
              <a:t>The fairest removal policy is first-in-first-out (FIFO): The process that has been blocked the longest is released from the queue first; a semaphore whose definition includes this policy is called a </a:t>
            </a:r>
            <a:r>
              <a:rPr lang="en-US" b="1" dirty="0">
                <a:solidFill>
                  <a:srgbClr val="FF0000"/>
                </a:solidFill>
              </a:rPr>
              <a:t>strong semaphore</a:t>
            </a:r>
            <a:r>
              <a:rPr lang="en-US" dirty="0">
                <a:solidFill>
                  <a:schemeClr val="tx1"/>
                </a:solidFill>
              </a:rPr>
              <a:t>.</a:t>
            </a:r>
          </a:p>
          <a:p>
            <a:pPr algn="just"/>
            <a:r>
              <a:rPr lang="en-US" dirty="0">
                <a:solidFill>
                  <a:schemeClr val="tx1"/>
                </a:solidFill>
              </a:rPr>
              <a:t>A semaphore that does not specify the order in which processes are removed from the queue is a </a:t>
            </a:r>
            <a:r>
              <a:rPr lang="en-US" b="1" dirty="0">
                <a:solidFill>
                  <a:srgbClr val="FF0000"/>
                </a:solidFill>
              </a:rPr>
              <a:t>weak semaphore</a:t>
            </a:r>
            <a:r>
              <a:rPr lang="en-US" dirty="0">
                <a:solidFill>
                  <a:schemeClr val="tx1"/>
                </a:solidFill>
              </a:rPr>
              <a:t>.</a:t>
            </a:r>
          </a:p>
        </p:txBody>
      </p:sp>
    </p:spTree>
    <p:extLst>
      <p:ext uri="{BB962C8B-B14F-4D97-AF65-F5344CB8AC3E}">
        <p14:creationId xmlns:p14="http://schemas.microsoft.com/office/powerpoint/2010/main" val="3138004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3D66-A521-426C-823F-0278DBE4078E}"/>
              </a:ext>
            </a:extLst>
          </p:cNvPr>
          <p:cNvSpPr>
            <a:spLocks noGrp="1"/>
          </p:cNvSpPr>
          <p:nvPr>
            <p:ph type="title"/>
          </p:nvPr>
        </p:nvSpPr>
        <p:spPr>
          <a:xfrm>
            <a:off x="669925" y="378372"/>
            <a:ext cx="4832241" cy="2546131"/>
          </a:xfrm>
        </p:spPr>
        <p:txBody>
          <a:bodyPr/>
          <a:lstStyle/>
          <a:p>
            <a:r>
              <a:rPr lang="en-US" dirty="0"/>
              <a:t>Example:</a:t>
            </a:r>
            <a:br>
              <a:rPr lang="en-US" dirty="0"/>
            </a:br>
            <a:r>
              <a:rPr lang="en-US" dirty="0"/>
              <a:t>Strong Semaphore Operation</a:t>
            </a:r>
          </a:p>
        </p:txBody>
      </p:sp>
      <p:pic>
        <p:nvPicPr>
          <p:cNvPr id="4" name="Picture 3">
            <a:extLst>
              <a:ext uri="{FF2B5EF4-FFF2-40B4-BE49-F238E27FC236}">
                <a16:creationId xmlns:a16="http://schemas.microsoft.com/office/drawing/2014/main" id="{B44F61BB-E6F8-4632-A9C9-4C5C2B6515BA}"/>
              </a:ext>
            </a:extLst>
          </p:cNvPr>
          <p:cNvPicPr>
            <a:picLocks noChangeAspect="1"/>
          </p:cNvPicPr>
          <p:nvPr/>
        </p:nvPicPr>
        <p:blipFill>
          <a:blip r:embed="rId2"/>
          <a:stretch>
            <a:fillRect/>
          </a:stretch>
        </p:blipFill>
        <p:spPr>
          <a:xfrm>
            <a:off x="5833241" y="232155"/>
            <a:ext cx="5688834" cy="6373597"/>
          </a:xfrm>
          <a:prstGeom prst="rect">
            <a:avLst/>
          </a:prstGeom>
        </p:spPr>
      </p:pic>
      <p:sp>
        <p:nvSpPr>
          <p:cNvPr id="5" name="Content Placeholder 2">
            <a:extLst>
              <a:ext uri="{FF2B5EF4-FFF2-40B4-BE49-F238E27FC236}">
                <a16:creationId xmlns:a16="http://schemas.microsoft.com/office/drawing/2014/main" id="{DD932B93-2CA4-4DD8-A2FF-FBA79C1B0DAB}"/>
              </a:ext>
            </a:extLst>
          </p:cNvPr>
          <p:cNvSpPr>
            <a:spLocks noGrp="1"/>
          </p:cNvSpPr>
          <p:nvPr>
            <p:ph idx="1"/>
          </p:nvPr>
        </p:nvSpPr>
        <p:spPr>
          <a:xfrm>
            <a:off x="331076" y="3812628"/>
            <a:ext cx="4832241" cy="2667000"/>
          </a:xfrm>
        </p:spPr>
        <p:txBody>
          <a:bodyPr>
            <a:normAutofit/>
          </a:bodyPr>
          <a:lstStyle/>
          <a:p>
            <a:r>
              <a:rPr lang="en-US" sz="2400" dirty="0">
                <a:solidFill>
                  <a:schemeClr val="tx1"/>
                </a:solidFill>
              </a:rPr>
              <a:t>Here processes A, B, and C depend on a result from process D.</a:t>
            </a:r>
          </a:p>
          <a:p>
            <a:r>
              <a:rPr lang="en-US" sz="2400" dirty="0">
                <a:solidFill>
                  <a:schemeClr val="tx1"/>
                </a:solidFill>
              </a:rPr>
              <a:t>Initially (1), A is running; B, C, and D are ready; and the semaphore count is 1, indicating that one of D’s results is available.</a:t>
            </a:r>
          </a:p>
        </p:txBody>
      </p:sp>
    </p:spTree>
    <p:extLst>
      <p:ext uri="{BB962C8B-B14F-4D97-AF65-F5344CB8AC3E}">
        <p14:creationId xmlns:p14="http://schemas.microsoft.com/office/powerpoint/2010/main" val="147226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55263" y="222886"/>
            <a:ext cx="10881473" cy="338554"/>
          </a:xfrm>
          <a:prstGeom prst="rect">
            <a:avLst/>
          </a:prstGeom>
        </p:spPr>
        <p:txBody>
          <a:bodyPr wrap="square">
            <a:spAutoFit/>
          </a:bodyPr>
          <a:lstStyle/>
          <a:p>
            <a:pPr algn="ctr"/>
            <a:r>
              <a:rPr lang="en-US" sz="1600" b="1" dirty="0"/>
              <a:t>Some Key Terms Related to Concurrency </a:t>
            </a:r>
          </a:p>
        </p:txBody>
      </p:sp>
      <p:pic>
        <p:nvPicPr>
          <p:cNvPr id="3" name="Picture 2">
            <a:extLst>
              <a:ext uri="{FF2B5EF4-FFF2-40B4-BE49-F238E27FC236}">
                <a16:creationId xmlns:a16="http://schemas.microsoft.com/office/drawing/2014/main" id="{2AD51079-78F1-452C-890F-B89FE65DBF71}"/>
              </a:ext>
            </a:extLst>
          </p:cNvPr>
          <p:cNvPicPr>
            <a:picLocks noChangeAspect="1"/>
          </p:cNvPicPr>
          <p:nvPr/>
        </p:nvPicPr>
        <p:blipFill>
          <a:blip r:embed="rId3"/>
          <a:stretch>
            <a:fillRect/>
          </a:stretch>
        </p:blipFill>
        <p:spPr>
          <a:xfrm>
            <a:off x="655263" y="561440"/>
            <a:ext cx="10824792" cy="6073674"/>
          </a:xfrm>
          <a:prstGeom prst="rect">
            <a:avLst/>
          </a:prstGeom>
        </p:spPr>
      </p:pic>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4F61BB-E6F8-4632-A9C9-4C5C2B6515BA}"/>
              </a:ext>
            </a:extLst>
          </p:cNvPr>
          <p:cNvPicPr>
            <a:picLocks noChangeAspect="1"/>
          </p:cNvPicPr>
          <p:nvPr/>
        </p:nvPicPr>
        <p:blipFill>
          <a:blip r:embed="rId2"/>
          <a:stretch>
            <a:fillRect/>
          </a:stretch>
        </p:blipFill>
        <p:spPr>
          <a:xfrm>
            <a:off x="5833241" y="232155"/>
            <a:ext cx="5688834" cy="6373597"/>
          </a:xfrm>
          <a:prstGeom prst="rect">
            <a:avLst/>
          </a:prstGeom>
        </p:spPr>
      </p:pic>
      <p:sp>
        <p:nvSpPr>
          <p:cNvPr id="5" name="Content Placeholder 2">
            <a:extLst>
              <a:ext uri="{FF2B5EF4-FFF2-40B4-BE49-F238E27FC236}">
                <a16:creationId xmlns:a16="http://schemas.microsoft.com/office/drawing/2014/main" id="{DD932B93-2CA4-4DD8-A2FF-FBA79C1B0DAB}"/>
              </a:ext>
            </a:extLst>
          </p:cNvPr>
          <p:cNvSpPr>
            <a:spLocks noGrp="1"/>
          </p:cNvSpPr>
          <p:nvPr>
            <p:ph idx="1"/>
          </p:nvPr>
        </p:nvSpPr>
        <p:spPr>
          <a:xfrm>
            <a:off x="204952" y="464310"/>
            <a:ext cx="5108027" cy="6373597"/>
          </a:xfrm>
        </p:spPr>
        <p:txBody>
          <a:bodyPr>
            <a:normAutofit fontScale="92500" lnSpcReduction="10000"/>
          </a:bodyPr>
          <a:lstStyle/>
          <a:p>
            <a:pPr algn="just"/>
            <a:r>
              <a:rPr lang="en-US" dirty="0">
                <a:solidFill>
                  <a:schemeClr val="tx1"/>
                </a:solidFill>
              </a:rPr>
              <a:t>When A issues a </a:t>
            </a:r>
            <a:r>
              <a:rPr lang="en-US" dirty="0" err="1">
                <a:solidFill>
                  <a:schemeClr val="tx1"/>
                </a:solidFill>
              </a:rPr>
              <a:t>semWait</a:t>
            </a:r>
            <a:r>
              <a:rPr lang="en-US" dirty="0">
                <a:solidFill>
                  <a:schemeClr val="tx1"/>
                </a:solidFill>
              </a:rPr>
              <a:t> instruction on semaphore </a:t>
            </a:r>
            <a:r>
              <a:rPr lang="en-US" i="1" dirty="0">
                <a:solidFill>
                  <a:schemeClr val="tx1"/>
                </a:solidFill>
              </a:rPr>
              <a:t>s</a:t>
            </a:r>
            <a:r>
              <a:rPr lang="en-US" dirty="0">
                <a:solidFill>
                  <a:schemeClr val="tx1"/>
                </a:solidFill>
              </a:rPr>
              <a:t>, the semaphore decrements to 0, and A can continue to execute; subsequently it rejoins the ready queue.</a:t>
            </a:r>
          </a:p>
          <a:p>
            <a:pPr algn="just"/>
            <a:r>
              <a:rPr lang="en-US" dirty="0">
                <a:solidFill>
                  <a:schemeClr val="tx1"/>
                </a:solidFill>
              </a:rPr>
              <a:t>Then B runs (2), eventually issues a </a:t>
            </a:r>
            <a:r>
              <a:rPr lang="en-US" dirty="0" err="1">
                <a:solidFill>
                  <a:schemeClr val="tx1"/>
                </a:solidFill>
              </a:rPr>
              <a:t>semWait</a:t>
            </a:r>
            <a:r>
              <a:rPr lang="en-US" dirty="0">
                <a:solidFill>
                  <a:schemeClr val="tx1"/>
                </a:solidFill>
              </a:rPr>
              <a:t> instruction, and is blocked, allowing D to run (3).</a:t>
            </a:r>
          </a:p>
          <a:p>
            <a:pPr algn="just"/>
            <a:r>
              <a:rPr lang="en-US" dirty="0">
                <a:solidFill>
                  <a:schemeClr val="tx1"/>
                </a:solidFill>
              </a:rPr>
              <a:t>When D completes a new result, it issues a </a:t>
            </a:r>
            <a:r>
              <a:rPr lang="en-US" dirty="0" err="1">
                <a:solidFill>
                  <a:schemeClr val="tx1"/>
                </a:solidFill>
              </a:rPr>
              <a:t>semSignal</a:t>
            </a:r>
            <a:r>
              <a:rPr lang="en-US" dirty="0">
                <a:solidFill>
                  <a:schemeClr val="tx1"/>
                </a:solidFill>
              </a:rPr>
              <a:t> instruction, which allows B to move to the ready queue (4).</a:t>
            </a:r>
          </a:p>
          <a:p>
            <a:pPr algn="just"/>
            <a:r>
              <a:rPr lang="en-US" dirty="0">
                <a:solidFill>
                  <a:schemeClr val="tx1"/>
                </a:solidFill>
              </a:rPr>
              <a:t>D rejoins the ready queue and C begins to run (5) but is blocked when it issues a </a:t>
            </a:r>
            <a:r>
              <a:rPr lang="en-US" dirty="0" err="1">
                <a:solidFill>
                  <a:schemeClr val="tx1"/>
                </a:solidFill>
              </a:rPr>
              <a:t>semWait</a:t>
            </a:r>
            <a:r>
              <a:rPr lang="en-US" dirty="0">
                <a:solidFill>
                  <a:schemeClr val="tx1"/>
                </a:solidFill>
              </a:rPr>
              <a:t> instruction.</a:t>
            </a:r>
          </a:p>
          <a:p>
            <a:pPr algn="just"/>
            <a:r>
              <a:rPr lang="en-US" dirty="0">
                <a:solidFill>
                  <a:schemeClr val="tx1"/>
                </a:solidFill>
              </a:rPr>
              <a:t>Similarly, A and B run and are blocked on the semaphore, allowing D to resume execution (6).</a:t>
            </a:r>
          </a:p>
          <a:p>
            <a:pPr algn="just"/>
            <a:r>
              <a:rPr lang="en-US" dirty="0">
                <a:solidFill>
                  <a:schemeClr val="tx1"/>
                </a:solidFill>
              </a:rPr>
              <a:t>When D has a result, it issues a </a:t>
            </a:r>
            <a:r>
              <a:rPr lang="en-US" dirty="0" err="1">
                <a:solidFill>
                  <a:schemeClr val="tx1"/>
                </a:solidFill>
              </a:rPr>
              <a:t>semSignal</a:t>
            </a:r>
            <a:r>
              <a:rPr lang="en-US" dirty="0">
                <a:solidFill>
                  <a:schemeClr val="tx1"/>
                </a:solidFill>
              </a:rPr>
              <a:t>, which transfers C to the ready queue.</a:t>
            </a:r>
          </a:p>
          <a:p>
            <a:pPr algn="just"/>
            <a:r>
              <a:rPr lang="en-US" dirty="0">
                <a:solidFill>
                  <a:schemeClr val="tx1"/>
                </a:solidFill>
              </a:rPr>
              <a:t>Later cycles of D will release A and B from the Blocked state.</a:t>
            </a:r>
            <a:endParaRPr lang="en-US" sz="2400" dirty="0">
              <a:solidFill>
                <a:schemeClr val="tx1"/>
              </a:solidFill>
            </a:endParaRPr>
          </a:p>
        </p:txBody>
      </p:sp>
    </p:spTree>
    <p:extLst>
      <p:ext uri="{BB962C8B-B14F-4D97-AF65-F5344CB8AC3E}">
        <p14:creationId xmlns:p14="http://schemas.microsoft.com/office/powerpoint/2010/main" val="1366648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DA68-A474-4B78-A7CA-5EC64D2555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836D9B-A24E-4267-8BA5-1A2E3B104865}"/>
              </a:ext>
            </a:extLst>
          </p:cNvPr>
          <p:cNvSpPr>
            <a:spLocks noGrp="1"/>
          </p:cNvSpPr>
          <p:nvPr>
            <p:ph idx="1"/>
          </p:nvPr>
        </p:nvSpPr>
        <p:spPr/>
        <p:txBody>
          <a:bodyPr/>
          <a:lstStyle/>
          <a:p>
            <a:pPr algn="just"/>
            <a:r>
              <a:rPr lang="en-US" dirty="0">
                <a:solidFill>
                  <a:schemeClr val="tx1"/>
                </a:solidFill>
              </a:rPr>
              <a:t>Strong semaphores guarantee freedom from starvation, while weak semaphores do not.</a:t>
            </a: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Strong semaphores  is the form of semaphore typically provided by operating systems.</a:t>
            </a:r>
          </a:p>
        </p:txBody>
      </p:sp>
    </p:spTree>
    <p:extLst>
      <p:ext uri="{BB962C8B-B14F-4D97-AF65-F5344CB8AC3E}">
        <p14:creationId xmlns:p14="http://schemas.microsoft.com/office/powerpoint/2010/main" val="3130847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00A0-377E-4DB0-BAFC-9A4B30963F30}"/>
              </a:ext>
            </a:extLst>
          </p:cNvPr>
          <p:cNvSpPr>
            <a:spLocks noGrp="1"/>
          </p:cNvSpPr>
          <p:nvPr>
            <p:ph type="title"/>
          </p:nvPr>
        </p:nvSpPr>
        <p:spPr>
          <a:xfrm>
            <a:off x="1143000" y="609600"/>
            <a:ext cx="9875520" cy="793531"/>
          </a:xfrm>
        </p:spPr>
        <p:txBody>
          <a:bodyPr/>
          <a:lstStyle/>
          <a:p>
            <a:pPr algn="ctr"/>
            <a:endParaRPr lang="en-US" dirty="0">
              <a:solidFill>
                <a:schemeClr val="tx1"/>
              </a:solidFill>
            </a:endParaRPr>
          </a:p>
        </p:txBody>
      </p:sp>
      <p:pic>
        <p:nvPicPr>
          <p:cNvPr id="4" name="Content Placeholder 3">
            <a:extLst>
              <a:ext uri="{FF2B5EF4-FFF2-40B4-BE49-F238E27FC236}">
                <a16:creationId xmlns:a16="http://schemas.microsoft.com/office/drawing/2014/main" id="{B21355E9-EEAA-497E-A021-8A8CE249D756}"/>
              </a:ext>
            </a:extLst>
          </p:cNvPr>
          <p:cNvPicPr>
            <a:picLocks noGrp="1" noChangeAspect="1"/>
          </p:cNvPicPr>
          <p:nvPr>
            <p:ph idx="1"/>
          </p:nvPr>
        </p:nvPicPr>
        <p:blipFill>
          <a:blip r:embed="rId2"/>
          <a:stretch>
            <a:fillRect/>
          </a:stretch>
        </p:blipFill>
        <p:spPr>
          <a:xfrm>
            <a:off x="955708" y="1813034"/>
            <a:ext cx="10280583" cy="4435366"/>
          </a:xfrm>
          <a:prstGeom prst="rect">
            <a:avLst/>
          </a:prstGeom>
        </p:spPr>
      </p:pic>
    </p:spTree>
    <p:extLst>
      <p:ext uri="{BB962C8B-B14F-4D97-AF65-F5344CB8AC3E}">
        <p14:creationId xmlns:p14="http://schemas.microsoft.com/office/powerpoint/2010/main" val="3475959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CFE0-1E2F-4BAB-B6D1-352813D7AC18}"/>
              </a:ext>
            </a:extLst>
          </p:cNvPr>
          <p:cNvSpPr>
            <a:spLocks noGrp="1"/>
          </p:cNvSpPr>
          <p:nvPr>
            <p:ph type="title"/>
          </p:nvPr>
        </p:nvSpPr>
        <p:spPr>
          <a:xfrm>
            <a:off x="1158240" y="323719"/>
            <a:ext cx="9875520" cy="872359"/>
          </a:xfrm>
        </p:spPr>
        <p:txBody>
          <a:bodyPr/>
          <a:lstStyle/>
          <a:p>
            <a:pPr algn="ctr"/>
            <a:r>
              <a:rPr lang="en-US" b="1" dirty="0">
                <a:solidFill>
                  <a:schemeClr val="tx1"/>
                </a:solidFill>
              </a:rPr>
              <a:t>Mutual Exclusion using Semaphore</a:t>
            </a:r>
            <a:endParaRPr lang="en-US" dirty="0"/>
          </a:p>
        </p:txBody>
      </p:sp>
      <p:sp>
        <p:nvSpPr>
          <p:cNvPr id="3" name="Content Placeholder 2">
            <a:extLst>
              <a:ext uri="{FF2B5EF4-FFF2-40B4-BE49-F238E27FC236}">
                <a16:creationId xmlns:a16="http://schemas.microsoft.com/office/drawing/2014/main" id="{7BEFF156-5F6F-432A-8610-1176D5500625}"/>
              </a:ext>
            </a:extLst>
          </p:cNvPr>
          <p:cNvSpPr>
            <a:spLocks noGrp="1"/>
          </p:cNvSpPr>
          <p:nvPr>
            <p:ph idx="1"/>
          </p:nvPr>
        </p:nvSpPr>
        <p:spPr>
          <a:xfrm>
            <a:off x="271569" y="1196078"/>
            <a:ext cx="6029732" cy="5429642"/>
          </a:xfrm>
        </p:spPr>
        <p:txBody>
          <a:bodyPr>
            <a:normAutofit fontScale="92500" lnSpcReduction="10000"/>
          </a:bodyPr>
          <a:lstStyle/>
          <a:p>
            <a:pPr algn="just"/>
            <a:r>
              <a:rPr lang="en-US" dirty="0">
                <a:solidFill>
                  <a:schemeClr val="tx1"/>
                </a:solidFill>
              </a:rPr>
              <a:t>Consider </a:t>
            </a:r>
            <a:r>
              <a:rPr lang="en-US" i="1" dirty="0">
                <a:solidFill>
                  <a:schemeClr val="tx1"/>
                </a:solidFill>
              </a:rPr>
              <a:t>n </a:t>
            </a:r>
            <a:r>
              <a:rPr lang="en-US" dirty="0">
                <a:solidFill>
                  <a:schemeClr val="tx1"/>
                </a:solidFill>
              </a:rPr>
              <a:t>processes, identified in the array </a:t>
            </a:r>
            <a:r>
              <a:rPr lang="en-US" i="1" dirty="0">
                <a:solidFill>
                  <a:schemeClr val="tx1"/>
                </a:solidFill>
              </a:rPr>
              <a:t>P</a:t>
            </a:r>
            <a:r>
              <a:rPr lang="en-US" dirty="0">
                <a:solidFill>
                  <a:schemeClr val="tx1"/>
                </a:solidFill>
              </a:rPr>
              <a:t>(</a:t>
            </a:r>
            <a:r>
              <a:rPr lang="en-US" i="1" dirty="0" err="1">
                <a:solidFill>
                  <a:schemeClr val="tx1"/>
                </a:solidFill>
              </a:rPr>
              <a:t>i</a:t>
            </a:r>
            <a:r>
              <a:rPr lang="en-US" dirty="0">
                <a:solidFill>
                  <a:schemeClr val="tx1"/>
                </a:solidFill>
              </a:rPr>
              <a:t>), all of which need access to the same resource.</a:t>
            </a:r>
          </a:p>
          <a:p>
            <a:pPr algn="just"/>
            <a:r>
              <a:rPr lang="en-US" dirty="0">
                <a:solidFill>
                  <a:schemeClr val="tx1"/>
                </a:solidFill>
              </a:rPr>
              <a:t>Each process has a critical section used to access the resource. In each process, a </a:t>
            </a:r>
            <a:r>
              <a:rPr lang="en-US" dirty="0" err="1">
                <a:solidFill>
                  <a:schemeClr val="tx1"/>
                </a:solidFill>
              </a:rPr>
              <a:t>semWait</a:t>
            </a:r>
            <a:r>
              <a:rPr lang="en-US" dirty="0">
                <a:solidFill>
                  <a:schemeClr val="tx1"/>
                </a:solidFill>
              </a:rPr>
              <a:t> (s) is executed just before its critical section.</a:t>
            </a:r>
          </a:p>
          <a:p>
            <a:pPr algn="just"/>
            <a:r>
              <a:rPr lang="en-US" dirty="0">
                <a:solidFill>
                  <a:schemeClr val="tx1"/>
                </a:solidFill>
              </a:rPr>
              <a:t>If the value of s becomes negative, the process is blocked.</a:t>
            </a:r>
          </a:p>
          <a:p>
            <a:pPr algn="just"/>
            <a:r>
              <a:rPr lang="en-US" dirty="0">
                <a:solidFill>
                  <a:schemeClr val="tx1"/>
                </a:solidFill>
              </a:rPr>
              <a:t>If the value is 1, then it is decremented to 0 and the process immediately enters its critical section; because s is no longer positive, no other process will be able to enter its critical section.</a:t>
            </a:r>
          </a:p>
          <a:p>
            <a:r>
              <a:rPr lang="en-US" dirty="0">
                <a:solidFill>
                  <a:schemeClr val="tx1"/>
                </a:solidFill>
              </a:rPr>
              <a:t>The semaphore is initialized to 1. Thus, the first process that executes a </a:t>
            </a:r>
            <a:r>
              <a:rPr lang="en-US" dirty="0" err="1">
                <a:solidFill>
                  <a:schemeClr val="tx1"/>
                </a:solidFill>
              </a:rPr>
              <a:t>sem</a:t>
            </a:r>
            <a:r>
              <a:rPr lang="en-US" dirty="0">
                <a:solidFill>
                  <a:schemeClr val="tx1"/>
                </a:solidFill>
              </a:rPr>
              <a:t>- Wait will be able to enter the critical section immediately, setting the value of s to 0.</a:t>
            </a:r>
          </a:p>
          <a:p>
            <a:r>
              <a:rPr lang="en-US" dirty="0">
                <a:solidFill>
                  <a:schemeClr val="tx1"/>
                </a:solidFill>
              </a:rPr>
              <a:t>Any other process attempting to enter the critical section will find it busy and will be blocked, setting the value of s to −1. </a:t>
            </a:r>
            <a:r>
              <a:rPr lang="en-US" b="1" dirty="0">
                <a:solidFill>
                  <a:srgbClr val="FF0000"/>
                </a:solidFill>
              </a:rPr>
              <a:t>Continue…</a:t>
            </a:r>
          </a:p>
        </p:txBody>
      </p:sp>
      <p:pic>
        <p:nvPicPr>
          <p:cNvPr id="5" name="Picture 4">
            <a:extLst>
              <a:ext uri="{FF2B5EF4-FFF2-40B4-BE49-F238E27FC236}">
                <a16:creationId xmlns:a16="http://schemas.microsoft.com/office/drawing/2014/main" id="{638C3453-BAE8-4559-A440-514D3547A01F}"/>
              </a:ext>
            </a:extLst>
          </p:cNvPr>
          <p:cNvPicPr>
            <a:picLocks noChangeAspect="1"/>
          </p:cNvPicPr>
          <p:nvPr/>
        </p:nvPicPr>
        <p:blipFill>
          <a:blip r:embed="rId2"/>
          <a:stretch>
            <a:fillRect/>
          </a:stretch>
        </p:blipFill>
        <p:spPr>
          <a:xfrm>
            <a:off x="6474719" y="1196079"/>
            <a:ext cx="5445713" cy="5338204"/>
          </a:xfrm>
          <a:prstGeom prst="rect">
            <a:avLst/>
          </a:prstGeom>
        </p:spPr>
      </p:pic>
    </p:spTree>
    <p:extLst>
      <p:ext uri="{BB962C8B-B14F-4D97-AF65-F5344CB8AC3E}">
        <p14:creationId xmlns:p14="http://schemas.microsoft.com/office/powerpoint/2010/main" val="2949088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F178-50C2-4A12-89DF-76A5E5BEB128}"/>
              </a:ext>
            </a:extLst>
          </p:cNvPr>
          <p:cNvSpPr>
            <a:spLocks noGrp="1"/>
          </p:cNvSpPr>
          <p:nvPr>
            <p:ph type="title"/>
          </p:nvPr>
        </p:nvSpPr>
        <p:spPr>
          <a:xfrm>
            <a:off x="560180" y="2019300"/>
            <a:ext cx="3659198" cy="2819400"/>
          </a:xfrm>
        </p:spPr>
        <p:txBody>
          <a:bodyPr>
            <a:normAutofit fontScale="90000"/>
          </a:bodyPr>
          <a:lstStyle/>
          <a:p>
            <a:r>
              <a:rPr lang="en-US" b="1" dirty="0"/>
              <a:t>Processes Accessing Shared Data Protected by a Semaphore</a:t>
            </a:r>
            <a:endParaRPr lang="en-US" dirty="0"/>
          </a:p>
        </p:txBody>
      </p:sp>
      <p:pic>
        <p:nvPicPr>
          <p:cNvPr id="4" name="Picture 3">
            <a:extLst>
              <a:ext uri="{FF2B5EF4-FFF2-40B4-BE49-F238E27FC236}">
                <a16:creationId xmlns:a16="http://schemas.microsoft.com/office/drawing/2014/main" id="{96B09261-87D8-4396-9B7E-7E6CDACB4E9D}"/>
              </a:ext>
            </a:extLst>
          </p:cNvPr>
          <p:cNvPicPr>
            <a:picLocks noChangeAspect="1"/>
          </p:cNvPicPr>
          <p:nvPr/>
        </p:nvPicPr>
        <p:blipFill>
          <a:blip r:embed="rId3"/>
          <a:stretch>
            <a:fillRect/>
          </a:stretch>
        </p:blipFill>
        <p:spPr>
          <a:xfrm>
            <a:off x="4110851" y="283778"/>
            <a:ext cx="7520969" cy="6290442"/>
          </a:xfrm>
          <a:prstGeom prst="rect">
            <a:avLst/>
          </a:prstGeom>
        </p:spPr>
      </p:pic>
    </p:spTree>
    <p:extLst>
      <p:ext uri="{BB962C8B-B14F-4D97-AF65-F5344CB8AC3E}">
        <p14:creationId xmlns:p14="http://schemas.microsoft.com/office/powerpoint/2010/main" val="145458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FC90-BEBF-49BE-B2E6-350F4BBCA796}"/>
              </a:ext>
            </a:extLst>
          </p:cNvPr>
          <p:cNvSpPr>
            <a:spLocks noGrp="1"/>
          </p:cNvSpPr>
          <p:nvPr>
            <p:ph type="title"/>
          </p:nvPr>
        </p:nvSpPr>
        <p:spPr>
          <a:xfrm>
            <a:off x="1143000" y="609600"/>
            <a:ext cx="9875520" cy="866729"/>
          </a:xfrm>
        </p:spPr>
        <p:txBody>
          <a:bodyPr/>
          <a:lstStyle/>
          <a:p>
            <a:pPr algn="ctr"/>
            <a:r>
              <a:rPr lang="en-NZ" b="1" spc="200" dirty="0">
                <a:ln w="1905"/>
                <a:effectLst>
                  <a:innerShdw blurRad="69850" dist="43180" dir="5400000">
                    <a:srgbClr val="000000">
                      <a:alpha val="65000"/>
                    </a:srgbClr>
                  </a:innerShdw>
                </a:effectLst>
              </a:rPr>
              <a:t>Semaphore</a:t>
            </a:r>
            <a:endParaRPr lang="en-US" dirty="0"/>
          </a:p>
        </p:txBody>
      </p:sp>
      <p:sp>
        <p:nvSpPr>
          <p:cNvPr id="3" name="Content Placeholder 2">
            <a:extLst>
              <a:ext uri="{FF2B5EF4-FFF2-40B4-BE49-F238E27FC236}">
                <a16:creationId xmlns:a16="http://schemas.microsoft.com/office/drawing/2014/main" id="{0DCBF849-8903-4CB4-AEA1-E9006A855B6F}"/>
              </a:ext>
            </a:extLst>
          </p:cNvPr>
          <p:cNvSpPr>
            <a:spLocks noGrp="1"/>
          </p:cNvSpPr>
          <p:nvPr>
            <p:ph idx="1"/>
          </p:nvPr>
        </p:nvSpPr>
        <p:spPr>
          <a:xfrm>
            <a:off x="1143000" y="1476328"/>
            <a:ext cx="10340066" cy="1377231"/>
          </a:xfrm>
        </p:spPr>
        <p:txBody>
          <a:bodyPr>
            <a:normAutofit fontScale="85000" lnSpcReduction="20000"/>
          </a:bodyPr>
          <a:lstStyle/>
          <a:p>
            <a:pPr algn="just"/>
            <a:r>
              <a:rPr lang="en-US" dirty="0">
                <a:solidFill>
                  <a:schemeClr val="tx1"/>
                </a:solidFill>
              </a:rPr>
              <a:t>A </a:t>
            </a:r>
            <a:r>
              <a:rPr lang="en-US" b="1" dirty="0">
                <a:solidFill>
                  <a:schemeClr val="tx1"/>
                </a:solidFill>
              </a:rPr>
              <a:t>semaphore </a:t>
            </a:r>
            <a:r>
              <a:rPr lang="en-US" dirty="0">
                <a:solidFill>
                  <a:schemeClr val="tx1"/>
                </a:solidFill>
              </a:rPr>
              <a:t>S is an integer variable that, apart from initialization,</a:t>
            </a:r>
          </a:p>
          <a:p>
            <a:pPr algn="just"/>
            <a:r>
              <a:rPr lang="en-US" dirty="0">
                <a:solidFill>
                  <a:schemeClr val="tx1"/>
                </a:solidFill>
              </a:rPr>
              <a:t>Is accessed only through two standard atomic operations: </a:t>
            </a:r>
            <a:r>
              <a:rPr lang="en-US" b="1" i="1" dirty="0">
                <a:solidFill>
                  <a:schemeClr val="tx1"/>
                </a:solidFill>
              </a:rPr>
              <a:t>wait() </a:t>
            </a:r>
            <a:r>
              <a:rPr lang="en-US" dirty="0">
                <a:solidFill>
                  <a:schemeClr val="tx1"/>
                </a:solidFill>
              </a:rPr>
              <a:t>and </a:t>
            </a:r>
            <a:r>
              <a:rPr lang="en-US" b="1" i="1" dirty="0">
                <a:solidFill>
                  <a:schemeClr val="tx1"/>
                </a:solidFill>
              </a:rPr>
              <a:t>signal()</a:t>
            </a:r>
            <a:r>
              <a:rPr lang="en-US" dirty="0">
                <a:solidFill>
                  <a:schemeClr val="tx1"/>
                </a:solidFill>
              </a:rPr>
              <a:t>.</a:t>
            </a:r>
          </a:p>
          <a:p>
            <a:pPr algn="just"/>
            <a:r>
              <a:rPr lang="en-US" dirty="0">
                <a:solidFill>
                  <a:schemeClr val="tx1"/>
                </a:solidFill>
              </a:rPr>
              <a:t>All modifications to the integer value of the semaphore in the wait() and signal() operations must be executed indivisibly. </a:t>
            </a:r>
            <a:r>
              <a:rPr lang="en-US" b="1" i="1" dirty="0">
                <a:solidFill>
                  <a:srgbClr val="FF0000"/>
                </a:solidFill>
              </a:rPr>
              <a:t>Atomic operations</a:t>
            </a:r>
          </a:p>
        </p:txBody>
      </p:sp>
      <p:sp>
        <p:nvSpPr>
          <p:cNvPr id="4" name="Content Placeholder 2">
            <a:extLst>
              <a:ext uri="{FF2B5EF4-FFF2-40B4-BE49-F238E27FC236}">
                <a16:creationId xmlns:a16="http://schemas.microsoft.com/office/drawing/2014/main" id="{55ACD864-FB69-4D4F-968D-EC5E8B864327}"/>
              </a:ext>
            </a:extLst>
          </p:cNvPr>
          <p:cNvSpPr txBox="1">
            <a:spLocks/>
          </p:cNvSpPr>
          <p:nvPr/>
        </p:nvSpPr>
        <p:spPr>
          <a:xfrm>
            <a:off x="6920187" y="3429000"/>
            <a:ext cx="4562879" cy="300333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b="1" dirty="0">
                <a:solidFill>
                  <a:schemeClr val="tx1"/>
                </a:solidFill>
              </a:rPr>
              <a:t>definition of signal () is as follows:</a:t>
            </a:r>
          </a:p>
        </p:txBody>
      </p:sp>
      <p:sp>
        <p:nvSpPr>
          <p:cNvPr id="5" name="Content Placeholder 2">
            <a:extLst>
              <a:ext uri="{FF2B5EF4-FFF2-40B4-BE49-F238E27FC236}">
                <a16:creationId xmlns:a16="http://schemas.microsoft.com/office/drawing/2014/main" id="{22D5542D-A310-4092-85F4-59CCE0A4F533}"/>
              </a:ext>
            </a:extLst>
          </p:cNvPr>
          <p:cNvSpPr txBox="1">
            <a:spLocks/>
          </p:cNvSpPr>
          <p:nvPr/>
        </p:nvSpPr>
        <p:spPr>
          <a:xfrm>
            <a:off x="343488" y="3471062"/>
            <a:ext cx="4733725" cy="245364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b="1" dirty="0">
                <a:solidFill>
                  <a:schemeClr val="tx1"/>
                </a:solidFill>
              </a:rPr>
              <a:t>definition of wait() is as follows:</a:t>
            </a:r>
          </a:p>
          <a:p>
            <a:endParaRPr lang="en-US" dirty="0"/>
          </a:p>
        </p:txBody>
      </p:sp>
      <p:pic>
        <p:nvPicPr>
          <p:cNvPr id="6" name="Picture 5">
            <a:extLst>
              <a:ext uri="{FF2B5EF4-FFF2-40B4-BE49-F238E27FC236}">
                <a16:creationId xmlns:a16="http://schemas.microsoft.com/office/drawing/2014/main" id="{A80D365E-4D1A-470B-9D4A-265E1EAB5101}"/>
              </a:ext>
            </a:extLst>
          </p:cNvPr>
          <p:cNvPicPr>
            <a:picLocks noChangeAspect="1"/>
          </p:cNvPicPr>
          <p:nvPr/>
        </p:nvPicPr>
        <p:blipFill>
          <a:blip r:embed="rId2"/>
          <a:stretch>
            <a:fillRect/>
          </a:stretch>
        </p:blipFill>
        <p:spPr>
          <a:xfrm>
            <a:off x="860180" y="4196473"/>
            <a:ext cx="3221532" cy="1713187"/>
          </a:xfrm>
          <a:prstGeom prst="rect">
            <a:avLst/>
          </a:prstGeom>
        </p:spPr>
      </p:pic>
      <p:pic>
        <p:nvPicPr>
          <p:cNvPr id="7" name="Picture 6">
            <a:extLst>
              <a:ext uri="{FF2B5EF4-FFF2-40B4-BE49-F238E27FC236}">
                <a16:creationId xmlns:a16="http://schemas.microsoft.com/office/drawing/2014/main" id="{319A605A-0076-4D75-B8D3-1E5087A9EBA2}"/>
              </a:ext>
            </a:extLst>
          </p:cNvPr>
          <p:cNvPicPr>
            <a:picLocks noChangeAspect="1"/>
          </p:cNvPicPr>
          <p:nvPr/>
        </p:nvPicPr>
        <p:blipFill>
          <a:blip r:embed="rId3"/>
          <a:stretch>
            <a:fillRect/>
          </a:stretch>
        </p:blipFill>
        <p:spPr>
          <a:xfrm>
            <a:off x="7696751" y="4196473"/>
            <a:ext cx="2377413" cy="1468384"/>
          </a:xfrm>
          <a:prstGeom prst="rect">
            <a:avLst/>
          </a:prstGeom>
        </p:spPr>
      </p:pic>
      <p:cxnSp>
        <p:nvCxnSpPr>
          <p:cNvPr id="9" name="Straight Connector 8">
            <a:extLst>
              <a:ext uri="{FF2B5EF4-FFF2-40B4-BE49-F238E27FC236}">
                <a16:creationId xmlns:a16="http://schemas.microsoft.com/office/drawing/2014/main" id="{2FDBE98D-5191-419E-8A2C-C8C94DB76D83}"/>
              </a:ext>
            </a:extLst>
          </p:cNvPr>
          <p:cNvCxnSpPr/>
          <p:nvPr/>
        </p:nvCxnSpPr>
        <p:spPr>
          <a:xfrm>
            <a:off x="6065520" y="3429000"/>
            <a:ext cx="15240" cy="266045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9283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F49-652E-4157-B515-60F648A036A4}"/>
              </a:ext>
            </a:extLst>
          </p:cNvPr>
          <p:cNvSpPr>
            <a:spLocks noGrp="1"/>
          </p:cNvSpPr>
          <p:nvPr>
            <p:ph type="title"/>
          </p:nvPr>
        </p:nvSpPr>
        <p:spPr/>
        <p:txBody>
          <a:bodyPr/>
          <a:lstStyle/>
          <a:p>
            <a:pPr algn="ctr"/>
            <a:r>
              <a:rPr lang="en-US" b="1" dirty="0">
                <a:solidFill>
                  <a:schemeClr val="tx1"/>
                </a:solidFill>
              </a:rPr>
              <a:t>Semaphore Usage</a:t>
            </a:r>
          </a:p>
        </p:txBody>
      </p:sp>
      <p:sp>
        <p:nvSpPr>
          <p:cNvPr id="3" name="Content Placeholder 2">
            <a:extLst>
              <a:ext uri="{FF2B5EF4-FFF2-40B4-BE49-F238E27FC236}">
                <a16:creationId xmlns:a16="http://schemas.microsoft.com/office/drawing/2014/main" id="{B6144CA3-2186-4E9E-BB5B-A56C86FEA5AD}"/>
              </a:ext>
            </a:extLst>
          </p:cNvPr>
          <p:cNvSpPr>
            <a:spLocks noGrp="1"/>
          </p:cNvSpPr>
          <p:nvPr>
            <p:ph idx="1"/>
          </p:nvPr>
        </p:nvSpPr>
        <p:spPr>
          <a:xfrm>
            <a:off x="1143000" y="1702676"/>
            <a:ext cx="9875520" cy="4393324"/>
          </a:xfrm>
        </p:spPr>
        <p:txBody>
          <a:bodyPr>
            <a:normAutofit/>
          </a:bodyPr>
          <a:lstStyle/>
          <a:p>
            <a:pPr algn="just"/>
            <a:r>
              <a:rPr lang="en-US" dirty="0">
                <a:solidFill>
                  <a:schemeClr val="tx1"/>
                </a:solidFill>
              </a:rPr>
              <a:t>Counting semaphores can be used to control access to a given resource consisting of a finite number of instances. The semaphore is initialized to the number of resources available.</a:t>
            </a:r>
          </a:p>
          <a:p>
            <a:pPr algn="just"/>
            <a:r>
              <a:rPr lang="en-US" dirty="0">
                <a:solidFill>
                  <a:schemeClr val="tx1"/>
                </a:solidFill>
              </a:rPr>
              <a:t>Each process that wishes to use a resource performs a </a:t>
            </a:r>
            <a:r>
              <a:rPr lang="en-US" b="1" dirty="0">
                <a:solidFill>
                  <a:schemeClr val="tx1"/>
                </a:solidFill>
              </a:rPr>
              <a:t>wait() </a:t>
            </a:r>
            <a:r>
              <a:rPr lang="en-US" dirty="0">
                <a:solidFill>
                  <a:schemeClr val="tx1"/>
                </a:solidFill>
              </a:rPr>
              <a:t>operation on the semaphore (</a:t>
            </a:r>
            <a:r>
              <a:rPr lang="en-US" b="1" i="1" dirty="0">
                <a:solidFill>
                  <a:schemeClr val="tx1"/>
                </a:solidFill>
              </a:rPr>
              <a:t>thereby decrementing the count</a:t>
            </a:r>
            <a:r>
              <a:rPr lang="en-US" dirty="0">
                <a:solidFill>
                  <a:schemeClr val="tx1"/>
                </a:solidFill>
              </a:rPr>
              <a:t>).</a:t>
            </a:r>
          </a:p>
          <a:p>
            <a:pPr algn="just"/>
            <a:r>
              <a:rPr lang="en-US" dirty="0">
                <a:solidFill>
                  <a:schemeClr val="tx1"/>
                </a:solidFill>
              </a:rPr>
              <a:t>When a process releases a resource, it performs a </a:t>
            </a:r>
            <a:r>
              <a:rPr lang="en-US" b="1" i="1" dirty="0">
                <a:solidFill>
                  <a:schemeClr val="tx1"/>
                </a:solidFill>
              </a:rPr>
              <a:t>signal() </a:t>
            </a:r>
            <a:r>
              <a:rPr lang="en-US" dirty="0">
                <a:solidFill>
                  <a:schemeClr val="tx1"/>
                </a:solidFill>
              </a:rPr>
              <a:t>operation (incrementing the count).</a:t>
            </a:r>
          </a:p>
          <a:p>
            <a:pPr algn="just"/>
            <a:r>
              <a:rPr lang="en-US" dirty="0">
                <a:solidFill>
                  <a:schemeClr val="tx1"/>
                </a:solidFill>
              </a:rPr>
              <a:t>When the count for the semaphore goes to 0, all resources are being used.</a:t>
            </a:r>
          </a:p>
          <a:p>
            <a:pPr algn="just"/>
            <a:r>
              <a:rPr lang="en-US" dirty="0">
                <a:solidFill>
                  <a:schemeClr val="tx1"/>
                </a:solidFill>
              </a:rPr>
              <a:t>After that, processes that wish to use a resource will block until the count becomes greater than 0.</a:t>
            </a:r>
          </a:p>
        </p:txBody>
      </p:sp>
    </p:spTree>
    <p:extLst>
      <p:ext uri="{BB962C8B-B14F-4D97-AF65-F5344CB8AC3E}">
        <p14:creationId xmlns:p14="http://schemas.microsoft.com/office/powerpoint/2010/main" val="2412092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5205-2BCD-4060-8254-9246C1DC958C}"/>
              </a:ext>
            </a:extLst>
          </p:cNvPr>
          <p:cNvSpPr>
            <a:spLocks noGrp="1"/>
          </p:cNvSpPr>
          <p:nvPr>
            <p:ph type="title"/>
          </p:nvPr>
        </p:nvSpPr>
        <p:spPr>
          <a:xfrm>
            <a:off x="1140351" y="262759"/>
            <a:ext cx="9875520" cy="1356360"/>
          </a:xfrm>
        </p:spPr>
        <p:txBody>
          <a:bodyPr/>
          <a:lstStyle/>
          <a:p>
            <a:pPr algn="ctr"/>
            <a:r>
              <a:rPr lang="en-US" b="1" dirty="0">
                <a:solidFill>
                  <a:schemeClr val="tx1"/>
                </a:solidFill>
              </a:rPr>
              <a:t>Semaphore Usage</a:t>
            </a:r>
            <a:endParaRPr lang="en-US" dirty="0"/>
          </a:p>
        </p:txBody>
      </p:sp>
      <p:sp>
        <p:nvSpPr>
          <p:cNvPr id="3" name="Content Placeholder 2">
            <a:extLst>
              <a:ext uri="{FF2B5EF4-FFF2-40B4-BE49-F238E27FC236}">
                <a16:creationId xmlns:a16="http://schemas.microsoft.com/office/drawing/2014/main" id="{5E17F5B3-E09F-4857-A4BD-6D24EFFA092E}"/>
              </a:ext>
            </a:extLst>
          </p:cNvPr>
          <p:cNvSpPr>
            <a:spLocks noGrp="1"/>
          </p:cNvSpPr>
          <p:nvPr>
            <p:ph idx="1"/>
          </p:nvPr>
        </p:nvSpPr>
        <p:spPr>
          <a:xfrm>
            <a:off x="1143000" y="1619119"/>
            <a:ext cx="9872871" cy="4476881"/>
          </a:xfrm>
        </p:spPr>
        <p:txBody>
          <a:bodyPr>
            <a:normAutofit fontScale="77500" lnSpcReduction="20000"/>
          </a:bodyPr>
          <a:lstStyle/>
          <a:p>
            <a:pPr algn="just"/>
            <a:r>
              <a:rPr lang="en-US" dirty="0">
                <a:solidFill>
                  <a:schemeClr val="tx1"/>
                </a:solidFill>
              </a:rPr>
              <a:t>We can also use semaphores to </a:t>
            </a:r>
            <a:r>
              <a:rPr lang="en-US" b="1" dirty="0">
                <a:solidFill>
                  <a:schemeClr val="tx1"/>
                </a:solidFill>
              </a:rPr>
              <a:t>solve various synchronization problems</a:t>
            </a:r>
            <a:r>
              <a:rPr lang="en-US" dirty="0">
                <a:solidFill>
                  <a:schemeClr val="tx1"/>
                </a:solidFill>
              </a:rPr>
              <a:t>.</a:t>
            </a:r>
          </a:p>
          <a:p>
            <a:pPr algn="just"/>
            <a:r>
              <a:rPr lang="en-US" dirty="0">
                <a:solidFill>
                  <a:schemeClr val="tx1"/>
                </a:solidFill>
              </a:rPr>
              <a:t>For example, consider two concurrently running processes: </a:t>
            </a:r>
            <a:r>
              <a:rPr lang="en-US" i="1" dirty="0">
                <a:solidFill>
                  <a:schemeClr val="tx1"/>
                </a:solidFill>
              </a:rPr>
              <a:t>P</a:t>
            </a:r>
            <a:r>
              <a:rPr lang="en-US" dirty="0">
                <a:solidFill>
                  <a:schemeClr val="tx1"/>
                </a:solidFill>
              </a:rPr>
              <a:t>1 with a statement </a:t>
            </a:r>
            <a:r>
              <a:rPr lang="en-US" i="1" dirty="0">
                <a:solidFill>
                  <a:schemeClr val="tx1"/>
                </a:solidFill>
              </a:rPr>
              <a:t>S</a:t>
            </a:r>
            <a:r>
              <a:rPr lang="en-US" dirty="0">
                <a:solidFill>
                  <a:schemeClr val="tx1"/>
                </a:solidFill>
              </a:rPr>
              <a:t>1 and </a:t>
            </a:r>
            <a:r>
              <a:rPr lang="en-US" i="1" dirty="0">
                <a:solidFill>
                  <a:schemeClr val="tx1"/>
                </a:solidFill>
              </a:rPr>
              <a:t>P</a:t>
            </a:r>
            <a:r>
              <a:rPr lang="en-US" dirty="0">
                <a:solidFill>
                  <a:schemeClr val="tx1"/>
                </a:solidFill>
              </a:rPr>
              <a:t>2 with a statement </a:t>
            </a:r>
            <a:r>
              <a:rPr lang="en-US" i="1" dirty="0">
                <a:solidFill>
                  <a:schemeClr val="tx1"/>
                </a:solidFill>
              </a:rPr>
              <a:t>S</a:t>
            </a:r>
            <a:r>
              <a:rPr lang="en-US" dirty="0">
                <a:solidFill>
                  <a:schemeClr val="tx1"/>
                </a:solidFill>
              </a:rPr>
              <a:t>2.</a:t>
            </a:r>
          </a:p>
          <a:p>
            <a:pPr algn="just"/>
            <a:r>
              <a:rPr lang="en-US" dirty="0">
                <a:solidFill>
                  <a:schemeClr val="tx1"/>
                </a:solidFill>
              </a:rPr>
              <a:t>Suppose we require that </a:t>
            </a:r>
            <a:r>
              <a:rPr lang="en-US" i="1" dirty="0">
                <a:solidFill>
                  <a:schemeClr val="tx1"/>
                </a:solidFill>
              </a:rPr>
              <a:t>S</a:t>
            </a:r>
            <a:r>
              <a:rPr lang="en-US" dirty="0">
                <a:solidFill>
                  <a:schemeClr val="tx1"/>
                </a:solidFill>
              </a:rPr>
              <a:t>2 be executed only after </a:t>
            </a:r>
            <a:r>
              <a:rPr lang="en-US" i="1" dirty="0">
                <a:solidFill>
                  <a:schemeClr val="tx1"/>
                </a:solidFill>
              </a:rPr>
              <a:t>S</a:t>
            </a:r>
            <a:r>
              <a:rPr lang="en-US" dirty="0">
                <a:solidFill>
                  <a:schemeClr val="tx1"/>
                </a:solidFill>
              </a:rPr>
              <a:t>1 has completed.</a:t>
            </a:r>
          </a:p>
          <a:p>
            <a:pPr algn="just"/>
            <a:r>
              <a:rPr lang="en-US" dirty="0">
                <a:solidFill>
                  <a:schemeClr val="tx1"/>
                </a:solidFill>
              </a:rPr>
              <a:t>We can implement this scheme readily by letting </a:t>
            </a:r>
            <a:r>
              <a:rPr lang="en-US" i="1" dirty="0">
                <a:solidFill>
                  <a:schemeClr val="tx1"/>
                </a:solidFill>
              </a:rPr>
              <a:t>P</a:t>
            </a:r>
            <a:r>
              <a:rPr lang="en-US" dirty="0">
                <a:solidFill>
                  <a:schemeClr val="tx1"/>
                </a:solidFill>
              </a:rPr>
              <a:t>1 and </a:t>
            </a:r>
            <a:r>
              <a:rPr lang="en-US" i="1" dirty="0">
                <a:solidFill>
                  <a:schemeClr val="tx1"/>
                </a:solidFill>
              </a:rPr>
              <a:t>P</a:t>
            </a:r>
            <a:r>
              <a:rPr lang="en-US" dirty="0">
                <a:solidFill>
                  <a:schemeClr val="tx1"/>
                </a:solidFill>
              </a:rPr>
              <a:t>2 share a common semaphore synch, initialized to 0.</a:t>
            </a:r>
          </a:p>
          <a:p>
            <a:pPr algn="just"/>
            <a:r>
              <a:rPr lang="en-US" dirty="0">
                <a:solidFill>
                  <a:schemeClr val="tx1"/>
                </a:solidFill>
              </a:rPr>
              <a:t>In process </a:t>
            </a:r>
            <a:r>
              <a:rPr lang="en-US" i="1" dirty="0">
                <a:solidFill>
                  <a:schemeClr val="tx1"/>
                </a:solidFill>
              </a:rPr>
              <a:t>P</a:t>
            </a:r>
            <a:r>
              <a:rPr lang="en-US" dirty="0">
                <a:solidFill>
                  <a:schemeClr val="tx1"/>
                </a:solidFill>
              </a:rPr>
              <a:t>1, we insert the statements</a:t>
            </a:r>
          </a:p>
          <a:p>
            <a:pPr marL="45720" indent="0" algn="just">
              <a:buNone/>
            </a:pPr>
            <a:r>
              <a:rPr lang="en-US" i="1" dirty="0">
                <a:solidFill>
                  <a:schemeClr val="tx1"/>
                </a:solidFill>
              </a:rPr>
              <a:t>	</a:t>
            </a:r>
            <a:r>
              <a:rPr lang="en-US" b="1" i="1" dirty="0">
                <a:solidFill>
                  <a:schemeClr val="tx1"/>
                </a:solidFill>
              </a:rPr>
              <a:t>S1;</a:t>
            </a:r>
          </a:p>
          <a:p>
            <a:pPr marL="45720" indent="0" algn="just">
              <a:buNone/>
            </a:pPr>
            <a:r>
              <a:rPr lang="en-US" b="1" i="1" dirty="0">
                <a:solidFill>
                  <a:schemeClr val="tx1"/>
                </a:solidFill>
              </a:rPr>
              <a:t>	signal(synch);</a:t>
            </a:r>
          </a:p>
          <a:p>
            <a:pPr algn="just"/>
            <a:r>
              <a:rPr lang="en-US" dirty="0">
                <a:solidFill>
                  <a:schemeClr val="tx1"/>
                </a:solidFill>
              </a:rPr>
              <a:t>In process </a:t>
            </a:r>
            <a:r>
              <a:rPr lang="en-US" i="1" dirty="0">
                <a:solidFill>
                  <a:schemeClr val="tx1"/>
                </a:solidFill>
              </a:rPr>
              <a:t>P</a:t>
            </a:r>
            <a:r>
              <a:rPr lang="en-US" dirty="0">
                <a:solidFill>
                  <a:schemeClr val="tx1"/>
                </a:solidFill>
              </a:rPr>
              <a:t>2, we insert the statements</a:t>
            </a:r>
          </a:p>
          <a:p>
            <a:pPr marL="45720" indent="0" algn="just">
              <a:buNone/>
            </a:pPr>
            <a:r>
              <a:rPr lang="en-US" dirty="0">
                <a:solidFill>
                  <a:schemeClr val="tx1"/>
                </a:solidFill>
              </a:rPr>
              <a:t>	</a:t>
            </a:r>
            <a:r>
              <a:rPr lang="en-US" b="1" i="1" dirty="0">
                <a:solidFill>
                  <a:schemeClr val="tx1"/>
                </a:solidFill>
              </a:rPr>
              <a:t>wait(synch);</a:t>
            </a:r>
          </a:p>
          <a:p>
            <a:pPr marL="45720" indent="0" algn="just">
              <a:buNone/>
            </a:pPr>
            <a:r>
              <a:rPr lang="en-US" b="1" i="1" dirty="0">
                <a:solidFill>
                  <a:schemeClr val="tx1"/>
                </a:solidFill>
              </a:rPr>
              <a:t>	S2;</a:t>
            </a:r>
          </a:p>
          <a:p>
            <a:pPr algn="just"/>
            <a:r>
              <a:rPr lang="en-US" dirty="0">
                <a:solidFill>
                  <a:schemeClr val="tx1"/>
                </a:solidFill>
              </a:rPr>
              <a:t>Because synch is initialized to 0, </a:t>
            </a:r>
            <a:r>
              <a:rPr lang="en-US" i="1" dirty="0">
                <a:solidFill>
                  <a:schemeClr val="tx1"/>
                </a:solidFill>
              </a:rPr>
              <a:t>P</a:t>
            </a:r>
            <a:r>
              <a:rPr lang="en-US" dirty="0">
                <a:solidFill>
                  <a:schemeClr val="tx1"/>
                </a:solidFill>
              </a:rPr>
              <a:t>2 will execute </a:t>
            </a:r>
            <a:r>
              <a:rPr lang="en-US" i="1" dirty="0">
                <a:solidFill>
                  <a:schemeClr val="tx1"/>
                </a:solidFill>
              </a:rPr>
              <a:t>S</a:t>
            </a:r>
            <a:r>
              <a:rPr lang="en-US" dirty="0">
                <a:solidFill>
                  <a:schemeClr val="tx1"/>
                </a:solidFill>
              </a:rPr>
              <a:t>2 only after </a:t>
            </a:r>
            <a:r>
              <a:rPr lang="en-US" i="1" dirty="0">
                <a:solidFill>
                  <a:schemeClr val="tx1"/>
                </a:solidFill>
              </a:rPr>
              <a:t>P</a:t>
            </a:r>
            <a:r>
              <a:rPr lang="en-US" dirty="0">
                <a:solidFill>
                  <a:schemeClr val="tx1"/>
                </a:solidFill>
              </a:rPr>
              <a:t>1 has invoked signal(synch), which is after statement </a:t>
            </a:r>
            <a:r>
              <a:rPr lang="en-US" i="1" dirty="0">
                <a:solidFill>
                  <a:schemeClr val="tx1"/>
                </a:solidFill>
              </a:rPr>
              <a:t>S</a:t>
            </a:r>
            <a:r>
              <a:rPr lang="en-US" dirty="0">
                <a:solidFill>
                  <a:schemeClr val="tx1"/>
                </a:solidFill>
              </a:rPr>
              <a:t>1 has been executed.</a:t>
            </a:r>
          </a:p>
        </p:txBody>
      </p:sp>
    </p:spTree>
    <p:extLst>
      <p:ext uri="{BB962C8B-B14F-4D97-AF65-F5344CB8AC3E}">
        <p14:creationId xmlns:p14="http://schemas.microsoft.com/office/powerpoint/2010/main" val="369431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0A13-1F0C-45C2-95AA-E92243831385}"/>
              </a:ext>
            </a:extLst>
          </p:cNvPr>
          <p:cNvSpPr>
            <a:spLocks noGrp="1"/>
          </p:cNvSpPr>
          <p:nvPr>
            <p:ph type="title"/>
          </p:nvPr>
        </p:nvSpPr>
        <p:spPr>
          <a:xfrm>
            <a:off x="1037371" y="393612"/>
            <a:ext cx="9875520" cy="1356360"/>
          </a:xfrm>
        </p:spPr>
        <p:txBody>
          <a:bodyPr/>
          <a:lstStyle/>
          <a:p>
            <a:pPr algn="ctr"/>
            <a:r>
              <a:rPr lang="en-US" dirty="0">
                <a:solidFill>
                  <a:schemeClr val="tx1"/>
                </a:solidFill>
              </a:rPr>
              <a:t>Semaphore Implementation</a:t>
            </a:r>
          </a:p>
        </p:txBody>
      </p:sp>
      <p:sp>
        <p:nvSpPr>
          <p:cNvPr id="3" name="Content Placeholder 2">
            <a:extLst>
              <a:ext uri="{FF2B5EF4-FFF2-40B4-BE49-F238E27FC236}">
                <a16:creationId xmlns:a16="http://schemas.microsoft.com/office/drawing/2014/main" id="{B85229D1-2817-46E1-A434-8E6F6918A7C9}"/>
              </a:ext>
            </a:extLst>
          </p:cNvPr>
          <p:cNvSpPr>
            <a:spLocks noGrp="1"/>
          </p:cNvSpPr>
          <p:nvPr>
            <p:ph idx="1"/>
          </p:nvPr>
        </p:nvSpPr>
        <p:spPr>
          <a:xfrm>
            <a:off x="819807" y="1749972"/>
            <a:ext cx="10310648" cy="4714416"/>
          </a:xfrm>
        </p:spPr>
        <p:txBody>
          <a:bodyPr>
            <a:normAutofit/>
          </a:bodyPr>
          <a:lstStyle/>
          <a:p>
            <a:pPr algn="just"/>
            <a:r>
              <a:rPr lang="en-US" sz="2400" dirty="0">
                <a:solidFill>
                  <a:schemeClr val="tx1"/>
                </a:solidFill>
              </a:rPr>
              <a:t>The definitions of the wait() and signal() semaphore operations just described suffers from busy waiting.</a:t>
            </a:r>
          </a:p>
          <a:p>
            <a:pPr algn="just"/>
            <a:r>
              <a:rPr lang="en-US" sz="2400" dirty="0">
                <a:solidFill>
                  <a:schemeClr val="tx1"/>
                </a:solidFill>
              </a:rPr>
              <a:t>To overcome the need for busy waiting, we can modify the definition of the wait() and signal() operations as follows:</a:t>
            </a:r>
          </a:p>
          <a:p>
            <a:pPr algn="just"/>
            <a:r>
              <a:rPr lang="en-US" sz="2400" dirty="0">
                <a:solidFill>
                  <a:schemeClr val="tx1"/>
                </a:solidFill>
              </a:rPr>
              <a:t>When a process executes the wait() operation and finds that the semaphore value is not positive, it must wait. However, rather than engaging in busy waiting, the process can block itself. The block operation places a process into a waiting queue associated with the semaphore, and the state of the process is switched to the waiting state.</a:t>
            </a:r>
          </a:p>
          <a:p>
            <a:pPr algn="just"/>
            <a:r>
              <a:rPr lang="en-US" sz="2400" dirty="0">
                <a:solidFill>
                  <a:schemeClr val="tx1"/>
                </a:solidFill>
              </a:rPr>
              <a:t>Then control is transferred to the CPU scheduler, which selects another process to execute.</a:t>
            </a:r>
          </a:p>
        </p:txBody>
      </p:sp>
    </p:spTree>
    <p:extLst>
      <p:ext uri="{BB962C8B-B14F-4D97-AF65-F5344CB8AC3E}">
        <p14:creationId xmlns:p14="http://schemas.microsoft.com/office/powerpoint/2010/main" val="4226541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369AF4-59E7-417E-9ACD-57CDB10C1797}"/>
              </a:ext>
            </a:extLst>
          </p:cNvPr>
          <p:cNvPicPr>
            <a:picLocks noGrp="1" noChangeAspect="1"/>
          </p:cNvPicPr>
          <p:nvPr>
            <p:ph idx="1"/>
          </p:nvPr>
        </p:nvPicPr>
        <p:blipFill>
          <a:blip r:embed="rId2"/>
          <a:stretch>
            <a:fillRect/>
          </a:stretch>
        </p:blipFill>
        <p:spPr>
          <a:xfrm>
            <a:off x="902685" y="2952059"/>
            <a:ext cx="2987522" cy="1584097"/>
          </a:xfrm>
          <a:prstGeom prst="rect">
            <a:avLst/>
          </a:prstGeom>
        </p:spPr>
      </p:pic>
      <p:pic>
        <p:nvPicPr>
          <p:cNvPr id="5" name="Picture 4">
            <a:extLst>
              <a:ext uri="{FF2B5EF4-FFF2-40B4-BE49-F238E27FC236}">
                <a16:creationId xmlns:a16="http://schemas.microsoft.com/office/drawing/2014/main" id="{96F092F5-FC24-448A-A0F5-1682A6BD8929}"/>
              </a:ext>
            </a:extLst>
          </p:cNvPr>
          <p:cNvPicPr>
            <a:picLocks noChangeAspect="1"/>
          </p:cNvPicPr>
          <p:nvPr/>
        </p:nvPicPr>
        <p:blipFill>
          <a:blip r:embed="rId3"/>
          <a:stretch>
            <a:fillRect/>
          </a:stretch>
        </p:blipFill>
        <p:spPr>
          <a:xfrm>
            <a:off x="5044966" y="1295021"/>
            <a:ext cx="4298344" cy="1432414"/>
          </a:xfrm>
          <a:prstGeom prst="rect">
            <a:avLst/>
          </a:prstGeom>
        </p:spPr>
      </p:pic>
      <p:pic>
        <p:nvPicPr>
          <p:cNvPr id="6" name="Picture 5">
            <a:extLst>
              <a:ext uri="{FF2B5EF4-FFF2-40B4-BE49-F238E27FC236}">
                <a16:creationId xmlns:a16="http://schemas.microsoft.com/office/drawing/2014/main" id="{F6F0EB5C-38F3-4F30-B6BF-AD49EA5247D1}"/>
              </a:ext>
            </a:extLst>
          </p:cNvPr>
          <p:cNvPicPr>
            <a:picLocks noChangeAspect="1"/>
          </p:cNvPicPr>
          <p:nvPr/>
        </p:nvPicPr>
        <p:blipFill>
          <a:blip r:embed="rId4"/>
          <a:stretch>
            <a:fillRect/>
          </a:stretch>
        </p:blipFill>
        <p:spPr>
          <a:xfrm>
            <a:off x="5044966" y="3819407"/>
            <a:ext cx="6724539" cy="2401151"/>
          </a:xfrm>
          <a:prstGeom prst="rect">
            <a:avLst/>
          </a:prstGeom>
        </p:spPr>
      </p:pic>
      <p:cxnSp>
        <p:nvCxnSpPr>
          <p:cNvPr id="8" name="Straight Connector 7">
            <a:extLst>
              <a:ext uri="{FF2B5EF4-FFF2-40B4-BE49-F238E27FC236}">
                <a16:creationId xmlns:a16="http://schemas.microsoft.com/office/drawing/2014/main" id="{BD4833D1-833A-49EC-99A0-283ECFCCB240}"/>
              </a:ext>
            </a:extLst>
          </p:cNvPr>
          <p:cNvCxnSpPr/>
          <p:nvPr/>
        </p:nvCxnSpPr>
        <p:spPr>
          <a:xfrm>
            <a:off x="4351283" y="1295021"/>
            <a:ext cx="0" cy="4925537"/>
          </a:xfrm>
          <a:prstGeom prst="line">
            <a:avLst/>
          </a:prstGeom>
        </p:spPr>
        <p:style>
          <a:lnRef idx="2">
            <a:schemeClr val="dk1"/>
          </a:lnRef>
          <a:fillRef idx="0">
            <a:schemeClr val="dk1"/>
          </a:fillRef>
          <a:effectRef idx="1">
            <a:schemeClr val="dk1"/>
          </a:effectRef>
          <a:fontRef idx="minor">
            <a:schemeClr val="tx1"/>
          </a:fontRef>
        </p:style>
      </p:cxnSp>
      <p:sp>
        <p:nvSpPr>
          <p:cNvPr id="9" name="Title 1">
            <a:extLst>
              <a:ext uri="{FF2B5EF4-FFF2-40B4-BE49-F238E27FC236}">
                <a16:creationId xmlns:a16="http://schemas.microsoft.com/office/drawing/2014/main" id="{D76972BD-B5BC-4673-BC63-2B2A32715167}"/>
              </a:ext>
            </a:extLst>
          </p:cNvPr>
          <p:cNvSpPr>
            <a:spLocks noGrp="1"/>
          </p:cNvSpPr>
          <p:nvPr>
            <p:ph type="title"/>
          </p:nvPr>
        </p:nvSpPr>
        <p:spPr>
          <a:xfrm>
            <a:off x="1158240" y="203049"/>
            <a:ext cx="9875520" cy="869006"/>
          </a:xfrm>
        </p:spPr>
        <p:txBody>
          <a:bodyPr/>
          <a:lstStyle/>
          <a:p>
            <a:pPr algn="ctr"/>
            <a:r>
              <a:rPr lang="en-US" dirty="0">
                <a:solidFill>
                  <a:schemeClr val="tx1"/>
                </a:solidFill>
              </a:rPr>
              <a:t>Semaphore Implementation</a:t>
            </a:r>
          </a:p>
        </p:txBody>
      </p:sp>
    </p:spTree>
    <p:extLst>
      <p:ext uri="{BB962C8B-B14F-4D97-AF65-F5344CB8AC3E}">
        <p14:creationId xmlns:p14="http://schemas.microsoft.com/office/powerpoint/2010/main" val="224192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normAutofit fontScale="90000"/>
          </a:bodyPr>
          <a:lstStyle/>
          <a:p>
            <a:r>
              <a:rPr lang="en-US" b="1" dirty="0">
                <a:ln w="1905"/>
                <a:solidFill>
                  <a:schemeClr val="accent1">
                    <a:lumMod val="75000"/>
                  </a:schemeClr>
                </a:solidFill>
                <a:effectLst>
                  <a:innerShdw blurRad="69850" dist="43180" dir="5400000">
                    <a:srgbClr val="000000">
                      <a:alpha val="65000"/>
                    </a:srgbClr>
                  </a:innerShdw>
                </a:effectLst>
              </a:rPr>
              <a:t>PRINCIPLES OF CONCURRENCY</a:t>
            </a:r>
          </a:p>
        </p:txBody>
      </p:sp>
      <p:sp>
        <p:nvSpPr>
          <p:cNvPr id="3" name="Content Placeholder 2"/>
          <p:cNvSpPr>
            <a:spLocks noGrp="1"/>
          </p:cNvSpPr>
          <p:nvPr>
            <p:ph sz="half" idx="1"/>
          </p:nvPr>
        </p:nvSpPr>
        <p:spPr>
          <a:xfrm>
            <a:off x="1534885" y="2286001"/>
            <a:ext cx="9470571" cy="3840163"/>
          </a:xfrm>
        </p:spPr>
        <p:txBody>
          <a:bodyPr>
            <a:noAutofit/>
          </a:bodyPr>
          <a:lstStyle/>
          <a:p>
            <a:pPr algn="just"/>
            <a:r>
              <a:rPr lang="en-US" sz="2800" dirty="0">
                <a:solidFill>
                  <a:schemeClr val="tx1"/>
                </a:solidFill>
              </a:rPr>
              <a:t>Interleaving and Overlapping </a:t>
            </a:r>
          </a:p>
          <a:p>
            <a:pPr lvl="2" algn="just"/>
            <a:r>
              <a:rPr lang="en-US" sz="2400" dirty="0">
                <a:solidFill>
                  <a:schemeClr val="tx1"/>
                </a:solidFill>
              </a:rPr>
              <a:t>can be viewed as examples of concurrent processing</a:t>
            </a:r>
          </a:p>
          <a:p>
            <a:pPr lvl="2" algn="just"/>
            <a:r>
              <a:rPr lang="en-US" sz="2400" b="1" dirty="0">
                <a:solidFill>
                  <a:schemeClr val="tx1"/>
                </a:solidFill>
              </a:rPr>
              <a:t>both present the same problems</a:t>
            </a:r>
          </a:p>
          <a:p>
            <a:pPr lvl="2" algn="just"/>
            <a:endParaRPr lang="en-US" sz="2400" b="1" dirty="0">
              <a:solidFill>
                <a:schemeClr val="tx1"/>
              </a:solidFill>
            </a:endParaRPr>
          </a:p>
          <a:p>
            <a:pPr algn="just"/>
            <a:r>
              <a:rPr lang="en-US" sz="2400" dirty="0">
                <a:solidFill>
                  <a:schemeClr val="tx1"/>
                </a:solidFill>
              </a:rPr>
              <a:t>In both multiprogramming and multiprocessing cases, the problems stem from… The relative speed of execution of processes cannot be predicted.</a:t>
            </a:r>
          </a:p>
          <a:p>
            <a:pPr lvl="1" algn="just"/>
            <a:r>
              <a:rPr lang="en-US" sz="2200" dirty="0">
                <a:solidFill>
                  <a:schemeClr val="tx1"/>
                </a:solidFill>
              </a:rPr>
              <a:t>It depends on the activities of other processes, the way in which the OS handles interrupts, and the scheduling policies of the OS.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F20BA-8490-4DD5-B8FB-FD8780DFFF86}"/>
              </a:ext>
            </a:extLst>
          </p:cNvPr>
          <p:cNvSpPr>
            <a:spLocks noGrp="1"/>
          </p:cNvSpPr>
          <p:nvPr>
            <p:ph idx="1"/>
          </p:nvPr>
        </p:nvSpPr>
        <p:spPr>
          <a:xfrm>
            <a:off x="1140351" y="1198179"/>
            <a:ext cx="9872871" cy="4038600"/>
          </a:xfrm>
        </p:spPr>
        <p:txBody>
          <a:bodyPr/>
          <a:lstStyle/>
          <a:p>
            <a:pPr algn="just"/>
            <a:r>
              <a:rPr lang="en-US" dirty="0">
                <a:solidFill>
                  <a:schemeClr val="tx1"/>
                </a:solidFill>
              </a:rPr>
              <a:t>A process that is blocked, waiting on a semaphore S, should be restarted when some other process executes a </a:t>
            </a:r>
            <a:r>
              <a:rPr lang="en-US" b="1" i="1" dirty="0">
                <a:solidFill>
                  <a:schemeClr val="tx1"/>
                </a:solidFill>
              </a:rPr>
              <a:t>signal() </a:t>
            </a:r>
            <a:r>
              <a:rPr lang="en-US" dirty="0">
                <a:solidFill>
                  <a:schemeClr val="tx1"/>
                </a:solidFill>
              </a:rPr>
              <a:t>operation.</a:t>
            </a:r>
          </a:p>
          <a:p>
            <a:pPr algn="just"/>
            <a:r>
              <a:rPr lang="en-US" dirty="0">
                <a:solidFill>
                  <a:schemeClr val="tx1"/>
                </a:solidFill>
              </a:rPr>
              <a:t>The process is restarted by a </a:t>
            </a:r>
            <a:r>
              <a:rPr lang="en-US" b="1" i="1" dirty="0">
                <a:solidFill>
                  <a:schemeClr val="tx1"/>
                </a:solidFill>
              </a:rPr>
              <a:t>wakeup() </a:t>
            </a:r>
            <a:r>
              <a:rPr lang="en-US" dirty="0">
                <a:solidFill>
                  <a:schemeClr val="tx1"/>
                </a:solidFill>
              </a:rPr>
              <a:t>operation, which </a:t>
            </a:r>
            <a:r>
              <a:rPr lang="en-US" b="1" i="1" dirty="0">
                <a:solidFill>
                  <a:schemeClr val="tx1"/>
                </a:solidFill>
              </a:rPr>
              <a:t>changes the process from the waiting state to the ready state</a:t>
            </a:r>
            <a:r>
              <a:rPr lang="en-US" dirty="0">
                <a:solidFill>
                  <a:schemeClr val="tx1"/>
                </a:solidFill>
              </a:rPr>
              <a:t>. The process is then placed in the ready queue. (</a:t>
            </a:r>
            <a:r>
              <a:rPr lang="en-US" dirty="0">
                <a:solidFill>
                  <a:srgbClr val="FF0000"/>
                </a:solidFill>
              </a:rPr>
              <a:t>The CPU may or may not be switched from the running process to the newly ready process</a:t>
            </a:r>
            <a:r>
              <a:rPr lang="en-US" dirty="0">
                <a:solidFill>
                  <a:schemeClr val="tx1"/>
                </a:solidFill>
              </a:rPr>
              <a:t>, depending on the CPU-scheduling algorithm.)</a:t>
            </a:r>
          </a:p>
        </p:txBody>
      </p:sp>
      <p:pic>
        <p:nvPicPr>
          <p:cNvPr id="4" name="Picture 3">
            <a:extLst>
              <a:ext uri="{FF2B5EF4-FFF2-40B4-BE49-F238E27FC236}">
                <a16:creationId xmlns:a16="http://schemas.microsoft.com/office/drawing/2014/main" id="{A376FC09-A439-457E-9F50-D1BD250E3EAF}"/>
              </a:ext>
            </a:extLst>
          </p:cNvPr>
          <p:cNvPicPr>
            <a:picLocks noChangeAspect="1"/>
          </p:cNvPicPr>
          <p:nvPr/>
        </p:nvPicPr>
        <p:blipFill>
          <a:blip r:embed="rId2"/>
          <a:stretch>
            <a:fillRect/>
          </a:stretch>
        </p:blipFill>
        <p:spPr>
          <a:xfrm>
            <a:off x="4551237" y="3760601"/>
            <a:ext cx="7068654" cy="2359573"/>
          </a:xfrm>
          <a:prstGeom prst="rect">
            <a:avLst/>
          </a:prstGeom>
        </p:spPr>
      </p:pic>
      <p:sp>
        <p:nvSpPr>
          <p:cNvPr id="5" name="Title 1">
            <a:extLst>
              <a:ext uri="{FF2B5EF4-FFF2-40B4-BE49-F238E27FC236}">
                <a16:creationId xmlns:a16="http://schemas.microsoft.com/office/drawing/2014/main" id="{1938BFBB-D9D7-4D75-B7C4-C89E723783E1}"/>
              </a:ext>
            </a:extLst>
          </p:cNvPr>
          <p:cNvSpPr txBox="1">
            <a:spLocks/>
          </p:cNvSpPr>
          <p:nvPr/>
        </p:nvSpPr>
        <p:spPr>
          <a:xfrm>
            <a:off x="1140351" y="314784"/>
            <a:ext cx="9875520" cy="883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dirty="0">
                <a:solidFill>
                  <a:schemeClr val="tx1"/>
                </a:solidFill>
              </a:rPr>
              <a:t>Semaphore Implementation</a:t>
            </a:r>
          </a:p>
        </p:txBody>
      </p:sp>
      <p:cxnSp>
        <p:nvCxnSpPr>
          <p:cNvPr id="6" name="Straight Connector 5">
            <a:extLst>
              <a:ext uri="{FF2B5EF4-FFF2-40B4-BE49-F238E27FC236}">
                <a16:creationId xmlns:a16="http://schemas.microsoft.com/office/drawing/2014/main" id="{178ACB33-6A40-480F-AC21-812D24845562}"/>
              </a:ext>
            </a:extLst>
          </p:cNvPr>
          <p:cNvCxnSpPr>
            <a:cxnSpLocks/>
          </p:cNvCxnSpPr>
          <p:nvPr/>
        </p:nvCxnSpPr>
        <p:spPr>
          <a:xfrm>
            <a:off x="4351283" y="3760601"/>
            <a:ext cx="0" cy="2459957"/>
          </a:xfrm>
          <a:prstGeom prst="line">
            <a:avLst/>
          </a:prstGeom>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3E774B57-EF77-4F92-85DE-353747500032}"/>
              </a:ext>
            </a:extLst>
          </p:cNvPr>
          <p:cNvPicPr>
            <a:picLocks noChangeAspect="1"/>
          </p:cNvPicPr>
          <p:nvPr/>
        </p:nvPicPr>
        <p:blipFill>
          <a:blip r:embed="rId3"/>
          <a:stretch>
            <a:fillRect/>
          </a:stretch>
        </p:blipFill>
        <p:spPr>
          <a:xfrm>
            <a:off x="1137702" y="4023052"/>
            <a:ext cx="2377413" cy="1468384"/>
          </a:xfrm>
          <a:prstGeom prst="rect">
            <a:avLst/>
          </a:prstGeom>
        </p:spPr>
      </p:pic>
    </p:spTree>
    <p:extLst>
      <p:ext uri="{BB962C8B-B14F-4D97-AF65-F5344CB8AC3E}">
        <p14:creationId xmlns:p14="http://schemas.microsoft.com/office/powerpoint/2010/main" val="2371047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7920-5C09-4BC6-93D5-1DC58E55C7BB}"/>
              </a:ext>
            </a:extLst>
          </p:cNvPr>
          <p:cNvSpPr>
            <a:spLocks noGrp="1"/>
          </p:cNvSpPr>
          <p:nvPr>
            <p:ph type="title"/>
          </p:nvPr>
        </p:nvSpPr>
        <p:spPr>
          <a:xfrm>
            <a:off x="1143000" y="609600"/>
            <a:ext cx="9875520" cy="762000"/>
          </a:xfrm>
        </p:spPr>
        <p:txBody>
          <a:bodyPr>
            <a:normAutofit fontScale="90000"/>
          </a:bodyPr>
          <a:lstStyle/>
          <a:p>
            <a:pPr algn="ctr"/>
            <a:r>
              <a:rPr lang="en-US" dirty="0">
                <a:solidFill>
                  <a:schemeClr val="tx1"/>
                </a:solidFill>
              </a:rPr>
              <a:t>Semaphore Implementation</a:t>
            </a:r>
            <a:br>
              <a:rPr lang="en-US" dirty="0">
                <a:solidFill>
                  <a:schemeClr val="tx1"/>
                </a:solidFill>
              </a:rPr>
            </a:br>
            <a:r>
              <a:rPr lang="en-US" dirty="0">
                <a:solidFill>
                  <a:schemeClr val="tx1"/>
                </a:solidFill>
              </a:rPr>
              <a:t>Some </a:t>
            </a:r>
            <a:r>
              <a:rPr lang="en-US" dirty="0" err="1">
                <a:solidFill>
                  <a:schemeClr val="tx1"/>
                </a:solidFill>
              </a:rPr>
              <a:t>ponits</a:t>
            </a:r>
            <a:br>
              <a:rPr lang="en-US" dirty="0">
                <a:solidFill>
                  <a:schemeClr val="tx1"/>
                </a:solidFill>
              </a:rPr>
            </a:br>
            <a:endParaRPr lang="en-US" dirty="0"/>
          </a:p>
        </p:txBody>
      </p:sp>
      <p:sp>
        <p:nvSpPr>
          <p:cNvPr id="3" name="Content Placeholder 2">
            <a:extLst>
              <a:ext uri="{FF2B5EF4-FFF2-40B4-BE49-F238E27FC236}">
                <a16:creationId xmlns:a16="http://schemas.microsoft.com/office/drawing/2014/main" id="{350CF809-94DB-491C-8E1A-B45D5456EAE8}"/>
              </a:ext>
            </a:extLst>
          </p:cNvPr>
          <p:cNvSpPr>
            <a:spLocks noGrp="1"/>
          </p:cNvSpPr>
          <p:nvPr>
            <p:ph idx="1"/>
          </p:nvPr>
        </p:nvSpPr>
        <p:spPr>
          <a:xfrm>
            <a:off x="1143000" y="1513490"/>
            <a:ext cx="9872871" cy="4582510"/>
          </a:xfrm>
        </p:spPr>
        <p:txBody>
          <a:bodyPr>
            <a:normAutofit fontScale="92500" lnSpcReduction="10000"/>
          </a:bodyPr>
          <a:lstStyle/>
          <a:p>
            <a:pPr algn="just"/>
            <a:r>
              <a:rPr lang="en-US" dirty="0">
                <a:solidFill>
                  <a:schemeClr val="tx1"/>
                </a:solidFill>
              </a:rPr>
              <a:t>The block() operation suspends the process that invokes it.</a:t>
            </a:r>
          </a:p>
          <a:p>
            <a:pPr algn="just"/>
            <a:r>
              <a:rPr lang="en-US" dirty="0">
                <a:solidFill>
                  <a:schemeClr val="tx1"/>
                </a:solidFill>
              </a:rPr>
              <a:t>The wakeup(P) operation resumes the execution of a blocked process P.</a:t>
            </a:r>
          </a:p>
          <a:p>
            <a:pPr algn="just"/>
            <a:r>
              <a:rPr lang="en-US" dirty="0">
                <a:solidFill>
                  <a:schemeClr val="tx1"/>
                </a:solidFill>
              </a:rPr>
              <a:t>These two operations are provided by the operating system as basic system calls.</a:t>
            </a:r>
          </a:p>
          <a:p>
            <a:pPr algn="just"/>
            <a:r>
              <a:rPr lang="en-US" dirty="0">
                <a:solidFill>
                  <a:schemeClr val="tx1"/>
                </a:solidFill>
              </a:rPr>
              <a:t>Note that in this implementation, semaphore values may be negative, whereas semaphore values are never negative under the classical definition of semaphores with busy waiting.</a:t>
            </a:r>
          </a:p>
          <a:p>
            <a:pPr algn="just"/>
            <a:r>
              <a:rPr lang="en-US" dirty="0">
                <a:solidFill>
                  <a:schemeClr val="tx1"/>
                </a:solidFill>
              </a:rPr>
              <a:t>If a semaphore value is negative, its magnitude is the number of processes waiting on that semaphore.</a:t>
            </a:r>
          </a:p>
          <a:p>
            <a:pPr algn="just"/>
            <a:r>
              <a:rPr lang="en-US" dirty="0">
                <a:solidFill>
                  <a:schemeClr val="tx1"/>
                </a:solidFill>
              </a:rPr>
              <a:t>The list of waiting processes can be easily implemented by a link field in each process control block (PCB). Each semaphore contains an integer value and a pointer to a list of PCBs.</a:t>
            </a:r>
          </a:p>
          <a:p>
            <a:pPr algn="just"/>
            <a:r>
              <a:rPr lang="en-US" dirty="0">
                <a:solidFill>
                  <a:schemeClr val="tx1"/>
                </a:solidFill>
              </a:rPr>
              <a:t>One way to add and remove processes from the list so as to ensure bounded waiting is to use a FIFO queue, where the semaphore contains both head and tail pointers to the queue.</a:t>
            </a:r>
          </a:p>
        </p:txBody>
      </p:sp>
    </p:spTree>
    <p:extLst>
      <p:ext uri="{BB962C8B-B14F-4D97-AF65-F5344CB8AC3E}">
        <p14:creationId xmlns:p14="http://schemas.microsoft.com/office/powerpoint/2010/main" val="24558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A735F7-03D6-49D8-9C15-680F06271EF4}"/>
              </a:ext>
            </a:extLst>
          </p:cNvPr>
          <p:cNvSpPr>
            <a:spLocks noGrp="1"/>
          </p:cNvSpPr>
          <p:nvPr>
            <p:ph type="title"/>
          </p:nvPr>
        </p:nvSpPr>
        <p:spPr/>
        <p:txBody>
          <a:bodyPr/>
          <a:lstStyle/>
          <a:p>
            <a:pPr algn="ctr"/>
            <a:r>
              <a:rPr lang="en-US" b="1" dirty="0">
                <a:solidFill>
                  <a:schemeClr val="accent1">
                    <a:lumMod val="75000"/>
                  </a:schemeClr>
                </a:solidFill>
              </a:rPr>
              <a:t>Extra Slide</a:t>
            </a:r>
          </a:p>
        </p:txBody>
      </p:sp>
      <p:sp>
        <p:nvSpPr>
          <p:cNvPr id="6" name="Content Placeholder 5">
            <a:extLst>
              <a:ext uri="{FF2B5EF4-FFF2-40B4-BE49-F238E27FC236}">
                <a16:creationId xmlns:a16="http://schemas.microsoft.com/office/drawing/2014/main" id="{AAE1EA5E-DFF9-4BDA-BBAC-A73F2084629E}"/>
              </a:ext>
            </a:extLst>
          </p:cNvPr>
          <p:cNvSpPr>
            <a:spLocks noGrp="1"/>
          </p:cNvSpPr>
          <p:nvPr>
            <p:ph idx="1"/>
          </p:nvPr>
        </p:nvSpPr>
        <p:spPr/>
        <p:txBody>
          <a:bodyPr>
            <a:normAutofit fontScale="92500" lnSpcReduction="20000"/>
          </a:bodyPr>
          <a:lstStyle/>
          <a:p>
            <a:pPr algn="just"/>
            <a:r>
              <a:rPr lang="en-US" sz="2800" dirty="0">
                <a:solidFill>
                  <a:schemeClr val="tx1"/>
                </a:solidFill>
              </a:rPr>
              <a:t>In a </a:t>
            </a:r>
            <a:r>
              <a:rPr lang="en-US" sz="2800" b="1" dirty="0">
                <a:solidFill>
                  <a:schemeClr val="tx1"/>
                </a:solidFill>
              </a:rPr>
              <a:t>single-processor multiprogramming system</a:t>
            </a:r>
            <a:r>
              <a:rPr lang="en-US" sz="2800" dirty="0">
                <a:solidFill>
                  <a:schemeClr val="tx1"/>
                </a:solidFill>
              </a:rPr>
              <a:t>, processes are </a:t>
            </a:r>
            <a:r>
              <a:rPr lang="en-US" sz="2800" b="1" i="1" u="sng" dirty="0">
                <a:solidFill>
                  <a:schemeClr val="tx1"/>
                </a:solidFill>
              </a:rPr>
              <a:t>interleaved</a:t>
            </a:r>
            <a:r>
              <a:rPr lang="en-US" sz="2800" dirty="0">
                <a:solidFill>
                  <a:schemeClr val="tx1"/>
                </a:solidFill>
              </a:rPr>
              <a:t> in time to yield the appearance of simultaneous execution</a:t>
            </a:r>
          </a:p>
          <a:p>
            <a:pPr lvl="1" algn="just"/>
            <a:r>
              <a:rPr lang="en-US" sz="2800" dirty="0">
                <a:solidFill>
                  <a:schemeClr val="tx1"/>
                </a:solidFill>
              </a:rPr>
              <a:t>Even though actual parallel processing is not achieved, and even though there is a certain amount of overhead involved in switching back and forth between processes, interleaved execution provides major benefits in processing efficiency and in program structuring.</a:t>
            </a:r>
          </a:p>
          <a:p>
            <a:pPr algn="just"/>
            <a:r>
              <a:rPr lang="en-US" sz="2800" dirty="0">
                <a:solidFill>
                  <a:schemeClr val="tx1"/>
                </a:solidFill>
              </a:rPr>
              <a:t>In a </a:t>
            </a:r>
            <a:r>
              <a:rPr lang="en-US" sz="2800" b="1" dirty="0">
                <a:solidFill>
                  <a:schemeClr val="tx1"/>
                </a:solidFill>
              </a:rPr>
              <a:t>multiple-processor system</a:t>
            </a:r>
            <a:r>
              <a:rPr lang="en-US" sz="2800" dirty="0">
                <a:solidFill>
                  <a:schemeClr val="tx1"/>
                </a:solidFill>
              </a:rPr>
              <a:t>, it is possible not only to interleave the execution of multiple processes but also to </a:t>
            </a:r>
            <a:r>
              <a:rPr lang="en-US" sz="2800" b="1" i="1" u="sng" dirty="0">
                <a:solidFill>
                  <a:schemeClr val="tx1"/>
                </a:solidFill>
              </a:rPr>
              <a:t>overlap</a:t>
            </a:r>
            <a:r>
              <a:rPr lang="en-US" sz="2800" dirty="0">
                <a:solidFill>
                  <a:schemeClr val="tx1"/>
                </a:solidFill>
              </a:rPr>
              <a:t> them</a:t>
            </a:r>
          </a:p>
          <a:p>
            <a:r>
              <a:rPr lang="en-US" sz="2800" dirty="0">
                <a:solidFill>
                  <a:schemeClr val="tx1"/>
                </a:solidFill>
              </a:rPr>
              <a:t>All of the foregoing difficulties present themselves in a multiprocessor system as well, because a multiprocessor system must also deal with problems arising from the simultaneous</a:t>
            </a:r>
          </a:p>
        </p:txBody>
      </p:sp>
    </p:spTree>
    <p:extLst>
      <p:ext uri="{BB962C8B-B14F-4D97-AF65-F5344CB8AC3E}">
        <p14:creationId xmlns:p14="http://schemas.microsoft.com/office/powerpoint/2010/main" val="236077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457201"/>
            <a:ext cx="8332787" cy="1143000"/>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Difficulties of Concurrency</a:t>
            </a:r>
          </a:p>
        </p:txBody>
      </p:sp>
      <p:sp>
        <p:nvSpPr>
          <p:cNvPr id="3" name="Content Placeholder 2"/>
          <p:cNvSpPr>
            <a:spLocks noGrp="1"/>
          </p:cNvSpPr>
          <p:nvPr>
            <p:ph sz="half" idx="1"/>
          </p:nvPr>
        </p:nvSpPr>
        <p:spPr>
          <a:xfrm>
            <a:off x="898071" y="-1"/>
            <a:ext cx="10744200" cy="6400799"/>
          </a:xfrm>
        </p:spPr>
        <p:txBody>
          <a:bodyPr>
            <a:normAutofit fontScale="92500" lnSpcReduction="10000"/>
          </a:bodyPr>
          <a:lstStyle/>
          <a:p>
            <a:pPr marL="560070" indent="-514350" algn="just">
              <a:buFont typeface="+mj-lt"/>
              <a:buAutoNum type="arabicPeriod"/>
            </a:pPr>
            <a:r>
              <a:rPr lang="en-US" sz="3200" b="1" dirty="0">
                <a:solidFill>
                  <a:schemeClr val="tx1"/>
                </a:solidFill>
              </a:rPr>
              <a:t>Sharing of global resources</a:t>
            </a:r>
          </a:p>
          <a:p>
            <a:pPr lvl="1" algn="just"/>
            <a:r>
              <a:rPr lang="en-US" sz="2200" dirty="0">
                <a:solidFill>
                  <a:schemeClr val="tx1"/>
                </a:solidFill>
              </a:rPr>
              <a:t>For example, if two processes both make use of the same global variable and both perform reads and writes on that variable, then the order in which the various reads and writes are executed is critical.</a:t>
            </a:r>
            <a:endParaRPr lang="en-US" sz="7000" dirty="0">
              <a:solidFill>
                <a:schemeClr val="tx1"/>
              </a:solidFill>
            </a:endParaRPr>
          </a:p>
          <a:p>
            <a:pPr marL="560070" indent="-514350" algn="just">
              <a:buFont typeface="+mj-lt"/>
              <a:buAutoNum type="arabicPeriod"/>
            </a:pPr>
            <a:r>
              <a:rPr lang="en-US" sz="3200" b="1" dirty="0">
                <a:solidFill>
                  <a:schemeClr val="tx1"/>
                </a:solidFill>
              </a:rPr>
              <a:t>Difficult for the OS to manage the allocation of resources optimally</a:t>
            </a:r>
          </a:p>
          <a:p>
            <a:pPr lvl="1" algn="just"/>
            <a:r>
              <a:rPr lang="en-US" dirty="0">
                <a:solidFill>
                  <a:schemeClr val="tx1"/>
                </a:solidFill>
              </a:rPr>
              <a:t>For example, process A may request use of, and be granted control of, a particular I/O channel and then be suspended before using that channel. It may be undesirable for the OS simply to lock the channel and prevent its use by other processes; indeed this may lead to a deadlock condition</a:t>
            </a:r>
            <a:endParaRPr lang="en-US" sz="3000" dirty="0">
              <a:solidFill>
                <a:schemeClr val="tx1"/>
              </a:solidFill>
            </a:endParaRPr>
          </a:p>
          <a:p>
            <a:pPr marL="560070" indent="-514350" algn="just">
              <a:buFont typeface="+mj-lt"/>
              <a:buAutoNum type="arabicPeriod"/>
            </a:pPr>
            <a:r>
              <a:rPr lang="en-US" sz="3200" b="1" dirty="0">
                <a:solidFill>
                  <a:schemeClr val="tx1"/>
                </a:solidFill>
              </a:rPr>
              <a:t>Difficult to locate programming errors</a:t>
            </a:r>
          </a:p>
          <a:p>
            <a:pPr lvl="1" algn="just"/>
            <a:r>
              <a:rPr lang="en-US" dirty="0">
                <a:solidFill>
                  <a:schemeClr val="tx1"/>
                </a:solidFill>
              </a:rPr>
              <a:t>because results are typically not deterministic and</a:t>
            </a:r>
          </a:p>
          <a:p>
            <a:r>
              <a:rPr lang="en-US" sz="2000" b="1" kern="1200" baseline="0" dirty="0">
                <a:solidFill>
                  <a:schemeClr val="tx1"/>
                </a:solidFill>
                <a:latin typeface="+mn-lt"/>
                <a:ea typeface="+mn-ea"/>
                <a:cs typeface="+mn-cs"/>
              </a:rPr>
              <a:t>3. It becomes very difficult to locate a programming error </a:t>
            </a:r>
            <a:r>
              <a:rPr lang="en-US" sz="2000" b="0" kern="1200" baseline="0" dirty="0">
                <a:solidFill>
                  <a:schemeClr val="tx1"/>
                </a:solidFill>
                <a:latin typeface="+mn-lt"/>
                <a:ea typeface="+mn-ea"/>
                <a:cs typeface="+mn-cs"/>
              </a:rPr>
              <a:t>because results are </a:t>
            </a:r>
            <a:r>
              <a:rPr lang="en-US" sz="2000" kern="1200" baseline="0" dirty="0">
                <a:solidFill>
                  <a:schemeClr val="tx1"/>
                </a:solidFill>
                <a:latin typeface="+mn-lt"/>
                <a:ea typeface="+mn-ea"/>
                <a:cs typeface="+mn-cs"/>
              </a:rPr>
              <a:t>typically not deterministic and reproducible (e.g., see [LEBL87, CARR89, SHEN02] for a discussion of this point).</a:t>
            </a:r>
          </a:p>
          <a:p>
            <a:endParaRPr lang="en-US" sz="2000" kern="1200" baseline="0" dirty="0">
              <a:solidFill>
                <a:schemeClr val="tx1"/>
              </a:solidFill>
              <a:latin typeface="+mn-lt"/>
              <a:ea typeface="+mn-ea"/>
              <a:cs typeface="+mn-cs"/>
            </a:endParaRPr>
          </a:p>
          <a:p>
            <a:r>
              <a:rPr lang="en-US" sz="2000" kern="1200" baseline="0" dirty="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endParaRPr lang="en-US" dirty="0"/>
          </a:p>
          <a:p>
            <a:pPr lvl="1"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0BBF76-D008-40B3-A3C4-C0A1496E1BD4}"/>
              </a:ext>
            </a:extLst>
          </p:cNvPr>
          <p:cNvSpPr>
            <a:spLocks noGrp="1"/>
          </p:cNvSpPr>
          <p:nvPr>
            <p:ph type="title"/>
          </p:nvPr>
        </p:nvSpPr>
        <p:spPr>
          <a:xfrm>
            <a:off x="1158240" y="326572"/>
            <a:ext cx="9875520" cy="1023257"/>
          </a:xfrm>
        </p:spPr>
        <p:txBody>
          <a:bodyPr/>
          <a:lstStyle/>
          <a:p>
            <a:pPr algn="ctr"/>
            <a:r>
              <a:rPr lang="en-US" b="1" dirty="0"/>
              <a:t>A Simple Example</a:t>
            </a:r>
            <a:endParaRPr lang="en-US" dirty="0"/>
          </a:p>
        </p:txBody>
      </p:sp>
      <p:sp>
        <p:nvSpPr>
          <p:cNvPr id="6" name="Content Placeholder 5">
            <a:extLst>
              <a:ext uri="{FF2B5EF4-FFF2-40B4-BE49-F238E27FC236}">
                <a16:creationId xmlns:a16="http://schemas.microsoft.com/office/drawing/2014/main" id="{C6A23831-1A6B-42DE-B60D-6FC6FC542539}"/>
              </a:ext>
            </a:extLst>
          </p:cNvPr>
          <p:cNvSpPr>
            <a:spLocks noGrp="1"/>
          </p:cNvSpPr>
          <p:nvPr>
            <p:ph sz="half" idx="1"/>
          </p:nvPr>
        </p:nvSpPr>
        <p:spPr>
          <a:xfrm>
            <a:off x="489857" y="1502229"/>
            <a:ext cx="3771900" cy="4865914"/>
          </a:xfrm>
        </p:spPr>
        <p:txBody>
          <a:bodyPr>
            <a:normAutofit/>
          </a:bodyPr>
          <a:lstStyle/>
          <a:p>
            <a:r>
              <a:rPr lang="en-US" sz="2800" dirty="0"/>
              <a:t>Consider the following procedure:</a:t>
            </a:r>
          </a:p>
          <a:p>
            <a:endParaRPr lang="en-US" dirty="0"/>
          </a:p>
        </p:txBody>
      </p:sp>
      <p:sp>
        <p:nvSpPr>
          <p:cNvPr id="8" name="Content Placeholder 7">
            <a:extLst>
              <a:ext uri="{FF2B5EF4-FFF2-40B4-BE49-F238E27FC236}">
                <a16:creationId xmlns:a16="http://schemas.microsoft.com/office/drawing/2014/main" id="{64E1B2B1-02CD-457C-AE1F-05B169FC0B77}"/>
              </a:ext>
            </a:extLst>
          </p:cNvPr>
          <p:cNvSpPr>
            <a:spLocks noGrp="1"/>
          </p:cNvSpPr>
          <p:nvPr>
            <p:ph sz="half" idx="2"/>
          </p:nvPr>
        </p:nvSpPr>
        <p:spPr>
          <a:xfrm>
            <a:off x="4474029" y="1502229"/>
            <a:ext cx="7511142" cy="5029199"/>
          </a:xfrm>
        </p:spPr>
        <p:txBody>
          <a:bodyPr>
            <a:normAutofit/>
          </a:bodyPr>
          <a:lstStyle/>
          <a:p>
            <a:pPr algn="just"/>
            <a:r>
              <a:rPr lang="en-US" dirty="0">
                <a:solidFill>
                  <a:schemeClr val="tx1"/>
                </a:solidFill>
              </a:rPr>
              <a:t>Any program can call this procedure repeatedly to accept user input and display it on the user’s screen.</a:t>
            </a:r>
          </a:p>
          <a:p>
            <a:pPr algn="just"/>
            <a:r>
              <a:rPr lang="en-US" dirty="0">
                <a:solidFill>
                  <a:schemeClr val="tx1"/>
                </a:solidFill>
              </a:rPr>
              <a:t>Now consider that we have a single-processor multiprogramming system supporting a single user. The user can jump from one application to another, and each application uses the same keyboard for input and the same screen for output.</a:t>
            </a:r>
          </a:p>
          <a:p>
            <a:pPr algn="just"/>
            <a:r>
              <a:rPr lang="en-US" dirty="0">
                <a:solidFill>
                  <a:schemeClr val="tx1"/>
                </a:solidFill>
              </a:rPr>
              <a:t>Because each application needs to use the procedure echo, it makes sense for it to be a shared procedure that is loaded into a portion of memory global to all applications. Thus, only a single copy of the echo procedure is used, saving space.</a:t>
            </a:r>
          </a:p>
          <a:p>
            <a:pPr algn="just"/>
            <a:r>
              <a:rPr lang="en-US" dirty="0">
                <a:solidFill>
                  <a:schemeClr val="tx1"/>
                </a:solidFill>
              </a:rPr>
              <a:t>The sharing of main memory among processes is useful to permit efficient and close interaction among processes. However, </a:t>
            </a:r>
            <a:r>
              <a:rPr lang="en-US" b="1" i="1" u="sng" dirty="0">
                <a:solidFill>
                  <a:schemeClr val="tx1"/>
                </a:solidFill>
              </a:rPr>
              <a:t>such sharing can lead to problems</a:t>
            </a:r>
            <a:r>
              <a:rPr lang="en-US" dirty="0">
                <a:solidFill>
                  <a:schemeClr val="tx1"/>
                </a:solidFill>
              </a:rPr>
              <a:t>.</a:t>
            </a:r>
          </a:p>
        </p:txBody>
      </p:sp>
      <p:pic>
        <p:nvPicPr>
          <p:cNvPr id="7" name="Picture 6">
            <a:extLst>
              <a:ext uri="{FF2B5EF4-FFF2-40B4-BE49-F238E27FC236}">
                <a16:creationId xmlns:a16="http://schemas.microsoft.com/office/drawing/2014/main" id="{4FC98E3F-526B-4E4D-BD78-16549309B8C4}"/>
              </a:ext>
            </a:extLst>
          </p:cNvPr>
          <p:cNvPicPr>
            <a:picLocks noChangeAspect="1"/>
          </p:cNvPicPr>
          <p:nvPr/>
        </p:nvPicPr>
        <p:blipFill>
          <a:blip r:embed="rId2"/>
          <a:stretch>
            <a:fillRect/>
          </a:stretch>
        </p:blipFill>
        <p:spPr>
          <a:xfrm>
            <a:off x="531434" y="3069762"/>
            <a:ext cx="3590772" cy="2298661"/>
          </a:xfrm>
          <a:prstGeom prst="rect">
            <a:avLst/>
          </a:prstGeom>
          <a:solidFill>
            <a:schemeClr val="accent1"/>
          </a:solidFill>
        </p:spPr>
      </p:pic>
    </p:spTree>
    <p:extLst>
      <p:ext uri="{BB962C8B-B14F-4D97-AF65-F5344CB8AC3E}">
        <p14:creationId xmlns:p14="http://schemas.microsoft.com/office/powerpoint/2010/main" val="313417916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1075</TotalTime>
  <Words>13570</Words>
  <Application>Microsoft Office PowerPoint</Application>
  <PresentationFormat>Widescreen</PresentationFormat>
  <Paragraphs>854</Paragraphs>
  <Slides>61</Slides>
  <Notes>21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Basis</vt:lpstr>
      <vt:lpstr>Concurrency: Mutual Exclusion and Synchronization</vt:lpstr>
      <vt:lpstr>MULTIPLE  PROCESSES</vt:lpstr>
      <vt:lpstr>CONCURRENCY AND DESIGN ISSUES</vt:lpstr>
      <vt:lpstr>Concurrency Arises in Three Different Contexts:</vt:lpstr>
      <vt:lpstr>PowerPoint Presentation</vt:lpstr>
      <vt:lpstr>PRINCIPLES OF CONCURRENCY</vt:lpstr>
      <vt:lpstr>Extra Slide</vt:lpstr>
      <vt:lpstr>Difficulties of Concurrency</vt:lpstr>
      <vt:lpstr>A Simple Example</vt:lpstr>
      <vt:lpstr>A Simple Example</vt:lpstr>
      <vt:lpstr>A Simple Example</vt:lpstr>
      <vt:lpstr>An other Example</vt:lpstr>
      <vt:lpstr>Solution</vt:lpstr>
      <vt:lpstr>Race Condition</vt:lpstr>
      <vt:lpstr>Operating System Concerns</vt:lpstr>
      <vt:lpstr>Process Interaction</vt:lpstr>
      <vt:lpstr>PowerPoint Presentation</vt:lpstr>
      <vt:lpstr>Resource Competition</vt:lpstr>
      <vt:lpstr>PowerPoint Presentation</vt:lpstr>
      <vt:lpstr>PowerPoint Presentation</vt:lpstr>
      <vt:lpstr>COOPERATION AMONG PROCESSES BY SHARING</vt:lpstr>
      <vt:lpstr>COOPERATION AMONG PROCESSES BY SHARING</vt:lpstr>
      <vt:lpstr>Example: Cooperation Among Processes By Sharing</vt:lpstr>
      <vt:lpstr>Example: Cooperation Among Processes By Sharing</vt:lpstr>
      <vt:lpstr>Cooperation Among Processes By Sharing</vt:lpstr>
      <vt:lpstr>COOPERATION AMONG PROCESSES BY COMMUNICATION</vt:lpstr>
      <vt:lpstr>COOPERATION AMONG PROCESSES BY COMMUNICATION</vt:lpstr>
      <vt:lpstr>REQUIREMENTS FOR MUTUAL EXCLUSION</vt:lpstr>
      <vt:lpstr>Requirements For Mutual Exclusion</vt:lpstr>
      <vt:lpstr>Ways to Achieve Mutual Exclusion</vt:lpstr>
      <vt:lpstr>MUTUAL EXCLUSION THROUGH HARDWARE SUPPORT</vt:lpstr>
      <vt:lpstr>Mutual Exclusion: Hardware Support: Interrupt Disabling</vt:lpstr>
      <vt:lpstr>Mutual Exclusion: Hardware Support: Special Machine Instructions</vt:lpstr>
      <vt:lpstr>Mutual Exclusion: Hardware Support: Compare &amp; Swap Instruction</vt:lpstr>
      <vt:lpstr>PowerPoint Presentation</vt:lpstr>
      <vt:lpstr>Special Machine Instruction: Advantages</vt:lpstr>
      <vt:lpstr>Special Machine Instruction: Disadvantages</vt:lpstr>
      <vt:lpstr>PowerPoint Presentation</vt:lpstr>
      <vt:lpstr>semaphores</vt:lpstr>
      <vt:lpstr>Semaphore</vt:lpstr>
      <vt:lpstr>Semaphore</vt:lpstr>
      <vt:lpstr>PowerPoint Presentation</vt:lpstr>
      <vt:lpstr>A Definition of Semaphore Primitives</vt:lpstr>
      <vt:lpstr>Consequences</vt:lpstr>
      <vt:lpstr>Binary Semaphore</vt:lpstr>
      <vt:lpstr>Binary Semaphore</vt:lpstr>
      <vt:lpstr>Mutex</vt:lpstr>
      <vt:lpstr>Strong v/s Weak Semaphore</vt:lpstr>
      <vt:lpstr>Example: Strong Semaphore Operation</vt:lpstr>
      <vt:lpstr>PowerPoint Presentation</vt:lpstr>
      <vt:lpstr>PowerPoint Presentation</vt:lpstr>
      <vt:lpstr>PowerPoint Presentation</vt:lpstr>
      <vt:lpstr>Mutual Exclusion using Semaphore</vt:lpstr>
      <vt:lpstr>Processes Accessing Shared Data Protected by a Semaphore</vt:lpstr>
      <vt:lpstr>Semaphore</vt:lpstr>
      <vt:lpstr>Semaphore Usage</vt:lpstr>
      <vt:lpstr>Semaphore Usage</vt:lpstr>
      <vt:lpstr>Semaphore Implementation</vt:lpstr>
      <vt:lpstr>Semaphore Implementation</vt:lpstr>
      <vt:lpstr>PowerPoint Presentation</vt:lpstr>
      <vt:lpstr>Semaphore Implementation Some ponits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Mutual Exclusion and Synchronization</dc:title>
  <dc:creator>Aakash</dc:creator>
  <cp:lastModifiedBy>Taha Bin Niaz</cp:lastModifiedBy>
  <cp:revision>112</cp:revision>
  <dcterms:created xsi:type="dcterms:W3CDTF">2019-09-29T03:38:30Z</dcterms:created>
  <dcterms:modified xsi:type="dcterms:W3CDTF">2023-11-06T07:12:00Z</dcterms:modified>
</cp:coreProperties>
</file>