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1/28/2023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Cloud To  Edge</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Cloud computing</a:t>
            </a:r>
          </a:p>
          <a:p>
            <a:r>
              <a:rPr lang="en-US" dirty="0"/>
              <a:t>Edge  computing                                                                                                                                                                                                                                                                                                                                                                                                                                                                                                                                                                       </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F3B7948-D6CE-88C4-708F-A33632F677BB}"/>
              </a:ext>
            </a:extLst>
          </p:cNvPr>
          <p:cNvSpPr>
            <a:spLocks noGrp="1"/>
          </p:cNvSpPr>
          <p:nvPr>
            <p:ph type="title"/>
          </p:nvPr>
        </p:nvSpPr>
        <p:spPr/>
        <p:txBody>
          <a:bodyPr>
            <a:normAutofit fontScale="90000"/>
          </a:bodyPr>
          <a:lstStyle/>
          <a:p>
            <a:r>
              <a:rPr lang="en-US" dirty="0"/>
              <a:t>Cloud to edge computing </a:t>
            </a:r>
            <a:r>
              <a:rPr lang="en-US"/>
              <a:t>conculsion</a:t>
            </a:r>
            <a:endParaRPr lang="en-US" dirty="0"/>
          </a:p>
        </p:txBody>
      </p:sp>
      <p:sp>
        <p:nvSpPr>
          <p:cNvPr id="17" name="TextBox 16">
            <a:extLst>
              <a:ext uri="{FF2B5EF4-FFF2-40B4-BE49-F238E27FC236}">
                <a16:creationId xmlns:a16="http://schemas.microsoft.com/office/drawing/2014/main" id="{5BF9D8B1-B1F6-E1B5-B05E-91BD39E514B2}"/>
              </a:ext>
            </a:extLst>
          </p:cNvPr>
          <p:cNvSpPr txBox="1"/>
          <p:nvPr/>
        </p:nvSpPr>
        <p:spPr>
          <a:xfrm>
            <a:off x="1104900" y="2772966"/>
            <a:ext cx="8153400" cy="2862322"/>
          </a:xfrm>
          <a:prstGeom prst="rect">
            <a:avLst/>
          </a:prstGeom>
          <a:noFill/>
        </p:spPr>
        <p:txBody>
          <a:bodyPr wrap="square">
            <a:spAutoFit/>
          </a:bodyPr>
          <a:lstStyle/>
          <a:p>
            <a:r>
              <a:rPr lang="en-US" b="0" i="0" dirty="0">
                <a:solidFill>
                  <a:srgbClr val="374151"/>
                </a:solidFill>
                <a:effectLst/>
                <a:latin typeface="Söhne"/>
              </a:rPr>
              <a:t>In conclusion, cloud to edge computing is a distributed computing architecture that combines the benefits of cloud computing with those of edge computing. It allows organizations to process data closer to the source, reducing latency and improving security, reliability, and privacy. It also enables organizations to scale their IT infrastructure more easily and efficiently, and make real-time decisions and actions. Cloud to edge computing can be especially useful for real-time applications such as autonomous vehicles, industrial internet of things (</a:t>
            </a:r>
            <a:r>
              <a:rPr lang="en-US" b="0" i="0" dirty="0" err="1">
                <a:solidFill>
                  <a:srgbClr val="374151"/>
                </a:solidFill>
                <a:effectLst/>
                <a:latin typeface="Söhne"/>
              </a:rPr>
              <a:t>IIoT</a:t>
            </a:r>
            <a:r>
              <a:rPr lang="en-US" b="0" i="0" dirty="0">
                <a:solidFill>
                  <a:srgbClr val="374151"/>
                </a:solidFill>
                <a:effectLst/>
                <a:latin typeface="Söhne"/>
              </a:rPr>
              <a:t>) systems, retail and healthcare. However, organizations must carefully consider the trade-offs and costs of using this architecture, particularly when it comes to security, data management, and regulatory compliance.</a:t>
            </a:r>
            <a:endParaRPr lang="en-US"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t>Cloud computing</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7" y="1500187"/>
            <a:ext cx="4974470" cy="449103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35" name="TextBox 34">
            <a:extLst>
              <a:ext uri="{FF2B5EF4-FFF2-40B4-BE49-F238E27FC236}">
                <a16:creationId xmlns:a16="http://schemas.microsoft.com/office/drawing/2014/main" id="{085DB589-7B67-72FE-D93A-A2717CBF6A0E}"/>
              </a:ext>
            </a:extLst>
          </p:cNvPr>
          <p:cNvSpPr txBox="1"/>
          <p:nvPr/>
        </p:nvSpPr>
        <p:spPr>
          <a:xfrm>
            <a:off x="604434" y="2551837"/>
            <a:ext cx="5491566" cy="2554545"/>
          </a:xfrm>
          <a:prstGeom prst="rect">
            <a:avLst/>
          </a:prstGeom>
          <a:noFill/>
        </p:spPr>
        <p:txBody>
          <a:bodyPr wrap="square">
            <a:spAutoFit/>
          </a:bodyPr>
          <a:lstStyle/>
          <a:p>
            <a:r>
              <a:rPr lang="en-US" sz="2000" i="0" dirty="0">
                <a:solidFill>
                  <a:srgbClr val="374151"/>
                </a:solidFill>
                <a:effectLst/>
                <a:latin typeface="Söhne"/>
              </a:rPr>
              <a:t>Cloud computing is a model for delivering IT services in which resources, such as computing power, storage, and applications, are made available over the internet on a pay-per-use basis. Instead of owning and maintaining their own physical servers and equipment, organizations can access these services remotely, scaling them up or down as needed.</a:t>
            </a:r>
            <a:endParaRPr lang="en-US" sz="2000" dirty="0"/>
          </a:p>
        </p:txBody>
      </p:sp>
      <p:pic>
        <p:nvPicPr>
          <p:cNvPr id="36" name="Picture 35">
            <a:extLst>
              <a:ext uri="{FF2B5EF4-FFF2-40B4-BE49-F238E27FC236}">
                <a16:creationId xmlns:a16="http://schemas.microsoft.com/office/drawing/2014/main" id="{B398CE66-4181-F60E-266A-A8F69DF4FD98}"/>
              </a:ext>
            </a:extLst>
          </p:cNvPr>
          <p:cNvPicPr>
            <a:picLocks noChangeAspect="1"/>
          </p:cNvPicPr>
          <p:nvPr/>
        </p:nvPicPr>
        <p:blipFill>
          <a:blip r:embed="rId2"/>
          <a:stretch>
            <a:fillRect/>
          </a:stretch>
        </p:blipFill>
        <p:spPr>
          <a:xfrm>
            <a:off x="6010274" y="1500188"/>
            <a:ext cx="5743575" cy="4976812"/>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Cloud computing services </a:t>
            </a:r>
          </a:p>
        </p:txBody>
      </p:sp>
      <p:sp>
        <p:nvSpPr>
          <p:cNvPr id="10" name="TextBox 9">
            <a:extLst>
              <a:ext uri="{FF2B5EF4-FFF2-40B4-BE49-F238E27FC236}">
                <a16:creationId xmlns:a16="http://schemas.microsoft.com/office/drawing/2014/main" id="{95015033-6576-AA5D-B911-65B505BF1D1D}"/>
              </a:ext>
            </a:extLst>
          </p:cNvPr>
          <p:cNvSpPr txBox="1"/>
          <p:nvPr/>
        </p:nvSpPr>
        <p:spPr>
          <a:xfrm>
            <a:off x="604434" y="1792665"/>
            <a:ext cx="5491566" cy="3416320"/>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374151"/>
                </a:solidFill>
                <a:effectLst/>
                <a:latin typeface="Söhne"/>
              </a:rPr>
              <a:t>Infrastructure as a Service (IaaS): This type of service provides access to computing resources, such as servers, storage, and networking, over the internet.</a:t>
            </a:r>
          </a:p>
          <a:p>
            <a:pPr marL="285750" indent="-285750">
              <a:buFont typeface="Wingdings" panose="05000000000000000000" pitchFamily="2" charset="2"/>
              <a:buChar char="Ø"/>
            </a:pPr>
            <a:r>
              <a:rPr lang="en-US" b="0" i="0" dirty="0">
                <a:solidFill>
                  <a:srgbClr val="374151"/>
                </a:solidFill>
                <a:effectLst/>
                <a:latin typeface="Söhne"/>
              </a:rPr>
              <a:t>Platform as a Service (PaaS): This type of service provides a platform for developing, testing, and deploying software applications, often including the underlying infrastructure and middleware.</a:t>
            </a:r>
          </a:p>
          <a:p>
            <a:pPr marL="285750" indent="-285750">
              <a:buFont typeface="Wingdings" panose="05000000000000000000" pitchFamily="2" charset="2"/>
              <a:buChar char="Ø"/>
            </a:pPr>
            <a:r>
              <a:rPr lang="en-US" b="0" i="0" dirty="0">
                <a:solidFill>
                  <a:srgbClr val="374151"/>
                </a:solidFill>
                <a:effectLst/>
                <a:latin typeface="Söhne"/>
              </a:rPr>
              <a:t>Software as a Service (SaaS): This type of service provides access to software applications, such as email, customer relationship management (CRM), and enterprise resource planning (ERP), over the internet.</a:t>
            </a:r>
          </a:p>
        </p:txBody>
      </p:sp>
      <p:pic>
        <p:nvPicPr>
          <p:cNvPr id="11" name="Picture 10">
            <a:extLst>
              <a:ext uri="{FF2B5EF4-FFF2-40B4-BE49-F238E27FC236}">
                <a16:creationId xmlns:a16="http://schemas.microsoft.com/office/drawing/2014/main" id="{5FF43097-79D0-BE53-3ED6-E6815F48F777}"/>
              </a:ext>
            </a:extLst>
          </p:cNvPr>
          <p:cNvPicPr>
            <a:picLocks noChangeAspect="1"/>
          </p:cNvPicPr>
          <p:nvPr/>
        </p:nvPicPr>
        <p:blipFill>
          <a:blip r:embed="rId2"/>
          <a:stretch>
            <a:fillRect/>
          </a:stretch>
        </p:blipFill>
        <p:spPr>
          <a:xfrm>
            <a:off x="6181725" y="1395353"/>
            <a:ext cx="5591174" cy="4710172"/>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t>Cloud computing benefits</a:t>
            </a:r>
          </a:p>
        </p:txBody>
      </p:sp>
      <p:sp>
        <p:nvSpPr>
          <p:cNvPr id="16" name="Rectangle 2">
            <a:extLst>
              <a:ext uri="{FF2B5EF4-FFF2-40B4-BE49-F238E27FC236}">
                <a16:creationId xmlns:a16="http://schemas.microsoft.com/office/drawing/2014/main" id="{4866A0FA-624B-09FE-B552-85CF0F006251}"/>
              </a:ext>
            </a:extLst>
          </p:cNvPr>
          <p:cNvSpPr>
            <a:spLocks noChangeArrowheads="1"/>
          </p:cNvSpPr>
          <p:nvPr/>
        </p:nvSpPr>
        <p:spPr bwMode="auto">
          <a:xfrm>
            <a:off x="855405" y="1299461"/>
            <a:ext cx="558472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400" b="1" dirty="0">
                <a:solidFill>
                  <a:srgbClr val="000000"/>
                </a:solidFill>
                <a:latin typeface="Söhne"/>
              </a:rPr>
              <a:t>C</a:t>
            </a:r>
            <a:r>
              <a:rPr kumimoji="0" lang="en-US" altLang="en-US" sz="2400" b="1" i="0" u="none" strike="noStrike" cap="none" normalizeH="0" baseline="0" dirty="0">
                <a:ln>
                  <a:noFill/>
                </a:ln>
                <a:solidFill>
                  <a:srgbClr val="000000"/>
                </a:solidFill>
                <a:effectLst/>
                <a:latin typeface="Söhne"/>
              </a:rPr>
              <a:t>ost </a:t>
            </a:r>
            <a:r>
              <a:rPr lang="en-US" altLang="en-US" sz="2400" b="1" dirty="0">
                <a:solidFill>
                  <a:srgbClr val="000000"/>
                </a:solidFill>
                <a:latin typeface="Söhne"/>
              </a:rPr>
              <a:t>S</a:t>
            </a:r>
            <a:r>
              <a:rPr kumimoji="0" lang="en-US" altLang="en-US" sz="2400" b="1" i="0" u="none" strike="noStrike" cap="none" normalizeH="0" baseline="0" dirty="0">
                <a:ln>
                  <a:noFill/>
                </a:ln>
                <a:solidFill>
                  <a:srgbClr val="000000"/>
                </a:solidFill>
                <a:effectLst/>
                <a:latin typeface="Söhne"/>
              </a:rPr>
              <a:t>avings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400" b="1" dirty="0">
                <a:solidFill>
                  <a:srgbClr val="000000"/>
                </a:solidFill>
                <a:latin typeface="Söhne"/>
              </a:rPr>
              <a:t>S</a:t>
            </a:r>
            <a:r>
              <a:rPr kumimoji="0" lang="en-US" altLang="en-US" sz="2400" b="1" i="0" u="none" strike="noStrike" cap="none" normalizeH="0" baseline="0" dirty="0">
                <a:ln>
                  <a:noFill/>
                </a:ln>
                <a:solidFill>
                  <a:srgbClr val="000000"/>
                </a:solidFill>
                <a:effectLst/>
                <a:latin typeface="Söhne"/>
              </a:rPr>
              <a:t>calability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400" b="1" dirty="0">
                <a:solidFill>
                  <a:srgbClr val="000000"/>
                </a:solidFill>
                <a:latin typeface="Söhne"/>
              </a:rPr>
              <a:t>I</a:t>
            </a:r>
            <a:r>
              <a:rPr kumimoji="0" lang="en-US" altLang="en-US" sz="2400" b="1" i="0" u="none" strike="noStrike" cap="none" normalizeH="0" baseline="0" dirty="0">
                <a:ln>
                  <a:noFill/>
                </a:ln>
                <a:solidFill>
                  <a:srgbClr val="000000"/>
                </a:solidFill>
                <a:effectLst/>
                <a:latin typeface="Söhne"/>
              </a:rPr>
              <a:t>mproved collaboration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400" b="1" dirty="0">
                <a:solidFill>
                  <a:srgbClr val="000000"/>
                </a:solidFill>
                <a:latin typeface="Söhne"/>
              </a:rPr>
              <a:t>S</a:t>
            </a:r>
            <a:r>
              <a:rPr kumimoji="0" lang="en-US" altLang="en-US" sz="2400" b="1" i="0" u="none" strike="noStrike" cap="none" normalizeH="0" baseline="0" dirty="0">
                <a:ln>
                  <a:noFill/>
                </a:ln>
                <a:solidFill>
                  <a:srgbClr val="000000"/>
                </a:solidFill>
                <a:effectLst/>
                <a:latin typeface="Söhne"/>
              </a:rPr>
              <a:t>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400" b="1" dirty="0">
                <a:solidFill>
                  <a:srgbClr val="000000"/>
                </a:solidFill>
                <a:latin typeface="Söhne"/>
              </a:rPr>
              <a:t>P</a:t>
            </a:r>
            <a:r>
              <a:rPr kumimoji="0" lang="en-US" altLang="en-US" sz="2400" b="1" i="0" u="none" strike="noStrike" cap="none" normalizeH="0" baseline="0" dirty="0">
                <a:ln>
                  <a:noFill/>
                </a:ln>
                <a:solidFill>
                  <a:srgbClr val="000000"/>
                </a:solidFill>
                <a:effectLst/>
                <a:latin typeface="Söhne"/>
              </a:rPr>
              <a:t>rivacy </a:t>
            </a:r>
            <a:endParaRPr lang="en-US" altLang="en-US" sz="2400" b="1" dirty="0">
              <a:solidFill>
                <a:srgbClr val="000000"/>
              </a:solidFill>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400" b="1" dirty="0">
                <a:solidFill>
                  <a:srgbClr val="000000"/>
                </a:solidFill>
                <a:latin typeface="Söhne"/>
              </a:rPr>
              <a:t>R</a:t>
            </a:r>
            <a:r>
              <a:rPr kumimoji="0" lang="en-US" altLang="en-US" sz="2400" b="1" i="0" u="none" strike="noStrike" cap="none" normalizeH="0" baseline="0" dirty="0">
                <a:ln>
                  <a:noFill/>
                </a:ln>
                <a:solidFill>
                  <a:srgbClr val="000000"/>
                </a:solidFill>
                <a:effectLst/>
                <a:latin typeface="Söhne"/>
              </a:rPr>
              <a:t>egulatory compliance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400" b="1" i="0" dirty="0">
                <a:solidFill>
                  <a:srgbClr val="374151"/>
                </a:solidFill>
                <a:effectLst/>
                <a:latin typeface="Söhne"/>
              </a:rPr>
              <a:t>Automatic software updates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400" b="1" i="0" dirty="0">
                <a:solidFill>
                  <a:srgbClr val="374151"/>
                </a:solidFill>
                <a:effectLst/>
                <a:latin typeface="Söhne"/>
              </a:rPr>
              <a:t>Greater Innovation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400" b="1" i="0" dirty="0">
                <a:solidFill>
                  <a:srgbClr val="374151"/>
                </a:solidFill>
                <a:effectLst/>
                <a:latin typeface="Söhne"/>
              </a:rPr>
              <a:t>Increased data storage</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t>Edge computing</a:t>
            </a:r>
          </a:p>
        </p:txBody>
      </p:sp>
      <p:sp>
        <p:nvSpPr>
          <p:cNvPr id="18" name="TextBox 17">
            <a:extLst>
              <a:ext uri="{FF2B5EF4-FFF2-40B4-BE49-F238E27FC236}">
                <a16:creationId xmlns:a16="http://schemas.microsoft.com/office/drawing/2014/main" id="{33F82DB3-996C-156D-76BC-E2E1D635E478}"/>
              </a:ext>
            </a:extLst>
          </p:cNvPr>
          <p:cNvSpPr txBox="1"/>
          <p:nvPr/>
        </p:nvSpPr>
        <p:spPr>
          <a:xfrm>
            <a:off x="604434" y="2222838"/>
            <a:ext cx="4862916" cy="2862322"/>
          </a:xfrm>
          <a:prstGeom prst="rect">
            <a:avLst/>
          </a:prstGeom>
          <a:noFill/>
        </p:spPr>
        <p:txBody>
          <a:bodyPr wrap="square">
            <a:spAutoFit/>
          </a:bodyPr>
          <a:lstStyle/>
          <a:p>
            <a:r>
              <a:rPr lang="en-US" b="0" i="0" dirty="0">
                <a:solidFill>
                  <a:srgbClr val="374151"/>
                </a:solidFill>
                <a:effectLst/>
                <a:latin typeface="Söhne"/>
              </a:rPr>
              <a:t>Edge computing refers to the practice of processing data closer to the source of data, rather than sending all data to a centralized location for processing. This can be done using edge devices such as routers, gateways, or specialized edge servers. Edge computing can help reduce the latency and bandwidth requirements of sending data to a distant central location, as well as increase the efficiency and security of data processing. </a:t>
            </a:r>
            <a:endParaRPr lang="en-US" dirty="0"/>
          </a:p>
        </p:txBody>
      </p:sp>
      <p:pic>
        <p:nvPicPr>
          <p:cNvPr id="19" name="Picture 18">
            <a:extLst>
              <a:ext uri="{FF2B5EF4-FFF2-40B4-BE49-F238E27FC236}">
                <a16:creationId xmlns:a16="http://schemas.microsoft.com/office/drawing/2014/main" id="{C962B3EC-C001-BF2C-F4D5-3A50C330FCB3}"/>
              </a:ext>
            </a:extLst>
          </p:cNvPr>
          <p:cNvPicPr>
            <a:picLocks noChangeAspect="1"/>
          </p:cNvPicPr>
          <p:nvPr/>
        </p:nvPicPr>
        <p:blipFill>
          <a:blip r:embed="rId2"/>
          <a:stretch>
            <a:fillRect/>
          </a:stretch>
        </p:blipFill>
        <p:spPr>
          <a:xfrm>
            <a:off x="5924550" y="1314450"/>
            <a:ext cx="5476875" cy="4943475"/>
          </a:xfrm>
          <a:prstGeom prst="rect">
            <a:avLst/>
          </a:prstGeom>
        </p:spPr>
      </p:pic>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b="0" i="0" dirty="0">
                <a:solidFill>
                  <a:srgbClr val="374151"/>
                </a:solidFill>
                <a:effectLst/>
                <a:latin typeface="Söhne"/>
              </a:rPr>
              <a:t>Edge computing services</a:t>
            </a:r>
            <a:endParaRPr lang="en-US" dirty="0"/>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5110161" cy="490278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v"/>
            </a:pPr>
            <a:r>
              <a:rPr lang="en-US" sz="1600" b="1" i="0" dirty="0">
                <a:solidFill>
                  <a:srgbClr val="374151"/>
                </a:solidFill>
                <a:effectLst/>
                <a:latin typeface="Söhne"/>
              </a:rPr>
              <a:t>Data collection and pre-processing: Edge devices can collect data from sensors and other sources, and perform initial processing such as filtering, compression, and encryption.</a:t>
            </a:r>
          </a:p>
          <a:p>
            <a:pPr algn="l">
              <a:buFont typeface="Wingdings" panose="05000000000000000000" pitchFamily="2" charset="2"/>
              <a:buChar char="v"/>
            </a:pPr>
            <a:r>
              <a:rPr lang="en-US" sz="1600" b="1" i="0" dirty="0">
                <a:solidFill>
                  <a:srgbClr val="374151"/>
                </a:solidFill>
                <a:effectLst/>
                <a:latin typeface="Söhne"/>
              </a:rPr>
              <a:t>Data analytics: Edge devices can perform real-time analytics on the data they collect, such as pattern recognition, anomaly detection, and machine learning.</a:t>
            </a:r>
          </a:p>
          <a:p>
            <a:pPr algn="l">
              <a:buFont typeface="Wingdings" panose="05000000000000000000" pitchFamily="2" charset="2"/>
              <a:buChar char="v"/>
            </a:pPr>
            <a:r>
              <a:rPr lang="en-US" sz="1600" b="1" i="0" dirty="0">
                <a:solidFill>
                  <a:srgbClr val="374151"/>
                </a:solidFill>
                <a:effectLst/>
                <a:latin typeface="Söhne"/>
              </a:rPr>
              <a:t>Edge content delivery: Edge devices can store and serve content, such as software updates, images, and videos, to nearby devices, reducing the need for data to be sent to a central location.</a:t>
            </a:r>
          </a:p>
          <a:p>
            <a:pPr algn="l">
              <a:buFont typeface="Wingdings" panose="05000000000000000000" pitchFamily="2" charset="2"/>
              <a:buChar char="v"/>
            </a:pPr>
            <a:r>
              <a:rPr lang="en-US" sz="1600" b="1" i="0" dirty="0">
                <a:solidFill>
                  <a:srgbClr val="374151"/>
                </a:solidFill>
                <a:effectLst/>
                <a:latin typeface="Söhne"/>
              </a:rPr>
              <a:t>Edge security: Edge devices can monitor and secure the network by inspecting and filtering traffic, and providing security services such as firewalls, intrusion detection, and VPNs.</a:t>
            </a:r>
          </a:p>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74" name="Picture 73">
            <a:extLst>
              <a:ext uri="{FF2B5EF4-FFF2-40B4-BE49-F238E27FC236}">
                <a16:creationId xmlns:a16="http://schemas.microsoft.com/office/drawing/2014/main" id="{44078270-94DE-6FF8-6BFC-699BD4DBD905}"/>
              </a:ext>
            </a:extLst>
          </p:cNvPr>
          <p:cNvPicPr>
            <a:picLocks noChangeAspect="1"/>
          </p:cNvPicPr>
          <p:nvPr/>
        </p:nvPicPr>
        <p:blipFill>
          <a:blip r:embed="rId2"/>
          <a:stretch>
            <a:fillRect/>
          </a:stretch>
        </p:blipFill>
        <p:spPr>
          <a:xfrm>
            <a:off x="5819775" y="1196391"/>
            <a:ext cx="5962650" cy="5212981"/>
          </a:xfrm>
          <a:prstGeom prst="rect">
            <a:avLst/>
          </a:prstGeom>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Edge computing benefits 	</a:t>
            </a:r>
          </a:p>
        </p:txBody>
      </p:sp>
      <p:sp>
        <p:nvSpPr>
          <p:cNvPr id="17" name="TextBox 16">
            <a:extLst>
              <a:ext uri="{FF2B5EF4-FFF2-40B4-BE49-F238E27FC236}">
                <a16:creationId xmlns:a16="http://schemas.microsoft.com/office/drawing/2014/main" id="{DA5561C8-55BE-8798-4A33-6F3ED435B22B}"/>
              </a:ext>
            </a:extLst>
          </p:cNvPr>
          <p:cNvSpPr txBox="1"/>
          <p:nvPr/>
        </p:nvSpPr>
        <p:spPr>
          <a:xfrm>
            <a:off x="718734" y="1933575"/>
            <a:ext cx="8658225" cy="3323987"/>
          </a:xfrm>
          <a:prstGeom prst="rect">
            <a:avLst/>
          </a:prstGeom>
          <a:noFill/>
        </p:spPr>
        <p:txBody>
          <a:bodyPr wrap="square">
            <a:spAutoFit/>
          </a:bodyPr>
          <a:lstStyle/>
          <a:p>
            <a:pPr marL="285750" indent="-285750">
              <a:buFont typeface="Wingdings" panose="05000000000000000000" pitchFamily="2" charset="2"/>
              <a:buChar char="v"/>
            </a:pPr>
            <a:r>
              <a:rPr lang="en-US" sz="2400" b="1" dirty="0">
                <a:solidFill>
                  <a:srgbClr val="374151"/>
                </a:solidFill>
                <a:latin typeface="Söhne"/>
              </a:rPr>
              <a:t>Low Latency</a:t>
            </a:r>
          </a:p>
          <a:p>
            <a:pPr marL="285750" indent="-285750">
              <a:buFont typeface="Wingdings" panose="05000000000000000000" pitchFamily="2" charset="2"/>
              <a:buChar char="v"/>
            </a:pPr>
            <a:r>
              <a:rPr lang="en-US" sz="2400" b="1" dirty="0">
                <a:solidFill>
                  <a:srgbClr val="374151"/>
                </a:solidFill>
                <a:latin typeface="Söhne"/>
              </a:rPr>
              <a:t>Increased Efficiency</a:t>
            </a:r>
          </a:p>
          <a:p>
            <a:pPr marL="285750" indent="-285750">
              <a:buFont typeface="Wingdings" panose="05000000000000000000" pitchFamily="2" charset="2"/>
              <a:buChar char="v"/>
            </a:pPr>
            <a:r>
              <a:rPr lang="en-US" sz="2400" b="1" dirty="0">
                <a:solidFill>
                  <a:srgbClr val="374151"/>
                </a:solidFill>
                <a:latin typeface="Söhne"/>
              </a:rPr>
              <a:t>Improved Security</a:t>
            </a:r>
          </a:p>
          <a:p>
            <a:pPr marL="285750" indent="-285750">
              <a:buFont typeface="Wingdings" panose="05000000000000000000" pitchFamily="2" charset="2"/>
              <a:buChar char="v"/>
            </a:pPr>
            <a:r>
              <a:rPr lang="en-US" sz="2400" b="1" dirty="0">
                <a:solidFill>
                  <a:srgbClr val="374151"/>
                </a:solidFill>
                <a:latin typeface="Söhne"/>
              </a:rPr>
              <a:t>Cost Savings</a:t>
            </a:r>
          </a:p>
          <a:p>
            <a:pPr marL="285750" indent="-285750">
              <a:buFont typeface="Wingdings" panose="05000000000000000000" pitchFamily="2" charset="2"/>
              <a:buChar char="v"/>
            </a:pPr>
            <a:r>
              <a:rPr lang="en-US" sz="2400" b="1" dirty="0">
                <a:solidFill>
                  <a:srgbClr val="374151"/>
                </a:solidFill>
                <a:latin typeface="Söhne"/>
              </a:rPr>
              <a:t>Offline Capabilities</a:t>
            </a:r>
          </a:p>
          <a:p>
            <a:pPr marL="285750" indent="-285750">
              <a:buFont typeface="Wingdings" panose="05000000000000000000" pitchFamily="2" charset="2"/>
              <a:buChar char="v"/>
            </a:pPr>
            <a:r>
              <a:rPr lang="en-US" sz="2400" b="1" dirty="0">
                <a:solidFill>
                  <a:srgbClr val="374151"/>
                </a:solidFill>
                <a:latin typeface="Söhne"/>
              </a:rPr>
              <a:t>Better Scalability</a:t>
            </a:r>
          </a:p>
          <a:p>
            <a:pPr marL="285750" indent="-285750">
              <a:buFont typeface="Wingdings" panose="05000000000000000000" pitchFamily="2" charset="2"/>
              <a:buChar char="v"/>
            </a:pPr>
            <a:r>
              <a:rPr lang="en-US" sz="2400" b="1" dirty="0">
                <a:solidFill>
                  <a:srgbClr val="374151"/>
                </a:solidFill>
                <a:latin typeface="Söhne"/>
              </a:rPr>
              <a:t>Real-time insights</a:t>
            </a:r>
          </a:p>
          <a:p>
            <a:pPr marL="285750" indent="-285750">
              <a:buFont typeface="Wingdings" panose="05000000000000000000" pitchFamily="2" charset="2"/>
              <a:buChar char="v"/>
            </a:pPr>
            <a:r>
              <a:rPr lang="en-US" sz="2400" b="1" dirty="0">
                <a:solidFill>
                  <a:srgbClr val="374151"/>
                </a:solidFill>
                <a:latin typeface="Söhne"/>
              </a:rPr>
              <a:t>Low power consumption</a:t>
            </a:r>
            <a:endParaRPr lang="en-US" sz="2400" b="1" dirty="0"/>
          </a:p>
          <a:p>
            <a:endParaRPr lang="en-US" dirty="0"/>
          </a:p>
        </p:txBody>
      </p:sp>
      <p:pic>
        <p:nvPicPr>
          <p:cNvPr id="18" name="Picture 17">
            <a:extLst>
              <a:ext uri="{FF2B5EF4-FFF2-40B4-BE49-F238E27FC236}">
                <a16:creationId xmlns:a16="http://schemas.microsoft.com/office/drawing/2014/main" id="{930D785E-5AB5-43C1-A447-7534102EB543}"/>
              </a:ext>
            </a:extLst>
          </p:cNvPr>
          <p:cNvPicPr>
            <a:picLocks noChangeAspect="1"/>
          </p:cNvPicPr>
          <p:nvPr/>
        </p:nvPicPr>
        <p:blipFill>
          <a:blip r:embed="rId2"/>
          <a:stretch>
            <a:fillRect/>
          </a:stretch>
        </p:blipFill>
        <p:spPr>
          <a:xfrm>
            <a:off x="4486275" y="1266825"/>
            <a:ext cx="7258049" cy="4833937"/>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Cloud to edge computing</a:t>
            </a:r>
          </a:p>
        </p:txBody>
      </p:sp>
      <p:sp>
        <p:nvSpPr>
          <p:cNvPr id="21" name="TextBox 20">
            <a:extLst>
              <a:ext uri="{FF2B5EF4-FFF2-40B4-BE49-F238E27FC236}">
                <a16:creationId xmlns:a16="http://schemas.microsoft.com/office/drawing/2014/main" id="{C5397BD6-CE98-DFF3-4128-84B85F9646A8}"/>
              </a:ext>
            </a:extLst>
          </p:cNvPr>
          <p:cNvSpPr txBox="1"/>
          <p:nvPr/>
        </p:nvSpPr>
        <p:spPr>
          <a:xfrm>
            <a:off x="556809" y="1859339"/>
            <a:ext cx="5329641" cy="3693319"/>
          </a:xfrm>
          <a:prstGeom prst="rect">
            <a:avLst/>
          </a:prstGeom>
          <a:noFill/>
        </p:spPr>
        <p:txBody>
          <a:bodyPr wrap="square">
            <a:spAutoFit/>
          </a:bodyPr>
          <a:lstStyle/>
          <a:p>
            <a:r>
              <a:rPr lang="en-US" b="0" i="0" dirty="0">
                <a:solidFill>
                  <a:srgbClr val="374151"/>
                </a:solidFill>
                <a:effectLst/>
                <a:latin typeface="Söhne"/>
              </a:rPr>
              <a:t>A "cloud to edge" presentation typically refers to a discussion or demonstration of how data and computing resources can be distributed across a network, with some elements stored and processed in the cloud (i.e., remote servers accessed over the internet) and others located closer to the device or "edge" where they are used. This architecture can help improve performance, reduce latency, and increase security, among other benefits. Depending on the context, a "cloud to edge" presentation may focus on specific technologies or solutions that enable this type of deployment, such as edge computing, IoT devices, and 5G networks.</a:t>
            </a:r>
            <a:endParaRPr lang="en-US" dirty="0"/>
          </a:p>
        </p:txBody>
      </p:sp>
      <p:pic>
        <p:nvPicPr>
          <p:cNvPr id="22" name="Picture 21">
            <a:extLst>
              <a:ext uri="{FF2B5EF4-FFF2-40B4-BE49-F238E27FC236}">
                <a16:creationId xmlns:a16="http://schemas.microsoft.com/office/drawing/2014/main" id="{AA0ADE49-3738-6613-5830-1D5773E24727}"/>
              </a:ext>
            </a:extLst>
          </p:cNvPr>
          <p:cNvPicPr>
            <a:picLocks noChangeAspect="1"/>
          </p:cNvPicPr>
          <p:nvPr/>
        </p:nvPicPr>
        <p:blipFill>
          <a:blip r:embed="rId2"/>
          <a:stretch>
            <a:fillRect/>
          </a:stretch>
        </p:blipFill>
        <p:spPr>
          <a:xfrm>
            <a:off x="6305552" y="1581151"/>
            <a:ext cx="5429248" cy="4752974"/>
          </a:xfrm>
          <a:prstGeom prst="rect">
            <a:avLst/>
          </a:prstGeom>
        </p:spPr>
      </p:pic>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t>Cloud to edge computing benefits </a:t>
            </a: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8" name="TextBox 17">
            <a:extLst>
              <a:ext uri="{FF2B5EF4-FFF2-40B4-BE49-F238E27FC236}">
                <a16:creationId xmlns:a16="http://schemas.microsoft.com/office/drawing/2014/main" id="{7A84A056-DB4E-4F26-4AFF-1C29D803AA65}"/>
              </a:ext>
            </a:extLst>
          </p:cNvPr>
          <p:cNvSpPr txBox="1"/>
          <p:nvPr/>
        </p:nvSpPr>
        <p:spPr>
          <a:xfrm>
            <a:off x="809626" y="1619250"/>
            <a:ext cx="4724400" cy="3108543"/>
          </a:xfrm>
          <a:prstGeom prst="rect">
            <a:avLst/>
          </a:prstGeom>
          <a:noFill/>
        </p:spPr>
        <p:txBody>
          <a:bodyPr wrap="square">
            <a:spAutoFit/>
          </a:bodyPr>
          <a:lstStyle/>
          <a:p>
            <a:pPr marL="285750" indent="-285750">
              <a:buFont typeface="Wingdings" panose="05000000000000000000" pitchFamily="2" charset="2"/>
              <a:buChar char="v"/>
            </a:pPr>
            <a:r>
              <a:rPr lang="en-US" sz="2800" b="1" i="0" dirty="0">
                <a:solidFill>
                  <a:srgbClr val="374151"/>
                </a:solidFill>
                <a:effectLst/>
                <a:latin typeface="Söhne"/>
              </a:rPr>
              <a:t>Reduced Latency</a:t>
            </a:r>
          </a:p>
          <a:p>
            <a:pPr marL="285750" indent="-285750">
              <a:buFont typeface="Wingdings" panose="05000000000000000000" pitchFamily="2" charset="2"/>
              <a:buChar char="v"/>
            </a:pPr>
            <a:r>
              <a:rPr lang="en-US" sz="2800" b="1" i="0" dirty="0">
                <a:solidFill>
                  <a:srgbClr val="374151"/>
                </a:solidFill>
                <a:effectLst/>
                <a:latin typeface="Söhne"/>
              </a:rPr>
              <a:t>Improved Security</a:t>
            </a:r>
            <a:endParaRPr lang="en-US" sz="2800" b="1" dirty="0">
              <a:solidFill>
                <a:srgbClr val="374151"/>
              </a:solidFill>
              <a:latin typeface="Söhne"/>
            </a:endParaRPr>
          </a:p>
          <a:p>
            <a:pPr marL="285750" indent="-285750">
              <a:buFont typeface="Wingdings" panose="05000000000000000000" pitchFamily="2" charset="2"/>
              <a:buChar char="v"/>
            </a:pPr>
            <a:r>
              <a:rPr lang="en-US" sz="2800" b="1" i="0" dirty="0">
                <a:solidFill>
                  <a:srgbClr val="374151"/>
                </a:solidFill>
                <a:effectLst/>
                <a:latin typeface="Söhne"/>
              </a:rPr>
              <a:t>Increased Reliability</a:t>
            </a:r>
          </a:p>
          <a:p>
            <a:pPr marL="285750" indent="-285750">
              <a:buFont typeface="Wingdings" panose="05000000000000000000" pitchFamily="2" charset="2"/>
              <a:buChar char="v"/>
            </a:pPr>
            <a:r>
              <a:rPr lang="en-US" sz="2800" b="1" i="0" dirty="0">
                <a:solidFill>
                  <a:srgbClr val="374151"/>
                </a:solidFill>
                <a:effectLst/>
                <a:latin typeface="Söhne"/>
              </a:rPr>
              <a:t>Cost Savings</a:t>
            </a:r>
            <a:endParaRPr lang="en-US" sz="2800" b="1" dirty="0">
              <a:solidFill>
                <a:srgbClr val="374151"/>
              </a:solidFill>
              <a:latin typeface="Söhne"/>
            </a:endParaRPr>
          </a:p>
          <a:p>
            <a:pPr marL="285750" indent="-285750">
              <a:buFont typeface="Wingdings" panose="05000000000000000000" pitchFamily="2" charset="2"/>
              <a:buChar char="v"/>
            </a:pPr>
            <a:r>
              <a:rPr lang="en-US" sz="2800" b="1" i="0" dirty="0">
                <a:solidFill>
                  <a:srgbClr val="374151"/>
                </a:solidFill>
                <a:effectLst/>
                <a:latin typeface="Söhne"/>
              </a:rPr>
              <a:t>Improved Privacy</a:t>
            </a:r>
          </a:p>
          <a:p>
            <a:pPr marL="285750" indent="-285750">
              <a:buFont typeface="Wingdings" panose="05000000000000000000" pitchFamily="2" charset="2"/>
              <a:buChar char="v"/>
            </a:pPr>
            <a:r>
              <a:rPr lang="en-US" sz="2800" b="1" i="0" dirty="0">
                <a:solidFill>
                  <a:srgbClr val="374151"/>
                </a:solidFill>
                <a:effectLst/>
                <a:latin typeface="Söhne"/>
              </a:rPr>
              <a:t>Better Scalability</a:t>
            </a:r>
            <a:endParaRPr lang="en-US" sz="2800" b="1" dirty="0">
              <a:solidFill>
                <a:srgbClr val="374151"/>
              </a:solidFill>
              <a:latin typeface="Söhne"/>
            </a:endParaRPr>
          </a:p>
          <a:p>
            <a:pPr marL="285750" indent="-285750">
              <a:buFont typeface="Wingdings" panose="05000000000000000000" pitchFamily="2" charset="2"/>
              <a:buChar char="v"/>
            </a:pPr>
            <a:r>
              <a:rPr lang="en-US" sz="2800" b="1" i="0" dirty="0">
                <a:solidFill>
                  <a:srgbClr val="374151"/>
                </a:solidFill>
                <a:effectLst/>
                <a:latin typeface="Söhne"/>
              </a:rPr>
              <a:t>Better Performance</a:t>
            </a:r>
            <a:endParaRPr lang="en-US" sz="2800" b="1" dirty="0"/>
          </a:p>
        </p:txBody>
      </p:sp>
      <p:pic>
        <p:nvPicPr>
          <p:cNvPr id="19" name="Picture 18">
            <a:extLst>
              <a:ext uri="{FF2B5EF4-FFF2-40B4-BE49-F238E27FC236}">
                <a16:creationId xmlns:a16="http://schemas.microsoft.com/office/drawing/2014/main" id="{0BBD97A7-751C-C9B8-F27A-959EC9BDF939}"/>
              </a:ext>
            </a:extLst>
          </p:cNvPr>
          <p:cNvPicPr>
            <a:picLocks noChangeAspect="1"/>
          </p:cNvPicPr>
          <p:nvPr/>
        </p:nvPicPr>
        <p:blipFill>
          <a:blip r:embed="rId2"/>
          <a:stretch>
            <a:fillRect/>
          </a:stretch>
        </p:blipFill>
        <p:spPr>
          <a:xfrm>
            <a:off x="4662487" y="1304925"/>
            <a:ext cx="7129463" cy="5029200"/>
          </a:xfrm>
          <a:prstGeom prst="rect">
            <a:avLst/>
          </a:prstGeom>
        </p:spPr>
      </p:pic>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{BD4B66A4-6604-4BAD-9820-867A0003957E}tf16411177_win32</Template>
  <TotalTime>168</TotalTime>
  <Words>699</Words>
  <Application>Microsoft Office PowerPoint</Application>
  <PresentationFormat>Widescreen</PresentationFormat>
  <Paragraphs>49</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Segoe UI</vt:lpstr>
      <vt:lpstr>Segoe UI Light</vt:lpstr>
      <vt:lpstr>Segoe UI Semibold</vt:lpstr>
      <vt:lpstr>Söhne</vt:lpstr>
      <vt:lpstr>Wingdings</vt:lpstr>
      <vt:lpstr>Get Started with 3D</vt:lpstr>
      <vt:lpstr>Cloud To  Edge</vt:lpstr>
      <vt:lpstr>Cloud computing</vt:lpstr>
      <vt:lpstr>Cloud computing services </vt:lpstr>
      <vt:lpstr>Cloud computing benefits</vt:lpstr>
      <vt:lpstr>Edge computing</vt:lpstr>
      <vt:lpstr>Edge computing services</vt:lpstr>
      <vt:lpstr>Edge computing benefits  </vt:lpstr>
      <vt:lpstr>Cloud to edge computing</vt:lpstr>
      <vt:lpstr>Cloud to edge computing benefits </vt:lpstr>
      <vt:lpstr>Cloud to edge computing conculsion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To  Edge</dc:title>
  <dc:creator>BSE193118 - MUHAMMAD ZUBAIR</dc:creator>
  <cp:lastModifiedBy>BSE193118 - MUHAMMAD ZUBAIR</cp:lastModifiedBy>
  <cp:revision>1</cp:revision>
  <dcterms:created xsi:type="dcterms:W3CDTF">2023-01-28T11:17:08Z</dcterms:created>
  <dcterms:modified xsi:type="dcterms:W3CDTF">2023-01-28T14:05:40Z</dcterms:modified>
</cp:coreProperties>
</file>