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00" autoAdjust="0"/>
    <p:restoredTop sz="94660"/>
  </p:normalViewPr>
  <p:slideViewPr>
    <p:cSldViewPr snapToGrid="0">
      <p:cViewPr varScale="1">
        <p:scale>
          <a:sx n="69" d="100"/>
          <a:sy n="69" d="100"/>
        </p:scale>
        <p:origin x="78"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BEDE39-07B5-4D3D-91B6-5454051EB78F}"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24866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EDE39-07B5-4D3D-91B6-5454051EB78F}"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16397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EDE39-07B5-4D3D-91B6-5454051EB78F}"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31964-71D4-4C0E-BE3A-292ACE35078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4771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EDE39-07B5-4D3D-91B6-5454051EB78F}"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2346563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EDE39-07B5-4D3D-91B6-5454051EB78F}"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31964-71D4-4C0E-BE3A-292ACE35078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8134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EDE39-07B5-4D3D-91B6-5454051EB78F}"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1500793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EDE39-07B5-4D3D-91B6-5454051EB78F}"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1554766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EDE39-07B5-4D3D-91B6-5454051EB78F}"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36044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EDE39-07B5-4D3D-91B6-5454051EB78F}"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189894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EDE39-07B5-4D3D-91B6-5454051EB78F}" type="datetimeFigureOut">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3430450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BEDE39-07B5-4D3D-91B6-5454051EB78F}"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307867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BEDE39-07B5-4D3D-91B6-5454051EB78F}" type="datetimeFigureOut">
              <a:rPr lang="en-US" smtClean="0"/>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115010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BEDE39-07B5-4D3D-91B6-5454051EB78F}" type="datetimeFigureOut">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383306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EDE39-07B5-4D3D-91B6-5454051EB78F}" type="datetimeFigureOut">
              <a:rPr lang="en-US" smtClean="0"/>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396300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EDE39-07B5-4D3D-91B6-5454051EB78F}"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52676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EDE39-07B5-4D3D-91B6-5454051EB78F}" type="datetimeFigureOut">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31964-71D4-4C0E-BE3A-292ACE350782}" type="slidenum">
              <a:rPr lang="en-US" smtClean="0"/>
              <a:t>‹#›</a:t>
            </a:fld>
            <a:endParaRPr lang="en-US"/>
          </a:p>
        </p:txBody>
      </p:sp>
    </p:spTree>
    <p:extLst>
      <p:ext uri="{BB962C8B-B14F-4D97-AF65-F5344CB8AC3E}">
        <p14:creationId xmlns:p14="http://schemas.microsoft.com/office/powerpoint/2010/main" val="388915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BEDE39-07B5-4D3D-91B6-5454051EB78F}" type="datetimeFigureOut">
              <a:rPr lang="en-US" smtClean="0"/>
              <a:t>11/12/2020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031964-71D4-4C0E-BE3A-292ACE350782}" type="slidenum">
              <a:rPr lang="en-US" smtClean="0"/>
              <a:t>‹#›</a:t>
            </a:fld>
            <a:endParaRPr lang="en-US"/>
          </a:p>
        </p:txBody>
      </p:sp>
    </p:spTree>
    <p:extLst>
      <p:ext uri="{BB962C8B-B14F-4D97-AF65-F5344CB8AC3E}">
        <p14:creationId xmlns:p14="http://schemas.microsoft.com/office/powerpoint/2010/main" val="664560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CAPSTONE PROJECT </a:t>
            </a:r>
            <a:endParaRPr lang="en-US" dirty="0"/>
          </a:p>
        </p:txBody>
      </p:sp>
      <p:sp>
        <p:nvSpPr>
          <p:cNvPr id="3" name="Subtitle 2"/>
          <p:cNvSpPr>
            <a:spLocks noGrp="1"/>
          </p:cNvSpPr>
          <p:nvPr>
            <p:ph type="subTitle" idx="1"/>
          </p:nvPr>
        </p:nvSpPr>
        <p:spPr/>
        <p:txBody>
          <a:bodyPr/>
          <a:lstStyle/>
          <a:p>
            <a:pPr algn="ctr"/>
            <a:r>
              <a:rPr lang="en-GB" dirty="0" smtClean="0"/>
              <a:t>WHERE TO GO WHEN YOU WANT TO EAT AFRICAN CUISINE</a:t>
            </a:r>
          </a:p>
          <a:p>
            <a:pPr algn="ctr"/>
            <a:r>
              <a:rPr lang="en-GB" dirty="0" smtClean="0"/>
              <a:t>(IN 4 USA CITIES NEW YORK,CHICAGO,SAN FRANSICO AND BOSTON) </a:t>
            </a:r>
            <a:endParaRPr lang="en-US" dirty="0"/>
          </a:p>
        </p:txBody>
      </p:sp>
    </p:spTree>
    <p:extLst>
      <p:ext uri="{BB962C8B-B14F-4D97-AF65-F5344CB8AC3E}">
        <p14:creationId xmlns:p14="http://schemas.microsoft.com/office/powerpoint/2010/main" val="460588608"/>
      </p:ext>
    </p:extLst>
  </p:cSld>
  <p:clrMapOvr>
    <a:masterClrMapping/>
  </p:clrMapOvr>
  <mc:AlternateContent xmlns:mc="http://schemas.openxmlformats.org/markup-compatibility/2006">
    <mc:Choice xmlns:p14="http://schemas.microsoft.com/office/powerpoint/2010/main" Requires="p14">
      <p:transition spd="med" p14:dur="700" advTm="5424">
        <p:fade/>
      </p:transition>
    </mc:Choice>
    <mc:Fallback>
      <p:transition spd="med" advTm="5424">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09344"/>
            <a:ext cx="6096000" cy="2639312"/>
          </a:xfrm>
          <a:prstGeom prst="rect">
            <a:avLst/>
          </a:prstGeom>
        </p:spPr>
        <p:txBody>
          <a:bodyPr>
            <a:spAutoFit/>
          </a:bodyPr>
          <a:lstStyle/>
          <a:p>
            <a:pPr>
              <a:lnSpc>
                <a:spcPct val="107000"/>
              </a:lnSpc>
              <a:spcBef>
                <a:spcPts val="1800"/>
              </a:spcBef>
              <a:spcAft>
                <a:spcPts val="1200"/>
              </a:spcAft>
            </a:pPr>
            <a:r>
              <a:rPr lang="en-US" sz="2800" b="1"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Conclusion:</a:t>
            </a:r>
            <a:endParaRPr lang="en-US" sz="1600" dirty="0" smtClean="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200"/>
              </a:spcAft>
            </a:pP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Now there is no doubt that New York is the best place to try many African cuisine in the US. Also, if our tourist is done with all the New York African cuisine he can cross to </a:t>
            </a:r>
            <a:r>
              <a:rPr lang="en-US" dirty="0" err="1"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chicago</a:t>
            </a: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 and enjoy 99 more.</a:t>
            </a:r>
            <a:endParaRPr lang="en-US" sz="1600" dirty="0" smtClean="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Also, we would recommend that our tourist book a hotel close to the mean coordinate.</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59339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0727" y="2147503"/>
            <a:ext cx="6096000" cy="3078150"/>
          </a:xfrm>
          <a:prstGeom prst="rect">
            <a:avLst/>
          </a:prstGeom>
        </p:spPr>
        <p:txBody>
          <a:bodyPr>
            <a:spAutoFit/>
          </a:bodyPr>
          <a:lstStyle/>
          <a:p>
            <a:pPr>
              <a:lnSpc>
                <a:spcPct val="107000"/>
              </a:lnSpc>
              <a:spcBef>
                <a:spcPts val="1800"/>
              </a:spcBef>
              <a:spcAft>
                <a:spcPts val="1200"/>
              </a:spcAft>
            </a:pPr>
            <a:r>
              <a:rPr lang="en-US" sz="2800" b="1"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Introduction</a:t>
            </a:r>
            <a:endParaRPr lang="en-US" sz="1600" dirty="0" smtClean="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200"/>
              </a:spcAft>
            </a:pP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Let’s say you have never been to the US and you want to have only African cuisine while you are there. So you want to go to a place with a high density of African cuisine places around you. The problem we aim to solve is to analyze the African cuisine’ locations in the major US cities and find the best place for our tourist so that he can have a good African dish. Our main target are tourists with a taste of African cuisine</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91637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86288"/>
            <a:ext cx="6096000" cy="2485424"/>
          </a:xfrm>
          <a:prstGeom prst="rect">
            <a:avLst/>
          </a:prstGeom>
        </p:spPr>
        <p:txBody>
          <a:bodyPr>
            <a:spAutoFit/>
          </a:bodyPr>
          <a:lstStyle/>
          <a:p>
            <a:pPr>
              <a:lnSpc>
                <a:spcPct val="107000"/>
              </a:lnSpc>
              <a:spcBef>
                <a:spcPts val="1800"/>
              </a:spcBef>
              <a:spcAft>
                <a:spcPts val="1200"/>
              </a:spcAft>
            </a:pPr>
            <a:r>
              <a:rPr lang="en-US" sz="2800" b="1"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Data section</a:t>
            </a:r>
            <a:endParaRPr lang="en-US" sz="1600" dirty="0" smtClean="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200"/>
              </a:spcAft>
            </a:pP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I will make use of  the </a:t>
            </a:r>
            <a:r>
              <a:rPr lang="en-US" dirty="0" err="1"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FourSquare</a:t>
            </a: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 API to collect data about locations of African cuisine in 4 major US cities which are: New </a:t>
            </a:r>
            <a:r>
              <a:rPr lang="en-US" dirty="0" err="1"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York,NY</a:t>
            </a: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 San Francisco, CA, Boston, MA and </a:t>
            </a:r>
            <a:r>
              <a:rPr lang="en-US" dirty="0" err="1"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Chicago,IL</a:t>
            </a: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 These are one of the most populated US cities and I am hopeful that they will contain the best African cuisine in the US.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6954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16618"/>
            <a:ext cx="6096000" cy="5559471"/>
          </a:xfrm>
          <a:prstGeom prst="rect">
            <a:avLst/>
          </a:prstGeom>
        </p:spPr>
        <p:txBody>
          <a:bodyPr>
            <a:spAutoFit/>
          </a:bodyPr>
          <a:lstStyle/>
          <a:p>
            <a:pPr>
              <a:lnSpc>
                <a:spcPct val="107000"/>
              </a:lnSpc>
              <a:spcBef>
                <a:spcPts val="1800"/>
              </a:spcBef>
              <a:spcAft>
                <a:spcPts val="1200"/>
              </a:spcAft>
            </a:pPr>
            <a:r>
              <a:rPr lang="en-US" sz="2800" b="1"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Methodology</a:t>
            </a:r>
            <a:endParaRPr lang="en-US" sz="1600" dirty="0" smtClean="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200"/>
              </a:spcAft>
            </a:pP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The  main target here is to asses which city would have the highest African cuisine density. I used the Four Square API through the venues channel. I used the near query to get venues in the cities. Also, I use the </a:t>
            </a:r>
            <a:r>
              <a:rPr lang="en-US" dirty="0" err="1"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CategoryID</a:t>
            </a: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 to set it to show only African </a:t>
            </a:r>
            <a:r>
              <a:rPr lang="en-US" dirty="0" err="1"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cuisine.Foursquare</a:t>
            </a: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 limits us to maximum of 100 venues per query.</a:t>
            </a:r>
            <a:endParaRPr lang="en-US" sz="1600" dirty="0" smtClean="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200"/>
              </a:spcAft>
            </a:pP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Moreover, I repeated this request for the 4 studied cities and got their top 100 venues. I saved the name and coordinate data only from the result and plotted them on the map for visual inspection.</a:t>
            </a:r>
            <a:r>
              <a:rPr lang="en-US" sz="1600" dirty="0"/>
              <a:t> Next, to get an indicator of the density of African cuisine, I calculated a center coordinate of the venues to get the mean longitude and latitude values. Then I calculated the mean of the Euclidean distance from each venue to the mean coordinates. That was my indicator; mean distance to the mean coordinate.</a:t>
            </a:r>
          </a:p>
          <a:p>
            <a:pPr>
              <a:lnSpc>
                <a:spcPct val="107000"/>
              </a:lnSpc>
              <a:spcAft>
                <a:spcPts val="12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32227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New York:</a:t>
            </a:r>
            <a:r>
              <a:rPr lang="en-US" dirty="0"/>
              <a:t> </a:t>
            </a:r>
            <a:endParaRPr lang="en-US" dirty="0"/>
          </a:p>
        </p:txBody>
      </p:sp>
      <p:sp>
        <p:nvSpPr>
          <p:cNvPr id="3" name="Content Placeholder 2"/>
          <p:cNvSpPr>
            <a:spLocks noGrp="1"/>
          </p:cNvSpPr>
          <p:nvPr>
            <p:ph sz="half" idx="1"/>
          </p:nvPr>
        </p:nvSpPr>
        <p:spPr>
          <a:xfrm>
            <a:off x="2748593" y="5005148"/>
            <a:ext cx="5143917" cy="3465585"/>
          </a:xfrm>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5" name="Rectangle 2"/>
          <p:cNvSpPr>
            <a:spLocks noChangeArrowheads="1"/>
          </p:cNvSpPr>
          <p:nvPr/>
        </p:nvSpPr>
        <p:spPr bwMode="auto">
          <a:xfrm>
            <a:off x="2071259" y="2542402"/>
            <a:ext cx="149890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24292E"/>
                </a:solidFill>
                <a:effectLst/>
                <a:latin typeface="Segoe UI" panose="020B0502040204020203" pitchFamily="34" charset="0"/>
                <a:ea typeface="Times New Roman" panose="02020603050405020304" pitchFamily="18" charset="0"/>
                <a:cs typeface="Segoe UI" panose="020B0502040204020203" pitchFamily="34" charset="0"/>
              </a:rPr>
              <a:t>New York:</a:t>
            </a:r>
            <a:r>
              <a:rPr kumimoji="0" lang="en-US" sz="1200" b="0" i="0" u="none" strike="noStrike" cap="none" normalizeH="0" baseline="0" smtClean="0">
                <a:ln>
                  <a:noFill/>
                </a:ln>
                <a:solidFill>
                  <a:srgbClr val="24292E"/>
                </a:solidFill>
                <a:effectLst/>
                <a:latin typeface="Segoe UI" panose="020B0502040204020203" pitchFamily="34" charset="0"/>
                <a:ea typeface="Times New Roman" panose="02020603050405020304" pitchFamily="18" charset="0"/>
                <a:cs typeface="Segoe UI" panose="020B0502040204020203"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049" name="Picture 10" descr="New York Geo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258" y="2160589"/>
            <a:ext cx="6745065" cy="4021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071259" y="6456681"/>
            <a:ext cx="14989032" cy="4113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77323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Chicago:</a:t>
            </a:r>
            <a:r>
              <a:rPr lang="en-US" dirty="0"/>
              <a:t> </a:t>
            </a:r>
            <a:br>
              <a:rPr lang="en-US" dirty="0"/>
            </a:br>
            <a:endParaRPr lang="en-US" dirty="0"/>
          </a:p>
        </p:txBody>
      </p:sp>
      <p:sp>
        <p:nvSpPr>
          <p:cNvPr id="3" name="Content Placeholder 2"/>
          <p:cNvSpPr>
            <a:spLocks noGrp="1"/>
          </p:cNvSpPr>
          <p:nvPr>
            <p:ph sz="half" idx="1"/>
          </p:nvPr>
        </p:nvSpPr>
        <p:spPr>
          <a:xfrm>
            <a:off x="2971096" y="3564043"/>
            <a:ext cx="4476626" cy="4478089"/>
          </a:xfrm>
        </p:spPr>
        <p:txBody>
          <a:bodyPr/>
          <a:lstStyle/>
          <a:p>
            <a:endParaRPr lang="en-US" dirty="0"/>
          </a:p>
        </p:txBody>
      </p:sp>
      <p:sp>
        <p:nvSpPr>
          <p:cNvPr id="4" name="Content Placeholder 3"/>
          <p:cNvSpPr>
            <a:spLocks noGrp="1"/>
          </p:cNvSpPr>
          <p:nvPr>
            <p:ph sz="half" idx="2"/>
          </p:nvPr>
        </p:nvSpPr>
        <p:spPr/>
        <p:txBody>
          <a:bodyPr/>
          <a:lstStyle/>
          <a:p>
            <a:endParaRPr lang="en-US" dirty="0"/>
          </a:p>
        </p:txBody>
      </p:sp>
      <p:sp>
        <p:nvSpPr>
          <p:cNvPr id="5" name="Rectangle 2"/>
          <p:cNvSpPr>
            <a:spLocks noChangeArrowheads="1"/>
          </p:cNvSpPr>
          <p:nvPr/>
        </p:nvSpPr>
        <p:spPr bwMode="auto">
          <a:xfrm>
            <a:off x="2293761" y="1930400"/>
            <a:ext cx="13044591" cy="52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9" descr="Chicago Geo 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761" y="1950714"/>
            <a:ext cx="6330851" cy="38029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flipV="1">
            <a:off x="2293761" y="5753620"/>
            <a:ext cx="13044591"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08158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San Francisco:</a:t>
            </a:r>
            <a:r>
              <a:rPr lang="en-US" dirty="0"/>
              <a:t> </a:t>
            </a:r>
            <a:endParaRPr lang="en-US" dirty="0"/>
          </a:p>
        </p:txBody>
      </p:sp>
      <p:sp>
        <p:nvSpPr>
          <p:cNvPr id="3" name="Content Placeholder 2"/>
          <p:cNvSpPr>
            <a:spLocks noGrp="1"/>
          </p:cNvSpPr>
          <p:nvPr>
            <p:ph sz="half" idx="1"/>
          </p:nvPr>
        </p:nvSpPr>
        <p:spPr>
          <a:xfrm>
            <a:off x="2789469" y="3863978"/>
            <a:ext cx="4184035" cy="3880772"/>
          </a:xfrm>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5" name="Rectangle 2"/>
          <p:cNvSpPr>
            <a:spLocks noChangeArrowheads="1"/>
          </p:cNvSpPr>
          <p:nvPr/>
        </p:nvSpPr>
        <p:spPr bwMode="auto">
          <a:xfrm>
            <a:off x="2112135" y="17033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8" descr="S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135" y="2160589"/>
            <a:ext cx="5486400" cy="3286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112135" y="567531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32630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Boston:</a:t>
            </a:r>
            <a:r>
              <a:rPr lang="en-US" dirty="0"/>
              <a:t/>
            </a:r>
            <a:br>
              <a:rPr lang="en-US" dirty="0"/>
            </a:br>
            <a:endParaRPr lang="en-US" dirty="0"/>
          </a:p>
        </p:txBody>
      </p:sp>
      <p:sp>
        <p:nvSpPr>
          <p:cNvPr id="3" name="Content Placeholder 2"/>
          <p:cNvSpPr>
            <a:spLocks noGrp="1"/>
          </p:cNvSpPr>
          <p:nvPr>
            <p:ph sz="half" idx="1"/>
          </p:nvPr>
        </p:nvSpPr>
        <p:spPr>
          <a:xfrm>
            <a:off x="1204158" y="2971958"/>
            <a:ext cx="4184035" cy="3880772"/>
          </a:xfrm>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5" name="Rectangle 2"/>
          <p:cNvSpPr>
            <a:spLocks noChangeArrowheads="1"/>
          </p:cNvSpPr>
          <p:nvPr/>
        </p:nvSpPr>
        <p:spPr bwMode="auto">
          <a:xfrm>
            <a:off x="526824" y="8113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6" descr="15701158109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24" y="1268569"/>
            <a:ext cx="9486900" cy="57054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526824" y="697404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98575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68618"/>
            <a:ext cx="6096000" cy="2320764"/>
          </a:xfrm>
          <a:prstGeom prst="rect">
            <a:avLst/>
          </a:prstGeom>
        </p:spPr>
        <p:txBody>
          <a:bodyPr>
            <a:spAutoFit/>
          </a:bodyPr>
          <a:lstStyle/>
          <a:p>
            <a:pPr>
              <a:lnSpc>
                <a:spcPct val="107000"/>
              </a:lnSpc>
              <a:spcAft>
                <a:spcPts val="1200"/>
              </a:spcAft>
            </a:pP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Upon First inspection we see that New York and San Francisco are the most densely cities. In the next phase we Calculate the Mean coordinate and the mean distance to mean coordinate(MDMC). We represent the mean coordinate with a big green circle and distances with green lines</a:t>
            </a:r>
            <a:endParaRPr lang="en-US" sz="1600" dirty="0" smtClean="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1200"/>
              </a:spcAft>
            </a:pPr>
            <a:r>
              <a:rPr lang="en-US" dirty="0" smtClean="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MDMC: 0.021556</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49172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470</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Times New Roman</vt:lpstr>
      <vt:lpstr>Trebuchet MS</vt:lpstr>
      <vt:lpstr>Wingdings 3</vt:lpstr>
      <vt:lpstr>Facet</vt:lpstr>
      <vt:lpstr>CAPSTONE PROJECT </vt:lpstr>
      <vt:lpstr>PowerPoint Presentation</vt:lpstr>
      <vt:lpstr>PowerPoint Presentation</vt:lpstr>
      <vt:lpstr>PowerPoint Presentation</vt:lpstr>
      <vt:lpstr>New York: </vt:lpstr>
      <vt:lpstr>Chicago:  </vt:lpstr>
      <vt:lpstr>San Francisco: </vt:lpstr>
      <vt:lpstr>Boston: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dc:creator>
  <cp:lastModifiedBy>MUHAMMAD</cp:lastModifiedBy>
  <cp:revision>6</cp:revision>
  <dcterms:created xsi:type="dcterms:W3CDTF">2020-11-12T20:00:57Z</dcterms:created>
  <dcterms:modified xsi:type="dcterms:W3CDTF">2020-11-12T20:55:43Z</dcterms:modified>
</cp:coreProperties>
</file>