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h57C8aFRuDIGLZNjeU/n4pN5dq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mhelp.filemaker.com/help/18/fmp/en/index.html#page/FMP_Help%2Fone-to-many-relationships.html%23"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mhelp.filemaker.com/help/18/fmp/en/index.html#page/FMP_Help%2Fone-to-many-relationships.html%23"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mhelp.filemaker.com/help/18/fmp/en/index.html#page/FMP_Help%2Fone-to-many-relationships.html%23"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blog/nosql-databases-types-advantages"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qlshack.com/learn-sql-types-of-relations/#:~:text=There%20are%203%20different%20types,many%2Dto%2Dmany"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qlshack.com/learn-sql-types-of-relations/#:~:text=There%20are%203%20different%20types,many%2Dto%2Dmany"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mhelp.filemaker.com/help/18/fmp/en/index.html#page/FMP_Help%2Fone-to-many-relationships.html%23"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mhelp.filemaker.com/help/18/fmp/en/index.html#page/FMP_Help%2Fone-to-many-relationships.html%23"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556ee4832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15556ee4832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for further details and explanation: </a:t>
            </a:r>
            <a:r>
              <a:rPr lang="en-US" u="sng">
                <a:solidFill>
                  <a:schemeClr val="hlink"/>
                </a:solidFill>
                <a:hlinkClick r:id="rId2"/>
              </a:rPr>
              <a:t>https://fmhelp.filemaker.com/help/18/fmp/en/index.html#page/FMP_Help%2Fone-to-many-relationships.html%23</a:t>
            </a:r>
            <a:r>
              <a:rPr lang="en-US"/>
              <a:t>  </a:t>
            </a:r>
            <a:endParaRPr/>
          </a:p>
        </p:txBody>
      </p:sp>
      <p:sp>
        <p:nvSpPr>
          <p:cNvPr id="228" name="Google Shape;228;g15556ee4832_0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5556ee4832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15556ee4832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for further details and explanation: </a:t>
            </a:r>
            <a:r>
              <a:rPr lang="en-US" u="sng">
                <a:solidFill>
                  <a:schemeClr val="hlink"/>
                </a:solidFill>
                <a:hlinkClick r:id="rId2"/>
              </a:rPr>
              <a:t>https://fmhelp.filemaker.com/help/18/fmp/en/index.html#page/FMP_Help%2Fone-to-many-relationships.html%23</a:t>
            </a:r>
            <a:r>
              <a:rPr lang="en-US"/>
              <a:t>  </a:t>
            </a:r>
            <a:endParaRPr/>
          </a:p>
        </p:txBody>
      </p:sp>
      <p:sp>
        <p:nvSpPr>
          <p:cNvPr id="236" name="Google Shape;236;g15556ee4832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556ee4832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15556ee4832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for further details and explanation: </a:t>
            </a:r>
            <a:r>
              <a:rPr lang="en-US" u="sng">
                <a:solidFill>
                  <a:schemeClr val="hlink"/>
                </a:solidFill>
                <a:hlinkClick r:id="rId2"/>
              </a:rPr>
              <a:t>https://fmhelp.filemaker.com/help/18/fmp/en/index.html#page/FMP_Help%2Fone-to-many-relationships.html%23</a:t>
            </a:r>
            <a:r>
              <a:rPr lang="en-US"/>
              <a:t>  </a:t>
            </a:r>
            <a:endParaRPr/>
          </a:p>
        </p:txBody>
      </p:sp>
      <p:sp>
        <p:nvSpPr>
          <p:cNvPr id="245" name="Google Shape;245;g15556ee4832_0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5556ee4e4c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15556ee4e4c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for further details and explanation:</a:t>
            </a:r>
            <a:r>
              <a:rPr lang="en-US" u="sng">
                <a:solidFill>
                  <a:schemeClr val="hlink"/>
                </a:solidFill>
                <a:hlinkClick r:id="rId2"/>
              </a:rPr>
              <a:t>https://www.w3schools.blog/nosql-databases-types-advantages</a:t>
            </a:r>
            <a:r>
              <a:rPr lang="en-US"/>
              <a:t> </a:t>
            </a:r>
            <a:endParaRPr/>
          </a:p>
        </p:txBody>
      </p:sp>
      <p:sp>
        <p:nvSpPr>
          <p:cNvPr id="253" name="Google Shape;253;g15556ee4e4c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95557ca1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1395557ca1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1395557ca10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062d3ce7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14062d3ce7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14062d3ce7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556ee4832_0_1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g15556ee4832_0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5556ee483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15556ee483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for further details and explanation:</a:t>
            </a:r>
            <a:r>
              <a:rPr lang="en-US" u="sng">
                <a:solidFill>
                  <a:schemeClr val="hlink"/>
                </a:solidFill>
                <a:hlinkClick r:id="rId2"/>
              </a:rPr>
              <a:t>https://www.sqlshack.com/learn-sql-types-of-relations/#:~:text=There%20are%203%20different%20types,many%2Dto%2Dmany</a:t>
            </a:r>
            <a:r>
              <a:rPr lang="en-US"/>
              <a:t>  </a:t>
            </a:r>
            <a:endParaRPr/>
          </a:p>
        </p:txBody>
      </p:sp>
      <p:sp>
        <p:nvSpPr>
          <p:cNvPr id="191" name="Google Shape;191;g15556ee483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556ee4832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15556ee4832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for further details and explanation:</a:t>
            </a:r>
            <a:r>
              <a:rPr lang="en-US" u="sng">
                <a:solidFill>
                  <a:schemeClr val="hlink"/>
                </a:solidFill>
                <a:hlinkClick r:id="rId2"/>
              </a:rPr>
              <a:t>https://www.sqlshack.com/learn-sql-types-of-relations/#:~:text=There%20are%203%20different%20types,many%2Dto%2Dmany</a:t>
            </a:r>
            <a:r>
              <a:rPr lang="en-US"/>
              <a:t>  </a:t>
            </a:r>
            <a:endParaRPr/>
          </a:p>
        </p:txBody>
      </p:sp>
      <p:sp>
        <p:nvSpPr>
          <p:cNvPr id="199" name="Google Shape;199;g15556ee4832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5556ee4832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15556ee4832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for further details and explanation:</a:t>
            </a:r>
            <a:r>
              <a:rPr lang="en-US" u="sng">
                <a:solidFill>
                  <a:schemeClr val="hlink"/>
                </a:solidFill>
                <a:hlinkClick r:id="rId2"/>
              </a:rPr>
              <a:t>https://fmhelp.filemaker.com/help/18/fmp/en/index.html#page/FMP_Help%2Fone-to-many-relationships.html%23</a:t>
            </a:r>
            <a:r>
              <a:rPr lang="en-US"/>
              <a:t>  </a:t>
            </a:r>
            <a:endParaRPr/>
          </a:p>
        </p:txBody>
      </p:sp>
      <p:sp>
        <p:nvSpPr>
          <p:cNvPr id="208" name="Google Shape;208;g15556ee4832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5556ee4832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15556ee4832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for further details and explanation: </a:t>
            </a:r>
            <a:r>
              <a:rPr lang="en-US" u="sng">
                <a:solidFill>
                  <a:schemeClr val="hlink"/>
                </a:solidFill>
                <a:hlinkClick r:id="rId2"/>
              </a:rPr>
              <a:t>https://fmhelp.filemaker.com/help/18/fmp/en/index.html#page/FMP_Help%2Fone-to-many-relationships.html%23</a:t>
            </a:r>
            <a:r>
              <a:rPr lang="en-US"/>
              <a:t>  </a:t>
            </a:r>
            <a:endParaRPr/>
          </a:p>
        </p:txBody>
      </p:sp>
      <p:sp>
        <p:nvSpPr>
          <p:cNvPr id="218" name="Google Shape;218;g15556ee4832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0"/>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 name="Google Shape;19;p20"/>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0" name="Google Shape;20;p20"/>
          <p:cNvPicPr preferRelativeResize="0"/>
          <p:nvPr/>
        </p:nvPicPr>
        <p:blipFill rotWithShape="1">
          <a:blip r:embed="rId3">
            <a:alphaModFix/>
          </a:blip>
          <a:srcRect b="0" l="0" r="0" t="0"/>
          <a:stretch/>
        </p:blipFill>
        <p:spPr>
          <a:xfrm>
            <a:off x="1190484" y="745920"/>
            <a:ext cx="2539490" cy="900000"/>
          </a:xfrm>
          <a:prstGeom prst="rect">
            <a:avLst/>
          </a:prstGeom>
          <a:noFill/>
          <a:ln>
            <a:noFill/>
          </a:ln>
        </p:spPr>
      </p:pic>
      <p:pic>
        <p:nvPicPr>
          <p:cNvPr id="21" name="Google Shape;21;p20"/>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0"/>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23" name="Google Shape;23;p20"/>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31"/>
          <p:cNvSpPr/>
          <p:nvPr/>
        </p:nvSpPr>
        <p:spPr>
          <a:xfrm>
            <a:off x="8141209"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 name="Google Shape;80;p31"/>
          <p:cNvCxnSpPr/>
          <p:nvPr/>
        </p:nvCxnSpPr>
        <p:spPr>
          <a:xfrm>
            <a:off x="8322906" y="2699177"/>
            <a:ext cx="3030894" cy="0"/>
          </a:xfrm>
          <a:prstGeom prst="straightConnector1">
            <a:avLst/>
          </a:prstGeom>
          <a:noFill/>
          <a:ln cap="sq" cmpd="sng" w="76200">
            <a:solidFill>
              <a:srgbClr val="FFFFFF"/>
            </a:solidFill>
            <a:prstDash val="solid"/>
            <a:round/>
            <a:headEnd len="sm" w="sm" type="none"/>
            <a:tailEnd len="sm" w="sm" type="none"/>
          </a:ln>
        </p:spPr>
      </p:cxnSp>
      <p:sp>
        <p:nvSpPr>
          <p:cNvPr id="81" name="Google Shape;81;p31"/>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1"/>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3" name="Google Shape;83;p31"/>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3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88" name="Google Shape;88;p29"/>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89" name="Google Shape;89;p2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36"/>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6"/>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3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99" name="Google Shape;99;p2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0" name="Google Shape;100;p2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01" name="Google Shape;101;p2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102" name="Google Shape;102;p27"/>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103" name="Google Shape;103;p2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5" name="Shape 105"/>
        <p:cNvGrpSpPr/>
        <p:nvPr/>
      </p:nvGrpSpPr>
      <p:grpSpPr>
        <a:xfrm>
          <a:off x="0" y="0"/>
          <a:ext cx="0" cy="0"/>
          <a:chOff x="0" y="0"/>
          <a:chExt cx="0" cy="0"/>
        </a:xfrm>
      </p:grpSpPr>
      <p:sp>
        <p:nvSpPr>
          <p:cNvPr id="106" name="Google Shape;106;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5"/>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8" name="Google Shape;108;p3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10" name="Shape 110"/>
        <p:cNvGrpSpPr/>
        <p:nvPr/>
      </p:nvGrpSpPr>
      <p:grpSpPr>
        <a:xfrm>
          <a:off x="0" y="0"/>
          <a:ext cx="0" cy="0"/>
          <a:chOff x="0" y="0"/>
          <a:chExt cx="0" cy="0"/>
        </a:xfrm>
      </p:grpSpPr>
      <p:sp>
        <p:nvSpPr>
          <p:cNvPr id="111" name="Google Shape;111;p19"/>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9"/>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113" name="Google Shape;113;p19"/>
          <p:cNvPicPr preferRelativeResize="0"/>
          <p:nvPr/>
        </p:nvPicPr>
        <p:blipFill rotWithShape="1">
          <a:blip r:embed="rId3">
            <a:alphaModFix/>
          </a:blip>
          <a:srcRect b="0" l="5060" r="0" t="0"/>
          <a:stretch/>
        </p:blipFill>
        <p:spPr>
          <a:xfrm>
            <a:off x="1101905" y="745919"/>
            <a:ext cx="2704467" cy="952251"/>
          </a:xfrm>
          <a:prstGeom prst="rect">
            <a:avLst/>
          </a:prstGeom>
          <a:noFill/>
          <a:ln>
            <a:noFill/>
          </a:ln>
        </p:spPr>
      </p:pic>
      <p:pic>
        <p:nvPicPr>
          <p:cNvPr id="114" name="Google Shape;114;p19"/>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15" name="Google Shape;115;p19"/>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116" name="Shape 116"/>
        <p:cNvGrpSpPr/>
        <p:nvPr/>
      </p:nvGrpSpPr>
      <p:grpSpPr>
        <a:xfrm>
          <a:off x="0" y="0"/>
          <a:ext cx="0" cy="0"/>
          <a:chOff x="0" y="0"/>
          <a:chExt cx="0" cy="0"/>
        </a:xfrm>
      </p:grpSpPr>
      <p:sp>
        <p:nvSpPr>
          <p:cNvPr id="117" name="Google Shape;117;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6"/>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19" name="Google Shape;119;p26"/>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120" name="Google Shape;120;p26"/>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121" name="Google Shape;121;p2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26"/>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124" name="Shape 124"/>
        <p:cNvGrpSpPr/>
        <p:nvPr/>
      </p:nvGrpSpPr>
      <p:grpSpPr>
        <a:xfrm>
          <a:off x="0" y="0"/>
          <a:ext cx="0" cy="0"/>
          <a:chOff x="0" y="0"/>
          <a:chExt cx="0" cy="0"/>
        </a:xfrm>
      </p:grpSpPr>
      <p:sp>
        <p:nvSpPr>
          <p:cNvPr id="125" name="Google Shape;125;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28"/>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27" name="Google Shape;127;p28"/>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28" name="Google Shape;128;p28"/>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29" name="Google Shape;129;p28"/>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130" name="Google Shape;130;p28"/>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131" name="Google Shape;131;p2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3" name="Google Shape;133;p28"/>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34" name="Google Shape;134;p28"/>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35" name="Shape 135"/>
        <p:cNvGrpSpPr/>
        <p:nvPr/>
      </p:nvGrpSpPr>
      <p:grpSpPr>
        <a:xfrm>
          <a:off x="0" y="0"/>
          <a:ext cx="0" cy="0"/>
          <a:chOff x="0" y="0"/>
          <a:chExt cx="0" cy="0"/>
        </a:xfrm>
      </p:grpSpPr>
      <p:sp>
        <p:nvSpPr>
          <p:cNvPr id="136" name="Google Shape;136;p32"/>
          <p:cNvSpPr/>
          <p:nvPr>
            <p:ph idx="2" type="pic"/>
          </p:nvPr>
        </p:nvSpPr>
        <p:spPr>
          <a:xfrm>
            <a:off x="15" y="0"/>
            <a:ext cx="12191985" cy="4600574"/>
          </a:xfrm>
          <a:prstGeom prst="rect">
            <a:avLst/>
          </a:prstGeom>
          <a:noFill/>
          <a:ln>
            <a:noFill/>
          </a:ln>
        </p:spPr>
      </p:sp>
      <p:sp>
        <p:nvSpPr>
          <p:cNvPr id="137" name="Google Shape;137;p32"/>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2"/>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2"/>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40" name="Google Shape;140;p3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42" name="Google Shape;142;p32"/>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43" name="Google Shape;143;p32"/>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sp>
        <p:nvSpPr>
          <p:cNvPr id="144" name="Google Shape;144;p32"/>
          <p:cNvSpPr txBox="1"/>
          <p:nvPr/>
        </p:nvSpPr>
        <p:spPr>
          <a:xfrm>
            <a:off x="2308194" y="6448287"/>
            <a:ext cx="125789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Add Logo Here</a:t>
            </a:r>
            <a:endParaRPr b="0" i="0" sz="1400" u="none" cap="none" strike="noStrike">
              <a:solidFill>
                <a:srgbClr val="000000"/>
              </a:solidFill>
              <a:latin typeface="Arial"/>
              <a:ea typeface="Arial"/>
              <a:cs typeface="Arial"/>
              <a:sym typeface="Arial"/>
            </a:endParaRPr>
          </a:p>
        </p:txBody>
      </p:sp>
      <p:pic>
        <p:nvPicPr>
          <p:cNvPr id="145" name="Google Shape;145;p32"/>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46" name="Google Shape;146;p32"/>
          <p:cNvCxnSpPr/>
          <p:nvPr/>
        </p:nvCxnSpPr>
        <p:spPr>
          <a:xfrm>
            <a:off x="920940" y="5406763"/>
            <a:ext cx="10346944" cy="0"/>
          </a:xfrm>
          <a:prstGeom prst="straightConnector1">
            <a:avLst/>
          </a:prstGeom>
          <a:noFill/>
          <a:ln cap="sq" cmpd="sng" w="76200">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6" name="Google Shape;26;p21"/>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7" name="Google Shape;27;p21"/>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8" name="Google Shape;28;p21"/>
          <p:cNvPicPr preferRelativeResize="0"/>
          <p:nvPr/>
        </p:nvPicPr>
        <p:blipFill rotWithShape="1">
          <a:blip r:embed="rId5">
            <a:alphaModFix/>
          </a:blip>
          <a:srcRect b="0" l="0" r="0" t="0"/>
          <a:stretch/>
        </p:blipFill>
        <p:spPr>
          <a:xfrm>
            <a:off x="5687115" y="6404269"/>
            <a:ext cx="817770" cy="244256"/>
          </a:xfrm>
          <a:prstGeom prst="rect">
            <a:avLst/>
          </a:prstGeom>
          <a:noFill/>
          <a:ln>
            <a:noFill/>
          </a:ln>
        </p:spPr>
      </p:pic>
      <p:sp>
        <p:nvSpPr>
          <p:cNvPr id="29" name="Google Shape;29;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4" name="Google Shape;34;p23"/>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35" name="Google Shape;35;p2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37" name="Shape 37"/>
        <p:cNvGrpSpPr/>
        <p:nvPr/>
      </p:nvGrpSpPr>
      <p:grpSpPr>
        <a:xfrm>
          <a:off x="0" y="0"/>
          <a:ext cx="0" cy="0"/>
          <a:chOff x="0" y="0"/>
          <a:chExt cx="0" cy="0"/>
        </a:xfrm>
      </p:grpSpPr>
      <p:sp>
        <p:nvSpPr>
          <p:cNvPr id="38" name="Google Shape;38;p24"/>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9" name="Google Shape;39;p24"/>
          <p:cNvCxnSpPr/>
          <p:nvPr/>
        </p:nvCxnSpPr>
        <p:spPr>
          <a:xfrm>
            <a:off x="1143000" y="5895975"/>
            <a:ext cx="10012680" cy="9525"/>
          </a:xfrm>
          <a:prstGeom prst="straightConnector1">
            <a:avLst/>
          </a:prstGeom>
          <a:noFill/>
          <a:ln cap="sq" cmpd="sng" w="152400">
            <a:solidFill>
              <a:schemeClr val="accent2"/>
            </a:solidFill>
            <a:prstDash val="solid"/>
            <a:round/>
            <a:headEnd len="sm" w="sm" type="none"/>
            <a:tailEnd len="sm" w="sm" type="none"/>
          </a:ln>
        </p:spPr>
      </p:cxnSp>
      <p:sp>
        <p:nvSpPr>
          <p:cNvPr id="40" name="Google Shape;40;p24"/>
          <p:cNvSpPr txBox="1"/>
          <p:nvPr/>
        </p:nvSpPr>
        <p:spPr>
          <a:xfrm>
            <a:off x="10402524"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2"/>
                </a:solidFill>
                <a:latin typeface="Arial"/>
                <a:ea typeface="Arial"/>
                <a:cs typeface="Arial"/>
                <a:sym typeface="Arial"/>
              </a:rPr>
              <a:t>🢇</a:t>
            </a:r>
            <a:endParaRPr b="1" i="0" sz="9600" u="none" cap="none" strike="noStrike">
              <a:solidFill>
                <a:schemeClr val="accent2"/>
              </a:solidFill>
              <a:latin typeface="Arial"/>
              <a:ea typeface="Arial"/>
              <a:cs typeface="Arial"/>
              <a:sym typeface="Arial"/>
            </a:endParaRPr>
          </a:p>
        </p:txBody>
      </p:sp>
      <p:sp>
        <p:nvSpPr>
          <p:cNvPr id="41" name="Google Shape;41;p2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5"/>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25"/>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47" name="Google Shape;47;p25"/>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48" name="Google Shape;48;p2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2"/>
        </a:solidFill>
      </p:bgPr>
    </p:bg>
    <p:spTree>
      <p:nvGrpSpPr>
        <p:cNvPr id="50" name="Shape 50"/>
        <p:cNvGrpSpPr/>
        <p:nvPr/>
      </p:nvGrpSpPr>
      <p:grpSpPr>
        <a:xfrm>
          <a:off x="0" y="0"/>
          <a:ext cx="0" cy="0"/>
          <a:chOff x="0" y="0"/>
          <a:chExt cx="0" cy="0"/>
        </a:xfrm>
      </p:grpSpPr>
      <p:sp>
        <p:nvSpPr>
          <p:cNvPr id="51" name="Google Shape;51;p3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4"/>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53" name="Google Shape;53;p34"/>
          <p:cNvCxnSpPr/>
          <p:nvPr/>
        </p:nvCxnSpPr>
        <p:spPr>
          <a:xfrm>
            <a:off x="1171575" y="4343400"/>
            <a:ext cx="9906000" cy="0"/>
          </a:xfrm>
          <a:prstGeom prst="straightConnector1">
            <a:avLst/>
          </a:prstGeom>
          <a:noFill/>
          <a:ln cap="sq" cmpd="sng" w="76200">
            <a:solidFill>
              <a:srgbClr val="FFFFFF"/>
            </a:solidFill>
            <a:prstDash val="solid"/>
            <a:round/>
            <a:headEnd len="sm" w="sm" type="none"/>
            <a:tailEnd len="sm" w="sm" type="none"/>
          </a:ln>
        </p:spPr>
      </p:cxnSp>
      <p:sp>
        <p:nvSpPr>
          <p:cNvPr id="54" name="Google Shape;54;p3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56" name="Google Shape;56;p34"/>
          <p:cNvPicPr preferRelativeResize="0"/>
          <p:nvPr/>
        </p:nvPicPr>
        <p:blipFill rotWithShape="1">
          <a:blip r:embed="rId2">
            <a:alphaModFix/>
          </a:blip>
          <a:srcRect b="0" l="0" r="0" t="0"/>
          <a:stretch/>
        </p:blipFill>
        <p:spPr>
          <a:xfrm>
            <a:off x="5687115" y="6404269"/>
            <a:ext cx="817770" cy="2442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57" name="Shape 57"/>
        <p:cNvGrpSpPr/>
        <p:nvPr/>
      </p:nvGrpSpPr>
      <p:grpSpPr>
        <a:xfrm>
          <a:off x="0" y="0"/>
          <a:ext cx="0" cy="0"/>
          <a:chOff x="0" y="0"/>
          <a:chExt cx="0" cy="0"/>
        </a:xfrm>
      </p:grpSpPr>
      <p:sp>
        <p:nvSpPr>
          <p:cNvPr id="58" name="Google Shape;58;p33"/>
          <p:cNvSpPr/>
          <p:nvPr>
            <p:ph idx="2" type="pic"/>
          </p:nvPr>
        </p:nvSpPr>
        <p:spPr>
          <a:xfrm>
            <a:off x="5391150" y="0"/>
            <a:ext cx="6864856" cy="6864856"/>
          </a:xfrm>
          <a:prstGeom prst="rect">
            <a:avLst/>
          </a:prstGeom>
          <a:noFill/>
          <a:ln>
            <a:noFill/>
          </a:ln>
        </p:spPr>
      </p:sp>
      <p:sp>
        <p:nvSpPr>
          <p:cNvPr id="59" name="Google Shape;59;p33"/>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33"/>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3"/>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64" name="Google Shape;64;p33"/>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65" name="Google Shape;65;p33"/>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sp>
        <p:nvSpPr>
          <p:cNvPr id="66" name="Google Shape;66;p33"/>
          <p:cNvSpPr txBox="1"/>
          <p:nvPr/>
        </p:nvSpPr>
        <p:spPr>
          <a:xfrm>
            <a:off x="2308194" y="6448287"/>
            <a:ext cx="125789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Add Logo Here</a:t>
            </a:r>
            <a:endParaRPr b="0" i="0" sz="1400" u="none" cap="none" strike="noStrike">
              <a:solidFill>
                <a:srgbClr val="000000"/>
              </a:solidFill>
              <a:latin typeface="Arial"/>
              <a:ea typeface="Arial"/>
              <a:cs typeface="Arial"/>
              <a:sym typeface="Arial"/>
            </a:endParaRPr>
          </a:p>
        </p:txBody>
      </p:sp>
      <p:pic>
        <p:nvPicPr>
          <p:cNvPr id="67" name="Google Shape;67;p33"/>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68" name="Google Shape;68;p33"/>
          <p:cNvCxnSpPr/>
          <p:nvPr/>
        </p:nvCxnSpPr>
        <p:spPr>
          <a:xfrm>
            <a:off x="838200" y="2885289"/>
            <a:ext cx="4248150" cy="0"/>
          </a:xfrm>
          <a:prstGeom prst="straightConnector1">
            <a:avLst/>
          </a:prstGeom>
          <a:noFill/>
          <a:ln cap="sq" cmpd="sng" w="76200">
            <a:solidFill>
              <a:schemeClr val="accent2"/>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9" name="Shape 69"/>
        <p:cNvGrpSpPr/>
        <p:nvPr/>
      </p:nvGrpSpPr>
      <p:grpSpPr>
        <a:xfrm>
          <a:off x="0" y="0"/>
          <a:ext cx="0" cy="0"/>
          <a:chOff x="0" y="0"/>
          <a:chExt cx="0" cy="0"/>
        </a:xfrm>
      </p:grpSpPr>
      <p:sp>
        <p:nvSpPr>
          <p:cNvPr id="70" name="Google Shape;70;p3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72" name="Shape 72"/>
        <p:cNvGrpSpPr/>
        <p:nvPr/>
      </p:nvGrpSpPr>
      <p:grpSpPr>
        <a:xfrm>
          <a:off x="0" y="0"/>
          <a:ext cx="0" cy="0"/>
          <a:chOff x="0" y="0"/>
          <a:chExt cx="0" cy="0"/>
        </a:xfrm>
      </p:grpSpPr>
      <p:sp>
        <p:nvSpPr>
          <p:cNvPr id="73" name="Google Shape;73;p2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75" name="Google Shape;75;p22"/>
          <p:cNvCxnSpPr/>
          <p:nvPr/>
        </p:nvCxnSpPr>
        <p:spPr>
          <a:xfrm>
            <a:off x="1171575" y="4343400"/>
            <a:ext cx="9906000" cy="0"/>
          </a:xfrm>
          <a:prstGeom prst="straightConnector1">
            <a:avLst/>
          </a:prstGeom>
          <a:noFill/>
          <a:ln cap="sq" cmpd="sng" w="152400">
            <a:solidFill>
              <a:schemeClr val="accent2"/>
            </a:solidFill>
            <a:prstDash val="solid"/>
            <a:round/>
            <a:headEnd len="sm" w="sm" type="none"/>
            <a:tailEnd len="sm" w="sm" type="none"/>
          </a:ln>
        </p:spPr>
      </p:cxnSp>
      <p:sp>
        <p:nvSpPr>
          <p:cNvPr id="76" name="Google Shape;76;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1.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2"/>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8"/>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8"/>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8"/>
          <p:cNvPicPr preferRelativeResize="0"/>
          <p:nvPr/>
        </p:nvPicPr>
        <p:blipFill rotWithShape="1">
          <a:blip r:embed="rId3">
            <a:alphaModFix/>
          </a:blip>
          <a:srcRect b="0" l="0" r="0" t="0"/>
          <a:stretch/>
        </p:blipFill>
        <p:spPr>
          <a:xfrm>
            <a:off x="5687115" y="6407119"/>
            <a:ext cx="817770" cy="238556"/>
          </a:xfrm>
          <a:prstGeom prst="rect">
            <a:avLst/>
          </a:prstGeom>
          <a:noFill/>
          <a:ln>
            <a:noFill/>
          </a:ln>
        </p:spPr>
      </p:pic>
      <p:sp>
        <p:nvSpPr>
          <p:cNvPr id="15" name="Google Shape;15;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fmhelp.filemaker.com/help/18/fmp/en/FMP_Help/glossary.html#ww1028030" TargetMode="External"/><Relationship Id="rId4" Type="http://schemas.openxmlformats.org/officeDocument/2006/relationships/hyperlink" Target="https://fmhelp.filemaker.com/help/18/fmp/en/FMP_Help/glossary.html#ww1045562" TargetMode="External"/><Relationship Id="rId5" Type="http://schemas.openxmlformats.org/officeDocument/2006/relationships/hyperlink" Target="https://fmhelp.filemaker.com/help/18/fmp/en/FMP_Help/glossary.html#ww1027974" TargetMode="External"/><Relationship Id="rId6" Type="http://schemas.openxmlformats.org/officeDocument/2006/relationships/hyperlink" Target="https://fmhelp.filemaker.com/help/18/fmp/en/FMP_Help/glossary.html#ww1060118" TargetMode="External"/><Relationship Id="rId7" Type="http://schemas.openxmlformats.org/officeDocument/2006/relationships/hyperlink" Target="https://fmhelp.filemaker.com/help/18/fmp/en/FMP_Help/glossary.html#ww106006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fmhelp.filemaker.com/help/18/fmp/en/index.html#page/FMP_Help%2Fmany-to-many-relationships.html%2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youtube.com/watch?v=ZsgdGCwpsy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fmhelp.filemaker.com/help/18/fmp/en/FMP_Help/glossary.html#ww1028030" TargetMode="External"/><Relationship Id="rId4" Type="http://schemas.openxmlformats.org/officeDocument/2006/relationships/hyperlink" Target="https://fmhelp.filemaker.com/help/18/fmp/en/FMP_Help/glossary.html#ww1045562" TargetMode="External"/><Relationship Id="rId5" Type="http://schemas.openxmlformats.org/officeDocument/2006/relationships/image" Target="../media/image12.png"/><Relationship Id="rId6"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fmhelp.filemaker.com/help/18/fmp/en/FMP_Help/glossary.html#ww1028030" TargetMode="External"/><Relationship Id="rId4" Type="http://schemas.openxmlformats.org/officeDocument/2006/relationships/hyperlink" Target="https://fmhelp.filemaker.com/help/18/fmp/en/FMP_Help/glossary.html#ww1045562" TargetMode="External"/><Relationship Id="rId5" Type="http://schemas.openxmlformats.org/officeDocument/2006/relationships/image" Target="../media/image21.png"/><Relationship Id="rId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
          <p:cNvSpPr txBox="1"/>
          <p:nvPr>
            <p:ph type="ctrTitle"/>
          </p:nvPr>
        </p:nvSpPr>
        <p:spPr>
          <a:xfrm>
            <a:off x="1097275" y="3839849"/>
            <a:ext cx="10058400" cy="15222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a:t>.Net</a:t>
            </a:r>
            <a:endParaRPr/>
          </a:p>
        </p:txBody>
      </p:sp>
      <p:sp>
        <p:nvSpPr>
          <p:cNvPr id="152" name="Google Shape;152;p2"/>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WEB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5556ee4832_0_3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115000"/>
              </a:lnSpc>
              <a:spcBef>
                <a:spcPts val="0"/>
              </a:spcBef>
              <a:spcAft>
                <a:spcPts val="0"/>
              </a:spcAft>
              <a:buNone/>
            </a:pPr>
            <a:r>
              <a:rPr lang="en-US" sz="3400">
                <a:solidFill>
                  <a:srgbClr val="171717"/>
                </a:solidFill>
              </a:rPr>
              <a:t>Many to Many Relationship</a:t>
            </a:r>
            <a:endParaRPr sz="6900">
              <a:solidFill>
                <a:srgbClr val="171717"/>
              </a:solidFill>
            </a:endParaRPr>
          </a:p>
        </p:txBody>
      </p:sp>
      <p:sp>
        <p:nvSpPr>
          <p:cNvPr id="231" name="Google Shape;231;g15556ee4832_0_33"/>
          <p:cNvSpPr txBox="1"/>
          <p:nvPr>
            <p:ph idx="1" type="body"/>
          </p:nvPr>
        </p:nvSpPr>
        <p:spPr>
          <a:xfrm>
            <a:off x="1097275" y="1845725"/>
            <a:ext cx="10058400" cy="4209900"/>
          </a:xfrm>
          <a:prstGeom prst="rect">
            <a:avLst/>
          </a:prstGeom>
          <a:noFill/>
          <a:ln>
            <a:noFill/>
          </a:ln>
        </p:spPr>
        <p:txBody>
          <a:bodyPr anchorCtr="0" anchor="t" bIns="45700" lIns="0" spcFirstLastPara="1" rIns="0" wrap="square" tIns="45700">
            <a:noAutofit/>
          </a:bodyPr>
          <a:lstStyle/>
          <a:p>
            <a:pPr indent="0" lvl="0" marL="0" rtl="0" algn="l">
              <a:lnSpc>
                <a:spcPct val="115000"/>
              </a:lnSpc>
              <a:spcBef>
                <a:spcPts val="600"/>
              </a:spcBef>
              <a:spcAft>
                <a:spcPts val="0"/>
              </a:spcAft>
              <a:buNone/>
            </a:pPr>
            <a:r>
              <a:rPr lang="en-US" sz="1700">
                <a:solidFill>
                  <a:srgbClr val="171717"/>
                </a:solidFill>
              </a:rPr>
              <a:t>A </a:t>
            </a:r>
            <a:r>
              <a:rPr i="1" lang="en-US" sz="1700">
                <a:solidFill>
                  <a:srgbClr val="171717"/>
                </a:solidFill>
              </a:rPr>
              <a:t>many-to-many relationship</a:t>
            </a:r>
            <a:r>
              <a:rPr lang="en-US" sz="1700">
                <a:solidFill>
                  <a:srgbClr val="171717"/>
                </a:solidFill>
              </a:rPr>
              <a:t> occurs when multiple </a:t>
            </a:r>
            <a:r>
              <a:rPr lang="en-US" sz="1700">
                <a:solidFill>
                  <a:srgbClr val="171717"/>
                </a:solidFill>
                <a:uFill>
                  <a:noFill/>
                </a:uFill>
                <a:hlinkClick r:id="rId3">
                  <a:extLst>
                    <a:ext uri="{A12FA001-AC4F-418D-AE19-62706E023703}">
                      <ahyp:hlinkClr val="tx"/>
                    </a:ext>
                  </a:extLst>
                </a:hlinkClick>
              </a:rPr>
              <a:t>records</a:t>
            </a:r>
            <a:r>
              <a:rPr lang="en-US" sz="1700">
                <a:solidFill>
                  <a:srgbClr val="171717"/>
                </a:solidFill>
              </a:rPr>
              <a:t> in a </a:t>
            </a:r>
            <a:r>
              <a:rPr lang="en-US" sz="1700">
                <a:solidFill>
                  <a:srgbClr val="171717"/>
                </a:solidFill>
                <a:uFill>
                  <a:noFill/>
                </a:uFill>
                <a:hlinkClick r:id="rId4">
                  <a:extLst>
                    <a:ext uri="{A12FA001-AC4F-418D-AE19-62706E023703}">
                      <ahyp:hlinkClr val="tx"/>
                    </a:ext>
                  </a:extLst>
                </a:hlinkClick>
              </a:rPr>
              <a:t>table</a:t>
            </a:r>
            <a:r>
              <a:rPr lang="en-US" sz="1700">
                <a:solidFill>
                  <a:srgbClr val="171717"/>
                </a:solidFill>
              </a:rPr>
              <a:t> are associated with multiple records in another table. For example, a many-to-many relationship exists between customers and products: customers can purchase various products, and products can be purchased by many customers.</a:t>
            </a:r>
            <a:endParaRPr sz="1700">
              <a:solidFill>
                <a:srgbClr val="171717"/>
              </a:solidFill>
            </a:endParaRPr>
          </a:p>
          <a:p>
            <a:pPr indent="0" lvl="0" marL="0" rtl="0" algn="l">
              <a:lnSpc>
                <a:spcPct val="115000"/>
              </a:lnSpc>
              <a:spcBef>
                <a:spcPts val="600"/>
              </a:spcBef>
              <a:spcAft>
                <a:spcPts val="0"/>
              </a:spcAft>
              <a:buNone/>
            </a:pPr>
            <a:r>
              <a:rPr lang="en-US" sz="1700">
                <a:solidFill>
                  <a:srgbClr val="171717"/>
                </a:solidFill>
              </a:rPr>
              <a:t>Relational database systems usually don't allow you to implement a direct many-to-many relationship between two tables. Consider the example of keeping track of invoices. If there were many invoices with the same invoice number and one of your customers inquired about that invoice number, you wouldn't know which number they were referring to. This is one reason for assigning a unique value to each invoice.</a:t>
            </a:r>
            <a:endParaRPr sz="1700">
              <a:solidFill>
                <a:srgbClr val="171717"/>
              </a:solidFill>
            </a:endParaRPr>
          </a:p>
          <a:p>
            <a:pPr indent="0" lvl="0" marL="0" rtl="0" algn="l">
              <a:lnSpc>
                <a:spcPct val="115000"/>
              </a:lnSpc>
              <a:spcBef>
                <a:spcPts val="600"/>
              </a:spcBef>
              <a:spcAft>
                <a:spcPts val="0"/>
              </a:spcAft>
              <a:buNone/>
            </a:pPr>
            <a:r>
              <a:rPr lang="en-US" sz="1700">
                <a:solidFill>
                  <a:srgbClr val="171717"/>
                </a:solidFill>
              </a:rPr>
              <a:t>To avoid this problem, you can break the many-to-many relationship into two </a:t>
            </a:r>
            <a:r>
              <a:rPr lang="en-US" sz="1700">
                <a:solidFill>
                  <a:srgbClr val="171717"/>
                </a:solidFill>
                <a:uFill>
                  <a:noFill/>
                </a:uFill>
                <a:hlinkClick r:id="rId5">
                  <a:extLst>
                    <a:ext uri="{A12FA001-AC4F-418D-AE19-62706E023703}">
                      <ahyp:hlinkClr val="tx"/>
                    </a:ext>
                  </a:extLst>
                </a:hlinkClick>
              </a:rPr>
              <a:t>one-to-many relationships</a:t>
            </a:r>
            <a:r>
              <a:rPr lang="en-US" sz="1700">
                <a:solidFill>
                  <a:srgbClr val="171717"/>
                </a:solidFill>
              </a:rPr>
              <a:t> by using a third table, called a </a:t>
            </a:r>
            <a:r>
              <a:rPr i="1" lang="en-US" sz="1700">
                <a:solidFill>
                  <a:srgbClr val="171717"/>
                </a:solidFill>
              </a:rPr>
              <a:t>join table</a:t>
            </a:r>
            <a:r>
              <a:rPr lang="en-US" sz="1700">
                <a:solidFill>
                  <a:srgbClr val="171717"/>
                </a:solidFill>
              </a:rPr>
              <a:t>. Each record in a join table includes a match field that contains the value of the </a:t>
            </a:r>
            <a:r>
              <a:rPr lang="en-US" sz="1700">
                <a:solidFill>
                  <a:srgbClr val="171717"/>
                </a:solidFill>
                <a:uFill>
                  <a:noFill/>
                </a:uFill>
                <a:hlinkClick r:id="rId6">
                  <a:extLst>
                    <a:ext uri="{A12FA001-AC4F-418D-AE19-62706E023703}">
                      <ahyp:hlinkClr val="tx"/>
                    </a:ext>
                  </a:extLst>
                </a:hlinkClick>
              </a:rPr>
              <a:t>primary keys</a:t>
            </a:r>
            <a:r>
              <a:rPr lang="en-US" sz="1700">
                <a:solidFill>
                  <a:srgbClr val="171717"/>
                </a:solidFill>
              </a:rPr>
              <a:t> of the two tables it joins. (In the join table, these match fields are </a:t>
            </a:r>
            <a:r>
              <a:rPr lang="en-US" sz="1700">
                <a:solidFill>
                  <a:srgbClr val="171717"/>
                </a:solidFill>
                <a:uFill>
                  <a:noFill/>
                </a:uFill>
                <a:hlinkClick r:id="rId7">
                  <a:extLst>
                    <a:ext uri="{A12FA001-AC4F-418D-AE19-62706E023703}">
                      <ahyp:hlinkClr val="tx"/>
                    </a:ext>
                  </a:extLst>
                </a:hlinkClick>
              </a:rPr>
              <a:t>foreign keys</a:t>
            </a:r>
            <a:r>
              <a:rPr lang="en-US" sz="1700">
                <a:solidFill>
                  <a:srgbClr val="171717"/>
                </a:solidFill>
              </a:rPr>
              <a:t>.) These foreign key fields are populated with data as records in the join table are created from either table it joins.</a:t>
            </a:r>
            <a:endParaRPr sz="1700">
              <a:solidFill>
                <a:srgbClr val="171717"/>
              </a:solidFill>
            </a:endParaRPr>
          </a:p>
          <a:p>
            <a:pPr indent="0" lvl="0" marL="0" rtl="0" algn="l">
              <a:lnSpc>
                <a:spcPct val="115000"/>
              </a:lnSpc>
              <a:spcBef>
                <a:spcPts val="1200"/>
              </a:spcBef>
              <a:spcAft>
                <a:spcPts val="0"/>
              </a:spcAft>
              <a:buSzPts val="1800"/>
              <a:buNone/>
            </a:pPr>
            <a:r>
              <a:t/>
            </a:r>
            <a:endParaRPr sz="2500">
              <a:solidFill>
                <a:srgbClr val="171717"/>
              </a:solidFill>
            </a:endParaRPr>
          </a:p>
        </p:txBody>
      </p:sp>
      <p:sp>
        <p:nvSpPr>
          <p:cNvPr id="232" name="Google Shape;232;g15556ee4832_0_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5556ee4832_0_4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115000"/>
              </a:lnSpc>
              <a:spcBef>
                <a:spcPts val="0"/>
              </a:spcBef>
              <a:spcAft>
                <a:spcPts val="0"/>
              </a:spcAft>
              <a:buNone/>
            </a:pPr>
            <a:r>
              <a:rPr lang="en-US" sz="3400">
                <a:solidFill>
                  <a:srgbClr val="171717"/>
                </a:solidFill>
              </a:rPr>
              <a:t>Many to Many Relationship (Example)</a:t>
            </a:r>
            <a:endParaRPr sz="6900">
              <a:solidFill>
                <a:srgbClr val="171717"/>
              </a:solidFill>
            </a:endParaRPr>
          </a:p>
        </p:txBody>
      </p:sp>
      <p:sp>
        <p:nvSpPr>
          <p:cNvPr id="239" name="Google Shape;239;g15556ee4832_0_40"/>
          <p:cNvSpPr txBox="1"/>
          <p:nvPr>
            <p:ph idx="1" type="body"/>
          </p:nvPr>
        </p:nvSpPr>
        <p:spPr>
          <a:xfrm>
            <a:off x="1097275" y="1845725"/>
            <a:ext cx="10058400" cy="4209900"/>
          </a:xfrm>
          <a:prstGeom prst="rect">
            <a:avLst/>
          </a:prstGeom>
          <a:noFill/>
          <a:ln>
            <a:noFill/>
          </a:ln>
        </p:spPr>
        <p:txBody>
          <a:bodyPr anchorCtr="0" anchor="t" bIns="45700" lIns="0" spcFirstLastPara="1" rIns="0" wrap="square" tIns="45700">
            <a:noAutofit/>
          </a:bodyPr>
          <a:lstStyle/>
          <a:p>
            <a:pPr indent="0" lvl="0" marL="0" rtl="0" algn="l">
              <a:lnSpc>
                <a:spcPct val="115000"/>
              </a:lnSpc>
              <a:spcBef>
                <a:spcPts val="600"/>
              </a:spcBef>
              <a:spcAft>
                <a:spcPts val="0"/>
              </a:spcAft>
              <a:buNone/>
            </a:pPr>
            <a:r>
              <a:rPr lang="en-US" sz="1500">
                <a:solidFill>
                  <a:srgbClr val="171717"/>
                </a:solidFill>
              </a:rPr>
              <a:t>A typical example of a many-to many relationship is one between students and classes. A student can register for many classes, and a class can include many students.</a:t>
            </a:r>
            <a:endParaRPr sz="1500">
              <a:solidFill>
                <a:srgbClr val="171717"/>
              </a:solidFill>
            </a:endParaRPr>
          </a:p>
          <a:p>
            <a:pPr indent="0" lvl="0" marL="0" rtl="0" algn="l">
              <a:lnSpc>
                <a:spcPct val="115000"/>
              </a:lnSpc>
              <a:spcBef>
                <a:spcPts val="600"/>
              </a:spcBef>
              <a:spcAft>
                <a:spcPts val="0"/>
              </a:spcAft>
              <a:buNone/>
            </a:pPr>
            <a:r>
              <a:rPr lang="en-US" sz="1500">
                <a:solidFill>
                  <a:srgbClr val="171717"/>
                </a:solidFill>
              </a:rPr>
              <a:t>The following example includes a Students table, which contains a record for each student, and a Classes table, which contains a record for each class. A join table, Enrollments, creates two one-to-many relationships—one between each of the two tables.</a:t>
            </a:r>
            <a:endParaRPr sz="1500">
              <a:solidFill>
                <a:srgbClr val="171717"/>
              </a:solidFill>
            </a:endParaRPr>
          </a:p>
          <a:p>
            <a:pPr indent="0" lvl="0" marL="0" rtl="0" algn="l">
              <a:lnSpc>
                <a:spcPct val="115000"/>
              </a:lnSpc>
              <a:spcBef>
                <a:spcPts val="600"/>
              </a:spcBef>
              <a:spcAft>
                <a:spcPts val="0"/>
              </a:spcAft>
              <a:buNone/>
            </a:pPr>
            <a:r>
              <a:rPr lang="en-US" sz="1500">
                <a:solidFill>
                  <a:srgbClr val="171717"/>
                </a:solidFill>
              </a:rPr>
              <a:t>The primary key Student ID uniquely identifies each student in the Students table. The primary key Class ID uniquely identifies each class in the Classes table. The Enrollments table contains the foreign keys Student ID and Class ID.</a:t>
            </a:r>
            <a:endParaRPr sz="1500">
              <a:solidFill>
                <a:srgbClr val="171717"/>
              </a:solidFill>
            </a:endParaRPr>
          </a:p>
          <a:p>
            <a:pPr indent="0" lvl="0" marL="0" rtl="0" algn="l">
              <a:lnSpc>
                <a:spcPct val="115000"/>
              </a:lnSpc>
              <a:spcBef>
                <a:spcPts val="1200"/>
              </a:spcBef>
              <a:spcAft>
                <a:spcPts val="0"/>
              </a:spcAft>
              <a:buSzPts val="1800"/>
              <a:buNone/>
            </a:pPr>
            <a:r>
              <a:t/>
            </a:r>
            <a:endParaRPr sz="1500">
              <a:solidFill>
                <a:srgbClr val="171717"/>
              </a:solidFill>
            </a:endParaRPr>
          </a:p>
        </p:txBody>
      </p:sp>
      <p:sp>
        <p:nvSpPr>
          <p:cNvPr id="240" name="Google Shape;240;g15556ee4832_0_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241" name="Google Shape;241;g15556ee4832_0_40"/>
          <p:cNvPicPr preferRelativeResize="0"/>
          <p:nvPr/>
        </p:nvPicPr>
        <p:blipFill>
          <a:blip r:embed="rId3">
            <a:alphaModFix/>
          </a:blip>
          <a:stretch>
            <a:fillRect/>
          </a:stretch>
        </p:blipFill>
        <p:spPr>
          <a:xfrm>
            <a:off x="2432413" y="4049600"/>
            <a:ext cx="7327175" cy="2006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5556ee4832_0_4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115000"/>
              </a:lnSpc>
              <a:spcBef>
                <a:spcPts val="0"/>
              </a:spcBef>
              <a:spcAft>
                <a:spcPts val="0"/>
              </a:spcAft>
              <a:buNone/>
            </a:pPr>
            <a:r>
              <a:rPr lang="en-US" sz="3400">
                <a:solidFill>
                  <a:srgbClr val="171717"/>
                </a:solidFill>
              </a:rPr>
              <a:t>Exercise</a:t>
            </a:r>
            <a:endParaRPr sz="6900">
              <a:solidFill>
                <a:srgbClr val="171717"/>
              </a:solidFill>
            </a:endParaRPr>
          </a:p>
        </p:txBody>
      </p:sp>
      <p:sp>
        <p:nvSpPr>
          <p:cNvPr id="248" name="Google Shape;248;g15556ee4832_0_48"/>
          <p:cNvSpPr txBox="1"/>
          <p:nvPr>
            <p:ph idx="1" type="body"/>
          </p:nvPr>
        </p:nvSpPr>
        <p:spPr>
          <a:xfrm>
            <a:off x="1097275" y="1845725"/>
            <a:ext cx="10058400" cy="4209900"/>
          </a:xfrm>
          <a:prstGeom prst="rect">
            <a:avLst/>
          </a:prstGeom>
          <a:noFill/>
          <a:ln>
            <a:noFill/>
          </a:ln>
        </p:spPr>
        <p:txBody>
          <a:bodyPr anchorCtr="0" anchor="t" bIns="45700" lIns="0" spcFirstLastPara="1" rIns="0" wrap="square" tIns="45700">
            <a:noAutofit/>
          </a:bodyPr>
          <a:lstStyle/>
          <a:p>
            <a:pPr indent="0" lvl="0" marL="0" rtl="0" algn="l">
              <a:lnSpc>
                <a:spcPct val="115000"/>
              </a:lnSpc>
              <a:spcBef>
                <a:spcPts val="2200"/>
              </a:spcBef>
              <a:spcAft>
                <a:spcPts val="0"/>
              </a:spcAft>
              <a:buNone/>
            </a:pPr>
            <a:r>
              <a:rPr lang="en-US" sz="1800">
                <a:solidFill>
                  <a:srgbClr val="171717"/>
                </a:solidFill>
              </a:rPr>
              <a:t>To set up a join table for a many-to-many relationship:</a:t>
            </a:r>
            <a:endParaRPr sz="1800">
              <a:solidFill>
                <a:srgbClr val="171717"/>
              </a:solidFill>
            </a:endParaRPr>
          </a:p>
          <a:p>
            <a:pPr indent="-203200" lvl="0" marL="190500" rtl="0" algn="l">
              <a:lnSpc>
                <a:spcPct val="115000"/>
              </a:lnSpc>
              <a:spcBef>
                <a:spcPts val="900"/>
              </a:spcBef>
              <a:spcAft>
                <a:spcPts val="0"/>
              </a:spcAft>
              <a:buNone/>
            </a:pPr>
            <a:r>
              <a:rPr b="1" lang="en-US" sz="1600">
                <a:solidFill>
                  <a:srgbClr val="171717"/>
                </a:solidFill>
              </a:rPr>
              <a:t>1.</a:t>
            </a:r>
            <a:r>
              <a:rPr lang="en-US" sz="1600">
                <a:solidFill>
                  <a:srgbClr val="171717"/>
                </a:solidFill>
              </a:rPr>
              <a:t>Using the example above, create a table named Enrollments. This will be the join table.</a:t>
            </a:r>
            <a:endParaRPr sz="1600">
              <a:solidFill>
                <a:srgbClr val="171717"/>
              </a:solidFill>
            </a:endParaRPr>
          </a:p>
          <a:p>
            <a:pPr indent="-203200" lvl="0" marL="190500" rtl="0" algn="l">
              <a:lnSpc>
                <a:spcPct val="115000"/>
              </a:lnSpc>
              <a:spcBef>
                <a:spcPts val="900"/>
              </a:spcBef>
              <a:spcAft>
                <a:spcPts val="0"/>
              </a:spcAft>
              <a:buNone/>
            </a:pPr>
            <a:r>
              <a:rPr b="1" lang="en-US" sz="1600">
                <a:solidFill>
                  <a:srgbClr val="171717"/>
                </a:solidFill>
              </a:rPr>
              <a:t>2.</a:t>
            </a:r>
            <a:r>
              <a:rPr lang="en-US" sz="1600">
                <a:solidFill>
                  <a:srgbClr val="171717"/>
                </a:solidFill>
              </a:rPr>
              <a:t>In the Enrollments table, create a Student ID field and a Class ID field.</a:t>
            </a:r>
            <a:endParaRPr sz="1600">
              <a:solidFill>
                <a:srgbClr val="171717"/>
              </a:solidFill>
            </a:endParaRPr>
          </a:p>
          <a:p>
            <a:pPr indent="0" lvl="0" marL="190500" rtl="0" algn="l">
              <a:lnSpc>
                <a:spcPct val="115000"/>
              </a:lnSpc>
              <a:spcBef>
                <a:spcPts val="600"/>
              </a:spcBef>
              <a:spcAft>
                <a:spcPts val="0"/>
              </a:spcAft>
              <a:buNone/>
            </a:pPr>
            <a:r>
              <a:rPr lang="en-US" sz="1600">
                <a:solidFill>
                  <a:srgbClr val="171717"/>
                </a:solidFill>
              </a:rPr>
              <a:t>Join tables typically hold fields that might not make sense to have in any other table. You can add fields to the Enrollments table, such as a Date field to keep track of when someone started a class, and a Cost field to track how much a student paid to take a class.</a:t>
            </a:r>
            <a:endParaRPr sz="1600">
              <a:solidFill>
                <a:srgbClr val="171717"/>
              </a:solidFill>
            </a:endParaRPr>
          </a:p>
          <a:p>
            <a:pPr indent="-203200" lvl="0" marL="190500" rtl="0" algn="l">
              <a:lnSpc>
                <a:spcPct val="115000"/>
              </a:lnSpc>
              <a:spcBef>
                <a:spcPts val="900"/>
              </a:spcBef>
              <a:spcAft>
                <a:spcPts val="0"/>
              </a:spcAft>
              <a:buNone/>
            </a:pPr>
            <a:r>
              <a:rPr b="1" lang="en-US" sz="1600">
                <a:solidFill>
                  <a:srgbClr val="171717"/>
                </a:solidFill>
              </a:rPr>
              <a:t>3.</a:t>
            </a:r>
            <a:r>
              <a:rPr lang="en-US" sz="1600">
                <a:solidFill>
                  <a:srgbClr val="171717"/>
                </a:solidFill>
              </a:rPr>
              <a:t>Create a relationship between the two Student ID fields in the tables. Then create a relationship between the two Class ID fields in the tables.</a:t>
            </a:r>
            <a:endParaRPr sz="1600">
              <a:solidFill>
                <a:srgbClr val="171717"/>
              </a:solidFill>
            </a:endParaRPr>
          </a:p>
          <a:p>
            <a:pPr indent="0" lvl="0" marL="0" rtl="0" algn="l">
              <a:lnSpc>
                <a:spcPct val="115000"/>
              </a:lnSpc>
              <a:spcBef>
                <a:spcPts val="600"/>
              </a:spcBef>
              <a:spcAft>
                <a:spcPts val="0"/>
              </a:spcAft>
              <a:buNone/>
            </a:pPr>
            <a:r>
              <a:rPr lang="en-US" sz="1600">
                <a:solidFill>
                  <a:srgbClr val="171717"/>
                </a:solidFill>
              </a:rPr>
              <a:t>Using this design, if a student registers for three classes, that student will have one record in the Students table and three records in the Enrollments table—one record for each class the student enrolled in.</a:t>
            </a:r>
            <a:endParaRPr sz="1600">
              <a:solidFill>
                <a:srgbClr val="171717"/>
              </a:solidFill>
            </a:endParaRPr>
          </a:p>
          <a:p>
            <a:pPr indent="0" lvl="0" marL="0" rtl="0" algn="l">
              <a:lnSpc>
                <a:spcPct val="115000"/>
              </a:lnSpc>
              <a:spcBef>
                <a:spcPts val="1200"/>
              </a:spcBef>
              <a:spcAft>
                <a:spcPts val="0"/>
              </a:spcAft>
              <a:buSzPts val="1800"/>
              <a:buNone/>
            </a:pPr>
            <a:r>
              <a:rPr lang="en-US" sz="2300">
                <a:solidFill>
                  <a:srgbClr val="171717"/>
                </a:solidFill>
              </a:rPr>
              <a:t>For help click </a:t>
            </a:r>
            <a:r>
              <a:rPr lang="en-US" sz="2300" u="sng">
                <a:solidFill>
                  <a:schemeClr val="hlink"/>
                </a:solidFill>
                <a:hlinkClick r:id="rId3"/>
              </a:rPr>
              <a:t>here</a:t>
            </a:r>
            <a:endParaRPr sz="2300">
              <a:solidFill>
                <a:srgbClr val="171717"/>
              </a:solidFill>
            </a:endParaRPr>
          </a:p>
        </p:txBody>
      </p:sp>
      <p:sp>
        <p:nvSpPr>
          <p:cNvPr id="249" name="Google Shape;249;g15556ee4832_0_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g15556ee4e4c_1_0"/>
          <p:cNvPicPr preferRelativeResize="0"/>
          <p:nvPr/>
        </p:nvPicPr>
        <p:blipFill rotWithShape="1">
          <a:blip r:embed="rId3">
            <a:alphaModFix/>
          </a:blip>
          <a:srcRect b="0" l="11645" r="0" t="0"/>
          <a:stretch/>
        </p:blipFill>
        <p:spPr>
          <a:xfrm>
            <a:off x="7452400" y="3841875"/>
            <a:ext cx="4739599" cy="3016125"/>
          </a:xfrm>
          <a:prstGeom prst="rect">
            <a:avLst/>
          </a:prstGeom>
          <a:noFill/>
          <a:ln>
            <a:noFill/>
          </a:ln>
        </p:spPr>
      </p:pic>
      <p:sp>
        <p:nvSpPr>
          <p:cNvPr id="256" name="Google Shape;256;g15556ee4e4c_1_0"/>
          <p:cNvSpPr txBox="1"/>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000000"/>
              </a:buClr>
              <a:buSzPts val="4800"/>
              <a:buFont typeface="Arial"/>
              <a:buNone/>
            </a:pPr>
            <a:r>
              <a:rPr b="0" i="0" lang="en-US" sz="4800" u="none" cap="none" strike="noStrike">
                <a:solidFill>
                  <a:srgbClr val="333333"/>
                </a:solidFill>
                <a:latin typeface="Arial"/>
                <a:ea typeface="Arial"/>
                <a:cs typeface="Arial"/>
                <a:sym typeface="Arial"/>
              </a:rPr>
              <a:t>Learning Objectives</a:t>
            </a:r>
            <a:endParaRPr b="0" i="0" sz="4800" u="none" cap="none" strike="noStrike">
              <a:solidFill>
                <a:srgbClr val="333333"/>
              </a:solidFill>
              <a:latin typeface="Arial"/>
              <a:ea typeface="Arial"/>
              <a:cs typeface="Arial"/>
              <a:sym typeface="Arial"/>
            </a:endParaRPr>
          </a:p>
        </p:txBody>
      </p:sp>
      <p:sp>
        <p:nvSpPr>
          <p:cNvPr id="257" name="Google Shape;257;g15556ee4e4c_1_0"/>
          <p:cNvSpPr txBox="1"/>
          <p:nvPr/>
        </p:nvSpPr>
        <p:spPr>
          <a:xfrm>
            <a:off x="1606600" y="2690050"/>
            <a:ext cx="6730800" cy="1610400"/>
          </a:xfrm>
          <a:prstGeom prst="rect">
            <a:avLst/>
          </a:prstGeom>
          <a:noFill/>
          <a:ln>
            <a:noFill/>
          </a:ln>
        </p:spPr>
        <p:txBody>
          <a:bodyPr anchorCtr="0" anchor="t" bIns="45700" lIns="0" spcFirstLastPara="1" rIns="0" wrap="square" tIns="45700">
            <a:noAutofit/>
          </a:bodyPr>
          <a:lstStyle/>
          <a:p>
            <a:pPr indent="457200" lvl="0" marL="0" rtl="0" algn="l">
              <a:lnSpc>
                <a:spcPct val="115000"/>
              </a:lnSpc>
              <a:spcBef>
                <a:spcPts val="800"/>
              </a:spcBef>
              <a:spcAft>
                <a:spcPts val="0"/>
              </a:spcAft>
              <a:buNone/>
            </a:pPr>
            <a:r>
              <a:rPr lang="en-US" sz="2300"/>
              <a:t>Types of Relationship</a:t>
            </a:r>
            <a:endParaRPr sz="2300"/>
          </a:p>
          <a:p>
            <a:pPr indent="457200" lvl="0" marL="0" rtl="0" algn="l">
              <a:lnSpc>
                <a:spcPct val="115000"/>
              </a:lnSpc>
              <a:spcBef>
                <a:spcPts val="800"/>
              </a:spcBef>
              <a:spcAft>
                <a:spcPts val="0"/>
              </a:spcAft>
              <a:buNone/>
            </a:pPr>
            <a:r>
              <a:rPr lang="en-US" sz="2300"/>
              <a:t>Implementing One to One Relationship</a:t>
            </a:r>
            <a:endParaRPr sz="3100"/>
          </a:p>
          <a:p>
            <a:pPr indent="457200" lvl="0" marL="0" rtl="0" algn="l">
              <a:lnSpc>
                <a:spcPct val="115000"/>
              </a:lnSpc>
              <a:spcBef>
                <a:spcPts val="800"/>
              </a:spcBef>
              <a:spcAft>
                <a:spcPts val="0"/>
              </a:spcAft>
              <a:buNone/>
            </a:pPr>
            <a:r>
              <a:rPr lang="en-US" sz="2300"/>
              <a:t>Implementing One to Many Relationship</a:t>
            </a:r>
            <a:endParaRPr sz="2300"/>
          </a:p>
          <a:p>
            <a:pPr indent="457200" lvl="0" marL="0" rtl="0" algn="l">
              <a:lnSpc>
                <a:spcPct val="115000"/>
              </a:lnSpc>
              <a:spcBef>
                <a:spcPts val="0"/>
              </a:spcBef>
              <a:spcAft>
                <a:spcPts val="0"/>
              </a:spcAft>
              <a:buNone/>
            </a:pPr>
            <a:r>
              <a:rPr lang="en-US" sz="2300"/>
              <a:t>Implementing Many to Many Relationship</a:t>
            </a:r>
            <a:endParaRPr sz="2300"/>
          </a:p>
          <a:p>
            <a:pPr indent="457200" lvl="0" marL="0" rtl="0" algn="l">
              <a:lnSpc>
                <a:spcPct val="115000"/>
              </a:lnSpc>
              <a:spcBef>
                <a:spcPts val="0"/>
              </a:spcBef>
              <a:spcAft>
                <a:spcPts val="0"/>
              </a:spcAft>
              <a:buNone/>
            </a:pPr>
            <a:r>
              <a:t/>
            </a:r>
            <a:endParaRPr sz="2300"/>
          </a:p>
          <a:p>
            <a:pPr indent="0" lvl="0" marL="457200" marR="0" rtl="0" algn="l">
              <a:lnSpc>
                <a:spcPct val="115000"/>
              </a:lnSpc>
              <a:spcBef>
                <a:spcPts val="800"/>
              </a:spcBef>
              <a:spcAft>
                <a:spcPts val="0"/>
              </a:spcAft>
              <a:buClr>
                <a:srgbClr val="000000"/>
              </a:buClr>
              <a:buSzPts val="1800"/>
              <a:buFont typeface="Arial"/>
              <a:buNone/>
            </a:pPr>
            <a:r>
              <a:t/>
            </a:r>
            <a:endParaRPr sz="1800"/>
          </a:p>
          <a:p>
            <a:pPr indent="0" lvl="0" marL="457200" marR="0" rtl="0" algn="l">
              <a:lnSpc>
                <a:spcPct val="13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l">
              <a:lnSpc>
                <a:spcPct val="123400"/>
              </a:lnSpc>
              <a:spcBef>
                <a:spcPts val="600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457200" marR="0" rtl="0" algn="l">
              <a:lnSpc>
                <a:spcPct val="130000"/>
              </a:lnSpc>
              <a:spcBef>
                <a:spcPts val="150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15000"/>
              </a:lnSpc>
              <a:spcBef>
                <a:spcPts val="80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15000"/>
              </a:lnSpc>
              <a:spcBef>
                <a:spcPts val="80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457200" marR="0" rtl="0" algn="l">
              <a:lnSpc>
                <a:spcPct val="13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457200" marR="0" rtl="0" algn="l">
              <a:lnSpc>
                <a:spcPct val="115000"/>
              </a:lnSpc>
              <a:spcBef>
                <a:spcPts val="150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258" name="Google Shape;258;g15556ee4e4c_1_0"/>
          <p:cNvSpPr txBox="1"/>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333333"/>
                </a:solidFill>
                <a:latin typeface="Arial"/>
                <a:ea typeface="Arial"/>
                <a:cs typeface="Arial"/>
                <a:sym typeface="Arial"/>
              </a:rPr>
              <a:t>Web Engineering</a:t>
            </a:r>
            <a:r>
              <a:rPr b="0" i="0" lang="en-US" sz="1000" u="none" cap="none" strike="noStrike">
                <a:solidFill>
                  <a:srgbClr val="FDB823"/>
                </a:solidFill>
                <a:latin typeface="Arial"/>
                <a:ea typeface="Arial"/>
                <a:cs typeface="Arial"/>
                <a:sym typeface="Arial"/>
              </a:rPr>
              <a:t> </a:t>
            </a:r>
            <a:r>
              <a:rPr b="1" i="0" lang="en-US" sz="1000" u="none" cap="none" strike="noStrike">
                <a:solidFill>
                  <a:srgbClr val="FDB823"/>
                </a:solidFill>
                <a:latin typeface="Arial"/>
                <a:ea typeface="Arial"/>
                <a:cs typeface="Arial"/>
                <a:sym typeface="Arial"/>
              </a:rPr>
              <a:t>&gt;</a:t>
            </a:r>
            <a:r>
              <a:rPr b="0" i="0" lang="en-US" sz="1000" u="none" cap="none" strike="noStrike">
                <a:solidFill>
                  <a:srgbClr val="FDB823"/>
                </a:solidFill>
                <a:latin typeface="Arial"/>
                <a:ea typeface="Arial"/>
                <a:cs typeface="Arial"/>
                <a:sym typeface="Arial"/>
              </a:rPr>
              <a:t> </a:t>
            </a:r>
            <a:r>
              <a:rPr b="0" i="0" lang="en-US" sz="1000" u="none" cap="none" strike="noStrike">
                <a:solidFill>
                  <a:srgbClr val="333333"/>
                </a:solidFill>
                <a:latin typeface="Arial"/>
                <a:ea typeface="Arial"/>
                <a:cs typeface="Arial"/>
                <a:sym typeface="Arial"/>
              </a:rPr>
              <a:t>.Net</a:t>
            </a:r>
            <a:endParaRPr b="0" i="0" sz="1000" u="none" cap="none" strike="noStrike">
              <a:solidFill>
                <a:srgbClr val="333333"/>
              </a:solidFill>
              <a:latin typeface="Arial"/>
              <a:ea typeface="Arial"/>
              <a:cs typeface="Arial"/>
              <a:sym typeface="Arial"/>
            </a:endParaRPr>
          </a:p>
        </p:txBody>
      </p:sp>
      <p:sp>
        <p:nvSpPr>
          <p:cNvPr id="259" name="Google Shape;259;g15556ee4e4c_1_0"/>
          <p:cNvSpPr txBox="1"/>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333333"/>
                </a:solidFill>
                <a:latin typeface="Arial"/>
                <a:ea typeface="Arial"/>
                <a:cs typeface="Arial"/>
                <a:sym typeface="Arial"/>
              </a:rPr>
              <a:t>‹#›</a:t>
            </a:fld>
            <a:endParaRPr b="0" i="0" sz="1000" u="none" cap="none" strike="noStrike">
              <a:solidFill>
                <a:srgbClr val="333333"/>
              </a:solidFill>
              <a:latin typeface="Arial"/>
              <a:ea typeface="Arial"/>
              <a:cs typeface="Arial"/>
              <a:sym typeface="Arial"/>
            </a:endParaRPr>
          </a:p>
        </p:txBody>
      </p:sp>
      <p:sp>
        <p:nvSpPr>
          <p:cNvPr id="260" name="Google Shape;260;g15556ee4e4c_1_0"/>
          <p:cNvSpPr txBox="1"/>
          <p:nvPr/>
        </p:nvSpPr>
        <p:spPr>
          <a:xfrm>
            <a:off x="1097275" y="2001350"/>
            <a:ext cx="10495500" cy="555600"/>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1400"/>
              </a:spcBef>
              <a:spcAft>
                <a:spcPts val="0"/>
              </a:spcAft>
              <a:buClr>
                <a:srgbClr val="000000"/>
              </a:buClr>
              <a:buSzPts val="2800"/>
              <a:buFont typeface="Arial"/>
              <a:buNone/>
            </a:pPr>
            <a:r>
              <a:rPr b="1" i="0" lang="en-US" sz="2800" u="none" cap="none" strike="noStrike">
                <a:solidFill>
                  <a:srgbClr val="333333"/>
                </a:solidFill>
                <a:latin typeface="Arial"/>
                <a:ea typeface="Arial"/>
                <a:cs typeface="Arial"/>
                <a:sym typeface="Arial"/>
              </a:rPr>
              <a:t>By the end of this session, the students have practised</a:t>
            </a:r>
            <a:endParaRPr b="0" i="0" sz="2000" u="none" cap="none" strike="noStrike">
              <a:solidFill>
                <a:srgbClr val="333333"/>
              </a:solidFill>
              <a:latin typeface="Arial"/>
              <a:ea typeface="Arial"/>
              <a:cs typeface="Arial"/>
              <a:sym typeface="Arial"/>
            </a:endParaRPr>
          </a:p>
        </p:txBody>
      </p:sp>
      <p:pic>
        <p:nvPicPr>
          <p:cNvPr id="261" name="Google Shape;261;g15556ee4e4c_1_0"/>
          <p:cNvPicPr preferRelativeResize="0"/>
          <p:nvPr/>
        </p:nvPicPr>
        <p:blipFill rotWithShape="1">
          <a:blip r:embed="rId4">
            <a:alphaModFix/>
          </a:blip>
          <a:srcRect b="16950" l="14065" r="5282" t="15732"/>
          <a:stretch/>
        </p:blipFill>
        <p:spPr>
          <a:xfrm>
            <a:off x="1404775" y="2734775"/>
            <a:ext cx="501982" cy="373834"/>
          </a:xfrm>
          <a:prstGeom prst="rect">
            <a:avLst/>
          </a:prstGeom>
          <a:noFill/>
          <a:ln>
            <a:noFill/>
          </a:ln>
        </p:spPr>
      </p:pic>
      <p:pic>
        <p:nvPicPr>
          <p:cNvPr id="262" name="Google Shape;262;g15556ee4e4c_1_0"/>
          <p:cNvPicPr preferRelativeResize="0"/>
          <p:nvPr/>
        </p:nvPicPr>
        <p:blipFill rotWithShape="1">
          <a:blip r:embed="rId4">
            <a:alphaModFix/>
          </a:blip>
          <a:srcRect b="16950" l="14065" r="5282" t="15732"/>
          <a:stretch/>
        </p:blipFill>
        <p:spPr>
          <a:xfrm>
            <a:off x="1404775" y="3232302"/>
            <a:ext cx="501982" cy="373834"/>
          </a:xfrm>
          <a:prstGeom prst="rect">
            <a:avLst/>
          </a:prstGeom>
          <a:noFill/>
          <a:ln>
            <a:noFill/>
          </a:ln>
        </p:spPr>
      </p:pic>
      <p:pic>
        <p:nvPicPr>
          <p:cNvPr id="263" name="Google Shape;263;g15556ee4e4c_1_0"/>
          <p:cNvPicPr preferRelativeResize="0"/>
          <p:nvPr/>
        </p:nvPicPr>
        <p:blipFill rotWithShape="1">
          <a:blip r:embed="rId4">
            <a:alphaModFix/>
          </a:blip>
          <a:srcRect b="16950" l="14065" r="5282" t="15732"/>
          <a:stretch/>
        </p:blipFill>
        <p:spPr>
          <a:xfrm>
            <a:off x="1404775" y="3729852"/>
            <a:ext cx="501982" cy="373834"/>
          </a:xfrm>
          <a:prstGeom prst="rect">
            <a:avLst/>
          </a:prstGeom>
          <a:noFill/>
          <a:ln>
            <a:noFill/>
          </a:ln>
        </p:spPr>
      </p:pic>
      <p:pic>
        <p:nvPicPr>
          <p:cNvPr id="264" name="Google Shape;264;g15556ee4e4c_1_0"/>
          <p:cNvPicPr preferRelativeResize="0"/>
          <p:nvPr/>
        </p:nvPicPr>
        <p:blipFill rotWithShape="1">
          <a:blip r:embed="rId4">
            <a:alphaModFix/>
          </a:blip>
          <a:srcRect b="16950" l="14065" r="5282" t="15732"/>
          <a:stretch/>
        </p:blipFill>
        <p:spPr>
          <a:xfrm>
            <a:off x="1404775" y="4162552"/>
            <a:ext cx="501982" cy="3738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6000"/>
              <a:buFont typeface="Arial"/>
              <a:buNone/>
            </a:pPr>
            <a:r>
              <a:rPr lang="en-US"/>
              <a:t>Conclusion &amp; Q/A </a:t>
            </a:r>
            <a:endParaRPr/>
          </a:p>
        </p:txBody>
      </p:sp>
      <p:sp>
        <p:nvSpPr>
          <p:cNvPr id="270" name="Google Shape;270;p17"/>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See you tomorrow!</a:t>
            </a:r>
            <a:endParaRPr/>
          </a:p>
        </p:txBody>
      </p:sp>
      <p:sp>
        <p:nvSpPr>
          <p:cNvPr id="271" name="Google Shape;27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72" name="Google Shape;272;p1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a:t>
            </a:r>
            <a:r>
              <a:rPr lang="en-US">
                <a:solidFill>
                  <a:schemeClr val="lt2"/>
                </a:solidFill>
              </a:rPr>
              <a:t> </a:t>
            </a:r>
            <a:r>
              <a:rPr b="1" lang="en-US">
                <a:solidFill>
                  <a:schemeClr val="lt2"/>
                </a:solidFill>
              </a:rPr>
              <a:t>&gt;</a:t>
            </a:r>
            <a:r>
              <a:rPr lang="en-US">
                <a:solidFill>
                  <a:schemeClr val="lt2"/>
                </a:solidFill>
              </a:rPr>
              <a:t> </a:t>
            </a:r>
            <a:r>
              <a:rPr lang="en-US"/>
              <a:t>.Net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Week 4 - Day 20</a:t>
            </a:r>
            <a:endParaRPr/>
          </a:p>
        </p:txBody>
      </p:sp>
      <p:sp>
        <p:nvSpPr>
          <p:cNvPr id="158" name="Google Shape;15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 </a:t>
            </a:r>
            <a:r>
              <a:rPr b="1" lang="en-US"/>
              <a:t>&gt;</a:t>
            </a:r>
            <a:r>
              <a:rPr lang="en-US"/>
              <a:t> .Net</a:t>
            </a:r>
            <a:endParaRPr/>
          </a:p>
        </p:txBody>
      </p:sp>
      <p:sp>
        <p:nvSpPr>
          <p:cNvPr id="159" name="Google Shape;15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395557ca10_0_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4800"/>
              <a:buNone/>
            </a:pPr>
            <a:r>
              <a:rPr lang="en-US"/>
              <a:t>Recap Assignment </a:t>
            </a:r>
            <a:r>
              <a:rPr lang="en-US" sz="2800"/>
              <a:t>(10 marks)</a:t>
            </a:r>
            <a:r>
              <a:rPr lang="en-US" sz="2800"/>
              <a:t>(Time: 1 hr) </a:t>
            </a:r>
            <a:endParaRPr sz="1800"/>
          </a:p>
        </p:txBody>
      </p:sp>
      <p:sp>
        <p:nvSpPr>
          <p:cNvPr id="166" name="Google Shape;166;g1395557ca10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67" name="Google Shape;167;g1395557ca10_0_0"/>
          <p:cNvSpPr txBox="1"/>
          <p:nvPr>
            <p:ph idx="1" type="body"/>
          </p:nvPr>
        </p:nvSpPr>
        <p:spPr>
          <a:xfrm>
            <a:off x="1066800" y="1978649"/>
            <a:ext cx="10058400" cy="784800"/>
          </a:xfrm>
          <a:prstGeom prst="rect">
            <a:avLst/>
          </a:prstGeom>
          <a:noFill/>
          <a:ln>
            <a:noFill/>
          </a:ln>
        </p:spPr>
        <p:txBody>
          <a:bodyPr anchorCtr="0" anchor="t" bIns="45700" lIns="0" spcFirstLastPara="1" rIns="0" wrap="square" tIns="45700">
            <a:normAutofit/>
          </a:bodyPr>
          <a:lstStyle/>
          <a:p>
            <a:pPr indent="0" lvl="0" marL="0" rtl="0" algn="l">
              <a:lnSpc>
                <a:spcPct val="115000"/>
              </a:lnSpc>
              <a:spcBef>
                <a:spcPts val="0"/>
              </a:spcBef>
              <a:spcAft>
                <a:spcPts val="0"/>
              </a:spcAft>
              <a:buSzPts val="1800"/>
              <a:buNone/>
            </a:pPr>
            <a:r>
              <a:rPr lang="en-US" sz="2500"/>
              <a:t>Students will Work in pairs and perform a Simple </a:t>
            </a:r>
            <a:endParaRPr b="1" sz="2500"/>
          </a:p>
        </p:txBody>
      </p:sp>
      <p:sp>
        <p:nvSpPr>
          <p:cNvPr id="168" name="Google Shape;168;g1395557ca10_0_0"/>
          <p:cNvSpPr txBox="1"/>
          <p:nvPr/>
        </p:nvSpPr>
        <p:spPr>
          <a:xfrm>
            <a:off x="1009675" y="3762175"/>
            <a:ext cx="87291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2500"/>
              <a:buFont typeface="Arial"/>
              <a:buNone/>
            </a:pPr>
            <a:r>
              <a:rPr b="0" i="0" lang="en-US" sz="2500" u="none" cap="none" strike="noStrike">
                <a:solidFill>
                  <a:srgbClr val="000000"/>
                </a:solidFill>
                <a:latin typeface="Arial"/>
                <a:ea typeface="Arial"/>
                <a:cs typeface="Arial"/>
                <a:sym typeface="Arial"/>
              </a:rPr>
              <a:t>They may take help from this </a:t>
            </a:r>
            <a:r>
              <a:rPr b="0" i="0" lang="en-US" sz="2500" u="sng" cap="none" strike="noStrike">
                <a:solidFill>
                  <a:schemeClr val="hlink"/>
                </a:solidFill>
                <a:latin typeface="Arial"/>
                <a:ea typeface="Arial"/>
                <a:cs typeface="Arial"/>
                <a:sym typeface="Arial"/>
                <a:hlinkClick r:id="rId3"/>
              </a:rPr>
              <a:t>video</a:t>
            </a:r>
            <a:r>
              <a:rPr b="0" i="0" lang="en-US" sz="2500" u="none" cap="none" strike="noStrike">
                <a:solidFill>
                  <a:srgbClr val="000000"/>
                </a:solidFill>
                <a:latin typeface="Arial"/>
                <a:ea typeface="Arial"/>
                <a:cs typeface="Arial"/>
                <a:sym typeface="Arial"/>
              </a:rPr>
              <a:t> to complete the project.</a:t>
            </a:r>
            <a:endParaRPr b="0" i="0" sz="2500" u="none" cap="none" strike="noStrike">
              <a:solidFill>
                <a:srgbClr val="000000"/>
              </a:solidFill>
              <a:latin typeface="Arial"/>
              <a:ea typeface="Arial"/>
              <a:cs typeface="Arial"/>
              <a:sym typeface="Arial"/>
            </a:endParaRPr>
          </a:p>
        </p:txBody>
      </p:sp>
      <p:sp>
        <p:nvSpPr>
          <p:cNvPr id="169" name="Google Shape;169;g1395557ca10_0_0"/>
          <p:cNvSpPr txBox="1"/>
          <p:nvPr/>
        </p:nvSpPr>
        <p:spPr>
          <a:xfrm>
            <a:off x="3949300" y="2595250"/>
            <a:ext cx="3849000" cy="10119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2500"/>
              <a:buFont typeface="Arial"/>
              <a:buNone/>
            </a:pPr>
            <a:r>
              <a:rPr b="1" i="0" lang="en-US" sz="2500" u="none" cap="none" strike="noStrike">
                <a:solidFill>
                  <a:schemeClr val="dk1"/>
                </a:solidFill>
                <a:latin typeface="Arial"/>
                <a:ea typeface="Arial"/>
                <a:cs typeface="Arial"/>
                <a:sym typeface="Arial"/>
              </a:rPr>
              <a:t>Crud Operation Using ADO.NET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4062d3ce7d_0_0"/>
          <p:cNvSpPr txBox="1"/>
          <p:nvPr>
            <p:ph type="ctrTitle"/>
          </p:nvPr>
        </p:nvSpPr>
        <p:spPr>
          <a:xfrm>
            <a:off x="5543700" y="4137375"/>
            <a:ext cx="4824900" cy="1767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SzPct val="100000"/>
              <a:buNone/>
            </a:pPr>
            <a:r>
              <a:rPr lang="en-US"/>
              <a:t>ASP.NET Web Application</a:t>
            </a:r>
            <a:endParaRPr/>
          </a:p>
        </p:txBody>
      </p:sp>
      <p:sp>
        <p:nvSpPr>
          <p:cNvPr id="176" name="Google Shape;176;g14062d3ce7d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177" name="Google Shape;177;g14062d3ce7d_0_0"/>
          <p:cNvPicPr preferRelativeResize="0"/>
          <p:nvPr/>
        </p:nvPicPr>
        <p:blipFill rotWithShape="1">
          <a:blip r:embed="rId3">
            <a:alphaModFix/>
          </a:blip>
          <a:srcRect b="0" l="25206" r="25086" t="0"/>
          <a:stretch/>
        </p:blipFill>
        <p:spPr>
          <a:xfrm>
            <a:off x="1331150" y="1843300"/>
            <a:ext cx="3538525" cy="3986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g15556ee4832_0_193"/>
          <p:cNvPicPr preferRelativeResize="0"/>
          <p:nvPr/>
        </p:nvPicPr>
        <p:blipFill rotWithShape="1">
          <a:blip r:embed="rId3">
            <a:alphaModFix/>
          </a:blip>
          <a:srcRect b="0" l="11645" r="0" t="0"/>
          <a:stretch/>
        </p:blipFill>
        <p:spPr>
          <a:xfrm>
            <a:off x="7452400" y="3841875"/>
            <a:ext cx="4739599" cy="3016125"/>
          </a:xfrm>
          <a:prstGeom prst="rect">
            <a:avLst/>
          </a:prstGeom>
          <a:noFill/>
          <a:ln>
            <a:noFill/>
          </a:ln>
        </p:spPr>
      </p:pic>
      <p:sp>
        <p:nvSpPr>
          <p:cNvPr id="183" name="Google Shape;183;g15556ee4832_0_19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84" name="Google Shape;184;g15556ee4832_0_193"/>
          <p:cNvSpPr txBox="1"/>
          <p:nvPr>
            <p:ph idx="1" type="body"/>
          </p:nvPr>
        </p:nvSpPr>
        <p:spPr>
          <a:xfrm>
            <a:off x="1215225" y="2827750"/>
            <a:ext cx="8143500" cy="3202800"/>
          </a:xfrm>
          <a:prstGeom prst="rect">
            <a:avLst/>
          </a:prstGeom>
          <a:noFill/>
          <a:ln>
            <a:noFill/>
          </a:ln>
        </p:spPr>
        <p:txBody>
          <a:bodyPr anchorCtr="0" anchor="t" bIns="45700" lIns="0" spcFirstLastPara="1" rIns="0" wrap="square" tIns="45700">
            <a:noAutofit/>
          </a:bodyPr>
          <a:lstStyle/>
          <a:p>
            <a:pPr indent="-508000" lvl="1" marL="914400" rtl="0" algn="l">
              <a:lnSpc>
                <a:spcPct val="115000"/>
              </a:lnSpc>
              <a:spcBef>
                <a:spcPts val="800"/>
              </a:spcBef>
              <a:spcAft>
                <a:spcPts val="0"/>
              </a:spcAft>
              <a:buClr>
                <a:schemeClr val="lt2"/>
              </a:buClr>
              <a:buSzPts val="4400"/>
              <a:buFont typeface="Arial"/>
              <a:buChar char="►"/>
            </a:pPr>
            <a:r>
              <a:rPr lang="en-US" sz="2300">
                <a:solidFill>
                  <a:srgbClr val="000000"/>
                </a:solidFill>
              </a:rPr>
              <a:t>Types of Relationship</a:t>
            </a:r>
            <a:endParaRPr sz="2300">
              <a:solidFill>
                <a:srgbClr val="000000"/>
              </a:solidFill>
            </a:endParaRPr>
          </a:p>
          <a:p>
            <a:pPr indent="-508000" lvl="1" marL="914400" rtl="0" algn="l">
              <a:lnSpc>
                <a:spcPct val="115000"/>
              </a:lnSpc>
              <a:spcBef>
                <a:spcPts val="0"/>
              </a:spcBef>
              <a:spcAft>
                <a:spcPts val="0"/>
              </a:spcAft>
              <a:buClr>
                <a:schemeClr val="lt2"/>
              </a:buClr>
              <a:buSzPts val="4400"/>
              <a:buFont typeface="Arial"/>
              <a:buChar char="►"/>
            </a:pPr>
            <a:r>
              <a:rPr lang="en-US" sz="2300">
                <a:solidFill>
                  <a:srgbClr val="000000"/>
                </a:solidFill>
              </a:rPr>
              <a:t>Implementing One to One Relationship</a:t>
            </a:r>
            <a:endParaRPr sz="3100">
              <a:solidFill>
                <a:srgbClr val="000000"/>
              </a:solidFill>
            </a:endParaRPr>
          </a:p>
          <a:p>
            <a:pPr indent="-508000" lvl="1" marL="914400" rtl="0" algn="l">
              <a:lnSpc>
                <a:spcPct val="115000"/>
              </a:lnSpc>
              <a:spcBef>
                <a:spcPts val="0"/>
              </a:spcBef>
              <a:spcAft>
                <a:spcPts val="0"/>
              </a:spcAft>
              <a:buClr>
                <a:schemeClr val="lt2"/>
              </a:buClr>
              <a:buSzPts val="4400"/>
              <a:buFont typeface="Arial"/>
              <a:buChar char="►"/>
            </a:pPr>
            <a:r>
              <a:rPr lang="en-US" sz="2300">
                <a:solidFill>
                  <a:srgbClr val="000000"/>
                </a:solidFill>
              </a:rPr>
              <a:t>Implementing One to Many Relationship</a:t>
            </a:r>
            <a:endParaRPr sz="2300">
              <a:solidFill>
                <a:srgbClr val="000000"/>
              </a:solidFill>
            </a:endParaRPr>
          </a:p>
          <a:p>
            <a:pPr indent="-508000" lvl="1" marL="914400" rtl="0" algn="l">
              <a:lnSpc>
                <a:spcPct val="115000"/>
              </a:lnSpc>
              <a:spcBef>
                <a:spcPts val="0"/>
              </a:spcBef>
              <a:spcAft>
                <a:spcPts val="0"/>
              </a:spcAft>
              <a:buClr>
                <a:schemeClr val="lt2"/>
              </a:buClr>
              <a:buSzPts val="4400"/>
              <a:buFont typeface="Arial"/>
              <a:buChar char="►"/>
            </a:pPr>
            <a:r>
              <a:rPr lang="en-US" sz="2300">
                <a:solidFill>
                  <a:srgbClr val="000000"/>
                </a:solidFill>
              </a:rPr>
              <a:t>Implementing Many to Many Relationship</a:t>
            </a:r>
            <a:endParaRPr sz="2300">
              <a:solidFill>
                <a:srgbClr val="000000"/>
              </a:solidFill>
            </a:endParaRPr>
          </a:p>
          <a:p>
            <a:pPr indent="0" lvl="0" marL="0" rtl="0" algn="l">
              <a:lnSpc>
                <a:spcPct val="115000"/>
              </a:lnSpc>
              <a:spcBef>
                <a:spcPts val="0"/>
              </a:spcBef>
              <a:spcAft>
                <a:spcPts val="0"/>
              </a:spcAft>
              <a:buNone/>
            </a:pPr>
            <a:r>
              <a:t/>
            </a:r>
            <a:endParaRPr sz="2300">
              <a:solidFill>
                <a:srgbClr val="000000"/>
              </a:solidFill>
            </a:endParaRPr>
          </a:p>
          <a:p>
            <a:pPr indent="0" lvl="0" marL="914400" rtl="0" algn="l">
              <a:lnSpc>
                <a:spcPct val="115000"/>
              </a:lnSpc>
              <a:spcBef>
                <a:spcPts val="0"/>
              </a:spcBef>
              <a:spcAft>
                <a:spcPts val="0"/>
              </a:spcAft>
              <a:buNone/>
            </a:pPr>
            <a:r>
              <a:t/>
            </a:r>
            <a:endParaRPr sz="2300">
              <a:solidFill>
                <a:srgbClr val="000000"/>
              </a:solidFill>
            </a:endParaRPr>
          </a:p>
          <a:p>
            <a:pPr indent="0" lvl="0" marL="0" rtl="0" algn="l">
              <a:lnSpc>
                <a:spcPct val="115000"/>
              </a:lnSpc>
              <a:spcBef>
                <a:spcPts val="0"/>
              </a:spcBef>
              <a:spcAft>
                <a:spcPts val="0"/>
              </a:spcAft>
              <a:buNone/>
            </a:pPr>
            <a:r>
              <a:t/>
            </a:r>
            <a:endParaRPr sz="2100">
              <a:solidFill>
                <a:srgbClr val="000000"/>
              </a:solidFill>
            </a:endParaRPr>
          </a:p>
          <a:p>
            <a:pPr indent="0" lvl="0" marL="0" rtl="0" algn="l">
              <a:lnSpc>
                <a:spcPct val="115000"/>
              </a:lnSpc>
              <a:spcBef>
                <a:spcPts val="0"/>
              </a:spcBef>
              <a:spcAft>
                <a:spcPts val="0"/>
              </a:spcAft>
              <a:buNone/>
            </a:pPr>
            <a:r>
              <a:t/>
            </a:r>
            <a:endParaRPr sz="2100">
              <a:solidFill>
                <a:srgbClr val="000000"/>
              </a:solidFill>
            </a:endParaRPr>
          </a:p>
          <a:p>
            <a:pPr indent="0" lvl="0" marL="914400" rtl="0" algn="l">
              <a:lnSpc>
                <a:spcPct val="123400"/>
              </a:lnSpc>
              <a:spcBef>
                <a:spcPts val="1500"/>
              </a:spcBef>
              <a:spcAft>
                <a:spcPts val="0"/>
              </a:spcAft>
              <a:buSzPts val="1800"/>
              <a:buNone/>
            </a:pPr>
            <a:r>
              <a:t/>
            </a:r>
            <a:endParaRPr sz="1600">
              <a:solidFill>
                <a:srgbClr val="000000"/>
              </a:solidFill>
            </a:endParaRPr>
          </a:p>
        </p:txBody>
      </p:sp>
      <p:sp>
        <p:nvSpPr>
          <p:cNvPr id="185" name="Google Shape;185;g15556ee4832_0_19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186" name="Google Shape;186;g15556ee4832_0_193"/>
          <p:cNvSpPr txBox="1"/>
          <p:nvPr>
            <p:ph idx="1" type="body"/>
          </p:nvPr>
        </p:nvSpPr>
        <p:spPr>
          <a:xfrm>
            <a:off x="1097275" y="1962025"/>
            <a:ext cx="10058400" cy="793500"/>
          </a:xfrm>
          <a:prstGeom prst="rect">
            <a:avLst/>
          </a:prstGeom>
          <a:noFill/>
          <a:ln>
            <a:noFill/>
          </a:ln>
        </p:spPr>
        <p:txBody>
          <a:bodyPr anchorCtr="0" anchor="t" bIns="45700" lIns="0" spcFirstLastPara="1" rIns="0" wrap="square" tIns="45700">
            <a:normAutofit lnSpcReduction="10000"/>
          </a:bodyPr>
          <a:lstStyle/>
          <a:p>
            <a:pPr indent="0" lvl="0" marL="0" rtl="0" algn="l">
              <a:lnSpc>
                <a:spcPct val="90000"/>
              </a:lnSpc>
              <a:spcBef>
                <a:spcPts val="1400"/>
              </a:spcBef>
              <a:spcAft>
                <a:spcPts val="0"/>
              </a:spcAft>
              <a:buSzPts val="1800"/>
              <a:buNone/>
            </a:pPr>
            <a:r>
              <a:rPr b="1" lang="en-US" sz="2800"/>
              <a:t>By the end of this session, the students will have developed an understanding of: </a:t>
            </a:r>
            <a:endParaRPr b="1" sz="2800"/>
          </a:p>
        </p:txBody>
      </p:sp>
      <p:sp>
        <p:nvSpPr>
          <p:cNvPr id="187" name="Google Shape;187;g15556ee4832_0_19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a:t>
            </a:r>
            <a:r>
              <a:rPr lang="en-US">
                <a:solidFill>
                  <a:schemeClr val="lt2"/>
                </a:solidFill>
              </a:rPr>
              <a:t> </a:t>
            </a:r>
            <a:r>
              <a:rPr b="1" lang="en-US">
                <a:solidFill>
                  <a:schemeClr val="lt2"/>
                </a:solidFill>
              </a:rPr>
              <a:t>&gt;</a:t>
            </a:r>
            <a:r>
              <a:rPr lang="en-US">
                <a:solidFill>
                  <a:schemeClr val="lt2"/>
                </a:solidFill>
              </a:rPr>
              <a:t> </a:t>
            </a:r>
            <a:r>
              <a:rPr lang="en-US"/>
              <a:t>.Net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5556ee4832_0_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115000"/>
              </a:lnSpc>
              <a:spcBef>
                <a:spcPts val="0"/>
              </a:spcBef>
              <a:spcAft>
                <a:spcPts val="0"/>
              </a:spcAft>
              <a:buNone/>
            </a:pPr>
            <a:r>
              <a:rPr lang="en-US" sz="3400">
                <a:solidFill>
                  <a:srgbClr val="171717"/>
                </a:solidFill>
              </a:rPr>
              <a:t>Types of Relationships</a:t>
            </a:r>
            <a:endParaRPr sz="6900">
              <a:solidFill>
                <a:srgbClr val="171717"/>
              </a:solidFill>
            </a:endParaRPr>
          </a:p>
        </p:txBody>
      </p:sp>
      <p:sp>
        <p:nvSpPr>
          <p:cNvPr id="194" name="Google Shape;194;g15556ee4832_0_0"/>
          <p:cNvSpPr txBox="1"/>
          <p:nvPr>
            <p:ph idx="1" type="body"/>
          </p:nvPr>
        </p:nvSpPr>
        <p:spPr>
          <a:xfrm>
            <a:off x="1097275" y="1845728"/>
            <a:ext cx="10111200" cy="3921600"/>
          </a:xfrm>
          <a:prstGeom prst="rect">
            <a:avLst/>
          </a:prstGeom>
          <a:noFill/>
          <a:ln>
            <a:noFill/>
          </a:ln>
        </p:spPr>
        <p:txBody>
          <a:bodyPr anchorCtr="0" anchor="t" bIns="45700" lIns="0" spcFirstLastPara="1" rIns="0" wrap="square" tIns="45700">
            <a:noAutofit/>
          </a:bodyPr>
          <a:lstStyle/>
          <a:p>
            <a:pPr indent="0" lvl="0" marL="0" rtl="0" algn="l">
              <a:lnSpc>
                <a:spcPct val="115000"/>
              </a:lnSpc>
              <a:spcBef>
                <a:spcPts val="1200"/>
              </a:spcBef>
              <a:spcAft>
                <a:spcPts val="0"/>
              </a:spcAft>
              <a:buSzPts val="1800"/>
              <a:buNone/>
            </a:pPr>
            <a:r>
              <a:rPr lang="en-US" sz="1850">
                <a:solidFill>
                  <a:srgbClr val="171717"/>
                </a:solidFill>
              </a:rPr>
              <a:t>One of the most important things in databases is to understand the types of relations in the databases. That stands for both – a process of designing a database model as well as when you’re analyzing your data. Understanding these relations is somehow natural and not so complex but is still essential in the database theory (and practice).</a:t>
            </a:r>
            <a:endParaRPr sz="1850">
              <a:solidFill>
                <a:srgbClr val="171717"/>
              </a:solidFill>
            </a:endParaRPr>
          </a:p>
          <a:p>
            <a:pPr indent="0" lvl="0" marL="0" rtl="0" algn="l">
              <a:lnSpc>
                <a:spcPct val="115000"/>
              </a:lnSpc>
              <a:spcBef>
                <a:spcPts val="1200"/>
              </a:spcBef>
              <a:spcAft>
                <a:spcPts val="0"/>
              </a:spcAft>
              <a:buSzPts val="1800"/>
              <a:buNone/>
            </a:pPr>
            <a:r>
              <a:t/>
            </a:r>
            <a:endParaRPr sz="1550">
              <a:solidFill>
                <a:srgbClr val="171717"/>
              </a:solidFill>
            </a:endParaRPr>
          </a:p>
          <a:p>
            <a:pPr indent="0" lvl="0" marL="0" rtl="0" algn="l">
              <a:lnSpc>
                <a:spcPct val="171429"/>
              </a:lnSpc>
              <a:spcBef>
                <a:spcPts val="0"/>
              </a:spcBef>
              <a:spcAft>
                <a:spcPts val="0"/>
              </a:spcAft>
              <a:buNone/>
            </a:pPr>
            <a:r>
              <a:rPr lang="en-US" sz="1850">
                <a:solidFill>
                  <a:srgbClr val="171717"/>
                </a:solidFill>
              </a:rPr>
              <a:t>There are 3 different types of relations in the database:</a:t>
            </a:r>
            <a:endParaRPr sz="1850">
              <a:solidFill>
                <a:srgbClr val="171717"/>
              </a:solidFill>
            </a:endParaRPr>
          </a:p>
          <a:p>
            <a:pPr indent="-346075" lvl="0" marL="457200" rtl="0" algn="l">
              <a:lnSpc>
                <a:spcPct val="171429"/>
              </a:lnSpc>
              <a:spcBef>
                <a:spcPts val="2100"/>
              </a:spcBef>
              <a:spcAft>
                <a:spcPts val="0"/>
              </a:spcAft>
              <a:buClr>
                <a:srgbClr val="171717"/>
              </a:buClr>
              <a:buSzPts val="1850"/>
              <a:buFont typeface="Arial"/>
              <a:buChar char="●"/>
            </a:pPr>
            <a:r>
              <a:rPr lang="en-US" sz="1850">
                <a:solidFill>
                  <a:srgbClr val="171717"/>
                </a:solidFill>
              </a:rPr>
              <a:t>one-to-one</a:t>
            </a:r>
            <a:endParaRPr sz="1850">
              <a:solidFill>
                <a:srgbClr val="171717"/>
              </a:solidFill>
            </a:endParaRPr>
          </a:p>
          <a:p>
            <a:pPr indent="-346075" lvl="0" marL="457200" rtl="0" algn="l">
              <a:lnSpc>
                <a:spcPct val="171429"/>
              </a:lnSpc>
              <a:spcBef>
                <a:spcPts val="0"/>
              </a:spcBef>
              <a:spcAft>
                <a:spcPts val="0"/>
              </a:spcAft>
              <a:buClr>
                <a:srgbClr val="171717"/>
              </a:buClr>
              <a:buSzPts val="1850"/>
              <a:buFont typeface="Arial"/>
              <a:buChar char="●"/>
            </a:pPr>
            <a:r>
              <a:rPr lang="en-US" sz="1850">
                <a:solidFill>
                  <a:srgbClr val="171717"/>
                </a:solidFill>
              </a:rPr>
              <a:t>one-to-many, and</a:t>
            </a:r>
            <a:endParaRPr sz="1850">
              <a:solidFill>
                <a:srgbClr val="171717"/>
              </a:solidFill>
            </a:endParaRPr>
          </a:p>
          <a:p>
            <a:pPr indent="-346075" lvl="0" marL="457200" rtl="0" algn="l">
              <a:lnSpc>
                <a:spcPct val="171429"/>
              </a:lnSpc>
              <a:spcBef>
                <a:spcPts val="0"/>
              </a:spcBef>
              <a:spcAft>
                <a:spcPts val="0"/>
              </a:spcAft>
              <a:buClr>
                <a:srgbClr val="171717"/>
              </a:buClr>
              <a:buSzPts val="1850"/>
              <a:buFont typeface="Arial"/>
              <a:buChar char="●"/>
            </a:pPr>
            <a:r>
              <a:rPr lang="en-US" sz="1850">
                <a:solidFill>
                  <a:srgbClr val="171717"/>
                </a:solidFill>
              </a:rPr>
              <a:t>many-to-many</a:t>
            </a:r>
            <a:endParaRPr sz="1850">
              <a:solidFill>
                <a:srgbClr val="171717"/>
              </a:solidFill>
            </a:endParaRPr>
          </a:p>
          <a:p>
            <a:pPr indent="0" lvl="0" marL="0" rtl="0" algn="l">
              <a:lnSpc>
                <a:spcPct val="115000"/>
              </a:lnSpc>
              <a:spcBef>
                <a:spcPts val="2100"/>
              </a:spcBef>
              <a:spcAft>
                <a:spcPts val="0"/>
              </a:spcAft>
              <a:buSzPts val="1800"/>
              <a:buNone/>
            </a:pPr>
            <a:r>
              <a:t/>
            </a:r>
            <a:endParaRPr b="1" sz="1950">
              <a:solidFill>
                <a:srgbClr val="171717"/>
              </a:solidFill>
            </a:endParaRPr>
          </a:p>
          <a:p>
            <a:pPr indent="0" lvl="0" marL="0" rtl="0" algn="l">
              <a:lnSpc>
                <a:spcPct val="115000"/>
              </a:lnSpc>
              <a:spcBef>
                <a:spcPts val="1200"/>
              </a:spcBef>
              <a:spcAft>
                <a:spcPts val="0"/>
              </a:spcAft>
              <a:buSzPts val="1800"/>
              <a:buNone/>
            </a:pPr>
            <a:r>
              <a:t/>
            </a:r>
            <a:endParaRPr sz="1550">
              <a:solidFill>
                <a:srgbClr val="171717"/>
              </a:solidFill>
            </a:endParaRPr>
          </a:p>
        </p:txBody>
      </p:sp>
      <p:sp>
        <p:nvSpPr>
          <p:cNvPr id="195" name="Google Shape;195;g15556ee4832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5556ee4832_0_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115000"/>
              </a:lnSpc>
              <a:spcBef>
                <a:spcPts val="0"/>
              </a:spcBef>
              <a:spcAft>
                <a:spcPts val="0"/>
              </a:spcAft>
              <a:buNone/>
            </a:pPr>
            <a:r>
              <a:rPr lang="en-US" sz="3400">
                <a:solidFill>
                  <a:srgbClr val="171717"/>
                </a:solidFill>
              </a:rPr>
              <a:t>Entity Relationship Model</a:t>
            </a:r>
            <a:endParaRPr sz="6900">
              <a:solidFill>
                <a:srgbClr val="171717"/>
              </a:solidFill>
            </a:endParaRPr>
          </a:p>
        </p:txBody>
      </p:sp>
      <p:sp>
        <p:nvSpPr>
          <p:cNvPr id="202" name="Google Shape;202;g15556ee4832_0_7"/>
          <p:cNvSpPr txBox="1"/>
          <p:nvPr>
            <p:ph idx="1" type="body"/>
          </p:nvPr>
        </p:nvSpPr>
        <p:spPr>
          <a:xfrm>
            <a:off x="1097275" y="1845725"/>
            <a:ext cx="4469400" cy="3921600"/>
          </a:xfrm>
          <a:prstGeom prst="rect">
            <a:avLst/>
          </a:prstGeom>
          <a:noFill/>
          <a:ln>
            <a:noFill/>
          </a:ln>
        </p:spPr>
        <p:txBody>
          <a:bodyPr anchorCtr="0" anchor="t" bIns="45700" lIns="0" spcFirstLastPara="1" rIns="0" wrap="square" tIns="45700">
            <a:noAutofit/>
          </a:bodyPr>
          <a:lstStyle/>
          <a:p>
            <a:pPr indent="0" lvl="0" marL="0" rtl="0" algn="l">
              <a:lnSpc>
                <a:spcPct val="115000"/>
              </a:lnSpc>
              <a:spcBef>
                <a:spcPts val="1200"/>
              </a:spcBef>
              <a:spcAft>
                <a:spcPts val="0"/>
              </a:spcAft>
              <a:buSzPts val="1800"/>
              <a:buNone/>
            </a:pPr>
            <a:r>
              <a:rPr lang="en-US" sz="1700">
                <a:solidFill>
                  <a:srgbClr val="171717"/>
                </a:solidFill>
              </a:rPr>
              <a:t>ER-Diagram is a pictorial representation of data that describes how data is communicated and related to each other. Any object, such as entities, attributes of an entity, sets of relationship, and other attributes of relationship, can be characterized with the help of the ER diagram.</a:t>
            </a:r>
            <a:endParaRPr sz="1700">
              <a:solidFill>
                <a:srgbClr val="171717"/>
              </a:solidFill>
            </a:endParaRPr>
          </a:p>
          <a:p>
            <a:pPr indent="0" lvl="0" marL="0" rtl="0" algn="l">
              <a:lnSpc>
                <a:spcPct val="115000"/>
              </a:lnSpc>
              <a:spcBef>
                <a:spcPts val="1200"/>
              </a:spcBef>
              <a:spcAft>
                <a:spcPts val="0"/>
              </a:spcAft>
              <a:buSzPts val="1800"/>
              <a:buNone/>
            </a:pPr>
            <a:r>
              <a:t/>
            </a:r>
            <a:endParaRPr sz="1700">
              <a:solidFill>
                <a:srgbClr val="171717"/>
              </a:solidFill>
            </a:endParaRPr>
          </a:p>
        </p:txBody>
      </p:sp>
      <p:sp>
        <p:nvSpPr>
          <p:cNvPr id="203" name="Google Shape;203;g15556ee4832_0_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204" name="Google Shape;204;g15556ee4832_0_7"/>
          <p:cNvPicPr preferRelativeResize="0"/>
          <p:nvPr/>
        </p:nvPicPr>
        <p:blipFill>
          <a:blip r:embed="rId3">
            <a:alphaModFix/>
          </a:blip>
          <a:stretch>
            <a:fillRect/>
          </a:stretch>
        </p:blipFill>
        <p:spPr>
          <a:xfrm>
            <a:off x="5949275" y="1938729"/>
            <a:ext cx="5071175" cy="315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5556ee4832_0_1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115000"/>
              </a:lnSpc>
              <a:spcBef>
                <a:spcPts val="0"/>
              </a:spcBef>
              <a:spcAft>
                <a:spcPts val="0"/>
              </a:spcAft>
              <a:buNone/>
            </a:pPr>
            <a:r>
              <a:rPr lang="en-US" sz="3400">
                <a:solidFill>
                  <a:srgbClr val="171717"/>
                </a:solidFill>
              </a:rPr>
              <a:t>One to One Relationship</a:t>
            </a:r>
            <a:endParaRPr sz="6900">
              <a:solidFill>
                <a:srgbClr val="171717"/>
              </a:solidFill>
            </a:endParaRPr>
          </a:p>
        </p:txBody>
      </p:sp>
      <p:sp>
        <p:nvSpPr>
          <p:cNvPr id="211" name="Google Shape;211;g15556ee4832_0_15"/>
          <p:cNvSpPr txBox="1"/>
          <p:nvPr>
            <p:ph idx="1" type="body"/>
          </p:nvPr>
        </p:nvSpPr>
        <p:spPr>
          <a:xfrm>
            <a:off x="1097275" y="1845728"/>
            <a:ext cx="10111200" cy="3921600"/>
          </a:xfrm>
          <a:prstGeom prst="rect">
            <a:avLst/>
          </a:prstGeom>
          <a:noFill/>
          <a:ln>
            <a:noFill/>
          </a:ln>
        </p:spPr>
        <p:txBody>
          <a:bodyPr anchorCtr="0" anchor="t" bIns="45700" lIns="0" spcFirstLastPara="1" rIns="0" wrap="square" tIns="45700">
            <a:noAutofit/>
          </a:bodyPr>
          <a:lstStyle/>
          <a:p>
            <a:pPr indent="0" lvl="0" marL="0" rtl="0" algn="l">
              <a:lnSpc>
                <a:spcPct val="115000"/>
              </a:lnSpc>
              <a:spcBef>
                <a:spcPts val="1200"/>
              </a:spcBef>
              <a:spcAft>
                <a:spcPts val="0"/>
              </a:spcAft>
              <a:buSzPts val="1800"/>
              <a:buNone/>
            </a:pPr>
            <a:r>
              <a:rPr lang="en-US" sz="1600">
                <a:solidFill>
                  <a:srgbClr val="171717"/>
                </a:solidFill>
              </a:rPr>
              <a:t>In a one-to-one relationship, one </a:t>
            </a:r>
            <a:r>
              <a:rPr lang="en-US" sz="1600">
                <a:solidFill>
                  <a:srgbClr val="171717"/>
                </a:solidFill>
                <a:uFill>
                  <a:noFill/>
                </a:uFill>
                <a:hlinkClick r:id="rId3">
                  <a:extLst>
                    <a:ext uri="{A12FA001-AC4F-418D-AE19-62706E023703}">
                      <ahyp:hlinkClr val="tx"/>
                    </a:ext>
                  </a:extLst>
                </a:hlinkClick>
              </a:rPr>
              <a:t>record</a:t>
            </a:r>
            <a:r>
              <a:rPr lang="en-US" sz="1600">
                <a:solidFill>
                  <a:srgbClr val="171717"/>
                </a:solidFill>
              </a:rPr>
              <a:t> in a </a:t>
            </a:r>
            <a:r>
              <a:rPr lang="en-US" sz="1600">
                <a:solidFill>
                  <a:srgbClr val="171717"/>
                </a:solidFill>
                <a:uFill>
                  <a:noFill/>
                </a:uFill>
                <a:hlinkClick r:id="rId4">
                  <a:extLst>
                    <a:ext uri="{A12FA001-AC4F-418D-AE19-62706E023703}">
                      <ahyp:hlinkClr val="tx"/>
                    </a:ext>
                  </a:extLst>
                </a:hlinkClick>
              </a:rPr>
              <a:t>table</a:t>
            </a:r>
            <a:r>
              <a:rPr lang="en-US" sz="1600">
                <a:solidFill>
                  <a:srgbClr val="171717"/>
                </a:solidFill>
              </a:rPr>
              <a:t> is associated with one and only one record in another table. For example, in a school database, each student has only one student ID, and each student ID is assigned to only one person.</a:t>
            </a:r>
            <a:endParaRPr sz="2200">
              <a:solidFill>
                <a:srgbClr val="171717"/>
              </a:solidFill>
            </a:endParaRPr>
          </a:p>
        </p:txBody>
      </p:sp>
      <p:sp>
        <p:nvSpPr>
          <p:cNvPr id="212" name="Google Shape;212;g15556ee4832_0_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213" name="Google Shape;213;g15556ee4832_0_15"/>
          <p:cNvPicPr preferRelativeResize="0"/>
          <p:nvPr/>
        </p:nvPicPr>
        <p:blipFill>
          <a:blip r:embed="rId5">
            <a:alphaModFix/>
          </a:blip>
          <a:stretch>
            <a:fillRect/>
          </a:stretch>
        </p:blipFill>
        <p:spPr>
          <a:xfrm>
            <a:off x="800732" y="3097600"/>
            <a:ext cx="5217268" cy="1898575"/>
          </a:xfrm>
          <a:prstGeom prst="rect">
            <a:avLst/>
          </a:prstGeom>
          <a:noFill/>
          <a:ln>
            <a:noFill/>
          </a:ln>
        </p:spPr>
      </p:pic>
      <p:pic>
        <p:nvPicPr>
          <p:cNvPr id="214" name="Google Shape;214;g15556ee4832_0_15"/>
          <p:cNvPicPr preferRelativeResize="0"/>
          <p:nvPr/>
        </p:nvPicPr>
        <p:blipFill>
          <a:blip r:embed="rId6">
            <a:alphaModFix/>
          </a:blip>
          <a:stretch>
            <a:fillRect/>
          </a:stretch>
        </p:blipFill>
        <p:spPr>
          <a:xfrm>
            <a:off x="6605675" y="3097588"/>
            <a:ext cx="4828500" cy="1898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5556ee4832_0_2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115000"/>
              </a:lnSpc>
              <a:spcBef>
                <a:spcPts val="0"/>
              </a:spcBef>
              <a:spcAft>
                <a:spcPts val="0"/>
              </a:spcAft>
              <a:buNone/>
            </a:pPr>
            <a:r>
              <a:rPr lang="en-US" sz="3400">
                <a:solidFill>
                  <a:srgbClr val="171717"/>
                </a:solidFill>
              </a:rPr>
              <a:t>One to Many Relationship</a:t>
            </a:r>
            <a:endParaRPr sz="6900">
              <a:solidFill>
                <a:srgbClr val="171717"/>
              </a:solidFill>
            </a:endParaRPr>
          </a:p>
        </p:txBody>
      </p:sp>
      <p:sp>
        <p:nvSpPr>
          <p:cNvPr id="221" name="Google Shape;221;g15556ee4832_0_24"/>
          <p:cNvSpPr txBox="1"/>
          <p:nvPr>
            <p:ph idx="1" type="body"/>
          </p:nvPr>
        </p:nvSpPr>
        <p:spPr>
          <a:xfrm>
            <a:off x="1097275" y="1845725"/>
            <a:ext cx="10058400" cy="3921600"/>
          </a:xfrm>
          <a:prstGeom prst="rect">
            <a:avLst/>
          </a:prstGeom>
          <a:noFill/>
          <a:ln>
            <a:noFill/>
          </a:ln>
        </p:spPr>
        <p:txBody>
          <a:bodyPr anchorCtr="0" anchor="t" bIns="45700" lIns="0" spcFirstLastPara="1" rIns="0" wrap="square" tIns="45700">
            <a:noAutofit/>
          </a:bodyPr>
          <a:lstStyle/>
          <a:p>
            <a:pPr indent="0" lvl="0" marL="0" rtl="0" algn="l">
              <a:lnSpc>
                <a:spcPct val="115000"/>
              </a:lnSpc>
              <a:spcBef>
                <a:spcPts val="1200"/>
              </a:spcBef>
              <a:spcAft>
                <a:spcPts val="0"/>
              </a:spcAft>
              <a:buSzPts val="1800"/>
              <a:buNone/>
            </a:pPr>
            <a:r>
              <a:rPr lang="en-US" sz="1800">
                <a:solidFill>
                  <a:srgbClr val="171717"/>
                </a:solidFill>
              </a:rPr>
              <a:t>In a one-to-many relationship, one </a:t>
            </a:r>
            <a:r>
              <a:rPr lang="en-US" sz="1800">
                <a:solidFill>
                  <a:srgbClr val="171717"/>
                </a:solidFill>
                <a:uFill>
                  <a:noFill/>
                </a:uFill>
                <a:hlinkClick r:id="rId3">
                  <a:extLst>
                    <a:ext uri="{A12FA001-AC4F-418D-AE19-62706E023703}">
                      <ahyp:hlinkClr val="tx"/>
                    </a:ext>
                  </a:extLst>
                </a:hlinkClick>
              </a:rPr>
              <a:t>record</a:t>
            </a:r>
            <a:r>
              <a:rPr lang="en-US" sz="1800">
                <a:solidFill>
                  <a:srgbClr val="171717"/>
                </a:solidFill>
              </a:rPr>
              <a:t> in a </a:t>
            </a:r>
            <a:r>
              <a:rPr lang="en-US" sz="1800">
                <a:solidFill>
                  <a:srgbClr val="171717"/>
                </a:solidFill>
                <a:uFill>
                  <a:noFill/>
                </a:uFill>
                <a:hlinkClick r:id="rId4">
                  <a:extLst>
                    <a:ext uri="{A12FA001-AC4F-418D-AE19-62706E023703}">
                      <ahyp:hlinkClr val="tx"/>
                    </a:ext>
                  </a:extLst>
                </a:hlinkClick>
              </a:rPr>
              <a:t>table</a:t>
            </a:r>
            <a:r>
              <a:rPr lang="en-US" sz="1800">
                <a:solidFill>
                  <a:srgbClr val="171717"/>
                </a:solidFill>
              </a:rPr>
              <a:t> can be associated with one or more records in another table. For example, each customer can have many sales orders.</a:t>
            </a:r>
            <a:endParaRPr sz="1800">
              <a:solidFill>
                <a:srgbClr val="171717"/>
              </a:solidFill>
            </a:endParaRPr>
          </a:p>
          <a:p>
            <a:pPr indent="0" lvl="0" marL="0" rtl="0" algn="l">
              <a:lnSpc>
                <a:spcPct val="115000"/>
              </a:lnSpc>
              <a:spcBef>
                <a:spcPts val="1200"/>
              </a:spcBef>
              <a:spcAft>
                <a:spcPts val="0"/>
              </a:spcAft>
              <a:buSzPts val="1800"/>
              <a:buNone/>
            </a:pPr>
            <a:r>
              <a:t/>
            </a:r>
            <a:endParaRPr sz="1800">
              <a:solidFill>
                <a:srgbClr val="171717"/>
              </a:solidFill>
            </a:endParaRPr>
          </a:p>
        </p:txBody>
      </p:sp>
      <p:sp>
        <p:nvSpPr>
          <p:cNvPr id="222" name="Google Shape;222;g15556ee4832_0_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223" name="Google Shape;223;g15556ee4832_0_24"/>
          <p:cNvPicPr preferRelativeResize="0"/>
          <p:nvPr/>
        </p:nvPicPr>
        <p:blipFill>
          <a:blip r:embed="rId5">
            <a:alphaModFix/>
          </a:blip>
          <a:stretch>
            <a:fillRect/>
          </a:stretch>
        </p:blipFill>
        <p:spPr>
          <a:xfrm>
            <a:off x="1097275" y="2797825"/>
            <a:ext cx="4683800" cy="1690600"/>
          </a:xfrm>
          <a:prstGeom prst="rect">
            <a:avLst/>
          </a:prstGeom>
          <a:noFill/>
          <a:ln>
            <a:noFill/>
          </a:ln>
        </p:spPr>
      </p:pic>
      <p:pic>
        <p:nvPicPr>
          <p:cNvPr id="224" name="Google Shape;224;g15556ee4832_0_24"/>
          <p:cNvPicPr preferRelativeResize="0"/>
          <p:nvPr/>
        </p:nvPicPr>
        <p:blipFill>
          <a:blip r:embed="rId6">
            <a:alphaModFix/>
          </a:blip>
          <a:stretch>
            <a:fillRect/>
          </a:stretch>
        </p:blipFill>
        <p:spPr>
          <a:xfrm>
            <a:off x="6034275" y="2719999"/>
            <a:ext cx="4683801" cy="228163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2022-05-13T01:00:56Z</dcterms:created>
  <dc:creator>P@SHA;TechLift</dc:creator>
</cp:coreProperties>
</file>