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59" r:id="rId6"/>
    <p:sldId id="271" r:id="rId7"/>
    <p:sldId id="272" r:id="rId8"/>
    <p:sldId id="273" r:id="rId9"/>
    <p:sldId id="260" r:id="rId10"/>
    <p:sldId id="262" r:id="rId11"/>
    <p:sldId id="266" r:id="rId12"/>
    <p:sldId id="274" r:id="rId13"/>
    <p:sldId id="265" r:id="rId14"/>
    <p:sldId id="268"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756"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50" b="1" i="0">
                <a:solidFill>
                  <a:srgbClr val="DEEB3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54" y="6"/>
            <a:ext cx="3419475" cy="3429000"/>
          </a:xfrm>
          <a:custGeom>
            <a:avLst/>
            <a:gdLst/>
            <a:ahLst/>
            <a:cxnLst/>
            <a:rect l="l" t="t" r="r" b="b"/>
            <a:pathLst>
              <a:path w="3419475" h="3429000">
                <a:moveTo>
                  <a:pt x="0" y="3428974"/>
                </a:moveTo>
                <a:lnTo>
                  <a:pt x="0" y="0"/>
                </a:lnTo>
                <a:lnTo>
                  <a:pt x="3419474" y="0"/>
                </a:lnTo>
                <a:lnTo>
                  <a:pt x="0" y="3428974"/>
                </a:lnTo>
                <a:close/>
              </a:path>
            </a:pathLst>
          </a:custGeom>
          <a:solidFill>
            <a:srgbClr val="535353">
              <a:alpha val="3919"/>
            </a:srgbClr>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426386" y="907684"/>
            <a:ext cx="234074" cy="244149"/>
          </a:xfrm>
          <a:prstGeom prst="rect">
            <a:avLst/>
          </a:prstGeom>
        </p:spPr>
      </p:pic>
      <p:sp>
        <p:nvSpPr>
          <p:cNvPr id="2" name="Holder 2"/>
          <p:cNvSpPr>
            <a:spLocks noGrp="1"/>
          </p:cNvSpPr>
          <p:nvPr>
            <p:ph type="title"/>
          </p:nvPr>
        </p:nvSpPr>
        <p:spPr/>
        <p:txBody>
          <a:bodyPr lIns="0" tIns="0" rIns="0" bIns="0"/>
          <a:lstStyle>
            <a:lvl1pPr>
              <a:defRPr sz="8550" b="1" i="0">
                <a:solidFill>
                  <a:srgbClr val="DEEB33"/>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50" b="1" i="0">
                <a:solidFill>
                  <a:srgbClr val="DEEB3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54" y="0"/>
            <a:ext cx="3419475" cy="3429000"/>
          </a:xfrm>
          <a:custGeom>
            <a:avLst/>
            <a:gdLst/>
            <a:ahLst/>
            <a:cxnLst/>
            <a:rect l="l" t="t" r="r" b="b"/>
            <a:pathLst>
              <a:path w="3419475" h="3429000">
                <a:moveTo>
                  <a:pt x="0" y="3428974"/>
                </a:moveTo>
                <a:lnTo>
                  <a:pt x="0" y="0"/>
                </a:lnTo>
                <a:lnTo>
                  <a:pt x="3419474" y="0"/>
                </a:lnTo>
                <a:lnTo>
                  <a:pt x="0" y="3428974"/>
                </a:lnTo>
                <a:close/>
              </a:path>
            </a:pathLst>
          </a:custGeom>
          <a:solidFill>
            <a:srgbClr val="535353">
              <a:alpha val="3919"/>
            </a:srgbClr>
          </a:solidFill>
        </p:spPr>
        <p:txBody>
          <a:bodyPr wrap="square" lIns="0" tIns="0" rIns="0" bIns="0" rtlCol="0"/>
          <a:lstStyle/>
          <a:p>
            <a:endParaRPr/>
          </a:p>
        </p:txBody>
      </p:sp>
      <p:sp>
        <p:nvSpPr>
          <p:cNvPr id="2" name="Holder 2"/>
          <p:cNvSpPr>
            <a:spLocks noGrp="1"/>
          </p:cNvSpPr>
          <p:nvPr>
            <p:ph type="title"/>
          </p:nvPr>
        </p:nvSpPr>
        <p:spPr>
          <a:xfrm>
            <a:off x="2435224" y="2704198"/>
            <a:ext cx="13417550" cy="1328420"/>
          </a:xfrm>
          <a:prstGeom prst="rect">
            <a:avLst/>
          </a:prstGeom>
        </p:spPr>
        <p:txBody>
          <a:bodyPr wrap="square" lIns="0" tIns="0" rIns="0" bIns="0">
            <a:spAutoFit/>
          </a:bodyPr>
          <a:lstStyle>
            <a:lvl1pPr>
              <a:defRPr sz="8550" b="1" i="0">
                <a:solidFill>
                  <a:srgbClr val="DEEB33"/>
                </a:solidFill>
                <a:latin typeface="Trebuchet MS"/>
                <a:cs typeface="Trebuchet MS"/>
              </a:defRPr>
            </a:lvl1pPr>
          </a:lstStyle>
          <a:p>
            <a:endParaRPr/>
          </a:p>
        </p:txBody>
      </p:sp>
      <p:sp>
        <p:nvSpPr>
          <p:cNvPr id="3" name="Holder 3"/>
          <p:cNvSpPr>
            <a:spLocks noGrp="1"/>
          </p:cNvSpPr>
          <p:nvPr>
            <p:ph type="body" idx="1"/>
          </p:nvPr>
        </p:nvSpPr>
        <p:spPr>
          <a:xfrm>
            <a:off x="2047986" y="3426035"/>
            <a:ext cx="14188440" cy="50692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02A3C"/>
          </a:solidFill>
        </p:spPr>
        <p:txBody>
          <a:bodyPr wrap="square" lIns="0" tIns="0" rIns="0" bIns="0" rtlCol="0"/>
          <a:lstStyle/>
          <a:p>
            <a:endParaRPr dirty="0"/>
          </a:p>
        </p:txBody>
      </p:sp>
      <p:grpSp>
        <p:nvGrpSpPr>
          <p:cNvPr id="3" name="object 3"/>
          <p:cNvGrpSpPr/>
          <p:nvPr/>
        </p:nvGrpSpPr>
        <p:grpSpPr>
          <a:xfrm>
            <a:off x="1054" y="0"/>
            <a:ext cx="18287365" cy="10287000"/>
            <a:chOff x="1054" y="0"/>
            <a:chExt cx="18287365" cy="10287000"/>
          </a:xfrm>
        </p:grpSpPr>
        <p:pic>
          <p:nvPicPr>
            <p:cNvPr id="4" name="object 4"/>
            <p:cNvPicPr/>
            <p:nvPr/>
          </p:nvPicPr>
          <p:blipFill>
            <a:blip r:embed="rId2" cstate="print"/>
            <a:stretch>
              <a:fillRect/>
            </a:stretch>
          </p:blipFill>
          <p:spPr>
            <a:xfrm>
              <a:off x="12406911" y="0"/>
              <a:ext cx="5881088" cy="10286998"/>
            </a:xfrm>
            <a:prstGeom prst="rect">
              <a:avLst/>
            </a:prstGeom>
          </p:spPr>
        </p:pic>
        <p:sp>
          <p:nvSpPr>
            <p:cNvPr id="5" name="object 5"/>
            <p:cNvSpPr/>
            <p:nvPr/>
          </p:nvSpPr>
          <p:spPr>
            <a:xfrm>
              <a:off x="1433886" y="5736999"/>
              <a:ext cx="10963910" cy="9525"/>
            </a:xfrm>
            <a:custGeom>
              <a:avLst/>
              <a:gdLst/>
              <a:ahLst/>
              <a:cxnLst/>
              <a:rect l="l" t="t" r="r" b="b"/>
              <a:pathLst>
                <a:path w="10963910" h="9525">
                  <a:moveTo>
                    <a:pt x="0" y="0"/>
                  </a:moveTo>
                  <a:lnTo>
                    <a:pt x="10963351" y="9508"/>
                  </a:lnTo>
                </a:path>
              </a:pathLst>
            </a:custGeom>
            <a:ln w="19049">
              <a:solidFill>
                <a:srgbClr val="FFFFFF"/>
              </a:solidFill>
            </a:ln>
          </p:spPr>
          <p:txBody>
            <a:bodyPr wrap="square" lIns="0" tIns="0" rIns="0" bIns="0" rtlCol="0"/>
            <a:lstStyle/>
            <a:p>
              <a:endParaRPr/>
            </a:p>
          </p:txBody>
        </p:sp>
        <p:sp>
          <p:nvSpPr>
            <p:cNvPr id="6" name="object 6"/>
            <p:cNvSpPr/>
            <p:nvPr/>
          </p:nvSpPr>
          <p:spPr>
            <a:xfrm>
              <a:off x="1054" y="0"/>
              <a:ext cx="3419475" cy="3429000"/>
            </a:xfrm>
            <a:custGeom>
              <a:avLst/>
              <a:gdLst/>
              <a:ahLst/>
              <a:cxnLst/>
              <a:rect l="l" t="t" r="r" b="b"/>
              <a:pathLst>
                <a:path w="3419475" h="3429000">
                  <a:moveTo>
                    <a:pt x="0" y="3428974"/>
                  </a:moveTo>
                  <a:lnTo>
                    <a:pt x="0" y="0"/>
                  </a:lnTo>
                  <a:lnTo>
                    <a:pt x="3419474" y="0"/>
                  </a:lnTo>
                  <a:lnTo>
                    <a:pt x="0" y="3428974"/>
                  </a:lnTo>
                  <a:close/>
                </a:path>
              </a:pathLst>
            </a:custGeom>
            <a:solidFill>
              <a:srgbClr val="FFFFFF">
                <a:alpha val="1959"/>
              </a:srgbClr>
            </a:solidFill>
          </p:spPr>
          <p:txBody>
            <a:bodyPr wrap="square" lIns="0" tIns="0" rIns="0" bIns="0" rtlCol="0"/>
            <a:lstStyle/>
            <a:p>
              <a:endParaRPr/>
            </a:p>
          </p:txBody>
        </p:sp>
        <p:pic>
          <p:nvPicPr>
            <p:cNvPr id="7" name="object 7"/>
            <p:cNvPicPr/>
            <p:nvPr/>
          </p:nvPicPr>
          <p:blipFill>
            <a:blip r:embed="rId3" cstate="print"/>
            <a:stretch>
              <a:fillRect/>
            </a:stretch>
          </p:blipFill>
          <p:spPr>
            <a:xfrm>
              <a:off x="1426386" y="907678"/>
              <a:ext cx="234074" cy="244149"/>
            </a:xfrm>
            <a:prstGeom prst="rect">
              <a:avLst/>
            </a:prstGeom>
          </p:spPr>
        </p:pic>
      </p:grpSp>
      <p:sp>
        <p:nvSpPr>
          <p:cNvPr id="8" name="object 8"/>
          <p:cNvSpPr txBox="1">
            <a:spLocks noGrp="1"/>
          </p:cNvSpPr>
          <p:nvPr>
            <p:ph type="title"/>
          </p:nvPr>
        </p:nvSpPr>
        <p:spPr>
          <a:xfrm>
            <a:off x="1411661" y="3770988"/>
            <a:ext cx="8491855" cy="1327785"/>
          </a:xfrm>
          <a:prstGeom prst="rect">
            <a:avLst/>
          </a:prstGeom>
        </p:spPr>
        <p:txBody>
          <a:bodyPr vert="horz" wrap="square" lIns="0" tIns="12065" rIns="0" bIns="0" rtlCol="0">
            <a:spAutoFit/>
          </a:bodyPr>
          <a:lstStyle/>
          <a:p>
            <a:pPr marL="12700">
              <a:lnSpc>
                <a:spcPct val="100000"/>
              </a:lnSpc>
              <a:spcBef>
                <a:spcPts val="95"/>
              </a:spcBef>
            </a:pPr>
            <a:r>
              <a:rPr lang="en-US" spc="630" dirty="0"/>
              <a:t>E-Yarn Hub</a:t>
            </a:r>
            <a:endParaRPr spc="420" dirty="0"/>
          </a:p>
        </p:txBody>
      </p:sp>
      <p:sp>
        <p:nvSpPr>
          <p:cNvPr id="9" name="object 9"/>
          <p:cNvSpPr txBox="1"/>
          <p:nvPr/>
        </p:nvSpPr>
        <p:spPr>
          <a:xfrm>
            <a:off x="1411661" y="6476941"/>
            <a:ext cx="7579359" cy="566822"/>
          </a:xfrm>
          <a:prstGeom prst="rect">
            <a:avLst/>
          </a:prstGeom>
        </p:spPr>
        <p:txBody>
          <a:bodyPr vert="horz" wrap="square" lIns="0" tIns="12700" rIns="0" bIns="0" rtlCol="0">
            <a:spAutoFit/>
          </a:bodyPr>
          <a:lstStyle/>
          <a:p>
            <a:r>
              <a:rPr lang="en-US" sz="3600" dirty="0">
                <a:solidFill>
                  <a:schemeClr val="bg1">
                    <a:lumMod val="95000"/>
                  </a:schemeClr>
                </a:solidFill>
              </a:rPr>
              <a:t>Project ID: FYP-BITM-F21-006</a:t>
            </a:r>
          </a:p>
        </p:txBody>
      </p:sp>
      <p:sp>
        <p:nvSpPr>
          <p:cNvPr id="10" name="object 10"/>
          <p:cNvSpPr txBox="1"/>
          <p:nvPr/>
        </p:nvSpPr>
        <p:spPr>
          <a:xfrm>
            <a:off x="1833654" y="884452"/>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FFFFFF"/>
                </a:solidFill>
                <a:latin typeface="Microsoft Sans Serif"/>
                <a:cs typeface="Microsoft Sans Serif"/>
              </a:rPr>
              <a:t>Astute</a:t>
            </a:r>
            <a:r>
              <a:rPr sz="1500" spc="-65" dirty="0">
                <a:solidFill>
                  <a:srgbClr val="FFFFFF"/>
                </a:solidFill>
                <a:latin typeface="Microsoft Sans Serif"/>
                <a:cs typeface="Microsoft Sans Serif"/>
              </a:rPr>
              <a:t> </a:t>
            </a:r>
            <a:r>
              <a:rPr lang="en-US" sz="1500" spc="45" dirty="0">
                <a:solidFill>
                  <a:srgbClr val="FFFFFF"/>
                </a:solidFill>
                <a:latin typeface="Microsoft Sans Serif"/>
                <a:cs typeface="Microsoft Sans Serif"/>
              </a:rPr>
              <a:t>Softwares</a:t>
            </a:r>
            <a:endParaRPr sz="1500" dirty="0">
              <a:latin typeface="Microsoft Sans Serif"/>
              <a:cs typeface="Microsoft Sans Serif"/>
            </a:endParaRPr>
          </a:p>
        </p:txBody>
      </p:sp>
      <p:sp>
        <p:nvSpPr>
          <p:cNvPr id="11" name="object 11"/>
          <p:cNvSpPr txBox="1"/>
          <p:nvPr/>
        </p:nvSpPr>
        <p:spPr>
          <a:xfrm>
            <a:off x="1411652" y="7653759"/>
            <a:ext cx="4684348" cy="259045"/>
          </a:xfrm>
          <a:prstGeom prst="rect">
            <a:avLst/>
          </a:prstGeom>
        </p:spPr>
        <p:txBody>
          <a:bodyPr vert="horz" wrap="square" lIns="0" tIns="12700" rIns="0" bIns="0" rtlCol="0">
            <a:spAutoFit/>
          </a:bodyPr>
          <a:lstStyle/>
          <a:p>
            <a:pPr marL="12700">
              <a:lnSpc>
                <a:spcPct val="100000"/>
              </a:lnSpc>
              <a:spcBef>
                <a:spcPts val="100"/>
              </a:spcBef>
            </a:pPr>
            <a:r>
              <a:rPr lang="en-US" sz="1600" spc="55" dirty="0">
                <a:solidFill>
                  <a:srgbClr val="FFFFFF"/>
                </a:solidFill>
                <a:latin typeface="Microsoft Sans Serif"/>
                <a:cs typeface="Microsoft Sans Serif"/>
              </a:rPr>
              <a:t>WWW. ASTUTESOFTWARES.NETLIFY.COM</a:t>
            </a:r>
            <a:endParaRPr lang="en-US" sz="1600" dirty="0">
              <a:latin typeface="Microsoft Sans Serif"/>
              <a:cs typeface="Microsoft Sans Serif"/>
            </a:endParaRPr>
          </a:p>
        </p:txBody>
      </p:sp>
      <p:sp>
        <p:nvSpPr>
          <p:cNvPr id="12" name="object 12"/>
          <p:cNvSpPr/>
          <p:nvPr/>
        </p:nvSpPr>
        <p:spPr>
          <a:xfrm>
            <a:off x="17087772" y="1044"/>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6386" y="907678"/>
            <a:ext cx="234074" cy="244149"/>
          </a:xfrm>
          <a:prstGeom prst="rect">
            <a:avLst/>
          </a:prstGeom>
        </p:spPr>
      </p:pic>
      <p:sp>
        <p:nvSpPr>
          <p:cNvPr id="3" name="object 3"/>
          <p:cNvSpPr txBox="1"/>
          <p:nvPr/>
        </p:nvSpPr>
        <p:spPr>
          <a:xfrm>
            <a:off x="1833654" y="884453"/>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202A3C"/>
                </a:solidFill>
                <a:latin typeface="Microsoft Sans Serif"/>
                <a:cs typeface="Microsoft Sans Serif"/>
              </a:rPr>
              <a:t>Astute Softwares</a:t>
            </a:r>
          </a:p>
        </p:txBody>
      </p:sp>
      <p:sp>
        <p:nvSpPr>
          <p:cNvPr id="4" name="object 4"/>
          <p:cNvSpPr/>
          <p:nvPr/>
        </p:nvSpPr>
        <p:spPr>
          <a:xfrm>
            <a:off x="17087772" y="1044"/>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3903744101"/>
              </p:ext>
            </p:extLst>
          </p:nvPr>
        </p:nvGraphicFramePr>
        <p:xfrm>
          <a:off x="2047986" y="3426035"/>
          <a:ext cx="14187805" cy="5974574"/>
        </p:xfrm>
        <a:graphic>
          <a:graphicData uri="http://schemas.openxmlformats.org/drawingml/2006/table">
            <a:tbl>
              <a:tblPr firstRow="1" bandRow="1">
                <a:tableStyleId>{2D5ABB26-0587-4C30-8999-92F81FD0307C}</a:tableStyleId>
              </a:tblPr>
              <a:tblGrid>
                <a:gridCol w="7095490">
                  <a:extLst>
                    <a:ext uri="{9D8B030D-6E8A-4147-A177-3AD203B41FA5}">
                      <a16:colId xmlns:a16="http://schemas.microsoft.com/office/drawing/2014/main" val="20000"/>
                    </a:ext>
                  </a:extLst>
                </a:gridCol>
                <a:gridCol w="7092315">
                  <a:extLst>
                    <a:ext uri="{9D8B030D-6E8A-4147-A177-3AD203B41FA5}">
                      <a16:colId xmlns:a16="http://schemas.microsoft.com/office/drawing/2014/main" val="20001"/>
                    </a:ext>
                  </a:extLst>
                </a:gridCol>
              </a:tblGrid>
              <a:tr h="2533650">
                <a:tc>
                  <a:txBody>
                    <a:bodyPr/>
                    <a:lstStyle/>
                    <a:p>
                      <a:pPr>
                        <a:lnSpc>
                          <a:spcPct val="100000"/>
                        </a:lnSpc>
                      </a:pPr>
                      <a:endParaRPr lang="en-US" sz="2700" dirty="0">
                        <a:latin typeface="Times New Roman"/>
                        <a:cs typeface="Times New Roman"/>
                      </a:endParaRPr>
                    </a:p>
                    <a:p>
                      <a:pPr marL="1155065" indent="-342900" algn="just">
                        <a:lnSpc>
                          <a:spcPct val="100000"/>
                        </a:lnSpc>
                        <a:spcBef>
                          <a:spcPts val="1800"/>
                        </a:spcBef>
                        <a:buFont typeface="Arial" panose="020B0604020202020204" pitchFamily="34" charset="0"/>
                        <a:buChar char="•"/>
                      </a:pPr>
                      <a:r>
                        <a:rPr lang="en-US" sz="2000" b="1" spc="80" dirty="0">
                          <a:solidFill>
                            <a:srgbClr val="1A455B"/>
                          </a:solidFill>
                          <a:latin typeface="Arial"/>
                          <a:cs typeface="Arial"/>
                        </a:rPr>
                        <a:t>Login/logout</a:t>
                      </a:r>
                    </a:p>
                    <a:p>
                      <a:pPr marL="1155065" indent="-342900" algn="just" rtl="0">
                        <a:lnSpc>
                          <a:spcPct val="100000"/>
                        </a:lnSpc>
                        <a:spcBef>
                          <a:spcPts val="1800"/>
                        </a:spcBef>
                        <a:buFont typeface="Arial" panose="020B0604020202020204" pitchFamily="34" charset="0"/>
                        <a:buChar char="•"/>
                      </a:pPr>
                      <a:r>
                        <a:rPr lang="en-US" sz="2000" b="1" spc="80" dirty="0">
                          <a:solidFill>
                            <a:srgbClr val="1A455B"/>
                          </a:solidFill>
                          <a:latin typeface="Arial"/>
                          <a:cs typeface="Arial"/>
                        </a:rPr>
                        <a:t>Add yarn items</a:t>
                      </a:r>
                    </a:p>
                    <a:p>
                      <a:pPr marL="1155065" indent="-342900" algn="just" rtl="0">
                        <a:lnSpc>
                          <a:spcPct val="100000"/>
                        </a:lnSpc>
                        <a:spcBef>
                          <a:spcPts val="1800"/>
                        </a:spcBef>
                        <a:buFont typeface="Arial" panose="020B0604020202020204" pitchFamily="34" charset="0"/>
                        <a:buChar char="•"/>
                      </a:pPr>
                      <a:r>
                        <a:rPr lang="en-US" sz="2000" b="1" spc="80" dirty="0">
                          <a:solidFill>
                            <a:srgbClr val="1A455B"/>
                          </a:solidFill>
                          <a:latin typeface="Arial"/>
                          <a:cs typeface="Arial"/>
                        </a:rPr>
                        <a:t>Delete/update yarn items</a:t>
                      </a:r>
                    </a:p>
                    <a:p>
                      <a:pPr marL="812165" algn="just">
                        <a:lnSpc>
                          <a:spcPct val="100000"/>
                        </a:lnSpc>
                        <a:spcBef>
                          <a:spcPts val="1800"/>
                        </a:spcBef>
                      </a:pPr>
                      <a:r>
                        <a:rPr lang="en-US" sz="2000" b="1" spc="80" dirty="0">
                          <a:solidFill>
                            <a:srgbClr val="1A455B"/>
                          </a:solidFill>
                          <a:latin typeface="Arial"/>
                          <a:cs typeface="Arial"/>
                        </a:rPr>
                        <a:t>•  Upload yarn items</a:t>
                      </a:r>
                    </a:p>
                  </a:txBody>
                  <a:tcPr marL="0" marR="0" marT="0" marB="0">
                    <a:solidFill>
                      <a:srgbClr val="EEF599"/>
                    </a:solidFill>
                  </a:tcPr>
                </a:tc>
                <a:tc>
                  <a:txBody>
                    <a:bodyPr/>
                    <a:lstStyle/>
                    <a:p>
                      <a:pPr>
                        <a:lnSpc>
                          <a:spcPct val="100000"/>
                        </a:lnSpc>
                      </a:pPr>
                      <a:endParaRPr sz="2700" dirty="0">
                        <a:latin typeface="Times New Roman"/>
                        <a:cs typeface="Times New Roman"/>
                      </a:endParaRPr>
                    </a:p>
                    <a:p>
                      <a:pPr marL="1155065" indent="-342900" algn="just">
                        <a:lnSpc>
                          <a:spcPct val="100000"/>
                        </a:lnSpc>
                        <a:spcBef>
                          <a:spcPts val="1795"/>
                        </a:spcBef>
                        <a:buFont typeface="Arial" panose="020B0604020202020204" pitchFamily="34" charset="0"/>
                        <a:buChar char="•"/>
                      </a:pPr>
                      <a:r>
                        <a:rPr lang="en-US" sz="2000" b="1" spc="105" dirty="0">
                          <a:solidFill>
                            <a:srgbClr val="FFFFFF"/>
                          </a:solidFill>
                          <a:latin typeface="Arial"/>
                          <a:cs typeface="Arial"/>
                        </a:rPr>
                        <a:t>Response time</a:t>
                      </a:r>
                    </a:p>
                    <a:p>
                      <a:pPr marL="1155065" indent="-342900" algn="just">
                        <a:lnSpc>
                          <a:spcPct val="100000"/>
                        </a:lnSpc>
                        <a:spcBef>
                          <a:spcPts val="1795"/>
                        </a:spcBef>
                        <a:buFont typeface="Arial" panose="020B0604020202020204" pitchFamily="34" charset="0"/>
                        <a:buChar char="•"/>
                      </a:pPr>
                      <a:r>
                        <a:rPr lang="en-US" sz="2000" b="1" spc="105" dirty="0">
                          <a:solidFill>
                            <a:srgbClr val="FFFFFF"/>
                          </a:solidFill>
                          <a:latin typeface="Arial"/>
                          <a:cs typeface="Arial"/>
                        </a:rPr>
                        <a:t>Availability</a:t>
                      </a:r>
                    </a:p>
                    <a:p>
                      <a:pPr marL="1155065" indent="-342900" algn="just">
                        <a:lnSpc>
                          <a:spcPct val="100000"/>
                        </a:lnSpc>
                        <a:spcBef>
                          <a:spcPts val="1795"/>
                        </a:spcBef>
                        <a:buFont typeface="Arial" panose="020B0604020202020204" pitchFamily="34" charset="0"/>
                        <a:buChar char="•"/>
                      </a:pPr>
                      <a:r>
                        <a:rPr lang="en-US" sz="2000" b="1" spc="105" dirty="0">
                          <a:solidFill>
                            <a:srgbClr val="FFFFFF"/>
                          </a:solidFill>
                          <a:latin typeface="Arial"/>
                          <a:cs typeface="Arial"/>
                        </a:rPr>
                        <a:t>Documentation</a:t>
                      </a:r>
                    </a:p>
                    <a:p>
                      <a:pPr marL="1155065" indent="-342900" algn="just">
                        <a:lnSpc>
                          <a:spcPct val="100000"/>
                        </a:lnSpc>
                        <a:spcBef>
                          <a:spcPts val="1795"/>
                        </a:spcBef>
                        <a:buFont typeface="Arial" panose="020B0604020202020204" pitchFamily="34" charset="0"/>
                        <a:buChar char="•"/>
                      </a:pPr>
                      <a:r>
                        <a:rPr lang="en-US" sz="2000" b="1" spc="105" dirty="0">
                          <a:solidFill>
                            <a:srgbClr val="FFFFFF"/>
                          </a:solidFill>
                          <a:latin typeface="Arial"/>
                          <a:cs typeface="Arial"/>
                        </a:rPr>
                        <a:t>Portability</a:t>
                      </a:r>
                    </a:p>
                    <a:p>
                      <a:pPr marL="1155065" indent="-342900" algn="just">
                        <a:lnSpc>
                          <a:spcPct val="100000"/>
                        </a:lnSpc>
                        <a:spcBef>
                          <a:spcPts val="1795"/>
                        </a:spcBef>
                        <a:buFont typeface="Arial" panose="020B0604020202020204" pitchFamily="34" charset="0"/>
                        <a:buChar char="•"/>
                      </a:pPr>
                      <a:endParaRPr lang="en-US" sz="2000" b="1" spc="105" dirty="0">
                        <a:solidFill>
                          <a:srgbClr val="FFFFFF"/>
                        </a:solidFill>
                        <a:latin typeface="Arial"/>
                        <a:cs typeface="Arial"/>
                      </a:endParaRPr>
                    </a:p>
                  </a:txBody>
                  <a:tcPr marL="0" marR="0" marT="0" marB="0">
                    <a:solidFill>
                      <a:srgbClr val="202A3C"/>
                    </a:solidFill>
                  </a:tcPr>
                </a:tc>
                <a:extLst>
                  <a:ext uri="{0D108BD9-81ED-4DB2-BD59-A6C34878D82A}">
                    <a16:rowId xmlns:a16="http://schemas.microsoft.com/office/drawing/2014/main" val="10000"/>
                  </a:ext>
                </a:extLst>
              </a:tr>
              <a:tr h="2896094">
                <a:tc>
                  <a:txBody>
                    <a:bodyPr/>
                    <a:lstStyle/>
                    <a:p>
                      <a:pPr>
                        <a:lnSpc>
                          <a:spcPct val="100000"/>
                        </a:lnSpc>
                      </a:pPr>
                      <a:endParaRPr sz="2700" dirty="0">
                        <a:latin typeface="Times New Roman"/>
                        <a:cs typeface="Times New Roman"/>
                      </a:endParaRPr>
                    </a:p>
                    <a:p>
                      <a:pPr marL="1158240" indent="-342900" algn="just" rtl="0">
                        <a:lnSpc>
                          <a:spcPct val="100000"/>
                        </a:lnSpc>
                        <a:spcBef>
                          <a:spcPts val="1800"/>
                        </a:spcBef>
                        <a:buFont typeface="Arial" panose="020B0604020202020204" pitchFamily="34" charset="0"/>
                        <a:buChar char="•"/>
                      </a:pPr>
                      <a:r>
                        <a:rPr lang="en-US" sz="2000" b="1" spc="85" dirty="0">
                          <a:solidFill>
                            <a:srgbClr val="FFFFFF"/>
                          </a:solidFill>
                          <a:latin typeface="Arial"/>
                          <a:cs typeface="Arial"/>
                        </a:rPr>
                        <a:t>Add cargo companies</a:t>
                      </a:r>
                    </a:p>
                    <a:p>
                      <a:pPr marL="1158240" indent="-342900" algn="just">
                        <a:lnSpc>
                          <a:spcPct val="100000"/>
                        </a:lnSpc>
                        <a:spcBef>
                          <a:spcPts val="1800"/>
                        </a:spcBef>
                        <a:buFont typeface="Arial" panose="020B0604020202020204" pitchFamily="34" charset="0"/>
                        <a:buChar char="•"/>
                      </a:pPr>
                      <a:r>
                        <a:rPr lang="en-US" sz="2000" b="1" spc="85" dirty="0">
                          <a:solidFill>
                            <a:srgbClr val="FFFFFF"/>
                          </a:solidFill>
                          <a:latin typeface="Arial"/>
                          <a:cs typeface="Arial"/>
                        </a:rPr>
                        <a:t>Update/delete Cargo Companies</a:t>
                      </a:r>
                    </a:p>
                    <a:p>
                      <a:pPr marL="1158240" indent="-342900" algn="just">
                        <a:lnSpc>
                          <a:spcPct val="100000"/>
                        </a:lnSpc>
                        <a:spcBef>
                          <a:spcPts val="1800"/>
                        </a:spcBef>
                        <a:buFont typeface="Arial" panose="020B0604020202020204" pitchFamily="34" charset="0"/>
                        <a:buChar char="•"/>
                      </a:pPr>
                      <a:r>
                        <a:rPr lang="en-US" sz="2000" b="1" spc="85" dirty="0">
                          <a:solidFill>
                            <a:srgbClr val="FFFFFF"/>
                          </a:solidFill>
                          <a:latin typeface="Arial"/>
                          <a:cs typeface="Arial"/>
                        </a:rPr>
                        <a:t>Update profile data</a:t>
                      </a:r>
                    </a:p>
                  </a:txBody>
                  <a:tcPr marL="0" marR="0" marT="0" marB="0">
                    <a:solidFill>
                      <a:srgbClr val="202A3C"/>
                    </a:solidFill>
                  </a:tcPr>
                </a:tc>
                <a:tc>
                  <a:txBody>
                    <a:bodyPr/>
                    <a:lstStyle/>
                    <a:p>
                      <a:pPr>
                        <a:lnSpc>
                          <a:spcPct val="100000"/>
                        </a:lnSpc>
                      </a:pPr>
                      <a:endParaRPr sz="2700" dirty="0">
                        <a:latin typeface="Times New Roman"/>
                        <a:cs typeface="Times New Roman"/>
                      </a:endParaRPr>
                    </a:p>
                    <a:p>
                      <a:pPr marL="812165" algn="just">
                        <a:lnSpc>
                          <a:spcPct val="100000"/>
                        </a:lnSpc>
                        <a:spcBef>
                          <a:spcPts val="1800"/>
                        </a:spcBef>
                      </a:pPr>
                      <a:r>
                        <a:rPr lang="en-US" sz="2000" b="1" spc="80" dirty="0">
                          <a:solidFill>
                            <a:srgbClr val="1A455B"/>
                          </a:solidFill>
                          <a:latin typeface="Arial"/>
                          <a:cs typeface="Arial"/>
                        </a:rPr>
                        <a:t>•	 Maintainability</a:t>
                      </a:r>
                    </a:p>
                    <a:p>
                      <a:pPr marL="812165" algn="just">
                        <a:lnSpc>
                          <a:spcPct val="100000"/>
                        </a:lnSpc>
                        <a:spcBef>
                          <a:spcPts val="1800"/>
                        </a:spcBef>
                      </a:pPr>
                      <a:r>
                        <a:rPr lang="en-US" sz="2000" b="1" spc="80" dirty="0">
                          <a:solidFill>
                            <a:srgbClr val="1A455B"/>
                          </a:solidFill>
                          <a:latin typeface="Arial"/>
                          <a:cs typeface="Arial"/>
                        </a:rPr>
                        <a:t>•	 Security</a:t>
                      </a:r>
                    </a:p>
                    <a:p>
                      <a:pPr marL="812165" algn="just">
                        <a:lnSpc>
                          <a:spcPct val="100000"/>
                        </a:lnSpc>
                        <a:spcBef>
                          <a:spcPts val="1800"/>
                        </a:spcBef>
                      </a:pPr>
                      <a:r>
                        <a:rPr lang="en-US" sz="2000" b="1" spc="80" dirty="0">
                          <a:solidFill>
                            <a:srgbClr val="1A455B"/>
                          </a:solidFill>
                          <a:latin typeface="Arial"/>
                          <a:cs typeface="Arial"/>
                        </a:rPr>
                        <a:t>•	 Robustness</a:t>
                      </a:r>
                    </a:p>
                    <a:p>
                      <a:pPr marL="812165" algn="just">
                        <a:lnSpc>
                          <a:spcPct val="100000"/>
                        </a:lnSpc>
                        <a:spcBef>
                          <a:spcPts val="1800"/>
                        </a:spcBef>
                      </a:pPr>
                      <a:r>
                        <a:rPr lang="en-US" sz="2000" b="1" spc="80" dirty="0">
                          <a:solidFill>
                            <a:srgbClr val="1A455B"/>
                          </a:solidFill>
                          <a:latin typeface="Arial"/>
                          <a:cs typeface="Arial"/>
                        </a:rPr>
                        <a:t>•	 Capacity</a:t>
                      </a:r>
                    </a:p>
                  </a:txBody>
                  <a:tcPr marL="0" marR="0" marT="0" marB="0">
                    <a:solidFill>
                      <a:srgbClr val="EEF599"/>
                    </a:solidFill>
                  </a:tcPr>
                </a:tc>
                <a:extLst>
                  <a:ext uri="{0D108BD9-81ED-4DB2-BD59-A6C34878D82A}">
                    <a16:rowId xmlns:a16="http://schemas.microsoft.com/office/drawing/2014/main" val="10001"/>
                  </a:ext>
                </a:extLst>
              </a:tr>
            </a:tbl>
          </a:graphicData>
        </a:graphic>
      </p:graphicFrame>
      <p:sp>
        <p:nvSpPr>
          <p:cNvPr id="6" name="object 6"/>
          <p:cNvSpPr txBox="1">
            <a:spLocks noGrp="1"/>
          </p:cNvSpPr>
          <p:nvPr>
            <p:ph type="title"/>
          </p:nvPr>
        </p:nvSpPr>
        <p:spPr>
          <a:xfrm>
            <a:off x="2209800" y="1792326"/>
            <a:ext cx="7258968" cy="1613262"/>
          </a:xfrm>
          <a:prstGeom prst="rect">
            <a:avLst/>
          </a:prstGeom>
        </p:spPr>
        <p:txBody>
          <a:bodyPr vert="horz" wrap="square" lIns="0" tIns="12700" rIns="0" bIns="0" rtlCol="0">
            <a:spAutoFit/>
          </a:bodyPr>
          <a:lstStyle/>
          <a:p>
            <a:pPr marL="12700">
              <a:lnSpc>
                <a:spcPct val="100000"/>
              </a:lnSpc>
              <a:spcBef>
                <a:spcPts val="100"/>
              </a:spcBef>
            </a:pPr>
            <a:r>
              <a:rPr lang="en-US" sz="5200" spc="265" dirty="0">
                <a:solidFill>
                  <a:srgbClr val="202A3C"/>
                </a:solidFill>
              </a:rPr>
              <a:t>Functional Requirements</a:t>
            </a:r>
            <a:endParaRPr sz="5200" dirty="0"/>
          </a:p>
        </p:txBody>
      </p:sp>
      <p:sp>
        <p:nvSpPr>
          <p:cNvPr id="7" name="object 6">
            <a:extLst>
              <a:ext uri="{FF2B5EF4-FFF2-40B4-BE49-F238E27FC236}">
                <a16:creationId xmlns:a16="http://schemas.microsoft.com/office/drawing/2014/main" id="{7FC54ACF-D70E-E254-5F63-52F2A664C1C6}"/>
              </a:ext>
            </a:extLst>
          </p:cNvPr>
          <p:cNvSpPr txBox="1">
            <a:spLocks/>
          </p:cNvSpPr>
          <p:nvPr/>
        </p:nvSpPr>
        <p:spPr>
          <a:xfrm>
            <a:off x="10058400" y="1812773"/>
            <a:ext cx="5643991" cy="1613262"/>
          </a:xfrm>
          <a:prstGeom prst="rect">
            <a:avLst/>
          </a:prstGeom>
        </p:spPr>
        <p:txBody>
          <a:bodyPr vert="horz" wrap="square" lIns="0" tIns="12700" rIns="0" bIns="0" rtlCol="0">
            <a:spAutoFit/>
          </a:bodyPr>
          <a:lstStyle>
            <a:lvl1pPr>
              <a:defRPr sz="8550" b="1" i="0">
                <a:solidFill>
                  <a:srgbClr val="DEEB33"/>
                </a:solidFill>
                <a:latin typeface="Trebuchet MS"/>
                <a:ea typeface="+mj-ea"/>
                <a:cs typeface="Trebuchet MS"/>
              </a:defRPr>
            </a:lvl1pPr>
          </a:lstStyle>
          <a:p>
            <a:pPr marL="12700">
              <a:spcBef>
                <a:spcPts val="100"/>
              </a:spcBef>
            </a:pPr>
            <a:r>
              <a:rPr lang="en-US" sz="5200" kern="0" spc="265" dirty="0">
                <a:solidFill>
                  <a:srgbClr val="202A3C"/>
                </a:solidFill>
              </a:rPr>
              <a:t>None Functional Requirements</a:t>
            </a:r>
            <a:endParaRPr lang="en-US" sz="5200" kern="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02A3C"/>
          </a:solidFill>
        </p:spPr>
        <p:txBody>
          <a:bodyPr wrap="square" lIns="0" tIns="0" rIns="0" bIns="0" rtlCol="0"/>
          <a:lstStyle/>
          <a:p>
            <a:endParaRPr/>
          </a:p>
        </p:txBody>
      </p:sp>
      <p:pic>
        <p:nvPicPr>
          <p:cNvPr id="3" name="object 3"/>
          <p:cNvPicPr/>
          <p:nvPr/>
        </p:nvPicPr>
        <p:blipFill>
          <a:blip r:embed="rId2" cstate="print"/>
          <a:stretch>
            <a:fillRect/>
          </a:stretch>
        </p:blipFill>
        <p:spPr>
          <a:xfrm>
            <a:off x="1426386" y="907684"/>
            <a:ext cx="234074" cy="244149"/>
          </a:xfrm>
          <a:prstGeom prst="rect">
            <a:avLst/>
          </a:prstGeom>
        </p:spPr>
      </p:pic>
      <p:sp>
        <p:nvSpPr>
          <p:cNvPr id="4" name="object 4"/>
          <p:cNvSpPr txBox="1"/>
          <p:nvPr/>
        </p:nvSpPr>
        <p:spPr>
          <a:xfrm>
            <a:off x="1833654" y="884459"/>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FFFFFF"/>
                </a:solidFill>
                <a:latin typeface="Microsoft Sans Serif"/>
                <a:cs typeface="Microsoft Sans Serif"/>
              </a:rPr>
              <a:t>Astute</a:t>
            </a:r>
            <a:r>
              <a:rPr lang="en-US" sz="1500" spc="-65" dirty="0">
                <a:solidFill>
                  <a:srgbClr val="FFFFFF"/>
                </a:solidFill>
                <a:latin typeface="Microsoft Sans Serif"/>
                <a:cs typeface="Microsoft Sans Serif"/>
              </a:rPr>
              <a:t> </a:t>
            </a:r>
            <a:r>
              <a:rPr lang="en-US" sz="1500" spc="45" dirty="0">
                <a:solidFill>
                  <a:srgbClr val="FFFFFF"/>
                </a:solidFill>
                <a:latin typeface="Microsoft Sans Serif"/>
                <a:cs typeface="Microsoft Sans Serif"/>
              </a:rPr>
              <a:t>Softwares</a:t>
            </a:r>
            <a:endParaRPr lang="en-US" sz="1500" dirty="0">
              <a:latin typeface="Microsoft Sans Serif"/>
              <a:cs typeface="Microsoft Sans Serif"/>
            </a:endParaRPr>
          </a:p>
        </p:txBody>
      </p:sp>
      <p:sp>
        <p:nvSpPr>
          <p:cNvPr id="5" name="object 5"/>
          <p:cNvSpPr/>
          <p:nvPr/>
        </p:nvSpPr>
        <p:spPr>
          <a:xfrm>
            <a:off x="17087772" y="1050"/>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sp>
        <p:nvSpPr>
          <p:cNvPr id="6" name="object 6"/>
          <p:cNvSpPr txBox="1"/>
          <p:nvPr/>
        </p:nvSpPr>
        <p:spPr>
          <a:xfrm>
            <a:off x="2248931" y="325464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67%</a:t>
            </a:r>
            <a:endParaRPr sz="2750">
              <a:latin typeface="Arial"/>
              <a:cs typeface="Arial"/>
            </a:endParaRPr>
          </a:p>
        </p:txBody>
      </p:sp>
      <p:pic>
        <p:nvPicPr>
          <p:cNvPr id="7" name="object 7"/>
          <p:cNvPicPr/>
          <p:nvPr/>
        </p:nvPicPr>
        <p:blipFill>
          <a:blip r:embed="rId3" cstate="print"/>
          <a:stretch>
            <a:fillRect/>
          </a:stretch>
        </p:blipFill>
        <p:spPr>
          <a:xfrm>
            <a:off x="1424451" y="2286916"/>
            <a:ext cx="2390229" cy="2390334"/>
          </a:xfrm>
          <a:prstGeom prst="rect">
            <a:avLst/>
          </a:prstGeom>
        </p:spPr>
      </p:pic>
      <p:sp>
        <p:nvSpPr>
          <p:cNvPr id="8" name="object 8"/>
          <p:cNvSpPr txBox="1"/>
          <p:nvPr/>
        </p:nvSpPr>
        <p:spPr>
          <a:xfrm>
            <a:off x="2248931" y="657746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89%</a:t>
            </a:r>
            <a:endParaRPr sz="2750">
              <a:latin typeface="Arial"/>
              <a:cs typeface="Arial"/>
            </a:endParaRPr>
          </a:p>
        </p:txBody>
      </p:sp>
      <p:pic>
        <p:nvPicPr>
          <p:cNvPr id="9" name="object 9"/>
          <p:cNvPicPr/>
          <p:nvPr/>
        </p:nvPicPr>
        <p:blipFill>
          <a:blip r:embed="rId4" cstate="print"/>
          <a:stretch>
            <a:fillRect/>
          </a:stretch>
        </p:blipFill>
        <p:spPr>
          <a:xfrm>
            <a:off x="1424381" y="5609736"/>
            <a:ext cx="2390334" cy="2390348"/>
          </a:xfrm>
          <a:prstGeom prst="rect">
            <a:avLst/>
          </a:prstGeom>
        </p:spPr>
      </p:pic>
      <p:sp>
        <p:nvSpPr>
          <p:cNvPr id="10" name="object 10"/>
          <p:cNvSpPr txBox="1"/>
          <p:nvPr/>
        </p:nvSpPr>
        <p:spPr>
          <a:xfrm>
            <a:off x="5340947" y="325464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76%</a:t>
            </a:r>
            <a:endParaRPr sz="2750">
              <a:latin typeface="Arial"/>
              <a:cs typeface="Arial"/>
            </a:endParaRPr>
          </a:p>
        </p:txBody>
      </p:sp>
      <p:pic>
        <p:nvPicPr>
          <p:cNvPr id="11" name="object 11"/>
          <p:cNvPicPr/>
          <p:nvPr/>
        </p:nvPicPr>
        <p:blipFill>
          <a:blip r:embed="rId5" cstate="print"/>
          <a:stretch>
            <a:fillRect/>
          </a:stretch>
        </p:blipFill>
        <p:spPr>
          <a:xfrm>
            <a:off x="4516459" y="2286916"/>
            <a:ext cx="2390264" cy="2390320"/>
          </a:xfrm>
          <a:prstGeom prst="rect">
            <a:avLst/>
          </a:prstGeom>
        </p:spPr>
      </p:pic>
      <p:sp>
        <p:nvSpPr>
          <p:cNvPr id="12" name="object 12"/>
          <p:cNvSpPr txBox="1"/>
          <p:nvPr/>
        </p:nvSpPr>
        <p:spPr>
          <a:xfrm>
            <a:off x="5340947" y="657746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60%</a:t>
            </a:r>
            <a:endParaRPr sz="2750">
              <a:latin typeface="Arial"/>
              <a:cs typeface="Arial"/>
            </a:endParaRPr>
          </a:p>
        </p:txBody>
      </p:sp>
      <p:pic>
        <p:nvPicPr>
          <p:cNvPr id="13" name="object 13"/>
          <p:cNvPicPr/>
          <p:nvPr/>
        </p:nvPicPr>
        <p:blipFill>
          <a:blip r:embed="rId6" cstate="print"/>
          <a:stretch>
            <a:fillRect/>
          </a:stretch>
        </p:blipFill>
        <p:spPr>
          <a:xfrm>
            <a:off x="4516466" y="5609736"/>
            <a:ext cx="2390252" cy="2390342"/>
          </a:xfrm>
          <a:prstGeom prst="rect">
            <a:avLst/>
          </a:prstGeom>
        </p:spPr>
      </p:pic>
      <p:sp>
        <p:nvSpPr>
          <p:cNvPr id="14" name="object 14"/>
          <p:cNvSpPr txBox="1"/>
          <p:nvPr/>
        </p:nvSpPr>
        <p:spPr>
          <a:xfrm>
            <a:off x="8432962" y="325464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50%</a:t>
            </a:r>
            <a:endParaRPr sz="2750">
              <a:latin typeface="Arial"/>
              <a:cs typeface="Arial"/>
            </a:endParaRPr>
          </a:p>
        </p:txBody>
      </p:sp>
      <p:pic>
        <p:nvPicPr>
          <p:cNvPr id="15" name="object 15"/>
          <p:cNvPicPr/>
          <p:nvPr/>
        </p:nvPicPr>
        <p:blipFill>
          <a:blip r:embed="rId7" cstate="print"/>
          <a:stretch>
            <a:fillRect/>
          </a:stretch>
        </p:blipFill>
        <p:spPr>
          <a:xfrm>
            <a:off x="7608482" y="2286916"/>
            <a:ext cx="2390266" cy="2390356"/>
          </a:xfrm>
          <a:prstGeom prst="rect">
            <a:avLst/>
          </a:prstGeom>
        </p:spPr>
      </p:pic>
      <p:sp>
        <p:nvSpPr>
          <p:cNvPr id="16" name="object 16"/>
          <p:cNvSpPr txBox="1"/>
          <p:nvPr/>
        </p:nvSpPr>
        <p:spPr>
          <a:xfrm>
            <a:off x="8432962" y="657746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94%</a:t>
            </a:r>
            <a:endParaRPr sz="2750">
              <a:latin typeface="Arial"/>
              <a:cs typeface="Arial"/>
            </a:endParaRPr>
          </a:p>
        </p:txBody>
      </p:sp>
      <p:pic>
        <p:nvPicPr>
          <p:cNvPr id="17" name="object 17"/>
          <p:cNvPicPr/>
          <p:nvPr/>
        </p:nvPicPr>
        <p:blipFill>
          <a:blip r:embed="rId8" cstate="print"/>
          <a:stretch>
            <a:fillRect/>
          </a:stretch>
        </p:blipFill>
        <p:spPr>
          <a:xfrm>
            <a:off x="7608413" y="5609736"/>
            <a:ext cx="2390334" cy="2390347"/>
          </a:xfrm>
          <a:prstGeom prst="rect">
            <a:avLst/>
          </a:prstGeom>
        </p:spPr>
      </p:pic>
      <p:sp>
        <p:nvSpPr>
          <p:cNvPr id="18" name="object 18"/>
          <p:cNvSpPr txBox="1">
            <a:spLocks noGrp="1"/>
          </p:cNvSpPr>
          <p:nvPr>
            <p:ph type="title"/>
          </p:nvPr>
        </p:nvSpPr>
        <p:spPr>
          <a:xfrm>
            <a:off x="11780601" y="2350151"/>
            <a:ext cx="6278799" cy="2566728"/>
          </a:xfrm>
          <a:prstGeom prst="rect">
            <a:avLst/>
          </a:prstGeom>
        </p:spPr>
        <p:txBody>
          <a:bodyPr vert="horz" wrap="square" lIns="0" tIns="88265" rIns="0" bIns="0" rtlCol="0">
            <a:spAutoFit/>
          </a:bodyPr>
          <a:lstStyle/>
          <a:p>
            <a:pPr marL="12700">
              <a:lnSpc>
                <a:spcPct val="100000"/>
              </a:lnSpc>
              <a:spcBef>
                <a:spcPts val="695"/>
              </a:spcBef>
            </a:pPr>
            <a:r>
              <a:rPr lang="en-US" sz="5200" b="0" spc="300" dirty="0">
                <a:solidFill>
                  <a:srgbClr val="FFFFFF"/>
                </a:solidFill>
                <a:latin typeface="Trebuchet MS"/>
                <a:cs typeface="Trebuchet MS"/>
              </a:rPr>
              <a:t>Modern Tools/technology</a:t>
            </a:r>
            <a:endParaRPr sz="5200" dirty="0">
              <a:latin typeface="Trebuchet MS"/>
              <a:cs typeface="Trebuchet MS"/>
            </a:endParaRPr>
          </a:p>
          <a:p>
            <a:pPr marL="12700">
              <a:lnSpc>
                <a:spcPct val="100000"/>
              </a:lnSpc>
              <a:spcBef>
                <a:spcPts val="595"/>
              </a:spcBef>
            </a:pPr>
            <a:r>
              <a:rPr lang="en-US" sz="5200" spc="520" dirty="0"/>
              <a:t>Usage</a:t>
            </a:r>
            <a:endParaRPr sz="5200" dirty="0"/>
          </a:p>
        </p:txBody>
      </p:sp>
      <p:sp>
        <p:nvSpPr>
          <p:cNvPr id="19" name="object 19"/>
          <p:cNvSpPr txBox="1"/>
          <p:nvPr/>
        </p:nvSpPr>
        <p:spPr>
          <a:xfrm>
            <a:off x="11761551" y="5266354"/>
            <a:ext cx="5257800" cy="3190104"/>
          </a:xfrm>
          <a:prstGeom prst="rect">
            <a:avLst/>
          </a:prstGeom>
        </p:spPr>
        <p:txBody>
          <a:bodyPr vert="horz" wrap="square" lIns="0" tIns="12700" rIns="0" bIns="0" rtlCol="0">
            <a:spAutoFit/>
          </a:bodyPr>
          <a:lstStyle/>
          <a:p>
            <a:pPr marL="355600" marR="5080" indent="-342900">
              <a:lnSpc>
                <a:spcPct val="113300"/>
              </a:lnSpc>
              <a:spcBef>
                <a:spcPts val="100"/>
              </a:spcBef>
              <a:buFont typeface="Arial" panose="020B0604020202020204" pitchFamily="34" charset="0"/>
              <a:buChar char="•"/>
            </a:pPr>
            <a:r>
              <a:rPr lang="en-US" sz="2800" spc="55" dirty="0">
                <a:solidFill>
                  <a:srgbClr val="FFFFFF"/>
                </a:solidFill>
                <a:latin typeface="Microsoft Sans Serif"/>
                <a:cs typeface="Microsoft Sans Serif"/>
              </a:rPr>
              <a:t>VS Code</a:t>
            </a:r>
          </a:p>
          <a:p>
            <a:pPr marL="355600" marR="5080" indent="-342900">
              <a:lnSpc>
                <a:spcPct val="113300"/>
              </a:lnSpc>
              <a:spcBef>
                <a:spcPts val="100"/>
              </a:spcBef>
              <a:buFont typeface="Arial" panose="020B0604020202020204" pitchFamily="34" charset="0"/>
              <a:buChar char="•"/>
            </a:pPr>
            <a:r>
              <a:rPr lang="en-US" sz="2800" spc="55" dirty="0">
                <a:solidFill>
                  <a:srgbClr val="FFFFFF"/>
                </a:solidFill>
                <a:latin typeface="Microsoft Sans Serif"/>
                <a:cs typeface="Microsoft Sans Serif"/>
              </a:rPr>
              <a:t>React (Js library)</a:t>
            </a:r>
          </a:p>
          <a:p>
            <a:pPr marL="355600" marR="5080" indent="-342900">
              <a:lnSpc>
                <a:spcPct val="113300"/>
              </a:lnSpc>
              <a:spcBef>
                <a:spcPts val="100"/>
              </a:spcBef>
              <a:buFont typeface="Arial" panose="020B0604020202020204" pitchFamily="34" charset="0"/>
              <a:buChar char="•"/>
            </a:pPr>
            <a:r>
              <a:rPr lang="en-US" sz="2800" spc="55" dirty="0">
                <a:solidFill>
                  <a:srgbClr val="FFFFFF"/>
                </a:solidFill>
                <a:latin typeface="Microsoft Sans Serif"/>
                <a:cs typeface="Microsoft Sans Serif"/>
              </a:rPr>
              <a:t>Tailwind CSS</a:t>
            </a:r>
          </a:p>
          <a:p>
            <a:pPr marL="355600" marR="5080" indent="-342900">
              <a:lnSpc>
                <a:spcPct val="113300"/>
              </a:lnSpc>
              <a:spcBef>
                <a:spcPts val="100"/>
              </a:spcBef>
              <a:buFont typeface="Arial" panose="020B0604020202020204" pitchFamily="34" charset="0"/>
              <a:buChar char="•"/>
            </a:pPr>
            <a:r>
              <a:rPr lang="en-US" sz="2800" spc="55" dirty="0">
                <a:solidFill>
                  <a:srgbClr val="FFFFFF"/>
                </a:solidFill>
                <a:latin typeface="Microsoft Sans Serif"/>
                <a:cs typeface="Microsoft Sans Serif"/>
              </a:rPr>
              <a:t>JavaScript</a:t>
            </a:r>
          </a:p>
          <a:p>
            <a:pPr marL="355600" marR="5080" indent="-342900">
              <a:lnSpc>
                <a:spcPct val="113300"/>
              </a:lnSpc>
              <a:spcBef>
                <a:spcPts val="100"/>
              </a:spcBef>
              <a:buFont typeface="Arial" panose="020B0604020202020204" pitchFamily="34" charset="0"/>
              <a:buChar char="•"/>
            </a:pPr>
            <a:r>
              <a:rPr lang="en-US" sz="2800" spc="55" dirty="0">
                <a:solidFill>
                  <a:srgbClr val="FFFFFF"/>
                </a:solidFill>
                <a:latin typeface="Microsoft Sans Serif"/>
                <a:cs typeface="Microsoft Sans Serif"/>
              </a:rPr>
              <a:t>Android Studio</a:t>
            </a:r>
          </a:p>
          <a:p>
            <a:pPr marL="12700" marR="5080">
              <a:lnSpc>
                <a:spcPct val="113300"/>
              </a:lnSpc>
              <a:spcBef>
                <a:spcPts val="100"/>
              </a:spcBef>
            </a:pPr>
            <a:endParaRPr lang="en-US" sz="2000" spc="55" dirty="0">
              <a:solidFill>
                <a:srgbClr val="FFFFFF"/>
              </a:solidFill>
              <a:latin typeface="Microsoft Sans Serif"/>
              <a:cs typeface="Microsoft Sans Serif"/>
            </a:endParaRPr>
          </a:p>
          <a:p>
            <a:pPr marL="12700" marR="5080">
              <a:lnSpc>
                <a:spcPct val="113300"/>
              </a:lnSpc>
              <a:spcBef>
                <a:spcPts val="100"/>
              </a:spcBef>
            </a:pPr>
            <a:endParaRPr sz="2000" dirty="0">
              <a:latin typeface="Microsoft Sans Serif"/>
              <a:cs typeface="Microsoft Sans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02A3C"/>
          </a:solidFill>
        </p:spPr>
        <p:txBody>
          <a:bodyPr wrap="square" lIns="0" tIns="0" rIns="0" bIns="0" rtlCol="0"/>
          <a:lstStyle/>
          <a:p>
            <a:endParaRPr/>
          </a:p>
        </p:txBody>
      </p:sp>
      <p:pic>
        <p:nvPicPr>
          <p:cNvPr id="3" name="object 3"/>
          <p:cNvPicPr/>
          <p:nvPr/>
        </p:nvPicPr>
        <p:blipFill>
          <a:blip r:embed="rId2" cstate="print"/>
          <a:stretch>
            <a:fillRect/>
          </a:stretch>
        </p:blipFill>
        <p:spPr>
          <a:xfrm>
            <a:off x="1426386" y="907684"/>
            <a:ext cx="234074" cy="244149"/>
          </a:xfrm>
          <a:prstGeom prst="rect">
            <a:avLst/>
          </a:prstGeom>
        </p:spPr>
      </p:pic>
      <p:sp>
        <p:nvSpPr>
          <p:cNvPr id="4" name="object 4"/>
          <p:cNvSpPr txBox="1"/>
          <p:nvPr/>
        </p:nvSpPr>
        <p:spPr>
          <a:xfrm>
            <a:off x="1833654" y="884459"/>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FFFFFF"/>
                </a:solidFill>
                <a:latin typeface="Microsoft Sans Serif"/>
                <a:cs typeface="Microsoft Sans Serif"/>
              </a:rPr>
              <a:t>Astute</a:t>
            </a:r>
            <a:r>
              <a:rPr lang="en-US" sz="1500" spc="-65" dirty="0">
                <a:solidFill>
                  <a:srgbClr val="FFFFFF"/>
                </a:solidFill>
                <a:latin typeface="Microsoft Sans Serif"/>
                <a:cs typeface="Microsoft Sans Serif"/>
              </a:rPr>
              <a:t> </a:t>
            </a:r>
            <a:r>
              <a:rPr lang="en-US" sz="1500" spc="45" dirty="0">
                <a:solidFill>
                  <a:srgbClr val="FFFFFF"/>
                </a:solidFill>
                <a:latin typeface="Microsoft Sans Serif"/>
                <a:cs typeface="Microsoft Sans Serif"/>
              </a:rPr>
              <a:t>Softwares</a:t>
            </a:r>
            <a:endParaRPr lang="en-US" sz="1500" dirty="0">
              <a:latin typeface="Microsoft Sans Serif"/>
              <a:cs typeface="Microsoft Sans Serif"/>
            </a:endParaRPr>
          </a:p>
        </p:txBody>
      </p:sp>
      <p:sp>
        <p:nvSpPr>
          <p:cNvPr id="5" name="object 5"/>
          <p:cNvSpPr/>
          <p:nvPr/>
        </p:nvSpPr>
        <p:spPr>
          <a:xfrm>
            <a:off x="17087772" y="1050"/>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sp>
        <p:nvSpPr>
          <p:cNvPr id="6" name="object 6"/>
          <p:cNvSpPr txBox="1"/>
          <p:nvPr/>
        </p:nvSpPr>
        <p:spPr>
          <a:xfrm>
            <a:off x="2248931" y="325464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67%</a:t>
            </a:r>
            <a:endParaRPr sz="2750">
              <a:latin typeface="Arial"/>
              <a:cs typeface="Arial"/>
            </a:endParaRPr>
          </a:p>
        </p:txBody>
      </p:sp>
      <p:pic>
        <p:nvPicPr>
          <p:cNvPr id="7" name="object 7"/>
          <p:cNvPicPr/>
          <p:nvPr/>
        </p:nvPicPr>
        <p:blipFill>
          <a:blip r:embed="rId3" cstate="print"/>
          <a:stretch>
            <a:fillRect/>
          </a:stretch>
        </p:blipFill>
        <p:spPr>
          <a:xfrm>
            <a:off x="1424451" y="2286916"/>
            <a:ext cx="2390229" cy="2390334"/>
          </a:xfrm>
          <a:prstGeom prst="rect">
            <a:avLst/>
          </a:prstGeom>
        </p:spPr>
      </p:pic>
      <p:sp>
        <p:nvSpPr>
          <p:cNvPr id="8" name="object 8"/>
          <p:cNvSpPr txBox="1"/>
          <p:nvPr/>
        </p:nvSpPr>
        <p:spPr>
          <a:xfrm>
            <a:off x="2248931" y="657746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89%</a:t>
            </a:r>
            <a:endParaRPr sz="2750">
              <a:latin typeface="Arial"/>
              <a:cs typeface="Arial"/>
            </a:endParaRPr>
          </a:p>
        </p:txBody>
      </p:sp>
      <p:pic>
        <p:nvPicPr>
          <p:cNvPr id="9" name="object 9"/>
          <p:cNvPicPr/>
          <p:nvPr/>
        </p:nvPicPr>
        <p:blipFill>
          <a:blip r:embed="rId4" cstate="print"/>
          <a:stretch>
            <a:fillRect/>
          </a:stretch>
        </p:blipFill>
        <p:spPr>
          <a:xfrm>
            <a:off x="1424381" y="5609736"/>
            <a:ext cx="2390334" cy="2390348"/>
          </a:xfrm>
          <a:prstGeom prst="rect">
            <a:avLst/>
          </a:prstGeom>
        </p:spPr>
      </p:pic>
      <p:sp>
        <p:nvSpPr>
          <p:cNvPr id="10" name="object 10"/>
          <p:cNvSpPr txBox="1"/>
          <p:nvPr/>
        </p:nvSpPr>
        <p:spPr>
          <a:xfrm>
            <a:off x="5340947" y="325464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76%</a:t>
            </a:r>
            <a:endParaRPr sz="2750">
              <a:latin typeface="Arial"/>
              <a:cs typeface="Arial"/>
            </a:endParaRPr>
          </a:p>
        </p:txBody>
      </p:sp>
      <p:pic>
        <p:nvPicPr>
          <p:cNvPr id="11" name="object 11"/>
          <p:cNvPicPr/>
          <p:nvPr/>
        </p:nvPicPr>
        <p:blipFill>
          <a:blip r:embed="rId5" cstate="print"/>
          <a:stretch>
            <a:fillRect/>
          </a:stretch>
        </p:blipFill>
        <p:spPr>
          <a:xfrm>
            <a:off x="4516459" y="2286916"/>
            <a:ext cx="2390264" cy="2390320"/>
          </a:xfrm>
          <a:prstGeom prst="rect">
            <a:avLst/>
          </a:prstGeom>
        </p:spPr>
      </p:pic>
      <p:sp>
        <p:nvSpPr>
          <p:cNvPr id="12" name="object 12"/>
          <p:cNvSpPr txBox="1"/>
          <p:nvPr/>
        </p:nvSpPr>
        <p:spPr>
          <a:xfrm>
            <a:off x="5340947" y="657746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60%</a:t>
            </a:r>
            <a:endParaRPr sz="2750">
              <a:latin typeface="Arial"/>
              <a:cs typeface="Arial"/>
            </a:endParaRPr>
          </a:p>
        </p:txBody>
      </p:sp>
      <p:pic>
        <p:nvPicPr>
          <p:cNvPr id="13" name="object 13"/>
          <p:cNvPicPr/>
          <p:nvPr/>
        </p:nvPicPr>
        <p:blipFill>
          <a:blip r:embed="rId6" cstate="print"/>
          <a:stretch>
            <a:fillRect/>
          </a:stretch>
        </p:blipFill>
        <p:spPr>
          <a:xfrm>
            <a:off x="4516466" y="5609736"/>
            <a:ext cx="2390252" cy="2390342"/>
          </a:xfrm>
          <a:prstGeom prst="rect">
            <a:avLst/>
          </a:prstGeom>
        </p:spPr>
      </p:pic>
      <p:sp>
        <p:nvSpPr>
          <p:cNvPr id="14" name="object 14"/>
          <p:cNvSpPr txBox="1"/>
          <p:nvPr/>
        </p:nvSpPr>
        <p:spPr>
          <a:xfrm>
            <a:off x="8432962" y="325464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50%</a:t>
            </a:r>
            <a:endParaRPr sz="2750">
              <a:latin typeface="Arial"/>
              <a:cs typeface="Arial"/>
            </a:endParaRPr>
          </a:p>
        </p:txBody>
      </p:sp>
      <p:pic>
        <p:nvPicPr>
          <p:cNvPr id="15" name="object 15"/>
          <p:cNvPicPr/>
          <p:nvPr/>
        </p:nvPicPr>
        <p:blipFill>
          <a:blip r:embed="rId7" cstate="print"/>
          <a:stretch>
            <a:fillRect/>
          </a:stretch>
        </p:blipFill>
        <p:spPr>
          <a:xfrm>
            <a:off x="7608482" y="2286916"/>
            <a:ext cx="2390266" cy="2390356"/>
          </a:xfrm>
          <a:prstGeom prst="rect">
            <a:avLst/>
          </a:prstGeom>
        </p:spPr>
      </p:pic>
      <p:sp>
        <p:nvSpPr>
          <p:cNvPr id="16" name="object 16"/>
          <p:cNvSpPr txBox="1"/>
          <p:nvPr/>
        </p:nvSpPr>
        <p:spPr>
          <a:xfrm>
            <a:off x="8432962" y="6577463"/>
            <a:ext cx="741680" cy="446405"/>
          </a:xfrm>
          <a:prstGeom prst="rect">
            <a:avLst/>
          </a:prstGeom>
        </p:spPr>
        <p:txBody>
          <a:bodyPr vert="horz" wrap="square" lIns="0" tIns="13970" rIns="0" bIns="0" rtlCol="0">
            <a:spAutoFit/>
          </a:bodyPr>
          <a:lstStyle/>
          <a:p>
            <a:pPr marL="12700">
              <a:lnSpc>
                <a:spcPct val="100000"/>
              </a:lnSpc>
              <a:spcBef>
                <a:spcPts val="110"/>
              </a:spcBef>
            </a:pPr>
            <a:r>
              <a:rPr sz="2750" b="1" spc="40" dirty="0">
                <a:solidFill>
                  <a:srgbClr val="FFFFFF"/>
                </a:solidFill>
                <a:latin typeface="Arial"/>
                <a:cs typeface="Arial"/>
              </a:rPr>
              <a:t>94%</a:t>
            </a:r>
            <a:endParaRPr sz="2750">
              <a:latin typeface="Arial"/>
              <a:cs typeface="Arial"/>
            </a:endParaRPr>
          </a:p>
        </p:txBody>
      </p:sp>
      <p:pic>
        <p:nvPicPr>
          <p:cNvPr id="17" name="object 17"/>
          <p:cNvPicPr/>
          <p:nvPr/>
        </p:nvPicPr>
        <p:blipFill>
          <a:blip r:embed="rId8" cstate="print"/>
          <a:stretch>
            <a:fillRect/>
          </a:stretch>
        </p:blipFill>
        <p:spPr>
          <a:xfrm>
            <a:off x="7608413" y="5609736"/>
            <a:ext cx="2390334" cy="2390347"/>
          </a:xfrm>
          <a:prstGeom prst="rect">
            <a:avLst/>
          </a:prstGeom>
        </p:spPr>
      </p:pic>
      <p:sp>
        <p:nvSpPr>
          <p:cNvPr id="18" name="object 18"/>
          <p:cNvSpPr txBox="1">
            <a:spLocks noGrp="1"/>
          </p:cNvSpPr>
          <p:nvPr>
            <p:ph type="title"/>
          </p:nvPr>
        </p:nvSpPr>
        <p:spPr>
          <a:xfrm>
            <a:off x="11780601" y="2350151"/>
            <a:ext cx="6278799" cy="2566728"/>
          </a:xfrm>
          <a:prstGeom prst="rect">
            <a:avLst/>
          </a:prstGeom>
        </p:spPr>
        <p:txBody>
          <a:bodyPr vert="horz" wrap="square" lIns="0" tIns="88265" rIns="0" bIns="0" rtlCol="0">
            <a:spAutoFit/>
          </a:bodyPr>
          <a:lstStyle/>
          <a:p>
            <a:pPr marL="12700">
              <a:lnSpc>
                <a:spcPct val="100000"/>
              </a:lnSpc>
              <a:spcBef>
                <a:spcPts val="695"/>
              </a:spcBef>
            </a:pPr>
            <a:r>
              <a:rPr lang="en-US" sz="5200" b="0" spc="300" dirty="0">
                <a:solidFill>
                  <a:srgbClr val="FFFFFF"/>
                </a:solidFill>
                <a:latin typeface="Trebuchet MS"/>
                <a:cs typeface="Trebuchet MS"/>
              </a:rPr>
              <a:t>Modern Tools/technology</a:t>
            </a:r>
            <a:endParaRPr sz="5200" dirty="0">
              <a:latin typeface="Trebuchet MS"/>
              <a:cs typeface="Trebuchet MS"/>
            </a:endParaRPr>
          </a:p>
          <a:p>
            <a:pPr marL="12700">
              <a:lnSpc>
                <a:spcPct val="100000"/>
              </a:lnSpc>
              <a:spcBef>
                <a:spcPts val="595"/>
              </a:spcBef>
            </a:pPr>
            <a:r>
              <a:rPr lang="en-US" sz="5200" spc="520" dirty="0"/>
              <a:t>Usage</a:t>
            </a:r>
            <a:endParaRPr sz="5200" dirty="0"/>
          </a:p>
        </p:txBody>
      </p:sp>
      <p:sp>
        <p:nvSpPr>
          <p:cNvPr id="19" name="object 19"/>
          <p:cNvSpPr txBox="1"/>
          <p:nvPr/>
        </p:nvSpPr>
        <p:spPr>
          <a:xfrm>
            <a:off x="11761551" y="5266354"/>
            <a:ext cx="5257800" cy="2690352"/>
          </a:xfrm>
          <a:prstGeom prst="rect">
            <a:avLst/>
          </a:prstGeom>
        </p:spPr>
        <p:txBody>
          <a:bodyPr vert="horz" wrap="square" lIns="0" tIns="12700" rIns="0" bIns="0" rtlCol="0">
            <a:spAutoFit/>
          </a:bodyPr>
          <a:lstStyle/>
          <a:p>
            <a:pPr marL="355600" marR="5080" indent="-342900">
              <a:lnSpc>
                <a:spcPct val="113300"/>
              </a:lnSpc>
              <a:spcBef>
                <a:spcPts val="100"/>
              </a:spcBef>
              <a:buFont typeface="Arial" panose="020B0604020202020204" pitchFamily="34" charset="0"/>
              <a:buChar char="•"/>
            </a:pPr>
            <a:r>
              <a:rPr lang="en-US" sz="2800" spc="55" dirty="0">
                <a:solidFill>
                  <a:srgbClr val="FFFFFF"/>
                </a:solidFill>
                <a:latin typeface="Microsoft Sans Serif"/>
                <a:cs typeface="Microsoft Sans Serif"/>
              </a:rPr>
              <a:t>PyCharm Professional</a:t>
            </a:r>
          </a:p>
          <a:p>
            <a:pPr marL="355600" marR="5080" indent="-342900">
              <a:lnSpc>
                <a:spcPct val="113300"/>
              </a:lnSpc>
              <a:spcBef>
                <a:spcPts val="100"/>
              </a:spcBef>
              <a:buFont typeface="Arial" panose="020B0604020202020204" pitchFamily="34" charset="0"/>
              <a:buChar char="•"/>
            </a:pPr>
            <a:r>
              <a:rPr lang="en-US" sz="2800" spc="55" dirty="0">
                <a:solidFill>
                  <a:srgbClr val="FFFFFF"/>
                </a:solidFill>
                <a:latin typeface="Microsoft Sans Serif"/>
                <a:cs typeface="Microsoft Sans Serif"/>
              </a:rPr>
              <a:t>Django(python Framework)</a:t>
            </a:r>
          </a:p>
          <a:p>
            <a:pPr marL="355600" marR="5080" indent="-342900">
              <a:lnSpc>
                <a:spcPct val="113300"/>
              </a:lnSpc>
              <a:spcBef>
                <a:spcPts val="100"/>
              </a:spcBef>
              <a:buFont typeface="Arial" panose="020B0604020202020204" pitchFamily="34" charset="0"/>
              <a:buChar char="•"/>
            </a:pPr>
            <a:r>
              <a:rPr lang="en-US" sz="2800" spc="55" dirty="0">
                <a:solidFill>
                  <a:srgbClr val="FFFFFF"/>
                </a:solidFill>
                <a:latin typeface="Microsoft Sans Serif"/>
                <a:cs typeface="Microsoft Sans Serif"/>
              </a:rPr>
              <a:t>PgMyAdmin </a:t>
            </a:r>
          </a:p>
          <a:p>
            <a:pPr marL="355600" marR="5080" indent="-342900">
              <a:lnSpc>
                <a:spcPct val="113300"/>
              </a:lnSpc>
              <a:spcBef>
                <a:spcPts val="100"/>
              </a:spcBef>
              <a:buFont typeface="Arial" panose="020B0604020202020204" pitchFamily="34" charset="0"/>
              <a:buChar char="•"/>
            </a:pPr>
            <a:r>
              <a:rPr lang="en-US" sz="2800" spc="55" dirty="0">
                <a:solidFill>
                  <a:srgbClr val="FFFFFF"/>
                </a:solidFill>
                <a:latin typeface="Microsoft Sans Serif"/>
                <a:cs typeface="Microsoft Sans Serif"/>
              </a:rPr>
              <a:t>Firebase</a:t>
            </a:r>
          </a:p>
          <a:p>
            <a:pPr marL="12700" marR="5080">
              <a:lnSpc>
                <a:spcPct val="113300"/>
              </a:lnSpc>
              <a:spcBef>
                <a:spcPts val="100"/>
              </a:spcBef>
            </a:pPr>
            <a:endParaRPr lang="en-US" sz="2000" spc="55" dirty="0">
              <a:solidFill>
                <a:srgbClr val="FFFFFF"/>
              </a:solidFill>
              <a:latin typeface="Microsoft Sans Serif"/>
              <a:cs typeface="Microsoft Sans Serif"/>
            </a:endParaRPr>
          </a:p>
          <a:p>
            <a:pPr marL="12700" marR="5080">
              <a:lnSpc>
                <a:spcPct val="113300"/>
              </a:lnSpc>
              <a:spcBef>
                <a:spcPts val="100"/>
              </a:spcBef>
            </a:pPr>
            <a:endParaRPr sz="2000" dirty="0">
              <a:latin typeface="Microsoft Sans Serif"/>
              <a:cs typeface="Microsoft Sans Serif"/>
            </a:endParaRPr>
          </a:p>
        </p:txBody>
      </p:sp>
    </p:spTree>
    <p:extLst>
      <p:ext uri="{BB962C8B-B14F-4D97-AF65-F5344CB8AC3E}">
        <p14:creationId xmlns:p14="http://schemas.microsoft.com/office/powerpoint/2010/main" val="285389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3624"/>
            <a:ext cx="3419475" cy="3429000"/>
            <a:chOff x="1054" y="6"/>
            <a:chExt cx="3419475" cy="3429000"/>
          </a:xfrm>
        </p:grpSpPr>
        <p:sp>
          <p:nvSpPr>
            <p:cNvPr id="3" name="object 3"/>
            <p:cNvSpPr/>
            <p:nvPr/>
          </p:nvSpPr>
          <p:spPr>
            <a:xfrm>
              <a:off x="1054" y="6"/>
              <a:ext cx="3419475" cy="3429000"/>
            </a:xfrm>
            <a:custGeom>
              <a:avLst/>
              <a:gdLst/>
              <a:ahLst/>
              <a:cxnLst/>
              <a:rect l="l" t="t" r="r" b="b"/>
              <a:pathLst>
                <a:path w="3419475" h="3429000">
                  <a:moveTo>
                    <a:pt x="0" y="3428974"/>
                  </a:moveTo>
                  <a:lnTo>
                    <a:pt x="0" y="0"/>
                  </a:lnTo>
                  <a:lnTo>
                    <a:pt x="3419474" y="0"/>
                  </a:lnTo>
                  <a:lnTo>
                    <a:pt x="0" y="3428974"/>
                  </a:lnTo>
                  <a:close/>
                </a:path>
              </a:pathLst>
            </a:custGeom>
            <a:solidFill>
              <a:srgbClr val="535353">
                <a:alpha val="1959"/>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1426386" y="907684"/>
              <a:ext cx="234074" cy="244149"/>
            </a:xfrm>
            <a:prstGeom prst="rect">
              <a:avLst/>
            </a:prstGeom>
          </p:spPr>
        </p:pic>
      </p:grpSp>
      <p:sp>
        <p:nvSpPr>
          <p:cNvPr id="5" name="object 5"/>
          <p:cNvSpPr txBox="1"/>
          <p:nvPr/>
        </p:nvSpPr>
        <p:spPr>
          <a:xfrm>
            <a:off x="1833654" y="884459"/>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202A3C"/>
                </a:solidFill>
                <a:latin typeface="Microsoft Sans Serif"/>
                <a:cs typeface="Microsoft Sans Serif"/>
              </a:rPr>
              <a:t>Astute Softwares</a:t>
            </a:r>
          </a:p>
        </p:txBody>
      </p:sp>
      <p:sp>
        <p:nvSpPr>
          <p:cNvPr id="6" name="object 6"/>
          <p:cNvSpPr/>
          <p:nvPr/>
        </p:nvSpPr>
        <p:spPr>
          <a:xfrm>
            <a:off x="17087772" y="1050"/>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pic>
        <p:nvPicPr>
          <p:cNvPr id="7" name="object 7"/>
          <p:cNvPicPr/>
          <p:nvPr/>
        </p:nvPicPr>
        <p:blipFill>
          <a:blip r:embed="rId3" cstate="print">
            <a:extLst>
              <a:ext uri="{28A0092B-C50C-407E-A947-70E740481C1C}">
                <a14:useLocalDpi xmlns:a14="http://schemas.microsoft.com/office/drawing/2010/main" val="0"/>
              </a:ext>
            </a:extLst>
          </a:blip>
          <a:srcRect/>
          <a:stretch/>
        </p:blipFill>
        <p:spPr>
          <a:xfrm>
            <a:off x="4864917" y="3431001"/>
            <a:ext cx="3124199" cy="3124199"/>
          </a:xfrm>
          <a:prstGeom prst="rect">
            <a:avLst/>
          </a:prstGeom>
        </p:spPr>
      </p:pic>
      <p:pic>
        <p:nvPicPr>
          <p:cNvPr id="9" name="object 9"/>
          <p:cNvPicPr/>
          <p:nvPr/>
        </p:nvPicPr>
        <p:blipFill>
          <a:blip r:embed="rId4" cstate="print">
            <a:extLst>
              <a:ext uri="{28A0092B-C50C-407E-A947-70E740481C1C}">
                <a14:useLocalDpi xmlns:a14="http://schemas.microsoft.com/office/drawing/2010/main" val="0"/>
              </a:ext>
            </a:extLst>
          </a:blip>
          <a:srcRect/>
          <a:stretch/>
        </p:blipFill>
        <p:spPr>
          <a:xfrm>
            <a:off x="10668000" y="3581400"/>
            <a:ext cx="3112670" cy="3124199"/>
          </a:xfrm>
          <a:prstGeom prst="rect">
            <a:avLst/>
          </a:prstGeom>
        </p:spPr>
      </p:pic>
      <p:sp>
        <p:nvSpPr>
          <p:cNvPr id="11" name="object 11"/>
          <p:cNvSpPr txBox="1"/>
          <p:nvPr/>
        </p:nvSpPr>
        <p:spPr>
          <a:xfrm>
            <a:off x="5325490" y="6982549"/>
            <a:ext cx="2575331" cy="1078500"/>
          </a:xfrm>
          <a:prstGeom prst="rect">
            <a:avLst/>
          </a:prstGeom>
        </p:spPr>
        <p:txBody>
          <a:bodyPr vert="horz" wrap="square" lIns="0" tIns="171450" rIns="0" bIns="0" rtlCol="0">
            <a:spAutoFit/>
          </a:bodyPr>
          <a:lstStyle/>
          <a:p>
            <a:pPr marL="13335">
              <a:lnSpc>
                <a:spcPct val="100000"/>
              </a:lnSpc>
              <a:spcBef>
                <a:spcPts val="1350"/>
              </a:spcBef>
            </a:pPr>
            <a:r>
              <a:rPr lang="en-US" sz="2400" b="1" spc="75" dirty="0">
                <a:solidFill>
                  <a:srgbClr val="202A3C"/>
                </a:solidFill>
                <a:latin typeface="Trebuchet MS"/>
                <a:cs typeface="Trebuchet MS"/>
              </a:rPr>
              <a:t>M.Zain Rehman</a:t>
            </a:r>
            <a:endParaRPr sz="2400" dirty="0">
              <a:latin typeface="Trebuchet MS"/>
              <a:cs typeface="Trebuchet MS"/>
            </a:endParaRPr>
          </a:p>
          <a:p>
            <a:pPr marL="12700">
              <a:lnSpc>
                <a:spcPct val="100000"/>
              </a:lnSpc>
              <a:spcBef>
                <a:spcPts val="1255"/>
              </a:spcBef>
            </a:pPr>
            <a:r>
              <a:rPr lang="en-US" sz="2400" spc="-5" dirty="0">
                <a:solidFill>
                  <a:srgbClr val="202A3C"/>
                </a:solidFill>
                <a:latin typeface="Microsoft Sans Serif"/>
                <a:cs typeface="Microsoft Sans Serif"/>
              </a:rPr>
              <a:t>Team Leader</a:t>
            </a:r>
            <a:endParaRPr sz="2400" dirty="0">
              <a:latin typeface="Microsoft Sans Serif"/>
              <a:cs typeface="Microsoft Sans Serif"/>
            </a:endParaRPr>
          </a:p>
        </p:txBody>
      </p:sp>
      <p:pic>
        <p:nvPicPr>
          <p:cNvPr id="12" name="object 12"/>
          <p:cNvPicPr/>
          <p:nvPr/>
        </p:nvPicPr>
        <p:blipFill>
          <a:blip r:embed="rId5" cstate="print"/>
          <a:stretch>
            <a:fillRect/>
          </a:stretch>
        </p:blipFill>
        <p:spPr>
          <a:xfrm>
            <a:off x="5364723" y="8471112"/>
            <a:ext cx="201366" cy="190949"/>
          </a:xfrm>
          <a:prstGeom prst="rect">
            <a:avLst/>
          </a:prstGeom>
        </p:spPr>
      </p:pic>
      <p:pic>
        <p:nvPicPr>
          <p:cNvPr id="13" name="object 13"/>
          <p:cNvPicPr/>
          <p:nvPr/>
        </p:nvPicPr>
        <p:blipFill>
          <a:blip r:embed="rId5" cstate="print"/>
          <a:stretch>
            <a:fillRect/>
          </a:stretch>
        </p:blipFill>
        <p:spPr>
          <a:xfrm>
            <a:off x="5822698" y="8471112"/>
            <a:ext cx="201366" cy="190949"/>
          </a:xfrm>
          <a:prstGeom prst="rect">
            <a:avLst/>
          </a:prstGeom>
        </p:spPr>
      </p:pic>
      <p:pic>
        <p:nvPicPr>
          <p:cNvPr id="14" name="object 14"/>
          <p:cNvPicPr/>
          <p:nvPr/>
        </p:nvPicPr>
        <p:blipFill>
          <a:blip r:embed="rId6" cstate="print"/>
          <a:stretch>
            <a:fillRect/>
          </a:stretch>
        </p:blipFill>
        <p:spPr>
          <a:xfrm>
            <a:off x="6280674" y="8471112"/>
            <a:ext cx="201366" cy="190949"/>
          </a:xfrm>
          <a:prstGeom prst="rect">
            <a:avLst/>
          </a:prstGeom>
        </p:spPr>
      </p:pic>
      <p:pic>
        <p:nvPicPr>
          <p:cNvPr id="15" name="object 15"/>
          <p:cNvPicPr/>
          <p:nvPr/>
        </p:nvPicPr>
        <p:blipFill>
          <a:blip r:embed="rId6" cstate="print"/>
          <a:stretch>
            <a:fillRect/>
          </a:stretch>
        </p:blipFill>
        <p:spPr>
          <a:xfrm>
            <a:off x="6738649" y="8471112"/>
            <a:ext cx="201366" cy="190949"/>
          </a:xfrm>
          <a:prstGeom prst="rect">
            <a:avLst/>
          </a:prstGeom>
        </p:spPr>
      </p:pic>
      <p:pic>
        <p:nvPicPr>
          <p:cNvPr id="16" name="object 16"/>
          <p:cNvPicPr/>
          <p:nvPr/>
        </p:nvPicPr>
        <p:blipFill>
          <a:blip r:embed="rId5" cstate="print"/>
          <a:stretch>
            <a:fillRect/>
          </a:stretch>
        </p:blipFill>
        <p:spPr>
          <a:xfrm>
            <a:off x="7196624" y="8471112"/>
            <a:ext cx="201366" cy="190949"/>
          </a:xfrm>
          <a:prstGeom prst="rect">
            <a:avLst/>
          </a:prstGeom>
        </p:spPr>
      </p:pic>
      <p:sp>
        <p:nvSpPr>
          <p:cNvPr id="23" name="object 23"/>
          <p:cNvSpPr txBox="1"/>
          <p:nvPr/>
        </p:nvSpPr>
        <p:spPr>
          <a:xfrm>
            <a:off x="11137362" y="6974961"/>
            <a:ext cx="2172335" cy="1075055"/>
          </a:xfrm>
          <a:prstGeom prst="rect">
            <a:avLst/>
          </a:prstGeom>
        </p:spPr>
        <p:txBody>
          <a:bodyPr vert="horz" wrap="square" lIns="0" tIns="171450" rIns="0" bIns="0" rtlCol="0">
            <a:spAutoFit/>
          </a:bodyPr>
          <a:lstStyle/>
          <a:p>
            <a:pPr marL="12700">
              <a:lnSpc>
                <a:spcPct val="100000"/>
              </a:lnSpc>
              <a:spcBef>
                <a:spcPts val="1350"/>
              </a:spcBef>
            </a:pPr>
            <a:r>
              <a:rPr lang="en-US" sz="2400" b="1" spc="80" dirty="0">
                <a:solidFill>
                  <a:srgbClr val="202A3C"/>
                </a:solidFill>
                <a:latin typeface="Trebuchet MS"/>
                <a:cs typeface="Trebuchet MS"/>
              </a:rPr>
              <a:t>M.Ahsan Amin</a:t>
            </a:r>
            <a:endParaRPr sz="2400" dirty="0">
              <a:latin typeface="Trebuchet MS"/>
              <a:cs typeface="Trebuchet MS"/>
            </a:endParaRPr>
          </a:p>
          <a:p>
            <a:pPr marL="88265">
              <a:lnSpc>
                <a:spcPct val="100000"/>
              </a:lnSpc>
              <a:spcBef>
                <a:spcPts val="1255"/>
              </a:spcBef>
            </a:pPr>
            <a:r>
              <a:rPr lang="en-US" sz="2400" spc="-100" dirty="0">
                <a:solidFill>
                  <a:srgbClr val="202A3C"/>
                </a:solidFill>
                <a:latin typeface="Microsoft Sans Serif"/>
                <a:cs typeface="Microsoft Sans Serif"/>
              </a:rPr>
              <a:t>Group member</a:t>
            </a:r>
            <a:endParaRPr sz="2400" dirty="0">
              <a:latin typeface="Microsoft Sans Serif"/>
              <a:cs typeface="Microsoft Sans Serif"/>
            </a:endParaRPr>
          </a:p>
        </p:txBody>
      </p:sp>
      <p:pic>
        <p:nvPicPr>
          <p:cNvPr id="24" name="object 24"/>
          <p:cNvPicPr/>
          <p:nvPr/>
        </p:nvPicPr>
        <p:blipFill>
          <a:blip r:embed="rId5" cstate="print"/>
          <a:stretch>
            <a:fillRect/>
          </a:stretch>
        </p:blipFill>
        <p:spPr>
          <a:xfrm>
            <a:off x="11206897" y="8471112"/>
            <a:ext cx="201366" cy="190949"/>
          </a:xfrm>
          <a:prstGeom prst="rect">
            <a:avLst/>
          </a:prstGeom>
        </p:spPr>
      </p:pic>
      <p:pic>
        <p:nvPicPr>
          <p:cNvPr id="25" name="object 25"/>
          <p:cNvPicPr/>
          <p:nvPr/>
        </p:nvPicPr>
        <p:blipFill>
          <a:blip r:embed="rId5" cstate="print"/>
          <a:stretch>
            <a:fillRect/>
          </a:stretch>
        </p:blipFill>
        <p:spPr>
          <a:xfrm>
            <a:off x="11664871" y="8471112"/>
            <a:ext cx="201366" cy="190949"/>
          </a:xfrm>
          <a:prstGeom prst="rect">
            <a:avLst/>
          </a:prstGeom>
        </p:spPr>
      </p:pic>
      <p:pic>
        <p:nvPicPr>
          <p:cNvPr id="26" name="object 26"/>
          <p:cNvPicPr/>
          <p:nvPr/>
        </p:nvPicPr>
        <p:blipFill>
          <a:blip r:embed="rId5" cstate="print"/>
          <a:stretch>
            <a:fillRect/>
          </a:stretch>
        </p:blipFill>
        <p:spPr>
          <a:xfrm>
            <a:off x="12122847" y="8471112"/>
            <a:ext cx="201366" cy="190949"/>
          </a:xfrm>
          <a:prstGeom prst="rect">
            <a:avLst/>
          </a:prstGeom>
        </p:spPr>
      </p:pic>
      <p:pic>
        <p:nvPicPr>
          <p:cNvPr id="27" name="object 27"/>
          <p:cNvPicPr/>
          <p:nvPr/>
        </p:nvPicPr>
        <p:blipFill>
          <a:blip r:embed="rId6" cstate="print"/>
          <a:stretch>
            <a:fillRect/>
          </a:stretch>
        </p:blipFill>
        <p:spPr>
          <a:xfrm>
            <a:off x="12580823" y="8471112"/>
            <a:ext cx="201366" cy="190949"/>
          </a:xfrm>
          <a:prstGeom prst="rect">
            <a:avLst/>
          </a:prstGeom>
        </p:spPr>
      </p:pic>
      <p:pic>
        <p:nvPicPr>
          <p:cNvPr id="28" name="object 28"/>
          <p:cNvPicPr/>
          <p:nvPr/>
        </p:nvPicPr>
        <p:blipFill>
          <a:blip r:embed="rId7" cstate="print"/>
          <a:stretch>
            <a:fillRect/>
          </a:stretch>
        </p:blipFill>
        <p:spPr>
          <a:xfrm>
            <a:off x="13038798" y="8471112"/>
            <a:ext cx="201366" cy="190949"/>
          </a:xfrm>
          <a:prstGeom prst="rect">
            <a:avLst/>
          </a:prstGeom>
        </p:spPr>
      </p:pic>
      <p:sp>
        <p:nvSpPr>
          <p:cNvPr id="35" name="object 35"/>
          <p:cNvSpPr txBox="1">
            <a:spLocks noGrp="1"/>
          </p:cNvSpPr>
          <p:nvPr>
            <p:ph type="title"/>
          </p:nvPr>
        </p:nvSpPr>
        <p:spPr>
          <a:xfrm>
            <a:off x="6458860" y="1946937"/>
            <a:ext cx="5370830" cy="817880"/>
          </a:xfrm>
          <a:prstGeom prst="rect">
            <a:avLst/>
          </a:prstGeom>
        </p:spPr>
        <p:txBody>
          <a:bodyPr vert="horz" wrap="square" lIns="0" tIns="12700" rIns="0" bIns="0" rtlCol="0">
            <a:spAutoFit/>
          </a:bodyPr>
          <a:lstStyle/>
          <a:p>
            <a:pPr marL="12700">
              <a:lnSpc>
                <a:spcPct val="100000"/>
              </a:lnSpc>
              <a:spcBef>
                <a:spcPts val="100"/>
              </a:spcBef>
            </a:pPr>
            <a:r>
              <a:rPr lang="en-US" sz="5200" spc="245" dirty="0">
                <a:solidFill>
                  <a:srgbClr val="202A3C"/>
                </a:solidFill>
              </a:rPr>
              <a:t>MEET</a:t>
            </a:r>
            <a:r>
              <a:rPr lang="en-US" sz="5200" spc="-360" dirty="0">
                <a:solidFill>
                  <a:srgbClr val="202A3C"/>
                </a:solidFill>
              </a:rPr>
              <a:t> </a:t>
            </a:r>
            <a:r>
              <a:rPr lang="en-US" sz="5200" spc="305" dirty="0">
                <a:solidFill>
                  <a:srgbClr val="202A3C"/>
                </a:solidFill>
              </a:rPr>
              <a:t>OUR</a:t>
            </a:r>
            <a:r>
              <a:rPr lang="en-US" sz="5200" spc="-355" dirty="0">
                <a:solidFill>
                  <a:srgbClr val="202A3C"/>
                </a:solidFill>
              </a:rPr>
              <a:t> </a:t>
            </a:r>
            <a:r>
              <a:rPr lang="en-US" sz="5200" spc="250" dirty="0">
                <a:solidFill>
                  <a:srgbClr val="202A3C"/>
                </a:solidFill>
              </a:rPr>
              <a:t>TEAM</a:t>
            </a:r>
            <a:endParaRPr sz="5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 y="0"/>
            <a:ext cx="18288000" cy="7000875"/>
            <a:chOff x="78" y="0"/>
            <a:chExt cx="18288000" cy="7000875"/>
          </a:xfrm>
        </p:grpSpPr>
        <p:sp>
          <p:nvSpPr>
            <p:cNvPr id="3" name="object 3"/>
            <p:cNvSpPr/>
            <p:nvPr/>
          </p:nvSpPr>
          <p:spPr>
            <a:xfrm>
              <a:off x="78" y="0"/>
              <a:ext cx="18288000" cy="7000875"/>
            </a:xfrm>
            <a:custGeom>
              <a:avLst/>
              <a:gdLst/>
              <a:ahLst/>
              <a:cxnLst/>
              <a:rect l="l" t="t" r="r" b="b"/>
              <a:pathLst>
                <a:path w="18288000" h="7000875">
                  <a:moveTo>
                    <a:pt x="18287842" y="7000874"/>
                  </a:moveTo>
                  <a:lnTo>
                    <a:pt x="0" y="7000874"/>
                  </a:lnTo>
                  <a:lnTo>
                    <a:pt x="0" y="0"/>
                  </a:lnTo>
                  <a:lnTo>
                    <a:pt x="18287842" y="0"/>
                  </a:lnTo>
                  <a:lnTo>
                    <a:pt x="18287842" y="7000874"/>
                  </a:lnTo>
                  <a:close/>
                </a:path>
              </a:pathLst>
            </a:custGeom>
            <a:solidFill>
              <a:srgbClr val="202A3C"/>
            </a:solidFill>
          </p:spPr>
          <p:txBody>
            <a:bodyPr wrap="square" lIns="0" tIns="0" rIns="0" bIns="0" rtlCol="0"/>
            <a:lstStyle/>
            <a:p>
              <a:endParaRPr/>
            </a:p>
          </p:txBody>
        </p:sp>
        <p:pic>
          <p:nvPicPr>
            <p:cNvPr id="4" name="object 4"/>
            <p:cNvPicPr/>
            <p:nvPr/>
          </p:nvPicPr>
          <p:blipFill>
            <a:blip r:embed="rId2" cstate="print"/>
            <a:stretch>
              <a:fillRect/>
            </a:stretch>
          </p:blipFill>
          <p:spPr>
            <a:xfrm>
              <a:off x="1426386" y="907684"/>
              <a:ext cx="234074" cy="244149"/>
            </a:xfrm>
            <a:prstGeom prst="rect">
              <a:avLst/>
            </a:prstGeom>
          </p:spPr>
        </p:pic>
      </p:grpSp>
      <p:sp>
        <p:nvSpPr>
          <p:cNvPr id="5" name="object 5"/>
          <p:cNvSpPr txBox="1"/>
          <p:nvPr/>
        </p:nvSpPr>
        <p:spPr>
          <a:xfrm>
            <a:off x="1833654" y="884459"/>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FFFFFF"/>
                </a:solidFill>
                <a:latin typeface="Microsoft Sans Serif"/>
                <a:cs typeface="Microsoft Sans Serif"/>
              </a:rPr>
              <a:t>Astute</a:t>
            </a:r>
            <a:r>
              <a:rPr lang="en-US" sz="1500" spc="-65" dirty="0">
                <a:solidFill>
                  <a:srgbClr val="FFFFFF"/>
                </a:solidFill>
                <a:latin typeface="Microsoft Sans Serif"/>
                <a:cs typeface="Microsoft Sans Serif"/>
              </a:rPr>
              <a:t> </a:t>
            </a:r>
            <a:r>
              <a:rPr lang="en-US" sz="1500" spc="45" dirty="0">
                <a:solidFill>
                  <a:srgbClr val="FFFFFF"/>
                </a:solidFill>
                <a:latin typeface="Microsoft Sans Serif"/>
                <a:cs typeface="Microsoft Sans Serif"/>
              </a:rPr>
              <a:t>Softwares</a:t>
            </a:r>
            <a:endParaRPr lang="en-US" sz="1500" dirty="0">
              <a:latin typeface="Microsoft Sans Serif"/>
              <a:cs typeface="Microsoft Sans Serif"/>
            </a:endParaRPr>
          </a:p>
        </p:txBody>
      </p:sp>
      <p:sp>
        <p:nvSpPr>
          <p:cNvPr id="7" name="object 7"/>
          <p:cNvSpPr/>
          <p:nvPr/>
        </p:nvSpPr>
        <p:spPr>
          <a:xfrm>
            <a:off x="17087772" y="1050"/>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sp>
        <p:nvSpPr>
          <p:cNvPr id="9" name="object 9"/>
          <p:cNvSpPr txBox="1">
            <a:spLocks noGrp="1"/>
          </p:cNvSpPr>
          <p:nvPr>
            <p:ph type="title"/>
          </p:nvPr>
        </p:nvSpPr>
        <p:spPr>
          <a:xfrm>
            <a:off x="2435224" y="2704198"/>
            <a:ext cx="13417550" cy="3074560"/>
          </a:xfrm>
          <a:prstGeom prst="rect">
            <a:avLst/>
          </a:prstGeom>
        </p:spPr>
        <p:txBody>
          <a:bodyPr vert="horz" wrap="square" lIns="0" tIns="12065" rIns="0" bIns="0" rtlCol="0">
            <a:spAutoFit/>
          </a:bodyPr>
          <a:lstStyle/>
          <a:p>
            <a:pPr marL="12700" algn="ctr">
              <a:lnSpc>
                <a:spcPct val="100000"/>
              </a:lnSpc>
              <a:spcBef>
                <a:spcPts val="95"/>
              </a:spcBef>
            </a:pPr>
            <a:r>
              <a:rPr sz="19900" spc="434" dirty="0"/>
              <a:t>THANK'</a:t>
            </a:r>
            <a:r>
              <a:rPr lang="en-US" sz="19900" spc="434" dirty="0"/>
              <a:t>S</a:t>
            </a:r>
            <a:endParaRPr sz="19900" spc="53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6724650"/>
            <a:chOff x="0" y="0"/>
            <a:chExt cx="18288000" cy="6724650"/>
          </a:xfrm>
        </p:grpSpPr>
        <p:pic>
          <p:nvPicPr>
            <p:cNvPr id="3" name="object 3"/>
            <p:cNvPicPr/>
            <p:nvPr/>
          </p:nvPicPr>
          <p:blipFill>
            <a:blip r:embed="rId2" cstate="print"/>
            <a:stretch>
              <a:fillRect/>
            </a:stretch>
          </p:blipFill>
          <p:spPr>
            <a:xfrm>
              <a:off x="0" y="0"/>
              <a:ext cx="18287999" cy="6724649"/>
            </a:xfrm>
            <a:prstGeom prst="rect">
              <a:avLst/>
            </a:prstGeom>
          </p:spPr>
        </p:pic>
        <p:pic>
          <p:nvPicPr>
            <p:cNvPr id="4" name="object 4"/>
            <p:cNvPicPr/>
            <p:nvPr/>
          </p:nvPicPr>
          <p:blipFill>
            <a:blip r:embed="rId3" cstate="print"/>
            <a:stretch>
              <a:fillRect/>
            </a:stretch>
          </p:blipFill>
          <p:spPr>
            <a:xfrm>
              <a:off x="1426386" y="907678"/>
              <a:ext cx="234074" cy="244149"/>
            </a:xfrm>
            <a:prstGeom prst="rect">
              <a:avLst/>
            </a:prstGeom>
          </p:spPr>
        </p:pic>
        <p:sp>
          <p:nvSpPr>
            <p:cNvPr id="5" name="object 5"/>
            <p:cNvSpPr/>
            <p:nvPr/>
          </p:nvSpPr>
          <p:spPr>
            <a:xfrm>
              <a:off x="17087772" y="1045"/>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grpSp>
      <p:sp>
        <p:nvSpPr>
          <p:cNvPr id="6" name="object 6"/>
          <p:cNvSpPr txBox="1"/>
          <p:nvPr/>
        </p:nvSpPr>
        <p:spPr>
          <a:xfrm>
            <a:off x="1833654" y="884453"/>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FFFFFF"/>
                </a:solidFill>
                <a:latin typeface="Microsoft Sans Serif"/>
                <a:cs typeface="Microsoft Sans Serif"/>
              </a:rPr>
              <a:t>Astute</a:t>
            </a:r>
            <a:r>
              <a:rPr lang="en-US" sz="1500" spc="-65" dirty="0">
                <a:solidFill>
                  <a:srgbClr val="FFFFFF"/>
                </a:solidFill>
                <a:latin typeface="Microsoft Sans Serif"/>
                <a:cs typeface="Microsoft Sans Serif"/>
              </a:rPr>
              <a:t> </a:t>
            </a:r>
            <a:r>
              <a:rPr lang="en-US" sz="1500" spc="45" dirty="0">
                <a:solidFill>
                  <a:srgbClr val="FFFFFF"/>
                </a:solidFill>
                <a:latin typeface="Microsoft Sans Serif"/>
                <a:cs typeface="Microsoft Sans Serif"/>
              </a:rPr>
              <a:t>Softwares</a:t>
            </a:r>
            <a:endParaRPr lang="en-US" sz="1500" dirty="0">
              <a:latin typeface="Microsoft Sans Serif"/>
              <a:cs typeface="Microsoft Sans Serif"/>
            </a:endParaRPr>
          </a:p>
        </p:txBody>
      </p:sp>
      <p:sp>
        <p:nvSpPr>
          <p:cNvPr id="7" name="object 7"/>
          <p:cNvSpPr txBox="1">
            <a:spLocks noGrp="1"/>
          </p:cNvSpPr>
          <p:nvPr>
            <p:ph type="title"/>
          </p:nvPr>
        </p:nvSpPr>
        <p:spPr>
          <a:xfrm>
            <a:off x="3289739" y="2832067"/>
            <a:ext cx="11706225" cy="1923604"/>
          </a:xfrm>
          <a:prstGeom prst="rect">
            <a:avLst/>
          </a:prstGeom>
          <a:solidFill>
            <a:srgbClr val="202A3C">
              <a:alpha val="79998"/>
            </a:srgbClr>
          </a:solidFill>
        </p:spPr>
        <p:txBody>
          <a:bodyPr vert="horz" wrap="square" lIns="0" tIns="601980" rIns="0" bIns="0" rtlCol="0">
            <a:spAutoFit/>
          </a:bodyPr>
          <a:lstStyle/>
          <a:p>
            <a:pPr marL="1109980" algn="ctr">
              <a:lnSpc>
                <a:spcPct val="100000"/>
              </a:lnSpc>
              <a:spcBef>
                <a:spcPts val="4740"/>
              </a:spcBef>
            </a:pPr>
            <a:r>
              <a:rPr spc="430" dirty="0"/>
              <a:t>ABOUT</a:t>
            </a:r>
            <a:r>
              <a:rPr spc="-560" dirty="0"/>
              <a:t> </a:t>
            </a:r>
            <a:r>
              <a:rPr lang="en-US" spc="555" dirty="0"/>
              <a:t>US</a:t>
            </a:r>
            <a:endParaRPr spc="555" dirty="0"/>
          </a:p>
        </p:txBody>
      </p:sp>
      <p:sp>
        <p:nvSpPr>
          <p:cNvPr id="8" name="object 8"/>
          <p:cNvSpPr txBox="1"/>
          <p:nvPr/>
        </p:nvSpPr>
        <p:spPr>
          <a:xfrm>
            <a:off x="2663643" y="7756913"/>
            <a:ext cx="12960985" cy="1114664"/>
          </a:xfrm>
          <a:prstGeom prst="rect">
            <a:avLst/>
          </a:prstGeom>
        </p:spPr>
        <p:txBody>
          <a:bodyPr vert="horz" wrap="square" lIns="0" tIns="12700" rIns="0" bIns="0" rtlCol="0">
            <a:spAutoFit/>
          </a:bodyPr>
          <a:lstStyle/>
          <a:p>
            <a:pPr marL="12700" marR="5080" indent="-635" algn="ctr">
              <a:lnSpc>
                <a:spcPct val="113300"/>
              </a:lnSpc>
              <a:spcBef>
                <a:spcPts val="100"/>
              </a:spcBef>
            </a:pPr>
            <a:r>
              <a:rPr lang="en-US" sz="1600" b="0" i="0" dirty="0">
                <a:effectLst/>
                <a:latin typeface="Lato" panose="020B0604020202020204" pitchFamily="34" charset="0"/>
              </a:rPr>
              <a:t>We help tech companies to scale up by providing them with agile software development teams,</a:t>
            </a:r>
            <a:br>
              <a:rPr lang="en-US" sz="1600" b="0" i="0" dirty="0">
                <a:effectLst/>
                <a:latin typeface="Lato" panose="020B0604020202020204" pitchFamily="34" charset="0"/>
              </a:rPr>
            </a:br>
            <a:r>
              <a:rPr lang="en-US" sz="1600" b="0" i="0" dirty="0">
                <a:effectLst/>
                <a:latin typeface="Lato" panose="020F0502020204030203" pitchFamily="34" charset="0"/>
              </a:rPr>
              <a:t>Companies that rely on technology for business growth. Our clients see us as a long-term strategic partner and trusted adviser for product design, development, DevOps, and cloud computing work.</a:t>
            </a:r>
          </a:p>
          <a:p>
            <a:pPr marL="12700" marR="5080" indent="-635" algn="ctr">
              <a:lnSpc>
                <a:spcPct val="113300"/>
              </a:lnSpc>
              <a:spcBef>
                <a:spcPts val="100"/>
              </a:spcBef>
            </a:pPr>
            <a:endParaRPr sz="1600" b="1" dirty="0">
              <a:latin typeface="Microsoft Sans Serif"/>
              <a:cs typeface="Microsoft Sans Serif"/>
            </a:endParaRPr>
          </a:p>
        </p:txBody>
      </p:sp>
      <p:sp>
        <p:nvSpPr>
          <p:cNvPr id="9" name="object 9"/>
          <p:cNvSpPr/>
          <p:nvPr/>
        </p:nvSpPr>
        <p:spPr>
          <a:xfrm>
            <a:off x="8327686" y="9234487"/>
            <a:ext cx="1629410" cy="0"/>
          </a:xfrm>
          <a:custGeom>
            <a:avLst/>
            <a:gdLst/>
            <a:ahLst/>
            <a:cxnLst/>
            <a:rect l="l" t="t" r="r" b="b"/>
            <a:pathLst>
              <a:path w="1629409">
                <a:moveTo>
                  <a:pt x="0" y="0"/>
                </a:moveTo>
                <a:lnTo>
                  <a:pt x="1628906" y="0"/>
                </a:lnTo>
              </a:path>
            </a:pathLst>
          </a:custGeom>
          <a:ln w="47624">
            <a:solidFill>
              <a:srgbClr val="DEEB33"/>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6386" y="907678"/>
            <a:ext cx="234074" cy="244149"/>
          </a:xfrm>
          <a:prstGeom prst="rect">
            <a:avLst/>
          </a:prstGeom>
        </p:spPr>
      </p:pic>
      <p:grpSp>
        <p:nvGrpSpPr>
          <p:cNvPr id="3" name="object 3"/>
          <p:cNvGrpSpPr/>
          <p:nvPr/>
        </p:nvGrpSpPr>
        <p:grpSpPr>
          <a:xfrm>
            <a:off x="9144000" y="35"/>
            <a:ext cx="9144000" cy="10287000"/>
            <a:chOff x="9144000" y="35"/>
            <a:chExt cx="9144000" cy="10287000"/>
          </a:xfrm>
        </p:grpSpPr>
        <p:sp>
          <p:nvSpPr>
            <p:cNvPr id="4" name="object 4"/>
            <p:cNvSpPr/>
            <p:nvPr/>
          </p:nvSpPr>
          <p:spPr>
            <a:xfrm>
              <a:off x="11694424" y="35"/>
              <a:ext cx="6591300" cy="10287000"/>
            </a:xfrm>
            <a:custGeom>
              <a:avLst/>
              <a:gdLst/>
              <a:ahLst/>
              <a:cxnLst/>
              <a:rect l="l" t="t" r="r" b="b"/>
              <a:pathLst>
                <a:path w="6591300" h="10287000">
                  <a:moveTo>
                    <a:pt x="6591300" y="10286932"/>
                  </a:moveTo>
                  <a:lnTo>
                    <a:pt x="0" y="10286932"/>
                  </a:lnTo>
                  <a:lnTo>
                    <a:pt x="0" y="0"/>
                  </a:lnTo>
                  <a:lnTo>
                    <a:pt x="6591300" y="0"/>
                  </a:lnTo>
                  <a:lnTo>
                    <a:pt x="6591300" y="10286932"/>
                  </a:lnTo>
                  <a:close/>
                </a:path>
              </a:pathLst>
            </a:custGeom>
            <a:solidFill>
              <a:srgbClr val="202A3C"/>
            </a:solidFill>
          </p:spPr>
          <p:txBody>
            <a:bodyPr wrap="square" lIns="0" tIns="0" rIns="0" bIns="0" rtlCol="0"/>
            <a:lstStyle/>
            <a:p>
              <a:endParaRPr/>
            </a:p>
          </p:txBody>
        </p:sp>
        <p:sp>
          <p:nvSpPr>
            <p:cNvPr id="5" name="object 5"/>
            <p:cNvSpPr/>
            <p:nvPr/>
          </p:nvSpPr>
          <p:spPr>
            <a:xfrm>
              <a:off x="17087771" y="1045"/>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pic>
          <p:nvPicPr>
            <p:cNvPr id="6" name="object 6"/>
            <p:cNvPicPr/>
            <p:nvPr/>
          </p:nvPicPr>
          <p:blipFill>
            <a:blip r:embed="rId3" cstate="print"/>
            <a:stretch>
              <a:fillRect/>
            </a:stretch>
          </p:blipFill>
          <p:spPr>
            <a:xfrm>
              <a:off x="14605015" y="2660171"/>
              <a:ext cx="3682984" cy="4962524"/>
            </a:xfrm>
            <a:prstGeom prst="rect">
              <a:avLst/>
            </a:prstGeom>
          </p:spPr>
        </p:pic>
        <p:pic>
          <p:nvPicPr>
            <p:cNvPr id="7" name="object 7"/>
            <p:cNvPicPr/>
            <p:nvPr/>
          </p:nvPicPr>
          <p:blipFill>
            <a:blip r:embed="rId4" cstate="print"/>
            <a:stretch>
              <a:fillRect/>
            </a:stretch>
          </p:blipFill>
          <p:spPr>
            <a:xfrm>
              <a:off x="9144000" y="1713020"/>
              <a:ext cx="5105399" cy="6857999"/>
            </a:xfrm>
            <a:prstGeom prst="rect">
              <a:avLst/>
            </a:prstGeom>
          </p:spPr>
        </p:pic>
      </p:grpSp>
      <p:sp>
        <p:nvSpPr>
          <p:cNvPr id="8" name="object 8"/>
          <p:cNvSpPr txBox="1"/>
          <p:nvPr/>
        </p:nvSpPr>
        <p:spPr>
          <a:xfrm>
            <a:off x="1833654" y="884453"/>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202A3C"/>
                </a:solidFill>
                <a:latin typeface="Microsoft Sans Serif"/>
                <a:cs typeface="Microsoft Sans Serif"/>
              </a:rPr>
              <a:t>Astute Softwares</a:t>
            </a:r>
          </a:p>
        </p:txBody>
      </p:sp>
      <p:sp>
        <p:nvSpPr>
          <p:cNvPr id="9" name="object 9"/>
          <p:cNvSpPr txBox="1">
            <a:spLocks noGrp="1"/>
          </p:cNvSpPr>
          <p:nvPr>
            <p:ph type="title"/>
          </p:nvPr>
        </p:nvSpPr>
        <p:spPr>
          <a:xfrm>
            <a:off x="457200" y="2215498"/>
            <a:ext cx="10324947" cy="766235"/>
          </a:xfrm>
          <a:prstGeom prst="rect">
            <a:avLst/>
          </a:prstGeom>
        </p:spPr>
        <p:txBody>
          <a:bodyPr vert="horz" wrap="square" lIns="0" tIns="88265" rIns="0" bIns="0" rtlCol="0">
            <a:spAutoFit/>
          </a:bodyPr>
          <a:lstStyle/>
          <a:p>
            <a:pPr marL="12700">
              <a:lnSpc>
                <a:spcPct val="100000"/>
              </a:lnSpc>
              <a:spcBef>
                <a:spcPts val="695"/>
              </a:spcBef>
            </a:pPr>
            <a:r>
              <a:rPr lang="en-US" sz="4400" b="0" spc="550" dirty="0">
                <a:solidFill>
                  <a:srgbClr val="202A3C"/>
                </a:solidFill>
                <a:latin typeface="Trebuchet MS"/>
                <a:cs typeface="Trebuchet MS"/>
              </a:rPr>
              <a:t>Introduction &amp; Background</a:t>
            </a:r>
            <a:endParaRPr lang="en-US" sz="4400" dirty="0"/>
          </a:p>
        </p:txBody>
      </p:sp>
      <p:sp>
        <p:nvSpPr>
          <p:cNvPr id="10" name="object 10"/>
          <p:cNvSpPr txBox="1"/>
          <p:nvPr/>
        </p:nvSpPr>
        <p:spPr>
          <a:xfrm>
            <a:off x="1327685" y="3792540"/>
            <a:ext cx="5946140" cy="5378588"/>
          </a:xfrm>
          <a:prstGeom prst="rect">
            <a:avLst/>
          </a:prstGeom>
        </p:spPr>
        <p:txBody>
          <a:bodyPr vert="horz" wrap="square" lIns="0" tIns="12700" rIns="0" bIns="0" rtlCol="0">
            <a:spAutoFit/>
          </a:bodyPr>
          <a:lstStyle/>
          <a:p>
            <a:pPr marL="469900" marR="5080" indent="-457200">
              <a:lnSpc>
                <a:spcPct val="113300"/>
              </a:lnSpc>
              <a:spcBef>
                <a:spcPts val="100"/>
              </a:spcBef>
              <a:buFont typeface="Arial" panose="020B0604020202020204" pitchFamily="34" charset="0"/>
              <a:buChar char="•"/>
            </a:pPr>
            <a:r>
              <a:rPr lang="en-US" sz="2800" spc="55" dirty="0">
                <a:solidFill>
                  <a:srgbClr val="202A3C"/>
                </a:solidFill>
                <a:latin typeface="Microsoft Sans Serif"/>
                <a:cs typeface="Microsoft Sans Serif"/>
              </a:rPr>
              <a:t>Business app: designed for business-based companies and users who are interested in buying and selling the yarn</a:t>
            </a:r>
          </a:p>
          <a:p>
            <a:pPr marL="469900" marR="5080" indent="-457200">
              <a:lnSpc>
                <a:spcPct val="113300"/>
              </a:lnSpc>
              <a:spcBef>
                <a:spcPts val="100"/>
              </a:spcBef>
              <a:buFont typeface="Arial" panose="020B0604020202020204" pitchFamily="34" charset="0"/>
              <a:buChar char="•"/>
            </a:pPr>
            <a:r>
              <a:rPr lang="en-US" sz="2800" spc="55" dirty="0">
                <a:solidFill>
                  <a:srgbClr val="202A3C"/>
                </a:solidFill>
                <a:latin typeface="Microsoft Sans Serif"/>
                <a:cs typeface="Microsoft Sans Serif"/>
              </a:rPr>
              <a:t>introduced for the Business market with the combination of mobile application and web application</a:t>
            </a:r>
          </a:p>
          <a:p>
            <a:pPr marL="469900" marR="5080" indent="-457200">
              <a:lnSpc>
                <a:spcPct val="113300"/>
              </a:lnSpc>
              <a:spcBef>
                <a:spcPts val="100"/>
              </a:spcBef>
              <a:buFont typeface="Arial" panose="020B0604020202020204" pitchFamily="34" charset="0"/>
              <a:buChar char="•"/>
            </a:pPr>
            <a:endParaRPr lang="en-US" sz="2800" spc="55" dirty="0">
              <a:solidFill>
                <a:srgbClr val="202A3C"/>
              </a:solidFill>
              <a:latin typeface="Microsoft Sans Serif"/>
              <a:cs typeface="Microsoft Sans Serif"/>
            </a:endParaRPr>
          </a:p>
          <a:p>
            <a:pPr marL="469900" marR="5080" indent="-457200">
              <a:lnSpc>
                <a:spcPct val="113300"/>
              </a:lnSpc>
              <a:spcBef>
                <a:spcPts val="100"/>
              </a:spcBef>
              <a:buFont typeface="Arial" panose="020B0604020202020204" pitchFamily="34" charset="0"/>
              <a:buChar char="•"/>
            </a:pPr>
            <a:endParaRPr lang="en-US" sz="2800" spc="55" dirty="0">
              <a:solidFill>
                <a:srgbClr val="202A3C"/>
              </a:solidFill>
              <a:latin typeface="Microsoft Sans Serif"/>
              <a:cs typeface="Microsoft Sans Serif"/>
            </a:endParaRPr>
          </a:p>
          <a:p>
            <a:pPr marL="469900" marR="5080" indent="-457200">
              <a:lnSpc>
                <a:spcPct val="113300"/>
              </a:lnSpc>
              <a:spcBef>
                <a:spcPts val="100"/>
              </a:spcBef>
              <a:buFont typeface="Arial" panose="020B0604020202020204" pitchFamily="34" charset="0"/>
              <a:buChar char="•"/>
            </a:pPr>
            <a:endParaRPr lang="en-US" sz="2800" spc="55" dirty="0">
              <a:solidFill>
                <a:srgbClr val="202A3C"/>
              </a:solidFill>
              <a:latin typeface="Microsoft Sans Serif"/>
              <a:cs typeface="Microsoft Sans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6386" y="907678"/>
            <a:ext cx="234074" cy="244149"/>
          </a:xfrm>
          <a:prstGeom prst="rect">
            <a:avLst/>
          </a:prstGeom>
        </p:spPr>
      </p:pic>
      <p:grpSp>
        <p:nvGrpSpPr>
          <p:cNvPr id="3" name="object 3"/>
          <p:cNvGrpSpPr/>
          <p:nvPr/>
        </p:nvGrpSpPr>
        <p:grpSpPr>
          <a:xfrm>
            <a:off x="9144000" y="35"/>
            <a:ext cx="9144000" cy="10287000"/>
            <a:chOff x="9144000" y="35"/>
            <a:chExt cx="9144000" cy="10287000"/>
          </a:xfrm>
        </p:grpSpPr>
        <p:sp>
          <p:nvSpPr>
            <p:cNvPr id="4" name="object 4"/>
            <p:cNvSpPr/>
            <p:nvPr/>
          </p:nvSpPr>
          <p:spPr>
            <a:xfrm>
              <a:off x="11694424" y="35"/>
              <a:ext cx="6591300" cy="10287000"/>
            </a:xfrm>
            <a:custGeom>
              <a:avLst/>
              <a:gdLst/>
              <a:ahLst/>
              <a:cxnLst/>
              <a:rect l="l" t="t" r="r" b="b"/>
              <a:pathLst>
                <a:path w="6591300" h="10287000">
                  <a:moveTo>
                    <a:pt x="6591300" y="10286932"/>
                  </a:moveTo>
                  <a:lnTo>
                    <a:pt x="0" y="10286932"/>
                  </a:lnTo>
                  <a:lnTo>
                    <a:pt x="0" y="0"/>
                  </a:lnTo>
                  <a:lnTo>
                    <a:pt x="6591300" y="0"/>
                  </a:lnTo>
                  <a:lnTo>
                    <a:pt x="6591300" y="10286932"/>
                  </a:lnTo>
                  <a:close/>
                </a:path>
              </a:pathLst>
            </a:custGeom>
            <a:solidFill>
              <a:srgbClr val="202A3C"/>
            </a:solidFill>
          </p:spPr>
          <p:txBody>
            <a:bodyPr wrap="square" lIns="0" tIns="0" rIns="0" bIns="0" rtlCol="0"/>
            <a:lstStyle/>
            <a:p>
              <a:endParaRPr/>
            </a:p>
          </p:txBody>
        </p:sp>
        <p:sp>
          <p:nvSpPr>
            <p:cNvPr id="5" name="object 5"/>
            <p:cNvSpPr/>
            <p:nvPr/>
          </p:nvSpPr>
          <p:spPr>
            <a:xfrm>
              <a:off x="17087771" y="1045"/>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pic>
          <p:nvPicPr>
            <p:cNvPr id="6" name="object 6"/>
            <p:cNvPicPr/>
            <p:nvPr/>
          </p:nvPicPr>
          <p:blipFill>
            <a:blip r:embed="rId3" cstate="print"/>
            <a:stretch>
              <a:fillRect/>
            </a:stretch>
          </p:blipFill>
          <p:spPr>
            <a:xfrm>
              <a:off x="14605015" y="2660171"/>
              <a:ext cx="3682984" cy="4962524"/>
            </a:xfrm>
            <a:prstGeom prst="rect">
              <a:avLst/>
            </a:prstGeom>
          </p:spPr>
        </p:pic>
        <p:pic>
          <p:nvPicPr>
            <p:cNvPr id="7" name="object 7"/>
            <p:cNvPicPr/>
            <p:nvPr/>
          </p:nvPicPr>
          <p:blipFill>
            <a:blip r:embed="rId4" cstate="print"/>
            <a:stretch>
              <a:fillRect/>
            </a:stretch>
          </p:blipFill>
          <p:spPr>
            <a:xfrm>
              <a:off x="9144000" y="1713020"/>
              <a:ext cx="5105399" cy="6857999"/>
            </a:xfrm>
            <a:prstGeom prst="rect">
              <a:avLst/>
            </a:prstGeom>
          </p:spPr>
        </p:pic>
      </p:grpSp>
      <p:sp>
        <p:nvSpPr>
          <p:cNvPr id="8" name="object 8"/>
          <p:cNvSpPr txBox="1"/>
          <p:nvPr/>
        </p:nvSpPr>
        <p:spPr>
          <a:xfrm>
            <a:off x="1833654" y="884453"/>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202A3C"/>
                </a:solidFill>
                <a:latin typeface="Microsoft Sans Serif"/>
                <a:cs typeface="Microsoft Sans Serif"/>
              </a:rPr>
              <a:t>Astute Softwares</a:t>
            </a:r>
          </a:p>
        </p:txBody>
      </p:sp>
      <p:sp>
        <p:nvSpPr>
          <p:cNvPr id="9" name="object 9"/>
          <p:cNvSpPr txBox="1">
            <a:spLocks noGrp="1"/>
          </p:cNvSpPr>
          <p:nvPr>
            <p:ph type="title"/>
          </p:nvPr>
        </p:nvSpPr>
        <p:spPr>
          <a:xfrm>
            <a:off x="457200" y="2215498"/>
            <a:ext cx="10324947" cy="766235"/>
          </a:xfrm>
          <a:prstGeom prst="rect">
            <a:avLst/>
          </a:prstGeom>
        </p:spPr>
        <p:txBody>
          <a:bodyPr vert="horz" wrap="square" lIns="0" tIns="88265" rIns="0" bIns="0" rtlCol="0">
            <a:spAutoFit/>
          </a:bodyPr>
          <a:lstStyle/>
          <a:p>
            <a:pPr marL="12700">
              <a:lnSpc>
                <a:spcPct val="100000"/>
              </a:lnSpc>
              <a:spcBef>
                <a:spcPts val="695"/>
              </a:spcBef>
            </a:pPr>
            <a:r>
              <a:rPr lang="en-US" sz="4400" b="0" spc="550" dirty="0">
                <a:solidFill>
                  <a:srgbClr val="202A3C"/>
                </a:solidFill>
                <a:latin typeface="Trebuchet MS"/>
                <a:cs typeface="Trebuchet MS"/>
              </a:rPr>
              <a:t>Introduction &amp; Background</a:t>
            </a:r>
            <a:endParaRPr lang="en-US" sz="4400" dirty="0"/>
          </a:p>
        </p:txBody>
      </p:sp>
      <p:sp>
        <p:nvSpPr>
          <p:cNvPr id="10" name="object 10"/>
          <p:cNvSpPr txBox="1"/>
          <p:nvPr/>
        </p:nvSpPr>
        <p:spPr>
          <a:xfrm>
            <a:off x="1327685" y="3792540"/>
            <a:ext cx="5946140" cy="4404732"/>
          </a:xfrm>
          <a:prstGeom prst="rect">
            <a:avLst/>
          </a:prstGeom>
        </p:spPr>
        <p:txBody>
          <a:bodyPr vert="horz" wrap="square" lIns="0" tIns="12700" rIns="0" bIns="0" rtlCol="0">
            <a:spAutoFit/>
          </a:bodyPr>
          <a:lstStyle/>
          <a:p>
            <a:pPr marL="469900" marR="5080" indent="-457200">
              <a:lnSpc>
                <a:spcPct val="113300"/>
              </a:lnSpc>
              <a:spcBef>
                <a:spcPts val="100"/>
              </a:spcBef>
              <a:buFont typeface="Arial" panose="020B0604020202020204" pitchFamily="34" charset="0"/>
              <a:buChar char="•"/>
            </a:pPr>
            <a:r>
              <a:rPr lang="en-US" sz="2800" spc="55" dirty="0">
                <a:solidFill>
                  <a:srgbClr val="202A3C"/>
                </a:solidFill>
                <a:latin typeface="Microsoft Sans Serif"/>
                <a:cs typeface="Microsoft Sans Serif"/>
              </a:rPr>
              <a:t>Pakistan is the 8th largest exporter of textile commodities in Asia</a:t>
            </a:r>
          </a:p>
          <a:p>
            <a:pPr marL="469900" marR="5080" indent="-457200">
              <a:lnSpc>
                <a:spcPct val="113300"/>
              </a:lnSpc>
              <a:spcBef>
                <a:spcPts val="100"/>
              </a:spcBef>
              <a:buFont typeface="Arial" panose="020B0604020202020204" pitchFamily="34" charset="0"/>
              <a:buChar char="•"/>
            </a:pPr>
            <a:r>
              <a:rPr lang="en-US" sz="2800" spc="55" dirty="0">
                <a:solidFill>
                  <a:srgbClr val="202A3C"/>
                </a:solidFill>
                <a:latin typeface="Microsoft Sans Serif"/>
                <a:cs typeface="Microsoft Sans Serif"/>
              </a:rPr>
              <a:t>Textile sector contributes 8.5% to the GDP of Pakistan</a:t>
            </a:r>
          </a:p>
          <a:p>
            <a:pPr marL="469900" marR="5080" indent="-457200">
              <a:lnSpc>
                <a:spcPct val="113300"/>
              </a:lnSpc>
              <a:spcBef>
                <a:spcPts val="100"/>
              </a:spcBef>
              <a:buFont typeface="Arial" panose="020B0604020202020204" pitchFamily="34" charset="0"/>
              <a:buChar char="•"/>
            </a:pPr>
            <a:r>
              <a:rPr lang="en-US" sz="2800" spc="55" dirty="0">
                <a:solidFill>
                  <a:srgbClr val="202A3C"/>
                </a:solidFill>
                <a:latin typeface="Microsoft Sans Serif"/>
                <a:cs typeface="Microsoft Sans Serif"/>
              </a:rPr>
              <a:t>Pakistan is the 4th largest producer of cotton after China and India</a:t>
            </a:r>
          </a:p>
          <a:p>
            <a:pPr marL="469900" marR="5080" indent="-457200">
              <a:lnSpc>
                <a:spcPct val="113300"/>
              </a:lnSpc>
              <a:spcBef>
                <a:spcPts val="100"/>
              </a:spcBef>
              <a:buFont typeface="Arial" panose="020B0604020202020204" pitchFamily="34" charset="0"/>
              <a:buChar char="•"/>
            </a:pPr>
            <a:endParaRPr lang="en-US" sz="2800" spc="55" dirty="0">
              <a:solidFill>
                <a:srgbClr val="202A3C"/>
              </a:solidFill>
              <a:latin typeface="Microsoft Sans Serif"/>
              <a:cs typeface="Microsoft Sans Serif"/>
            </a:endParaRPr>
          </a:p>
        </p:txBody>
      </p:sp>
    </p:spTree>
    <p:extLst>
      <p:ext uri="{BB962C8B-B14F-4D97-AF65-F5344CB8AC3E}">
        <p14:creationId xmlns:p14="http://schemas.microsoft.com/office/powerpoint/2010/main" val="174955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6386" y="907675"/>
            <a:ext cx="234074" cy="244149"/>
          </a:xfrm>
          <a:prstGeom prst="rect">
            <a:avLst/>
          </a:prstGeom>
        </p:spPr>
      </p:pic>
      <p:sp>
        <p:nvSpPr>
          <p:cNvPr id="3" name="object 3"/>
          <p:cNvSpPr/>
          <p:nvPr/>
        </p:nvSpPr>
        <p:spPr>
          <a:xfrm>
            <a:off x="17087772" y="1044"/>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sp>
        <p:nvSpPr>
          <p:cNvPr id="8" name="object 8"/>
          <p:cNvSpPr txBox="1"/>
          <p:nvPr/>
        </p:nvSpPr>
        <p:spPr>
          <a:xfrm>
            <a:off x="1833654" y="884450"/>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202A3C"/>
                </a:solidFill>
                <a:latin typeface="Microsoft Sans Serif"/>
                <a:cs typeface="Microsoft Sans Serif"/>
              </a:rPr>
              <a:t>Astute Softwares</a:t>
            </a:r>
            <a:endParaRPr sz="1500" dirty="0">
              <a:latin typeface="Microsoft Sans Serif"/>
              <a:cs typeface="Microsoft Sans Serif"/>
            </a:endParaRPr>
          </a:p>
        </p:txBody>
      </p:sp>
      <p:sp>
        <p:nvSpPr>
          <p:cNvPr id="9" name="object 9"/>
          <p:cNvSpPr txBox="1">
            <a:spLocks noGrp="1"/>
          </p:cNvSpPr>
          <p:nvPr>
            <p:ph type="title"/>
          </p:nvPr>
        </p:nvSpPr>
        <p:spPr>
          <a:xfrm>
            <a:off x="1203993" y="3427168"/>
            <a:ext cx="7644202" cy="2841099"/>
          </a:xfrm>
          <a:prstGeom prst="rect">
            <a:avLst/>
          </a:prstGeom>
        </p:spPr>
        <p:txBody>
          <a:bodyPr vert="horz" wrap="square" lIns="0" tIns="22225" rIns="0" bIns="0" rtlCol="0">
            <a:spAutoFit/>
          </a:bodyPr>
          <a:lstStyle/>
          <a:p>
            <a:pPr marL="12700" marR="5080">
              <a:lnSpc>
                <a:spcPct val="108100"/>
              </a:lnSpc>
              <a:spcBef>
                <a:spcPts val="175"/>
              </a:spcBef>
            </a:pPr>
            <a:r>
              <a:rPr lang="en-US" sz="8800" b="0" spc="350" dirty="0">
                <a:solidFill>
                  <a:srgbClr val="202A3C"/>
                </a:solidFill>
                <a:latin typeface="Trebuchet MS"/>
                <a:cs typeface="Trebuchet MS"/>
              </a:rPr>
              <a:t>Problem Statement ???</a:t>
            </a:r>
            <a:endParaRPr lang="en-US" sz="8800" dirty="0">
              <a:latin typeface="Trebuchet MS"/>
              <a:cs typeface="Trebuchet MS"/>
            </a:endParaRPr>
          </a:p>
        </p:txBody>
      </p:sp>
      <p:sp>
        <p:nvSpPr>
          <p:cNvPr id="10" name="object 10"/>
          <p:cNvSpPr txBox="1"/>
          <p:nvPr/>
        </p:nvSpPr>
        <p:spPr>
          <a:xfrm>
            <a:off x="11438222" y="6244022"/>
            <a:ext cx="5645785" cy="1936492"/>
          </a:xfrm>
          <a:prstGeom prst="rect">
            <a:avLst/>
          </a:prstGeom>
        </p:spPr>
        <p:txBody>
          <a:bodyPr vert="horz" wrap="square" lIns="0" tIns="12700" rIns="0" bIns="0" rtlCol="0">
            <a:spAutoFit/>
          </a:bodyPr>
          <a:lstStyle/>
          <a:p>
            <a:pPr marL="12700" marR="5080">
              <a:lnSpc>
                <a:spcPct val="113300"/>
              </a:lnSpc>
              <a:spcBef>
                <a:spcPts val="100"/>
              </a:spcBef>
            </a:pPr>
            <a:r>
              <a:rPr sz="1600" spc="55" dirty="0">
                <a:solidFill>
                  <a:srgbClr val="202A3C"/>
                </a:solidFill>
                <a:latin typeface="Microsoft Sans Serif"/>
                <a:cs typeface="Microsoft Sans Serif"/>
              </a:rPr>
              <a:t>Lorem</a:t>
            </a:r>
            <a:r>
              <a:rPr sz="1600" spc="-10" dirty="0">
                <a:solidFill>
                  <a:srgbClr val="202A3C"/>
                </a:solidFill>
                <a:latin typeface="Microsoft Sans Serif"/>
                <a:cs typeface="Microsoft Sans Serif"/>
              </a:rPr>
              <a:t> </a:t>
            </a:r>
            <a:r>
              <a:rPr sz="1600" spc="65" dirty="0">
                <a:solidFill>
                  <a:srgbClr val="202A3C"/>
                </a:solidFill>
                <a:latin typeface="Microsoft Sans Serif"/>
                <a:cs typeface="Microsoft Sans Serif"/>
              </a:rPr>
              <a:t>ipsum</a:t>
            </a:r>
            <a:r>
              <a:rPr sz="1600" spc="-5" dirty="0">
                <a:solidFill>
                  <a:srgbClr val="202A3C"/>
                </a:solidFill>
                <a:latin typeface="Microsoft Sans Serif"/>
                <a:cs typeface="Microsoft Sans Serif"/>
              </a:rPr>
              <a:t> </a:t>
            </a:r>
            <a:r>
              <a:rPr sz="1600" spc="75" dirty="0">
                <a:solidFill>
                  <a:srgbClr val="202A3C"/>
                </a:solidFill>
                <a:latin typeface="Microsoft Sans Serif"/>
                <a:cs typeface="Microsoft Sans Serif"/>
              </a:rPr>
              <a:t>dolor</a:t>
            </a:r>
            <a:r>
              <a:rPr sz="1600" spc="-10" dirty="0">
                <a:solidFill>
                  <a:srgbClr val="202A3C"/>
                </a:solidFill>
                <a:latin typeface="Microsoft Sans Serif"/>
                <a:cs typeface="Microsoft Sans Serif"/>
              </a:rPr>
              <a:t> </a:t>
            </a:r>
            <a:r>
              <a:rPr sz="1600" spc="35" dirty="0">
                <a:solidFill>
                  <a:srgbClr val="202A3C"/>
                </a:solidFill>
                <a:latin typeface="Microsoft Sans Serif"/>
                <a:cs typeface="Microsoft Sans Serif"/>
              </a:rPr>
              <a:t>sit</a:t>
            </a:r>
            <a:r>
              <a:rPr sz="1600" spc="-5" dirty="0">
                <a:solidFill>
                  <a:srgbClr val="202A3C"/>
                </a:solidFill>
                <a:latin typeface="Microsoft Sans Serif"/>
                <a:cs typeface="Microsoft Sans Serif"/>
              </a:rPr>
              <a:t> </a:t>
            </a:r>
            <a:r>
              <a:rPr sz="1600" spc="40" dirty="0">
                <a:solidFill>
                  <a:srgbClr val="202A3C"/>
                </a:solidFill>
                <a:latin typeface="Microsoft Sans Serif"/>
                <a:cs typeface="Microsoft Sans Serif"/>
              </a:rPr>
              <a:t>amet,</a:t>
            </a:r>
            <a:r>
              <a:rPr sz="1600" spc="-5" dirty="0">
                <a:solidFill>
                  <a:srgbClr val="202A3C"/>
                </a:solidFill>
                <a:latin typeface="Microsoft Sans Serif"/>
                <a:cs typeface="Microsoft Sans Serif"/>
              </a:rPr>
              <a:t> </a:t>
            </a:r>
            <a:r>
              <a:rPr sz="1600" spc="40" dirty="0">
                <a:solidFill>
                  <a:srgbClr val="202A3C"/>
                </a:solidFill>
                <a:latin typeface="Microsoft Sans Serif"/>
                <a:cs typeface="Microsoft Sans Serif"/>
              </a:rPr>
              <a:t>consectetur</a:t>
            </a:r>
            <a:r>
              <a:rPr sz="1600" spc="-10" dirty="0">
                <a:solidFill>
                  <a:srgbClr val="202A3C"/>
                </a:solidFill>
                <a:latin typeface="Microsoft Sans Serif"/>
                <a:cs typeface="Microsoft Sans Serif"/>
              </a:rPr>
              <a:t> </a:t>
            </a:r>
            <a:r>
              <a:rPr sz="1600" spc="25" dirty="0">
                <a:solidFill>
                  <a:srgbClr val="202A3C"/>
                </a:solidFill>
                <a:latin typeface="Microsoft Sans Serif"/>
                <a:cs typeface="Microsoft Sans Serif"/>
              </a:rPr>
              <a:t>adipiscing</a:t>
            </a:r>
            <a:r>
              <a:rPr sz="1600" spc="-5" dirty="0">
                <a:solidFill>
                  <a:srgbClr val="202A3C"/>
                </a:solidFill>
                <a:latin typeface="Microsoft Sans Serif"/>
                <a:cs typeface="Microsoft Sans Serif"/>
              </a:rPr>
              <a:t> </a:t>
            </a:r>
            <a:r>
              <a:rPr sz="1600" spc="30" dirty="0">
                <a:solidFill>
                  <a:srgbClr val="202A3C"/>
                </a:solidFill>
                <a:latin typeface="Microsoft Sans Serif"/>
                <a:cs typeface="Microsoft Sans Serif"/>
              </a:rPr>
              <a:t>elit,</a:t>
            </a:r>
            <a:r>
              <a:rPr sz="1600" spc="-5" dirty="0">
                <a:solidFill>
                  <a:srgbClr val="202A3C"/>
                </a:solidFill>
                <a:latin typeface="Microsoft Sans Serif"/>
                <a:cs typeface="Microsoft Sans Serif"/>
              </a:rPr>
              <a:t> </a:t>
            </a:r>
            <a:r>
              <a:rPr sz="1600" spc="15" dirty="0">
                <a:solidFill>
                  <a:srgbClr val="202A3C"/>
                </a:solidFill>
                <a:latin typeface="Microsoft Sans Serif"/>
                <a:cs typeface="Microsoft Sans Serif"/>
              </a:rPr>
              <a:t>sed </a:t>
            </a:r>
            <a:r>
              <a:rPr sz="1600" spc="-409" dirty="0">
                <a:solidFill>
                  <a:srgbClr val="202A3C"/>
                </a:solidFill>
                <a:latin typeface="Microsoft Sans Serif"/>
                <a:cs typeface="Microsoft Sans Serif"/>
              </a:rPr>
              <a:t> </a:t>
            </a:r>
            <a:r>
              <a:rPr sz="1600" spc="80" dirty="0">
                <a:solidFill>
                  <a:srgbClr val="202A3C"/>
                </a:solidFill>
                <a:latin typeface="Microsoft Sans Serif"/>
                <a:cs typeface="Microsoft Sans Serif"/>
              </a:rPr>
              <a:t>do </a:t>
            </a:r>
            <a:r>
              <a:rPr sz="1600" spc="55" dirty="0">
                <a:solidFill>
                  <a:srgbClr val="202A3C"/>
                </a:solidFill>
                <a:latin typeface="Microsoft Sans Serif"/>
                <a:cs typeface="Microsoft Sans Serif"/>
              </a:rPr>
              <a:t>eiusmod </a:t>
            </a:r>
            <a:r>
              <a:rPr sz="1600" spc="90" dirty="0">
                <a:solidFill>
                  <a:srgbClr val="202A3C"/>
                </a:solidFill>
                <a:latin typeface="Microsoft Sans Serif"/>
                <a:cs typeface="Microsoft Sans Serif"/>
              </a:rPr>
              <a:t>tempor </a:t>
            </a:r>
            <a:r>
              <a:rPr sz="1600" spc="60" dirty="0">
                <a:solidFill>
                  <a:srgbClr val="202A3C"/>
                </a:solidFill>
                <a:latin typeface="Microsoft Sans Serif"/>
                <a:cs typeface="Microsoft Sans Serif"/>
              </a:rPr>
              <a:t>incididunt </a:t>
            </a:r>
            <a:r>
              <a:rPr sz="1600" spc="100" dirty="0">
                <a:solidFill>
                  <a:srgbClr val="202A3C"/>
                </a:solidFill>
                <a:latin typeface="Microsoft Sans Serif"/>
                <a:cs typeface="Microsoft Sans Serif"/>
              </a:rPr>
              <a:t>ut </a:t>
            </a:r>
            <a:r>
              <a:rPr sz="1600" spc="50" dirty="0">
                <a:solidFill>
                  <a:srgbClr val="202A3C"/>
                </a:solidFill>
                <a:latin typeface="Microsoft Sans Serif"/>
                <a:cs typeface="Microsoft Sans Serif"/>
              </a:rPr>
              <a:t>labore </a:t>
            </a:r>
            <a:r>
              <a:rPr sz="1600" spc="60" dirty="0">
                <a:solidFill>
                  <a:srgbClr val="202A3C"/>
                </a:solidFill>
                <a:latin typeface="Microsoft Sans Serif"/>
                <a:cs typeface="Microsoft Sans Serif"/>
              </a:rPr>
              <a:t>et </a:t>
            </a:r>
            <a:r>
              <a:rPr sz="1600" spc="65" dirty="0">
                <a:solidFill>
                  <a:srgbClr val="202A3C"/>
                </a:solidFill>
                <a:latin typeface="Microsoft Sans Serif"/>
                <a:cs typeface="Microsoft Sans Serif"/>
              </a:rPr>
              <a:t>dolore </a:t>
            </a:r>
            <a:r>
              <a:rPr sz="1600" spc="40" dirty="0">
                <a:solidFill>
                  <a:srgbClr val="202A3C"/>
                </a:solidFill>
                <a:latin typeface="Microsoft Sans Serif"/>
                <a:cs typeface="Microsoft Sans Serif"/>
              </a:rPr>
              <a:t>magna </a:t>
            </a:r>
            <a:r>
              <a:rPr sz="1600" spc="45" dirty="0">
                <a:solidFill>
                  <a:srgbClr val="202A3C"/>
                </a:solidFill>
                <a:latin typeface="Microsoft Sans Serif"/>
                <a:cs typeface="Microsoft Sans Serif"/>
              </a:rPr>
              <a:t> </a:t>
            </a:r>
            <a:r>
              <a:rPr sz="1600" spc="30" dirty="0">
                <a:solidFill>
                  <a:srgbClr val="202A3C"/>
                </a:solidFill>
                <a:latin typeface="Microsoft Sans Serif"/>
                <a:cs typeface="Microsoft Sans Serif"/>
              </a:rPr>
              <a:t>aliqua.</a:t>
            </a:r>
            <a:r>
              <a:rPr sz="1600" spc="-10" dirty="0">
                <a:solidFill>
                  <a:srgbClr val="202A3C"/>
                </a:solidFill>
                <a:latin typeface="Microsoft Sans Serif"/>
                <a:cs typeface="Microsoft Sans Serif"/>
              </a:rPr>
              <a:t> </a:t>
            </a:r>
            <a:r>
              <a:rPr sz="1600" spc="60" dirty="0">
                <a:solidFill>
                  <a:srgbClr val="202A3C"/>
                </a:solidFill>
                <a:latin typeface="Microsoft Sans Serif"/>
                <a:cs typeface="Microsoft Sans Serif"/>
              </a:rPr>
              <a:t>Ut</a:t>
            </a:r>
            <a:r>
              <a:rPr sz="1600" spc="-5" dirty="0">
                <a:solidFill>
                  <a:srgbClr val="202A3C"/>
                </a:solidFill>
                <a:latin typeface="Microsoft Sans Serif"/>
                <a:cs typeface="Microsoft Sans Serif"/>
              </a:rPr>
              <a:t> </a:t>
            </a:r>
            <a:r>
              <a:rPr sz="1600" spc="70" dirty="0">
                <a:solidFill>
                  <a:srgbClr val="202A3C"/>
                </a:solidFill>
                <a:latin typeface="Microsoft Sans Serif"/>
                <a:cs typeface="Microsoft Sans Serif"/>
              </a:rPr>
              <a:t>enim</a:t>
            </a:r>
            <a:r>
              <a:rPr sz="1600" spc="-5" dirty="0">
                <a:solidFill>
                  <a:srgbClr val="202A3C"/>
                </a:solidFill>
                <a:latin typeface="Microsoft Sans Serif"/>
                <a:cs typeface="Microsoft Sans Serif"/>
              </a:rPr>
              <a:t> </a:t>
            </a:r>
            <a:r>
              <a:rPr sz="1600" spc="40" dirty="0">
                <a:solidFill>
                  <a:srgbClr val="202A3C"/>
                </a:solidFill>
                <a:latin typeface="Microsoft Sans Serif"/>
                <a:cs typeface="Microsoft Sans Serif"/>
              </a:rPr>
              <a:t>ad</a:t>
            </a:r>
            <a:r>
              <a:rPr sz="1600" spc="-5" dirty="0">
                <a:solidFill>
                  <a:srgbClr val="202A3C"/>
                </a:solidFill>
                <a:latin typeface="Microsoft Sans Serif"/>
                <a:cs typeface="Microsoft Sans Serif"/>
              </a:rPr>
              <a:t> </a:t>
            </a:r>
            <a:r>
              <a:rPr sz="1600" spc="90" dirty="0">
                <a:solidFill>
                  <a:srgbClr val="202A3C"/>
                </a:solidFill>
                <a:latin typeface="Microsoft Sans Serif"/>
                <a:cs typeface="Microsoft Sans Serif"/>
              </a:rPr>
              <a:t>minim</a:t>
            </a:r>
            <a:r>
              <a:rPr sz="1600" spc="-10" dirty="0">
                <a:solidFill>
                  <a:srgbClr val="202A3C"/>
                </a:solidFill>
                <a:latin typeface="Microsoft Sans Serif"/>
                <a:cs typeface="Microsoft Sans Serif"/>
              </a:rPr>
              <a:t> </a:t>
            </a:r>
            <a:r>
              <a:rPr sz="1600" spc="30" dirty="0">
                <a:solidFill>
                  <a:srgbClr val="202A3C"/>
                </a:solidFill>
                <a:latin typeface="Microsoft Sans Serif"/>
                <a:cs typeface="Microsoft Sans Serif"/>
              </a:rPr>
              <a:t>veniam,</a:t>
            </a:r>
            <a:r>
              <a:rPr sz="1600" spc="-5" dirty="0">
                <a:solidFill>
                  <a:srgbClr val="202A3C"/>
                </a:solidFill>
                <a:latin typeface="Microsoft Sans Serif"/>
                <a:cs typeface="Microsoft Sans Serif"/>
              </a:rPr>
              <a:t> </a:t>
            </a:r>
            <a:r>
              <a:rPr sz="1600" spc="40" dirty="0">
                <a:solidFill>
                  <a:srgbClr val="202A3C"/>
                </a:solidFill>
                <a:latin typeface="Microsoft Sans Serif"/>
                <a:cs typeface="Microsoft Sans Serif"/>
              </a:rPr>
              <a:t>quis</a:t>
            </a:r>
            <a:r>
              <a:rPr sz="1600" spc="-5" dirty="0">
                <a:solidFill>
                  <a:srgbClr val="202A3C"/>
                </a:solidFill>
                <a:latin typeface="Microsoft Sans Serif"/>
                <a:cs typeface="Microsoft Sans Serif"/>
              </a:rPr>
              <a:t> </a:t>
            </a:r>
            <a:r>
              <a:rPr sz="1600" spc="75" dirty="0">
                <a:solidFill>
                  <a:srgbClr val="202A3C"/>
                </a:solidFill>
                <a:latin typeface="Microsoft Sans Serif"/>
                <a:cs typeface="Microsoft Sans Serif"/>
              </a:rPr>
              <a:t>nostrud</a:t>
            </a:r>
            <a:r>
              <a:rPr sz="1600" spc="-5" dirty="0">
                <a:solidFill>
                  <a:srgbClr val="202A3C"/>
                </a:solidFill>
                <a:latin typeface="Microsoft Sans Serif"/>
                <a:cs typeface="Microsoft Sans Serif"/>
              </a:rPr>
              <a:t> </a:t>
            </a:r>
            <a:r>
              <a:rPr sz="1600" spc="45" dirty="0">
                <a:solidFill>
                  <a:srgbClr val="202A3C"/>
                </a:solidFill>
                <a:latin typeface="Microsoft Sans Serif"/>
                <a:cs typeface="Microsoft Sans Serif"/>
              </a:rPr>
              <a:t>exercitation </a:t>
            </a:r>
            <a:r>
              <a:rPr sz="1600" spc="-409" dirty="0">
                <a:solidFill>
                  <a:srgbClr val="202A3C"/>
                </a:solidFill>
                <a:latin typeface="Microsoft Sans Serif"/>
                <a:cs typeface="Microsoft Sans Serif"/>
              </a:rPr>
              <a:t> </a:t>
            </a:r>
            <a:r>
              <a:rPr sz="1600" spc="45" dirty="0">
                <a:solidFill>
                  <a:srgbClr val="202A3C"/>
                </a:solidFill>
                <a:latin typeface="Microsoft Sans Serif"/>
                <a:cs typeface="Microsoft Sans Serif"/>
              </a:rPr>
              <a:t>ullamco</a:t>
            </a:r>
            <a:r>
              <a:rPr sz="1600" spc="-10" dirty="0">
                <a:solidFill>
                  <a:srgbClr val="202A3C"/>
                </a:solidFill>
                <a:latin typeface="Microsoft Sans Serif"/>
                <a:cs typeface="Microsoft Sans Serif"/>
              </a:rPr>
              <a:t> </a:t>
            </a:r>
            <a:r>
              <a:rPr sz="1600" spc="40" dirty="0">
                <a:solidFill>
                  <a:srgbClr val="202A3C"/>
                </a:solidFill>
                <a:latin typeface="Microsoft Sans Serif"/>
                <a:cs typeface="Microsoft Sans Serif"/>
              </a:rPr>
              <a:t>laboris</a:t>
            </a:r>
            <a:r>
              <a:rPr sz="1600" spc="-5" dirty="0">
                <a:solidFill>
                  <a:srgbClr val="202A3C"/>
                </a:solidFill>
                <a:latin typeface="Microsoft Sans Serif"/>
                <a:cs typeface="Microsoft Sans Serif"/>
              </a:rPr>
              <a:t> </a:t>
            </a:r>
            <a:r>
              <a:rPr sz="1600" spc="30" dirty="0">
                <a:solidFill>
                  <a:srgbClr val="202A3C"/>
                </a:solidFill>
                <a:latin typeface="Microsoft Sans Serif"/>
                <a:cs typeface="Microsoft Sans Serif"/>
              </a:rPr>
              <a:t>nisi</a:t>
            </a:r>
            <a:r>
              <a:rPr sz="1600" spc="-5" dirty="0">
                <a:solidFill>
                  <a:srgbClr val="202A3C"/>
                </a:solidFill>
                <a:latin typeface="Microsoft Sans Serif"/>
                <a:cs typeface="Microsoft Sans Serif"/>
              </a:rPr>
              <a:t> </a:t>
            </a:r>
            <a:r>
              <a:rPr sz="1600" spc="100" dirty="0">
                <a:solidFill>
                  <a:srgbClr val="202A3C"/>
                </a:solidFill>
                <a:latin typeface="Microsoft Sans Serif"/>
                <a:cs typeface="Microsoft Sans Serif"/>
              </a:rPr>
              <a:t>ut</a:t>
            </a:r>
            <a:r>
              <a:rPr sz="1600" spc="-5" dirty="0">
                <a:solidFill>
                  <a:srgbClr val="202A3C"/>
                </a:solidFill>
                <a:latin typeface="Microsoft Sans Serif"/>
                <a:cs typeface="Microsoft Sans Serif"/>
              </a:rPr>
              <a:t> </a:t>
            </a:r>
            <a:r>
              <a:rPr sz="1600" spc="50" dirty="0">
                <a:solidFill>
                  <a:srgbClr val="202A3C"/>
                </a:solidFill>
                <a:latin typeface="Microsoft Sans Serif"/>
                <a:cs typeface="Microsoft Sans Serif"/>
              </a:rPr>
              <a:t>aliquip</a:t>
            </a:r>
            <a:r>
              <a:rPr sz="1600" spc="-5" dirty="0">
                <a:solidFill>
                  <a:srgbClr val="202A3C"/>
                </a:solidFill>
                <a:latin typeface="Microsoft Sans Serif"/>
                <a:cs typeface="Microsoft Sans Serif"/>
              </a:rPr>
              <a:t> </a:t>
            </a:r>
            <a:r>
              <a:rPr sz="1600" spc="20" dirty="0">
                <a:solidFill>
                  <a:srgbClr val="202A3C"/>
                </a:solidFill>
                <a:latin typeface="Microsoft Sans Serif"/>
                <a:cs typeface="Microsoft Sans Serif"/>
              </a:rPr>
              <a:t>ex</a:t>
            </a:r>
            <a:r>
              <a:rPr sz="1600" spc="-5" dirty="0">
                <a:solidFill>
                  <a:srgbClr val="202A3C"/>
                </a:solidFill>
                <a:latin typeface="Microsoft Sans Serif"/>
                <a:cs typeface="Microsoft Sans Serif"/>
              </a:rPr>
              <a:t> </a:t>
            </a:r>
            <a:r>
              <a:rPr sz="1600" dirty="0">
                <a:solidFill>
                  <a:srgbClr val="202A3C"/>
                </a:solidFill>
                <a:latin typeface="Microsoft Sans Serif"/>
                <a:cs typeface="Microsoft Sans Serif"/>
              </a:rPr>
              <a:t>ea</a:t>
            </a:r>
            <a:r>
              <a:rPr sz="1600" spc="-5" dirty="0">
                <a:solidFill>
                  <a:srgbClr val="202A3C"/>
                </a:solidFill>
                <a:latin typeface="Microsoft Sans Serif"/>
                <a:cs typeface="Microsoft Sans Serif"/>
              </a:rPr>
              <a:t> </a:t>
            </a:r>
            <a:r>
              <a:rPr sz="1600" spc="80" dirty="0">
                <a:solidFill>
                  <a:srgbClr val="202A3C"/>
                </a:solidFill>
                <a:latin typeface="Microsoft Sans Serif"/>
                <a:cs typeface="Microsoft Sans Serif"/>
              </a:rPr>
              <a:t>commodo</a:t>
            </a:r>
            <a:r>
              <a:rPr sz="1600" spc="-5" dirty="0">
                <a:solidFill>
                  <a:srgbClr val="202A3C"/>
                </a:solidFill>
                <a:latin typeface="Microsoft Sans Serif"/>
                <a:cs typeface="Microsoft Sans Serif"/>
              </a:rPr>
              <a:t> </a:t>
            </a:r>
            <a:r>
              <a:rPr sz="1600" spc="30" dirty="0">
                <a:solidFill>
                  <a:srgbClr val="202A3C"/>
                </a:solidFill>
                <a:latin typeface="Microsoft Sans Serif"/>
                <a:cs typeface="Microsoft Sans Serif"/>
              </a:rPr>
              <a:t>consequat.</a:t>
            </a:r>
            <a:endParaRPr sz="1600" dirty="0">
              <a:latin typeface="Microsoft Sans Serif"/>
              <a:cs typeface="Microsoft Sans Serif"/>
            </a:endParaRPr>
          </a:p>
          <a:p>
            <a:pPr marL="12700" marR="418465" algn="just">
              <a:lnSpc>
                <a:spcPct val="113300"/>
              </a:lnSpc>
            </a:pPr>
            <a:r>
              <a:rPr sz="1600" spc="20" dirty="0">
                <a:solidFill>
                  <a:srgbClr val="202A3C"/>
                </a:solidFill>
                <a:latin typeface="Microsoft Sans Serif"/>
                <a:cs typeface="Microsoft Sans Serif"/>
              </a:rPr>
              <a:t>Duis</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aute</a:t>
            </a:r>
            <a:r>
              <a:rPr sz="1600" spc="-5" dirty="0">
                <a:solidFill>
                  <a:srgbClr val="202A3C"/>
                </a:solidFill>
                <a:latin typeface="Microsoft Sans Serif"/>
                <a:cs typeface="Microsoft Sans Serif"/>
              </a:rPr>
              <a:t> </a:t>
            </a:r>
            <a:r>
              <a:rPr sz="1600" spc="70" dirty="0">
                <a:solidFill>
                  <a:srgbClr val="202A3C"/>
                </a:solidFill>
                <a:latin typeface="Microsoft Sans Serif"/>
                <a:cs typeface="Microsoft Sans Serif"/>
              </a:rPr>
              <a:t>irure</a:t>
            </a:r>
            <a:r>
              <a:rPr sz="1600" spc="-5" dirty="0">
                <a:solidFill>
                  <a:srgbClr val="202A3C"/>
                </a:solidFill>
                <a:latin typeface="Microsoft Sans Serif"/>
                <a:cs typeface="Microsoft Sans Serif"/>
              </a:rPr>
              <a:t> </a:t>
            </a:r>
            <a:r>
              <a:rPr sz="1600" spc="75" dirty="0">
                <a:solidFill>
                  <a:srgbClr val="202A3C"/>
                </a:solidFill>
                <a:latin typeface="Microsoft Sans Serif"/>
                <a:cs typeface="Microsoft Sans Serif"/>
              </a:rPr>
              <a:t>dolor</a:t>
            </a:r>
            <a:r>
              <a:rPr sz="1600" spc="-10" dirty="0">
                <a:solidFill>
                  <a:srgbClr val="202A3C"/>
                </a:solidFill>
                <a:latin typeface="Microsoft Sans Serif"/>
                <a:cs typeface="Microsoft Sans Serif"/>
              </a:rPr>
              <a:t> </a:t>
            </a:r>
            <a:r>
              <a:rPr sz="1600" spc="65" dirty="0">
                <a:solidFill>
                  <a:srgbClr val="202A3C"/>
                </a:solidFill>
                <a:latin typeface="Microsoft Sans Serif"/>
                <a:cs typeface="Microsoft Sans Serif"/>
              </a:rPr>
              <a:t>in</a:t>
            </a:r>
            <a:r>
              <a:rPr sz="1600" spc="-5" dirty="0">
                <a:solidFill>
                  <a:srgbClr val="202A3C"/>
                </a:solidFill>
                <a:latin typeface="Microsoft Sans Serif"/>
                <a:cs typeface="Microsoft Sans Serif"/>
              </a:rPr>
              <a:t> </a:t>
            </a:r>
            <a:r>
              <a:rPr sz="1600" spc="65" dirty="0">
                <a:solidFill>
                  <a:srgbClr val="202A3C"/>
                </a:solidFill>
                <a:latin typeface="Microsoft Sans Serif"/>
                <a:cs typeface="Microsoft Sans Serif"/>
              </a:rPr>
              <a:t>reprehenderit</a:t>
            </a:r>
            <a:r>
              <a:rPr sz="1600" spc="-5" dirty="0">
                <a:solidFill>
                  <a:srgbClr val="202A3C"/>
                </a:solidFill>
                <a:latin typeface="Microsoft Sans Serif"/>
                <a:cs typeface="Microsoft Sans Serif"/>
              </a:rPr>
              <a:t> </a:t>
            </a:r>
            <a:r>
              <a:rPr sz="1600" spc="65" dirty="0">
                <a:solidFill>
                  <a:srgbClr val="202A3C"/>
                </a:solidFill>
                <a:latin typeface="Microsoft Sans Serif"/>
                <a:cs typeface="Microsoft Sans Serif"/>
              </a:rPr>
              <a:t>in</a:t>
            </a:r>
            <a:r>
              <a:rPr sz="1600" spc="-5" dirty="0">
                <a:solidFill>
                  <a:srgbClr val="202A3C"/>
                </a:solidFill>
                <a:latin typeface="Microsoft Sans Serif"/>
                <a:cs typeface="Microsoft Sans Serif"/>
              </a:rPr>
              <a:t> </a:t>
            </a:r>
            <a:r>
              <a:rPr sz="1600" spc="55" dirty="0">
                <a:solidFill>
                  <a:srgbClr val="202A3C"/>
                </a:solidFill>
                <a:latin typeface="Microsoft Sans Serif"/>
                <a:cs typeface="Microsoft Sans Serif"/>
              </a:rPr>
              <a:t>voluptate</a:t>
            </a:r>
            <a:r>
              <a:rPr sz="1600" spc="-10" dirty="0">
                <a:solidFill>
                  <a:srgbClr val="202A3C"/>
                </a:solidFill>
                <a:latin typeface="Microsoft Sans Serif"/>
                <a:cs typeface="Microsoft Sans Serif"/>
              </a:rPr>
              <a:t> </a:t>
            </a:r>
            <a:r>
              <a:rPr sz="1600" spc="35" dirty="0">
                <a:solidFill>
                  <a:srgbClr val="202A3C"/>
                </a:solidFill>
                <a:latin typeface="Microsoft Sans Serif"/>
                <a:cs typeface="Microsoft Sans Serif"/>
              </a:rPr>
              <a:t>velit </a:t>
            </a:r>
            <a:r>
              <a:rPr sz="1600" spc="-409" dirty="0">
                <a:solidFill>
                  <a:srgbClr val="202A3C"/>
                </a:solidFill>
                <a:latin typeface="Microsoft Sans Serif"/>
                <a:cs typeface="Microsoft Sans Serif"/>
              </a:rPr>
              <a:t> </a:t>
            </a:r>
            <a:r>
              <a:rPr sz="1600" spc="-20" dirty="0">
                <a:solidFill>
                  <a:srgbClr val="202A3C"/>
                </a:solidFill>
                <a:latin typeface="Microsoft Sans Serif"/>
                <a:cs typeface="Microsoft Sans Serif"/>
              </a:rPr>
              <a:t>esse</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cillum</a:t>
            </a:r>
            <a:r>
              <a:rPr sz="1600" spc="-10" dirty="0">
                <a:solidFill>
                  <a:srgbClr val="202A3C"/>
                </a:solidFill>
                <a:latin typeface="Microsoft Sans Serif"/>
                <a:cs typeface="Microsoft Sans Serif"/>
              </a:rPr>
              <a:t> </a:t>
            </a:r>
            <a:r>
              <a:rPr sz="1600" spc="65" dirty="0">
                <a:solidFill>
                  <a:srgbClr val="202A3C"/>
                </a:solidFill>
                <a:latin typeface="Microsoft Sans Serif"/>
                <a:cs typeface="Microsoft Sans Serif"/>
              </a:rPr>
              <a:t>dolore</a:t>
            </a:r>
            <a:r>
              <a:rPr sz="1600" spc="-5" dirty="0">
                <a:solidFill>
                  <a:srgbClr val="202A3C"/>
                </a:solidFill>
                <a:latin typeface="Microsoft Sans Serif"/>
                <a:cs typeface="Microsoft Sans Serif"/>
              </a:rPr>
              <a:t> </a:t>
            </a:r>
            <a:r>
              <a:rPr sz="1600" spc="45" dirty="0">
                <a:solidFill>
                  <a:srgbClr val="202A3C"/>
                </a:solidFill>
                <a:latin typeface="Microsoft Sans Serif"/>
                <a:cs typeface="Microsoft Sans Serif"/>
              </a:rPr>
              <a:t>eu</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fugiat</a:t>
            </a:r>
            <a:r>
              <a:rPr sz="1600" spc="-5" dirty="0">
                <a:solidFill>
                  <a:srgbClr val="202A3C"/>
                </a:solidFill>
                <a:latin typeface="Microsoft Sans Serif"/>
                <a:cs typeface="Microsoft Sans Serif"/>
              </a:rPr>
              <a:t> </a:t>
            </a:r>
            <a:r>
              <a:rPr sz="1600" spc="50" dirty="0">
                <a:solidFill>
                  <a:srgbClr val="202A3C"/>
                </a:solidFill>
                <a:latin typeface="Microsoft Sans Serif"/>
                <a:cs typeface="Microsoft Sans Serif"/>
              </a:rPr>
              <a:t>nulla</a:t>
            </a:r>
            <a:r>
              <a:rPr sz="1600" spc="-10" dirty="0">
                <a:solidFill>
                  <a:srgbClr val="202A3C"/>
                </a:solidFill>
                <a:latin typeface="Microsoft Sans Serif"/>
                <a:cs typeface="Microsoft Sans Serif"/>
              </a:rPr>
              <a:t> </a:t>
            </a:r>
            <a:r>
              <a:rPr sz="1600" spc="65" dirty="0">
                <a:solidFill>
                  <a:srgbClr val="202A3C"/>
                </a:solidFill>
                <a:latin typeface="Microsoft Sans Serif"/>
                <a:cs typeface="Microsoft Sans Serif"/>
              </a:rPr>
              <a:t>in</a:t>
            </a:r>
            <a:r>
              <a:rPr sz="1600" spc="-5" dirty="0">
                <a:solidFill>
                  <a:srgbClr val="202A3C"/>
                </a:solidFill>
                <a:latin typeface="Microsoft Sans Serif"/>
                <a:cs typeface="Microsoft Sans Serif"/>
              </a:rPr>
              <a:t> </a:t>
            </a:r>
            <a:r>
              <a:rPr sz="1600" spc="55" dirty="0">
                <a:solidFill>
                  <a:srgbClr val="202A3C"/>
                </a:solidFill>
                <a:latin typeface="Microsoft Sans Serif"/>
                <a:cs typeface="Microsoft Sans Serif"/>
              </a:rPr>
              <a:t>voluptate</a:t>
            </a:r>
            <a:r>
              <a:rPr sz="1600" spc="-10" dirty="0">
                <a:solidFill>
                  <a:srgbClr val="202A3C"/>
                </a:solidFill>
                <a:latin typeface="Microsoft Sans Serif"/>
                <a:cs typeface="Microsoft Sans Serif"/>
              </a:rPr>
              <a:t> </a:t>
            </a:r>
            <a:r>
              <a:rPr sz="1600" spc="35" dirty="0">
                <a:solidFill>
                  <a:srgbClr val="202A3C"/>
                </a:solidFill>
                <a:latin typeface="Microsoft Sans Serif"/>
                <a:cs typeface="Microsoft Sans Serif"/>
              </a:rPr>
              <a:t>velit</a:t>
            </a:r>
            <a:r>
              <a:rPr sz="1600" spc="-5" dirty="0">
                <a:solidFill>
                  <a:srgbClr val="202A3C"/>
                </a:solidFill>
                <a:latin typeface="Microsoft Sans Serif"/>
                <a:cs typeface="Microsoft Sans Serif"/>
              </a:rPr>
              <a:t> </a:t>
            </a:r>
            <a:r>
              <a:rPr sz="1600" spc="-20" dirty="0">
                <a:solidFill>
                  <a:srgbClr val="202A3C"/>
                </a:solidFill>
                <a:latin typeface="Microsoft Sans Serif"/>
                <a:cs typeface="Microsoft Sans Serif"/>
              </a:rPr>
              <a:t>esse </a:t>
            </a:r>
            <a:r>
              <a:rPr sz="1600" spc="-415" dirty="0">
                <a:solidFill>
                  <a:srgbClr val="202A3C"/>
                </a:solidFill>
                <a:latin typeface="Microsoft Sans Serif"/>
                <a:cs typeface="Microsoft Sans Serif"/>
              </a:rPr>
              <a:t> </a:t>
            </a:r>
            <a:r>
              <a:rPr sz="1600" spc="50" dirty="0">
                <a:solidFill>
                  <a:srgbClr val="202A3C"/>
                </a:solidFill>
                <a:latin typeface="Microsoft Sans Serif"/>
                <a:cs typeface="Microsoft Sans Serif"/>
              </a:rPr>
              <a:t>cillum</a:t>
            </a:r>
            <a:r>
              <a:rPr sz="1600" spc="-15" dirty="0">
                <a:solidFill>
                  <a:srgbClr val="202A3C"/>
                </a:solidFill>
                <a:latin typeface="Microsoft Sans Serif"/>
                <a:cs typeface="Microsoft Sans Serif"/>
              </a:rPr>
              <a:t> </a:t>
            </a:r>
            <a:r>
              <a:rPr sz="1600" spc="65" dirty="0">
                <a:solidFill>
                  <a:srgbClr val="202A3C"/>
                </a:solidFill>
                <a:latin typeface="Microsoft Sans Serif"/>
                <a:cs typeface="Microsoft Sans Serif"/>
              </a:rPr>
              <a:t>dolore</a:t>
            </a:r>
            <a:r>
              <a:rPr sz="1600" spc="-10" dirty="0">
                <a:solidFill>
                  <a:srgbClr val="202A3C"/>
                </a:solidFill>
                <a:latin typeface="Microsoft Sans Serif"/>
                <a:cs typeface="Microsoft Sans Serif"/>
              </a:rPr>
              <a:t> </a:t>
            </a:r>
            <a:r>
              <a:rPr sz="1600" spc="45" dirty="0">
                <a:solidFill>
                  <a:srgbClr val="202A3C"/>
                </a:solidFill>
                <a:latin typeface="Microsoft Sans Serif"/>
                <a:cs typeface="Microsoft Sans Serif"/>
              </a:rPr>
              <a:t>eu</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fugiat</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nulla</a:t>
            </a:r>
            <a:r>
              <a:rPr sz="1600" spc="-10" dirty="0">
                <a:solidFill>
                  <a:srgbClr val="202A3C"/>
                </a:solidFill>
                <a:latin typeface="Microsoft Sans Serif"/>
                <a:cs typeface="Microsoft Sans Serif"/>
              </a:rPr>
              <a:t> </a:t>
            </a:r>
            <a:r>
              <a:rPr sz="1600" spc="55" dirty="0">
                <a:solidFill>
                  <a:srgbClr val="202A3C"/>
                </a:solidFill>
                <a:latin typeface="Microsoft Sans Serif"/>
                <a:cs typeface="Microsoft Sans Serif"/>
              </a:rPr>
              <a:t>pariatur.</a:t>
            </a:r>
            <a:endParaRPr sz="1600" dirty="0">
              <a:latin typeface="Microsoft Sans Serif"/>
              <a:cs typeface="Microsoft Sans Serif"/>
            </a:endParaRPr>
          </a:p>
        </p:txBody>
      </p:sp>
      <p:sp>
        <p:nvSpPr>
          <p:cNvPr id="11" name="object 11"/>
          <p:cNvSpPr txBox="1"/>
          <p:nvPr/>
        </p:nvSpPr>
        <p:spPr>
          <a:xfrm>
            <a:off x="7188382" y="8017511"/>
            <a:ext cx="1905000" cy="1426845"/>
          </a:xfrm>
          <a:prstGeom prst="rect">
            <a:avLst/>
          </a:prstGeom>
        </p:spPr>
        <p:txBody>
          <a:bodyPr vert="horz" wrap="square" lIns="0" tIns="224790" rIns="0" bIns="0" rtlCol="0">
            <a:spAutoFit/>
          </a:bodyPr>
          <a:lstStyle/>
          <a:p>
            <a:pPr marL="45085">
              <a:lnSpc>
                <a:spcPct val="100000"/>
              </a:lnSpc>
              <a:spcBef>
                <a:spcPts val="1770"/>
              </a:spcBef>
            </a:pPr>
            <a:r>
              <a:rPr sz="4550" b="1" spc="35" dirty="0">
                <a:solidFill>
                  <a:srgbClr val="FFFFFF"/>
                </a:solidFill>
                <a:latin typeface="Arial"/>
                <a:cs typeface="Arial"/>
              </a:rPr>
              <a:t>2.904+</a:t>
            </a:r>
            <a:endParaRPr sz="4550">
              <a:latin typeface="Arial"/>
              <a:cs typeface="Arial"/>
            </a:endParaRPr>
          </a:p>
          <a:p>
            <a:pPr marL="12700">
              <a:lnSpc>
                <a:spcPct val="100000"/>
              </a:lnSpc>
              <a:spcBef>
                <a:spcPts val="900"/>
              </a:spcBef>
            </a:pPr>
            <a:r>
              <a:rPr sz="2500" spc="30" dirty="0">
                <a:solidFill>
                  <a:srgbClr val="FFFFFF"/>
                </a:solidFill>
                <a:latin typeface="Microsoft Sans Serif"/>
                <a:cs typeface="Microsoft Sans Serif"/>
              </a:rPr>
              <a:t>Client</a:t>
            </a:r>
            <a:r>
              <a:rPr sz="2500" spc="-65" dirty="0">
                <a:solidFill>
                  <a:srgbClr val="FFFFFF"/>
                </a:solidFill>
                <a:latin typeface="Microsoft Sans Serif"/>
                <a:cs typeface="Microsoft Sans Serif"/>
              </a:rPr>
              <a:t> </a:t>
            </a:r>
            <a:r>
              <a:rPr sz="2500" spc="25" dirty="0">
                <a:solidFill>
                  <a:srgbClr val="FFFFFF"/>
                </a:solidFill>
                <a:latin typeface="Microsoft Sans Serif"/>
                <a:cs typeface="Microsoft Sans Serif"/>
              </a:rPr>
              <a:t>Total's</a:t>
            </a:r>
            <a:endParaRPr sz="2500">
              <a:latin typeface="Microsoft Sans Serif"/>
              <a:cs typeface="Microsoft Sans Serif"/>
            </a:endParaRPr>
          </a:p>
        </p:txBody>
      </p:sp>
      <p:grpSp>
        <p:nvGrpSpPr>
          <p:cNvPr id="18" name="object 3">
            <a:extLst>
              <a:ext uri="{FF2B5EF4-FFF2-40B4-BE49-F238E27FC236}">
                <a16:creationId xmlns:a16="http://schemas.microsoft.com/office/drawing/2014/main" id="{EAD00628-EEE1-481B-DEAE-CEBC2D1749D3}"/>
              </a:ext>
            </a:extLst>
          </p:cNvPr>
          <p:cNvGrpSpPr/>
          <p:nvPr/>
        </p:nvGrpSpPr>
        <p:grpSpPr>
          <a:xfrm>
            <a:off x="9194620" y="35"/>
            <a:ext cx="9093936" cy="10287000"/>
            <a:chOff x="11694424" y="35"/>
            <a:chExt cx="6594132" cy="10287000"/>
          </a:xfrm>
        </p:grpSpPr>
        <p:sp>
          <p:nvSpPr>
            <p:cNvPr id="19" name="object 4">
              <a:extLst>
                <a:ext uri="{FF2B5EF4-FFF2-40B4-BE49-F238E27FC236}">
                  <a16:creationId xmlns:a16="http://schemas.microsoft.com/office/drawing/2014/main" id="{A39AB5EE-B54E-97CC-592B-7F4A1873B025}"/>
                </a:ext>
              </a:extLst>
            </p:cNvPr>
            <p:cNvSpPr/>
            <p:nvPr/>
          </p:nvSpPr>
          <p:spPr>
            <a:xfrm>
              <a:off x="11694424" y="35"/>
              <a:ext cx="6591300" cy="10287000"/>
            </a:xfrm>
            <a:custGeom>
              <a:avLst/>
              <a:gdLst/>
              <a:ahLst/>
              <a:cxnLst/>
              <a:rect l="l" t="t" r="r" b="b"/>
              <a:pathLst>
                <a:path w="6591300" h="10287000">
                  <a:moveTo>
                    <a:pt x="6591300" y="10286932"/>
                  </a:moveTo>
                  <a:lnTo>
                    <a:pt x="0" y="10286932"/>
                  </a:lnTo>
                  <a:lnTo>
                    <a:pt x="0" y="0"/>
                  </a:lnTo>
                  <a:lnTo>
                    <a:pt x="6591300" y="0"/>
                  </a:lnTo>
                  <a:lnTo>
                    <a:pt x="6591300" y="10286932"/>
                  </a:lnTo>
                  <a:close/>
                </a:path>
              </a:pathLst>
            </a:custGeom>
            <a:solidFill>
              <a:srgbClr val="202A3C"/>
            </a:solidFill>
          </p:spPr>
          <p:txBody>
            <a:bodyPr wrap="square" lIns="0" tIns="0" rIns="0" bIns="0" rtlCol="0"/>
            <a:lstStyle/>
            <a:p>
              <a:endParaRPr/>
            </a:p>
          </p:txBody>
        </p:sp>
        <p:sp>
          <p:nvSpPr>
            <p:cNvPr id="20" name="object 5">
              <a:extLst>
                <a:ext uri="{FF2B5EF4-FFF2-40B4-BE49-F238E27FC236}">
                  <a16:creationId xmlns:a16="http://schemas.microsoft.com/office/drawing/2014/main" id="{4B6571F4-C69E-9D92-7FF3-43F7414A3475}"/>
                </a:ext>
              </a:extLst>
            </p:cNvPr>
            <p:cNvSpPr/>
            <p:nvPr/>
          </p:nvSpPr>
          <p:spPr>
            <a:xfrm>
              <a:off x="17087771" y="1045"/>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grpSp>
      <p:pic>
        <p:nvPicPr>
          <p:cNvPr id="28" name="Picture 27">
            <a:extLst>
              <a:ext uri="{FF2B5EF4-FFF2-40B4-BE49-F238E27FC236}">
                <a16:creationId xmlns:a16="http://schemas.microsoft.com/office/drawing/2014/main" id="{BAA2ADFC-93BE-AE60-042D-45E98BF15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2102" y="1920521"/>
            <a:ext cx="9775065" cy="68104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54" y="0"/>
            <a:ext cx="3419475" cy="3429000"/>
            <a:chOff x="1054" y="0"/>
            <a:chExt cx="3419475" cy="3429000"/>
          </a:xfrm>
        </p:grpSpPr>
        <p:sp>
          <p:nvSpPr>
            <p:cNvPr id="3" name="object 3"/>
            <p:cNvSpPr/>
            <p:nvPr/>
          </p:nvSpPr>
          <p:spPr>
            <a:xfrm>
              <a:off x="1054" y="0"/>
              <a:ext cx="3419475" cy="3429000"/>
            </a:xfrm>
            <a:custGeom>
              <a:avLst/>
              <a:gdLst/>
              <a:ahLst/>
              <a:cxnLst/>
              <a:rect l="l" t="t" r="r" b="b"/>
              <a:pathLst>
                <a:path w="3419475" h="3429000">
                  <a:moveTo>
                    <a:pt x="0" y="3428974"/>
                  </a:moveTo>
                  <a:lnTo>
                    <a:pt x="0" y="0"/>
                  </a:lnTo>
                  <a:lnTo>
                    <a:pt x="3419474" y="0"/>
                  </a:lnTo>
                  <a:lnTo>
                    <a:pt x="0" y="3428974"/>
                  </a:lnTo>
                  <a:close/>
                </a:path>
              </a:pathLst>
            </a:custGeom>
            <a:solidFill>
              <a:srgbClr val="535353">
                <a:alpha val="3919"/>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1426386" y="907678"/>
              <a:ext cx="234074" cy="244149"/>
            </a:xfrm>
            <a:prstGeom prst="rect">
              <a:avLst/>
            </a:prstGeom>
          </p:spPr>
        </p:pic>
      </p:grpSp>
      <p:grpSp>
        <p:nvGrpSpPr>
          <p:cNvPr id="5" name="object 5"/>
          <p:cNvGrpSpPr/>
          <p:nvPr/>
        </p:nvGrpSpPr>
        <p:grpSpPr>
          <a:xfrm>
            <a:off x="11755488" y="99"/>
            <a:ext cx="6533515" cy="10287000"/>
            <a:chOff x="11755488" y="99"/>
            <a:chExt cx="6533515" cy="10287000"/>
          </a:xfrm>
        </p:grpSpPr>
        <p:sp>
          <p:nvSpPr>
            <p:cNvPr id="6" name="object 6"/>
            <p:cNvSpPr/>
            <p:nvPr/>
          </p:nvSpPr>
          <p:spPr>
            <a:xfrm>
              <a:off x="14507393" y="99"/>
              <a:ext cx="3781425" cy="10287000"/>
            </a:xfrm>
            <a:custGeom>
              <a:avLst/>
              <a:gdLst/>
              <a:ahLst/>
              <a:cxnLst/>
              <a:rect l="l" t="t" r="r" b="b"/>
              <a:pathLst>
                <a:path w="3781425" h="10287000">
                  <a:moveTo>
                    <a:pt x="3781424" y="10286800"/>
                  </a:moveTo>
                  <a:lnTo>
                    <a:pt x="0" y="10286800"/>
                  </a:lnTo>
                  <a:lnTo>
                    <a:pt x="0" y="0"/>
                  </a:lnTo>
                  <a:lnTo>
                    <a:pt x="3781424" y="0"/>
                  </a:lnTo>
                  <a:lnTo>
                    <a:pt x="3781424" y="10286800"/>
                  </a:lnTo>
                  <a:close/>
                </a:path>
              </a:pathLst>
            </a:custGeom>
            <a:solidFill>
              <a:srgbClr val="202A3C"/>
            </a:solidFill>
          </p:spPr>
          <p:txBody>
            <a:bodyPr wrap="square" lIns="0" tIns="0" rIns="0" bIns="0" rtlCol="0"/>
            <a:lstStyle/>
            <a:p>
              <a:endParaRPr/>
            </a:p>
          </p:txBody>
        </p:sp>
        <p:sp>
          <p:nvSpPr>
            <p:cNvPr id="7" name="object 7"/>
            <p:cNvSpPr/>
            <p:nvPr/>
          </p:nvSpPr>
          <p:spPr>
            <a:xfrm>
              <a:off x="17087771" y="1044"/>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pic>
          <p:nvPicPr>
            <p:cNvPr id="8" name="object 8"/>
            <p:cNvPicPr/>
            <p:nvPr/>
          </p:nvPicPr>
          <p:blipFill>
            <a:blip r:embed="rId3" cstate="print"/>
            <a:stretch>
              <a:fillRect/>
            </a:stretch>
          </p:blipFill>
          <p:spPr>
            <a:xfrm>
              <a:off x="11755488" y="1020978"/>
              <a:ext cx="5503664" cy="8239124"/>
            </a:xfrm>
            <a:prstGeom prst="rect">
              <a:avLst/>
            </a:prstGeom>
          </p:spPr>
        </p:pic>
      </p:grpSp>
      <p:pic>
        <p:nvPicPr>
          <p:cNvPr id="9" name="object 9"/>
          <p:cNvPicPr/>
          <p:nvPr/>
        </p:nvPicPr>
        <p:blipFill>
          <a:blip r:embed="rId4" cstate="print"/>
          <a:stretch>
            <a:fillRect/>
          </a:stretch>
        </p:blipFill>
        <p:spPr>
          <a:xfrm>
            <a:off x="425539" y="2757501"/>
            <a:ext cx="962024" cy="666749"/>
          </a:xfrm>
          <a:prstGeom prst="rect">
            <a:avLst/>
          </a:prstGeom>
        </p:spPr>
      </p:pic>
      <p:sp>
        <p:nvSpPr>
          <p:cNvPr id="10" name="object 10"/>
          <p:cNvSpPr txBox="1"/>
          <p:nvPr/>
        </p:nvSpPr>
        <p:spPr>
          <a:xfrm>
            <a:off x="1833654" y="884453"/>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202A3C"/>
                </a:solidFill>
                <a:latin typeface="Microsoft Sans Serif"/>
                <a:cs typeface="Microsoft Sans Serif"/>
              </a:rPr>
              <a:t>Astute Softwares</a:t>
            </a:r>
          </a:p>
        </p:txBody>
      </p:sp>
      <p:sp>
        <p:nvSpPr>
          <p:cNvPr id="16" name="object 11">
            <a:extLst>
              <a:ext uri="{FF2B5EF4-FFF2-40B4-BE49-F238E27FC236}">
                <a16:creationId xmlns:a16="http://schemas.microsoft.com/office/drawing/2014/main" id="{0C0C25AD-1C23-20AC-277C-BF3B12FFE7B3}"/>
              </a:ext>
            </a:extLst>
          </p:cNvPr>
          <p:cNvSpPr txBox="1">
            <a:spLocks noGrp="1"/>
          </p:cNvSpPr>
          <p:nvPr>
            <p:ph type="title"/>
          </p:nvPr>
        </p:nvSpPr>
        <p:spPr>
          <a:xfrm>
            <a:off x="1191687" y="3895954"/>
            <a:ext cx="9314161" cy="5104667"/>
          </a:xfrm>
          <a:prstGeom prst="rect">
            <a:avLst/>
          </a:prstGeom>
        </p:spPr>
        <p:txBody>
          <a:bodyPr vert="horz" wrap="square" lIns="0" tIns="12700" rIns="0" bIns="0" rtlCol="0">
            <a:spAutoFit/>
          </a:bodyPr>
          <a:lstStyle/>
          <a:p>
            <a:pPr marL="12700" marR="5080" algn="just">
              <a:lnSpc>
                <a:spcPct val="115599"/>
              </a:lnSpc>
              <a:spcBef>
                <a:spcPts val="100"/>
              </a:spcBef>
            </a:pPr>
            <a:r>
              <a:rPr lang="en-US" sz="3200" b="0" i="1" spc="-175" dirty="0">
                <a:solidFill>
                  <a:srgbClr val="202A3C"/>
                </a:solidFill>
                <a:latin typeface="Arial"/>
                <a:cs typeface="Arial"/>
              </a:rPr>
              <a:t>Understand Main Problem with a scenario: There is a lot of problem during the booking of yarn in business market, Yarn making peoples buy the yarn from the dealers (to make canvas) which are located in the market of the yarn. Yarn Dealers take his commission and buy the yarn from the yarn companies. we want to save the money of the peoples who buy the yarn from the dealers, to connect them with yarn companies on a same platform </a:t>
            </a:r>
            <a:br>
              <a:rPr lang="en-US" sz="3200" b="0" i="1" spc="-175" dirty="0">
                <a:solidFill>
                  <a:srgbClr val="202A3C"/>
                </a:solidFill>
                <a:latin typeface="Arial"/>
                <a:cs typeface="Arial"/>
              </a:rPr>
            </a:br>
            <a:endParaRPr lang="en-US" sz="3200" b="0" i="1" spc="-175" dirty="0">
              <a:solidFill>
                <a:srgbClr val="202A3C"/>
              </a:solidFill>
              <a:latin typeface="Arial"/>
              <a:cs typeface="Arial"/>
            </a:endParaRPr>
          </a:p>
        </p:txBody>
      </p:sp>
      <p:sp>
        <p:nvSpPr>
          <p:cNvPr id="17" name="object 11">
            <a:extLst>
              <a:ext uri="{FF2B5EF4-FFF2-40B4-BE49-F238E27FC236}">
                <a16:creationId xmlns:a16="http://schemas.microsoft.com/office/drawing/2014/main" id="{FC5BB0C6-76FA-F135-6448-1CDF8280182C}"/>
              </a:ext>
            </a:extLst>
          </p:cNvPr>
          <p:cNvSpPr txBox="1">
            <a:spLocks/>
          </p:cNvSpPr>
          <p:nvPr/>
        </p:nvSpPr>
        <p:spPr>
          <a:xfrm>
            <a:off x="1397806" y="1533317"/>
            <a:ext cx="9314161" cy="730393"/>
          </a:xfrm>
          <a:prstGeom prst="rect">
            <a:avLst/>
          </a:prstGeom>
        </p:spPr>
        <p:txBody>
          <a:bodyPr vert="horz" wrap="square" lIns="0" tIns="12700" rIns="0" bIns="0" rtlCol="0">
            <a:spAutoFit/>
          </a:bodyPr>
          <a:lstStyle>
            <a:lvl1pPr>
              <a:defRPr sz="8550" b="1" i="0">
                <a:solidFill>
                  <a:srgbClr val="DEEB33"/>
                </a:solidFill>
                <a:latin typeface="Trebuchet MS"/>
                <a:ea typeface="+mj-ea"/>
                <a:cs typeface="Trebuchet MS"/>
              </a:defRPr>
            </a:lvl1pPr>
          </a:lstStyle>
          <a:p>
            <a:pPr marL="12700" marR="5080">
              <a:lnSpc>
                <a:spcPct val="115599"/>
              </a:lnSpc>
              <a:spcBef>
                <a:spcPts val="100"/>
              </a:spcBef>
            </a:pPr>
            <a:r>
              <a:rPr lang="en-US" sz="4400" b="0" i="1" kern="0" spc="-175" dirty="0">
                <a:solidFill>
                  <a:srgbClr val="202A3C"/>
                </a:solidFill>
                <a:latin typeface="Arial"/>
                <a:cs typeface="Arial"/>
              </a:rPr>
              <a:t>Problem Statement</a:t>
            </a:r>
          </a:p>
        </p:txBody>
      </p:sp>
      <p:pic>
        <p:nvPicPr>
          <p:cNvPr id="18" name="object 13">
            <a:extLst>
              <a:ext uri="{FF2B5EF4-FFF2-40B4-BE49-F238E27FC236}">
                <a16:creationId xmlns:a16="http://schemas.microsoft.com/office/drawing/2014/main" id="{5588F6FB-4F1B-9F17-B418-B971531267BF}"/>
              </a:ext>
            </a:extLst>
          </p:cNvPr>
          <p:cNvPicPr/>
          <p:nvPr/>
        </p:nvPicPr>
        <p:blipFill>
          <a:blip r:embed="rId5" cstate="print"/>
          <a:stretch>
            <a:fillRect/>
          </a:stretch>
        </p:blipFill>
        <p:spPr>
          <a:xfrm>
            <a:off x="10665014" y="8585408"/>
            <a:ext cx="961280" cy="663178"/>
          </a:xfrm>
          <a:prstGeom prst="rect">
            <a:avLst/>
          </a:prstGeom>
        </p:spPr>
      </p:pic>
    </p:spTree>
    <p:extLst>
      <p:ext uri="{BB962C8B-B14F-4D97-AF65-F5344CB8AC3E}">
        <p14:creationId xmlns:p14="http://schemas.microsoft.com/office/powerpoint/2010/main" val="77418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6386" y="907675"/>
            <a:ext cx="234074" cy="244149"/>
          </a:xfrm>
          <a:prstGeom prst="rect">
            <a:avLst/>
          </a:prstGeom>
        </p:spPr>
      </p:pic>
      <p:sp>
        <p:nvSpPr>
          <p:cNvPr id="3" name="object 3"/>
          <p:cNvSpPr/>
          <p:nvPr/>
        </p:nvSpPr>
        <p:spPr>
          <a:xfrm>
            <a:off x="17087772" y="1044"/>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sp>
        <p:nvSpPr>
          <p:cNvPr id="8" name="object 8"/>
          <p:cNvSpPr txBox="1"/>
          <p:nvPr/>
        </p:nvSpPr>
        <p:spPr>
          <a:xfrm>
            <a:off x="1833654" y="884450"/>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202A3C"/>
                </a:solidFill>
                <a:latin typeface="Microsoft Sans Serif"/>
                <a:cs typeface="Microsoft Sans Serif"/>
              </a:rPr>
              <a:t>Astute Softwares</a:t>
            </a:r>
            <a:endParaRPr sz="1500" dirty="0">
              <a:latin typeface="Microsoft Sans Serif"/>
              <a:cs typeface="Microsoft Sans Serif"/>
            </a:endParaRPr>
          </a:p>
        </p:txBody>
      </p:sp>
      <p:sp>
        <p:nvSpPr>
          <p:cNvPr id="9" name="object 9"/>
          <p:cNvSpPr txBox="1">
            <a:spLocks noGrp="1"/>
          </p:cNvSpPr>
          <p:nvPr>
            <p:ph type="title"/>
          </p:nvPr>
        </p:nvSpPr>
        <p:spPr>
          <a:xfrm>
            <a:off x="1262921" y="3696405"/>
            <a:ext cx="7644202" cy="2894190"/>
          </a:xfrm>
          <a:prstGeom prst="rect">
            <a:avLst/>
          </a:prstGeom>
        </p:spPr>
        <p:txBody>
          <a:bodyPr vert="horz" wrap="square" lIns="0" tIns="22225" rIns="0" bIns="0" rtlCol="0">
            <a:spAutoFit/>
          </a:bodyPr>
          <a:lstStyle/>
          <a:p>
            <a:pPr marL="12700" marR="5080" algn="l" rtl="0">
              <a:lnSpc>
                <a:spcPct val="108100"/>
              </a:lnSpc>
              <a:spcBef>
                <a:spcPts val="175"/>
              </a:spcBef>
            </a:pPr>
            <a:r>
              <a:rPr lang="en-US" sz="4400" dirty="0">
                <a:solidFill>
                  <a:schemeClr val="tx1"/>
                </a:solidFill>
                <a:latin typeface="Trebuchet MS"/>
                <a:cs typeface="Trebuchet MS"/>
                <a:sym typeface="Wingdings" panose="05000000000000000000" pitchFamily="2" charset="2"/>
              </a:rPr>
              <a:t> </a:t>
            </a:r>
            <a:r>
              <a:rPr lang="en-US" sz="4400" dirty="0">
                <a:solidFill>
                  <a:schemeClr val="tx1"/>
                </a:solidFill>
                <a:latin typeface="Trebuchet MS"/>
                <a:cs typeface="Trebuchet MS"/>
              </a:rPr>
              <a:t>Record issue </a:t>
            </a:r>
            <a:br>
              <a:rPr lang="en-US" sz="4400" dirty="0">
                <a:solidFill>
                  <a:schemeClr val="tx1"/>
                </a:solidFill>
                <a:latin typeface="Trebuchet MS"/>
                <a:cs typeface="Trebuchet MS"/>
              </a:rPr>
            </a:br>
            <a:r>
              <a:rPr lang="en-US" sz="4400" dirty="0">
                <a:solidFill>
                  <a:schemeClr val="tx1"/>
                </a:solidFill>
                <a:latin typeface="Trebuchet MS"/>
                <a:cs typeface="Trebuchet MS"/>
                <a:sym typeface="Wingdings" panose="05000000000000000000" pitchFamily="2" charset="2"/>
              </a:rPr>
              <a:t> </a:t>
            </a:r>
            <a:r>
              <a:rPr lang="en-US" sz="4400" dirty="0">
                <a:solidFill>
                  <a:schemeClr val="tx1"/>
                </a:solidFill>
                <a:latin typeface="Trebuchet MS"/>
                <a:cs typeface="Trebuchet MS"/>
              </a:rPr>
              <a:t>Transport issue</a:t>
            </a:r>
            <a:br>
              <a:rPr lang="en-US" sz="4400" dirty="0">
                <a:solidFill>
                  <a:schemeClr val="tx1"/>
                </a:solidFill>
                <a:latin typeface="Trebuchet MS"/>
                <a:cs typeface="Trebuchet MS"/>
              </a:rPr>
            </a:br>
            <a:r>
              <a:rPr lang="en-US" sz="4400" dirty="0">
                <a:solidFill>
                  <a:schemeClr val="tx1"/>
                </a:solidFill>
                <a:latin typeface="Trebuchet MS"/>
                <a:cs typeface="Trebuchet MS"/>
                <a:sym typeface="Wingdings" panose="05000000000000000000" pitchFamily="2" charset="2"/>
              </a:rPr>
              <a:t> Costly</a:t>
            </a:r>
            <a:br>
              <a:rPr lang="en-US" sz="4400" dirty="0">
                <a:solidFill>
                  <a:schemeClr val="tx1"/>
                </a:solidFill>
                <a:latin typeface="Trebuchet MS"/>
                <a:cs typeface="Trebuchet MS"/>
                <a:sym typeface="Wingdings" panose="05000000000000000000" pitchFamily="2" charset="2"/>
              </a:rPr>
            </a:br>
            <a:r>
              <a:rPr lang="en-US" sz="4400" dirty="0">
                <a:solidFill>
                  <a:schemeClr val="tx1"/>
                </a:solidFill>
                <a:latin typeface="Trebuchet MS"/>
                <a:cs typeface="Trebuchet MS"/>
                <a:sym typeface="Wingdings" panose="05000000000000000000" pitchFamily="2" charset="2"/>
              </a:rPr>
              <a:t> Deal Issues</a:t>
            </a:r>
            <a:endParaRPr lang="en-US" sz="4400" dirty="0">
              <a:solidFill>
                <a:schemeClr val="tx1"/>
              </a:solidFill>
              <a:latin typeface="Trebuchet MS"/>
              <a:cs typeface="Trebuchet MS"/>
            </a:endParaRPr>
          </a:p>
        </p:txBody>
      </p:sp>
      <p:sp>
        <p:nvSpPr>
          <p:cNvPr id="10" name="object 10"/>
          <p:cNvSpPr txBox="1"/>
          <p:nvPr/>
        </p:nvSpPr>
        <p:spPr>
          <a:xfrm>
            <a:off x="11438222" y="6244022"/>
            <a:ext cx="5645785" cy="1936492"/>
          </a:xfrm>
          <a:prstGeom prst="rect">
            <a:avLst/>
          </a:prstGeom>
        </p:spPr>
        <p:txBody>
          <a:bodyPr vert="horz" wrap="square" lIns="0" tIns="12700" rIns="0" bIns="0" rtlCol="0">
            <a:spAutoFit/>
          </a:bodyPr>
          <a:lstStyle/>
          <a:p>
            <a:pPr marL="12700" marR="5080">
              <a:lnSpc>
                <a:spcPct val="113300"/>
              </a:lnSpc>
              <a:spcBef>
                <a:spcPts val="100"/>
              </a:spcBef>
            </a:pPr>
            <a:r>
              <a:rPr sz="1600" spc="55" dirty="0">
                <a:solidFill>
                  <a:srgbClr val="202A3C"/>
                </a:solidFill>
                <a:latin typeface="Microsoft Sans Serif"/>
                <a:cs typeface="Microsoft Sans Serif"/>
              </a:rPr>
              <a:t>Lorem</a:t>
            </a:r>
            <a:r>
              <a:rPr sz="1600" spc="-10" dirty="0">
                <a:solidFill>
                  <a:srgbClr val="202A3C"/>
                </a:solidFill>
                <a:latin typeface="Microsoft Sans Serif"/>
                <a:cs typeface="Microsoft Sans Serif"/>
              </a:rPr>
              <a:t> </a:t>
            </a:r>
            <a:r>
              <a:rPr sz="1600" spc="65" dirty="0">
                <a:solidFill>
                  <a:srgbClr val="202A3C"/>
                </a:solidFill>
                <a:latin typeface="Microsoft Sans Serif"/>
                <a:cs typeface="Microsoft Sans Serif"/>
              </a:rPr>
              <a:t>ipsum</a:t>
            </a:r>
            <a:r>
              <a:rPr sz="1600" spc="-5" dirty="0">
                <a:solidFill>
                  <a:srgbClr val="202A3C"/>
                </a:solidFill>
                <a:latin typeface="Microsoft Sans Serif"/>
                <a:cs typeface="Microsoft Sans Serif"/>
              </a:rPr>
              <a:t> </a:t>
            </a:r>
            <a:r>
              <a:rPr sz="1600" spc="75" dirty="0">
                <a:solidFill>
                  <a:srgbClr val="202A3C"/>
                </a:solidFill>
                <a:latin typeface="Microsoft Sans Serif"/>
                <a:cs typeface="Microsoft Sans Serif"/>
              </a:rPr>
              <a:t>dolor</a:t>
            </a:r>
            <a:r>
              <a:rPr sz="1600" spc="-10" dirty="0">
                <a:solidFill>
                  <a:srgbClr val="202A3C"/>
                </a:solidFill>
                <a:latin typeface="Microsoft Sans Serif"/>
                <a:cs typeface="Microsoft Sans Serif"/>
              </a:rPr>
              <a:t> </a:t>
            </a:r>
            <a:r>
              <a:rPr sz="1600" spc="35" dirty="0">
                <a:solidFill>
                  <a:srgbClr val="202A3C"/>
                </a:solidFill>
                <a:latin typeface="Microsoft Sans Serif"/>
                <a:cs typeface="Microsoft Sans Serif"/>
              </a:rPr>
              <a:t>sit</a:t>
            </a:r>
            <a:r>
              <a:rPr sz="1600" spc="-5" dirty="0">
                <a:solidFill>
                  <a:srgbClr val="202A3C"/>
                </a:solidFill>
                <a:latin typeface="Microsoft Sans Serif"/>
                <a:cs typeface="Microsoft Sans Serif"/>
              </a:rPr>
              <a:t> </a:t>
            </a:r>
            <a:r>
              <a:rPr sz="1600" spc="40" dirty="0">
                <a:solidFill>
                  <a:srgbClr val="202A3C"/>
                </a:solidFill>
                <a:latin typeface="Microsoft Sans Serif"/>
                <a:cs typeface="Microsoft Sans Serif"/>
              </a:rPr>
              <a:t>amet,</a:t>
            </a:r>
            <a:r>
              <a:rPr sz="1600" spc="-5" dirty="0">
                <a:solidFill>
                  <a:srgbClr val="202A3C"/>
                </a:solidFill>
                <a:latin typeface="Microsoft Sans Serif"/>
                <a:cs typeface="Microsoft Sans Serif"/>
              </a:rPr>
              <a:t> </a:t>
            </a:r>
            <a:r>
              <a:rPr sz="1600" spc="40" dirty="0">
                <a:solidFill>
                  <a:srgbClr val="202A3C"/>
                </a:solidFill>
                <a:latin typeface="Microsoft Sans Serif"/>
                <a:cs typeface="Microsoft Sans Serif"/>
              </a:rPr>
              <a:t>consectetur</a:t>
            </a:r>
            <a:r>
              <a:rPr sz="1600" spc="-10" dirty="0">
                <a:solidFill>
                  <a:srgbClr val="202A3C"/>
                </a:solidFill>
                <a:latin typeface="Microsoft Sans Serif"/>
                <a:cs typeface="Microsoft Sans Serif"/>
              </a:rPr>
              <a:t> </a:t>
            </a:r>
            <a:r>
              <a:rPr sz="1600" spc="25" dirty="0">
                <a:solidFill>
                  <a:srgbClr val="202A3C"/>
                </a:solidFill>
                <a:latin typeface="Microsoft Sans Serif"/>
                <a:cs typeface="Microsoft Sans Serif"/>
              </a:rPr>
              <a:t>adipiscing</a:t>
            </a:r>
            <a:r>
              <a:rPr sz="1600" spc="-5" dirty="0">
                <a:solidFill>
                  <a:srgbClr val="202A3C"/>
                </a:solidFill>
                <a:latin typeface="Microsoft Sans Serif"/>
                <a:cs typeface="Microsoft Sans Serif"/>
              </a:rPr>
              <a:t> </a:t>
            </a:r>
            <a:r>
              <a:rPr sz="1600" spc="30" dirty="0">
                <a:solidFill>
                  <a:srgbClr val="202A3C"/>
                </a:solidFill>
                <a:latin typeface="Microsoft Sans Serif"/>
                <a:cs typeface="Microsoft Sans Serif"/>
              </a:rPr>
              <a:t>elit,</a:t>
            </a:r>
            <a:r>
              <a:rPr sz="1600" spc="-5" dirty="0">
                <a:solidFill>
                  <a:srgbClr val="202A3C"/>
                </a:solidFill>
                <a:latin typeface="Microsoft Sans Serif"/>
                <a:cs typeface="Microsoft Sans Serif"/>
              </a:rPr>
              <a:t> </a:t>
            </a:r>
            <a:r>
              <a:rPr sz="1600" spc="15" dirty="0">
                <a:solidFill>
                  <a:srgbClr val="202A3C"/>
                </a:solidFill>
                <a:latin typeface="Microsoft Sans Serif"/>
                <a:cs typeface="Microsoft Sans Serif"/>
              </a:rPr>
              <a:t>sed </a:t>
            </a:r>
            <a:r>
              <a:rPr sz="1600" spc="-409" dirty="0">
                <a:solidFill>
                  <a:srgbClr val="202A3C"/>
                </a:solidFill>
                <a:latin typeface="Microsoft Sans Serif"/>
                <a:cs typeface="Microsoft Sans Serif"/>
              </a:rPr>
              <a:t> </a:t>
            </a:r>
            <a:r>
              <a:rPr sz="1600" spc="80" dirty="0">
                <a:solidFill>
                  <a:srgbClr val="202A3C"/>
                </a:solidFill>
                <a:latin typeface="Microsoft Sans Serif"/>
                <a:cs typeface="Microsoft Sans Serif"/>
              </a:rPr>
              <a:t>do </a:t>
            </a:r>
            <a:r>
              <a:rPr sz="1600" spc="55" dirty="0">
                <a:solidFill>
                  <a:srgbClr val="202A3C"/>
                </a:solidFill>
                <a:latin typeface="Microsoft Sans Serif"/>
                <a:cs typeface="Microsoft Sans Serif"/>
              </a:rPr>
              <a:t>eiusmod </a:t>
            </a:r>
            <a:r>
              <a:rPr sz="1600" spc="90" dirty="0">
                <a:solidFill>
                  <a:srgbClr val="202A3C"/>
                </a:solidFill>
                <a:latin typeface="Microsoft Sans Serif"/>
                <a:cs typeface="Microsoft Sans Serif"/>
              </a:rPr>
              <a:t>tempor </a:t>
            </a:r>
            <a:r>
              <a:rPr sz="1600" spc="60" dirty="0">
                <a:solidFill>
                  <a:srgbClr val="202A3C"/>
                </a:solidFill>
                <a:latin typeface="Microsoft Sans Serif"/>
                <a:cs typeface="Microsoft Sans Serif"/>
              </a:rPr>
              <a:t>incididunt </a:t>
            </a:r>
            <a:r>
              <a:rPr sz="1600" spc="100" dirty="0">
                <a:solidFill>
                  <a:srgbClr val="202A3C"/>
                </a:solidFill>
                <a:latin typeface="Microsoft Sans Serif"/>
                <a:cs typeface="Microsoft Sans Serif"/>
              </a:rPr>
              <a:t>ut </a:t>
            </a:r>
            <a:r>
              <a:rPr sz="1600" spc="50" dirty="0">
                <a:solidFill>
                  <a:srgbClr val="202A3C"/>
                </a:solidFill>
                <a:latin typeface="Microsoft Sans Serif"/>
                <a:cs typeface="Microsoft Sans Serif"/>
              </a:rPr>
              <a:t>labore </a:t>
            </a:r>
            <a:r>
              <a:rPr sz="1600" spc="60" dirty="0">
                <a:solidFill>
                  <a:srgbClr val="202A3C"/>
                </a:solidFill>
                <a:latin typeface="Microsoft Sans Serif"/>
                <a:cs typeface="Microsoft Sans Serif"/>
              </a:rPr>
              <a:t>et </a:t>
            </a:r>
            <a:r>
              <a:rPr sz="1600" spc="65" dirty="0">
                <a:solidFill>
                  <a:srgbClr val="202A3C"/>
                </a:solidFill>
                <a:latin typeface="Microsoft Sans Serif"/>
                <a:cs typeface="Microsoft Sans Serif"/>
              </a:rPr>
              <a:t>dolore </a:t>
            </a:r>
            <a:r>
              <a:rPr sz="1600" spc="40" dirty="0">
                <a:solidFill>
                  <a:srgbClr val="202A3C"/>
                </a:solidFill>
                <a:latin typeface="Microsoft Sans Serif"/>
                <a:cs typeface="Microsoft Sans Serif"/>
              </a:rPr>
              <a:t>magna </a:t>
            </a:r>
            <a:r>
              <a:rPr sz="1600" spc="45" dirty="0">
                <a:solidFill>
                  <a:srgbClr val="202A3C"/>
                </a:solidFill>
                <a:latin typeface="Microsoft Sans Serif"/>
                <a:cs typeface="Microsoft Sans Serif"/>
              </a:rPr>
              <a:t> </a:t>
            </a:r>
            <a:r>
              <a:rPr sz="1600" spc="30" dirty="0">
                <a:solidFill>
                  <a:srgbClr val="202A3C"/>
                </a:solidFill>
                <a:latin typeface="Microsoft Sans Serif"/>
                <a:cs typeface="Microsoft Sans Serif"/>
              </a:rPr>
              <a:t>aliqua.</a:t>
            </a:r>
            <a:r>
              <a:rPr sz="1600" spc="-10" dirty="0">
                <a:solidFill>
                  <a:srgbClr val="202A3C"/>
                </a:solidFill>
                <a:latin typeface="Microsoft Sans Serif"/>
                <a:cs typeface="Microsoft Sans Serif"/>
              </a:rPr>
              <a:t> </a:t>
            </a:r>
            <a:r>
              <a:rPr sz="1600" spc="60" dirty="0">
                <a:solidFill>
                  <a:srgbClr val="202A3C"/>
                </a:solidFill>
                <a:latin typeface="Microsoft Sans Serif"/>
                <a:cs typeface="Microsoft Sans Serif"/>
              </a:rPr>
              <a:t>Ut</a:t>
            </a:r>
            <a:r>
              <a:rPr sz="1600" spc="-5" dirty="0">
                <a:solidFill>
                  <a:srgbClr val="202A3C"/>
                </a:solidFill>
                <a:latin typeface="Microsoft Sans Serif"/>
                <a:cs typeface="Microsoft Sans Serif"/>
              </a:rPr>
              <a:t> </a:t>
            </a:r>
            <a:r>
              <a:rPr sz="1600" spc="70" dirty="0">
                <a:solidFill>
                  <a:srgbClr val="202A3C"/>
                </a:solidFill>
                <a:latin typeface="Microsoft Sans Serif"/>
                <a:cs typeface="Microsoft Sans Serif"/>
              </a:rPr>
              <a:t>enim</a:t>
            </a:r>
            <a:r>
              <a:rPr sz="1600" spc="-5" dirty="0">
                <a:solidFill>
                  <a:srgbClr val="202A3C"/>
                </a:solidFill>
                <a:latin typeface="Microsoft Sans Serif"/>
                <a:cs typeface="Microsoft Sans Serif"/>
              </a:rPr>
              <a:t> </a:t>
            </a:r>
            <a:r>
              <a:rPr sz="1600" spc="40" dirty="0">
                <a:solidFill>
                  <a:srgbClr val="202A3C"/>
                </a:solidFill>
                <a:latin typeface="Microsoft Sans Serif"/>
                <a:cs typeface="Microsoft Sans Serif"/>
              </a:rPr>
              <a:t>ad</a:t>
            </a:r>
            <a:r>
              <a:rPr sz="1600" spc="-5" dirty="0">
                <a:solidFill>
                  <a:srgbClr val="202A3C"/>
                </a:solidFill>
                <a:latin typeface="Microsoft Sans Serif"/>
                <a:cs typeface="Microsoft Sans Serif"/>
              </a:rPr>
              <a:t> </a:t>
            </a:r>
            <a:r>
              <a:rPr sz="1600" spc="90" dirty="0">
                <a:solidFill>
                  <a:srgbClr val="202A3C"/>
                </a:solidFill>
                <a:latin typeface="Microsoft Sans Serif"/>
                <a:cs typeface="Microsoft Sans Serif"/>
              </a:rPr>
              <a:t>minim</a:t>
            </a:r>
            <a:r>
              <a:rPr sz="1600" spc="-10" dirty="0">
                <a:solidFill>
                  <a:srgbClr val="202A3C"/>
                </a:solidFill>
                <a:latin typeface="Microsoft Sans Serif"/>
                <a:cs typeface="Microsoft Sans Serif"/>
              </a:rPr>
              <a:t> </a:t>
            </a:r>
            <a:r>
              <a:rPr sz="1600" spc="30" dirty="0">
                <a:solidFill>
                  <a:srgbClr val="202A3C"/>
                </a:solidFill>
                <a:latin typeface="Microsoft Sans Serif"/>
                <a:cs typeface="Microsoft Sans Serif"/>
              </a:rPr>
              <a:t>veniam,</a:t>
            </a:r>
            <a:r>
              <a:rPr sz="1600" spc="-5" dirty="0">
                <a:solidFill>
                  <a:srgbClr val="202A3C"/>
                </a:solidFill>
                <a:latin typeface="Microsoft Sans Serif"/>
                <a:cs typeface="Microsoft Sans Serif"/>
              </a:rPr>
              <a:t> </a:t>
            </a:r>
            <a:r>
              <a:rPr sz="1600" spc="40" dirty="0">
                <a:solidFill>
                  <a:srgbClr val="202A3C"/>
                </a:solidFill>
                <a:latin typeface="Microsoft Sans Serif"/>
                <a:cs typeface="Microsoft Sans Serif"/>
              </a:rPr>
              <a:t>quis</a:t>
            </a:r>
            <a:r>
              <a:rPr sz="1600" spc="-5" dirty="0">
                <a:solidFill>
                  <a:srgbClr val="202A3C"/>
                </a:solidFill>
                <a:latin typeface="Microsoft Sans Serif"/>
                <a:cs typeface="Microsoft Sans Serif"/>
              </a:rPr>
              <a:t> </a:t>
            </a:r>
            <a:r>
              <a:rPr sz="1600" spc="75" dirty="0">
                <a:solidFill>
                  <a:srgbClr val="202A3C"/>
                </a:solidFill>
                <a:latin typeface="Microsoft Sans Serif"/>
                <a:cs typeface="Microsoft Sans Serif"/>
              </a:rPr>
              <a:t>nostrud</a:t>
            </a:r>
            <a:r>
              <a:rPr sz="1600" spc="-5" dirty="0">
                <a:solidFill>
                  <a:srgbClr val="202A3C"/>
                </a:solidFill>
                <a:latin typeface="Microsoft Sans Serif"/>
                <a:cs typeface="Microsoft Sans Serif"/>
              </a:rPr>
              <a:t> </a:t>
            </a:r>
            <a:r>
              <a:rPr sz="1600" spc="45" dirty="0">
                <a:solidFill>
                  <a:srgbClr val="202A3C"/>
                </a:solidFill>
                <a:latin typeface="Microsoft Sans Serif"/>
                <a:cs typeface="Microsoft Sans Serif"/>
              </a:rPr>
              <a:t>exercitation </a:t>
            </a:r>
            <a:r>
              <a:rPr sz="1600" spc="-409" dirty="0">
                <a:solidFill>
                  <a:srgbClr val="202A3C"/>
                </a:solidFill>
                <a:latin typeface="Microsoft Sans Serif"/>
                <a:cs typeface="Microsoft Sans Serif"/>
              </a:rPr>
              <a:t> </a:t>
            </a:r>
            <a:r>
              <a:rPr sz="1600" spc="45" dirty="0">
                <a:solidFill>
                  <a:srgbClr val="202A3C"/>
                </a:solidFill>
                <a:latin typeface="Microsoft Sans Serif"/>
                <a:cs typeface="Microsoft Sans Serif"/>
              </a:rPr>
              <a:t>ullamco</a:t>
            </a:r>
            <a:r>
              <a:rPr sz="1600" spc="-10" dirty="0">
                <a:solidFill>
                  <a:srgbClr val="202A3C"/>
                </a:solidFill>
                <a:latin typeface="Microsoft Sans Serif"/>
                <a:cs typeface="Microsoft Sans Serif"/>
              </a:rPr>
              <a:t> </a:t>
            </a:r>
            <a:r>
              <a:rPr sz="1600" spc="40" dirty="0">
                <a:solidFill>
                  <a:srgbClr val="202A3C"/>
                </a:solidFill>
                <a:latin typeface="Microsoft Sans Serif"/>
                <a:cs typeface="Microsoft Sans Serif"/>
              </a:rPr>
              <a:t>laboris</a:t>
            </a:r>
            <a:r>
              <a:rPr sz="1600" spc="-5" dirty="0">
                <a:solidFill>
                  <a:srgbClr val="202A3C"/>
                </a:solidFill>
                <a:latin typeface="Microsoft Sans Serif"/>
                <a:cs typeface="Microsoft Sans Serif"/>
              </a:rPr>
              <a:t> </a:t>
            </a:r>
            <a:r>
              <a:rPr sz="1600" spc="30" dirty="0">
                <a:solidFill>
                  <a:srgbClr val="202A3C"/>
                </a:solidFill>
                <a:latin typeface="Microsoft Sans Serif"/>
                <a:cs typeface="Microsoft Sans Serif"/>
              </a:rPr>
              <a:t>nisi</a:t>
            </a:r>
            <a:r>
              <a:rPr sz="1600" spc="-5" dirty="0">
                <a:solidFill>
                  <a:srgbClr val="202A3C"/>
                </a:solidFill>
                <a:latin typeface="Microsoft Sans Serif"/>
                <a:cs typeface="Microsoft Sans Serif"/>
              </a:rPr>
              <a:t> </a:t>
            </a:r>
            <a:r>
              <a:rPr sz="1600" spc="100" dirty="0">
                <a:solidFill>
                  <a:srgbClr val="202A3C"/>
                </a:solidFill>
                <a:latin typeface="Microsoft Sans Serif"/>
                <a:cs typeface="Microsoft Sans Serif"/>
              </a:rPr>
              <a:t>ut</a:t>
            </a:r>
            <a:r>
              <a:rPr sz="1600" spc="-5" dirty="0">
                <a:solidFill>
                  <a:srgbClr val="202A3C"/>
                </a:solidFill>
                <a:latin typeface="Microsoft Sans Serif"/>
                <a:cs typeface="Microsoft Sans Serif"/>
              </a:rPr>
              <a:t> </a:t>
            </a:r>
            <a:r>
              <a:rPr sz="1600" spc="50" dirty="0">
                <a:solidFill>
                  <a:srgbClr val="202A3C"/>
                </a:solidFill>
                <a:latin typeface="Microsoft Sans Serif"/>
                <a:cs typeface="Microsoft Sans Serif"/>
              </a:rPr>
              <a:t>aliquip</a:t>
            </a:r>
            <a:r>
              <a:rPr sz="1600" spc="-5" dirty="0">
                <a:solidFill>
                  <a:srgbClr val="202A3C"/>
                </a:solidFill>
                <a:latin typeface="Microsoft Sans Serif"/>
                <a:cs typeface="Microsoft Sans Serif"/>
              </a:rPr>
              <a:t> </a:t>
            </a:r>
            <a:r>
              <a:rPr sz="1600" spc="20" dirty="0">
                <a:solidFill>
                  <a:srgbClr val="202A3C"/>
                </a:solidFill>
                <a:latin typeface="Microsoft Sans Serif"/>
                <a:cs typeface="Microsoft Sans Serif"/>
              </a:rPr>
              <a:t>ex</a:t>
            </a:r>
            <a:r>
              <a:rPr sz="1600" spc="-5" dirty="0">
                <a:solidFill>
                  <a:srgbClr val="202A3C"/>
                </a:solidFill>
                <a:latin typeface="Microsoft Sans Serif"/>
                <a:cs typeface="Microsoft Sans Serif"/>
              </a:rPr>
              <a:t> </a:t>
            </a:r>
            <a:r>
              <a:rPr sz="1600" dirty="0">
                <a:solidFill>
                  <a:srgbClr val="202A3C"/>
                </a:solidFill>
                <a:latin typeface="Microsoft Sans Serif"/>
                <a:cs typeface="Microsoft Sans Serif"/>
              </a:rPr>
              <a:t>ea</a:t>
            </a:r>
            <a:r>
              <a:rPr sz="1600" spc="-5" dirty="0">
                <a:solidFill>
                  <a:srgbClr val="202A3C"/>
                </a:solidFill>
                <a:latin typeface="Microsoft Sans Serif"/>
                <a:cs typeface="Microsoft Sans Serif"/>
              </a:rPr>
              <a:t> </a:t>
            </a:r>
            <a:r>
              <a:rPr sz="1600" spc="80" dirty="0">
                <a:solidFill>
                  <a:srgbClr val="202A3C"/>
                </a:solidFill>
                <a:latin typeface="Microsoft Sans Serif"/>
                <a:cs typeface="Microsoft Sans Serif"/>
              </a:rPr>
              <a:t>commodo</a:t>
            </a:r>
            <a:r>
              <a:rPr sz="1600" spc="-5" dirty="0">
                <a:solidFill>
                  <a:srgbClr val="202A3C"/>
                </a:solidFill>
                <a:latin typeface="Microsoft Sans Serif"/>
                <a:cs typeface="Microsoft Sans Serif"/>
              </a:rPr>
              <a:t> </a:t>
            </a:r>
            <a:r>
              <a:rPr sz="1600" spc="30" dirty="0">
                <a:solidFill>
                  <a:srgbClr val="202A3C"/>
                </a:solidFill>
                <a:latin typeface="Microsoft Sans Serif"/>
                <a:cs typeface="Microsoft Sans Serif"/>
              </a:rPr>
              <a:t>consequat.</a:t>
            </a:r>
            <a:endParaRPr sz="1600" dirty="0">
              <a:latin typeface="Microsoft Sans Serif"/>
              <a:cs typeface="Microsoft Sans Serif"/>
            </a:endParaRPr>
          </a:p>
          <a:p>
            <a:pPr marL="12700" marR="418465" algn="just">
              <a:lnSpc>
                <a:spcPct val="113300"/>
              </a:lnSpc>
            </a:pPr>
            <a:r>
              <a:rPr sz="1600" spc="20" dirty="0">
                <a:solidFill>
                  <a:srgbClr val="202A3C"/>
                </a:solidFill>
                <a:latin typeface="Microsoft Sans Serif"/>
                <a:cs typeface="Microsoft Sans Serif"/>
              </a:rPr>
              <a:t>Duis</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aute</a:t>
            </a:r>
            <a:r>
              <a:rPr sz="1600" spc="-5" dirty="0">
                <a:solidFill>
                  <a:srgbClr val="202A3C"/>
                </a:solidFill>
                <a:latin typeface="Microsoft Sans Serif"/>
                <a:cs typeface="Microsoft Sans Serif"/>
              </a:rPr>
              <a:t> </a:t>
            </a:r>
            <a:r>
              <a:rPr sz="1600" spc="70" dirty="0">
                <a:solidFill>
                  <a:srgbClr val="202A3C"/>
                </a:solidFill>
                <a:latin typeface="Microsoft Sans Serif"/>
                <a:cs typeface="Microsoft Sans Serif"/>
              </a:rPr>
              <a:t>irure</a:t>
            </a:r>
            <a:r>
              <a:rPr sz="1600" spc="-5" dirty="0">
                <a:solidFill>
                  <a:srgbClr val="202A3C"/>
                </a:solidFill>
                <a:latin typeface="Microsoft Sans Serif"/>
                <a:cs typeface="Microsoft Sans Serif"/>
              </a:rPr>
              <a:t> </a:t>
            </a:r>
            <a:r>
              <a:rPr sz="1600" spc="75" dirty="0">
                <a:solidFill>
                  <a:srgbClr val="202A3C"/>
                </a:solidFill>
                <a:latin typeface="Microsoft Sans Serif"/>
                <a:cs typeface="Microsoft Sans Serif"/>
              </a:rPr>
              <a:t>dolor</a:t>
            </a:r>
            <a:r>
              <a:rPr sz="1600" spc="-10" dirty="0">
                <a:solidFill>
                  <a:srgbClr val="202A3C"/>
                </a:solidFill>
                <a:latin typeface="Microsoft Sans Serif"/>
                <a:cs typeface="Microsoft Sans Serif"/>
              </a:rPr>
              <a:t> </a:t>
            </a:r>
            <a:r>
              <a:rPr sz="1600" spc="65" dirty="0">
                <a:solidFill>
                  <a:srgbClr val="202A3C"/>
                </a:solidFill>
                <a:latin typeface="Microsoft Sans Serif"/>
                <a:cs typeface="Microsoft Sans Serif"/>
              </a:rPr>
              <a:t>in</a:t>
            </a:r>
            <a:r>
              <a:rPr sz="1600" spc="-5" dirty="0">
                <a:solidFill>
                  <a:srgbClr val="202A3C"/>
                </a:solidFill>
                <a:latin typeface="Microsoft Sans Serif"/>
                <a:cs typeface="Microsoft Sans Serif"/>
              </a:rPr>
              <a:t> </a:t>
            </a:r>
            <a:r>
              <a:rPr sz="1600" spc="65" dirty="0">
                <a:solidFill>
                  <a:srgbClr val="202A3C"/>
                </a:solidFill>
                <a:latin typeface="Microsoft Sans Serif"/>
                <a:cs typeface="Microsoft Sans Serif"/>
              </a:rPr>
              <a:t>reprehenderit</a:t>
            </a:r>
            <a:r>
              <a:rPr sz="1600" spc="-5" dirty="0">
                <a:solidFill>
                  <a:srgbClr val="202A3C"/>
                </a:solidFill>
                <a:latin typeface="Microsoft Sans Serif"/>
                <a:cs typeface="Microsoft Sans Serif"/>
              </a:rPr>
              <a:t> </a:t>
            </a:r>
            <a:r>
              <a:rPr sz="1600" spc="65" dirty="0">
                <a:solidFill>
                  <a:srgbClr val="202A3C"/>
                </a:solidFill>
                <a:latin typeface="Microsoft Sans Serif"/>
                <a:cs typeface="Microsoft Sans Serif"/>
              </a:rPr>
              <a:t>in</a:t>
            </a:r>
            <a:r>
              <a:rPr sz="1600" spc="-5" dirty="0">
                <a:solidFill>
                  <a:srgbClr val="202A3C"/>
                </a:solidFill>
                <a:latin typeface="Microsoft Sans Serif"/>
                <a:cs typeface="Microsoft Sans Serif"/>
              </a:rPr>
              <a:t> </a:t>
            </a:r>
            <a:r>
              <a:rPr sz="1600" spc="55" dirty="0">
                <a:solidFill>
                  <a:srgbClr val="202A3C"/>
                </a:solidFill>
                <a:latin typeface="Microsoft Sans Serif"/>
                <a:cs typeface="Microsoft Sans Serif"/>
              </a:rPr>
              <a:t>voluptate</a:t>
            </a:r>
            <a:r>
              <a:rPr sz="1600" spc="-10" dirty="0">
                <a:solidFill>
                  <a:srgbClr val="202A3C"/>
                </a:solidFill>
                <a:latin typeface="Microsoft Sans Serif"/>
                <a:cs typeface="Microsoft Sans Serif"/>
              </a:rPr>
              <a:t> </a:t>
            </a:r>
            <a:r>
              <a:rPr sz="1600" spc="35" dirty="0">
                <a:solidFill>
                  <a:srgbClr val="202A3C"/>
                </a:solidFill>
                <a:latin typeface="Microsoft Sans Serif"/>
                <a:cs typeface="Microsoft Sans Serif"/>
              </a:rPr>
              <a:t>velit </a:t>
            </a:r>
            <a:r>
              <a:rPr sz="1600" spc="-409" dirty="0">
                <a:solidFill>
                  <a:srgbClr val="202A3C"/>
                </a:solidFill>
                <a:latin typeface="Microsoft Sans Serif"/>
                <a:cs typeface="Microsoft Sans Serif"/>
              </a:rPr>
              <a:t> </a:t>
            </a:r>
            <a:r>
              <a:rPr sz="1600" spc="-20" dirty="0">
                <a:solidFill>
                  <a:srgbClr val="202A3C"/>
                </a:solidFill>
                <a:latin typeface="Microsoft Sans Serif"/>
                <a:cs typeface="Microsoft Sans Serif"/>
              </a:rPr>
              <a:t>esse</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cillum</a:t>
            </a:r>
            <a:r>
              <a:rPr sz="1600" spc="-10" dirty="0">
                <a:solidFill>
                  <a:srgbClr val="202A3C"/>
                </a:solidFill>
                <a:latin typeface="Microsoft Sans Serif"/>
                <a:cs typeface="Microsoft Sans Serif"/>
              </a:rPr>
              <a:t> </a:t>
            </a:r>
            <a:r>
              <a:rPr sz="1600" spc="65" dirty="0">
                <a:solidFill>
                  <a:srgbClr val="202A3C"/>
                </a:solidFill>
                <a:latin typeface="Microsoft Sans Serif"/>
                <a:cs typeface="Microsoft Sans Serif"/>
              </a:rPr>
              <a:t>dolore</a:t>
            </a:r>
            <a:r>
              <a:rPr sz="1600" spc="-5" dirty="0">
                <a:solidFill>
                  <a:srgbClr val="202A3C"/>
                </a:solidFill>
                <a:latin typeface="Microsoft Sans Serif"/>
                <a:cs typeface="Microsoft Sans Serif"/>
              </a:rPr>
              <a:t> </a:t>
            </a:r>
            <a:r>
              <a:rPr sz="1600" spc="45" dirty="0">
                <a:solidFill>
                  <a:srgbClr val="202A3C"/>
                </a:solidFill>
                <a:latin typeface="Microsoft Sans Serif"/>
                <a:cs typeface="Microsoft Sans Serif"/>
              </a:rPr>
              <a:t>eu</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fugiat</a:t>
            </a:r>
            <a:r>
              <a:rPr sz="1600" spc="-5" dirty="0">
                <a:solidFill>
                  <a:srgbClr val="202A3C"/>
                </a:solidFill>
                <a:latin typeface="Microsoft Sans Serif"/>
                <a:cs typeface="Microsoft Sans Serif"/>
              </a:rPr>
              <a:t> </a:t>
            </a:r>
            <a:r>
              <a:rPr sz="1600" spc="50" dirty="0">
                <a:solidFill>
                  <a:srgbClr val="202A3C"/>
                </a:solidFill>
                <a:latin typeface="Microsoft Sans Serif"/>
                <a:cs typeface="Microsoft Sans Serif"/>
              </a:rPr>
              <a:t>nulla</a:t>
            </a:r>
            <a:r>
              <a:rPr sz="1600" spc="-10" dirty="0">
                <a:solidFill>
                  <a:srgbClr val="202A3C"/>
                </a:solidFill>
                <a:latin typeface="Microsoft Sans Serif"/>
                <a:cs typeface="Microsoft Sans Serif"/>
              </a:rPr>
              <a:t> </a:t>
            </a:r>
            <a:r>
              <a:rPr sz="1600" spc="65" dirty="0">
                <a:solidFill>
                  <a:srgbClr val="202A3C"/>
                </a:solidFill>
                <a:latin typeface="Microsoft Sans Serif"/>
                <a:cs typeface="Microsoft Sans Serif"/>
              </a:rPr>
              <a:t>in</a:t>
            </a:r>
            <a:r>
              <a:rPr sz="1600" spc="-5" dirty="0">
                <a:solidFill>
                  <a:srgbClr val="202A3C"/>
                </a:solidFill>
                <a:latin typeface="Microsoft Sans Serif"/>
                <a:cs typeface="Microsoft Sans Serif"/>
              </a:rPr>
              <a:t> </a:t>
            </a:r>
            <a:r>
              <a:rPr sz="1600" spc="55" dirty="0">
                <a:solidFill>
                  <a:srgbClr val="202A3C"/>
                </a:solidFill>
                <a:latin typeface="Microsoft Sans Serif"/>
                <a:cs typeface="Microsoft Sans Serif"/>
              </a:rPr>
              <a:t>voluptate</a:t>
            </a:r>
            <a:r>
              <a:rPr sz="1600" spc="-10" dirty="0">
                <a:solidFill>
                  <a:srgbClr val="202A3C"/>
                </a:solidFill>
                <a:latin typeface="Microsoft Sans Serif"/>
                <a:cs typeface="Microsoft Sans Serif"/>
              </a:rPr>
              <a:t> </a:t>
            </a:r>
            <a:r>
              <a:rPr sz="1600" spc="35" dirty="0">
                <a:solidFill>
                  <a:srgbClr val="202A3C"/>
                </a:solidFill>
                <a:latin typeface="Microsoft Sans Serif"/>
                <a:cs typeface="Microsoft Sans Serif"/>
              </a:rPr>
              <a:t>velit</a:t>
            </a:r>
            <a:r>
              <a:rPr sz="1600" spc="-5" dirty="0">
                <a:solidFill>
                  <a:srgbClr val="202A3C"/>
                </a:solidFill>
                <a:latin typeface="Microsoft Sans Serif"/>
                <a:cs typeface="Microsoft Sans Serif"/>
              </a:rPr>
              <a:t> </a:t>
            </a:r>
            <a:r>
              <a:rPr sz="1600" spc="-20" dirty="0">
                <a:solidFill>
                  <a:srgbClr val="202A3C"/>
                </a:solidFill>
                <a:latin typeface="Microsoft Sans Serif"/>
                <a:cs typeface="Microsoft Sans Serif"/>
              </a:rPr>
              <a:t>esse </a:t>
            </a:r>
            <a:r>
              <a:rPr sz="1600" spc="-415" dirty="0">
                <a:solidFill>
                  <a:srgbClr val="202A3C"/>
                </a:solidFill>
                <a:latin typeface="Microsoft Sans Serif"/>
                <a:cs typeface="Microsoft Sans Serif"/>
              </a:rPr>
              <a:t> </a:t>
            </a:r>
            <a:r>
              <a:rPr sz="1600" spc="50" dirty="0">
                <a:solidFill>
                  <a:srgbClr val="202A3C"/>
                </a:solidFill>
                <a:latin typeface="Microsoft Sans Serif"/>
                <a:cs typeface="Microsoft Sans Serif"/>
              </a:rPr>
              <a:t>cillum</a:t>
            </a:r>
            <a:r>
              <a:rPr sz="1600" spc="-15" dirty="0">
                <a:solidFill>
                  <a:srgbClr val="202A3C"/>
                </a:solidFill>
                <a:latin typeface="Microsoft Sans Serif"/>
                <a:cs typeface="Microsoft Sans Serif"/>
              </a:rPr>
              <a:t> </a:t>
            </a:r>
            <a:r>
              <a:rPr sz="1600" spc="65" dirty="0">
                <a:solidFill>
                  <a:srgbClr val="202A3C"/>
                </a:solidFill>
                <a:latin typeface="Microsoft Sans Serif"/>
                <a:cs typeface="Microsoft Sans Serif"/>
              </a:rPr>
              <a:t>dolore</a:t>
            </a:r>
            <a:r>
              <a:rPr sz="1600" spc="-10" dirty="0">
                <a:solidFill>
                  <a:srgbClr val="202A3C"/>
                </a:solidFill>
                <a:latin typeface="Microsoft Sans Serif"/>
                <a:cs typeface="Microsoft Sans Serif"/>
              </a:rPr>
              <a:t> </a:t>
            </a:r>
            <a:r>
              <a:rPr sz="1600" spc="45" dirty="0">
                <a:solidFill>
                  <a:srgbClr val="202A3C"/>
                </a:solidFill>
                <a:latin typeface="Microsoft Sans Serif"/>
                <a:cs typeface="Microsoft Sans Serif"/>
              </a:rPr>
              <a:t>eu</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fugiat</a:t>
            </a:r>
            <a:r>
              <a:rPr sz="1600" spc="-10" dirty="0">
                <a:solidFill>
                  <a:srgbClr val="202A3C"/>
                </a:solidFill>
                <a:latin typeface="Microsoft Sans Serif"/>
                <a:cs typeface="Microsoft Sans Serif"/>
              </a:rPr>
              <a:t> </a:t>
            </a:r>
            <a:r>
              <a:rPr sz="1600" spc="50" dirty="0">
                <a:solidFill>
                  <a:srgbClr val="202A3C"/>
                </a:solidFill>
                <a:latin typeface="Microsoft Sans Serif"/>
                <a:cs typeface="Microsoft Sans Serif"/>
              </a:rPr>
              <a:t>nulla</a:t>
            </a:r>
            <a:r>
              <a:rPr sz="1600" spc="-10" dirty="0">
                <a:solidFill>
                  <a:srgbClr val="202A3C"/>
                </a:solidFill>
                <a:latin typeface="Microsoft Sans Serif"/>
                <a:cs typeface="Microsoft Sans Serif"/>
              </a:rPr>
              <a:t> </a:t>
            </a:r>
            <a:r>
              <a:rPr sz="1600" spc="55" dirty="0">
                <a:solidFill>
                  <a:srgbClr val="202A3C"/>
                </a:solidFill>
                <a:latin typeface="Microsoft Sans Serif"/>
                <a:cs typeface="Microsoft Sans Serif"/>
              </a:rPr>
              <a:t>pariatur.</a:t>
            </a:r>
            <a:endParaRPr sz="1600" dirty="0">
              <a:latin typeface="Microsoft Sans Serif"/>
              <a:cs typeface="Microsoft Sans Serif"/>
            </a:endParaRPr>
          </a:p>
        </p:txBody>
      </p:sp>
      <p:sp>
        <p:nvSpPr>
          <p:cNvPr id="11" name="object 11"/>
          <p:cNvSpPr txBox="1"/>
          <p:nvPr/>
        </p:nvSpPr>
        <p:spPr>
          <a:xfrm>
            <a:off x="7188382" y="8017511"/>
            <a:ext cx="1905000" cy="1426845"/>
          </a:xfrm>
          <a:prstGeom prst="rect">
            <a:avLst/>
          </a:prstGeom>
        </p:spPr>
        <p:txBody>
          <a:bodyPr vert="horz" wrap="square" lIns="0" tIns="224790" rIns="0" bIns="0" rtlCol="0">
            <a:spAutoFit/>
          </a:bodyPr>
          <a:lstStyle/>
          <a:p>
            <a:pPr marL="45085">
              <a:lnSpc>
                <a:spcPct val="100000"/>
              </a:lnSpc>
              <a:spcBef>
                <a:spcPts val="1770"/>
              </a:spcBef>
            </a:pPr>
            <a:r>
              <a:rPr sz="4550" b="1" spc="35" dirty="0">
                <a:solidFill>
                  <a:srgbClr val="FFFFFF"/>
                </a:solidFill>
                <a:latin typeface="Arial"/>
                <a:cs typeface="Arial"/>
              </a:rPr>
              <a:t>2.904+</a:t>
            </a:r>
            <a:endParaRPr sz="4550">
              <a:latin typeface="Arial"/>
              <a:cs typeface="Arial"/>
            </a:endParaRPr>
          </a:p>
          <a:p>
            <a:pPr marL="12700">
              <a:lnSpc>
                <a:spcPct val="100000"/>
              </a:lnSpc>
              <a:spcBef>
                <a:spcPts val="900"/>
              </a:spcBef>
            </a:pPr>
            <a:r>
              <a:rPr sz="2500" spc="30" dirty="0">
                <a:solidFill>
                  <a:srgbClr val="FFFFFF"/>
                </a:solidFill>
                <a:latin typeface="Microsoft Sans Serif"/>
                <a:cs typeface="Microsoft Sans Serif"/>
              </a:rPr>
              <a:t>Client</a:t>
            </a:r>
            <a:r>
              <a:rPr sz="2500" spc="-65" dirty="0">
                <a:solidFill>
                  <a:srgbClr val="FFFFFF"/>
                </a:solidFill>
                <a:latin typeface="Microsoft Sans Serif"/>
                <a:cs typeface="Microsoft Sans Serif"/>
              </a:rPr>
              <a:t> </a:t>
            </a:r>
            <a:r>
              <a:rPr sz="2500" spc="25" dirty="0">
                <a:solidFill>
                  <a:srgbClr val="FFFFFF"/>
                </a:solidFill>
                <a:latin typeface="Microsoft Sans Serif"/>
                <a:cs typeface="Microsoft Sans Serif"/>
              </a:rPr>
              <a:t>Total's</a:t>
            </a:r>
            <a:endParaRPr sz="2500">
              <a:latin typeface="Microsoft Sans Serif"/>
              <a:cs typeface="Microsoft Sans Serif"/>
            </a:endParaRPr>
          </a:p>
        </p:txBody>
      </p:sp>
      <p:grpSp>
        <p:nvGrpSpPr>
          <p:cNvPr id="18" name="object 3">
            <a:extLst>
              <a:ext uri="{FF2B5EF4-FFF2-40B4-BE49-F238E27FC236}">
                <a16:creationId xmlns:a16="http://schemas.microsoft.com/office/drawing/2014/main" id="{EAD00628-EEE1-481B-DEAE-CEBC2D1749D3}"/>
              </a:ext>
            </a:extLst>
          </p:cNvPr>
          <p:cNvGrpSpPr/>
          <p:nvPr/>
        </p:nvGrpSpPr>
        <p:grpSpPr>
          <a:xfrm>
            <a:off x="9194620" y="35"/>
            <a:ext cx="9093936" cy="10287000"/>
            <a:chOff x="11694424" y="35"/>
            <a:chExt cx="6594132" cy="10287000"/>
          </a:xfrm>
        </p:grpSpPr>
        <p:sp>
          <p:nvSpPr>
            <p:cNvPr id="19" name="object 4">
              <a:extLst>
                <a:ext uri="{FF2B5EF4-FFF2-40B4-BE49-F238E27FC236}">
                  <a16:creationId xmlns:a16="http://schemas.microsoft.com/office/drawing/2014/main" id="{A39AB5EE-B54E-97CC-592B-7F4A1873B025}"/>
                </a:ext>
              </a:extLst>
            </p:cNvPr>
            <p:cNvSpPr/>
            <p:nvPr/>
          </p:nvSpPr>
          <p:spPr>
            <a:xfrm>
              <a:off x="11694424" y="35"/>
              <a:ext cx="6591300" cy="10287000"/>
            </a:xfrm>
            <a:custGeom>
              <a:avLst/>
              <a:gdLst/>
              <a:ahLst/>
              <a:cxnLst/>
              <a:rect l="l" t="t" r="r" b="b"/>
              <a:pathLst>
                <a:path w="6591300" h="10287000">
                  <a:moveTo>
                    <a:pt x="6591300" y="10286932"/>
                  </a:moveTo>
                  <a:lnTo>
                    <a:pt x="0" y="10286932"/>
                  </a:lnTo>
                  <a:lnTo>
                    <a:pt x="0" y="0"/>
                  </a:lnTo>
                  <a:lnTo>
                    <a:pt x="6591300" y="0"/>
                  </a:lnTo>
                  <a:lnTo>
                    <a:pt x="6591300" y="10286932"/>
                  </a:lnTo>
                  <a:close/>
                </a:path>
              </a:pathLst>
            </a:custGeom>
            <a:solidFill>
              <a:srgbClr val="202A3C"/>
            </a:solidFill>
          </p:spPr>
          <p:txBody>
            <a:bodyPr wrap="square" lIns="0" tIns="0" rIns="0" bIns="0" rtlCol="0"/>
            <a:lstStyle/>
            <a:p>
              <a:endParaRPr/>
            </a:p>
          </p:txBody>
        </p:sp>
        <p:sp>
          <p:nvSpPr>
            <p:cNvPr id="20" name="object 5">
              <a:extLst>
                <a:ext uri="{FF2B5EF4-FFF2-40B4-BE49-F238E27FC236}">
                  <a16:creationId xmlns:a16="http://schemas.microsoft.com/office/drawing/2014/main" id="{4B6571F4-C69E-9D92-7FF3-43F7414A3475}"/>
                </a:ext>
              </a:extLst>
            </p:cNvPr>
            <p:cNvSpPr/>
            <p:nvPr/>
          </p:nvSpPr>
          <p:spPr>
            <a:xfrm>
              <a:off x="17087771" y="1045"/>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grpSp>
      <p:pic>
        <p:nvPicPr>
          <p:cNvPr id="28" name="Picture 27">
            <a:extLst>
              <a:ext uri="{FF2B5EF4-FFF2-40B4-BE49-F238E27FC236}">
                <a16:creationId xmlns:a16="http://schemas.microsoft.com/office/drawing/2014/main" id="{BAA2ADFC-93BE-AE60-042D-45E98BF15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2102" y="1920521"/>
            <a:ext cx="9775065" cy="6810412"/>
          </a:xfrm>
          <a:prstGeom prst="rect">
            <a:avLst/>
          </a:prstGeom>
        </p:spPr>
      </p:pic>
    </p:spTree>
    <p:extLst>
      <p:ext uri="{BB962C8B-B14F-4D97-AF65-F5344CB8AC3E}">
        <p14:creationId xmlns:p14="http://schemas.microsoft.com/office/powerpoint/2010/main" val="26021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3654" y="884459"/>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202A3C"/>
                </a:solidFill>
                <a:latin typeface="Microsoft Sans Serif"/>
                <a:cs typeface="Microsoft Sans Serif"/>
              </a:rPr>
              <a:t>Astute Softwares</a:t>
            </a:r>
          </a:p>
        </p:txBody>
      </p:sp>
      <p:grpSp>
        <p:nvGrpSpPr>
          <p:cNvPr id="3" name="object 3"/>
          <p:cNvGrpSpPr/>
          <p:nvPr/>
        </p:nvGrpSpPr>
        <p:grpSpPr>
          <a:xfrm>
            <a:off x="11202987" y="211"/>
            <a:ext cx="7085330" cy="10287000"/>
            <a:chOff x="11202987" y="211"/>
            <a:chExt cx="7085330" cy="10287000"/>
          </a:xfrm>
        </p:grpSpPr>
        <p:sp>
          <p:nvSpPr>
            <p:cNvPr id="4" name="object 4"/>
            <p:cNvSpPr/>
            <p:nvPr/>
          </p:nvSpPr>
          <p:spPr>
            <a:xfrm>
              <a:off x="17087771" y="1050"/>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sp>
          <p:nvSpPr>
            <p:cNvPr id="5" name="object 5"/>
            <p:cNvSpPr/>
            <p:nvPr/>
          </p:nvSpPr>
          <p:spPr>
            <a:xfrm>
              <a:off x="12973867" y="211"/>
              <a:ext cx="2514600" cy="10287000"/>
            </a:xfrm>
            <a:custGeom>
              <a:avLst/>
              <a:gdLst/>
              <a:ahLst/>
              <a:cxnLst/>
              <a:rect l="l" t="t" r="r" b="b"/>
              <a:pathLst>
                <a:path w="2514600" h="10287000">
                  <a:moveTo>
                    <a:pt x="2514600" y="10286588"/>
                  </a:moveTo>
                  <a:lnTo>
                    <a:pt x="0" y="10286588"/>
                  </a:lnTo>
                  <a:lnTo>
                    <a:pt x="0" y="0"/>
                  </a:lnTo>
                  <a:lnTo>
                    <a:pt x="2514600" y="0"/>
                  </a:lnTo>
                  <a:lnTo>
                    <a:pt x="2514600" y="10286588"/>
                  </a:lnTo>
                  <a:close/>
                </a:path>
              </a:pathLst>
            </a:custGeom>
            <a:solidFill>
              <a:srgbClr val="202A3C"/>
            </a:solidFill>
          </p:spPr>
          <p:txBody>
            <a:bodyPr wrap="square" lIns="0" tIns="0" rIns="0" bIns="0" rtlCol="0"/>
            <a:lstStyle/>
            <a:p>
              <a:endParaRPr/>
            </a:p>
          </p:txBody>
        </p:sp>
        <p:pic>
          <p:nvPicPr>
            <p:cNvPr id="6" name="object 6"/>
            <p:cNvPicPr/>
            <p:nvPr/>
          </p:nvPicPr>
          <p:blipFill>
            <a:blip r:embed="rId2" cstate="print"/>
            <a:stretch>
              <a:fillRect/>
            </a:stretch>
          </p:blipFill>
          <p:spPr>
            <a:xfrm>
              <a:off x="11202987" y="1020984"/>
              <a:ext cx="6057899" cy="8233462"/>
            </a:xfrm>
            <a:prstGeom prst="rect">
              <a:avLst/>
            </a:prstGeom>
          </p:spPr>
        </p:pic>
      </p:grpSp>
      <p:sp>
        <p:nvSpPr>
          <p:cNvPr id="7" name="object 7"/>
          <p:cNvSpPr txBox="1">
            <a:spLocks noGrp="1"/>
          </p:cNvSpPr>
          <p:nvPr>
            <p:ph type="title"/>
          </p:nvPr>
        </p:nvSpPr>
        <p:spPr>
          <a:xfrm>
            <a:off x="1411661" y="2454218"/>
            <a:ext cx="7722234" cy="885499"/>
          </a:xfrm>
          <a:prstGeom prst="rect">
            <a:avLst/>
          </a:prstGeom>
        </p:spPr>
        <p:txBody>
          <a:bodyPr vert="horz" wrap="square" lIns="0" tIns="84455" rIns="0" bIns="0" rtlCol="0">
            <a:spAutoFit/>
          </a:bodyPr>
          <a:lstStyle/>
          <a:p>
            <a:pPr marL="12700">
              <a:lnSpc>
                <a:spcPct val="100000"/>
              </a:lnSpc>
              <a:spcBef>
                <a:spcPts val="665"/>
              </a:spcBef>
            </a:pPr>
            <a:r>
              <a:rPr lang="en-US" sz="5200" b="0" spc="355" dirty="0">
                <a:solidFill>
                  <a:srgbClr val="202A3C"/>
                </a:solidFill>
                <a:latin typeface="Trebuchet MS"/>
                <a:cs typeface="Trebuchet MS"/>
              </a:rPr>
              <a:t>SOLUTIONS</a:t>
            </a:r>
            <a:endParaRPr lang="en-US" sz="5200" dirty="0"/>
          </a:p>
        </p:txBody>
      </p:sp>
      <p:pic>
        <p:nvPicPr>
          <p:cNvPr id="8" name="object 8"/>
          <p:cNvPicPr/>
          <p:nvPr/>
        </p:nvPicPr>
        <p:blipFill>
          <a:blip r:embed="rId3" cstate="print"/>
          <a:stretch>
            <a:fillRect/>
          </a:stretch>
        </p:blipFill>
        <p:spPr>
          <a:xfrm>
            <a:off x="1156989" y="4202441"/>
            <a:ext cx="523874" cy="485774"/>
          </a:xfrm>
          <a:prstGeom prst="rect">
            <a:avLst/>
          </a:prstGeom>
        </p:spPr>
      </p:pic>
      <p:sp>
        <p:nvSpPr>
          <p:cNvPr id="9" name="object 9"/>
          <p:cNvSpPr txBox="1"/>
          <p:nvPr/>
        </p:nvSpPr>
        <p:spPr>
          <a:xfrm>
            <a:off x="2068010" y="4152900"/>
            <a:ext cx="4522618" cy="997709"/>
          </a:xfrm>
          <a:prstGeom prst="rect">
            <a:avLst/>
          </a:prstGeom>
        </p:spPr>
        <p:txBody>
          <a:bodyPr vert="horz" wrap="square" lIns="0" tIns="12700" rIns="0" bIns="0" rtlCol="0">
            <a:spAutoFit/>
          </a:bodyPr>
          <a:lstStyle/>
          <a:p>
            <a:pPr lvl="0"/>
            <a:r>
              <a:rPr lang="en-US" sz="3200" dirty="0"/>
              <a:t>Registration both buyer and retailer same platform</a:t>
            </a:r>
          </a:p>
        </p:txBody>
      </p:sp>
      <p:pic>
        <p:nvPicPr>
          <p:cNvPr id="10" name="object 10"/>
          <p:cNvPicPr/>
          <p:nvPr/>
        </p:nvPicPr>
        <p:blipFill>
          <a:blip r:embed="rId4" cstate="print"/>
          <a:stretch>
            <a:fillRect/>
          </a:stretch>
        </p:blipFill>
        <p:spPr>
          <a:xfrm>
            <a:off x="6678782" y="4429126"/>
            <a:ext cx="523874" cy="485774"/>
          </a:xfrm>
          <a:prstGeom prst="rect">
            <a:avLst/>
          </a:prstGeom>
        </p:spPr>
      </p:pic>
      <p:sp>
        <p:nvSpPr>
          <p:cNvPr id="11" name="object 11"/>
          <p:cNvSpPr txBox="1"/>
          <p:nvPr/>
        </p:nvSpPr>
        <p:spPr>
          <a:xfrm>
            <a:off x="7339852" y="4301836"/>
            <a:ext cx="3861548" cy="538545"/>
          </a:xfrm>
          <a:prstGeom prst="rect">
            <a:avLst/>
          </a:prstGeom>
        </p:spPr>
        <p:txBody>
          <a:bodyPr vert="horz" wrap="square" lIns="0" tIns="12700" rIns="0" bIns="0" rtlCol="0">
            <a:spAutoFit/>
          </a:bodyPr>
          <a:lstStyle/>
          <a:p>
            <a:pPr marL="12700" marR="5080" algn="just">
              <a:lnSpc>
                <a:spcPct val="113300"/>
              </a:lnSpc>
              <a:spcBef>
                <a:spcPts val="100"/>
              </a:spcBef>
            </a:pPr>
            <a:r>
              <a:rPr lang="en-US" sz="3200" spc="55" dirty="0">
                <a:solidFill>
                  <a:srgbClr val="262524"/>
                </a:solidFill>
                <a:latin typeface="Calibri (Body)"/>
                <a:cs typeface="Microsoft Sans Serif"/>
              </a:rPr>
              <a:t>Record Issues solved</a:t>
            </a:r>
            <a:endParaRPr lang="en-US" sz="3200" dirty="0">
              <a:latin typeface="Calibri (Body)"/>
              <a:cs typeface="Microsoft Sans Serif"/>
            </a:endParaRPr>
          </a:p>
        </p:txBody>
      </p:sp>
      <p:pic>
        <p:nvPicPr>
          <p:cNvPr id="12" name="object 12"/>
          <p:cNvPicPr/>
          <p:nvPr/>
        </p:nvPicPr>
        <p:blipFill>
          <a:blip r:embed="rId4" cstate="print"/>
          <a:stretch>
            <a:fillRect/>
          </a:stretch>
        </p:blipFill>
        <p:spPr>
          <a:xfrm>
            <a:off x="1137939" y="6470608"/>
            <a:ext cx="523874" cy="485774"/>
          </a:xfrm>
          <a:prstGeom prst="rect">
            <a:avLst/>
          </a:prstGeom>
        </p:spPr>
      </p:pic>
      <p:sp>
        <p:nvSpPr>
          <p:cNvPr id="13" name="object 13"/>
          <p:cNvSpPr txBox="1"/>
          <p:nvPr/>
        </p:nvSpPr>
        <p:spPr>
          <a:xfrm>
            <a:off x="2111863" y="6248633"/>
            <a:ext cx="5657317" cy="1104213"/>
          </a:xfrm>
          <a:prstGeom prst="rect">
            <a:avLst/>
          </a:prstGeom>
        </p:spPr>
        <p:txBody>
          <a:bodyPr vert="horz" wrap="square" lIns="0" tIns="12700" rIns="0" bIns="0" rtlCol="0">
            <a:spAutoFit/>
          </a:bodyPr>
          <a:lstStyle/>
          <a:p>
            <a:pPr marL="12700" marR="5080" algn="just">
              <a:lnSpc>
                <a:spcPct val="113300"/>
              </a:lnSpc>
              <a:spcBef>
                <a:spcPts val="100"/>
              </a:spcBef>
            </a:pPr>
            <a:r>
              <a:rPr lang="en-US" sz="3200" dirty="0"/>
              <a:t>Verified Cargo</a:t>
            </a:r>
          </a:p>
          <a:p>
            <a:pPr marL="12700" marR="5080" algn="just">
              <a:lnSpc>
                <a:spcPct val="113300"/>
              </a:lnSpc>
              <a:spcBef>
                <a:spcPts val="100"/>
              </a:spcBef>
            </a:pPr>
            <a:r>
              <a:rPr lang="en-US" sz="3200" dirty="0"/>
              <a:t>Companies</a:t>
            </a:r>
            <a:endParaRPr sz="2000" dirty="0">
              <a:latin typeface="Microsoft Sans Serif"/>
              <a:cs typeface="Microsoft Sans Serif"/>
            </a:endParaRPr>
          </a:p>
        </p:txBody>
      </p:sp>
      <p:pic>
        <p:nvPicPr>
          <p:cNvPr id="14" name="object 14"/>
          <p:cNvPicPr/>
          <p:nvPr/>
        </p:nvPicPr>
        <p:blipFill>
          <a:blip r:embed="rId3" cstate="print"/>
          <a:stretch>
            <a:fillRect/>
          </a:stretch>
        </p:blipFill>
        <p:spPr>
          <a:xfrm>
            <a:off x="5877271" y="6298173"/>
            <a:ext cx="523874" cy="485774"/>
          </a:xfrm>
          <a:prstGeom prst="rect">
            <a:avLst/>
          </a:prstGeom>
        </p:spPr>
      </p:pic>
      <p:sp>
        <p:nvSpPr>
          <p:cNvPr id="15" name="object 15"/>
          <p:cNvSpPr txBox="1"/>
          <p:nvPr/>
        </p:nvSpPr>
        <p:spPr>
          <a:xfrm>
            <a:off x="6788292" y="6248633"/>
            <a:ext cx="3861548" cy="1094980"/>
          </a:xfrm>
          <a:prstGeom prst="rect">
            <a:avLst/>
          </a:prstGeom>
        </p:spPr>
        <p:txBody>
          <a:bodyPr vert="horz" wrap="square" lIns="0" tIns="12700" rIns="0" bIns="0" rtlCol="0">
            <a:spAutoFit/>
          </a:bodyPr>
          <a:lstStyle/>
          <a:p>
            <a:pPr marL="12700" marR="5080" algn="just">
              <a:lnSpc>
                <a:spcPct val="113300"/>
              </a:lnSpc>
              <a:spcBef>
                <a:spcPts val="100"/>
              </a:spcBef>
            </a:pPr>
            <a:r>
              <a:rPr lang="en-US" sz="3200" spc="55" dirty="0">
                <a:solidFill>
                  <a:srgbClr val="262524"/>
                </a:solidFill>
                <a:latin typeface="Calibri(body)"/>
                <a:cs typeface="Microsoft Sans Serif"/>
              </a:rPr>
              <a:t>Monitoring &amp; prevent Fake dealers</a:t>
            </a:r>
            <a:endParaRPr lang="en-US" sz="3200" dirty="0">
              <a:latin typeface="Calibri(body)"/>
              <a:cs typeface="Microsoft Sans Serif"/>
            </a:endParaRPr>
          </a:p>
        </p:txBody>
      </p:sp>
    </p:spTree>
    <p:extLst>
      <p:ext uri="{BB962C8B-B14F-4D97-AF65-F5344CB8AC3E}">
        <p14:creationId xmlns:p14="http://schemas.microsoft.com/office/powerpoint/2010/main" val="209689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02A3C"/>
          </a:solidFill>
        </p:spPr>
        <p:txBody>
          <a:bodyPr wrap="square" lIns="0" tIns="0" rIns="0" bIns="0" rtlCol="0"/>
          <a:lstStyle/>
          <a:p>
            <a:endParaRPr/>
          </a:p>
        </p:txBody>
      </p:sp>
      <p:pic>
        <p:nvPicPr>
          <p:cNvPr id="3" name="object 3"/>
          <p:cNvPicPr/>
          <p:nvPr/>
        </p:nvPicPr>
        <p:blipFill>
          <a:blip r:embed="rId2" cstate="print"/>
          <a:stretch>
            <a:fillRect/>
          </a:stretch>
        </p:blipFill>
        <p:spPr>
          <a:xfrm>
            <a:off x="1426386" y="907681"/>
            <a:ext cx="234074" cy="244149"/>
          </a:xfrm>
          <a:prstGeom prst="rect">
            <a:avLst/>
          </a:prstGeom>
        </p:spPr>
      </p:pic>
      <p:sp>
        <p:nvSpPr>
          <p:cNvPr id="4" name="object 4"/>
          <p:cNvSpPr txBox="1"/>
          <p:nvPr/>
        </p:nvSpPr>
        <p:spPr>
          <a:xfrm>
            <a:off x="1833654" y="884456"/>
            <a:ext cx="1724660" cy="243656"/>
          </a:xfrm>
          <a:prstGeom prst="rect">
            <a:avLst/>
          </a:prstGeom>
        </p:spPr>
        <p:txBody>
          <a:bodyPr vert="horz" wrap="square" lIns="0" tIns="12700" rIns="0" bIns="0" rtlCol="0">
            <a:spAutoFit/>
          </a:bodyPr>
          <a:lstStyle/>
          <a:p>
            <a:pPr marL="12700">
              <a:lnSpc>
                <a:spcPct val="100000"/>
              </a:lnSpc>
              <a:spcBef>
                <a:spcPts val="100"/>
              </a:spcBef>
            </a:pPr>
            <a:r>
              <a:rPr lang="en-US" sz="1500" spc="45" dirty="0">
                <a:solidFill>
                  <a:srgbClr val="FFFFFF"/>
                </a:solidFill>
                <a:latin typeface="Microsoft Sans Serif"/>
                <a:cs typeface="Microsoft Sans Serif"/>
              </a:rPr>
              <a:t>Astute</a:t>
            </a:r>
            <a:r>
              <a:rPr lang="en-US" sz="1500" spc="-65" dirty="0">
                <a:solidFill>
                  <a:srgbClr val="FFFFFF"/>
                </a:solidFill>
                <a:latin typeface="Microsoft Sans Serif"/>
                <a:cs typeface="Microsoft Sans Serif"/>
              </a:rPr>
              <a:t> </a:t>
            </a:r>
            <a:r>
              <a:rPr lang="en-US" sz="1500" spc="45" dirty="0">
                <a:solidFill>
                  <a:srgbClr val="FFFFFF"/>
                </a:solidFill>
                <a:latin typeface="Microsoft Sans Serif"/>
                <a:cs typeface="Microsoft Sans Serif"/>
              </a:rPr>
              <a:t>Softwares</a:t>
            </a:r>
            <a:endParaRPr lang="en-US" sz="1500" dirty="0">
              <a:latin typeface="Microsoft Sans Serif"/>
              <a:cs typeface="Microsoft Sans Serif"/>
            </a:endParaRPr>
          </a:p>
        </p:txBody>
      </p:sp>
      <p:sp>
        <p:nvSpPr>
          <p:cNvPr id="5" name="object 5"/>
          <p:cNvSpPr/>
          <p:nvPr/>
        </p:nvSpPr>
        <p:spPr>
          <a:xfrm>
            <a:off x="17087772" y="1047"/>
            <a:ext cx="1200785" cy="1200785"/>
          </a:xfrm>
          <a:custGeom>
            <a:avLst/>
            <a:gdLst/>
            <a:ahLst/>
            <a:cxnLst/>
            <a:rect l="l" t="t" r="r" b="b"/>
            <a:pathLst>
              <a:path w="1200784" h="1200785">
                <a:moveTo>
                  <a:pt x="0" y="0"/>
                </a:moveTo>
                <a:lnTo>
                  <a:pt x="1200227" y="0"/>
                </a:lnTo>
                <a:lnTo>
                  <a:pt x="1200227" y="1200222"/>
                </a:lnTo>
                <a:lnTo>
                  <a:pt x="0" y="0"/>
                </a:lnTo>
                <a:close/>
              </a:path>
            </a:pathLst>
          </a:custGeom>
          <a:solidFill>
            <a:srgbClr val="DEEB33"/>
          </a:solidFill>
        </p:spPr>
        <p:txBody>
          <a:bodyPr wrap="square" lIns="0" tIns="0" rIns="0" bIns="0" rtlCol="0"/>
          <a:lstStyle/>
          <a:p>
            <a:endParaRPr/>
          </a:p>
        </p:txBody>
      </p:sp>
      <p:pic>
        <p:nvPicPr>
          <p:cNvPr id="6" name="object 6"/>
          <p:cNvPicPr/>
          <p:nvPr/>
        </p:nvPicPr>
        <p:blipFill>
          <a:blip r:embed="rId3" cstate="print"/>
          <a:stretch>
            <a:fillRect/>
          </a:stretch>
        </p:blipFill>
        <p:spPr>
          <a:xfrm>
            <a:off x="1424361" y="1714923"/>
            <a:ext cx="3390899" cy="3467099"/>
          </a:xfrm>
          <a:prstGeom prst="rect">
            <a:avLst/>
          </a:prstGeom>
        </p:spPr>
      </p:pic>
      <p:pic>
        <p:nvPicPr>
          <p:cNvPr id="7" name="object 7"/>
          <p:cNvPicPr/>
          <p:nvPr/>
        </p:nvPicPr>
        <p:blipFill>
          <a:blip r:embed="rId4" cstate="print"/>
          <a:stretch>
            <a:fillRect/>
          </a:stretch>
        </p:blipFill>
        <p:spPr>
          <a:xfrm>
            <a:off x="1424361" y="5570639"/>
            <a:ext cx="3390899" cy="3467099"/>
          </a:xfrm>
          <a:prstGeom prst="rect">
            <a:avLst/>
          </a:prstGeom>
        </p:spPr>
      </p:pic>
      <p:pic>
        <p:nvPicPr>
          <p:cNvPr id="8" name="object 8"/>
          <p:cNvPicPr/>
          <p:nvPr/>
        </p:nvPicPr>
        <p:blipFill>
          <a:blip r:embed="rId5" cstate="print"/>
          <a:stretch>
            <a:fillRect/>
          </a:stretch>
        </p:blipFill>
        <p:spPr>
          <a:xfrm>
            <a:off x="5200201" y="2962757"/>
            <a:ext cx="3390899" cy="3467099"/>
          </a:xfrm>
          <a:prstGeom prst="rect">
            <a:avLst/>
          </a:prstGeom>
        </p:spPr>
      </p:pic>
      <p:pic>
        <p:nvPicPr>
          <p:cNvPr id="9" name="object 9"/>
          <p:cNvPicPr/>
          <p:nvPr/>
        </p:nvPicPr>
        <p:blipFill>
          <a:blip r:embed="rId6" cstate="print"/>
          <a:stretch>
            <a:fillRect/>
          </a:stretch>
        </p:blipFill>
        <p:spPr>
          <a:xfrm>
            <a:off x="5200201" y="6820373"/>
            <a:ext cx="3390899" cy="3466626"/>
          </a:xfrm>
          <a:prstGeom prst="rect">
            <a:avLst/>
          </a:prstGeom>
        </p:spPr>
      </p:pic>
      <p:sp>
        <p:nvSpPr>
          <p:cNvPr id="10" name="object 10"/>
          <p:cNvSpPr txBox="1">
            <a:spLocks noGrp="1"/>
          </p:cNvSpPr>
          <p:nvPr>
            <p:ph type="title"/>
          </p:nvPr>
        </p:nvSpPr>
        <p:spPr>
          <a:xfrm>
            <a:off x="10351644" y="1718745"/>
            <a:ext cx="5554345" cy="1613262"/>
          </a:xfrm>
          <a:prstGeom prst="rect">
            <a:avLst/>
          </a:prstGeom>
        </p:spPr>
        <p:txBody>
          <a:bodyPr vert="horz" wrap="square" lIns="0" tIns="12700" rIns="0" bIns="0" rtlCol="0">
            <a:spAutoFit/>
          </a:bodyPr>
          <a:lstStyle/>
          <a:p>
            <a:pPr marL="12700">
              <a:lnSpc>
                <a:spcPct val="100000"/>
              </a:lnSpc>
              <a:spcBef>
                <a:spcPts val="100"/>
              </a:spcBef>
            </a:pPr>
            <a:r>
              <a:rPr lang="en-US" sz="5200" spc="380" dirty="0">
                <a:solidFill>
                  <a:srgbClr val="FFFFFF"/>
                </a:solidFill>
              </a:rPr>
              <a:t>Features and Scope</a:t>
            </a:r>
            <a:endParaRPr lang="en-US" sz="5200" dirty="0"/>
          </a:p>
        </p:txBody>
      </p:sp>
      <p:sp>
        <p:nvSpPr>
          <p:cNvPr id="11" name="object 11"/>
          <p:cNvSpPr txBox="1"/>
          <p:nvPr/>
        </p:nvSpPr>
        <p:spPr>
          <a:xfrm>
            <a:off x="10351644" y="3448473"/>
            <a:ext cx="2920365" cy="1980607"/>
          </a:xfrm>
          <a:prstGeom prst="rect">
            <a:avLst/>
          </a:prstGeom>
        </p:spPr>
        <p:txBody>
          <a:bodyPr vert="horz" wrap="square" lIns="0" tIns="12700" rIns="0" bIns="0" rtlCol="0">
            <a:spAutoFit/>
          </a:bodyPr>
          <a:lstStyle/>
          <a:p>
            <a:pPr marL="12700">
              <a:lnSpc>
                <a:spcPct val="100000"/>
              </a:lnSpc>
              <a:spcBef>
                <a:spcPts val="100"/>
              </a:spcBef>
            </a:pPr>
            <a:r>
              <a:rPr sz="3500" b="1" spc="45" dirty="0">
                <a:solidFill>
                  <a:srgbClr val="DEEB33"/>
                </a:solidFill>
                <a:latin typeface="Arial"/>
                <a:cs typeface="Arial"/>
              </a:rPr>
              <a:t>01</a:t>
            </a:r>
            <a:endParaRPr sz="3500" dirty="0">
              <a:latin typeface="Arial"/>
              <a:cs typeface="Arial"/>
            </a:endParaRPr>
          </a:p>
          <a:p>
            <a:pPr marL="12700" marR="5080">
              <a:lnSpc>
                <a:spcPct val="113300"/>
              </a:lnSpc>
              <a:spcBef>
                <a:spcPts val="1764"/>
              </a:spcBef>
            </a:pPr>
            <a:r>
              <a:rPr lang="en-US" sz="3600" spc="55" dirty="0">
                <a:solidFill>
                  <a:srgbClr val="FFFFFF"/>
                </a:solidFill>
                <a:latin typeface="Microsoft Sans Serif"/>
                <a:cs typeface="Microsoft Sans Serif"/>
              </a:rPr>
              <a:t>Posts Dashboard</a:t>
            </a:r>
          </a:p>
        </p:txBody>
      </p:sp>
      <p:sp>
        <p:nvSpPr>
          <p:cNvPr id="12" name="object 12"/>
          <p:cNvSpPr txBox="1"/>
          <p:nvPr/>
        </p:nvSpPr>
        <p:spPr>
          <a:xfrm>
            <a:off x="14280914" y="3448473"/>
            <a:ext cx="2920365" cy="1847429"/>
          </a:xfrm>
          <a:prstGeom prst="rect">
            <a:avLst/>
          </a:prstGeom>
        </p:spPr>
        <p:txBody>
          <a:bodyPr vert="horz" wrap="square" lIns="0" tIns="12700" rIns="0" bIns="0" rtlCol="0">
            <a:spAutoFit/>
          </a:bodyPr>
          <a:lstStyle/>
          <a:p>
            <a:pPr marL="12700">
              <a:lnSpc>
                <a:spcPct val="100000"/>
              </a:lnSpc>
              <a:spcBef>
                <a:spcPts val="100"/>
              </a:spcBef>
            </a:pPr>
            <a:r>
              <a:rPr sz="3500" b="1" spc="45" dirty="0">
                <a:solidFill>
                  <a:srgbClr val="DEEB33"/>
                </a:solidFill>
                <a:latin typeface="Arial"/>
                <a:cs typeface="Arial"/>
              </a:rPr>
              <a:t>02</a:t>
            </a:r>
            <a:endParaRPr sz="3500" dirty="0">
              <a:latin typeface="Arial"/>
              <a:cs typeface="Arial"/>
            </a:endParaRPr>
          </a:p>
          <a:p>
            <a:pPr marL="12700" marR="5080">
              <a:lnSpc>
                <a:spcPct val="113300"/>
              </a:lnSpc>
              <a:spcBef>
                <a:spcPts val="1764"/>
              </a:spcBef>
            </a:pPr>
            <a:r>
              <a:rPr lang="en-US" sz="3200" spc="55" dirty="0">
                <a:solidFill>
                  <a:srgbClr val="FFFFFF"/>
                </a:solidFill>
                <a:latin typeface="Microsoft Sans Serif"/>
                <a:cs typeface="Microsoft Sans Serif"/>
              </a:rPr>
              <a:t>Yarn Companies List</a:t>
            </a:r>
            <a:endParaRPr lang="en-US" sz="1600" dirty="0">
              <a:latin typeface="Microsoft Sans Serif"/>
              <a:cs typeface="Microsoft Sans Serif"/>
            </a:endParaRPr>
          </a:p>
        </p:txBody>
      </p:sp>
      <p:sp>
        <p:nvSpPr>
          <p:cNvPr id="13" name="object 13"/>
          <p:cNvSpPr txBox="1"/>
          <p:nvPr/>
        </p:nvSpPr>
        <p:spPr>
          <a:xfrm>
            <a:off x="10351644" y="6448839"/>
            <a:ext cx="2920365" cy="1354602"/>
          </a:xfrm>
          <a:prstGeom prst="rect">
            <a:avLst/>
          </a:prstGeom>
        </p:spPr>
        <p:txBody>
          <a:bodyPr vert="horz" wrap="square" lIns="0" tIns="12700" rIns="0" bIns="0" rtlCol="0">
            <a:spAutoFit/>
          </a:bodyPr>
          <a:lstStyle/>
          <a:p>
            <a:pPr marL="12700">
              <a:lnSpc>
                <a:spcPct val="100000"/>
              </a:lnSpc>
              <a:spcBef>
                <a:spcPts val="100"/>
              </a:spcBef>
            </a:pPr>
            <a:r>
              <a:rPr sz="3500" b="1" spc="45" dirty="0">
                <a:solidFill>
                  <a:srgbClr val="DEEB33"/>
                </a:solidFill>
                <a:latin typeface="Arial"/>
                <a:cs typeface="Arial"/>
              </a:rPr>
              <a:t>03</a:t>
            </a:r>
            <a:endParaRPr sz="3500" dirty="0">
              <a:latin typeface="Arial"/>
              <a:cs typeface="Arial"/>
            </a:endParaRPr>
          </a:p>
          <a:p>
            <a:pPr marL="12700" marR="5080">
              <a:lnSpc>
                <a:spcPct val="113300"/>
              </a:lnSpc>
              <a:spcBef>
                <a:spcPts val="1764"/>
              </a:spcBef>
            </a:pPr>
            <a:r>
              <a:rPr lang="en-US" sz="3600" spc="55" dirty="0">
                <a:solidFill>
                  <a:srgbClr val="FFFFFF"/>
                </a:solidFill>
                <a:latin typeface="Microsoft Sans Serif"/>
                <a:cs typeface="Microsoft Sans Serif"/>
              </a:rPr>
              <a:t>Transport list</a:t>
            </a:r>
            <a:endParaRPr lang="en-US" sz="1600" dirty="0">
              <a:latin typeface="Microsoft Sans Serif"/>
              <a:cs typeface="Microsoft Sans Serif"/>
            </a:endParaRPr>
          </a:p>
        </p:txBody>
      </p:sp>
      <p:sp>
        <p:nvSpPr>
          <p:cNvPr id="16" name="object 12">
            <a:extLst>
              <a:ext uri="{FF2B5EF4-FFF2-40B4-BE49-F238E27FC236}">
                <a16:creationId xmlns:a16="http://schemas.microsoft.com/office/drawing/2014/main" id="{E10C7C64-565E-6478-0B28-3C8E4BDDD7C9}"/>
              </a:ext>
            </a:extLst>
          </p:cNvPr>
          <p:cNvSpPr txBox="1"/>
          <p:nvPr/>
        </p:nvSpPr>
        <p:spPr>
          <a:xfrm>
            <a:off x="14167407" y="6380473"/>
            <a:ext cx="2920365" cy="1290994"/>
          </a:xfrm>
          <a:prstGeom prst="rect">
            <a:avLst/>
          </a:prstGeom>
        </p:spPr>
        <p:txBody>
          <a:bodyPr vert="horz" wrap="square" lIns="0" tIns="12700" rIns="0" bIns="0" rtlCol="0">
            <a:spAutoFit/>
          </a:bodyPr>
          <a:lstStyle/>
          <a:p>
            <a:pPr marL="12700">
              <a:lnSpc>
                <a:spcPct val="100000"/>
              </a:lnSpc>
              <a:spcBef>
                <a:spcPts val="100"/>
              </a:spcBef>
            </a:pPr>
            <a:r>
              <a:rPr sz="3500" b="1" spc="45" dirty="0">
                <a:solidFill>
                  <a:srgbClr val="DEEB33"/>
                </a:solidFill>
                <a:latin typeface="Arial"/>
                <a:cs typeface="Arial"/>
              </a:rPr>
              <a:t>0</a:t>
            </a:r>
            <a:r>
              <a:rPr lang="en-US" sz="3500" b="1" spc="45" dirty="0">
                <a:solidFill>
                  <a:srgbClr val="DEEB33"/>
                </a:solidFill>
                <a:latin typeface="Arial"/>
                <a:cs typeface="Arial"/>
              </a:rPr>
              <a:t>4</a:t>
            </a:r>
            <a:endParaRPr sz="3500" dirty="0">
              <a:latin typeface="Arial"/>
              <a:cs typeface="Arial"/>
            </a:endParaRPr>
          </a:p>
          <a:p>
            <a:pPr marL="12700" marR="5080">
              <a:lnSpc>
                <a:spcPct val="113300"/>
              </a:lnSpc>
              <a:spcBef>
                <a:spcPts val="1764"/>
              </a:spcBef>
            </a:pPr>
            <a:r>
              <a:rPr lang="en-US" sz="3200" spc="55" dirty="0">
                <a:solidFill>
                  <a:srgbClr val="FFFFFF"/>
                </a:solidFill>
                <a:latin typeface="Microsoft Sans Serif"/>
                <a:cs typeface="Microsoft Sans Serif"/>
              </a:rPr>
              <a:t>Saving Record</a:t>
            </a:r>
            <a:endParaRPr lang="en-US" sz="1600" dirty="0">
              <a:latin typeface="Microsoft Sans Serif"/>
              <a:cs typeface="Microsoft Sans Serif"/>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02A3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574</Words>
  <Application>Microsoft Office PowerPoint</Application>
  <PresentationFormat>Custom</PresentationFormat>
  <Paragraphs>106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(Body)</vt:lpstr>
      <vt:lpstr>Calibri(body)</vt:lpstr>
      <vt:lpstr>Lato</vt:lpstr>
      <vt:lpstr>Microsoft Sans Serif</vt:lpstr>
      <vt:lpstr>Times New Roman</vt:lpstr>
      <vt:lpstr>Trebuchet MS</vt:lpstr>
      <vt:lpstr>Office Theme</vt:lpstr>
      <vt:lpstr>E-Yarn Hub</vt:lpstr>
      <vt:lpstr>ABOUT US</vt:lpstr>
      <vt:lpstr>Introduction &amp; Background</vt:lpstr>
      <vt:lpstr>Introduction &amp; Background</vt:lpstr>
      <vt:lpstr>Problem Statement ???</vt:lpstr>
      <vt:lpstr>Understand Main Problem with a scenario: There is a lot of problem during the booking of yarn in business market, Yarn making peoples buy the yarn from the dealers (to make canvas) which are located in the market of the yarn. Yarn Dealers take his commission and buy the yarn from the yarn companies. we want to save the money of the peoples who buy the yarn from the dealers, to connect them with yarn companies on a same platform  </vt:lpstr>
      <vt:lpstr> Record issue   Transport issue  Costly  Deal Issues</vt:lpstr>
      <vt:lpstr>SOLUTIONS</vt:lpstr>
      <vt:lpstr>Features and Scope</vt:lpstr>
      <vt:lpstr>Functional Requirements</vt:lpstr>
      <vt:lpstr>Modern Tools/technology Usage</vt:lpstr>
      <vt:lpstr>Modern Tools/technology Usage</vt:lpstr>
      <vt:lpstr>MEET 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Navy and Green Professional Business Plan Presentation</dc:title>
  <cp:lastModifiedBy>Zain Rehman Ansari</cp:lastModifiedBy>
  <cp:revision>3</cp:revision>
  <dcterms:created xsi:type="dcterms:W3CDTF">2022-06-07T21:27:13Z</dcterms:created>
  <dcterms:modified xsi:type="dcterms:W3CDTF">2022-06-09T05:51:28Z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2022-06-07T00:00:00Z</vt:filetime>
  </property>
  <property fmtid="{D5CDD505-2E9C-101B-9397-08002B2CF9AE}" pid="3" name="Creator">
    <vt:lpwstr>Canva</vt:lpwstr>
  </property>
  <property fmtid="{D5CDD505-2E9C-101B-9397-08002B2CF9AE}" pid="4" name="LastSaved">
    <vt:filetime>2022-06-07T00:00:00Z</vt:filetime>
  </property>
</Properties>
</file>