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7" r:id="rId4"/>
    <p:sldId id="262" r:id="rId5"/>
    <p:sldId id="259" r:id="rId6"/>
    <p:sldId id="263" r:id="rId7"/>
    <p:sldId id="264" r:id="rId8"/>
    <p:sldId id="258" r:id="rId9"/>
    <p:sldId id="265" r:id="rId10"/>
    <p:sldId id="267" r:id="rId11"/>
    <p:sldId id="268" r:id="rId12"/>
    <p:sldId id="266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25"/>
    <a:srgbClr val="FF2549"/>
    <a:srgbClr val="5DD5FF"/>
    <a:srgbClr val="FF0D97"/>
    <a:srgbClr val="0000CC"/>
    <a:srgbClr val="003635"/>
    <a:srgbClr val="9EFF29"/>
    <a:srgbClr val="C80064"/>
    <a:srgbClr val="C33A1F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5189" y="1533832"/>
            <a:ext cx="8015750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687" y="3215146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5" y="298080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01994"/>
            <a:ext cx="8325464" cy="357648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1278" y="436034"/>
            <a:ext cx="634715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245" y="1209367"/>
            <a:ext cx="6371303" cy="350862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249522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260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984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260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984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4938" y="1721879"/>
            <a:ext cx="8045245" cy="16591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Professionalism in the</a:t>
            </a:r>
            <a:br>
              <a:rPr lang="en-US" dirty="0"/>
            </a:br>
            <a:r>
              <a:rPr lang="en-US" dirty="0"/>
              <a:t>workplace       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/>
              <a:t>Professional Performance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Accountability and personal responsibility are essential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 They show respect to their supervisor</a:t>
            </a:r>
            <a:endParaRPr lang="en-US" dirty="0">
              <a:solidFill>
                <a:srgbClr val="3B3835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4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/>
              <a:t>Professional Performance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There is a famous saying </a:t>
            </a:r>
          </a:p>
          <a:p>
            <a:pPr marL="0" indent="0">
              <a:buNone/>
            </a:pPr>
            <a:endParaRPr lang="en-US" b="0" i="0" dirty="0">
              <a:solidFill>
                <a:srgbClr val="3B3835"/>
              </a:solidFill>
              <a:effectLst/>
              <a:latin typeface="Source Sans Pro" panose="020B0503030403020204" pitchFamily="34" charset="0"/>
            </a:endParaRPr>
          </a:p>
          <a:p>
            <a:pPr marL="0" indent="0" algn="ctr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“when at work leave your worries at home, and when at home leave your worries at work”.</a:t>
            </a:r>
            <a:endParaRPr lang="en-US" dirty="0">
              <a:solidFill>
                <a:srgbClr val="3B3835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68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1037" y="152743"/>
            <a:ext cx="8093365" cy="763525"/>
          </a:xfrm>
        </p:spPr>
        <p:txBody>
          <a:bodyPr>
            <a:normAutofit/>
          </a:bodyPr>
          <a:lstStyle/>
          <a:p>
            <a:r>
              <a:rPr lang="en-US" sz="2400" dirty="0"/>
              <a:t>Professionalism in the workplace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14860" y="2332700"/>
            <a:ext cx="8259098" cy="227629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Your image/presentation </a:t>
            </a:r>
          </a:p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Strongly influenced by culture of the organization. </a:t>
            </a:r>
          </a:p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Against expectations or standards </a:t>
            </a:r>
          </a:p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Professionalism is judged by the way you communicate with others in the workplace. It is reflected in your attitude and willingness to learn. </a:t>
            </a:r>
          </a:p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Your job performance or conduct in general. </a:t>
            </a:r>
            <a:endParaRPr lang="en-US" dirty="0">
              <a:solidFill>
                <a:srgbClr val="3B3835"/>
              </a:solidFill>
              <a:latin typeface="Source Sans Pro" panose="020B0503030403020204" pitchFamily="34" charset="0"/>
            </a:endParaRPr>
          </a:p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Professionals judge themselves as part of the solution rather than the problem</a:t>
            </a:r>
            <a:r>
              <a:rPr lang="en-US" b="0" i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. </a:t>
            </a:r>
          </a:p>
          <a:p>
            <a:pPr algn="l"/>
            <a:r>
              <a:rPr lang="en-US" b="0" i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Professionalism </a:t>
            </a:r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is in the eye of the beholder.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843A7F-5957-4673-ADFB-5860464A2644}"/>
              </a:ext>
            </a:extLst>
          </p:cNvPr>
          <p:cNvSpPr txBox="1">
            <a:spLocks/>
          </p:cNvSpPr>
          <p:nvPr/>
        </p:nvSpPr>
        <p:spPr>
          <a:xfrm>
            <a:off x="314860" y="1192039"/>
            <a:ext cx="8259098" cy="9982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How is professionalism in the workplace judged? </a:t>
            </a:r>
          </a:p>
        </p:txBody>
      </p:sp>
    </p:spTree>
    <p:extLst>
      <p:ext uri="{BB962C8B-B14F-4D97-AF65-F5344CB8AC3E}">
        <p14:creationId xmlns:p14="http://schemas.microsoft.com/office/powerpoint/2010/main" val="421582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8B2E883C-A200-4A5E-9BE9-5FB3390475F5}"/>
              </a:ext>
            </a:extLst>
          </p:cNvPr>
          <p:cNvSpPr txBox="1">
            <a:spLocks/>
          </p:cNvSpPr>
          <p:nvPr/>
        </p:nvSpPr>
        <p:spPr>
          <a:xfrm>
            <a:off x="1268655" y="3051644"/>
            <a:ext cx="6347152" cy="72534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tx2">
                    <a:lumMod val="50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C298-CF32-4702-9166-C3E4209A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AB21A-5674-4412-9202-82074A3F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mic Sans MS" panose="030F0702030302020204" pitchFamily="66" charset="0"/>
              </a:rPr>
              <a:t>BITM-F18-096 | Muhammad zain ur rehman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BITM-F18-102 | Muhammad Ahsan Amin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6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902" y="181122"/>
            <a:ext cx="8259098" cy="763526"/>
          </a:xfrm>
        </p:spPr>
        <p:txBody>
          <a:bodyPr>
            <a:noAutofit/>
          </a:bodyPr>
          <a:lstStyle/>
          <a:p>
            <a:r>
              <a:rPr lang="en-US" sz="2400" dirty="0"/>
              <a:t>Professionalism in the workplace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302" y="2062716"/>
            <a:ext cx="8148655" cy="273256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300" b="0" i="0" dirty="0">
                <a:solidFill>
                  <a:srgbClr val="3B3835"/>
                </a:solidFill>
                <a:effectLst/>
                <a:latin typeface="+mj-lt"/>
              </a:rPr>
              <a:t>Professionalism relates to a particular set of values</a:t>
            </a:r>
            <a:r>
              <a:rPr lang="en-US" sz="3300" dirty="0">
                <a:solidFill>
                  <a:srgbClr val="3B3835"/>
                </a:solidFill>
                <a:latin typeface="+mj-lt"/>
              </a:rPr>
              <a:t> </a:t>
            </a:r>
            <a:r>
              <a:rPr lang="en-US" sz="3300" b="0" i="0" dirty="0">
                <a:solidFill>
                  <a:srgbClr val="3B3835"/>
                </a:solidFill>
                <a:effectLst/>
                <a:latin typeface="+mj-lt"/>
              </a:rPr>
              <a:t>and workplace  behavior, ranging from appropriate business attire to considerate treatment of coworkers</a:t>
            </a:r>
            <a:r>
              <a:rPr lang="en-US" sz="2100" b="0" i="0" dirty="0">
                <a:solidFill>
                  <a:srgbClr val="3B3835"/>
                </a:solidFill>
                <a:effectLst/>
                <a:latin typeface="+mj-lt"/>
              </a:rPr>
              <a:t>. 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3B3835"/>
                </a:solidFill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FD4E06-5573-4192-90FA-C9F2BA9EDB5F}"/>
              </a:ext>
            </a:extLst>
          </p:cNvPr>
          <p:cNvSpPr txBox="1">
            <a:spLocks/>
          </p:cNvSpPr>
          <p:nvPr/>
        </p:nvSpPr>
        <p:spPr>
          <a:xfrm>
            <a:off x="314860" y="1192040"/>
            <a:ext cx="8259098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What is Professionalism ?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902" y="181122"/>
            <a:ext cx="8259098" cy="763526"/>
          </a:xfrm>
        </p:spPr>
        <p:txBody>
          <a:bodyPr>
            <a:noAutofit/>
          </a:bodyPr>
          <a:lstStyle/>
          <a:p>
            <a:r>
              <a:rPr lang="en-US" sz="2400" dirty="0"/>
              <a:t>Professionalism in the workplace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302" y="2062716"/>
            <a:ext cx="8148655" cy="2732567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Webster's Dictionary defines it as,</a:t>
            </a:r>
          </a:p>
          <a:p>
            <a:pPr marL="0" indent="0">
              <a:buNone/>
            </a:pPr>
            <a:endParaRPr lang="en-US" sz="2400" dirty="0">
              <a:solidFill>
                <a:srgbClr val="3B3835"/>
              </a:solidFill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"the conduct, aims, or qualities that characterize or mark a 	profession or a professional person."</a:t>
            </a:r>
            <a:br>
              <a:rPr lang="en-US" b="0" i="0" dirty="0">
                <a:solidFill>
                  <a:srgbClr val="3B3835"/>
                </a:solidFill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FD4E06-5573-4192-90FA-C9F2BA9EDB5F}"/>
              </a:ext>
            </a:extLst>
          </p:cNvPr>
          <p:cNvSpPr txBox="1">
            <a:spLocks/>
          </p:cNvSpPr>
          <p:nvPr/>
        </p:nvSpPr>
        <p:spPr>
          <a:xfrm>
            <a:off x="314860" y="1192040"/>
            <a:ext cx="8259098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What is Professionalism ?</a:t>
            </a:r>
          </a:p>
        </p:txBody>
      </p:sp>
    </p:spTree>
    <p:extLst>
      <p:ext uri="{BB962C8B-B14F-4D97-AF65-F5344CB8AC3E}">
        <p14:creationId xmlns:p14="http://schemas.microsoft.com/office/powerpoint/2010/main" val="408091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Professionalism in the workplace demands the following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Mature responsibility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show passion for your work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Know how and achieve expected result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Give appropriate feedback and on time to the co-workers and supervisor 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Professionalism in the workplace demands the following </a:t>
            </a:r>
            <a:r>
              <a:rPr lang="en-US" sz="2800" dirty="0"/>
              <a:t>CONT.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Coming to work with a good attitude and performance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Be friendly and a team player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Problem solving perseverance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Show a willingness to learn and volunteer for new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Professionalism in the workplace demands the following </a:t>
            </a:r>
            <a:r>
              <a:rPr lang="en-US" sz="2800" dirty="0"/>
              <a:t>CONT.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0" i="0" dirty="0">
              <a:solidFill>
                <a:srgbClr val="3B3835"/>
              </a:solidFill>
              <a:effectLst/>
              <a:latin typeface="Source Sans Pro" panose="020B0503030403020204" pitchFamily="34" charset="0"/>
            </a:endParaRPr>
          </a:p>
          <a:p>
            <a:endParaRPr lang="en-US" dirty="0">
              <a:solidFill>
                <a:srgbClr val="3B3835"/>
              </a:solidFill>
              <a:latin typeface="Source Sans Pro" panose="020B0503030403020204" pitchFamily="34" charset="0"/>
            </a:endParaRP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Respect for self and for others and their time </a:t>
            </a:r>
          </a:p>
        </p:txBody>
      </p:sp>
    </p:spTree>
    <p:extLst>
      <p:ext uri="{BB962C8B-B14F-4D97-AF65-F5344CB8AC3E}">
        <p14:creationId xmlns:p14="http://schemas.microsoft.com/office/powerpoint/2010/main" val="411375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1037" y="152743"/>
            <a:ext cx="8093365" cy="763525"/>
          </a:xfrm>
        </p:spPr>
        <p:txBody>
          <a:bodyPr>
            <a:normAutofit/>
          </a:bodyPr>
          <a:lstStyle/>
          <a:p>
            <a:r>
              <a:rPr lang="en-US" sz="2400" dirty="0"/>
              <a:t>Professionalism in the workplace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14860" y="2332700"/>
            <a:ext cx="4040188" cy="2276294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A good role model for others</a:t>
            </a:r>
            <a:endParaRPr lang="en-US" dirty="0"/>
          </a:p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Time-keepers </a:t>
            </a:r>
            <a:endParaRPr lang="en-US" dirty="0"/>
          </a:p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Problem solver</a:t>
            </a:r>
          </a:p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Show a willingness to learn</a:t>
            </a:r>
          </a:p>
          <a:p>
            <a:pPr algn="l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84283" y="2332700"/>
            <a:ext cx="4041775" cy="2276294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Be friendly and a team player</a:t>
            </a:r>
          </a:p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Knowledgeable about the job, organization, </a:t>
            </a:r>
          </a:p>
          <a:p>
            <a:pPr algn="l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Communicate effectively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843A7F-5957-4673-ADFB-5860464A2644}"/>
              </a:ext>
            </a:extLst>
          </p:cNvPr>
          <p:cNvSpPr txBox="1">
            <a:spLocks/>
          </p:cNvSpPr>
          <p:nvPr/>
        </p:nvSpPr>
        <p:spPr>
          <a:xfrm>
            <a:off x="314860" y="1192040"/>
            <a:ext cx="8259098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Important Keys to Being a True Professional in the workplace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/>
              <a:t>Professional Performance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Excellence is the driving force of professionals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They put in their maximum efforts in getting the task done</a:t>
            </a:r>
            <a:endParaRPr lang="en-US" dirty="0">
              <a:solidFill>
                <a:srgbClr val="3B3835"/>
              </a:solidFill>
              <a:latin typeface="Source Sans Pro" panose="020B0503030403020204" pitchFamily="34" charset="0"/>
            </a:endParaRP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Professionalism leads to positive thinking and people are only focused on the quality and quantity of the work</a:t>
            </a:r>
          </a:p>
          <a:p>
            <a:endParaRPr lang="en-US" b="0" i="0" dirty="0">
              <a:solidFill>
                <a:srgbClr val="3B3835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24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On-screen Show (16:9)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Comic Sans MS</vt:lpstr>
      <vt:lpstr>Source Sans Pro</vt:lpstr>
      <vt:lpstr>Office Theme</vt:lpstr>
      <vt:lpstr>Professionalism in the workplace       </vt:lpstr>
      <vt:lpstr>Group Members</vt:lpstr>
      <vt:lpstr>Professionalism in the workplace </vt:lpstr>
      <vt:lpstr>Professionalism in the workplace </vt:lpstr>
      <vt:lpstr>Professionalism in the workplace demands the following</vt:lpstr>
      <vt:lpstr>Professionalism in the workplace demands the following CONT.</vt:lpstr>
      <vt:lpstr>Professionalism in the workplace demands the following CONT.</vt:lpstr>
      <vt:lpstr>Professionalism in the workplace </vt:lpstr>
      <vt:lpstr>Professional Performance </vt:lpstr>
      <vt:lpstr>Professional Performance </vt:lpstr>
      <vt:lpstr>Professional Performance </vt:lpstr>
      <vt:lpstr>Professionalism in the workplace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2022-04-17T16:39:55Z</dcterms:modified>
</cp:coreProperties>
</file>