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58" r:id="rId3"/>
    <p:sldId id="294" r:id="rId4"/>
    <p:sldId id="272" r:id="rId5"/>
    <p:sldId id="295" r:id="rId6"/>
    <p:sldId id="296" r:id="rId7"/>
    <p:sldId id="262" r:id="rId8"/>
    <p:sldId id="259" r:id="rId9"/>
    <p:sldId id="297" r:id="rId10"/>
    <p:sldId id="276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7822D-6EEF-426A-9735-E9A343D1CD8F}">
  <a:tblStyle styleId="{9257822D-6EEF-426A-9735-E9A343D1C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3C34D6-B258-46A8-947E-4760A319E8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32" autoAdjust="0"/>
  </p:normalViewPr>
  <p:slideViewPr>
    <p:cSldViewPr snapToGrid="0">
      <p:cViewPr varScale="1">
        <p:scale>
          <a:sx n="153" d="100"/>
          <a:sy n="153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842ca2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842ca26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842ca2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842ca2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842ca268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842ca268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183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842ca26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842ca26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842ca268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842ca268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842ca2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842ca2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842ca268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842ca268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842ca268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842ca268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842ca268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842ca268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842ca2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842ca2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842ca268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842ca268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850a5894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850a5894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61868f06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61868f06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84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Availability: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Reliability: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 minimal 56 kbps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Ergonomy</a:t>
            </a:r>
            <a:r>
              <a:rPr lang="en-US" dirty="0"/>
              <a:t>: Desain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guna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Portability: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RAM minimal 256MB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Response Time: Waktu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request </a:t>
            </a:r>
            <a:r>
              <a:rPr lang="en-US" dirty="0" err="1"/>
              <a:t>maksimal</a:t>
            </a:r>
            <a:r>
              <a:rPr lang="en-US" dirty="0"/>
              <a:t> 5 </a:t>
            </a:r>
            <a:r>
              <a:rPr lang="en-US" dirty="0" err="1"/>
              <a:t>detik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Safety: </a:t>
            </a:r>
            <a:r>
              <a:rPr lang="en-US" dirty="0" err="1"/>
              <a:t>Keamanan</a:t>
            </a:r>
            <a:r>
              <a:rPr lang="en-US" dirty="0"/>
              <a:t> data </a:t>
            </a:r>
            <a:r>
              <a:rPr lang="en-US" dirty="0" err="1"/>
              <a:t>terjamin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Security: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RSA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Bahasa </a:t>
            </a:r>
            <a:r>
              <a:rPr lang="en-US" dirty="0" err="1"/>
              <a:t>Komunikasi</a:t>
            </a:r>
            <a:r>
              <a:rPr lang="en-US" dirty="0"/>
              <a:t>: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Bahasa Indonesia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19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Tracking 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Bubble Chat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Portofolio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5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D1D1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D1D1B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1D1D1B"/>
                </a:solidFill>
              </a:defRPr>
            </a:lvl1pPr>
            <a:lvl2pPr lvl="1" rtl="0">
              <a:buNone/>
              <a:defRPr>
                <a:solidFill>
                  <a:srgbClr val="1D1D1B"/>
                </a:solidFill>
              </a:defRPr>
            </a:lvl2pPr>
            <a:lvl3pPr lvl="2" rtl="0">
              <a:buNone/>
              <a:defRPr>
                <a:solidFill>
                  <a:srgbClr val="1D1D1B"/>
                </a:solidFill>
              </a:defRPr>
            </a:lvl3pPr>
            <a:lvl4pPr lvl="3" rtl="0">
              <a:buNone/>
              <a:defRPr>
                <a:solidFill>
                  <a:srgbClr val="1D1D1B"/>
                </a:solidFill>
              </a:defRPr>
            </a:lvl4pPr>
            <a:lvl5pPr lvl="4" rtl="0">
              <a:buNone/>
              <a:defRPr>
                <a:solidFill>
                  <a:srgbClr val="1D1D1B"/>
                </a:solidFill>
              </a:defRPr>
            </a:lvl5pPr>
            <a:lvl6pPr lvl="5" rtl="0">
              <a:buNone/>
              <a:defRPr>
                <a:solidFill>
                  <a:srgbClr val="1D1D1B"/>
                </a:solidFill>
              </a:defRPr>
            </a:lvl6pPr>
            <a:lvl7pPr lvl="6" rtl="0">
              <a:buNone/>
              <a:defRPr>
                <a:solidFill>
                  <a:srgbClr val="1D1D1B"/>
                </a:solidFill>
              </a:defRPr>
            </a:lvl7pPr>
            <a:lvl8pPr lvl="7" rtl="0">
              <a:buNone/>
              <a:defRPr>
                <a:solidFill>
                  <a:srgbClr val="1D1D1B"/>
                </a:solidFill>
              </a:defRPr>
            </a:lvl8pPr>
            <a:lvl9pPr lvl="8" rtl="0">
              <a:buNone/>
              <a:defRPr>
                <a:solidFill>
                  <a:srgbClr val="1D1D1B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212050"/>
            <a:ext cx="19572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1D1B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72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60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type="blank">
  <p:cSld name="BLANK">
    <p:bg>
      <p:bgPr>
        <a:solidFill>
          <a:srgbClr val="1D1D1B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BLANK_1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1D1D1B"/>
                </a:solidFill>
              </a:defRPr>
            </a:lvl1pPr>
            <a:lvl2pPr lvl="1" rtl="0">
              <a:buNone/>
              <a:defRPr>
                <a:solidFill>
                  <a:srgbClr val="1D1D1B"/>
                </a:solidFill>
              </a:defRPr>
            </a:lvl2pPr>
            <a:lvl3pPr lvl="2" rtl="0">
              <a:buNone/>
              <a:defRPr>
                <a:solidFill>
                  <a:srgbClr val="1D1D1B"/>
                </a:solidFill>
              </a:defRPr>
            </a:lvl3pPr>
            <a:lvl4pPr lvl="3" rtl="0">
              <a:buNone/>
              <a:defRPr>
                <a:solidFill>
                  <a:srgbClr val="1D1D1B"/>
                </a:solidFill>
              </a:defRPr>
            </a:lvl4pPr>
            <a:lvl5pPr lvl="4" rtl="0">
              <a:buNone/>
              <a:defRPr>
                <a:solidFill>
                  <a:srgbClr val="1D1D1B"/>
                </a:solidFill>
              </a:defRPr>
            </a:lvl5pPr>
            <a:lvl6pPr lvl="5" rtl="0">
              <a:buNone/>
              <a:defRPr>
                <a:solidFill>
                  <a:srgbClr val="1D1D1B"/>
                </a:solidFill>
              </a:defRPr>
            </a:lvl6pPr>
            <a:lvl7pPr lvl="6" rtl="0">
              <a:buNone/>
              <a:defRPr>
                <a:solidFill>
                  <a:srgbClr val="1D1D1B"/>
                </a:solidFill>
              </a:defRPr>
            </a:lvl7pPr>
            <a:lvl8pPr lvl="7" rtl="0">
              <a:buNone/>
              <a:defRPr>
                <a:solidFill>
                  <a:srgbClr val="1D1D1B"/>
                </a:solidFill>
              </a:defRPr>
            </a:lvl8pPr>
            <a:lvl9pPr lvl="8" rtl="0">
              <a:buNone/>
              <a:defRPr>
                <a:solidFill>
                  <a:srgbClr val="1D1D1B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igma.com/file/YZe8LR0c0Hm7cSYboc4TsB/Parsial?node-id=2%3A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sti.119140086@student.itera.ac.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montserra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6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B11A1-89C0-4F8F-BA5B-EEDFE6EA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9" r="9517"/>
          <a:stretch/>
        </p:blipFill>
        <p:spPr>
          <a:xfrm>
            <a:off x="3438393" y="2201309"/>
            <a:ext cx="2267213" cy="740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4294967295"/>
          </p:nvPr>
        </p:nvSpPr>
        <p:spPr>
          <a:xfrm>
            <a:off x="1188150" y="0"/>
            <a:ext cx="67671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DESIGN</a:t>
            </a:r>
            <a:endParaRPr sz="6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2039579" y="1088180"/>
            <a:ext cx="5064454" cy="2967203"/>
            <a:chOff x="1177450" y="241631"/>
            <a:chExt cx="6173152" cy="3616776"/>
          </a:xfrm>
        </p:grpSpPr>
        <p:sp>
          <p:nvSpPr>
            <p:cNvPr id="274" name="Google Shape;274;p31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805B70-EDA1-4B14-ADBA-E85F5509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27" y="1243523"/>
            <a:ext cx="3938016" cy="2530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23A452-6E75-4064-826A-7D4ADB80D9BB}"/>
              </a:ext>
            </a:extLst>
          </p:cNvPr>
          <p:cNvSpPr txBox="1"/>
          <p:nvPr/>
        </p:nvSpPr>
        <p:spPr>
          <a:xfrm>
            <a:off x="5151586" y="3436281"/>
            <a:ext cx="1465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4"/>
              </a:rPr>
              <a:t>Parsial – </a:t>
            </a:r>
            <a:r>
              <a:rPr lang="id-ID" dirty="0" err="1">
                <a:hlinkClick r:id="rId4"/>
              </a:rPr>
              <a:t>Figma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descr="create_0008_dqweaohsavc-olu-eletu.jpg"/>
          <p:cNvPicPr preferRelativeResize="0"/>
          <p:nvPr/>
        </p:nvPicPr>
        <p:blipFill rotWithShape="1">
          <a:blip r:embed="rId3">
            <a:alphaModFix amt="60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60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Here you have a list of items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And some text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 descr="create_0001_ung80sbsfmu-bench-accounting.jpg"/>
          <p:cNvPicPr preferRelativeResize="0"/>
          <p:nvPr/>
        </p:nvPicPr>
        <p:blipFill rotWithShape="1">
          <a:blip r:embed="rId3">
            <a:alphaModFix amt="71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 descr="create_0006_hio3mrgxjt4-imani-clovis.jpg"/>
          <p:cNvPicPr preferRelativeResize="0"/>
          <p:nvPr/>
        </p:nvPicPr>
        <p:blipFill rotWithShape="1">
          <a:blip r:embed="rId3">
            <a:alphaModFix amt="63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 idx="4294967295"/>
          </p:nvPr>
        </p:nvSpPr>
        <p:spPr>
          <a:xfrm>
            <a:off x="1188150" y="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Want big impact?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 descr="create_0003_tq4yjca2bsc-alex-jones.jpg"/>
          <p:cNvPicPr preferRelativeResize="0"/>
          <p:nvPr/>
        </p:nvPicPr>
        <p:blipFill rotWithShape="1">
          <a:blip r:embed="rId3">
            <a:alphaModFix amt="72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038001" y="2608178"/>
            <a:ext cx="1640100" cy="1640100"/>
          </a:xfrm>
          <a:prstGeom prst="ellipse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329639" y="1403375"/>
            <a:ext cx="1640100" cy="1640100"/>
          </a:xfrm>
          <a:prstGeom prst="ellipse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746362" y="1403375"/>
            <a:ext cx="1640100" cy="1640100"/>
          </a:xfrm>
          <a:prstGeom prst="ellipse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 descr="create_0007_eugck1ifvp0-kari-shea.jpg"/>
          <p:cNvPicPr preferRelativeResize="0"/>
          <p:nvPr/>
        </p:nvPicPr>
        <p:blipFill rotWithShape="1">
          <a:blip r:embed="rId3">
            <a:alphaModFix amt="71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5246050" y="1191881"/>
          <a:ext cx="3224000" cy="2756200"/>
        </p:xfrm>
        <a:graphic>
          <a:graphicData uri="http://schemas.openxmlformats.org/drawingml/2006/table">
            <a:tbl>
              <a:tblPr>
                <a:noFill/>
                <a:tableStyleId>{9257822D-6EEF-426A-9735-E9A343D1CD8F}</a:tableStyleId>
              </a:tblPr>
              <a:tblGrid>
                <a:gridCol w="8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1897191" y="1309975"/>
            <a:ext cx="5349954" cy="25486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4294967295"/>
          </p:nvPr>
        </p:nvSpPr>
        <p:spPr>
          <a:xfrm>
            <a:off x="1188450" y="0"/>
            <a:ext cx="6767100" cy="11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2840050" y="1762125"/>
            <a:ext cx="62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57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18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2279500" y="2091175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467950" y="3035875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4090975" y="1980775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568100" y="3366650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967400" y="2298125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6470500" y="3450650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ctrTitle" idx="4294967295"/>
          </p:nvPr>
        </p:nvSpPr>
        <p:spPr>
          <a:xfrm>
            <a:off x="1188450" y="1735750"/>
            <a:ext cx="6767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4294967295"/>
          </p:nvPr>
        </p:nvSpPr>
        <p:spPr>
          <a:xfrm>
            <a:off x="1188450" y="2687654"/>
            <a:ext cx="6767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70" name="Google Shape;170;p24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71" name="Google Shape;171;p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 idx="4294967295"/>
          </p:nvPr>
        </p:nvSpPr>
        <p:spPr>
          <a:xfrm>
            <a:off x="1188450" y="1713700"/>
            <a:ext cx="6767100" cy="7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HALO!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294967295"/>
          </p:nvPr>
        </p:nvSpPr>
        <p:spPr>
          <a:xfrm>
            <a:off x="1188450" y="2298999"/>
            <a:ext cx="6767100" cy="16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Saya Gusti Hafizah Nurrahmah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1" dirty="0">
                <a:solidFill>
                  <a:srgbClr val="FFFFFF"/>
                </a:solidFill>
              </a:rPr>
              <a:t>Project Manager</a:t>
            </a:r>
            <a:endParaRPr lang="en-US" sz="1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i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i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FFFFFF"/>
                </a:solidFill>
                <a:hlinkClick r:id="rId3"/>
              </a:rPr>
              <a:t>Gusti.119140086@student.itera.ac.id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/>
          <a:srcRect t="12500" b="12500"/>
          <a:stretch/>
        </p:blipFill>
        <p:spPr>
          <a:xfrm>
            <a:off x="3999900" y="625200"/>
            <a:ext cx="1143600" cy="1143600"/>
          </a:xfrm>
          <a:prstGeom prst="ellipse">
            <a:avLst/>
          </a:prstGeom>
          <a:noFill/>
          <a:ln w="76200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ctrTitle" idx="4294967295"/>
          </p:nvPr>
        </p:nvSpPr>
        <p:spPr>
          <a:xfrm>
            <a:off x="1188150" y="952800"/>
            <a:ext cx="676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89,526,124$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4294967295"/>
          </p:nvPr>
        </p:nvSpPr>
        <p:spPr>
          <a:xfrm>
            <a:off x="1188150" y="1639908"/>
            <a:ext cx="676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4294967295"/>
          </p:nvPr>
        </p:nvSpPr>
        <p:spPr>
          <a:xfrm>
            <a:off x="1188150" y="2667292"/>
            <a:ext cx="676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100%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294967295"/>
          </p:nvPr>
        </p:nvSpPr>
        <p:spPr>
          <a:xfrm>
            <a:off x="1188150" y="3354400"/>
            <a:ext cx="676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4294967295"/>
          </p:nvPr>
        </p:nvSpPr>
        <p:spPr>
          <a:xfrm>
            <a:off x="1188150" y="1810046"/>
            <a:ext cx="676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185,244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294967295"/>
          </p:nvPr>
        </p:nvSpPr>
        <p:spPr>
          <a:xfrm>
            <a:off x="1188150" y="2497154"/>
            <a:ext cx="676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88" name="Google Shape;188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 descr="create_0009__lzctgpjyge-gaelle-marcel.jpg"/>
          <p:cNvPicPr preferRelativeResize="0"/>
          <p:nvPr/>
        </p:nvPicPr>
        <p:blipFill rotWithShape="1">
          <a:blip r:embed="rId3">
            <a:alphaModFix amt="75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200" name="Google Shape;200;p26"/>
          <p:cNvCxnSpPr>
            <a:stCxn id="201" idx="2"/>
          </p:cNvCxnSpPr>
          <p:nvPr/>
        </p:nvCxnSpPr>
        <p:spPr>
          <a:xfrm>
            <a:off x="6858050" y="4311422"/>
            <a:ext cx="0" cy="8322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02" name="Google Shape;202;p26"/>
          <p:cNvCxnSpPr>
            <a:stCxn id="203" idx="2"/>
            <a:endCxn id="201" idx="0"/>
          </p:cNvCxnSpPr>
          <p:nvPr/>
        </p:nvCxnSpPr>
        <p:spPr>
          <a:xfrm>
            <a:off x="6858050" y="3321572"/>
            <a:ext cx="0" cy="6162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4" name="Google Shape;204;p26"/>
          <p:cNvSpPr txBox="1"/>
          <p:nvPr/>
        </p:nvSpPr>
        <p:spPr>
          <a:xfrm>
            <a:off x="5722100" y="195910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722100" y="393762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722100" y="294777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5" name="Google Shape;205;p26"/>
          <p:cNvCxnSpPr>
            <a:stCxn id="204" idx="2"/>
            <a:endCxn id="203" idx="0"/>
          </p:cNvCxnSpPr>
          <p:nvPr/>
        </p:nvCxnSpPr>
        <p:spPr>
          <a:xfrm>
            <a:off x="6858050" y="2332902"/>
            <a:ext cx="0" cy="6150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06" name="Google Shape;206;p26"/>
          <p:cNvCxnSpPr>
            <a:stCxn id="204" idx="0"/>
          </p:cNvCxnSpPr>
          <p:nvPr/>
        </p:nvCxnSpPr>
        <p:spPr>
          <a:xfrm rot="10800000">
            <a:off x="6858050" y="1177002"/>
            <a:ext cx="0" cy="7821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 descr="create_0004_sgthj0hw6ec-clem-onojeghuo.jpg"/>
          <p:cNvPicPr preferRelativeResize="0"/>
          <p:nvPr/>
        </p:nvPicPr>
        <p:blipFill rotWithShape="1">
          <a:blip r:embed="rId3">
            <a:alphaModFix amt="71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>
            <a:off x="5058600" y="1074699"/>
            <a:ext cx="358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5058600" y="1784182"/>
            <a:ext cx="358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8"/>
          <p:cNvCxnSpPr/>
          <p:nvPr/>
        </p:nvCxnSpPr>
        <p:spPr>
          <a:xfrm>
            <a:off x="5058600" y="2493664"/>
            <a:ext cx="358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8"/>
          <p:cNvCxnSpPr/>
          <p:nvPr/>
        </p:nvCxnSpPr>
        <p:spPr>
          <a:xfrm>
            <a:off x="5058600" y="3203147"/>
            <a:ext cx="358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8"/>
          <p:cNvCxnSpPr/>
          <p:nvPr/>
        </p:nvCxnSpPr>
        <p:spPr>
          <a:xfrm>
            <a:off x="5058600" y="3934528"/>
            <a:ext cx="358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8"/>
          <p:cNvSpPr txBox="1"/>
          <p:nvPr/>
        </p:nvSpPr>
        <p:spPr>
          <a:xfrm>
            <a:off x="50586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4000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3000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2000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1000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5594100" y="2380936"/>
            <a:ext cx="115800" cy="15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749580" y="1986873"/>
            <a:ext cx="115800" cy="194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5905061" y="2493664"/>
            <a:ext cx="115800" cy="14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385243" y="2694727"/>
            <a:ext cx="115800" cy="123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6540724" y="2096343"/>
            <a:ext cx="115800" cy="183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6696204" y="1229023"/>
            <a:ext cx="115800" cy="27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7176387" y="2140119"/>
            <a:ext cx="115800" cy="179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7331867" y="1074575"/>
            <a:ext cx="115800" cy="286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487347" y="2322562"/>
            <a:ext cx="115800" cy="16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7967530" y="2753101"/>
            <a:ext cx="115800" cy="118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8123010" y="1293618"/>
            <a:ext cx="115800" cy="264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278490" y="1607409"/>
            <a:ext cx="115800" cy="23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501561" y="938880"/>
            <a:ext cx="1821595" cy="32661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4294967295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250" name="Google Shape;250;p29"/>
          <p:cNvGrpSpPr/>
          <p:nvPr/>
        </p:nvGrpSpPr>
        <p:grpSpPr>
          <a:xfrm>
            <a:off x="5459877" y="594872"/>
            <a:ext cx="1906127" cy="3953685"/>
            <a:chOff x="2547150" y="238125"/>
            <a:chExt cx="2525675" cy="5238750"/>
          </a:xfrm>
        </p:grpSpPr>
        <p:sp>
          <p:nvSpPr>
            <p:cNvPr id="251" name="Google Shape;251;p2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4294967295"/>
          </p:nvPr>
        </p:nvSpPr>
        <p:spPr>
          <a:xfrm>
            <a:off x="1562675" y="1195050"/>
            <a:ext cx="2613300" cy="27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261" name="Google Shape;261;p30"/>
          <p:cNvGrpSpPr/>
          <p:nvPr/>
        </p:nvGrpSpPr>
        <p:grpSpPr>
          <a:xfrm>
            <a:off x="5377981" y="560915"/>
            <a:ext cx="2613170" cy="4032266"/>
            <a:chOff x="2112475" y="238125"/>
            <a:chExt cx="3395050" cy="5238750"/>
          </a:xfrm>
        </p:grpSpPr>
        <p:sp>
          <p:nvSpPr>
            <p:cNvPr id="262" name="Google Shape;262;p30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08" y="917843"/>
            <a:ext cx="2480926" cy="33079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25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284" name="Google Shape;284;p32"/>
          <p:cNvSpPr txBox="1">
            <a:spLocks noGrp="1"/>
          </p:cNvSpPr>
          <p:nvPr>
            <p:ph type="ctrTitle" idx="4294967295"/>
          </p:nvPr>
        </p:nvSpPr>
        <p:spPr>
          <a:xfrm>
            <a:off x="1188450" y="1561300"/>
            <a:ext cx="6767100" cy="7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THANKS!</a:t>
            </a:r>
            <a:endParaRPr sz="1800">
              <a:solidFill>
                <a:srgbClr val="1D1D1B"/>
              </a:solidFill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294967295"/>
          </p:nvPr>
        </p:nvSpPr>
        <p:spPr>
          <a:xfrm>
            <a:off x="1188450" y="2146600"/>
            <a:ext cx="67671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questions?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@username · user@mail.me</a:t>
            </a:r>
            <a:endParaRPr sz="1400" b="1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4399008" y="449702"/>
            <a:ext cx="345971" cy="325505"/>
            <a:chOff x="5972700" y="2330200"/>
            <a:chExt cx="411625" cy="387275"/>
          </a:xfrm>
        </p:grpSpPr>
        <p:sp>
          <p:nvSpPr>
            <p:cNvPr id="287" name="Google Shape;287;p3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 descr="create_0005_s6whfopdgky-angelina-litvin.jpg"/>
          <p:cNvPicPr preferRelativeResize="0"/>
          <p:nvPr/>
        </p:nvPicPr>
        <p:blipFill rotWithShape="1">
          <a:blip r:embed="rId3">
            <a:alphaModFix amt="83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Presentation template by </a:t>
            </a:r>
            <a:r>
              <a:rPr lang="en" sz="1800" u="sng">
                <a:hlinkClick r:id="rId4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Photographs by </a:t>
            </a:r>
            <a:r>
              <a:rPr lang="en" sz="1800" u="sng">
                <a:hlinkClick r:id="rId5"/>
              </a:rPr>
              <a:t>Unsplash</a:t>
            </a:r>
            <a:endParaRPr sz="1800"/>
          </a:p>
        </p:txBody>
      </p:sp>
      <p:sp>
        <p:nvSpPr>
          <p:cNvPr id="296" name="Google Shape;296;p33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 descr="create_0009__lzctgpjyge-gaelle-marcel.jpg"/>
          <p:cNvPicPr preferRelativeResize="0"/>
          <p:nvPr/>
        </p:nvPicPr>
        <p:blipFill rotWithShape="1">
          <a:blip r:embed="rId3">
            <a:alphaModFix amt="75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presentation uses the following typographies and colors: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Titles: Montserrat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Body copy: Raleway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4"/>
              </a:rPr>
              <a:t>https://www.fontsquirrel.com/fonts/montserrat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5"/>
              </a:rPr>
              <a:t>https://www.fontsquirrel.com/fonts/raleway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Gray </a:t>
            </a:r>
            <a:r>
              <a:rPr lang="en" sz="1000" b="1"/>
              <a:t>#576574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Dark gray </a:t>
            </a:r>
            <a:r>
              <a:rPr lang="en" sz="1000" b="1">
                <a:solidFill>
                  <a:srgbClr val="1D1D1B"/>
                </a:solidFill>
              </a:rPr>
              <a:t>#1d1d1b</a:t>
            </a:r>
            <a:endParaRPr sz="1000" b="1">
              <a:solidFill>
                <a:srgbClr val="1D1D1B"/>
              </a:solidFill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5001600" y="4095450"/>
            <a:ext cx="3712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1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29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NOV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OCT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SEP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AUG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JUL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MAY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FEB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31" name="Google Shape;331;p36"/>
          <p:cNvCxnSpPr/>
          <p:nvPr/>
        </p:nvCxnSpPr>
        <p:spPr>
          <a:xfrm rot="10800000">
            <a:off x="76892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2" name="Google Shape;332;p36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 rot="10800000">
            <a:off x="209015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4" name="Google Shape;334;p36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5" name="Google Shape;335;p36"/>
          <p:cNvCxnSpPr/>
          <p:nvPr/>
        </p:nvCxnSpPr>
        <p:spPr>
          <a:xfrm rot="10800000">
            <a:off x="341139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6" name="Google Shape;336;p36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7" name="Google Shape;337;p36"/>
          <p:cNvCxnSpPr/>
          <p:nvPr/>
        </p:nvCxnSpPr>
        <p:spPr>
          <a:xfrm rot="10800000">
            <a:off x="473262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8" name="Google Shape;338;p36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9" name="Google Shape;339;p36"/>
          <p:cNvCxnSpPr/>
          <p:nvPr/>
        </p:nvCxnSpPr>
        <p:spPr>
          <a:xfrm rot="10800000">
            <a:off x="605386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0" name="Google Shape;340;p36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1" name="Google Shape;341;p36"/>
          <p:cNvCxnSpPr/>
          <p:nvPr/>
        </p:nvCxnSpPr>
        <p:spPr>
          <a:xfrm rot="10800000">
            <a:off x="737509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2" name="Google Shape;342;p36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3" name="Google Shape;343;p36"/>
          <p:cNvCxnSpPr/>
          <p:nvPr/>
        </p:nvCxnSpPr>
        <p:spPr>
          <a:xfrm rot="10800000">
            <a:off x="143968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4" name="Google Shape;344;p36"/>
          <p:cNvSpPr txBox="1"/>
          <p:nvPr/>
        </p:nvSpPr>
        <p:spPr>
          <a:xfrm>
            <a:off x="1369548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5" name="Google Shape;345;p36"/>
          <p:cNvCxnSpPr/>
          <p:nvPr/>
        </p:nvCxnSpPr>
        <p:spPr>
          <a:xfrm rot="10800000">
            <a:off x="276092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6" name="Google Shape;346;p36"/>
          <p:cNvSpPr txBox="1"/>
          <p:nvPr/>
        </p:nvSpPr>
        <p:spPr>
          <a:xfrm>
            <a:off x="2699944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7" name="Google Shape;347;p36"/>
          <p:cNvCxnSpPr/>
          <p:nvPr/>
        </p:nvCxnSpPr>
        <p:spPr>
          <a:xfrm rot="10800000">
            <a:off x="408215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8" name="Google Shape;348;p36"/>
          <p:cNvSpPr txBox="1"/>
          <p:nvPr/>
        </p:nvSpPr>
        <p:spPr>
          <a:xfrm>
            <a:off x="4030339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9" name="Google Shape;349;p36"/>
          <p:cNvCxnSpPr/>
          <p:nvPr/>
        </p:nvCxnSpPr>
        <p:spPr>
          <a:xfrm rot="10800000">
            <a:off x="540339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0" name="Google Shape;350;p36"/>
          <p:cNvSpPr txBox="1"/>
          <p:nvPr/>
        </p:nvSpPr>
        <p:spPr>
          <a:xfrm>
            <a:off x="5360735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51" name="Google Shape;351;p36"/>
          <p:cNvCxnSpPr/>
          <p:nvPr/>
        </p:nvCxnSpPr>
        <p:spPr>
          <a:xfrm rot="10800000">
            <a:off x="672462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2" name="Google Shape;352;p36"/>
          <p:cNvSpPr txBox="1"/>
          <p:nvPr/>
        </p:nvSpPr>
        <p:spPr>
          <a:xfrm>
            <a:off x="6691131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53" name="Google Shape;353;p36"/>
          <p:cNvCxnSpPr/>
          <p:nvPr/>
        </p:nvCxnSpPr>
        <p:spPr>
          <a:xfrm rot="10800000">
            <a:off x="804586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4" name="Google Shape;354;p36"/>
          <p:cNvSpPr txBox="1"/>
          <p:nvPr/>
        </p:nvSpPr>
        <p:spPr>
          <a:xfrm>
            <a:off x="8008073" y="3267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>
          <a:blip r:embed="rId3"/>
          <a:srcRect t="419" b="419"/>
          <a:stretch/>
        </p:blipFill>
        <p:spPr>
          <a:xfrm>
            <a:off x="1425125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3" name="Google Shape;493;p42"/>
          <p:cNvSpPr txBox="1"/>
          <p:nvPr/>
        </p:nvSpPr>
        <p:spPr>
          <a:xfrm>
            <a:off x="1429380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Aninda A.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UI/UX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Aninda.119140006@student.itera.ac.id</a:t>
            </a:r>
            <a:endParaRPr sz="1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4" name="Google Shape;494;p42"/>
          <p:cNvPicPr preferRelativeResize="0"/>
          <p:nvPr/>
        </p:nvPicPr>
        <p:blipFill>
          <a:blip r:embed="rId4"/>
          <a:srcRect/>
          <a:stretch/>
        </p:blipFill>
        <p:spPr>
          <a:xfrm>
            <a:off x="3101329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5" name="Google Shape;495;p42"/>
          <p:cNvSpPr txBox="1"/>
          <p:nvPr/>
        </p:nvSpPr>
        <p:spPr>
          <a:xfrm>
            <a:off x="3105584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Ayu Lintang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Ayu.119140095@student.itera.ac.id</a:t>
            </a:r>
            <a:endParaRPr sz="1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77533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7" name="Google Shape;497;p42"/>
          <p:cNvSpPr txBox="1"/>
          <p:nvPr/>
        </p:nvSpPr>
        <p:spPr>
          <a:xfrm>
            <a:off x="4781787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Veldyen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 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Muhammad.119140147@student.itera.ac.id</a:t>
            </a:r>
            <a:endParaRPr sz="1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8" name="Google Shape;498;p42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53737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9" name="Google Shape;499;p42"/>
          <p:cNvSpPr txBox="1"/>
          <p:nvPr/>
        </p:nvSpPr>
        <p:spPr>
          <a:xfrm>
            <a:off x="6457991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Wirasena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 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Muhammad.119140127@student.itera.ac.id</a:t>
            </a:r>
            <a:endParaRPr sz="1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Google Shape;500;p42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PROJECT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3" name="Google Shape;541;p44">
            <a:extLst>
              <a:ext uri="{FF2B5EF4-FFF2-40B4-BE49-F238E27FC236}">
                <a16:creationId xmlns:a16="http://schemas.microsoft.com/office/drawing/2014/main" id="{98893B01-04A7-455F-8F0B-A4DDBAB25D3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rcRect t="10245" b="10245"/>
          <a:stretch/>
        </p:blipFill>
        <p:spPr>
          <a:xfrm>
            <a:off x="4777533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498;p42">
            <a:extLst>
              <a:ext uri="{FF2B5EF4-FFF2-40B4-BE49-F238E27FC236}">
                <a16:creationId xmlns:a16="http://schemas.microsoft.com/office/drawing/2014/main" id="{B9DA5432-E731-469E-85C1-B0EE3E286279}"/>
              </a:ext>
            </a:extLst>
          </p:cNvPr>
          <p:cNvPicPr preferRelativeResize="0"/>
          <p:nvPr/>
        </p:nvPicPr>
        <p:blipFill>
          <a:blip r:embed="rId8"/>
          <a:srcRect t="12500" b="12500"/>
          <a:stretch/>
        </p:blipFill>
        <p:spPr>
          <a:xfrm>
            <a:off x="6453737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043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ldNum" idx="12"/>
          </p:nvPr>
        </p:nvSpPr>
        <p:spPr>
          <a:xfrm>
            <a:off x="1188450" y="3948609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30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37"/>
          <p:cNvGrpSpPr/>
          <p:nvPr/>
        </p:nvGrpSpPr>
        <p:grpSpPr>
          <a:xfrm>
            <a:off x="1786339" y="1536492"/>
            <a:ext cx="473400" cy="473400"/>
            <a:chOff x="1786339" y="1703401"/>
            <a:chExt cx="473400" cy="473400"/>
          </a:xfrm>
        </p:grpSpPr>
        <p:sp>
          <p:nvSpPr>
            <p:cNvPr id="363" name="Google Shape;363;p3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65" name="Google Shape;365;p37"/>
          <p:cNvGrpSpPr/>
          <p:nvPr/>
        </p:nvGrpSpPr>
        <p:grpSpPr>
          <a:xfrm>
            <a:off x="3814414" y="1536492"/>
            <a:ext cx="473400" cy="473400"/>
            <a:chOff x="3814414" y="1703401"/>
            <a:chExt cx="473400" cy="473400"/>
          </a:xfrm>
        </p:grpSpPr>
        <p:sp>
          <p:nvSpPr>
            <p:cNvPr id="366" name="Google Shape;366;p3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68" name="Google Shape;368;p37"/>
          <p:cNvGrpSpPr/>
          <p:nvPr/>
        </p:nvGrpSpPr>
        <p:grpSpPr>
          <a:xfrm>
            <a:off x="5842489" y="1536492"/>
            <a:ext cx="473400" cy="473400"/>
            <a:chOff x="5842489" y="1703401"/>
            <a:chExt cx="473400" cy="473400"/>
          </a:xfrm>
        </p:grpSpPr>
        <p:sp>
          <p:nvSpPr>
            <p:cNvPr id="369" name="Google Shape;369;p3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71" name="Google Shape;371;p37"/>
          <p:cNvGrpSpPr/>
          <p:nvPr/>
        </p:nvGrpSpPr>
        <p:grpSpPr>
          <a:xfrm>
            <a:off x="6880814" y="3133609"/>
            <a:ext cx="473400" cy="473400"/>
            <a:chOff x="6880814" y="3576300"/>
            <a:chExt cx="473400" cy="473400"/>
          </a:xfrm>
        </p:grpSpPr>
        <p:sp>
          <p:nvSpPr>
            <p:cNvPr id="372" name="Google Shape;372;p3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6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74" name="Google Shape;374;p37"/>
          <p:cNvGrpSpPr/>
          <p:nvPr/>
        </p:nvGrpSpPr>
        <p:grpSpPr>
          <a:xfrm>
            <a:off x="4852739" y="3133609"/>
            <a:ext cx="473400" cy="473400"/>
            <a:chOff x="4852739" y="3576300"/>
            <a:chExt cx="473400" cy="473400"/>
          </a:xfrm>
        </p:grpSpPr>
        <p:sp>
          <p:nvSpPr>
            <p:cNvPr id="375" name="Google Shape;375;p3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377" name="Google Shape;377;p37"/>
          <p:cNvGrpSpPr/>
          <p:nvPr/>
        </p:nvGrpSpPr>
        <p:grpSpPr>
          <a:xfrm>
            <a:off x="2824664" y="3133609"/>
            <a:ext cx="473400" cy="473400"/>
            <a:chOff x="2824664" y="3576300"/>
            <a:chExt cx="473400" cy="473400"/>
          </a:xfrm>
        </p:grpSpPr>
        <p:sp>
          <p:nvSpPr>
            <p:cNvPr id="378" name="Google Shape;378;p3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80" name="Google Shape;380;p37"/>
          <p:cNvSpPr txBox="1"/>
          <p:nvPr/>
        </p:nvSpPr>
        <p:spPr>
          <a:xfrm>
            <a:off x="1221425" y="1065391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3218799" y="1065391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5277613" y="1065391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2259775" y="3544709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4287849" y="3544709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6315938" y="3544709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31</a:t>
            </a:fld>
            <a:endParaRPr>
              <a:solidFill>
                <a:srgbClr val="1D1D1B"/>
              </a:solidFill>
            </a:endParaRPr>
          </a:p>
        </p:txBody>
      </p:sp>
      <p:graphicFrame>
        <p:nvGraphicFramePr>
          <p:cNvPr id="392" name="Google Shape;392;p38"/>
          <p:cNvGraphicFramePr/>
          <p:nvPr/>
        </p:nvGraphicFramePr>
        <p:xfrm>
          <a:off x="1206516" y="1216481"/>
          <a:ext cx="6734250" cy="2732250"/>
        </p:xfrm>
        <a:graphic>
          <a:graphicData uri="http://schemas.openxmlformats.org/drawingml/2006/table">
            <a:tbl>
              <a:tblPr>
                <a:noFill/>
                <a:tableStyleId>{9257822D-6EEF-426A-9735-E9A343D1CD8F}</a:tableStyleId>
              </a:tblPr>
              <a:tblGrid>
                <a:gridCol w="11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3" name="Google Shape;393;p38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32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1197345" y="1270800"/>
            <a:ext cx="33072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4641221" y="1270800"/>
            <a:ext cx="33072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1197345" y="2653366"/>
            <a:ext cx="33072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OPPORTUNITIES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4641221" y="2653366"/>
            <a:ext cx="33072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THREATS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3555099" y="1565623"/>
            <a:ext cx="1900500" cy="1900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 rot="5400000">
            <a:off x="3691971" y="1565623"/>
            <a:ext cx="1900500" cy="1900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 rot="10800000">
            <a:off x="3691971" y="1703567"/>
            <a:ext cx="1900500" cy="1900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9"/>
          <p:cNvSpPr/>
          <p:nvPr/>
        </p:nvSpPr>
        <p:spPr>
          <a:xfrm rot="-5400000">
            <a:off x="3555099" y="1703567"/>
            <a:ext cx="1900500" cy="1900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3992610" y="1962026"/>
            <a:ext cx="282608" cy="3515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408" name="Google Shape;408;p39"/>
          <p:cNvSpPr/>
          <p:nvPr/>
        </p:nvSpPr>
        <p:spPr>
          <a:xfrm>
            <a:off x="4791111" y="1968095"/>
            <a:ext cx="543364" cy="3398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409" name="Google Shape;409;p39"/>
          <p:cNvSpPr/>
          <p:nvPr/>
        </p:nvSpPr>
        <p:spPr>
          <a:xfrm>
            <a:off x="3965418" y="2831879"/>
            <a:ext cx="371954" cy="3515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410" name="Google Shape;410;p39"/>
          <p:cNvSpPr/>
          <p:nvPr/>
        </p:nvSpPr>
        <p:spPr>
          <a:xfrm>
            <a:off x="4880943" y="2837948"/>
            <a:ext cx="296204" cy="3398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88450" y="4875975"/>
            <a:ext cx="6767100" cy="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1D1D1B"/>
                </a:solidFill>
              </a:rPr>
              <a:t>33</a:t>
            </a:fld>
            <a:endParaRPr sz="1800">
              <a:solidFill>
                <a:srgbClr val="1D1D1B"/>
              </a:solidFill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7" name="Google Shape;427;p40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0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40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32" name="Google Shape;432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35" name="Google Shape;43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40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43" name="Google Shape;443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0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455" name="Google Shape;455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40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34</a:t>
            </a:fld>
            <a:endParaRPr>
              <a:solidFill>
                <a:srgbClr val="1D1D1B"/>
              </a:solidFill>
            </a:endParaRPr>
          </a:p>
        </p:txBody>
      </p:sp>
      <p:grpSp>
        <p:nvGrpSpPr>
          <p:cNvPr id="466" name="Google Shape;466;p41"/>
          <p:cNvGrpSpPr/>
          <p:nvPr/>
        </p:nvGrpSpPr>
        <p:grpSpPr>
          <a:xfrm>
            <a:off x="1787858" y="1356792"/>
            <a:ext cx="2702833" cy="2429899"/>
            <a:chOff x="3778727" y="4460423"/>
            <a:chExt cx="720160" cy="647438"/>
          </a:xfrm>
        </p:grpSpPr>
        <p:sp>
          <p:nvSpPr>
            <p:cNvPr id="467" name="Google Shape;467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PURCHASE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LOYALTY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AWARENESS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DISCOVERY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0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INTENT</a:t>
              </a: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474" name="Google Shape;474;p41"/>
          <p:cNvCxnSpPr/>
          <p:nvPr/>
        </p:nvCxnSpPr>
        <p:spPr>
          <a:xfrm>
            <a:off x="4430840" y="1759054"/>
            <a:ext cx="791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41"/>
          <p:cNvSpPr txBox="1"/>
          <p:nvPr/>
        </p:nvSpPr>
        <p:spPr>
          <a:xfrm>
            <a:off x="5268685" y="1630176"/>
            <a:ext cx="2087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76" name="Google Shape;476;p41"/>
          <p:cNvCxnSpPr/>
          <p:nvPr/>
        </p:nvCxnSpPr>
        <p:spPr>
          <a:xfrm>
            <a:off x="4314228" y="2119828"/>
            <a:ext cx="90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41"/>
          <p:cNvSpPr txBox="1"/>
          <p:nvPr/>
        </p:nvSpPr>
        <p:spPr>
          <a:xfrm>
            <a:off x="5268685" y="1990942"/>
            <a:ext cx="2087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78" name="Google Shape;478;p41"/>
          <p:cNvCxnSpPr/>
          <p:nvPr/>
        </p:nvCxnSpPr>
        <p:spPr>
          <a:xfrm>
            <a:off x="4148513" y="2480602"/>
            <a:ext cx="107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41"/>
          <p:cNvSpPr txBox="1"/>
          <p:nvPr/>
        </p:nvSpPr>
        <p:spPr>
          <a:xfrm>
            <a:off x="5268685" y="2351708"/>
            <a:ext cx="2087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80" name="Google Shape;480;p41"/>
          <p:cNvCxnSpPr/>
          <p:nvPr/>
        </p:nvCxnSpPr>
        <p:spPr>
          <a:xfrm>
            <a:off x="4007349" y="2841357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41"/>
          <p:cNvSpPr txBox="1"/>
          <p:nvPr/>
        </p:nvSpPr>
        <p:spPr>
          <a:xfrm>
            <a:off x="5268685" y="2712475"/>
            <a:ext cx="2087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82" name="Google Shape;482;p41"/>
          <p:cNvCxnSpPr/>
          <p:nvPr/>
        </p:nvCxnSpPr>
        <p:spPr>
          <a:xfrm>
            <a:off x="3853900" y="3202131"/>
            <a:ext cx="136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41"/>
          <p:cNvSpPr txBox="1"/>
          <p:nvPr/>
        </p:nvSpPr>
        <p:spPr>
          <a:xfrm>
            <a:off x="5268685" y="3073241"/>
            <a:ext cx="2087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84" name="Google Shape;484;p41"/>
          <p:cNvCxnSpPr/>
          <p:nvPr/>
        </p:nvCxnSpPr>
        <p:spPr>
          <a:xfrm>
            <a:off x="3694327" y="3562886"/>
            <a:ext cx="1521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41"/>
          <p:cNvSpPr txBox="1"/>
          <p:nvPr/>
        </p:nvSpPr>
        <p:spPr>
          <a:xfrm>
            <a:off x="5268685" y="3434007"/>
            <a:ext cx="2087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Google Shape;486;p41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425125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3" name="Google Shape;493;p42"/>
          <p:cNvSpPr txBox="1"/>
          <p:nvPr/>
        </p:nvSpPr>
        <p:spPr>
          <a:xfrm>
            <a:off x="1429380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Imani Jackson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4" name="Google Shape;49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1329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5" name="Google Shape;495;p42"/>
          <p:cNvSpPr txBox="1"/>
          <p:nvPr/>
        </p:nvSpPr>
        <p:spPr>
          <a:xfrm>
            <a:off x="3105584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Marcos Galán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77533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7" name="Google Shape;497;p42"/>
          <p:cNvSpPr txBox="1"/>
          <p:nvPr/>
        </p:nvSpPr>
        <p:spPr>
          <a:xfrm>
            <a:off x="4781787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Ixchel Valdía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8" name="Google Shape;498;p42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53737" y="1575538"/>
            <a:ext cx="1260900" cy="126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9" name="Google Shape;499;p42"/>
          <p:cNvSpPr txBox="1"/>
          <p:nvPr/>
        </p:nvSpPr>
        <p:spPr>
          <a:xfrm>
            <a:off x="6457991" y="2946355"/>
            <a:ext cx="12609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Nils Årud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Google Shape;500;p42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PRESENTATION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3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43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08" name="Google Shape;508;p43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3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43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43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3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43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43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3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3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3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3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3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3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43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43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3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3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3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3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43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3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3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3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3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3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3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3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3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3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3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3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3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3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3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3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3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3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3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3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3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3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3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3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3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4" name="Google Shape;554;p43"/>
          <p:cNvSpPr txBox="1">
            <a:spLocks noGrp="1"/>
          </p:cNvSpPr>
          <p:nvPr>
            <p:ph type="sldNum" idx="12"/>
          </p:nvPr>
        </p:nvSpPr>
        <p:spPr>
          <a:xfrm>
            <a:off x="1188150" y="4841375"/>
            <a:ext cx="67671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</a:rPr>
              <a:t>36</a:t>
            </a:fld>
            <a:endParaRPr sz="1800">
              <a:solidFill>
                <a:srgbClr val="FFFFFF"/>
              </a:solidFill>
            </a:endParaRPr>
          </a:p>
        </p:txBody>
      </p:sp>
      <p:grpSp>
        <p:nvGrpSpPr>
          <p:cNvPr id="555" name="Google Shape;555;p43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6" name="Google Shape;556;p43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3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3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3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3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3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3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3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3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3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3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3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3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3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3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3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3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3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3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3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3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3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8" name="Google Shape;578;p43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79" name="Google Shape;579;p43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80" name="Google Shape;580;p43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4" name="Google Shape;584;p43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Our company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5" name="Google Shape;585;p43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6" name="Google Shape;586;p43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9" name="Google Shape;589;p43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43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4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37</a:t>
            </a:fld>
            <a:endParaRPr>
              <a:solidFill>
                <a:srgbClr val="1D1D1B"/>
              </a:solidFill>
            </a:endParaRPr>
          </a:p>
        </p:txBody>
      </p:sp>
      <p:graphicFrame>
        <p:nvGraphicFramePr>
          <p:cNvPr id="596" name="Google Shape;596;p44"/>
          <p:cNvGraphicFramePr/>
          <p:nvPr/>
        </p:nvGraphicFramePr>
        <p:xfrm>
          <a:off x="1195025" y="1191770"/>
          <a:ext cx="6754350" cy="2756850"/>
        </p:xfrm>
        <a:graphic>
          <a:graphicData uri="http://schemas.openxmlformats.org/drawingml/2006/table">
            <a:tbl>
              <a:tblPr>
                <a:noFill/>
                <a:tableStyleId>{513C34D6-B258-46A8-947E-4760A319E8A1}</a:tableStyleId>
              </a:tblPr>
              <a:tblGrid>
                <a:gridCol w="74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SUNDAY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SATURDAY</a:t>
                      </a:r>
                      <a:endParaRPr sz="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7" name="Google Shape;597;p44"/>
          <p:cNvSpPr txBox="1">
            <a:spLocks noGrp="1"/>
          </p:cNvSpPr>
          <p:nvPr>
            <p:ph type="title" idx="4294967295"/>
          </p:nvPr>
        </p:nvSpPr>
        <p:spPr>
          <a:xfrm>
            <a:off x="1188450" y="205975"/>
            <a:ext cx="6767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03" name="Google Shape;603;p4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04" name="Google Shape;604;p4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5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619" name="Google Shape;619;p4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25" name="Google Shape;625;p4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45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5"/>
          <p:cNvSpPr/>
          <p:nvPr/>
        </p:nvSpPr>
        <p:spPr>
          <a:xfrm>
            <a:off x="2656888" y="387284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45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33" name="Google Shape;633;p4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5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4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39" name="Google Shape;639;p4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4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47" name="Google Shape;647;p4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4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5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5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5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656" name="Google Shape;656;p45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659" name="Google Shape;659;p4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662" name="Google Shape;662;p4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666" name="Google Shape;666;p45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674" name="Google Shape;674;p4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5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681" name="Google Shape;681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45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4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687" name="Google Shape;687;p45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5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690" name="Google Shape;690;p45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696" name="Google Shape;696;p45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699" name="Google Shape;699;p4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07" name="Google Shape;707;p45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5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13" name="Google Shape;713;p4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22" name="Google Shape;722;p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27" name="Google Shape;727;p45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32" name="Google Shape;732;p4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37" name="Google Shape;737;p45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5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40" name="Google Shape;740;p4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5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43" name="Google Shape;743;p4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5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4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47" name="Google Shape;747;p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5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750" name="Google Shape;750;p45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45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5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5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761" name="Google Shape;761;p4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5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5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765" name="Google Shape;765;p4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5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768" name="Google Shape;768;p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5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773" name="Google Shape;773;p4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45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5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778" name="Google Shape;778;p4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5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785" name="Google Shape;785;p4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5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795" name="Google Shape;795;p4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799" name="Google Shape;799;p4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5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03" name="Google Shape;803;p4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09" name="Google Shape;809;p45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12" name="Google Shape;812;p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5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20" name="Google Shape;820;p4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27" name="Google Shape;827;p4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45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30" name="Google Shape;830;p4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45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5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5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5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39" name="Google Shape;839;p4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5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48" name="Google Shape;848;p4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5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851" name="Google Shape;851;p4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5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858" name="Google Shape;858;p4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866" name="Google Shape;866;p45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5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870" name="Google Shape;870;p45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877" name="Google Shape;877;p45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5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881" name="Google Shape;881;p4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45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885" name="Google Shape;885;p4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5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891" name="Google Shape;891;p4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19" name="Google Shape;919;p45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5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43" name="Google Shape;943;p4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5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958" name="Google Shape;958;p4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4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962" name="Google Shape;962;p4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969" name="Google Shape;969;p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5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978" name="Google Shape;978;p4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982" name="Google Shape;982;p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988" name="Google Shape;988;p4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996" name="Google Shape;996;p45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5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03" name="Google Shape;1003;p4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5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1013" name="Google Shape;1013;p4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5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25" name="Google Shape;1025;p4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5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31" name="Google Shape;1031;p4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5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039" name="Google Shape;1039;p4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042" name="Google Shape;1042;p4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5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045" name="Google Shape;1045;p4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45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5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5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46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55" name="Google Shape;1055;p46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6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62" name="Google Shape;1062;p46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6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67" name="Google Shape;1067;p46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6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71" name="Google Shape;1071;p46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46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77" name="Google Shape;1077;p46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81" name="Google Shape;1081;p46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6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86" name="Google Shape;1086;p46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6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92" name="Google Shape;1092;p46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6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99" name="Google Shape;1099;p46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46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02" name="Google Shape;1102;p46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6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06" name="Google Shape;1106;p46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6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13" name="Google Shape;1113;p46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6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19" name="Google Shape;1119;p46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6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23" name="Google Shape;1123;p46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24" name="Google Shape;1124;p46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6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6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46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6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6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6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46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6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6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4" name="Google Shape;1134;p46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6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41" name="Google Shape;1141;p46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6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46" name="Google Shape;1146;p46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46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52" name="Google Shape;1152;p46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6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59" name="Google Shape;1159;p46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6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64" name="Google Shape;1164;p46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69" name="Google Shape;1169;p46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46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75" name="Google Shape;1175;p4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5" name="Google Shape;1185;p46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86" name="Google Shape;1186;p46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9" name="Google Shape;1189;p4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0" name="Google Shape;1190;p4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0" name="Google Shape;1200;p46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01" name="Google Shape;1201;p46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5" name="Google Shape;1205;p46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06" name="Google Shape;1206;p4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6" name="Google Shape;1216;p46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17" name="Google Shape;1217;p46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6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25" name="Google Shape;1225;p4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6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30" name="Google Shape;1230;p46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6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35" name="Google Shape;1235;p46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6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41" name="Google Shape;1241;p46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6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48" name="Google Shape;1248;p46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46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52" name="Google Shape;1252;p46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6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58" name="Google Shape;1258;p46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6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65" name="Google Shape;1265;p46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46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69" name="Google Shape;1269;p46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6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74" name="Google Shape;1274;p46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6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81" name="Google Shape;1281;p4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6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89" name="Google Shape;1289;p46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6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94" name="Google Shape;1294;p46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6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98" name="Google Shape;1298;p46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6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02" name="Google Shape;1302;p46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6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07" name="Google Shape;1307;p46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46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12" name="Google Shape;1312;p46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6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18" name="Google Shape;1318;p46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6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6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6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6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6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25" name="Google Shape;1325;p46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6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33" name="Google Shape;1333;p46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6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46" name="Google Shape;1346;p46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6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51" name="Google Shape;1351;p46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6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55" name="Google Shape;1355;p46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6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62" name="Google Shape;1362;p46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6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71" name="Google Shape;1371;p46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46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84" name="Google Shape;1384;p46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6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97" name="Google Shape;1397;p46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6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10" name="Google Shape;1410;p46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46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17" name="Google Shape;1417;p46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6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33" name="Google Shape;1433;p46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38" name="Google Shape;1438;p46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39" name="Google Shape;1439;p46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2" name="Google Shape;1442;p46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3" name="Google Shape;1443;p46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46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47" name="Google Shape;1447;p46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6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0" name="Google Shape;1450;p46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1" name="Google Shape;1451;p46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6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6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4" name="Google Shape;1454;p46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55" name="Google Shape;1455;p46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6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64" name="Google Shape;1464;p46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6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89" name="Google Shape;1489;p46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0" name="Google Shape;1490;p4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4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2" name="Google Shape;1492;p46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3" name="Google Shape;1493;p4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6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96" name="Google Shape;1496;p4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8" name="Google Shape;1498;p46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/>
          <a:srcRect l="20486" r="20486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KEBUTUHAN FUNGSIONAL (1)</a:t>
            </a: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4980050" y="1273225"/>
            <a:ext cx="1799100" cy="13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err="1"/>
              <a:t>Melakukan</a:t>
            </a:r>
            <a:r>
              <a:rPr lang="en-US" sz="1000" b="1" dirty="0"/>
              <a:t> proses searching </a:t>
            </a:r>
            <a:r>
              <a:rPr lang="en-US" sz="1000" b="1" dirty="0" err="1"/>
              <a:t>atau</a:t>
            </a:r>
            <a:r>
              <a:rPr lang="en-US" sz="1000" b="1" dirty="0"/>
              <a:t> </a:t>
            </a:r>
            <a:r>
              <a:rPr lang="en-US" sz="1000" b="1" dirty="0" err="1"/>
              <a:t>pencarian</a:t>
            </a:r>
            <a:r>
              <a:rPr lang="en-US" sz="1000" b="1" dirty="0"/>
              <a:t> </a:t>
            </a:r>
            <a:r>
              <a:rPr lang="en-US" sz="1000" b="1" dirty="0" err="1"/>
              <a:t>produk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2"/>
          </p:nvPr>
        </p:nvSpPr>
        <p:spPr>
          <a:xfrm>
            <a:off x="6887599" y="1273225"/>
            <a:ext cx="1799100" cy="13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Mengelola katalog produk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colour of the clear sky and the deep sea. It is located between violet and green on the optical spectrum.</a:t>
            </a:r>
            <a:endParaRPr sz="10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4980050" y="2807800"/>
            <a:ext cx="17991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err="1"/>
              <a:t>Penyortiran</a:t>
            </a:r>
            <a:r>
              <a:rPr lang="en-US" sz="1000" b="1" dirty="0"/>
              <a:t> </a:t>
            </a:r>
            <a:r>
              <a:rPr lang="en-US" sz="1000" b="1" dirty="0" err="1"/>
              <a:t>kategori</a:t>
            </a:r>
            <a:r>
              <a:rPr lang="en-US" sz="1000" b="1" dirty="0"/>
              <a:t> </a:t>
            </a:r>
            <a:r>
              <a:rPr lang="en-US" sz="1000" b="1" dirty="0" err="1"/>
              <a:t>produk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2"/>
          </p:nvPr>
        </p:nvSpPr>
        <p:spPr>
          <a:xfrm>
            <a:off x="6887599" y="2807800"/>
            <a:ext cx="17991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Fitur chat untuk komunikasi sinkron chat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colour of the clear sky and the deep sea. It is located between violet and green on the optical spectrum.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3" grpId="0" uiExpand="1" build="p"/>
      <p:bldP spid="21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7"/>
          <p:cNvSpPr txBox="1"/>
          <p:nvPr/>
        </p:nvSpPr>
        <p:spPr>
          <a:xfrm>
            <a:off x="731900" y="914275"/>
            <a:ext cx="803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You can also use any emoji as an icon!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4" name="Google Shape;1504;p4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76574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7657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" name="Google Shape;1509;p4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4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11" name="Google Shape;1511;p4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12" name="Google Shape;1512;p4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13" name="Google Shape;1513;p4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14" name="Google Shape;1514;p4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15" name="Google Shape;1515;p4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16" name="Google Shape;1516;p4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17" name="Google Shape;1517;p4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18" name="Google Shape;1518;p4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19" name="Google Shape;1519;p4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0" name="Google Shape;1520;p4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1" name="Google Shape;1521;p4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22" name="Google Shape;1522;p4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3" name="Google Shape;1523;p4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/>
          <a:srcRect l="20486" r="20486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KEBUTUHAN FUNGSIONAL (2)</a:t>
            </a: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4980050" y="1273225"/>
            <a:ext cx="1799100" cy="13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err="1"/>
              <a:t>Menampilkan</a:t>
            </a:r>
            <a:r>
              <a:rPr lang="en-US" sz="1000" b="1" dirty="0"/>
              <a:t> Riwayat </a:t>
            </a:r>
            <a:r>
              <a:rPr lang="en-US" sz="1000" b="1" dirty="0" err="1"/>
              <a:t>pengiriman</a:t>
            </a:r>
            <a:r>
              <a:rPr lang="en-US" sz="1000" b="1" dirty="0"/>
              <a:t> </a:t>
            </a:r>
            <a:r>
              <a:rPr lang="en-US" sz="1000" b="1" dirty="0" err="1"/>
              <a:t>produk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2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 descr="create_0002_ujcwvv_tj44-honey-fangs.jpg"/>
          <p:cNvPicPr preferRelativeResize="0"/>
          <p:nvPr/>
        </p:nvPicPr>
        <p:blipFill rotWithShape="1">
          <a:blip r:embed="rId3">
            <a:alphaModFix amt="80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" name="Google Shape;212;p27">
            <a:extLst>
              <a:ext uri="{FF2B5EF4-FFF2-40B4-BE49-F238E27FC236}">
                <a16:creationId xmlns:a16="http://schemas.microsoft.com/office/drawing/2014/main" id="{ADA33E15-CA10-41B6-ACF5-513939012FBC}"/>
              </a:ext>
            </a:extLst>
          </p:cNvPr>
          <p:cNvSpPr txBox="1">
            <a:spLocks/>
          </p:cNvSpPr>
          <p:nvPr/>
        </p:nvSpPr>
        <p:spPr>
          <a:xfrm>
            <a:off x="5313199" y="137364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/>
              <a:t>KEBUTUHAN </a:t>
            </a:r>
            <a:r>
              <a:rPr lang="en-US" dirty="0"/>
              <a:t>NON FUNGSIONAL</a:t>
            </a:r>
            <a:r>
              <a:rPr lang="id-ID" dirty="0"/>
              <a:t> (1)</a:t>
            </a:r>
          </a:p>
        </p:txBody>
      </p:sp>
      <p:sp>
        <p:nvSpPr>
          <p:cNvPr id="17" name="Google Shape;213;p27">
            <a:extLst>
              <a:ext uri="{FF2B5EF4-FFF2-40B4-BE49-F238E27FC236}">
                <a16:creationId xmlns:a16="http://schemas.microsoft.com/office/drawing/2014/main" id="{7AC9227C-3E46-452E-8323-2A9373243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0050" y="1273225"/>
            <a:ext cx="1799100" cy="13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000" b="1" dirty="0"/>
              <a:t>Availability</a:t>
            </a:r>
          </a:p>
          <a:p>
            <a:pPr marL="171450" indent="-171450"/>
            <a:r>
              <a:rPr lang="en-US" sz="1000" b="1" dirty="0"/>
              <a:t>Reliability</a:t>
            </a:r>
          </a:p>
          <a:p>
            <a:pPr marL="171450" indent="-171450"/>
            <a:r>
              <a:rPr lang="en-US" sz="1000" b="1" dirty="0" err="1"/>
              <a:t>Ergonomy</a:t>
            </a:r>
            <a:endParaRPr lang="en-US" sz="1000" b="1" dirty="0"/>
          </a:p>
          <a:p>
            <a:pPr marL="171450" indent="-171450"/>
            <a:r>
              <a:rPr lang="en-US" sz="1000" b="1" dirty="0"/>
              <a:t>Portability</a:t>
            </a:r>
          </a:p>
          <a:p>
            <a:pPr marL="171450" indent="-171450"/>
            <a:r>
              <a:rPr lang="en-US" sz="1000" b="1" dirty="0"/>
              <a:t>Memory</a:t>
            </a:r>
            <a:endParaRPr sz="1000" b="1" dirty="0"/>
          </a:p>
        </p:txBody>
      </p:sp>
      <p:sp>
        <p:nvSpPr>
          <p:cNvPr id="18" name="Google Shape;214;p27">
            <a:extLst>
              <a:ext uri="{FF2B5EF4-FFF2-40B4-BE49-F238E27FC236}">
                <a16:creationId xmlns:a16="http://schemas.microsoft.com/office/drawing/2014/main" id="{25F0486C-6909-48D8-BBA3-839B1871A9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87599" y="1273225"/>
            <a:ext cx="1799100" cy="13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000" b="1" dirty="0"/>
              <a:t>Response Time</a:t>
            </a:r>
          </a:p>
          <a:p>
            <a:pPr marL="171450" indent="-171450"/>
            <a:r>
              <a:rPr lang="en-US" sz="1000" b="1" dirty="0"/>
              <a:t>Safety</a:t>
            </a:r>
          </a:p>
          <a:p>
            <a:pPr marL="171450" indent="-171450"/>
            <a:r>
              <a:rPr lang="en-US" sz="1000" b="1" dirty="0"/>
              <a:t>Security</a:t>
            </a:r>
          </a:p>
          <a:p>
            <a:pPr marL="171450" indent="-171450"/>
            <a:r>
              <a:rPr lang="en-US" sz="1000" b="1" dirty="0"/>
              <a:t>Bahasa </a:t>
            </a:r>
            <a:r>
              <a:rPr lang="en-US" sz="1000" b="1" dirty="0" err="1"/>
              <a:t>Komunikasi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27734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ctrTitle" idx="4294967295"/>
          </p:nvPr>
        </p:nvSpPr>
        <p:spPr>
          <a:xfrm>
            <a:off x="2389110" y="2729429"/>
            <a:ext cx="4365179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TIGA FITUR UTAMA?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294967295"/>
          </p:nvPr>
        </p:nvSpPr>
        <p:spPr>
          <a:xfrm>
            <a:off x="2486725" y="3106750"/>
            <a:ext cx="417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TRACKING ORDER—BUBBLE CHAT--PORTOFOLIO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054413" y="1577383"/>
            <a:ext cx="1035173" cy="1035155"/>
            <a:chOff x="6643075" y="3664250"/>
            <a:chExt cx="407950" cy="407975"/>
          </a:xfrm>
        </p:grpSpPr>
        <p:sp>
          <p:nvSpPr>
            <p:cNvPr id="95" name="Google Shape;95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7"/>
          <p:cNvGrpSpPr/>
          <p:nvPr/>
        </p:nvGrpSpPr>
        <p:grpSpPr>
          <a:xfrm rot="3241797">
            <a:off x="3457795" y="1763151"/>
            <a:ext cx="425620" cy="425596"/>
            <a:chOff x="576250" y="4319400"/>
            <a:chExt cx="442075" cy="442050"/>
          </a:xfrm>
        </p:grpSpPr>
        <p:sp>
          <p:nvSpPr>
            <p:cNvPr id="98" name="Google Shape;98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7"/>
          <p:cNvSpPr/>
          <p:nvPr/>
        </p:nvSpPr>
        <p:spPr>
          <a:xfrm>
            <a:off x="4235775" y="1483304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rot="2697385">
            <a:off x="5223262" y="1820301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744300" y="233960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1280154">
            <a:off x="3980797" y="146874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7" name="Google Shape;107;p17"/>
          <p:cNvSpPr/>
          <p:nvPr/>
        </p:nvSpPr>
        <p:spPr>
          <a:xfrm rot="1280082">
            <a:off x="4986221" y="2457575"/>
            <a:ext cx="160945" cy="153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3451F0-2703-445E-BCFC-8CC583AD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7" y="222191"/>
            <a:ext cx="9141445" cy="46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07D0E-5D0D-41C7-A49C-9A79481F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67" y="0"/>
            <a:ext cx="68802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84412"/>
      </p:ext>
    </p:extLst>
  </p:cSld>
  <p:clrMapOvr>
    <a:masterClrMapping/>
  </p:clrMapOvr>
</p:sld>
</file>

<file path=ppt/theme/theme1.xml><?xml version="1.0" encoding="utf-8"?>
<a:theme xmlns:a="http://schemas.openxmlformats.org/drawingml/2006/main" name="Gertrude template">
  <a:themeElements>
    <a:clrScheme name="Custom 347">
      <a:dk1>
        <a:srgbClr val="1D1D1B"/>
      </a:dk1>
      <a:lt1>
        <a:srgbClr val="FFFFFF"/>
      </a:lt1>
      <a:dk2>
        <a:srgbClr val="576574"/>
      </a:dk2>
      <a:lt2>
        <a:srgbClr val="DEE3E9"/>
      </a:lt2>
      <a:accent1>
        <a:srgbClr val="8E7CC3"/>
      </a:accent1>
      <a:accent2>
        <a:srgbClr val="6D9EEB"/>
      </a:accent2>
      <a:accent3>
        <a:srgbClr val="93C47D"/>
      </a:accent3>
      <a:accent4>
        <a:srgbClr val="FFCC2F"/>
      </a:accent4>
      <a:accent5>
        <a:srgbClr val="E65858"/>
      </a:accent5>
      <a:accent6>
        <a:srgbClr val="F8598E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Microsoft Office PowerPoint</Application>
  <PresentationFormat>On-screen Show (16:9)</PresentationFormat>
  <Paragraphs>386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Montserrat</vt:lpstr>
      <vt:lpstr>Raleway</vt:lpstr>
      <vt:lpstr>Vidaloka</vt:lpstr>
      <vt:lpstr>Gertrude template</vt:lpstr>
      <vt:lpstr>PowerPoint Presentation</vt:lpstr>
      <vt:lpstr>HALO!</vt:lpstr>
      <vt:lpstr>PROJECT TEAM</vt:lpstr>
      <vt:lpstr>KEBUTUHAN FUNGSIONAL (1)</vt:lpstr>
      <vt:lpstr>KEBUTUHAN FUNGSIONAL (2)</vt:lpstr>
      <vt:lpstr>PowerPoint Presentation</vt:lpstr>
      <vt:lpstr>TIGA FITUR UTAMA?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YOU CAN ALSO SPLIT YOUR CONTENT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Muhammad Wirasena Ichsan Putra</cp:lastModifiedBy>
  <cp:revision>1</cp:revision>
  <dcterms:modified xsi:type="dcterms:W3CDTF">2022-03-21T15:48:12Z</dcterms:modified>
</cp:coreProperties>
</file>