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9" r:id="rId4"/>
    <p:sldId id="268" r:id="rId5"/>
    <p:sldId id="258" r:id="rId6"/>
    <p:sldId id="259" r:id="rId7"/>
    <p:sldId id="260" r:id="rId8"/>
    <p:sldId id="266" r:id="rId9"/>
    <p:sldId id="261" r:id="rId10"/>
    <p:sldId id="262" r:id="rId11"/>
    <p:sldId id="264" r:id="rId12"/>
    <p:sldId id="263" r:id="rId13"/>
    <p:sldId id="265"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0"/>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4/29/24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4/29/24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4/29/24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4/29/24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4/29/24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4/29/24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4/29/24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972F1-3225-33A9-94BA-F4F5365ECBC7}"/>
              </a:ext>
            </a:extLst>
          </p:cNvPr>
          <p:cNvSpPr>
            <a:spLocks noGrp="1"/>
          </p:cNvSpPr>
          <p:nvPr>
            <p:ph type="ctrTitle"/>
          </p:nvPr>
        </p:nvSpPr>
        <p:spPr/>
        <p:txBody>
          <a:bodyPr/>
          <a:lstStyle/>
          <a:p>
            <a:r>
              <a:rPr lang="en-US" sz="3600" b="1" dirty="0"/>
              <a:t>Predicting Travel Package Purchases</a:t>
            </a:r>
            <a:endParaRPr lang="en-US" sz="13800" b="1" dirty="0"/>
          </a:p>
        </p:txBody>
      </p:sp>
      <p:sp>
        <p:nvSpPr>
          <p:cNvPr id="3" name="Subtitle 2">
            <a:extLst>
              <a:ext uri="{FF2B5EF4-FFF2-40B4-BE49-F238E27FC236}">
                <a16:creationId xmlns:a16="http://schemas.microsoft.com/office/drawing/2014/main" id="{2C7E51CB-5395-1D31-661E-D59D3DD1CDCC}"/>
              </a:ext>
            </a:extLst>
          </p:cNvPr>
          <p:cNvSpPr>
            <a:spLocks noGrp="1"/>
          </p:cNvSpPr>
          <p:nvPr>
            <p:ph type="subTitle" idx="1"/>
          </p:nvPr>
        </p:nvSpPr>
        <p:spPr>
          <a:xfrm>
            <a:off x="1154955" y="4979490"/>
            <a:ext cx="8825658" cy="861420"/>
          </a:xfrm>
        </p:spPr>
        <p:txBody>
          <a:bodyPr>
            <a:normAutofit/>
          </a:bodyPr>
          <a:lstStyle/>
          <a:p>
            <a:r>
              <a:rPr lang="en-US" dirty="0"/>
              <a:t>Muhammad Raees|CDS-403-001</a:t>
            </a:r>
          </a:p>
        </p:txBody>
      </p:sp>
    </p:spTree>
    <p:extLst>
      <p:ext uri="{BB962C8B-B14F-4D97-AF65-F5344CB8AC3E}">
        <p14:creationId xmlns:p14="http://schemas.microsoft.com/office/powerpoint/2010/main" val="2696488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1B0D1-57AF-9FD3-DDBC-A611B825E175}"/>
              </a:ext>
            </a:extLst>
          </p:cNvPr>
          <p:cNvSpPr>
            <a:spLocks noGrp="1"/>
          </p:cNvSpPr>
          <p:nvPr>
            <p:ph type="title"/>
          </p:nvPr>
        </p:nvSpPr>
        <p:spPr>
          <a:xfrm>
            <a:off x="646111" y="452718"/>
            <a:ext cx="9404723" cy="940147"/>
          </a:xfrm>
        </p:spPr>
        <p:txBody>
          <a:bodyPr/>
          <a:lstStyle/>
          <a:p>
            <a:r>
              <a:rPr lang="en-US" sz="3200" b="1" dirty="0"/>
              <a:t>Improved SVM Model (Gaussian RBF kernel)</a:t>
            </a:r>
          </a:p>
        </p:txBody>
      </p:sp>
      <p:graphicFrame>
        <p:nvGraphicFramePr>
          <p:cNvPr id="12" name="Content Placeholder 11">
            <a:extLst>
              <a:ext uri="{FF2B5EF4-FFF2-40B4-BE49-F238E27FC236}">
                <a16:creationId xmlns:a16="http://schemas.microsoft.com/office/drawing/2014/main" id="{B88B003F-69FA-90C8-03E8-3D4394A15D5A}"/>
              </a:ext>
            </a:extLst>
          </p:cNvPr>
          <p:cNvGraphicFramePr>
            <a:graphicFrameLocks noGrp="1"/>
          </p:cNvGraphicFramePr>
          <p:nvPr>
            <p:ph idx="1"/>
            <p:extLst>
              <p:ext uri="{D42A27DB-BD31-4B8C-83A1-F6EECF244321}">
                <p14:modId xmlns:p14="http://schemas.microsoft.com/office/powerpoint/2010/main" val="4033682437"/>
              </p:ext>
            </p:extLst>
          </p:nvPr>
        </p:nvGraphicFramePr>
        <p:xfrm>
          <a:off x="646111" y="2112556"/>
          <a:ext cx="5068888" cy="2222658"/>
        </p:xfrm>
        <a:graphic>
          <a:graphicData uri="http://schemas.openxmlformats.org/drawingml/2006/table">
            <a:tbl>
              <a:tblPr>
                <a:tableStyleId>{5940675A-B579-460E-94D1-54222C63F5DA}</a:tableStyleId>
              </a:tblPr>
              <a:tblGrid>
                <a:gridCol w="1683783">
                  <a:extLst>
                    <a:ext uri="{9D8B030D-6E8A-4147-A177-3AD203B41FA5}">
                      <a16:colId xmlns:a16="http://schemas.microsoft.com/office/drawing/2014/main" val="2106195039"/>
                    </a:ext>
                  </a:extLst>
                </a:gridCol>
                <a:gridCol w="1701322">
                  <a:extLst>
                    <a:ext uri="{9D8B030D-6E8A-4147-A177-3AD203B41FA5}">
                      <a16:colId xmlns:a16="http://schemas.microsoft.com/office/drawing/2014/main" val="1105834362"/>
                    </a:ext>
                  </a:extLst>
                </a:gridCol>
                <a:gridCol w="1683783">
                  <a:extLst>
                    <a:ext uri="{9D8B030D-6E8A-4147-A177-3AD203B41FA5}">
                      <a16:colId xmlns:a16="http://schemas.microsoft.com/office/drawing/2014/main" val="451222898"/>
                    </a:ext>
                  </a:extLst>
                </a:gridCol>
              </a:tblGrid>
              <a:tr h="516731">
                <a:tc gridSpan="3">
                  <a:txBody>
                    <a:bodyPr/>
                    <a:lstStyle/>
                    <a:p>
                      <a:pPr algn="ctr" fontAlgn="b"/>
                      <a:r>
                        <a:rPr lang="en-US" sz="2400" b="1" u="none" strike="noStrike" dirty="0">
                          <a:solidFill>
                            <a:schemeClr val="tx1"/>
                          </a:solidFill>
                          <a:effectLst/>
                        </a:rPr>
                        <a:t>Confusion Matrix</a:t>
                      </a:r>
                      <a:endParaRPr lang="en-US" sz="2400" b="1" i="1" u="none" strike="noStrike" dirty="0">
                        <a:solidFill>
                          <a:schemeClr val="tx1"/>
                        </a:solidFill>
                        <a:effectLst/>
                        <a:latin typeface="Arial" panose="020B0604020202020204" pitchFamily="34" charset="0"/>
                      </a:endParaRPr>
                    </a:p>
                  </a:txBody>
                  <a:tcPr marL="9525" marR="9525" marT="9525" marB="0" anchor="b"/>
                </a:tc>
                <a:tc hMerge="1">
                  <a:txBody>
                    <a:bodyPr/>
                    <a:lstStyle/>
                    <a:p>
                      <a:pPr algn="l" fontAlgn="b"/>
                      <a:endParaRPr lang="en-US" sz="960" b="1" i="0" u="none" strike="noStrike" dirty="0">
                        <a:solidFill>
                          <a:srgbClr val="0D0D0D"/>
                        </a:solidFill>
                        <a:effectLst/>
                        <a:latin typeface="Arial" panose="020B0604020202020204" pitchFamily="34" charset="0"/>
                      </a:endParaRPr>
                    </a:p>
                  </a:txBody>
                  <a:tcPr marL="9525" marR="9525" marT="9525" marB="0" anchor="b">
                    <a:lnL>
                      <a:noFill/>
                    </a:lnL>
                    <a:lnR>
                      <a:noFill/>
                    </a:lnR>
                    <a:lnT>
                      <a:noFill/>
                    </a:lnT>
                    <a:lnB>
                      <a:noFill/>
                    </a:lnB>
                    <a:noFill/>
                  </a:tcPr>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4253388759"/>
                  </a:ext>
                </a:extLst>
              </a:tr>
              <a:tr h="516731">
                <a:tc>
                  <a:txBody>
                    <a:bodyPr/>
                    <a:lstStyle/>
                    <a:p>
                      <a:pPr algn="l" fontAlgn="b"/>
                      <a:endParaRPr lang="en-US" sz="1800" b="1" i="0" u="none" strike="noStrike" dirty="0">
                        <a:solidFill>
                          <a:schemeClr val="tx1"/>
                        </a:solidFill>
                        <a:effectLst/>
                        <a:latin typeface="Arial" panose="020B0604020202020204" pitchFamily="34" charset="0"/>
                      </a:endParaRPr>
                    </a:p>
                  </a:txBody>
                  <a:tcPr marL="9525" marR="9525" marT="9525" marB="0" anchor="b"/>
                </a:tc>
                <a:tc>
                  <a:txBody>
                    <a:bodyPr/>
                    <a:lstStyle/>
                    <a:p>
                      <a:pPr algn="l" fontAlgn="b"/>
                      <a:r>
                        <a:rPr lang="en-US" sz="1800" b="1" u="none" strike="noStrike" dirty="0">
                          <a:solidFill>
                            <a:schemeClr val="tx1"/>
                          </a:solidFill>
                          <a:effectLst/>
                        </a:rPr>
                        <a:t>Predicted: Yes (1)</a:t>
                      </a:r>
                      <a:endParaRPr lang="en-US" sz="1800" b="1" i="0" u="none" strike="noStrike" dirty="0">
                        <a:solidFill>
                          <a:schemeClr val="tx1"/>
                        </a:solidFill>
                        <a:effectLst/>
                        <a:latin typeface="Arial" panose="020B0604020202020204" pitchFamily="34" charset="0"/>
                      </a:endParaRPr>
                    </a:p>
                  </a:txBody>
                  <a:tcPr marL="9525" marR="9525" marT="9525" marB="0" anchor="b"/>
                </a:tc>
                <a:tc>
                  <a:txBody>
                    <a:bodyPr/>
                    <a:lstStyle/>
                    <a:p>
                      <a:pPr algn="l" fontAlgn="b"/>
                      <a:r>
                        <a:rPr lang="en-US" sz="1800" b="1" u="none" strike="noStrike" dirty="0">
                          <a:solidFill>
                            <a:schemeClr val="tx1"/>
                          </a:solidFill>
                          <a:effectLst/>
                        </a:rPr>
                        <a:t>Predicted: No (0)</a:t>
                      </a:r>
                      <a:endParaRPr lang="en-US" sz="1800" b="1" i="0" u="none" strike="noStrike" dirty="0">
                        <a:solidFill>
                          <a:schemeClr val="tx1"/>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839483418"/>
                  </a:ext>
                </a:extLst>
              </a:tr>
              <a:tr h="573881">
                <a:tc>
                  <a:txBody>
                    <a:bodyPr/>
                    <a:lstStyle/>
                    <a:p>
                      <a:pPr algn="l" fontAlgn="b"/>
                      <a:r>
                        <a:rPr lang="en-US" sz="1800" b="1" u="none" strike="noStrike" dirty="0">
                          <a:solidFill>
                            <a:schemeClr val="tx1"/>
                          </a:solidFill>
                          <a:effectLst/>
                        </a:rPr>
                        <a:t>Actual: Yes (1)</a:t>
                      </a:r>
                      <a:endParaRPr lang="en-US" sz="1800" b="1" i="0" u="none" strike="noStrike" dirty="0">
                        <a:solidFill>
                          <a:schemeClr val="tx1"/>
                        </a:solidFill>
                        <a:effectLst/>
                        <a:latin typeface="Arial" panose="020B0604020202020204" pitchFamily="34" charset="0"/>
                      </a:endParaRPr>
                    </a:p>
                  </a:txBody>
                  <a:tcPr marL="9525" marR="9525" marT="9525" marB="0" anchor="b"/>
                </a:tc>
                <a:tc>
                  <a:txBody>
                    <a:bodyPr/>
                    <a:lstStyle/>
                    <a:p>
                      <a:pPr algn="r" fontAlgn="b"/>
                      <a:r>
                        <a:rPr lang="en-US" sz="1800" b="0" u="none" strike="noStrike" dirty="0">
                          <a:solidFill>
                            <a:schemeClr val="tx1"/>
                          </a:solidFill>
                          <a:effectLst/>
                        </a:rPr>
                        <a:t>61</a:t>
                      </a:r>
                      <a:endParaRPr lang="en-US" sz="1800" b="0" i="0" u="none" strike="noStrike" dirty="0">
                        <a:solidFill>
                          <a:schemeClr val="tx1"/>
                        </a:solidFill>
                        <a:effectLst/>
                        <a:latin typeface="Arial" panose="020B0604020202020204" pitchFamily="34" charset="0"/>
                      </a:endParaRPr>
                    </a:p>
                  </a:txBody>
                  <a:tcPr marL="9525" marR="9525" marT="9525" marB="0" anchor="b"/>
                </a:tc>
                <a:tc>
                  <a:txBody>
                    <a:bodyPr/>
                    <a:lstStyle/>
                    <a:p>
                      <a:pPr algn="r" fontAlgn="b"/>
                      <a:r>
                        <a:rPr lang="en-US" sz="1800" b="0" u="none" strike="noStrike" dirty="0">
                          <a:solidFill>
                            <a:schemeClr val="tx1"/>
                          </a:solidFill>
                          <a:effectLst/>
                        </a:rPr>
                        <a:t>166</a:t>
                      </a:r>
                      <a:endParaRPr lang="en-US" sz="1800" b="0" i="0" u="none" strike="noStrike" dirty="0">
                        <a:solidFill>
                          <a:schemeClr val="tx1"/>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893772053"/>
                  </a:ext>
                </a:extLst>
              </a:tr>
              <a:tr h="573881">
                <a:tc>
                  <a:txBody>
                    <a:bodyPr/>
                    <a:lstStyle/>
                    <a:p>
                      <a:pPr algn="l" fontAlgn="b"/>
                      <a:r>
                        <a:rPr lang="en-US" sz="1800" b="1" u="none" strike="noStrike" dirty="0">
                          <a:solidFill>
                            <a:schemeClr val="tx1"/>
                          </a:solidFill>
                          <a:effectLst/>
                        </a:rPr>
                        <a:t>Actual: No (0)</a:t>
                      </a:r>
                      <a:endParaRPr lang="en-US" sz="1800" b="1" i="0" u="none" strike="noStrike" dirty="0">
                        <a:solidFill>
                          <a:schemeClr val="tx1"/>
                        </a:solidFill>
                        <a:effectLst/>
                        <a:latin typeface="Arial" panose="020B0604020202020204" pitchFamily="34" charset="0"/>
                      </a:endParaRPr>
                    </a:p>
                  </a:txBody>
                  <a:tcPr marL="9525" marR="9525" marT="9525" marB="0" anchor="b"/>
                </a:tc>
                <a:tc>
                  <a:txBody>
                    <a:bodyPr/>
                    <a:lstStyle/>
                    <a:p>
                      <a:pPr algn="r" fontAlgn="b"/>
                      <a:r>
                        <a:rPr lang="en-US" sz="1800" b="0" u="none" strike="noStrike">
                          <a:solidFill>
                            <a:schemeClr val="tx1"/>
                          </a:solidFill>
                          <a:effectLst/>
                        </a:rPr>
                        <a:t>18</a:t>
                      </a:r>
                      <a:endParaRPr lang="en-US" sz="1800" b="0" i="0" u="none" strike="noStrike">
                        <a:solidFill>
                          <a:schemeClr val="tx1"/>
                        </a:solidFill>
                        <a:effectLst/>
                        <a:latin typeface="Arial" panose="020B0604020202020204" pitchFamily="34" charset="0"/>
                      </a:endParaRPr>
                    </a:p>
                  </a:txBody>
                  <a:tcPr marL="9525" marR="9525" marT="9525" marB="0" anchor="b"/>
                </a:tc>
                <a:tc>
                  <a:txBody>
                    <a:bodyPr/>
                    <a:lstStyle/>
                    <a:p>
                      <a:pPr algn="r" fontAlgn="b"/>
                      <a:r>
                        <a:rPr lang="en-US" sz="1800" b="0" u="none" strike="noStrike" dirty="0">
                          <a:solidFill>
                            <a:schemeClr val="tx1"/>
                          </a:solidFill>
                          <a:effectLst/>
                        </a:rPr>
                        <a:t>993</a:t>
                      </a:r>
                      <a:endParaRPr lang="en-US" sz="1800" b="0" i="0" u="none" strike="noStrike" dirty="0">
                        <a:solidFill>
                          <a:schemeClr val="tx1"/>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520117397"/>
                  </a:ext>
                </a:extLst>
              </a:tr>
            </a:tbl>
          </a:graphicData>
        </a:graphic>
      </p:graphicFrame>
      <p:graphicFrame>
        <p:nvGraphicFramePr>
          <p:cNvPr id="14" name="Table 13">
            <a:extLst>
              <a:ext uri="{FF2B5EF4-FFF2-40B4-BE49-F238E27FC236}">
                <a16:creationId xmlns:a16="http://schemas.microsoft.com/office/drawing/2014/main" id="{23072074-EEDF-D86E-6EEC-BC5EADA69B91}"/>
              </a:ext>
            </a:extLst>
          </p:cNvPr>
          <p:cNvGraphicFramePr>
            <a:graphicFrameLocks noGrp="1"/>
          </p:cNvGraphicFramePr>
          <p:nvPr>
            <p:extLst>
              <p:ext uri="{D42A27DB-BD31-4B8C-83A1-F6EECF244321}">
                <p14:modId xmlns:p14="http://schemas.microsoft.com/office/powerpoint/2010/main" val="27156938"/>
              </p:ext>
            </p:extLst>
          </p:nvPr>
        </p:nvGraphicFramePr>
        <p:xfrm>
          <a:off x="646110" y="4594522"/>
          <a:ext cx="5068887" cy="1810760"/>
        </p:xfrm>
        <a:graphic>
          <a:graphicData uri="http://schemas.openxmlformats.org/drawingml/2006/table">
            <a:tbl>
              <a:tblPr>
                <a:tableStyleId>{5940675A-B579-460E-94D1-54222C63F5DA}</a:tableStyleId>
              </a:tblPr>
              <a:tblGrid>
                <a:gridCol w="2727749">
                  <a:extLst>
                    <a:ext uri="{9D8B030D-6E8A-4147-A177-3AD203B41FA5}">
                      <a16:colId xmlns:a16="http://schemas.microsoft.com/office/drawing/2014/main" val="3081568300"/>
                    </a:ext>
                  </a:extLst>
                </a:gridCol>
                <a:gridCol w="2341138">
                  <a:extLst>
                    <a:ext uri="{9D8B030D-6E8A-4147-A177-3AD203B41FA5}">
                      <a16:colId xmlns:a16="http://schemas.microsoft.com/office/drawing/2014/main" val="3035929885"/>
                    </a:ext>
                  </a:extLst>
                </a:gridCol>
              </a:tblGrid>
              <a:tr h="362152">
                <a:tc>
                  <a:txBody>
                    <a:bodyPr/>
                    <a:lstStyle/>
                    <a:p>
                      <a:pPr algn="l" fontAlgn="b"/>
                      <a:r>
                        <a:rPr lang="en-US" sz="1800" b="0" i="0" u="none" strike="noStrike" dirty="0">
                          <a:solidFill>
                            <a:schemeClr val="tx1"/>
                          </a:solidFill>
                          <a:effectLst/>
                          <a:latin typeface="+mn-lt"/>
                        </a:rPr>
                        <a:t>Accuracy</a:t>
                      </a:r>
                    </a:p>
                  </a:txBody>
                  <a:tcPr marL="9525" marR="9525" marT="9525" marB="0" anchor="b"/>
                </a:tc>
                <a:tc>
                  <a:txBody>
                    <a:bodyPr/>
                    <a:lstStyle/>
                    <a:p>
                      <a:pPr algn="r" fontAlgn="b"/>
                      <a:r>
                        <a:rPr lang="en-US" sz="1800" b="0" i="0" u="none" strike="noStrike">
                          <a:solidFill>
                            <a:schemeClr val="tx1"/>
                          </a:solidFill>
                          <a:effectLst/>
                          <a:latin typeface="+mn-lt"/>
                        </a:rPr>
                        <a:t>85.14%</a:t>
                      </a:r>
                    </a:p>
                  </a:txBody>
                  <a:tcPr marL="9525" marR="9525" marT="9525" marB="0" anchor="b"/>
                </a:tc>
                <a:extLst>
                  <a:ext uri="{0D108BD9-81ED-4DB2-BD59-A6C34878D82A}">
                    <a16:rowId xmlns:a16="http://schemas.microsoft.com/office/drawing/2014/main" val="1840734759"/>
                  </a:ext>
                </a:extLst>
              </a:tr>
              <a:tr h="362152">
                <a:tc>
                  <a:txBody>
                    <a:bodyPr/>
                    <a:lstStyle/>
                    <a:p>
                      <a:pPr algn="l" fontAlgn="b"/>
                      <a:r>
                        <a:rPr lang="en-US" sz="1800" b="0" i="0" u="none" strike="noStrike" dirty="0">
                          <a:solidFill>
                            <a:schemeClr val="tx1"/>
                          </a:solidFill>
                          <a:effectLst/>
                          <a:latin typeface="+mn-lt"/>
                        </a:rPr>
                        <a:t>95% CI</a:t>
                      </a:r>
                    </a:p>
                  </a:txBody>
                  <a:tcPr marL="9525" marR="9525" marT="9525" marB="0" anchor="b"/>
                </a:tc>
                <a:tc>
                  <a:txBody>
                    <a:bodyPr/>
                    <a:lstStyle/>
                    <a:p>
                      <a:pPr algn="l" fontAlgn="b"/>
                      <a:r>
                        <a:rPr lang="en-US" sz="1800" b="0" i="0" u="none" strike="noStrike" dirty="0">
                          <a:solidFill>
                            <a:schemeClr val="tx1"/>
                          </a:solidFill>
                          <a:effectLst/>
                          <a:latin typeface="+mn-lt"/>
                        </a:rPr>
                        <a:t>(0.8303, 0.8707)</a:t>
                      </a:r>
                    </a:p>
                  </a:txBody>
                  <a:tcPr marL="9525" marR="9525" marT="9525" marB="0" anchor="b"/>
                </a:tc>
                <a:extLst>
                  <a:ext uri="{0D108BD9-81ED-4DB2-BD59-A6C34878D82A}">
                    <a16:rowId xmlns:a16="http://schemas.microsoft.com/office/drawing/2014/main" val="1961043002"/>
                  </a:ext>
                </a:extLst>
              </a:tr>
              <a:tr h="362152">
                <a:tc>
                  <a:txBody>
                    <a:bodyPr/>
                    <a:lstStyle/>
                    <a:p>
                      <a:pPr algn="l" fontAlgn="b"/>
                      <a:r>
                        <a:rPr lang="en-US" sz="1800" b="0" i="0" u="none" strike="noStrike" dirty="0">
                          <a:solidFill>
                            <a:schemeClr val="tx1"/>
                          </a:solidFill>
                          <a:effectLst/>
                          <a:latin typeface="+mn-lt"/>
                        </a:rPr>
                        <a:t>No Information Rate</a:t>
                      </a:r>
                    </a:p>
                  </a:txBody>
                  <a:tcPr marL="9525" marR="9525" marT="9525" marB="0" anchor="b"/>
                </a:tc>
                <a:tc>
                  <a:txBody>
                    <a:bodyPr/>
                    <a:lstStyle/>
                    <a:p>
                      <a:pPr algn="r" fontAlgn="b"/>
                      <a:r>
                        <a:rPr lang="en-US" sz="1800" b="0" i="0" u="none" strike="noStrike" dirty="0">
                          <a:solidFill>
                            <a:schemeClr val="tx1"/>
                          </a:solidFill>
                          <a:effectLst/>
                          <a:latin typeface="+mn-lt"/>
                        </a:rPr>
                        <a:t>81.66%</a:t>
                      </a:r>
                    </a:p>
                  </a:txBody>
                  <a:tcPr marL="9525" marR="9525" marT="9525" marB="0" anchor="b"/>
                </a:tc>
                <a:extLst>
                  <a:ext uri="{0D108BD9-81ED-4DB2-BD59-A6C34878D82A}">
                    <a16:rowId xmlns:a16="http://schemas.microsoft.com/office/drawing/2014/main" val="3397233485"/>
                  </a:ext>
                </a:extLst>
              </a:tr>
              <a:tr h="362152">
                <a:tc>
                  <a:txBody>
                    <a:bodyPr/>
                    <a:lstStyle/>
                    <a:p>
                      <a:pPr algn="l" fontAlgn="b"/>
                      <a:r>
                        <a:rPr lang="en-US" sz="1800" b="0" i="0" u="none" strike="noStrike">
                          <a:solidFill>
                            <a:schemeClr val="tx1"/>
                          </a:solidFill>
                          <a:effectLst/>
                          <a:latin typeface="+mn-lt"/>
                        </a:rPr>
                        <a:t>Kappa</a:t>
                      </a:r>
                    </a:p>
                  </a:txBody>
                  <a:tcPr marL="9525" marR="9525" marT="9525" marB="0" anchor="b"/>
                </a:tc>
                <a:tc>
                  <a:txBody>
                    <a:bodyPr/>
                    <a:lstStyle/>
                    <a:p>
                      <a:pPr algn="r" fontAlgn="b"/>
                      <a:r>
                        <a:rPr lang="en-US" sz="1800" b="0" i="0" u="none" strike="noStrike" dirty="0">
                          <a:solidFill>
                            <a:schemeClr val="tx1"/>
                          </a:solidFill>
                          <a:effectLst/>
                          <a:latin typeface="+mn-lt"/>
                        </a:rPr>
                        <a:t>0.3358</a:t>
                      </a:r>
                    </a:p>
                  </a:txBody>
                  <a:tcPr marL="9525" marR="9525" marT="9525" marB="0" anchor="b"/>
                </a:tc>
                <a:extLst>
                  <a:ext uri="{0D108BD9-81ED-4DB2-BD59-A6C34878D82A}">
                    <a16:rowId xmlns:a16="http://schemas.microsoft.com/office/drawing/2014/main" val="2938976002"/>
                  </a:ext>
                </a:extLst>
              </a:tr>
              <a:tr h="362152">
                <a:tc>
                  <a:txBody>
                    <a:bodyPr/>
                    <a:lstStyle/>
                    <a:p>
                      <a:pPr algn="l" fontAlgn="b"/>
                      <a:r>
                        <a:rPr lang="en-US" sz="1800" b="0" i="0" u="none" strike="noStrike">
                          <a:solidFill>
                            <a:schemeClr val="tx1"/>
                          </a:solidFill>
                          <a:effectLst/>
                          <a:latin typeface="+mn-lt"/>
                        </a:rPr>
                        <a:t>McNemar's Test P-Value</a:t>
                      </a:r>
                    </a:p>
                  </a:txBody>
                  <a:tcPr marL="9525" marR="9525" marT="9525" marB="0" anchor="b"/>
                </a:tc>
                <a:tc>
                  <a:txBody>
                    <a:bodyPr/>
                    <a:lstStyle/>
                    <a:p>
                      <a:pPr algn="l" fontAlgn="b"/>
                      <a:r>
                        <a:rPr lang="en-US" sz="1800" b="0" i="0" u="none" strike="noStrike" dirty="0">
                          <a:solidFill>
                            <a:schemeClr val="tx1"/>
                          </a:solidFill>
                          <a:effectLst/>
                          <a:latin typeface="+mn-lt"/>
                        </a:rPr>
                        <a:t>&lt; 2.2e-16</a:t>
                      </a:r>
                    </a:p>
                  </a:txBody>
                  <a:tcPr marL="9525" marR="9525" marT="9525" marB="0" anchor="b"/>
                </a:tc>
                <a:extLst>
                  <a:ext uri="{0D108BD9-81ED-4DB2-BD59-A6C34878D82A}">
                    <a16:rowId xmlns:a16="http://schemas.microsoft.com/office/drawing/2014/main" val="3673746812"/>
                  </a:ext>
                </a:extLst>
              </a:tr>
            </a:tbl>
          </a:graphicData>
        </a:graphic>
      </p:graphicFrame>
      <p:graphicFrame>
        <p:nvGraphicFramePr>
          <p:cNvPr id="16" name="Table 15">
            <a:extLst>
              <a:ext uri="{FF2B5EF4-FFF2-40B4-BE49-F238E27FC236}">
                <a16:creationId xmlns:a16="http://schemas.microsoft.com/office/drawing/2014/main" id="{44D0AF8C-1F94-D8F9-D36D-BAA8298E7F87}"/>
              </a:ext>
            </a:extLst>
          </p:cNvPr>
          <p:cNvGraphicFramePr>
            <a:graphicFrameLocks noGrp="1"/>
          </p:cNvGraphicFramePr>
          <p:nvPr>
            <p:extLst>
              <p:ext uri="{D42A27DB-BD31-4B8C-83A1-F6EECF244321}">
                <p14:modId xmlns:p14="http://schemas.microsoft.com/office/powerpoint/2010/main" val="3294002091"/>
              </p:ext>
            </p:extLst>
          </p:nvPr>
        </p:nvGraphicFramePr>
        <p:xfrm>
          <a:off x="6357937" y="2112556"/>
          <a:ext cx="4582965" cy="4333418"/>
        </p:xfrm>
        <a:graphic>
          <a:graphicData uri="http://schemas.openxmlformats.org/drawingml/2006/table">
            <a:tbl>
              <a:tblPr>
                <a:tableStyleId>{5940675A-B579-460E-94D1-54222C63F5DA}</a:tableStyleId>
              </a:tblPr>
              <a:tblGrid>
                <a:gridCol w="3322528">
                  <a:extLst>
                    <a:ext uri="{9D8B030D-6E8A-4147-A177-3AD203B41FA5}">
                      <a16:colId xmlns:a16="http://schemas.microsoft.com/office/drawing/2014/main" val="2005318572"/>
                    </a:ext>
                  </a:extLst>
                </a:gridCol>
                <a:gridCol w="1260437">
                  <a:extLst>
                    <a:ext uri="{9D8B030D-6E8A-4147-A177-3AD203B41FA5}">
                      <a16:colId xmlns:a16="http://schemas.microsoft.com/office/drawing/2014/main" val="4017133729"/>
                    </a:ext>
                  </a:extLst>
                </a:gridCol>
              </a:tblGrid>
              <a:tr h="459584">
                <a:tc>
                  <a:txBody>
                    <a:bodyPr/>
                    <a:lstStyle/>
                    <a:p>
                      <a:pPr algn="l" fontAlgn="b"/>
                      <a:r>
                        <a:rPr lang="en-US" sz="1800" b="1" i="0" u="none" strike="noStrike" dirty="0">
                          <a:solidFill>
                            <a:schemeClr val="tx1"/>
                          </a:solidFill>
                          <a:effectLst/>
                          <a:latin typeface="+mn-lt"/>
                        </a:rPr>
                        <a:t>Metric</a:t>
                      </a:r>
                    </a:p>
                  </a:txBody>
                  <a:tcPr marL="9525" marR="9525" marT="9525" marB="0" anchor="b"/>
                </a:tc>
                <a:tc>
                  <a:txBody>
                    <a:bodyPr/>
                    <a:lstStyle/>
                    <a:p>
                      <a:pPr algn="l" fontAlgn="b"/>
                      <a:r>
                        <a:rPr lang="en-US" sz="1800" b="1" i="0" u="none" strike="noStrike">
                          <a:solidFill>
                            <a:schemeClr val="tx1"/>
                          </a:solidFill>
                          <a:effectLst/>
                          <a:latin typeface="+mn-lt"/>
                        </a:rPr>
                        <a:t>Value</a:t>
                      </a:r>
                    </a:p>
                  </a:txBody>
                  <a:tcPr marL="9525" marR="9525" marT="9525" marB="0" anchor="b"/>
                </a:tc>
                <a:extLst>
                  <a:ext uri="{0D108BD9-81ED-4DB2-BD59-A6C34878D82A}">
                    <a16:rowId xmlns:a16="http://schemas.microsoft.com/office/drawing/2014/main" val="4248047026"/>
                  </a:ext>
                </a:extLst>
              </a:tr>
              <a:tr h="459584">
                <a:tc>
                  <a:txBody>
                    <a:bodyPr/>
                    <a:lstStyle/>
                    <a:p>
                      <a:pPr algn="l" fontAlgn="b"/>
                      <a:r>
                        <a:rPr lang="en-US" sz="1800" b="0" i="0" u="none" strike="noStrike" dirty="0">
                          <a:solidFill>
                            <a:schemeClr val="tx1"/>
                          </a:solidFill>
                          <a:effectLst/>
                          <a:latin typeface="+mn-lt"/>
                        </a:rPr>
                        <a:t>Sensitivity (recall)</a:t>
                      </a:r>
                    </a:p>
                  </a:txBody>
                  <a:tcPr marL="9525" marR="9525" marT="9525" marB="0" anchor="b"/>
                </a:tc>
                <a:tc>
                  <a:txBody>
                    <a:bodyPr/>
                    <a:lstStyle/>
                    <a:p>
                      <a:pPr algn="r" fontAlgn="b"/>
                      <a:r>
                        <a:rPr lang="en-US" sz="1800" b="0" i="0" u="none" strike="noStrike">
                          <a:solidFill>
                            <a:schemeClr val="tx1"/>
                          </a:solidFill>
                          <a:effectLst/>
                          <a:latin typeface="+mn-lt"/>
                        </a:rPr>
                        <a:t>26.87%</a:t>
                      </a:r>
                    </a:p>
                  </a:txBody>
                  <a:tcPr marL="9525" marR="9525" marT="9525" marB="0" anchor="b"/>
                </a:tc>
                <a:extLst>
                  <a:ext uri="{0D108BD9-81ED-4DB2-BD59-A6C34878D82A}">
                    <a16:rowId xmlns:a16="http://schemas.microsoft.com/office/drawing/2014/main" val="113391300"/>
                  </a:ext>
                </a:extLst>
              </a:tr>
              <a:tr h="459584">
                <a:tc>
                  <a:txBody>
                    <a:bodyPr/>
                    <a:lstStyle/>
                    <a:p>
                      <a:pPr algn="l" fontAlgn="b"/>
                      <a:r>
                        <a:rPr lang="en-US" sz="1800" b="0" i="0" u="none" strike="noStrike" dirty="0">
                          <a:solidFill>
                            <a:schemeClr val="tx1"/>
                          </a:solidFill>
                          <a:effectLst/>
                          <a:latin typeface="+mn-lt"/>
                        </a:rPr>
                        <a:t>Specificity</a:t>
                      </a:r>
                    </a:p>
                  </a:txBody>
                  <a:tcPr marL="9525" marR="9525" marT="9525" marB="0" anchor="b"/>
                </a:tc>
                <a:tc>
                  <a:txBody>
                    <a:bodyPr/>
                    <a:lstStyle/>
                    <a:p>
                      <a:pPr algn="r" fontAlgn="b"/>
                      <a:r>
                        <a:rPr lang="en-US" sz="1800" b="0" i="0" u="none" strike="noStrike" dirty="0">
                          <a:solidFill>
                            <a:schemeClr val="tx1"/>
                          </a:solidFill>
                          <a:effectLst/>
                          <a:latin typeface="+mn-lt"/>
                        </a:rPr>
                        <a:t>98.22%</a:t>
                      </a:r>
                    </a:p>
                  </a:txBody>
                  <a:tcPr marL="9525" marR="9525" marT="9525" marB="0" anchor="b"/>
                </a:tc>
                <a:extLst>
                  <a:ext uri="{0D108BD9-81ED-4DB2-BD59-A6C34878D82A}">
                    <a16:rowId xmlns:a16="http://schemas.microsoft.com/office/drawing/2014/main" val="1152123172"/>
                  </a:ext>
                </a:extLst>
              </a:tr>
              <a:tr h="537819">
                <a:tc>
                  <a:txBody>
                    <a:bodyPr/>
                    <a:lstStyle/>
                    <a:p>
                      <a:pPr algn="l" fontAlgn="b"/>
                      <a:r>
                        <a:rPr lang="en-US" sz="1800" b="0" i="0" u="none" strike="noStrike" dirty="0">
                          <a:solidFill>
                            <a:schemeClr val="tx1"/>
                          </a:solidFill>
                          <a:effectLst/>
                          <a:latin typeface="+mn-lt"/>
                        </a:rPr>
                        <a:t>Positive Predictive Value (PPV)</a:t>
                      </a:r>
                    </a:p>
                  </a:txBody>
                  <a:tcPr marL="9525" marR="9525" marT="9525" marB="0" anchor="b"/>
                </a:tc>
                <a:tc>
                  <a:txBody>
                    <a:bodyPr/>
                    <a:lstStyle/>
                    <a:p>
                      <a:pPr algn="r" fontAlgn="b"/>
                      <a:r>
                        <a:rPr lang="en-US" sz="1800" b="0" i="0" u="none" strike="noStrike" dirty="0">
                          <a:solidFill>
                            <a:schemeClr val="tx1"/>
                          </a:solidFill>
                          <a:effectLst/>
                          <a:latin typeface="+mn-lt"/>
                        </a:rPr>
                        <a:t>77.22%</a:t>
                      </a:r>
                    </a:p>
                  </a:txBody>
                  <a:tcPr marL="9525" marR="9525" marT="9525" marB="0" anchor="b"/>
                </a:tc>
                <a:extLst>
                  <a:ext uri="{0D108BD9-81ED-4DB2-BD59-A6C34878D82A}">
                    <a16:rowId xmlns:a16="http://schemas.microsoft.com/office/drawing/2014/main" val="1800836967"/>
                  </a:ext>
                </a:extLst>
              </a:tr>
              <a:tr h="537819">
                <a:tc>
                  <a:txBody>
                    <a:bodyPr/>
                    <a:lstStyle/>
                    <a:p>
                      <a:pPr algn="l" fontAlgn="b"/>
                      <a:r>
                        <a:rPr lang="en-US" sz="1800" b="0" i="0" u="none" strike="noStrike" dirty="0">
                          <a:solidFill>
                            <a:schemeClr val="tx1"/>
                          </a:solidFill>
                          <a:effectLst/>
                          <a:latin typeface="+mn-lt"/>
                        </a:rPr>
                        <a:t>Negative Predictive Value (NPV)</a:t>
                      </a:r>
                    </a:p>
                  </a:txBody>
                  <a:tcPr marL="9525" marR="9525" marT="9525" marB="0" anchor="b"/>
                </a:tc>
                <a:tc>
                  <a:txBody>
                    <a:bodyPr/>
                    <a:lstStyle/>
                    <a:p>
                      <a:pPr algn="r" fontAlgn="b"/>
                      <a:r>
                        <a:rPr lang="en-US" sz="1800" b="0" i="0" u="none" strike="noStrike" dirty="0">
                          <a:solidFill>
                            <a:schemeClr val="tx1"/>
                          </a:solidFill>
                          <a:effectLst/>
                          <a:latin typeface="+mn-lt"/>
                        </a:rPr>
                        <a:t>85.68%</a:t>
                      </a:r>
                    </a:p>
                  </a:txBody>
                  <a:tcPr marL="9525" marR="9525" marT="9525" marB="0" anchor="b"/>
                </a:tc>
                <a:extLst>
                  <a:ext uri="{0D108BD9-81ED-4DB2-BD59-A6C34878D82A}">
                    <a16:rowId xmlns:a16="http://schemas.microsoft.com/office/drawing/2014/main" val="3937800760"/>
                  </a:ext>
                </a:extLst>
              </a:tr>
              <a:tr h="459584">
                <a:tc>
                  <a:txBody>
                    <a:bodyPr/>
                    <a:lstStyle/>
                    <a:p>
                      <a:pPr algn="l" fontAlgn="b"/>
                      <a:r>
                        <a:rPr lang="en-US" sz="1800" b="0" i="0" u="none" strike="noStrike" dirty="0">
                          <a:solidFill>
                            <a:schemeClr val="tx1"/>
                          </a:solidFill>
                          <a:effectLst/>
                          <a:latin typeface="+mn-lt"/>
                        </a:rPr>
                        <a:t>Prevalence</a:t>
                      </a:r>
                    </a:p>
                  </a:txBody>
                  <a:tcPr marL="9525" marR="9525" marT="9525" marB="0" anchor="b"/>
                </a:tc>
                <a:tc>
                  <a:txBody>
                    <a:bodyPr/>
                    <a:lstStyle/>
                    <a:p>
                      <a:pPr algn="r" fontAlgn="b"/>
                      <a:r>
                        <a:rPr lang="en-US" sz="1800" b="0" i="0" u="none" strike="noStrike" dirty="0">
                          <a:solidFill>
                            <a:schemeClr val="tx1"/>
                          </a:solidFill>
                          <a:effectLst/>
                          <a:latin typeface="+mn-lt"/>
                        </a:rPr>
                        <a:t>18.34%</a:t>
                      </a:r>
                    </a:p>
                  </a:txBody>
                  <a:tcPr marL="9525" marR="9525" marT="9525" marB="0" anchor="b"/>
                </a:tc>
                <a:extLst>
                  <a:ext uri="{0D108BD9-81ED-4DB2-BD59-A6C34878D82A}">
                    <a16:rowId xmlns:a16="http://schemas.microsoft.com/office/drawing/2014/main" val="134640916"/>
                  </a:ext>
                </a:extLst>
              </a:tr>
              <a:tr h="459584">
                <a:tc>
                  <a:txBody>
                    <a:bodyPr/>
                    <a:lstStyle/>
                    <a:p>
                      <a:pPr algn="l" fontAlgn="b"/>
                      <a:r>
                        <a:rPr lang="en-US" sz="1800" b="0" i="0" u="none" strike="noStrike" dirty="0">
                          <a:solidFill>
                            <a:schemeClr val="tx1"/>
                          </a:solidFill>
                          <a:effectLst/>
                          <a:latin typeface="+mn-lt"/>
                        </a:rPr>
                        <a:t>Detection Rate</a:t>
                      </a:r>
                    </a:p>
                  </a:txBody>
                  <a:tcPr marL="9525" marR="9525" marT="9525" marB="0" anchor="b"/>
                </a:tc>
                <a:tc>
                  <a:txBody>
                    <a:bodyPr/>
                    <a:lstStyle/>
                    <a:p>
                      <a:pPr algn="r" fontAlgn="b"/>
                      <a:r>
                        <a:rPr lang="en-US" sz="1800" b="0" i="0" u="none" strike="noStrike" dirty="0">
                          <a:solidFill>
                            <a:schemeClr val="tx1"/>
                          </a:solidFill>
                          <a:effectLst/>
                          <a:latin typeface="+mn-lt"/>
                        </a:rPr>
                        <a:t>4.93%</a:t>
                      </a:r>
                    </a:p>
                  </a:txBody>
                  <a:tcPr marL="9525" marR="9525" marT="9525" marB="0" anchor="b"/>
                </a:tc>
                <a:extLst>
                  <a:ext uri="{0D108BD9-81ED-4DB2-BD59-A6C34878D82A}">
                    <a16:rowId xmlns:a16="http://schemas.microsoft.com/office/drawing/2014/main" val="2258068669"/>
                  </a:ext>
                </a:extLst>
              </a:tr>
              <a:tr h="459584">
                <a:tc>
                  <a:txBody>
                    <a:bodyPr/>
                    <a:lstStyle/>
                    <a:p>
                      <a:pPr algn="l" fontAlgn="b"/>
                      <a:r>
                        <a:rPr lang="en-US" sz="1800" b="0" i="0" u="none" strike="noStrike" dirty="0">
                          <a:solidFill>
                            <a:schemeClr val="tx1"/>
                          </a:solidFill>
                          <a:effectLst/>
                          <a:latin typeface="+mn-lt"/>
                        </a:rPr>
                        <a:t>Detection Prevalence</a:t>
                      </a:r>
                    </a:p>
                  </a:txBody>
                  <a:tcPr marL="9525" marR="9525" marT="9525" marB="0" anchor="b"/>
                </a:tc>
                <a:tc>
                  <a:txBody>
                    <a:bodyPr/>
                    <a:lstStyle/>
                    <a:p>
                      <a:pPr algn="r" fontAlgn="b"/>
                      <a:r>
                        <a:rPr lang="en-US" sz="1800" b="0" i="0" u="none" strike="noStrike" dirty="0">
                          <a:solidFill>
                            <a:schemeClr val="tx1"/>
                          </a:solidFill>
                          <a:effectLst/>
                          <a:latin typeface="+mn-lt"/>
                        </a:rPr>
                        <a:t>6.38%</a:t>
                      </a:r>
                    </a:p>
                  </a:txBody>
                  <a:tcPr marL="9525" marR="9525" marT="9525" marB="0" anchor="b"/>
                </a:tc>
                <a:extLst>
                  <a:ext uri="{0D108BD9-81ED-4DB2-BD59-A6C34878D82A}">
                    <a16:rowId xmlns:a16="http://schemas.microsoft.com/office/drawing/2014/main" val="2442202955"/>
                  </a:ext>
                </a:extLst>
              </a:tr>
              <a:tr h="459584">
                <a:tc>
                  <a:txBody>
                    <a:bodyPr/>
                    <a:lstStyle/>
                    <a:p>
                      <a:pPr algn="l" fontAlgn="b"/>
                      <a:r>
                        <a:rPr lang="en-US" sz="1800" b="0" i="0" u="none" strike="noStrike" dirty="0">
                          <a:solidFill>
                            <a:schemeClr val="tx1"/>
                          </a:solidFill>
                          <a:effectLst/>
                          <a:latin typeface="+mn-lt"/>
                        </a:rPr>
                        <a:t>Balanced Accuracy</a:t>
                      </a:r>
                    </a:p>
                  </a:txBody>
                  <a:tcPr marL="9525" marR="9525" marT="9525" marB="0" anchor="b"/>
                </a:tc>
                <a:tc>
                  <a:txBody>
                    <a:bodyPr/>
                    <a:lstStyle/>
                    <a:p>
                      <a:pPr algn="r" fontAlgn="b"/>
                      <a:r>
                        <a:rPr lang="en-US" sz="1800" b="0" i="0" u="none" strike="noStrike" dirty="0">
                          <a:solidFill>
                            <a:schemeClr val="tx1"/>
                          </a:solidFill>
                          <a:effectLst/>
                          <a:latin typeface="+mn-lt"/>
                        </a:rPr>
                        <a:t>62.55%</a:t>
                      </a:r>
                    </a:p>
                  </a:txBody>
                  <a:tcPr marL="9525" marR="9525" marT="9525" marB="0" anchor="b"/>
                </a:tc>
                <a:extLst>
                  <a:ext uri="{0D108BD9-81ED-4DB2-BD59-A6C34878D82A}">
                    <a16:rowId xmlns:a16="http://schemas.microsoft.com/office/drawing/2014/main" val="2850077274"/>
                  </a:ext>
                </a:extLst>
              </a:tr>
            </a:tbl>
          </a:graphicData>
        </a:graphic>
      </p:graphicFrame>
      <p:graphicFrame>
        <p:nvGraphicFramePr>
          <p:cNvPr id="3" name="Table 2">
            <a:extLst>
              <a:ext uri="{FF2B5EF4-FFF2-40B4-BE49-F238E27FC236}">
                <a16:creationId xmlns:a16="http://schemas.microsoft.com/office/drawing/2014/main" id="{798B4DCB-3183-226D-6169-2F5DA3521A47}"/>
              </a:ext>
            </a:extLst>
          </p:cNvPr>
          <p:cNvGraphicFramePr>
            <a:graphicFrameLocks noGrp="1"/>
          </p:cNvGraphicFramePr>
          <p:nvPr>
            <p:extLst>
              <p:ext uri="{D42A27DB-BD31-4B8C-83A1-F6EECF244321}">
                <p14:modId xmlns:p14="http://schemas.microsoft.com/office/powerpoint/2010/main" val="619362112"/>
              </p:ext>
            </p:extLst>
          </p:nvPr>
        </p:nvGraphicFramePr>
        <p:xfrm>
          <a:off x="646110" y="1561974"/>
          <a:ext cx="5068887" cy="370840"/>
        </p:xfrm>
        <a:graphic>
          <a:graphicData uri="http://schemas.openxmlformats.org/drawingml/2006/table">
            <a:tbl>
              <a:tblPr firstRow="1" bandRow="1">
                <a:tableStyleId>{5940675A-B579-460E-94D1-54222C63F5DA}</a:tableStyleId>
              </a:tblPr>
              <a:tblGrid>
                <a:gridCol w="5068887">
                  <a:extLst>
                    <a:ext uri="{9D8B030D-6E8A-4147-A177-3AD203B41FA5}">
                      <a16:colId xmlns:a16="http://schemas.microsoft.com/office/drawing/2014/main" val="2621459402"/>
                    </a:ext>
                  </a:extLst>
                </a:gridCol>
              </a:tblGrid>
              <a:tr h="370840">
                <a:tc>
                  <a:txBody>
                    <a:bodyPr/>
                    <a:lstStyle/>
                    <a:p>
                      <a:r>
                        <a:rPr lang="en-US" dirty="0"/>
                        <a:t>Positive Class : 1</a:t>
                      </a:r>
                    </a:p>
                  </a:txBody>
                  <a:tcPr/>
                </a:tc>
                <a:extLst>
                  <a:ext uri="{0D108BD9-81ED-4DB2-BD59-A6C34878D82A}">
                    <a16:rowId xmlns:a16="http://schemas.microsoft.com/office/drawing/2014/main" val="4028319491"/>
                  </a:ext>
                </a:extLst>
              </a:tr>
            </a:tbl>
          </a:graphicData>
        </a:graphic>
      </p:graphicFrame>
    </p:spTree>
    <p:extLst>
      <p:ext uri="{BB962C8B-B14F-4D97-AF65-F5344CB8AC3E}">
        <p14:creationId xmlns:p14="http://schemas.microsoft.com/office/powerpoint/2010/main" val="111435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64D15-EFB2-3DF0-D5C7-18FA932BEDCA}"/>
              </a:ext>
            </a:extLst>
          </p:cNvPr>
          <p:cNvSpPr>
            <a:spLocks noGrp="1"/>
          </p:cNvSpPr>
          <p:nvPr>
            <p:ph type="title"/>
          </p:nvPr>
        </p:nvSpPr>
        <p:spPr/>
        <p:txBody>
          <a:bodyPr/>
          <a:lstStyle/>
          <a:p>
            <a:r>
              <a:rPr lang="en-US" sz="3600" b="1" dirty="0"/>
              <a:t>Comparing Linear SVM model and Gaussian RBF kernel SVM model</a:t>
            </a:r>
          </a:p>
        </p:txBody>
      </p:sp>
      <p:sp>
        <p:nvSpPr>
          <p:cNvPr id="3" name="Content Placeholder 2">
            <a:extLst>
              <a:ext uri="{FF2B5EF4-FFF2-40B4-BE49-F238E27FC236}">
                <a16:creationId xmlns:a16="http://schemas.microsoft.com/office/drawing/2014/main" id="{F0C3AA32-12F2-2F84-B80A-DE05E0D96786}"/>
              </a:ext>
            </a:extLst>
          </p:cNvPr>
          <p:cNvSpPr>
            <a:spLocks noGrp="1"/>
          </p:cNvSpPr>
          <p:nvPr>
            <p:ph idx="1"/>
          </p:nvPr>
        </p:nvSpPr>
        <p:spPr>
          <a:xfrm>
            <a:off x="1103312" y="2052917"/>
            <a:ext cx="9404723" cy="4634961"/>
          </a:xfrm>
        </p:spPr>
        <p:txBody>
          <a:bodyPr>
            <a:normAutofit fontScale="70000" lnSpcReduction="20000"/>
          </a:bodyPr>
          <a:lstStyle/>
          <a:p>
            <a:r>
              <a:rPr lang="en-US" sz="1800" b="1" u="sng" dirty="0"/>
              <a:t>Initial SVM Model with Vanilladot Kernel:</a:t>
            </a:r>
          </a:p>
          <a:p>
            <a:pPr lvl="1"/>
            <a:r>
              <a:rPr lang="en-US" b="1" dirty="0"/>
              <a:t>Sensitivity:</a:t>
            </a:r>
            <a:r>
              <a:rPr lang="en-US" dirty="0"/>
              <a:t> 18.06% - Low sensitivity results in missing a significant number of true positives.</a:t>
            </a:r>
          </a:p>
          <a:p>
            <a:pPr lvl="1"/>
            <a:r>
              <a:rPr lang="en-US" b="1" dirty="0"/>
              <a:t>Specificity: </a:t>
            </a:r>
            <a:r>
              <a:rPr lang="en-US" dirty="0"/>
              <a:t>98.42% - Very high specificity minimizes false positives effectively.</a:t>
            </a:r>
          </a:p>
          <a:p>
            <a:pPr lvl="1"/>
            <a:r>
              <a:rPr lang="en-US" dirty="0"/>
              <a:t>The model is extremely conservative, prioritizing the reduction of false positives at the expense of capturing true positives.</a:t>
            </a:r>
          </a:p>
          <a:p>
            <a:pPr lvl="1"/>
            <a:r>
              <a:rPr lang="en-US" dirty="0"/>
              <a:t>The model misses many actual buyers, making it less effective for scenarios where capturing every potential buyer is critical.</a:t>
            </a:r>
          </a:p>
          <a:p>
            <a:r>
              <a:rPr lang="en-US" sz="1800" b="1" u="sng" dirty="0"/>
              <a:t>Improved SVM Model with Rbfdot Kernel:</a:t>
            </a:r>
          </a:p>
          <a:p>
            <a:pPr lvl="1"/>
            <a:r>
              <a:rPr lang="en-US" b="1" dirty="0"/>
              <a:t>Sensitivity: </a:t>
            </a:r>
            <a:r>
              <a:rPr lang="en-US" dirty="0"/>
              <a:t>26.87% - Improved sensitivity indicates better capture of true buyers.</a:t>
            </a:r>
          </a:p>
          <a:p>
            <a:pPr lvl="1"/>
            <a:r>
              <a:rPr lang="en-US" b="1" dirty="0"/>
              <a:t>Specificity: </a:t>
            </a:r>
            <a:r>
              <a:rPr lang="en-US" dirty="0"/>
              <a:t>98.22% - Maintains high specificity, similar to the initial model.</a:t>
            </a:r>
          </a:p>
          <a:p>
            <a:pPr lvl="1"/>
            <a:r>
              <a:rPr lang="en-US" b="1" dirty="0"/>
              <a:t>Balanced Accuracy: </a:t>
            </a:r>
            <a:r>
              <a:rPr lang="en-US" dirty="0"/>
              <a:t>Improved from 58.24% to 62.55%, showing better overall performance.</a:t>
            </a:r>
          </a:p>
          <a:p>
            <a:pPr lvl="1"/>
            <a:r>
              <a:rPr lang="en-US" dirty="0"/>
              <a:t>The model is still conservative but offers a better balance between minimizing false positives and capturing more true positives.</a:t>
            </a:r>
          </a:p>
          <a:p>
            <a:pPr lvl="1"/>
            <a:r>
              <a:rPr lang="en-US" dirty="0"/>
              <a:t>Enhances the model's effectiveness by reducing false negatives while still avoiding unnecessary targeting of non-buyers.</a:t>
            </a:r>
          </a:p>
          <a:p>
            <a:r>
              <a:rPr lang="en-US" sz="1800" b="1" u="sng" dirty="0"/>
              <a:t>Overall Evaluation:</a:t>
            </a:r>
          </a:p>
          <a:p>
            <a:pPr lvl="1"/>
            <a:r>
              <a:rPr lang="en-US" sz="1900" dirty="0"/>
              <a:t>The rbfdot kernel model is more effective for identifying potential buyers without excessively increasing false alarms, balancing the need to maximize both sensitivity and specificity.</a:t>
            </a:r>
            <a:br>
              <a:rPr lang="en-US" sz="1900" dirty="0"/>
            </a:br>
            <a:endParaRPr lang="en-US" sz="1900" dirty="0"/>
          </a:p>
          <a:p>
            <a:endParaRPr lang="en-US" dirty="0"/>
          </a:p>
        </p:txBody>
      </p:sp>
    </p:spTree>
    <p:extLst>
      <p:ext uri="{BB962C8B-B14F-4D97-AF65-F5344CB8AC3E}">
        <p14:creationId xmlns:p14="http://schemas.microsoft.com/office/powerpoint/2010/main" val="4264945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1B0D1-57AF-9FD3-DDBC-A611B825E175}"/>
              </a:ext>
            </a:extLst>
          </p:cNvPr>
          <p:cNvSpPr>
            <a:spLocks noGrp="1"/>
          </p:cNvSpPr>
          <p:nvPr>
            <p:ph type="title"/>
          </p:nvPr>
        </p:nvSpPr>
        <p:spPr>
          <a:xfrm>
            <a:off x="646111" y="452718"/>
            <a:ext cx="9404723" cy="929515"/>
          </a:xfrm>
        </p:spPr>
        <p:txBody>
          <a:bodyPr/>
          <a:lstStyle/>
          <a:p>
            <a:r>
              <a:rPr lang="en-US" b="1" dirty="0"/>
              <a:t>Decision Tree</a:t>
            </a:r>
          </a:p>
        </p:txBody>
      </p:sp>
      <p:graphicFrame>
        <p:nvGraphicFramePr>
          <p:cNvPr id="12" name="Content Placeholder 11">
            <a:extLst>
              <a:ext uri="{FF2B5EF4-FFF2-40B4-BE49-F238E27FC236}">
                <a16:creationId xmlns:a16="http://schemas.microsoft.com/office/drawing/2014/main" id="{B88B003F-69FA-90C8-03E8-3D4394A15D5A}"/>
              </a:ext>
            </a:extLst>
          </p:cNvPr>
          <p:cNvGraphicFramePr>
            <a:graphicFrameLocks noGrp="1"/>
          </p:cNvGraphicFramePr>
          <p:nvPr>
            <p:ph idx="1"/>
            <p:extLst>
              <p:ext uri="{D42A27DB-BD31-4B8C-83A1-F6EECF244321}">
                <p14:modId xmlns:p14="http://schemas.microsoft.com/office/powerpoint/2010/main" val="217801453"/>
              </p:ext>
            </p:extLst>
          </p:nvPr>
        </p:nvGraphicFramePr>
        <p:xfrm>
          <a:off x="646111" y="2112556"/>
          <a:ext cx="5068888" cy="2222658"/>
        </p:xfrm>
        <a:graphic>
          <a:graphicData uri="http://schemas.openxmlformats.org/drawingml/2006/table">
            <a:tbl>
              <a:tblPr>
                <a:tableStyleId>{5940675A-B579-460E-94D1-54222C63F5DA}</a:tableStyleId>
              </a:tblPr>
              <a:tblGrid>
                <a:gridCol w="1683783">
                  <a:extLst>
                    <a:ext uri="{9D8B030D-6E8A-4147-A177-3AD203B41FA5}">
                      <a16:colId xmlns:a16="http://schemas.microsoft.com/office/drawing/2014/main" val="2106195039"/>
                    </a:ext>
                  </a:extLst>
                </a:gridCol>
                <a:gridCol w="1701322">
                  <a:extLst>
                    <a:ext uri="{9D8B030D-6E8A-4147-A177-3AD203B41FA5}">
                      <a16:colId xmlns:a16="http://schemas.microsoft.com/office/drawing/2014/main" val="1105834362"/>
                    </a:ext>
                  </a:extLst>
                </a:gridCol>
                <a:gridCol w="1683783">
                  <a:extLst>
                    <a:ext uri="{9D8B030D-6E8A-4147-A177-3AD203B41FA5}">
                      <a16:colId xmlns:a16="http://schemas.microsoft.com/office/drawing/2014/main" val="451222898"/>
                    </a:ext>
                  </a:extLst>
                </a:gridCol>
              </a:tblGrid>
              <a:tr h="516731">
                <a:tc gridSpan="3">
                  <a:txBody>
                    <a:bodyPr/>
                    <a:lstStyle/>
                    <a:p>
                      <a:pPr algn="ctr" fontAlgn="b"/>
                      <a:r>
                        <a:rPr lang="en-US" sz="2400" b="1" u="none" strike="noStrike" dirty="0">
                          <a:solidFill>
                            <a:schemeClr val="tx1"/>
                          </a:solidFill>
                          <a:effectLst/>
                        </a:rPr>
                        <a:t>Confusion Matrix</a:t>
                      </a:r>
                      <a:endParaRPr lang="en-US" sz="2400" b="1" i="1" u="none" strike="noStrike" dirty="0">
                        <a:solidFill>
                          <a:schemeClr val="tx1"/>
                        </a:solidFill>
                        <a:effectLst/>
                        <a:latin typeface="Arial" panose="020B0604020202020204" pitchFamily="34" charset="0"/>
                      </a:endParaRPr>
                    </a:p>
                  </a:txBody>
                  <a:tcPr marL="9525" marR="9525" marT="9525" marB="0" anchor="b"/>
                </a:tc>
                <a:tc hMerge="1">
                  <a:txBody>
                    <a:bodyPr/>
                    <a:lstStyle/>
                    <a:p>
                      <a:pPr algn="l" fontAlgn="b"/>
                      <a:endParaRPr lang="en-US" sz="960" b="1" i="0" u="none" strike="noStrike" dirty="0">
                        <a:solidFill>
                          <a:srgbClr val="0D0D0D"/>
                        </a:solidFill>
                        <a:effectLst/>
                        <a:latin typeface="Arial" panose="020B0604020202020204" pitchFamily="34" charset="0"/>
                      </a:endParaRPr>
                    </a:p>
                  </a:txBody>
                  <a:tcPr marL="9525" marR="9525" marT="9525" marB="0" anchor="b">
                    <a:lnL>
                      <a:noFill/>
                    </a:lnL>
                    <a:lnR>
                      <a:noFill/>
                    </a:lnR>
                    <a:lnT>
                      <a:noFill/>
                    </a:lnT>
                    <a:lnB>
                      <a:noFill/>
                    </a:lnB>
                    <a:noFill/>
                  </a:tcPr>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4253388759"/>
                  </a:ext>
                </a:extLst>
              </a:tr>
              <a:tr h="516731">
                <a:tc>
                  <a:txBody>
                    <a:bodyPr/>
                    <a:lstStyle/>
                    <a:p>
                      <a:pPr algn="l" fontAlgn="b"/>
                      <a:endParaRPr lang="en-US" sz="1800" b="0" i="0" u="none" strike="noStrike" dirty="0">
                        <a:solidFill>
                          <a:schemeClr val="tx1"/>
                        </a:solidFill>
                        <a:effectLst/>
                        <a:latin typeface="+mn-lt"/>
                      </a:endParaRPr>
                    </a:p>
                  </a:txBody>
                  <a:tcPr marL="9525" marR="9525" marT="9525" marB="0" anchor="b"/>
                </a:tc>
                <a:tc>
                  <a:txBody>
                    <a:bodyPr/>
                    <a:lstStyle/>
                    <a:p>
                      <a:pPr algn="l" fontAlgn="b"/>
                      <a:r>
                        <a:rPr lang="en-US" sz="1800" b="1" i="0" u="none" strike="noStrike">
                          <a:solidFill>
                            <a:schemeClr val="tx1"/>
                          </a:solidFill>
                          <a:effectLst/>
                          <a:latin typeface="+mn-lt"/>
                        </a:rPr>
                        <a:t>Predicted: Yes (1)</a:t>
                      </a:r>
                    </a:p>
                  </a:txBody>
                  <a:tcPr marL="9525" marR="9525" marT="9525" marB="0" anchor="b"/>
                </a:tc>
                <a:tc>
                  <a:txBody>
                    <a:bodyPr/>
                    <a:lstStyle/>
                    <a:p>
                      <a:pPr algn="l" fontAlgn="b"/>
                      <a:r>
                        <a:rPr lang="en-US" sz="1800" b="1" i="0" u="none" strike="noStrike">
                          <a:solidFill>
                            <a:schemeClr val="tx1"/>
                          </a:solidFill>
                          <a:effectLst/>
                          <a:latin typeface="+mn-lt"/>
                        </a:rPr>
                        <a:t>Predicted: No (0)</a:t>
                      </a:r>
                    </a:p>
                  </a:txBody>
                  <a:tcPr marL="9525" marR="9525" marT="9525" marB="0" anchor="b"/>
                </a:tc>
                <a:extLst>
                  <a:ext uri="{0D108BD9-81ED-4DB2-BD59-A6C34878D82A}">
                    <a16:rowId xmlns:a16="http://schemas.microsoft.com/office/drawing/2014/main" val="3839483418"/>
                  </a:ext>
                </a:extLst>
              </a:tr>
              <a:tr h="573881">
                <a:tc>
                  <a:txBody>
                    <a:bodyPr/>
                    <a:lstStyle/>
                    <a:p>
                      <a:pPr algn="l" fontAlgn="b"/>
                      <a:r>
                        <a:rPr lang="en-US" sz="1800" b="1" i="0" u="none" strike="noStrike">
                          <a:solidFill>
                            <a:schemeClr val="tx1"/>
                          </a:solidFill>
                          <a:effectLst/>
                          <a:latin typeface="+mn-lt"/>
                        </a:rPr>
                        <a:t>Actual: Yes (1)</a:t>
                      </a:r>
                    </a:p>
                  </a:txBody>
                  <a:tcPr marL="9525" marR="9525" marT="9525" marB="0" anchor="b"/>
                </a:tc>
                <a:tc>
                  <a:txBody>
                    <a:bodyPr/>
                    <a:lstStyle/>
                    <a:p>
                      <a:pPr algn="r" fontAlgn="b"/>
                      <a:r>
                        <a:rPr lang="en-US" sz="1800" b="0" i="0" u="none" strike="noStrike" dirty="0">
                          <a:solidFill>
                            <a:schemeClr val="tx1"/>
                          </a:solidFill>
                          <a:effectLst/>
                          <a:latin typeface="+mn-lt"/>
                        </a:rPr>
                        <a:t>71</a:t>
                      </a:r>
                    </a:p>
                  </a:txBody>
                  <a:tcPr marL="9525" marR="9525" marT="9525" marB="0" anchor="b"/>
                </a:tc>
                <a:tc>
                  <a:txBody>
                    <a:bodyPr/>
                    <a:lstStyle/>
                    <a:p>
                      <a:pPr algn="r" fontAlgn="b"/>
                      <a:r>
                        <a:rPr lang="en-US" sz="1800" b="0" i="0" u="none" strike="noStrike">
                          <a:solidFill>
                            <a:schemeClr val="tx1"/>
                          </a:solidFill>
                          <a:effectLst/>
                          <a:latin typeface="+mn-lt"/>
                        </a:rPr>
                        <a:t>156</a:t>
                      </a:r>
                    </a:p>
                  </a:txBody>
                  <a:tcPr marL="9525" marR="9525" marT="9525" marB="0" anchor="b"/>
                </a:tc>
                <a:extLst>
                  <a:ext uri="{0D108BD9-81ED-4DB2-BD59-A6C34878D82A}">
                    <a16:rowId xmlns:a16="http://schemas.microsoft.com/office/drawing/2014/main" val="2893772053"/>
                  </a:ext>
                </a:extLst>
              </a:tr>
              <a:tr h="573881">
                <a:tc>
                  <a:txBody>
                    <a:bodyPr/>
                    <a:lstStyle/>
                    <a:p>
                      <a:pPr algn="l" fontAlgn="b"/>
                      <a:r>
                        <a:rPr lang="en-US" sz="1800" b="1" i="0" u="none" strike="noStrike">
                          <a:solidFill>
                            <a:schemeClr val="tx1"/>
                          </a:solidFill>
                          <a:effectLst/>
                          <a:latin typeface="+mn-lt"/>
                        </a:rPr>
                        <a:t>Actual: No (0)</a:t>
                      </a:r>
                    </a:p>
                  </a:txBody>
                  <a:tcPr marL="9525" marR="9525" marT="9525" marB="0" anchor="b"/>
                </a:tc>
                <a:tc>
                  <a:txBody>
                    <a:bodyPr/>
                    <a:lstStyle/>
                    <a:p>
                      <a:pPr algn="r" fontAlgn="b"/>
                      <a:r>
                        <a:rPr lang="en-US" sz="1800" b="0" i="0" u="none" strike="noStrike" dirty="0">
                          <a:solidFill>
                            <a:schemeClr val="tx1"/>
                          </a:solidFill>
                          <a:effectLst/>
                          <a:latin typeface="+mn-lt"/>
                        </a:rPr>
                        <a:t>41</a:t>
                      </a:r>
                    </a:p>
                  </a:txBody>
                  <a:tcPr marL="9525" marR="9525" marT="9525" marB="0" anchor="b"/>
                </a:tc>
                <a:tc>
                  <a:txBody>
                    <a:bodyPr/>
                    <a:lstStyle/>
                    <a:p>
                      <a:pPr algn="r" fontAlgn="b"/>
                      <a:r>
                        <a:rPr lang="en-US" sz="1800" b="0" i="0" u="none" strike="noStrike" dirty="0">
                          <a:solidFill>
                            <a:schemeClr val="tx1"/>
                          </a:solidFill>
                          <a:effectLst/>
                          <a:latin typeface="+mn-lt"/>
                        </a:rPr>
                        <a:t>970</a:t>
                      </a:r>
                    </a:p>
                  </a:txBody>
                  <a:tcPr marL="9525" marR="9525" marT="9525" marB="0" anchor="b"/>
                </a:tc>
                <a:extLst>
                  <a:ext uri="{0D108BD9-81ED-4DB2-BD59-A6C34878D82A}">
                    <a16:rowId xmlns:a16="http://schemas.microsoft.com/office/drawing/2014/main" val="2520117397"/>
                  </a:ext>
                </a:extLst>
              </a:tr>
            </a:tbl>
          </a:graphicData>
        </a:graphic>
      </p:graphicFrame>
      <p:graphicFrame>
        <p:nvGraphicFramePr>
          <p:cNvPr id="14" name="Table 13">
            <a:extLst>
              <a:ext uri="{FF2B5EF4-FFF2-40B4-BE49-F238E27FC236}">
                <a16:creationId xmlns:a16="http://schemas.microsoft.com/office/drawing/2014/main" id="{23072074-EEDF-D86E-6EEC-BC5EADA69B91}"/>
              </a:ext>
            </a:extLst>
          </p:cNvPr>
          <p:cNvGraphicFramePr>
            <a:graphicFrameLocks noGrp="1"/>
          </p:cNvGraphicFramePr>
          <p:nvPr>
            <p:extLst>
              <p:ext uri="{D42A27DB-BD31-4B8C-83A1-F6EECF244321}">
                <p14:modId xmlns:p14="http://schemas.microsoft.com/office/powerpoint/2010/main" val="2301998189"/>
              </p:ext>
            </p:extLst>
          </p:nvPr>
        </p:nvGraphicFramePr>
        <p:xfrm>
          <a:off x="646110" y="4594522"/>
          <a:ext cx="5068887" cy="1810760"/>
        </p:xfrm>
        <a:graphic>
          <a:graphicData uri="http://schemas.openxmlformats.org/drawingml/2006/table">
            <a:tbl>
              <a:tblPr>
                <a:tableStyleId>{5940675A-B579-460E-94D1-54222C63F5DA}</a:tableStyleId>
              </a:tblPr>
              <a:tblGrid>
                <a:gridCol w="2727749">
                  <a:extLst>
                    <a:ext uri="{9D8B030D-6E8A-4147-A177-3AD203B41FA5}">
                      <a16:colId xmlns:a16="http://schemas.microsoft.com/office/drawing/2014/main" val="3081568300"/>
                    </a:ext>
                  </a:extLst>
                </a:gridCol>
                <a:gridCol w="2341138">
                  <a:extLst>
                    <a:ext uri="{9D8B030D-6E8A-4147-A177-3AD203B41FA5}">
                      <a16:colId xmlns:a16="http://schemas.microsoft.com/office/drawing/2014/main" val="3035929885"/>
                    </a:ext>
                  </a:extLst>
                </a:gridCol>
              </a:tblGrid>
              <a:tr h="362152">
                <a:tc>
                  <a:txBody>
                    <a:bodyPr/>
                    <a:lstStyle/>
                    <a:p>
                      <a:pPr algn="l" fontAlgn="b"/>
                      <a:r>
                        <a:rPr lang="en-US" sz="1800" b="0" i="0" u="none" strike="noStrike" dirty="0">
                          <a:solidFill>
                            <a:schemeClr val="tx1"/>
                          </a:solidFill>
                          <a:effectLst/>
                          <a:latin typeface="+mn-lt"/>
                        </a:rPr>
                        <a:t>Accuracy</a:t>
                      </a:r>
                    </a:p>
                  </a:txBody>
                  <a:tcPr marL="9525" marR="9525" marT="9525" marB="0" anchor="b"/>
                </a:tc>
                <a:tc>
                  <a:txBody>
                    <a:bodyPr/>
                    <a:lstStyle/>
                    <a:p>
                      <a:pPr algn="r" fontAlgn="b"/>
                      <a:r>
                        <a:rPr lang="en-US" sz="1800" b="0" i="0" u="none" strike="noStrike">
                          <a:solidFill>
                            <a:schemeClr val="tx1"/>
                          </a:solidFill>
                          <a:effectLst/>
                          <a:latin typeface="+mn-lt"/>
                        </a:rPr>
                        <a:t>84.09%</a:t>
                      </a:r>
                    </a:p>
                  </a:txBody>
                  <a:tcPr marL="9525" marR="9525" marT="9525" marB="0" anchor="b"/>
                </a:tc>
                <a:extLst>
                  <a:ext uri="{0D108BD9-81ED-4DB2-BD59-A6C34878D82A}">
                    <a16:rowId xmlns:a16="http://schemas.microsoft.com/office/drawing/2014/main" val="1840734759"/>
                  </a:ext>
                </a:extLst>
              </a:tr>
              <a:tr h="362152">
                <a:tc>
                  <a:txBody>
                    <a:bodyPr/>
                    <a:lstStyle/>
                    <a:p>
                      <a:pPr algn="l" fontAlgn="b"/>
                      <a:r>
                        <a:rPr lang="en-US" sz="1800" b="0" i="0" u="none" strike="noStrike" dirty="0">
                          <a:solidFill>
                            <a:schemeClr val="tx1"/>
                          </a:solidFill>
                          <a:effectLst/>
                          <a:latin typeface="+mn-lt"/>
                        </a:rPr>
                        <a:t>95% CI</a:t>
                      </a:r>
                    </a:p>
                  </a:txBody>
                  <a:tcPr marL="9525" marR="9525" marT="9525" marB="0" anchor="b"/>
                </a:tc>
                <a:tc>
                  <a:txBody>
                    <a:bodyPr/>
                    <a:lstStyle/>
                    <a:p>
                      <a:pPr algn="l" fontAlgn="b"/>
                      <a:r>
                        <a:rPr lang="en-US" sz="1800" b="0" i="0" u="none" strike="noStrike" dirty="0">
                          <a:solidFill>
                            <a:schemeClr val="tx1"/>
                          </a:solidFill>
                          <a:effectLst/>
                          <a:latin typeface="+mn-lt"/>
                        </a:rPr>
                        <a:t>(0.8193, 0.8608)</a:t>
                      </a:r>
                    </a:p>
                  </a:txBody>
                  <a:tcPr marL="9525" marR="9525" marT="9525" marB="0" anchor="b"/>
                </a:tc>
                <a:extLst>
                  <a:ext uri="{0D108BD9-81ED-4DB2-BD59-A6C34878D82A}">
                    <a16:rowId xmlns:a16="http://schemas.microsoft.com/office/drawing/2014/main" val="1961043002"/>
                  </a:ext>
                </a:extLst>
              </a:tr>
              <a:tr h="362152">
                <a:tc>
                  <a:txBody>
                    <a:bodyPr/>
                    <a:lstStyle/>
                    <a:p>
                      <a:pPr algn="l" fontAlgn="b"/>
                      <a:r>
                        <a:rPr lang="en-US" sz="1800" b="0" i="0" u="none" strike="noStrike">
                          <a:solidFill>
                            <a:schemeClr val="tx1"/>
                          </a:solidFill>
                          <a:effectLst/>
                          <a:latin typeface="+mn-lt"/>
                        </a:rPr>
                        <a:t>No Information Rate</a:t>
                      </a:r>
                    </a:p>
                  </a:txBody>
                  <a:tcPr marL="9525" marR="9525" marT="9525" marB="0" anchor="b"/>
                </a:tc>
                <a:tc>
                  <a:txBody>
                    <a:bodyPr/>
                    <a:lstStyle/>
                    <a:p>
                      <a:pPr algn="r" fontAlgn="b"/>
                      <a:r>
                        <a:rPr lang="en-US" sz="1800" b="0" i="0" u="none" strike="noStrike" dirty="0">
                          <a:solidFill>
                            <a:schemeClr val="tx1"/>
                          </a:solidFill>
                          <a:effectLst/>
                          <a:latin typeface="+mn-lt"/>
                        </a:rPr>
                        <a:t>81.66%</a:t>
                      </a:r>
                    </a:p>
                  </a:txBody>
                  <a:tcPr marL="9525" marR="9525" marT="9525" marB="0" anchor="b"/>
                </a:tc>
                <a:extLst>
                  <a:ext uri="{0D108BD9-81ED-4DB2-BD59-A6C34878D82A}">
                    <a16:rowId xmlns:a16="http://schemas.microsoft.com/office/drawing/2014/main" val="3397233485"/>
                  </a:ext>
                </a:extLst>
              </a:tr>
              <a:tr h="362152">
                <a:tc>
                  <a:txBody>
                    <a:bodyPr/>
                    <a:lstStyle/>
                    <a:p>
                      <a:pPr algn="l" fontAlgn="b"/>
                      <a:r>
                        <a:rPr lang="en-US" sz="1800" b="0" i="0" u="none" strike="noStrike">
                          <a:solidFill>
                            <a:schemeClr val="tx1"/>
                          </a:solidFill>
                          <a:effectLst/>
                          <a:latin typeface="+mn-lt"/>
                        </a:rPr>
                        <a:t>Kappa</a:t>
                      </a:r>
                    </a:p>
                  </a:txBody>
                  <a:tcPr marL="9525" marR="9525" marT="9525" marB="0" anchor="b"/>
                </a:tc>
                <a:tc>
                  <a:txBody>
                    <a:bodyPr/>
                    <a:lstStyle/>
                    <a:p>
                      <a:pPr algn="r" fontAlgn="b"/>
                      <a:r>
                        <a:rPr lang="en-US" sz="1800" b="0" i="0" u="none" strike="noStrike" dirty="0">
                          <a:solidFill>
                            <a:schemeClr val="tx1"/>
                          </a:solidFill>
                          <a:effectLst/>
                          <a:latin typeface="+mn-lt"/>
                        </a:rPr>
                        <a:t>0.3388</a:t>
                      </a:r>
                    </a:p>
                  </a:txBody>
                  <a:tcPr marL="9525" marR="9525" marT="9525" marB="0" anchor="b"/>
                </a:tc>
                <a:extLst>
                  <a:ext uri="{0D108BD9-81ED-4DB2-BD59-A6C34878D82A}">
                    <a16:rowId xmlns:a16="http://schemas.microsoft.com/office/drawing/2014/main" val="2938976002"/>
                  </a:ext>
                </a:extLst>
              </a:tr>
              <a:tr h="362152">
                <a:tc>
                  <a:txBody>
                    <a:bodyPr/>
                    <a:lstStyle/>
                    <a:p>
                      <a:pPr algn="l" fontAlgn="b"/>
                      <a:r>
                        <a:rPr lang="en-US" sz="1800" b="0" i="0" u="none" strike="noStrike">
                          <a:solidFill>
                            <a:schemeClr val="tx1"/>
                          </a:solidFill>
                          <a:effectLst/>
                          <a:latin typeface="+mn-lt"/>
                        </a:rPr>
                        <a:t>McNemar's Test P-Value</a:t>
                      </a:r>
                    </a:p>
                  </a:txBody>
                  <a:tcPr marL="9525" marR="9525" marT="9525" marB="0" anchor="b"/>
                </a:tc>
                <a:tc>
                  <a:txBody>
                    <a:bodyPr/>
                    <a:lstStyle/>
                    <a:p>
                      <a:pPr algn="r" fontAlgn="b"/>
                      <a:r>
                        <a:rPr lang="en-US" sz="1800" b="0" i="0" u="none" strike="noStrike" dirty="0">
                          <a:solidFill>
                            <a:schemeClr val="tx1"/>
                          </a:solidFill>
                          <a:effectLst/>
                          <a:latin typeface="+mn-lt"/>
                        </a:rPr>
                        <a:t>4.58E-16</a:t>
                      </a:r>
                    </a:p>
                  </a:txBody>
                  <a:tcPr marL="9525" marR="9525" marT="9525" marB="0" anchor="b"/>
                </a:tc>
                <a:extLst>
                  <a:ext uri="{0D108BD9-81ED-4DB2-BD59-A6C34878D82A}">
                    <a16:rowId xmlns:a16="http://schemas.microsoft.com/office/drawing/2014/main" val="3673746812"/>
                  </a:ext>
                </a:extLst>
              </a:tr>
            </a:tbl>
          </a:graphicData>
        </a:graphic>
      </p:graphicFrame>
      <p:graphicFrame>
        <p:nvGraphicFramePr>
          <p:cNvPr id="16" name="Table 15">
            <a:extLst>
              <a:ext uri="{FF2B5EF4-FFF2-40B4-BE49-F238E27FC236}">
                <a16:creationId xmlns:a16="http://schemas.microsoft.com/office/drawing/2014/main" id="{44D0AF8C-1F94-D8F9-D36D-BAA8298E7F87}"/>
              </a:ext>
            </a:extLst>
          </p:cNvPr>
          <p:cNvGraphicFramePr>
            <a:graphicFrameLocks noGrp="1"/>
          </p:cNvGraphicFramePr>
          <p:nvPr>
            <p:extLst>
              <p:ext uri="{D42A27DB-BD31-4B8C-83A1-F6EECF244321}">
                <p14:modId xmlns:p14="http://schemas.microsoft.com/office/powerpoint/2010/main" val="1485994651"/>
              </p:ext>
            </p:extLst>
          </p:nvPr>
        </p:nvGraphicFramePr>
        <p:xfrm>
          <a:off x="6357937" y="2112556"/>
          <a:ext cx="4582965" cy="4333418"/>
        </p:xfrm>
        <a:graphic>
          <a:graphicData uri="http://schemas.openxmlformats.org/drawingml/2006/table">
            <a:tbl>
              <a:tblPr>
                <a:tableStyleId>{5940675A-B579-460E-94D1-54222C63F5DA}</a:tableStyleId>
              </a:tblPr>
              <a:tblGrid>
                <a:gridCol w="3322528">
                  <a:extLst>
                    <a:ext uri="{9D8B030D-6E8A-4147-A177-3AD203B41FA5}">
                      <a16:colId xmlns:a16="http://schemas.microsoft.com/office/drawing/2014/main" val="2005318572"/>
                    </a:ext>
                  </a:extLst>
                </a:gridCol>
                <a:gridCol w="1260437">
                  <a:extLst>
                    <a:ext uri="{9D8B030D-6E8A-4147-A177-3AD203B41FA5}">
                      <a16:colId xmlns:a16="http://schemas.microsoft.com/office/drawing/2014/main" val="4017133729"/>
                    </a:ext>
                  </a:extLst>
                </a:gridCol>
              </a:tblGrid>
              <a:tr h="459584">
                <a:tc>
                  <a:txBody>
                    <a:bodyPr/>
                    <a:lstStyle/>
                    <a:p>
                      <a:pPr algn="l" fontAlgn="b"/>
                      <a:r>
                        <a:rPr lang="en-US" sz="1800" b="1" i="0" u="none" strike="noStrike" dirty="0">
                          <a:solidFill>
                            <a:schemeClr val="tx1"/>
                          </a:solidFill>
                          <a:effectLst/>
                          <a:latin typeface="+mn-lt"/>
                        </a:rPr>
                        <a:t>Metric</a:t>
                      </a:r>
                    </a:p>
                  </a:txBody>
                  <a:tcPr marL="9525" marR="9525" marT="9525" marB="0" anchor="b"/>
                </a:tc>
                <a:tc>
                  <a:txBody>
                    <a:bodyPr/>
                    <a:lstStyle/>
                    <a:p>
                      <a:pPr algn="l" fontAlgn="b"/>
                      <a:r>
                        <a:rPr lang="en-US" sz="1800" b="1" i="0" u="none" strike="noStrike">
                          <a:solidFill>
                            <a:schemeClr val="tx1"/>
                          </a:solidFill>
                          <a:effectLst/>
                          <a:latin typeface="+mn-lt"/>
                        </a:rPr>
                        <a:t>Value</a:t>
                      </a:r>
                    </a:p>
                  </a:txBody>
                  <a:tcPr marL="9525" marR="9525" marT="9525" marB="0" anchor="b"/>
                </a:tc>
                <a:extLst>
                  <a:ext uri="{0D108BD9-81ED-4DB2-BD59-A6C34878D82A}">
                    <a16:rowId xmlns:a16="http://schemas.microsoft.com/office/drawing/2014/main" val="4248047026"/>
                  </a:ext>
                </a:extLst>
              </a:tr>
              <a:tr h="459584">
                <a:tc>
                  <a:txBody>
                    <a:bodyPr/>
                    <a:lstStyle/>
                    <a:p>
                      <a:pPr algn="l" fontAlgn="b"/>
                      <a:r>
                        <a:rPr lang="en-US" sz="1800" b="0" i="0" u="none" strike="noStrike" dirty="0">
                          <a:solidFill>
                            <a:schemeClr val="tx1"/>
                          </a:solidFill>
                          <a:effectLst/>
                          <a:latin typeface="+mn-lt"/>
                        </a:rPr>
                        <a:t>Sensitivity (recall)</a:t>
                      </a:r>
                    </a:p>
                  </a:txBody>
                  <a:tcPr marL="9525" marR="9525" marT="9525" marB="0" anchor="b"/>
                </a:tc>
                <a:tc>
                  <a:txBody>
                    <a:bodyPr/>
                    <a:lstStyle/>
                    <a:p>
                      <a:pPr algn="r" fontAlgn="b"/>
                      <a:r>
                        <a:rPr lang="en-US" sz="1800" b="0" i="0" u="none" strike="noStrike">
                          <a:solidFill>
                            <a:schemeClr val="tx1"/>
                          </a:solidFill>
                          <a:effectLst/>
                          <a:latin typeface="+mn-lt"/>
                        </a:rPr>
                        <a:t>31.28%</a:t>
                      </a:r>
                    </a:p>
                  </a:txBody>
                  <a:tcPr marL="9525" marR="9525" marT="9525" marB="0" anchor="b"/>
                </a:tc>
                <a:extLst>
                  <a:ext uri="{0D108BD9-81ED-4DB2-BD59-A6C34878D82A}">
                    <a16:rowId xmlns:a16="http://schemas.microsoft.com/office/drawing/2014/main" val="113391300"/>
                  </a:ext>
                </a:extLst>
              </a:tr>
              <a:tr h="459584">
                <a:tc>
                  <a:txBody>
                    <a:bodyPr/>
                    <a:lstStyle/>
                    <a:p>
                      <a:pPr algn="l" fontAlgn="b"/>
                      <a:r>
                        <a:rPr lang="en-US" sz="1800" b="0" i="0" u="none" strike="noStrike" dirty="0">
                          <a:solidFill>
                            <a:schemeClr val="tx1"/>
                          </a:solidFill>
                          <a:effectLst/>
                          <a:latin typeface="+mn-lt"/>
                        </a:rPr>
                        <a:t>Specificity</a:t>
                      </a:r>
                    </a:p>
                  </a:txBody>
                  <a:tcPr marL="9525" marR="9525" marT="9525" marB="0" anchor="b"/>
                </a:tc>
                <a:tc>
                  <a:txBody>
                    <a:bodyPr/>
                    <a:lstStyle/>
                    <a:p>
                      <a:pPr algn="r" fontAlgn="b"/>
                      <a:r>
                        <a:rPr lang="en-US" sz="1800" b="0" i="0" u="none" strike="noStrike">
                          <a:solidFill>
                            <a:schemeClr val="tx1"/>
                          </a:solidFill>
                          <a:effectLst/>
                          <a:latin typeface="+mn-lt"/>
                        </a:rPr>
                        <a:t>95.95%</a:t>
                      </a:r>
                    </a:p>
                  </a:txBody>
                  <a:tcPr marL="9525" marR="9525" marT="9525" marB="0" anchor="b"/>
                </a:tc>
                <a:extLst>
                  <a:ext uri="{0D108BD9-81ED-4DB2-BD59-A6C34878D82A}">
                    <a16:rowId xmlns:a16="http://schemas.microsoft.com/office/drawing/2014/main" val="1152123172"/>
                  </a:ext>
                </a:extLst>
              </a:tr>
              <a:tr h="537819">
                <a:tc>
                  <a:txBody>
                    <a:bodyPr/>
                    <a:lstStyle/>
                    <a:p>
                      <a:pPr algn="l" fontAlgn="b"/>
                      <a:r>
                        <a:rPr lang="en-US" sz="1800" b="0" i="0" u="none" strike="noStrike" dirty="0">
                          <a:solidFill>
                            <a:schemeClr val="tx1"/>
                          </a:solidFill>
                          <a:effectLst/>
                          <a:latin typeface="+mn-lt"/>
                        </a:rPr>
                        <a:t>Positive Predictive Value (PPV)</a:t>
                      </a:r>
                    </a:p>
                  </a:txBody>
                  <a:tcPr marL="9525" marR="9525" marT="9525" marB="0" anchor="b"/>
                </a:tc>
                <a:tc>
                  <a:txBody>
                    <a:bodyPr/>
                    <a:lstStyle/>
                    <a:p>
                      <a:pPr algn="r" fontAlgn="b"/>
                      <a:r>
                        <a:rPr lang="en-US" sz="1800" b="0" i="0" u="none" strike="noStrike">
                          <a:solidFill>
                            <a:schemeClr val="tx1"/>
                          </a:solidFill>
                          <a:effectLst/>
                          <a:latin typeface="+mn-lt"/>
                        </a:rPr>
                        <a:t>63.39%</a:t>
                      </a:r>
                    </a:p>
                  </a:txBody>
                  <a:tcPr marL="9525" marR="9525" marT="9525" marB="0" anchor="b"/>
                </a:tc>
                <a:extLst>
                  <a:ext uri="{0D108BD9-81ED-4DB2-BD59-A6C34878D82A}">
                    <a16:rowId xmlns:a16="http://schemas.microsoft.com/office/drawing/2014/main" val="1800836967"/>
                  </a:ext>
                </a:extLst>
              </a:tr>
              <a:tr h="537819">
                <a:tc>
                  <a:txBody>
                    <a:bodyPr/>
                    <a:lstStyle/>
                    <a:p>
                      <a:pPr algn="l" fontAlgn="b"/>
                      <a:r>
                        <a:rPr lang="en-US" sz="1800" b="0" i="0" u="none" strike="noStrike" dirty="0">
                          <a:solidFill>
                            <a:schemeClr val="tx1"/>
                          </a:solidFill>
                          <a:effectLst/>
                          <a:latin typeface="+mn-lt"/>
                        </a:rPr>
                        <a:t>Negative Predictive Value (NPV)</a:t>
                      </a:r>
                    </a:p>
                  </a:txBody>
                  <a:tcPr marL="9525" marR="9525" marT="9525" marB="0" anchor="b"/>
                </a:tc>
                <a:tc>
                  <a:txBody>
                    <a:bodyPr/>
                    <a:lstStyle/>
                    <a:p>
                      <a:pPr algn="r" fontAlgn="b"/>
                      <a:r>
                        <a:rPr lang="en-US" sz="1800" b="0" i="0" u="none" strike="noStrike">
                          <a:solidFill>
                            <a:schemeClr val="tx1"/>
                          </a:solidFill>
                          <a:effectLst/>
                          <a:latin typeface="+mn-lt"/>
                        </a:rPr>
                        <a:t>86.15%</a:t>
                      </a:r>
                    </a:p>
                  </a:txBody>
                  <a:tcPr marL="9525" marR="9525" marT="9525" marB="0" anchor="b"/>
                </a:tc>
                <a:extLst>
                  <a:ext uri="{0D108BD9-81ED-4DB2-BD59-A6C34878D82A}">
                    <a16:rowId xmlns:a16="http://schemas.microsoft.com/office/drawing/2014/main" val="3937800760"/>
                  </a:ext>
                </a:extLst>
              </a:tr>
              <a:tr h="459584">
                <a:tc>
                  <a:txBody>
                    <a:bodyPr/>
                    <a:lstStyle/>
                    <a:p>
                      <a:pPr algn="l" fontAlgn="b"/>
                      <a:r>
                        <a:rPr lang="en-US" sz="1800" b="0" i="0" u="none" strike="noStrike" dirty="0">
                          <a:solidFill>
                            <a:schemeClr val="tx1"/>
                          </a:solidFill>
                          <a:effectLst/>
                          <a:latin typeface="+mn-lt"/>
                        </a:rPr>
                        <a:t>Prevalence</a:t>
                      </a:r>
                    </a:p>
                  </a:txBody>
                  <a:tcPr marL="9525" marR="9525" marT="9525" marB="0" anchor="b"/>
                </a:tc>
                <a:tc>
                  <a:txBody>
                    <a:bodyPr/>
                    <a:lstStyle/>
                    <a:p>
                      <a:pPr algn="r" fontAlgn="b"/>
                      <a:r>
                        <a:rPr lang="en-US" sz="1800" b="0" i="0" u="none" strike="noStrike">
                          <a:solidFill>
                            <a:schemeClr val="tx1"/>
                          </a:solidFill>
                          <a:effectLst/>
                          <a:latin typeface="+mn-lt"/>
                        </a:rPr>
                        <a:t>18.34%</a:t>
                      </a:r>
                    </a:p>
                  </a:txBody>
                  <a:tcPr marL="9525" marR="9525" marT="9525" marB="0" anchor="b"/>
                </a:tc>
                <a:extLst>
                  <a:ext uri="{0D108BD9-81ED-4DB2-BD59-A6C34878D82A}">
                    <a16:rowId xmlns:a16="http://schemas.microsoft.com/office/drawing/2014/main" val="134640916"/>
                  </a:ext>
                </a:extLst>
              </a:tr>
              <a:tr h="459584">
                <a:tc>
                  <a:txBody>
                    <a:bodyPr/>
                    <a:lstStyle/>
                    <a:p>
                      <a:pPr algn="l" fontAlgn="b"/>
                      <a:r>
                        <a:rPr lang="en-US" sz="1800" b="0" i="0" u="none" strike="noStrike">
                          <a:solidFill>
                            <a:schemeClr val="tx1"/>
                          </a:solidFill>
                          <a:effectLst/>
                          <a:latin typeface="+mn-lt"/>
                        </a:rPr>
                        <a:t>Detection Rate</a:t>
                      </a:r>
                    </a:p>
                  </a:txBody>
                  <a:tcPr marL="9525" marR="9525" marT="9525" marB="0" anchor="b"/>
                </a:tc>
                <a:tc>
                  <a:txBody>
                    <a:bodyPr/>
                    <a:lstStyle/>
                    <a:p>
                      <a:pPr algn="r" fontAlgn="b"/>
                      <a:r>
                        <a:rPr lang="en-US" sz="1800" b="0" i="0" u="none" strike="noStrike" dirty="0">
                          <a:solidFill>
                            <a:schemeClr val="tx1"/>
                          </a:solidFill>
                          <a:effectLst/>
                          <a:latin typeface="+mn-lt"/>
                        </a:rPr>
                        <a:t>5.74%</a:t>
                      </a:r>
                    </a:p>
                  </a:txBody>
                  <a:tcPr marL="9525" marR="9525" marT="9525" marB="0" anchor="b"/>
                </a:tc>
                <a:extLst>
                  <a:ext uri="{0D108BD9-81ED-4DB2-BD59-A6C34878D82A}">
                    <a16:rowId xmlns:a16="http://schemas.microsoft.com/office/drawing/2014/main" val="2258068669"/>
                  </a:ext>
                </a:extLst>
              </a:tr>
              <a:tr h="459584">
                <a:tc>
                  <a:txBody>
                    <a:bodyPr/>
                    <a:lstStyle/>
                    <a:p>
                      <a:pPr algn="l" fontAlgn="b"/>
                      <a:r>
                        <a:rPr lang="en-US" sz="1800" b="0" i="0" u="none" strike="noStrike">
                          <a:solidFill>
                            <a:schemeClr val="tx1"/>
                          </a:solidFill>
                          <a:effectLst/>
                          <a:latin typeface="+mn-lt"/>
                        </a:rPr>
                        <a:t>Detection Prevalence</a:t>
                      </a:r>
                    </a:p>
                  </a:txBody>
                  <a:tcPr marL="9525" marR="9525" marT="9525" marB="0" anchor="b"/>
                </a:tc>
                <a:tc>
                  <a:txBody>
                    <a:bodyPr/>
                    <a:lstStyle/>
                    <a:p>
                      <a:pPr algn="r" fontAlgn="b"/>
                      <a:r>
                        <a:rPr lang="en-US" sz="1800" b="0" i="0" u="none" strike="noStrike" dirty="0">
                          <a:solidFill>
                            <a:schemeClr val="tx1"/>
                          </a:solidFill>
                          <a:effectLst/>
                          <a:latin typeface="+mn-lt"/>
                        </a:rPr>
                        <a:t>9.05%</a:t>
                      </a:r>
                    </a:p>
                  </a:txBody>
                  <a:tcPr marL="9525" marR="9525" marT="9525" marB="0" anchor="b"/>
                </a:tc>
                <a:extLst>
                  <a:ext uri="{0D108BD9-81ED-4DB2-BD59-A6C34878D82A}">
                    <a16:rowId xmlns:a16="http://schemas.microsoft.com/office/drawing/2014/main" val="2442202955"/>
                  </a:ext>
                </a:extLst>
              </a:tr>
              <a:tr h="459584">
                <a:tc>
                  <a:txBody>
                    <a:bodyPr/>
                    <a:lstStyle/>
                    <a:p>
                      <a:pPr algn="l" fontAlgn="b"/>
                      <a:r>
                        <a:rPr lang="en-US" sz="1800" b="0" i="0" u="none" strike="noStrike">
                          <a:solidFill>
                            <a:schemeClr val="tx1"/>
                          </a:solidFill>
                          <a:effectLst/>
                          <a:latin typeface="+mn-lt"/>
                        </a:rPr>
                        <a:t>Balanced Accuracy</a:t>
                      </a:r>
                    </a:p>
                  </a:txBody>
                  <a:tcPr marL="9525" marR="9525" marT="9525" marB="0" anchor="b"/>
                </a:tc>
                <a:tc>
                  <a:txBody>
                    <a:bodyPr/>
                    <a:lstStyle/>
                    <a:p>
                      <a:pPr algn="r" fontAlgn="b"/>
                      <a:r>
                        <a:rPr lang="en-US" sz="1800" b="0" i="0" u="none" strike="noStrike" dirty="0">
                          <a:solidFill>
                            <a:schemeClr val="tx1"/>
                          </a:solidFill>
                          <a:effectLst/>
                          <a:latin typeface="+mn-lt"/>
                        </a:rPr>
                        <a:t>63.61%</a:t>
                      </a:r>
                    </a:p>
                  </a:txBody>
                  <a:tcPr marL="9525" marR="9525" marT="9525" marB="0" anchor="b"/>
                </a:tc>
                <a:extLst>
                  <a:ext uri="{0D108BD9-81ED-4DB2-BD59-A6C34878D82A}">
                    <a16:rowId xmlns:a16="http://schemas.microsoft.com/office/drawing/2014/main" val="2850077274"/>
                  </a:ext>
                </a:extLst>
              </a:tr>
            </a:tbl>
          </a:graphicData>
        </a:graphic>
      </p:graphicFrame>
      <p:graphicFrame>
        <p:nvGraphicFramePr>
          <p:cNvPr id="3" name="Table 2">
            <a:extLst>
              <a:ext uri="{FF2B5EF4-FFF2-40B4-BE49-F238E27FC236}">
                <a16:creationId xmlns:a16="http://schemas.microsoft.com/office/drawing/2014/main" id="{2A994891-DAE7-C778-2C34-E464DA60A56F}"/>
              </a:ext>
            </a:extLst>
          </p:cNvPr>
          <p:cNvGraphicFramePr>
            <a:graphicFrameLocks noGrp="1"/>
          </p:cNvGraphicFramePr>
          <p:nvPr>
            <p:extLst>
              <p:ext uri="{D42A27DB-BD31-4B8C-83A1-F6EECF244321}">
                <p14:modId xmlns:p14="http://schemas.microsoft.com/office/powerpoint/2010/main" val="1922885031"/>
              </p:ext>
            </p:extLst>
          </p:nvPr>
        </p:nvGraphicFramePr>
        <p:xfrm>
          <a:off x="646110" y="1561974"/>
          <a:ext cx="5068887" cy="370840"/>
        </p:xfrm>
        <a:graphic>
          <a:graphicData uri="http://schemas.openxmlformats.org/drawingml/2006/table">
            <a:tbl>
              <a:tblPr firstRow="1" bandRow="1">
                <a:tableStyleId>{5940675A-B579-460E-94D1-54222C63F5DA}</a:tableStyleId>
              </a:tblPr>
              <a:tblGrid>
                <a:gridCol w="5068887">
                  <a:extLst>
                    <a:ext uri="{9D8B030D-6E8A-4147-A177-3AD203B41FA5}">
                      <a16:colId xmlns:a16="http://schemas.microsoft.com/office/drawing/2014/main" val="2621459402"/>
                    </a:ext>
                  </a:extLst>
                </a:gridCol>
              </a:tblGrid>
              <a:tr h="370840">
                <a:tc>
                  <a:txBody>
                    <a:bodyPr/>
                    <a:lstStyle/>
                    <a:p>
                      <a:r>
                        <a:rPr lang="en-US" dirty="0"/>
                        <a:t>Positive Class : 1</a:t>
                      </a:r>
                    </a:p>
                  </a:txBody>
                  <a:tcPr/>
                </a:tc>
                <a:extLst>
                  <a:ext uri="{0D108BD9-81ED-4DB2-BD59-A6C34878D82A}">
                    <a16:rowId xmlns:a16="http://schemas.microsoft.com/office/drawing/2014/main" val="4028319491"/>
                  </a:ext>
                </a:extLst>
              </a:tr>
            </a:tbl>
          </a:graphicData>
        </a:graphic>
      </p:graphicFrame>
    </p:spTree>
    <p:extLst>
      <p:ext uri="{BB962C8B-B14F-4D97-AF65-F5344CB8AC3E}">
        <p14:creationId xmlns:p14="http://schemas.microsoft.com/office/powerpoint/2010/main" val="1508398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64D15-EFB2-3DF0-D5C7-18FA932BEDCA}"/>
              </a:ext>
            </a:extLst>
          </p:cNvPr>
          <p:cNvSpPr>
            <a:spLocks noGrp="1"/>
          </p:cNvSpPr>
          <p:nvPr>
            <p:ph type="title"/>
          </p:nvPr>
        </p:nvSpPr>
        <p:spPr/>
        <p:txBody>
          <a:bodyPr/>
          <a:lstStyle/>
          <a:p>
            <a:r>
              <a:rPr lang="en-US" sz="3600" b="1" dirty="0"/>
              <a:t>Comparing Decision Tree model and Gaussian RBF kernel SVM model</a:t>
            </a:r>
          </a:p>
        </p:txBody>
      </p:sp>
      <p:sp>
        <p:nvSpPr>
          <p:cNvPr id="3" name="Content Placeholder 2">
            <a:extLst>
              <a:ext uri="{FF2B5EF4-FFF2-40B4-BE49-F238E27FC236}">
                <a16:creationId xmlns:a16="http://schemas.microsoft.com/office/drawing/2014/main" id="{F0C3AA32-12F2-2F84-B80A-DE05E0D96786}"/>
              </a:ext>
            </a:extLst>
          </p:cNvPr>
          <p:cNvSpPr>
            <a:spLocks noGrp="1"/>
          </p:cNvSpPr>
          <p:nvPr>
            <p:ph idx="1"/>
          </p:nvPr>
        </p:nvSpPr>
        <p:spPr>
          <a:xfrm>
            <a:off x="1103312" y="2052918"/>
            <a:ext cx="9404723" cy="4624329"/>
          </a:xfrm>
        </p:spPr>
        <p:txBody>
          <a:bodyPr>
            <a:normAutofit fontScale="47500" lnSpcReduction="20000"/>
          </a:bodyPr>
          <a:lstStyle/>
          <a:p>
            <a:r>
              <a:rPr lang="en-US" sz="2900" b="1" u="sng" dirty="0"/>
              <a:t>Decision Tree Model:</a:t>
            </a:r>
          </a:p>
          <a:p>
            <a:pPr lvl="1"/>
            <a:r>
              <a:rPr lang="en-US" sz="2500" b="1" dirty="0"/>
              <a:t>Sensitivity:</a:t>
            </a:r>
            <a:r>
              <a:rPr lang="en-US" sz="2500" dirty="0"/>
              <a:t> 31.28% - Demonstrates reasonable effectiveness at identifying actual buyers (class 1).</a:t>
            </a:r>
          </a:p>
          <a:p>
            <a:pPr lvl="1"/>
            <a:r>
              <a:rPr lang="en-US" sz="2500" b="1" dirty="0"/>
              <a:t>Specificity</a:t>
            </a:r>
            <a:r>
              <a:rPr lang="en-US" sz="2500" dirty="0"/>
              <a:t>: 95.94% - High capability in correctly identifying non-buyers (class 0).</a:t>
            </a:r>
          </a:p>
          <a:p>
            <a:pPr lvl="1"/>
            <a:r>
              <a:rPr lang="en-US" sz="2500" b="1" dirty="0"/>
              <a:t>Balanced Accuracy: </a:t>
            </a:r>
            <a:r>
              <a:rPr lang="en-US" sz="2500" dirty="0"/>
              <a:t>63.61% - Indicates a good balance between sensitivity and specificity.</a:t>
            </a:r>
          </a:p>
          <a:p>
            <a:pPr lvl="1"/>
            <a:r>
              <a:rPr lang="en-US" sz="2500" dirty="0"/>
              <a:t>Decision tree offers better sensitivity, making it less likely to miss identifying buyers.</a:t>
            </a:r>
          </a:p>
          <a:p>
            <a:pPr lvl="1"/>
            <a:r>
              <a:rPr lang="en-US" sz="2500" b="1" dirty="0"/>
              <a:t>Overall: </a:t>
            </a:r>
            <a:r>
              <a:rPr lang="en-US" sz="2500" dirty="0"/>
              <a:t>Favors a balanced approach, slightly better at capturing buyers compared to the SVM.</a:t>
            </a:r>
          </a:p>
          <a:p>
            <a:r>
              <a:rPr lang="en-US" sz="2900" b="1" u="sng" dirty="0"/>
              <a:t>SVM Model with Rbfdot Kernel:</a:t>
            </a:r>
          </a:p>
          <a:p>
            <a:pPr lvl="1"/>
            <a:r>
              <a:rPr lang="en-US" sz="2500" b="1" dirty="0"/>
              <a:t>Sensitivity:</a:t>
            </a:r>
            <a:r>
              <a:rPr lang="en-US" sz="2500" dirty="0"/>
              <a:t> 26.87% - Slightly lower in identifying buyers compared to the Decision Tree.</a:t>
            </a:r>
          </a:p>
          <a:p>
            <a:pPr lvl="1"/>
            <a:r>
              <a:rPr lang="en-US" sz="2500" b="1" dirty="0"/>
              <a:t>Specificity: </a:t>
            </a:r>
            <a:r>
              <a:rPr lang="en-US" sz="2500" dirty="0"/>
              <a:t>98.22% - Very high, showing great precision in predicting non-buyers.</a:t>
            </a:r>
          </a:p>
          <a:p>
            <a:pPr lvl="1"/>
            <a:r>
              <a:rPr lang="en-US" sz="2500" b="1" dirty="0"/>
              <a:t>Balanced Accuracy: </a:t>
            </a:r>
            <a:r>
              <a:rPr lang="en-US" sz="2500" dirty="0"/>
              <a:t>62.55% - Slightly lower than the Decision Tree, reflecting a marginally less balanced performance.</a:t>
            </a:r>
          </a:p>
          <a:p>
            <a:pPr lvl="1"/>
            <a:r>
              <a:rPr lang="en-US" sz="2500" b="1" dirty="0"/>
              <a:t>Overall: </a:t>
            </a:r>
            <a:r>
              <a:rPr lang="en-US" sz="2500" dirty="0"/>
              <a:t>Highly effective at avoiding incorrect identification of non-buyers but at the cost of missing some potential buyers.</a:t>
            </a:r>
          </a:p>
          <a:p>
            <a:r>
              <a:rPr lang="en-US" sz="2900" b="1" u="sng" dirty="0"/>
              <a:t>Comparative Analysis:</a:t>
            </a:r>
          </a:p>
          <a:p>
            <a:pPr lvl="1"/>
            <a:r>
              <a:rPr lang="en-US" sz="2500" dirty="0"/>
              <a:t>Both models show a preference for high specificity, emphasizing the correct identification of non-buyers.</a:t>
            </a:r>
          </a:p>
          <a:p>
            <a:pPr lvl="1"/>
            <a:r>
              <a:rPr lang="en-US" sz="2500" dirty="0"/>
              <a:t>The Decision Tree slightly edges out the SVM in balanced accuracy and sensitivity, making it potentially more suitable for scenarios where missing true buyers carries a higher opportunity cost, despite a slight compromise in identifying non-buyers.</a:t>
            </a:r>
          </a:p>
          <a:p>
            <a:endParaRPr lang="en-US" dirty="0"/>
          </a:p>
        </p:txBody>
      </p:sp>
    </p:spTree>
    <p:extLst>
      <p:ext uri="{BB962C8B-B14F-4D97-AF65-F5344CB8AC3E}">
        <p14:creationId xmlns:p14="http://schemas.microsoft.com/office/powerpoint/2010/main" val="3375123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18005-E518-9245-4877-4CFAA3D35B42}"/>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47E95BA4-FF63-7562-E837-E03D780B22FD}"/>
              </a:ext>
            </a:extLst>
          </p:cNvPr>
          <p:cNvSpPr>
            <a:spLocks noGrp="1"/>
          </p:cNvSpPr>
          <p:nvPr>
            <p:ph idx="1"/>
          </p:nvPr>
        </p:nvSpPr>
        <p:spPr>
          <a:xfrm>
            <a:off x="1103312" y="1371600"/>
            <a:ext cx="9869488" cy="5199321"/>
          </a:xfrm>
        </p:spPr>
        <p:txBody>
          <a:bodyPr>
            <a:normAutofit/>
          </a:bodyPr>
          <a:lstStyle/>
          <a:p>
            <a:r>
              <a:rPr lang="en-US" sz="1300" b="1" u="sng" dirty="0"/>
              <a:t>Model Performance: </a:t>
            </a:r>
          </a:p>
          <a:p>
            <a:pPr lvl="1"/>
            <a:r>
              <a:rPr lang="en-US" sz="1200" dirty="0"/>
              <a:t>The SVM and Decision Tree have shown varying degrees of effectiveness in predicting customer behavior. The SVM model, particularly with the rbfdot kernel, displayed high specificity, making it reliable in minimizing false positives. The Decision Tree model demonstrated higher sensitivity, making it preferable for scenarios where capturing all potential positives (true buyers) is crucial.</a:t>
            </a:r>
          </a:p>
          <a:p>
            <a:r>
              <a:rPr lang="en-US" sz="1300" b="1" u="sng" dirty="0"/>
              <a:t>Key Insights:</a:t>
            </a:r>
          </a:p>
          <a:p>
            <a:pPr lvl="1"/>
            <a:r>
              <a:rPr lang="en-US" sz="1200" b="1" dirty="0"/>
              <a:t>SVM Model: </a:t>
            </a:r>
            <a:r>
              <a:rPr lang="en-US" sz="1200" dirty="0"/>
              <a:t>Exhibits strong performance in specificity but lower in sensitivity, making it suitable for scenarios where false positives have high costs.</a:t>
            </a:r>
          </a:p>
          <a:p>
            <a:pPr lvl="1"/>
            <a:r>
              <a:rPr lang="en-US" sz="1200" b="1" dirty="0"/>
              <a:t>Decision Tree Model: </a:t>
            </a:r>
            <a:r>
              <a:rPr lang="en-US" sz="1200" dirty="0"/>
              <a:t>Offers a better balance between sensitivity and specificity, ideal for minimizing missed opportunities (false negatives) without significantly compromising on identifying true negatives.</a:t>
            </a:r>
          </a:p>
          <a:p>
            <a:r>
              <a:rPr lang="en-US" sz="1300" b="1" u="sng" dirty="0"/>
              <a:t>Implications for Marketing Strategy:</a:t>
            </a:r>
          </a:p>
          <a:p>
            <a:pPr lvl="1"/>
            <a:r>
              <a:rPr lang="en-US" sz="1200" b="1" dirty="0"/>
              <a:t>Resource Allocation:</a:t>
            </a:r>
            <a:r>
              <a:rPr lang="en-US" sz="1200" dirty="0"/>
              <a:t> The insights from the SVM model can help optimize marketing efforts, reducing wasted resources on unlikely buyers.</a:t>
            </a:r>
          </a:p>
          <a:p>
            <a:pPr lvl="1"/>
            <a:r>
              <a:rPr lang="en-US" sz="1200" b="1" dirty="0"/>
              <a:t>Targeting Strategy: </a:t>
            </a:r>
            <a:r>
              <a:rPr lang="en-US" sz="1200" dirty="0"/>
              <a:t>The Decision Tree model's ability to minimize false negatives can enhance marketing campaigns by ensuring potential buyers are not overlooked, thus maximizing potential revenue.</a:t>
            </a:r>
          </a:p>
          <a:p>
            <a:r>
              <a:rPr lang="en-US" sz="1300" b="1" u="sng" dirty="0"/>
              <a:t>Future Direction:</a:t>
            </a:r>
          </a:p>
          <a:p>
            <a:pPr lvl="1"/>
            <a:r>
              <a:rPr lang="en-US" sz="1200" b="1" dirty="0"/>
              <a:t>Feature Engineering: </a:t>
            </a:r>
            <a:r>
              <a:rPr lang="en-US" sz="1200" dirty="0"/>
              <a:t>Further refine model inputs to improve the predictive accuracy and relevance to current market conditions.</a:t>
            </a:r>
          </a:p>
          <a:p>
            <a:endParaRPr lang="en-US" dirty="0"/>
          </a:p>
        </p:txBody>
      </p:sp>
    </p:spTree>
    <p:extLst>
      <p:ext uri="{BB962C8B-B14F-4D97-AF65-F5344CB8AC3E}">
        <p14:creationId xmlns:p14="http://schemas.microsoft.com/office/powerpoint/2010/main" val="787826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39FB8-97C8-B3F0-1625-7C1C3C6755A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endParaRPr lang="en-US" dirty="0"/>
          </a:p>
        </p:txBody>
      </p:sp>
      <p:sp>
        <p:nvSpPr>
          <p:cNvPr id="3" name="Content Placeholder 2">
            <a:extLst>
              <a:ext uri="{FF2B5EF4-FFF2-40B4-BE49-F238E27FC236}">
                <a16:creationId xmlns:a16="http://schemas.microsoft.com/office/drawing/2014/main" id="{0D7B94AC-7936-35EF-6705-F858A3E5DF04}"/>
              </a:ext>
            </a:extLst>
          </p:cNvPr>
          <p:cNvSpPr>
            <a:spLocks noGrp="1"/>
          </p:cNvSpPr>
          <p:nvPr>
            <p:ph idx="1"/>
          </p:nvPr>
        </p:nvSpPr>
        <p:spPr/>
        <p:txBody>
          <a:bodyPr>
            <a:normAutofit/>
          </a:bodyPr>
          <a:lstStyle/>
          <a:p>
            <a:r>
              <a:rPr lang="en-US" sz="1600" b="1" dirty="0"/>
              <a:t>Problem description</a:t>
            </a:r>
          </a:p>
          <a:p>
            <a:pPr marL="685800" lvl="1"/>
            <a:r>
              <a:rPr lang="en-US" sz="1400" dirty="0"/>
              <a:t>A company is introducing a new travel package and needs to predict customer interest to ensure a successful launch and targeted marketing.</a:t>
            </a:r>
          </a:p>
          <a:p>
            <a:pPr marL="685800" lvl="1"/>
            <a:r>
              <a:rPr lang="en-US" sz="1400" dirty="0"/>
              <a:t>Currently, low conversion rates are caused by random customer outreach. Predictive modeling is required to precisely pinpoint potential consumers for the recently introduced "Wellness Tourism Package.”</a:t>
            </a:r>
          </a:p>
          <a:p>
            <a:pPr marL="285750"/>
            <a:r>
              <a:rPr lang="en-US" sz="1600" b="1" dirty="0"/>
              <a:t>Benefits</a:t>
            </a:r>
          </a:p>
          <a:p>
            <a:pPr marL="685800" lvl="1"/>
            <a:r>
              <a:rPr lang="en-US" sz="1400" dirty="0"/>
              <a:t>Predictive analytics will enable more effective use of the marketing budget by concentrating efforts on potential buyers to maximize revenue.</a:t>
            </a:r>
          </a:p>
          <a:p>
            <a:pPr marL="685800" lvl="1"/>
            <a:r>
              <a:rPr lang="en-US" sz="1400" dirty="0"/>
              <a:t>A company's overall market presence can be increased, and new clients can be drawn in with targeted marketing that is based on data insights.</a:t>
            </a:r>
          </a:p>
          <a:p>
            <a:pPr marL="285750"/>
            <a:r>
              <a:rPr lang="en-US" sz="1600" b="1" dirty="0"/>
              <a:t>Objective</a:t>
            </a:r>
          </a:p>
          <a:p>
            <a:pPr marL="685800" lvl="1"/>
            <a:r>
              <a:rPr lang="en-US" sz="1400" dirty="0"/>
              <a:t>To develop a model for predicting which client might buy the recently offered travel package.</a:t>
            </a:r>
          </a:p>
          <a:p>
            <a:pPr marL="285750"/>
            <a:endParaRPr lang="en-US" sz="1600" b="1" u="sng" dirty="0"/>
          </a:p>
        </p:txBody>
      </p:sp>
    </p:spTree>
    <p:extLst>
      <p:ext uri="{BB962C8B-B14F-4D97-AF65-F5344CB8AC3E}">
        <p14:creationId xmlns:p14="http://schemas.microsoft.com/office/powerpoint/2010/main" val="2487141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F665-0305-5318-093E-03C31FD799AA}"/>
              </a:ext>
            </a:extLst>
          </p:cNvPr>
          <p:cNvSpPr>
            <a:spLocks noGrp="1"/>
          </p:cNvSpPr>
          <p:nvPr>
            <p:ph type="title"/>
          </p:nvPr>
        </p:nvSpPr>
        <p:spPr>
          <a:xfrm>
            <a:off x="646111" y="452718"/>
            <a:ext cx="9404723" cy="1131533"/>
          </a:xfrm>
        </p:spPr>
        <p:txBody>
          <a:bodyPr/>
          <a:lstStyle/>
          <a:p>
            <a:r>
              <a:rPr lang="en-US" b="1" dirty="0"/>
              <a:t>Literature Review: Article 1</a:t>
            </a:r>
          </a:p>
        </p:txBody>
      </p:sp>
      <p:sp>
        <p:nvSpPr>
          <p:cNvPr id="3" name="Content Placeholder 2">
            <a:extLst>
              <a:ext uri="{FF2B5EF4-FFF2-40B4-BE49-F238E27FC236}">
                <a16:creationId xmlns:a16="http://schemas.microsoft.com/office/drawing/2014/main" id="{3FC20758-D0E7-2944-D6CD-537374611978}"/>
              </a:ext>
            </a:extLst>
          </p:cNvPr>
          <p:cNvSpPr>
            <a:spLocks noGrp="1"/>
          </p:cNvSpPr>
          <p:nvPr>
            <p:ph idx="1"/>
          </p:nvPr>
        </p:nvSpPr>
        <p:spPr>
          <a:xfrm>
            <a:off x="765544" y="1509824"/>
            <a:ext cx="9404723" cy="4816548"/>
          </a:xfrm>
        </p:spPr>
        <p:txBody>
          <a:bodyPr>
            <a:normAutofit fontScale="85000" lnSpcReduction="10000"/>
          </a:bodyPr>
          <a:lstStyle/>
          <a:p>
            <a:r>
              <a:rPr lang="en-US" sz="1500" b="1" dirty="0"/>
              <a:t>Article</a:t>
            </a:r>
            <a:r>
              <a:rPr lang="en-US" sz="1500" dirty="0"/>
              <a:t>: "A Decision Tree Based Recommendation System for Tourists"</a:t>
            </a:r>
          </a:p>
          <a:p>
            <a:r>
              <a:rPr lang="en-US" sz="1500" b="1" dirty="0"/>
              <a:t>Publication</a:t>
            </a:r>
            <a:r>
              <a:rPr lang="en-US" sz="1500" dirty="0"/>
              <a:t>: International Research Journal of Engineering and Technology (IRJET), 2023</a:t>
            </a:r>
          </a:p>
          <a:p>
            <a:r>
              <a:rPr lang="en-US" sz="1500" b="1" dirty="0"/>
              <a:t>Authors</a:t>
            </a:r>
            <a:r>
              <a:rPr lang="en-US" sz="1500" dirty="0"/>
              <a:t>: </a:t>
            </a:r>
            <a:r>
              <a:rPr lang="en-US" sz="1400" dirty="0"/>
              <a:t>P. Ramya1, D. </a:t>
            </a:r>
            <a:r>
              <a:rPr lang="en-US" sz="1400" dirty="0" err="1"/>
              <a:t>Dyuthi</a:t>
            </a:r>
            <a:r>
              <a:rPr lang="en-US" sz="1400" dirty="0"/>
              <a:t> Sri, P. </a:t>
            </a:r>
            <a:r>
              <a:rPr lang="en-US" sz="1400" dirty="0" err="1"/>
              <a:t>Sidda</a:t>
            </a:r>
            <a:r>
              <a:rPr lang="en-US" sz="1400" dirty="0"/>
              <a:t> Sai, P. Sharmila Deepika4 M.D.V. Prasad Reddy, S. </a:t>
            </a:r>
            <a:r>
              <a:rPr lang="en-US" sz="1400" dirty="0" err="1"/>
              <a:t>Subbarayudu</a:t>
            </a:r>
            <a:endParaRPr lang="en-US" sz="1500" dirty="0"/>
          </a:p>
          <a:p>
            <a:r>
              <a:rPr lang="en-US" sz="1500" b="1" u="sng" dirty="0"/>
              <a:t>Methodology</a:t>
            </a:r>
            <a:r>
              <a:rPr lang="en-US" sz="1500" dirty="0"/>
              <a:t>:</a:t>
            </a:r>
          </a:p>
          <a:p>
            <a:pPr lvl="1"/>
            <a:r>
              <a:rPr lang="en-US" sz="1400" dirty="0"/>
              <a:t>Implements a C4.5 decision tree algorithm integrated with Minimum Redundancy Maximum Relevance (MRMR) feature selection to recommend travel destinations based on previous tourist data.</a:t>
            </a:r>
          </a:p>
          <a:p>
            <a:r>
              <a:rPr lang="en-US" sz="1500" b="1" u="sng" dirty="0"/>
              <a:t>Key Findings:</a:t>
            </a:r>
          </a:p>
          <a:p>
            <a:pPr lvl="1"/>
            <a:r>
              <a:rPr lang="en-US" sz="1400" dirty="0"/>
              <a:t>Utilizes MRMR for effective feature selection to reduce redundancy and enhance model relevance and simplicity.</a:t>
            </a:r>
          </a:p>
          <a:p>
            <a:pPr lvl="1"/>
            <a:r>
              <a:rPr lang="en-US" sz="1400" dirty="0"/>
              <a:t>Employs the C4.5 decision tree as a classifier to predict the best travel locations based on user inputs without needing prior user data.</a:t>
            </a:r>
          </a:p>
          <a:p>
            <a:pPr lvl="1"/>
            <a:r>
              <a:rPr lang="en-US" sz="1400" dirty="0"/>
              <a:t>Enhances the decision-making process for tourists by providing targeted, context-aware recommendations.</a:t>
            </a:r>
          </a:p>
          <a:p>
            <a:pPr lvl="1"/>
            <a:r>
              <a:rPr lang="en-US" sz="1400" dirty="0"/>
              <a:t>Supports real-time decision-making with a potential to integrate with mobile and web platforms for dynamic travel planning.</a:t>
            </a:r>
          </a:p>
          <a:p>
            <a:r>
              <a:rPr lang="en-US" sz="1500" b="1" u="sng" dirty="0"/>
              <a:t>Future Direction:</a:t>
            </a:r>
          </a:p>
          <a:p>
            <a:pPr lvl="1"/>
            <a:r>
              <a:rPr lang="en-US" sz="1400" dirty="0"/>
              <a:t>Suggestions include integrating more data sources and machine learning techniques to refine accuracy and user engagement.</a:t>
            </a:r>
          </a:p>
          <a:p>
            <a:pPr lvl="1"/>
            <a:r>
              <a:rPr lang="en-US" sz="1400" dirty="0"/>
              <a:t>Proposes enhancements like real-time updates and interactive features to improve the practical usability of the system.</a:t>
            </a:r>
          </a:p>
          <a:p>
            <a:endParaRPr lang="en-US" dirty="0"/>
          </a:p>
        </p:txBody>
      </p:sp>
    </p:spTree>
    <p:extLst>
      <p:ext uri="{BB962C8B-B14F-4D97-AF65-F5344CB8AC3E}">
        <p14:creationId xmlns:p14="http://schemas.microsoft.com/office/powerpoint/2010/main" val="2476378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F665-0305-5318-093E-03C31FD799AA}"/>
              </a:ext>
            </a:extLst>
          </p:cNvPr>
          <p:cNvSpPr>
            <a:spLocks noGrp="1"/>
          </p:cNvSpPr>
          <p:nvPr>
            <p:ph type="title"/>
          </p:nvPr>
        </p:nvSpPr>
        <p:spPr>
          <a:xfrm>
            <a:off x="646111" y="452718"/>
            <a:ext cx="9404723" cy="1131533"/>
          </a:xfrm>
        </p:spPr>
        <p:txBody>
          <a:bodyPr/>
          <a:lstStyle/>
          <a:p>
            <a:r>
              <a:rPr lang="en-US" b="1" dirty="0"/>
              <a:t>Literature Review: Article 2</a:t>
            </a:r>
          </a:p>
        </p:txBody>
      </p:sp>
      <p:sp>
        <p:nvSpPr>
          <p:cNvPr id="3" name="Content Placeholder 2">
            <a:extLst>
              <a:ext uri="{FF2B5EF4-FFF2-40B4-BE49-F238E27FC236}">
                <a16:creationId xmlns:a16="http://schemas.microsoft.com/office/drawing/2014/main" id="{3FC20758-D0E7-2944-D6CD-537374611978}"/>
              </a:ext>
            </a:extLst>
          </p:cNvPr>
          <p:cNvSpPr>
            <a:spLocks noGrp="1"/>
          </p:cNvSpPr>
          <p:nvPr>
            <p:ph idx="1"/>
          </p:nvPr>
        </p:nvSpPr>
        <p:spPr>
          <a:xfrm>
            <a:off x="765544" y="1509824"/>
            <a:ext cx="9404723" cy="4816548"/>
          </a:xfrm>
        </p:spPr>
        <p:txBody>
          <a:bodyPr>
            <a:normAutofit/>
          </a:bodyPr>
          <a:lstStyle/>
          <a:p>
            <a:r>
              <a:rPr lang="en-US" sz="1400" b="1" dirty="0"/>
              <a:t>Article</a:t>
            </a:r>
            <a:r>
              <a:rPr lang="en-US" sz="1400" dirty="0"/>
              <a:t>: "SVM Approach for Forecasting International Tourism Arrival In East Java" (Journal of Physics: Conference Series, 2021)</a:t>
            </a:r>
          </a:p>
          <a:p>
            <a:r>
              <a:rPr lang="en-US" sz="1400" b="1" dirty="0"/>
              <a:t>Authors</a:t>
            </a:r>
            <a:r>
              <a:rPr lang="en-US" sz="1400" dirty="0"/>
              <a:t>: Evita </a:t>
            </a:r>
            <a:r>
              <a:rPr lang="en-US" sz="1400" dirty="0" err="1"/>
              <a:t>Purnaningrum</a:t>
            </a:r>
            <a:r>
              <a:rPr lang="en-US" sz="1400" dirty="0"/>
              <a:t>, Muhammad </a:t>
            </a:r>
            <a:r>
              <a:rPr lang="en-US" sz="1400" dirty="0" err="1"/>
              <a:t>Athoillah</a:t>
            </a:r>
            <a:endParaRPr lang="en-US" sz="1400" dirty="0"/>
          </a:p>
          <a:p>
            <a:r>
              <a:rPr lang="en-US" sz="1400" dirty="0"/>
              <a:t>The study utilizes Support Vector Machine (SVM) to forecast international tourism arrivals in East Java, highlighting the model's utility in predictive analytics for tourism management.</a:t>
            </a:r>
          </a:p>
          <a:p>
            <a:r>
              <a:rPr lang="en-US" sz="1400" b="1" u="sng" dirty="0"/>
              <a:t>Methodology:</a:t>
            </a:r>
          </a:p>
          <a:p>
            <a:r>
              <a:rPr lang="en-US" sz="1400" dirty="0"/>
              <a:t>Data Span: Analyzes data from January 2009 to March 2019.</a:t>
            </a:r>
          </a:p>
          <a:p>
            <a:r>
              <a:rPr lang="en-US" sz="1400" dirty="0"/>
              <a:t>Technique: Implements SVM with a radial basis function kernel, tailored for time-series forecasting.</a:t>
            </a:r>
          </a:p>
          <a:p>
            <a:r>
              <a:rPr lang="en-US" sz="1400" b="1" u="sng" dirty="0"/>
              <a:t>Key Findings:</a:t>
            </a:r>
          </a:p>
          <a:p>
            <a:r>
              <a:rPr lang="en-US" sz="1400" dirty="0"/>
              <a:t>Demonstrates SVM's robust performance in forecasting, validated through metrics like MAPE and RMSE.</a:t>
            </a:r>
          </a:p>
          <a:p>
            <a:r>
              <a:rPr lang="en-US" sz="1400" dirty="0"/>
              <a:t>Supports strategic decisions in tourism facility management and planning.</a:t>
            </a:r>
          </a:p>
          <a:p>
            <a:r>
              <a:rPr lang="en-US" sz="1400" b="1" u="sng" dirty="0"/>
              <a:t>Future Direction:</a:t>
            </a:r>
          </a:p>
          <a:p>
            <a:r>
              <a:rPr lang="en-US" sz="1400" dirty="0"/>
              <a:t>Recommends integration with real-time data and further methodological enhancements to improve forecasting accuracy and reliability.</a:t>
            </a:r>
            <a:br>
              <a:rPr lang="en-US" sz="1400" dirty="0"/>
            </a:br>
            <a:endParaRPr lang="en-US" sz="1400" dirty="0"/>
          </a:p>
        </p:txBody>
      </p:sp>
    </p:spTree>
    <p:extLst>
      <p:ext uri="{BB962C8B-B14F-4D97-AF65-F5344CB8AC3E}">
        <p14:creationId xmlns:p14="http://schemas.microsoft.com/office/powerpoint/2010/main" val="426469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Table 19">
            <a:extLst>
              <a:ext uri="{FF2B5EF4-FFF2-40B4-BE49-F238E27FC236}">
                <a16:creationId xmlns:a16="http://schemas.microsoft.com/office/drawing/2014/main" id="{5E01ED5A-8224-0420-8560-3B39920802B9}"/>
              </a:ext>
            </a:extLst>
          </p:cNvPr>
          <p:cNvGraphicFramePr>
            <a:graphicFrameLocks noGrp="1"/>
          </p:cNvGraphicFramePr>
          <p:nvPr>
            <p:extLst>
              <p:ext uri="{D42A27DB-BD31-4B8C-83A1-F6EECF244321}">
                <p14:modId xmlns:p14="http://schemas.microsoft.com/office/powerpoint/2010/main" val="624436096"/>
              </p:ext>
            </p:extLst>
          </p:nvPr>
        </p:nvGraphicFramePr>
        <p:xfrm>
          <a:off x="784337" y="1254641"/>
          <a:ext cx="10347952" cy="5141309"/>
        </p:xfrm>
        <a:graphic>
          <a:graphicData uri="http://schemas.openxmlformats.org/drawingml/2006/table">
            <a:tbl>
              <a:tblPr>
                <a:noFill/>
              </a:tblPr>
              <a:tblGrid>
                <a:gridCol w="1716174">
                  <a:extLst>
                    <a:ext uri="{9D8B030D-6E8A-4147-A177-3AD203B41FA5}">
                      <a16:colId xmlns:a16="http://schemas.microsoft.com/office/drawing/2014/main" val="3099087130"/>
                    </a:ext>
                  </a:extLst>
                </a:gridCol>
                <a:gridCol w="7642795">
                  <a:extLst>
                    <a:ext uri="{9D8B030D-6E8A-4147-A177-3AD203B41FA5}">
                      <a16:colId xmlns:a16="http://schemas.microsoft.com/office/drawing/2014/main" val="572832027"/>
                    </a:ext>
                  </a:extLst>
                </a:gridCol>
                <a:gridCol w="988983">
                  <a:extLst>
                    <a:ext uri="{9D8B030D-6E8A-4147-A177-3AD203B41FA5}">
                      <a16:colId xmlns:a16="http://schemas.microsoft.com/office/drawing/2014/main" val="4102376353"/>
                    </a:ext>
                  </a:extLst>
                </a:gridCol>
              </a:tblGrid>
              <a:tr h="241511">
                <a:tc>
                  <a:txBody>
                    <a:bodyPr/>
                    <a:lstStyle/>
                    <a:p>
                      <a:pPr algn="ctr" fontAlgn="b"/>
                      <a:r>
                        <a:rPr lang="en-US" sz="1000" b="1" i="0" u="none" strike="noStrike" dirty="0">
                          <a:solidFill>
                            <a:schemeClr val="tx1"/>
                          </a:solidFill>
                          <a:effectLst/>
                          <a:latin typeface="+mn-lt"/>
                        </a:rPr>
                        <a:t>Variable</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000" b="1" i="0" u="none" strike="noStrike" dirty="0">
                          <a:solidFill>
                            <a:schemeClr val="tx1"/>
                          </a:solidFill>
                          <a:effectLst/>
                          <a:latin typeface="+mn-lt"/>
                        </a:rPr>
                        <a:t>Discerption</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000" b="1" i="0" u="none" strike="noStrike" dirty="0">
                          <a:solidFill>
                            <a:schemeClr val="tx1"/>
                          </a:solidFill>
                          <a:effectLst/>
                          <a:latin typeface="+mn-lt"/>
                        </a:rPr>
                        <a:t>Data</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2184081149"/>
                  </a:ext>
                </a:extLst>
              </a:tr>
              <a:tr h="241511">
                <a:tc>
                  <a:txBody>
                    <a:bodyPr/>
                    <a:lstStyle/>
                    <a:p>
                      <a:pPr algn="l" fontAlgn="b"/>
                      <a:r>
                        <a:rPr lang="en-US" sz="1000" b="0" i="0" u="none" strike="noStrike" dirty="0">
                          <a:solidFill>
                            <a:schemeClr val="tx1"/>
                          </a:solidFill>
                          <a:effectLst/>
                          <a:latin typeface="+mn-lt"/>
                        </a:rPr>
                        <a:t>CustomerID</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tx1"/>
                          </a:solidFill>
                          <a:effectLst/>
                          <a:latin typeface="+mn-lt"/>
                        </a:rPr>
                        <a:t>Unique customer ID</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tx1"/>
                          </a:solidFill>
                          <a:effectLst/>
                          <a:latin typeface="+mn-lt"/>
                        </a:rPr>
                        <a:t>int64</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77989601"/>
                  </a:ext>
                </a:extLst>
              </a:tr>
              <a:tr h="241511">
                <a:tc>
                  <a:txBody>
                    <a:bodyPr/>
                    <a:lstStyle/>
                    <a:p>
                      <a:pPr algn="l" fontAlgn="b"/>
                      <a:r>
                        <a:rPr lang="en-US" sz="1000" b="0" i="0" u="none" strike="noStrike">
                          <a:solidFill>
                            <a:schemeClr val="tx1"/>
                          </a:solidFill>
                          <a:effectLst/>
                          <a:latin typeface="+mn-lt"/>
                        </a:rPr>
                        <a:t>ProdTaken</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tx1"/>
                          </a:solidFill>
                          <a:effectLst/>
                          <a:latin typeface="+mn-lt"/>
                        </a:rPr>
                        <a:t>Whether the customer has purchased a package or not (0: No, 1: Yes)</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tx1"/>
                          </a:solidFill>
                          <a:effectLst/>
                          <a:latin typeface="+mn-lt"/>
                        </a:rPr>
                        <a:t>int64</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88362651"/>
                  </a:ext>
                </a:extLst>
              </a:tr>
              <a:tr h="241511">
                <a:tc>
                  <a:txBody>
                    <a:bodyPr/>
                    <a:lstStyle/>
                    <a:p>
                      <a:pPr algn="l" fontAlgn="b"/>
                      <a:r>
                        <a:rPr lang="en-US" sz="1000" b="0" i="0" u="none" strike="noStrike">
                          <a:solidFill>
                            <a:schemeClr val="tx1"/>
                          </a:solidFill>
                          <a:effectLst/>
                          <a:latin typeface="+mn-lt"/>
                        </a:rPr>
                        <a:t>Age</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tx1"/>
                          </a:solidFill>
                          <a:effectLst/>
                          <a:latin typeface="+mn-lt"/>
                        </a:rPr>
                        <a:t>Age of customer</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tx1"/>
                          </a:solidFill>
                          <a:effectLst/>
                          <a:latin typeface="+mn-lt"/>
                        </a:rPr>
                        <a:t>float64</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68457409"/>
                  </a:ext>
                </a:extLst>
              </a:tr>
              <a:tr h="241511">
                <a:tc>
                  <a:txBody>
                    <a:bodyPr/>
                    <a:lstStyle/>
                    <a:p>
                      <a:pPr algn="l" fontAlgn="b"/>
                      <a:r>
                        <a:rPr lang="en-US" sz="1000" b="0" i="0" u="none" strike="noStrike">
                          <a:solidFill>
                            <a:schemeClr val="tx1"/>
                          </a:solidFill>
                          <a:effectLst/>
                          <a:latin typeface="+mn-lt"/>
                        </a:rPr>
                        <a:t>TypeofContact</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tx1"/>
                          </a:solidFill>
                          <a:effectLst/>
                          <a:latin typeface="+mn-lt"/>
                        </a:rPr>
                        <a:t>How customer was contacted (Company Invited or Self Inquiry)</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tx1"/>
                          </a:solidFill>
                          <a:effectLst/>
                          <a:latin typeface="+mn-lt"/>
                        </a:rPr>
                        <a:t>object</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79966384"/>
                  </a:ext>
                </a:extLst>
              </a:tr>
              <a:tr h="241511">
                <a:tc>
                  <a:txBody>
                    <a:bodyPr/>
                    <a:lstStyle/>
                    <a:p>
                      <a:pPr algn="l" fontAlgn="b"/>
                      <a:r>
                        <a:rPr lang="en-US" sz="1000" b="0" i="0" u="none" strike="noStrike">
                          <a:solidFill>
                            <a:schemeClr val="tx1"/>
                          </a:solidFill>
                          <a:effectLst/>
                          <a:latin typeface="+mn-lt"/>
                        </a:rPr>
                        <a:t>CityTier</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tx1"/>
                          </a:solidFill>
                          <a:effectLst/>
                          <a:latin typeface="+mn-lt"/>
                        </a:rPr>
                        <a:t>City tier depends on the development of a city, population, facilities, and living standards. The categories are ordered i.e. Tier 1 &gt; Tier 2 &gt; Tier 3</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tx1"/>
                          </a:solidFill>
                          <a:effectLst/>
                          <a:latin typeface="+mn-lt"/>
                        </a:rPr>
                        <a:t>int64</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61004997"/>
                  </a:ext>
                </a:extLst>
              </a:tr>
              <a:tr h="241511">
                <a:tc>
                  <a:txBody>
                    <a:bodyPr/>
                    <a:lstStyle/>
                    <a:p>
                      <a:pPr algn="l" fontAlgn="b"/>
                      <a:r>
                        <a:rPr lang="en-US" sz="1000" b="0" i="0" u="none" strike="noStrike">
                          <a:solidFill>
                            <a:schemeClr val="tx1"/>
                          </a:solidFill>
                          <a:effectLst/>
                          <a:latin typeface="+mn-lt"/>
                        </a:rPr>
                        <a:t>DurationOfPitch</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tx1"/>
                          </a:solidFill>
                          <a:effectLst/>
                          <a:latin typeface="+mn-lt"/>
                        </a:rPr>
                        <a:t>Duration of the pitch by a salesperson to the customer</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tx1"/>
                          </a:solidFill>
                          <a:effectLst/>
                          <a:latin typeface="+mn-lt"/>
                        </a:rPr>
                        <a:t>float64</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06583519"/>
                  </a:ext>
                </a:extLst>
              </a:tr>
              <a:tr h="241511">
                <a:tc>
                  <a:txBody>
                    <a:bodyPr/>
                    <a:lstStyle/>
                    <a:p>
                      <a:pPr algn="l" fontAlgn="b"/>
                      <a:r>
                        <a:rPr lang="en-US" sz="1000" b="0" i="0" u="none" strike="noStrike">
                          <a:solidFill>
                            <a:schemeClr val="tx1"/>
                          </a:solidFill>
                          <a:effectLst/>
                          <a:latin typeface="+mn-lt"/>
                        </a:rPr>
                        <a:t>Occupation</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tx1"/>
                          </a:solidFill>
                          <a:effectLst/>
                          <a:latin typeface="+mn-lt"/>
                        </a:rPr>
                        <a:t>Occupation of customer</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tx1"/>
                          </a:solidFill>
                          <a:effectLst/>
                          <a:latin typeface="+mn-lt"/>
                        </a:rPr>
                        <a:t>object</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81556065"/>
                  </a:ext>
                </a:extLst>
              </a:tr>
              <a:tr h="241511">
                <a:tc>
                  <a:txBody>
                    <a:bodyPr/>
                    <a:lstStyle/>
                    <a:p>
                      <a:pPr algn="l" fontAlgn="b"/>
                      <a:r>
                        <a:rPr lang="en-US" sz="1000" b="0" i="0" u="none" strike="noStrike">
                          <a:solidFill>
                            <a:schemeClr val="tx1"/>
                          </a:solidFill>
                          <a:effectLst/>
                          <a:latin typeface="+mn-lt"/>
                        </a:rPr>
                        <a:t>Gender</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tx1"/>
                          </a:solidFill>
                          <a:effectLst/>
                          <a:latin typeface="+mn-lt"/>
                        </a:rPr>
                        <a:t>Gender of customer</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tx1"/>
                          </a:solidFill>
                          <a:effectLst/>
                          <a:latin typeface="+mn-lt"/>
                        </a:rPr>
                        <a:t>object</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82077474"/>
                  </a:ext>
                </a:extLst>
              </a:tr>
              <a:tr h="241511">
                <a:tc>
                  <a:txBody>
                    <a:bodyPr/>
                    <a:lstStyle/>
                    <a:p>
                      <a:pPr algn="l" fontAlgn="b"/>
                      <a:r>
                        <a:rPr lang="en-US" sz="1000" b="0" i="0" u="none" strike="noStrike">
                          <a:solidFill>
                            <a:schemeClr val="tx1"/>
                          </a:solidFill>
                          <a:effectLst/>
                          <a:latin typeface="+mn-lt"/>
                        </a:rPr>
                        <a:t>NumberOfPersonVisiting</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tx1"/>
                          </a:solidFill>
                          <a:effectLst/>
                          <a:latin typeface="+mn-lt"/>
                        </a:rPr>
                        <a:t>Total number of persons planning to take the trip with the customer</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tx1"/>
                          </a:solidFill>
                          <a:effectLst/>
                          <a:latin typeface="+mn-lt"/>
                        </a:rPr>
                        <a:t>int64</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33135514"/>
                  </a:ext>
                </a:extLst>
              </a:tr>
              <a:tr h="241511">
                <a:tc>
                  <a:txBody>
                    <a:bodyPr/>
                    <a:lstStyle/>
                    <a:p>
                      <a:pPr algn="l" fontAlgn="b"/>
                      <a:r>
                        <a:rPr lang="en-US" sz="1000" b="0" i="0" u="none" strike="noStrike">
                          <a:solidFill>
                            <a:schemeClr val="tx1"/>
                          </a:solidFill>
                          <a:effectLst/>
                          <a:latin typeface="+mn-lt"/>
                        </a:rPr>
                        <a:t>NumberOfFollowups</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tx1"/>
                          </a:solidFill>
                          <a:effectLst/>
                          <a:latin typeface="+mn-lt"/>
                        </a:rPr>
                        <a:t>Total number of follow-ups done by the salesperson after the sales pitch</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tx1"/>
                          </a:solidFill>
                          <a:effectLst/>
                          <a:latin typeface="+mn-lt"/>
                        </a:rPr>
                        <a:t>float64</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20359729"/>
                  </a:ext>
                </a:extLst>
              </a:tr>
              <a:tr h="241511">
                <a:tc>
                  <a:txBody>
                    <a:bodyPr/>
                    <a:lstStyle/>
                    <a:p>
                      <a:pPr algn="l" fontAlgn="b"/>
                      <a:r>
                        <a:rPr lang="en-US" sz="1000" b="0" i="0" u="none" strike="noStrike">
                          <a:solidFill>
                            <a:schemeClr val="tx1"/>
                          </a:solidFill>
                          <a:effectLst/>
                          <a:latin typeface="+mn-lt"/>
                        </a:rPr>
                        <a:t>ProductPitched</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tx1"/>
                          </a:solidFill>
                          <a:effectLst/>
                          <a:latin typeface="+mn-lt"/>
                        </a:rPr>
                        <a:t>Product pitched by the salesperson</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tx1"/>
                          </a:solidFill>
                          <a:effectLst/>
                          <a:latin typeface="+mn-lt"/>
                        </a:rPr>
                        <a:t>object</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4485511"/>
                  </a:ext>
                </a:extLst>
              </a:tr>
              <a:tr h="241511">
                <a:tc>
                  <a:txBody>
                    <a:bodyPr/>
                    <a:lstStyle/>
                    <a:p>
                      <a:pPr algn="l" fontAlgn="b"/>
                      <a:r>
                        <a:rPr lang="en-US" sz="1000" b="0" i="0" u="none" strike="noStrike">
                          <a:solidFill>
                            <a:schemeClr val="tx1"/>
                          </a:solidFill>
                          <a:effectLst/>
                          <a:latin typeface="+mn-lt"/>
                        </a:rPr>
                        <a:t>PreferredPropertyStar</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tx1"/>
                          </a:solidFill>
                          <a:effectLst/>
                          <a:latin typeface="+mn-lt"/>
                        </a:rPr>
                        <a:t>Preferred hotel property rating by customer</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tx1"/>
                          </a:solidFill>
                          <a:effectLst/>
                          <a:latin typeface="+mn-lt"/>
                        </a:rPr>
                        <a:t>float64</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87439703"/>
                  </a:ext>
                </a:extLst>
              </a:tr>
              <a:tr h="241511">
                <a:tc>
                  <a:txBody>
                    <a:bodyPr/>
                    <a:lstStyle/>
                    <a:p>
                      <a:pPr algn="l" fontAlgn="b"/>
                      <a:r>
                        <a:rPr lang="en-US" sz="1000" b="0" i="0" u="none" strike="noStrike">
                          <a:solidFill>
                            <a:schemeClr val="tx1"/>
                          </a:solidFill>
                          <a:effectLst/>
                          <a:latin typeface="+mn-lt"/>
                        </a:rPr>
                        <a:t>MaritalStatus</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tx1"/>
                          </a:solidFill>
                          <a:effectLst/>
                          <a:latin typeface="+mn-lt"/>
                        </a:rPr>
                        <a:t>Marital status of customer</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tx1"/>
                          </a:solidFill>
                          <a:effectLst/>
                          <a:latin typeface="+mn-lt"/>
                        </a:rPr>
                        <a:t>object</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83882776"/>
                  </a:ext>
                </a:extLst>
              </a:tr>
              <a:tr h="241511">
                <a:tc>
                  <a:txBody>
                    <a:bodyPr/>
                    <a:lstStyle/>
                    <a:p>
                      <a:pPr algn="l" fontAlgn="b"/>
                      <a:r>
                        <a:rPr lang="en-US" sz="1000" b="0" i="0" u="none" strike="noStrike">
                          <a:solidFill>
                            <a:schemeClr val="tx1"/>
                          </a:solidFill>
                          <a:effectLst/>
                          <a:latin typeface="+mn-lt"/>
                        </a:rPr>
                        <a:t>NumberOfTrips</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tx1"/>
                          </a:solidFill>
                          <a:effectLst/>
                          <a:latin typeface="+mn-lt"/>
                        </a:rPr>
                        <a:t>Average number of trips in a year by customer</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tx1"/>
                          </a:solidFill>
                          <a:effectLst/>
                          <a:latin typeface="+mn-lt"/>
                        </a:rPr>
                        <a:t>float64</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48541625"/>
                  </a:ext>
                </a:extLst>
              </a:tr>
              <a:tr h="241511">
                <a:tc>
                  <a:txBody>
                    <a:bodyPr/>
                    <a:lstStyle/>
                    <a:p>
                      <a:pPr algn="l" fontAlgn="b"/>
                      <a:r>
                        <a:rPr lang="en-US" sz="1000" b="0" i="0" u="none" strike="noStrike">
                          <a:solidFill>
                            <a:schemeClr val="tx1"/>
                          </a:solidFill>
                          <a:effectLst/>
                          <a:latin typeface="+mn-lt"/>
                        </a:rPr>
                        <a:t>Passport</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tx1"/>
                          </a:solidFill>
                          <a:effectLst/>
                          <a:latin typeface="+mn-lt"/>
                        </a:rPr>
                        <a:t>The customer has a passport or not (0: No, 1: Yes)</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tx1"/>
                          </a:solidFill>
                          <a:effectLst/>
                          <a:latin typeface="+mn-lt"/>
                        </a:rPr>
                        <a:t>int64</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87408091"/>
                  </a:ext>
                </a:extLst>
              </a:tr>
              <a:tr h="241511">
                <a:tc>
                  <a:txBody>
                    <a:bodyPr/>
                    <a:lstStyle/>
                    <a:p>
                      <a:pPr algn="l" fontAlgn="b"/>
                      <a:r>
                        <a:rPr lang="en-US" sz="1000" b="0" i="0" u="none" strike="noStrike">
                          <a:solidFill>
                            <a:schemeClr val="tx1"/>
                          </a:solidFill>
                          <a:effectLst/>
                          <a:latin typeface="+mn-lt"/>
                        </a:rPr>
                        <a:t>PitchSatisfactionScore</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tx1"/>
                          </a:solidFill>
                          <a:effectLst/>
                          <a:latin typeface="+mn-lt"/>
                        </a:rPr>
                        <a:t> Sales pitch satisfaction score</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tx1"/>
                          </a:solidFill>
                          <a:effectLst/>
                          <a:latin typeface="+mn-lt"/>
                        </a:rPr>
                        <a:t>int64</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49371205"/>
                  </a:ext>
                </a:extLst>
              </a:tr>
              <a:tr h="241511">
                <a:tc>
                  <a:txBody>
                    <a:bodyPr/>
                    <a:lstStyle/>
                    <a:p>
                      <a:pPr algn="l" fontAlgn="b"/>
                      <a:r>
                        <a:rPr lang="en-US" sz="1000" b="0" i="0" u="none" strike="noStrike">
                          <a:solidFill>
                            <a:schemeClr val="tx1"/>
                          </a:solidFill>
                          <a:effectLst/>
                          <a:latin typeface="+mn-lt"/>
                        </a:rPr>
                        <a:t>OwnCar</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tx1"/>
                          </a:solidFill>
                          <a:effectLst/>
                          <a:latin typeface="+mn-lt"/>
                        </a:rPr>
                        <a:t>Whether the customers own a car or not (0: No, 1: Yes)</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tx1"/>
                          </a:solidFill>
                          <a:effectLst/>
                          <a:latin typeface="+mn-lt"/>
                        </a:rPr>
                        <a:t>int64</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67013625"/>
                  </a:ext>
                </a:extLst>
              </a:tr>
              <a:tr h="241511">
                <a:tc>
                  <a:txBody>
                    <a:bodyPr/>
                    <a:lstStyle/>
                    <a:p>
                      <a:pPr algn="l" fontAlgn="b"/>
                      <a:r>
                        <a:rPr lang="en-US" sz="1000" b="0" i="0" u="none" strike="noStrike">
                          <a:solidFill>
                            <a:schemeClr val="tx1"/>
                          </a:solidFill>
                          <a:effectLst/>
                          <a:latin typeface="+mn-lt"/>
                        </a:rPr>
                        <a:t>NumberOfChildrenVisiting</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tx1"/>
                          </a:solidFill>
                          <a:effectLst/>
                          <a:latin typeface="+mn-lt"/>
                        </a:rPr>
                        <a:t>Total number of children with age less than 5 planning to take the trip with the customer</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tx1"/>
                          </a:solidFill>
                          <a:effectLst/>
                          <a:latin typeface="+mn-lt"/>
                        </a:rPr>
                        <a:t>float64</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48470024"/>
                  </a:ext>
                </a:extLst>
              </a:tr>
              <a:tr h="241511">
                <a:tc>
                  <a:txBody>
                    <a:bodyPr/>
                    <a:lstStyle/>
                    <a:p>
                      <a:pPr algn="l" fontAlgn="b"/>
                      <a:r>
                        <a:rPr lang="en-US" sz="1000" b="0" i="0" u="none" strike="noStrike">
                          <a:solidFill>
                            <a:schemeClr val="tx1"/>
                          </a:solidFill>
                          <a:effectLst/>
                          <a:latin typeface="+mn-lt"/>
                        </a:rPr>
                        <a:t>Designation</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tx1"/>
                          </a:solidFill>
                          <a:effectLst/>
                          <a:latin typeface="+mn-lt"/>
                        </a:rPr>
                        <a:t>Designation of the customer in the current organization</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tx1"/>
                          </a:solidFill>
                          <a:effectLst/>
                          <a:latin typeface="+mn-lt"/>
                        </a:rPr>
                        <a:t>object</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96656721"/>
                  </a:ext>
                </a:extLst>
              </a:tr>
              <a:tr h="241511">
                <a:tc>
                  <a:txBody>
                    <a:bodyPr/>
                    <a:lstStyle/>
                    <a:p>
                      <a:pPr algn="l" fontAlgn="b"/>
                      <a:r>
                        <a:rPr lang="en-US" sz="1000" b="0" i="0" u="none" strike="noStrike">
                          <a:solidFill>
                            <a:schemeClr val="tx1"/>
                          </a:solidFill>
                          <a:effectLst/>
                          <a:latin typeface="+mn-lt"/>
                        </a:rPr>
                        <a:t>MonthlyIncome</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tx1"/>
                          </a:solidFill>
                          <a:effectLst/>
                          <a:latin typeface="+mn-lt"/>
                        </a:rPr>
                        <a:t>Gross monthly income of the customer</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tx1"/>
                          </a:solidFill>
                          <a:effectLst/>
                          <a:latin typeface="+mn-lt"/>
                        </a:rPr>
                        <a:t>float64</a:t>
                      </a:r>
                    </a:p>
                  </a:txBody>
                  <a:tcPr marL="6289" marR="6289" marT="6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25121493"/>
                  </a:ext>
                </a:extLst>
              </a:tr>
            </a:tbl>
          </a:graphicData>
        </a:graphic>
      </p:graphicFrame>
      <p:sp>
        <p:nvSpPr>
          <p:cNvPr id="21" name="Title 1">
            <a:extLst>
              <a:ext uri="{FF2B5EF4-FFF2-40B4-BE49-F238E27FC236}">
                <a16:creationId xmlns:a16="http://schemas.microsoft.com/office/drawing/2014/main" id="{842B20FD-6469-0865-1E02-08D816A3F3E3}"/>
              </a:ext>
            </a:extLst>
          </p:cNvPr>
          <p:cNvSpPr>
            <a:spLocks noGrp="1"/>
          </p:cNvSpPr>
          <p:nvPr>
            <p:ph type="title"/>
          </p:nvPr>
        </p:nvSpPr>
        <p:spPr>
          <a:xfrm>
            <a:off x="646111" y="452718"/>
            <a:ext cx="9404723" cy="801923"/>
          </a:xfrm>
        </p:spPr>
        <p:txBody>
          <a:bodyPr/>
          <a:lstStyle/>
          <a:p>
            <a:r>
              <a:rPr lang="en-US" b="1" dirty="0"/>
              <a:t>Data Description</a:t>
            </a:r>
          </a:p>
        </p:txBody>
      </p:sp>
    </p:spTree>
    <p:extLst>
      <p:ext uri="{BB962C8B-B14F-4D97-AF65-F5344CB8AC3E}">
        <p14:creationId xmlns:p14="http://schemas.microsoft.com/office/powerpoint/2010/main" val="2463044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E2CB-E3D2-27DA-BEFF-F112EED2C8FA}"/>
              </a:ext>
            </a:extLst>
          </p:cNvPr>
          <p:cNvSpPr>
            <a:spLocks noGrp="1"/>
          </p:cNvSpPr>
          <p:nvPr>
            <p:ph type="title"/>
          </p:nvPr>
        </p:nvSpPr>
        <p:spPr/>
        <p:txBody>
          <a:bodyPr/>
          <a:lstStyle/>
          <a:p>
            <a:r>
              <a:rPr lang="en-US" b="1" dirty="0"/>
              <a:t>Data Cleaning</a:t>
            </a:r>
          </a:p>
        </p:txBody>
      </p:sp>
      <p:sp>
        <p:nvSpPr>
          <p:cNvPr id="3" name="Content Placeholder 2">
            <a:extLst>
              <a:ext uri="{FF2B5EF4-FFF2-40B4-BE49-F238E27FC236}">
                <a16:creationId xmlns:a16="http://schemas.microsoft.com/office/drawing/2014/main" id="{7F5AFF74-FB9C-1734-357A-AE9FD038AC73}"/>
              </a:ext>
            </a:extLst>
          </p:cNvPr>
          <p:cNvSpPr>
            <a:spLocks noGrp="1"/>
          </p:cNvSpPr>
          <p:nvPr>
            <p:ph idx="1"/>
          </p:nvPr>
        </p:nvSpPr>
        <p:spPr/>
        <p:txBody>
          <a:bodyPr>
            <a:normAutofit/>
          </a:bodyPr>
          <a:lstStyle/>
          <a:p>
            <a:r>
              <a:rPr lang="en-US" sz="1600" dirty="0"/>
              <a:t>Dropped rows with missing information</a:t>
            </a:r>
          </a:p>
          <a:p>
            <a:r>
              <a:rPr lang="en-US" sz="1600" dirty="0"/>
              <a:t>Addressed common data errors such as misspellings in categorical data (e.g., 'Fe Male' corrected to 'Female') to ensure consistency across the dataset.</a:t>
            </a:r>
          </a:p>
          <a:p>
            <a:r>
              <a:rPr lang="en-US" sz="1600" dirty="0"/>
              <a:t>Removed the variable 'CustomerID’ as every customer has a unique ID, and it does not influence the outcome of the model</a:t>
            </a:r>
          </a:p>
          <a:p>
            <a:r>
              <a:rPr lang="en-US" sz="1600" dirty="0"/>
              <a:t>Classified variables such as 'Type of Contact', 'Occupation', and 'Gender' as categorical based on their nature and relevance to the analysis.</a:t>
            </a:r>
          </a:p>
          <a:p>
            <a:r>
              <a:rPr lang="en-US" sz="1600" dirty="0"/>
              <a:t>Changed these categorical variables into a format called factors, which helps in analyzing them using R's tools for dealing with categories.</a:t>
            </a:r>
          </a:p>
          <a:p>
            <a:r>
              <a:rPr lang="en-US" sz="1600" dirty="0"/>
              <a:t>Removed columns like 'Duration of Pitch', 'Number of Follow-ups', 'Product Pitched', and 'Pitch Satisfaction Score' because this information will not be available for new customers, so there is no point in keeping them when predicting.</a:t>
            </a:r>
          </a:p>
        </p:txBody>
      </p:sp>
    </p:spTree>
    <p:extLst>
      <p:ext uri="{BB962C8B-B14F-4D97-AF65-F5344CB8AC3E}">
        <p14:creationId xmlns:p14="http://schemas.microsoft.com/office/powerpoint/2010/main" val="2199385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0CBAA-7D5F-CA7C-0D08-BBD1C8DC4BDF}"/>
              </a:ext>
            </a:extLst>
          </p:cNvPr>
          <p:cNvSpPr>
            <a:spLocks noGrp="1"/>
          </p:cNvSpPr>
          <p:nvPr>
            <p:ph type="title"/>
          </p:nvPr>
        </p:nvSpPr>
        <p:spPr/>
        <p:txBody>
          <a:bodyPr/>
          <a:lstStyle/>
          <a:p>
            <a:r>
              <a:rPr lang="en-US" b="1" dirty="0"/>
              <a:t>Data Preparation</a:t>
            </a:r>
            <a:endParaRPr lang="en-US" dirty="0"/>
          </a:p>
        </p:txBody>
      </p:sp>
      <p:sp>
        <p:nvSpPr>
          <p:cNvPr id="3" name="Content Placeholder 2">
            <a:extLst>
              <a:ext uri="{FF2B5EF4-FFF2-40B4-BE49-F238E27FC236}">
                <a16:creationId xmlns:a16="http://schemas.microsoft.com/office/drawing/2014/main" id="{FB5CE4CD-44B8-AB4A-F8FA-BFC3CE494D40}"/>
              </a:ext>
            </a:extLst>
          </p:cNvPr>
          <p:cNvSpPr>
            <a:spLocks noGrp="1"/>
          </p:cNvSpPr>
          <p:nvPr>
            <p:ph idx="1"/>
          </p:nvPr>
        </p:nvSpPr>
        <p:spPr/>
        <p:txBody>
          <a:bodyPr>
            <a:normAutofit/>
          </a:bodyPr>
          <a:lstStyle/>
          <a:p>
            <a:r>
              <a:rPr lang="en-US" sz="1800" dirty="0"/>
              <a:t>Divided the dataset into training (70%) and test (30%) sets </a:t>
            </a:r>
          </a:p>
          <a:p>
            <a:r>
              <a:rPr lang="en-US" sz="1800" dirty="0"/>
              <a:t>'Number of Person Visiting', 'Passport', and '</a:t>
            </a:r>
            <a:r>
              <a:rPr lang="en-US" sz="1800" dirty="0" err="1"/>
              <a:t>OwnCar</a:t>
            </a:r>
            <a:r>
              <a:rPr lang="en-US" sz="1800" dirty="0"/>
              <a:t>' transformed to numeric to enable quantitative analysis.</a:t>
            </a:r>
          </a:p>
          <a:p>
            <a:r>
              <a:rPr lang="en-US" sz="1800" dirty="0"/>
              <a:t>Created dummy variables that transform categorical variables into a series of binary variables that can be incorporated into the algorithms</a:t>
            </a:r>
          </a:p>
          <a:p>
            <a:r>
              <a:rPr lang="en-US" sz="1800" dirty="0"/>
              <a:t>Standardized features to have zero mean and unit variance, ensuring that no variable dominates others purely because of differing units or scales, leading to better performance and more stable model training</a:t>
            </a:r>
            <a:r>
              <a:rPr lang="en-US" sz="1600" dirty="0"/>
              <a:t>.</a:t>
            </a:r>
          </a:p>
        </p:txBody>
      </p:sp>
    </p:spTree>
    <p:extLst>
      <p:ext uri="{BB962C8B-B14F-4D97-AF65-F5344CB8AC3E}">
        <p14:creationId xmlns:p14="http://schemas.microsoft.com/office/powerpoint/2010/main" val="2589030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3E3DF-CD0F-8C28-CE39-1439FD0062C3}"/>
              </a:ext>
            </a:extLst>
          </p:cNvPr>
          <p:cNvSpPr>
            <a:spLocks noGrp="1"/>
          </p:cNvSpPr>
          <p:nvPr>
            <p:ph type="title"/>
          </p:nvPr>
        </p:nvSpPr>
        <p:spPr/>
        <p:txBody>
          <a:bodyPr/>
          <a:lstStyle/>
          <a:p>
            <a:r>
              <a:rPr lang="en-US" b="1" dirty="0"/>
              <a:t>Model Evaluation Criteria</a:t>
            </a:r>
            <a:br>
              <a:rPr lang="en-US" b="1" dirty="0"/>
            </a:br>
            <a:endParaRPr lang="en-US" b="1" dirty="0"/>
          </a:p>
        </p:txBody>
      </p:sp>
      <p:sp>
        <p:nvSpPr>
          <p:cNvPr id="3" name="Content Placeholder 2">
            <a:extLst>
              <a:ext uri="{FF2B5EF4-FFF2-40B4-BE49-F238E27FC236}">
                <a16:creationId xmlns:a16="http://schemas.microsoft.com/office/drawing/2014/main" id="{F2D984F4-6F82-696B-CDD6-0897A8898E3D}"/>
              </a:ext>
            </a:extLst>
          </p:cNvPr>
          <p:cNvSpPr>
            <a:spLocks noGrp="1"/>
          </p:cNvSpPr>
          <p:nvPr>
            <p:ph idx="1"/>
          </p:nvPr>
        </p:nvSpPr>
        <p:spPr/>
        <p:txBody>
          <a:bodyPr/>
          <a:lstStyle/>
          <a:p>
            <a:r>
              <a:rPr lang="en-US" sz="1400" b="1" dirty="0"/>
              <a:t>Type I Error </a:t>
            </a:r>
            <a:r>
              <a:rPr lang="en-US" sz="1400" dirty="0"/>
              <a:t>(False Positive): Predicting a customer will buy the product when, in reality, they will not. This results in a loss of resources due to unnecessary marketing efforts.</a:t>
            </a:r>
          </a:p>
          <a:p>
            <a:r>
              <a:rPr lang="en-US" sz="1400" b="1" dirty="0"/>
              <a:t>Type II Error </a:t>
            </a:r>
            <a:r>
              <a:rPr lang="en-US" sz="1400" dirty="0"/>
              <a:t>(False Negative): Predicting a customer will not buy the product when, in reality, they will. This leads to a loss of opportunity, missing out on potential revenue as these customers are not targeted.</a:t>
            </a:r>
          </a:p>
          <a:p>
            <a:r>
              <a:rPr lang="en-US" sz="1400" dirty="0"/>
              <a:t>The most critical error to avoid is the False Negative. This error type represents a lost opportunity and direct revenue loss for the company, as potential buyers are overlooked by marketing efforts.</a:t>
            </a:r>
          </a:p>
          <a:p>
            <a:r>
              <a:rPr lang="en-US" sz="1400" dirty="0"/>
              <a:t>To mitigate the impact of Type II errors, the company aims to maximize the Recall metric. A higher Recall ensures that fewer actual buyers are missed by the model, effectively reducing the chance of false negatives.</a:t>
            </a:r>
          </a:p>
          <a:p>
            <a:r>
              <a:rPr lang="en-US" sz="1400" b="1" dirty="0"/>
              <a:t>Recall</a:t>
            </a:r>
            <a:r>
              <a:rPr lang="en-US" sz="1400" dirty="0"/>
              <a:t> = TP / (TP + FN), where TP = True Positives, FN = False Negatives.</a:t>
            </a:r>
          </a:p>
          <a:p>
            <a:r>
              <a:rPr lang="en-US" sz="1400" dirty="0"/>
              <a:t>By focusing on maximizing Recall, the marketing team can ensure that almost all potential buyers are included in targeted campaigns, thereby maximizing the conversion potential and enhancing overall revenue.</a:t>
            </a:r>
          </a:p>
          <a:p>
            <a:endParaRPr lang="en-US" sz="1400" dirty="0"/>
          </a:p>
        </p:txBody>
      </p:sp>
    </p:spTree>
    <p:extLst>
      <p:ext uri="{BB962C8B-B14F-4D97-AF65-F5344CB8AC3E}">
        <p14:creationId xmlns:p14="http://schemas.microsoft.com/office/powerpoint/2010/main" val="2153317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1B0D1-57AF-9FD3-DDBC-A611B825E175}"/>
              </a:ext>
            </a:extLst>
          </p:cNvPr>
          <p:cNvSpPr>
            <a:spLocks noGrp="1"/>
          </p:cNvSpPr>
          <p:nvPr>
            <p:ph type="title"/>
          </p:nvPr>
        </p:nvSpPr>
        <p:spPr>
          <a:xfrm>
            <a:off x="646111" y="452718"/>
            <a:ext cx="9404723" cy="886984"/>
          </a:xfrm>
        </p:spPr>
        <p:txBody>
          <a:bodyPr/>
          <a:lstStyle/>
          <a:p>
            <a:r>
              <a:rPr lang="en-US" sz="3600" b="1" dirty="0"/>
              <a:t>SVM Model (linear)</a:t>
            </a:r>
          </a:p>
        </p:txBody>
      </p:sp>
      <p:graphicFrame>
        <p:nvGraphicFramePr>
          <p:cNvPr id="12" name="Content Placeholder 11">
            <a:extLst>
              <a:ext uri="{FF2B5EF4-FFF2-40B4-BE49-F238E27FC236}">
                <a16:creationId xmlns:a16="http://schemas.microsoft.com/office/drawing/2014/main" id="{B88B003F-69FA-90C8-03E8-3D4394A15D5A}"/>
              </a:ext>
            </a:extLst>
          </p:cNvPr>
          <p:cNvGraphicFramePr>
            <a:graphicFrameLocks noGrp="1"/>
          </p:cNvGraphicFramePr>
          <p:nvPr>
            <p:ph idx="1"/>
            <p:extLst>
              <p:ext uri="{D42A27DB-BD31-4B8C-83A1-F6EECF244321}">
                <p14:modId xmlns:p14="http://schemas.microsoft.com/office/powerpoint/2010/main" val="1898507233"/>
              </p:ext>
            </p:extLst>
          </p:nvPr>
        </p:nvGraphicFramePr>
        <p:xfrm>
          <a:off x="646111" y="2112556"/>
          <a:ext cx="5068888" cy="2222658"/>
        </p:xfrm>
        <a:graphic>
          <a:graphicData uri="http://schemas.openxmlformats.org/drawingml/2006/table">
            <a:tbl>
              <a:tblPr>
                <a:tableStyleId>{5940675A-B579-460E-94D1-54222C63F5DA}</a:tableStyleId>
              </a:tblPr>
              <a:tblGrid>
                <a:gridCol w="1683783">
                  <a:extLst>
                    <a:ext uri="{9D8B030D-6E8A-4147-A177-3AD203B41FA5}">
                      <a16:colId xmlns:a16="http://schemas.microsoft.com/office/drawing/2014/main" val="2106195039"/>
                    </a:ext>
                  </a:extLst>
                </a:gridCol>
                <a:gridCol w="1701322">
                  <a:extLst>
                    <a:ext uri="{9D8B030D-6E8A-4147-A177-3AD203B41FA5}">
                      <a16:colId xmlns:a16="http://schemas.microsoft.com/office/drawing/2014/main" val="1105834362"/>
                    </a:ext>
                  </a:extLst>
                </a:gridCol>
                <a:gridCol w="1683783">
                  <a:extLst>
                    <a:ext uri="{9D8B030D-6E8A-4147-A177-3AD203B41FA5}">
                      <a16:colId xmlns:a16="http://schemas.microsoft.com/office/drawing/2014/main" val="451222898"/>
                    </a:ext>
                  </a:extLst>
                </a:gridCol>
              </a:tblGrid>
              <a:tr h="516731">
                <a:tc gridSpan="3">
                  <a:txBody>
                    <a:bodyPr/>
                    <a:lstStyle/>
                    <a:p>
                      <a:pPr algn="ctr" fontAlgn="b"/>
                      <a:r>
                        <a:rPr lang="en-US" sz="2400" b="1" i="1" u="none" strike="noStrike" dirty="0">
                          <a:solidFill>
                            <a:schemeClr val="tx1"/>
                          </a:solidFill>
                          <a:effectLst/>
                        </a:rPr>
                        <a:t>Confusion Matrix</a:t>
                      </a:r>
                      <a:endParaRPr lang="en-US" sz="2400" b="1" i="1" u="none" strike="noStrike" dirty="0">
                        <a:solidFill>
                          <a:schemeClr val="tx1"/>
                        </a:solidFill>
                        <a:effectLst/>
                        <a:latin typeface="Arial" panose="020B0604020202020204" pitchFamily="34" charset="0"/>
                      </a:endParaRPr>
                    </a:p>
                  </a:txBody>
                  <a:tcPr marL="9525" marR="9525" marT="9525" marB="0" anchor="b"/>
                </a:tc>
                <a:tc hMerge="1">
                  <a:txBody>
                    <a:bodyPr/>
                    <a:lstStyle/>
                    <a:p>
                      <a:pPr algn="l" fontAlgn="b"/>
                      <a:endParaRPr lang="en-US" sz="960" b="1" i="0" u="none" strike="noStrike" dirty="0">
                        <a:solidFill>
                          <a:srgbClr val="0D0D0D"/>
                        </a:solidFill>
                        <a:effectLst/>
                        <a:latin typeface="Arial" panose="020B0604020202020204" pitchFamily="34" charset="0"/>
                      </a:endParaRPr>
                    </a:p>
                  </a:txBody>
                  <a:tcPr marL="9525" marR="9525" marT="9525" marB="0" anchor="b">
                    <a:lnL>
                      <a:noFill/>
                    </a:lnL>
                    <a:lnR>
                      <a:noFill/>
                    </a:lnR>
                    <a:lnT>
                      <a:noFill/>
                    </a:lnT>
                    <a:lnB>
                      <a:noFill/>
                    </a:lnB>
                    <a:noFill/>
                  </a:tcPr>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4253388759"/>
                  </a:ext>
                </a:extLst>
              </a:tr>
              <a:tr h="516731">
                <a:tc>
                  <a:txBody>
                    <a:bodyPr/>
                    <a:lstStyle/>
                    <a:p>
                      <a:pPr algn="l" fontAlgn="b"/>
                      <a:endParaRPr lang="en-US" sz="1800" b="1" i="0" u="none" strike="noStrike" dirty="0">
                        <a:solidFill>
                          <a:schemeClr val="tx1"/>
                        </a:solidFill>
                        <a:effectLst/>
                        <a:latin typeface="Arial" panose="020B0604020202020204" pitchFamily="34" charset="0"/>
                      </a:endParaRPr>
                    </a:p>
                  </a:txBody>
                  <a:tcPr marL="9525" marR="9525" marT="9525" marB="0" anchor="b"/>
                </a:tc>
                <a:tc>
                  <a:txBody>
                    <a:bodyPr/>
                    <a:lstStyle/>
                    <a:p>
                      <a:pPr algn="l" fontAlgn="b"/>
                      <a:r>
                        <a:rPr lang="en-US" sz="1800" b="1" u="none" strike="noStrike" dirty="0">
                          <a:solidFill>
                            <a:schemeClr val="tx1"/>
                          </a:solidFill>
                          <a:effectLst/>
                        </a:rPr>
                        <a:t>Predicted: Yes (1)</a:t>
                      </a:r>
                      <a:endParaRPr lang="en-US" sz="1800" b="1" i="0" u="none" strike="noStrike" dirty="0">
                        <a:solidFill>
                          <a:schemeClr val="tx1"/>
                        </a:solidFill>
                        <a:effectLst/>
                        <a:latin typeface="Arial" panose="020B0604020202020204" pitchFamily="34" charset="0"/>
                      </a:endParaRPr>
                    </a:p>
                  </a:txBody>
                  <a:tcPr marL="9525" marR="9525" marT="9525" marB="0" anchor="b"/>
                </a:tc>
                <a:tc>
                  <a:txBody>
                    <a:bodyPr/>
                    <a:lstStyle/>
                    <a:p>
                      <a:pPr algn="l" fontAlgn="b"/>
                      <a:r>
                        <a:rPr lang="en-US" sz="1800" b="1" u="none" strike="noStrike" dirty="0">
                          <a:solidFill>
                            <a:schemeClr val="tx1"/>
                          </a:solidFill>
                          <a:effectLst/>
                        </a:rPr>
                        <a:t>Predicted: No (0)</a:t>
                      </a:r>
                      <a:endParaRPr lang="en-US" sz="1800" b="1"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39483418"/>
                  </a:ext>
                </a:extLst>
              </a:tr>
              <a:tr h="573881">
                <a:tc>
                  <a:txBody>
                    <a:bodyPr/>
                    <a:lstStyle/>
                    <a:p>
                      <a:pPr algn="l" fontAlgn="b"/>
                      <a:r>
                        <a:rPr lang="en-US" sz="1800" b="1" u="none" strike="noStrike" dirty="0">
                          <a:solidFill>
                            <a:schemeClr val="tx1"/>
                          </a:solidFill>
                          <a:effectLst/>
                        </a:rPr>
                        <a:t>Actual: Yes (1)</a:t>
                      </a:r>
                      <a:endParaRPr lang="en-US" sz="1800" b="1" i="0" u="none" strike="noStrike" dirty="0">
                        <a:solidFill>
                          <a:schemeClr val="tx1"/>
                        </a:solidFill>
                        <a:effectLst/>
                        <a:latin typeface="Arial" panose="020B0604020202020204" pitchFamily="34" charset="0"/>
                      </a:endParaRPr>
                    </a:p>
                  </a:txBody>
                  <a:tcPr marL="9525" marR="9525" marT="9525" marB="0" anchor="b"/>
                </a:tc>
                <a:tc>
                  <a:txBody>
                    <a:bodyPr/>
                    <a:lstStyle/>
                    <a:p>
                      <a:pPr algn="r" fontAlgn="b"/>
                      <a:r>
                        <a:rPr lang="en-US" sz="1800" b="0" u="none" strike="noStrike" dirty="0">
                          <a:solidFill>
                            <a:schemeClr val="tx1"/>
                          </a:solidFill>
                          <a:effectLst/>
                        </a:rPr>
                        <a:t>41</a:t>
                      </a:r>
                      <a:endParaRPr lang="en-US" sz="1800" b="0" i="0" u="none" strike="noStrike" dirty="0">
                        <a:solidFill>
                          <a:schemeClr val="tx1"/>
                        </a:solidFill>
                        <a:effectLst/>
                        <a:latin typeface="Arial" panose="020B0604020202020204" pitchFamily="34" charset="0"/>
                      </a:endParaRPr>
                    </a:p>
                  </a:txBody>
                  <a:tcPr marL="9525" marR="9525" marT="9525" marB="0" anchor="b"/>
                </a:tc>
                <a:tc>
                  <a:txBody>
                    <a:bodyPr/>
                    <a:lstStyle/>
                    <a:p>
                      <a:pPr algn="r" fontAlgn="b"/>
                      <a:r>
                        <a:rPr lang="en-US" sz="1800" b="0" u="none" strike="noStrike" dirty="0">
                          <a:solidFill>
                            <a:schemeClr val="tx1"/>
                          </a:solidFill>
                          <a:effectLst/>
                        </a:rPr>
                        <a:t>186</a:t>
                      </a:r>
                      <a:endParaRPr lang="en-US" sz="1800" b="0" i="0" u="none" strike="noStrike" dirty="0">
                        <a:solidFill>
                          <a:schemeClr val="tx1"/>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893772053"/>
                  </a:ext>
                </a:extLst>
              </a:tr>
              <a:tr h="573881">
                <a:tc>
                  <a:txBody>
                    <a:bodyPr/>
                    <a:lstStyle/>
                    <a:p>
                      <a:pPr algn="l" fontAlgn="b"/>
                      <a:r>
                        <a:rPr lang="en-US" sz="1800" b="1" u="none" strike="noStrike">
                          <a:solidFill>
                            <a:schemeClr val="tx1"/>
                          </a:solidFill>
                          <a:effectLst/>
                        </a:rPr>
                        <a:t>Actual: No (0)</a:t>
                      </a:r>
                      <a:endParaRPr lang="en-US" sz="1800" b="1" i="0" u="none" strike="noStrike">
                        <a:solidFill>
                          <a:schemeClr val="tx1"/>
                        </a:solidFill>
                        <a:effectLst/>
                        <a:latin typeface="Arial" panose="020B0604020202020204" pitchFamily="34" charset="0"/>
                      </a:endParaRPr>
                    </a:p>
                  </a:txBody>
                  <a:tcPr marL="9525" marR="9525" marT="9525" marB="0" anchor="b"/>
                </a:tc>
                <a:tc>
                  <a:txBody>
                    <a:bodyPr/>
                    <a:lstStyle/>
                    <a:p>
                      <a:pPr algn="r" fontAlgn="b"/>
                      <a:r>
                        <a:rPr lang="en-US" sz="1800" b="0" u="none" strike="noStrike" dirty="0">
                          <a:solidFill>
                            <a:schemeClr val="tx1"/>
                          </a:solidFill>
                          <a:effectLst/>
                        </a:rPr>
                        <a:t>16</a:t>
                      </a:r>
                      <a:endParaRPr lang="en-US" sz="1800" b="0" i="0" u="none" strike="noStrike" dirty="0">
                        <a:solidFill>
                          <a:schemeClr val="tx1"/>
                        </a:solidFill>
                        <a:effectLst/>
                        <a:latin typeface="Arial" panose="020B0604020202020204" pitchFamily="34" charset="0"/>
                      </a:endParaRPr>
                    </a:p>
                  </a:txBody>
                  <a:tcPr marL="9525" marR="9525" marT="9525" marB="0" anchor="b"/>
                </a:tc>
                <a:tc>
                  <a:txBody>
                    <a:bodyPr/>
                    <a:lstStyle/>
                    <a:p>
                      <a:pPr algn="r" fontAlgn="b"/>
                      <a:r>
                        <a:rPr lang="en-US" sz="1800" b="0" u="none" strike="noStrike" dirty="0">
                          <a:solidFill>
                            <a:schemeClr val="tx1"/>
                          </a:solidFill>
                          <a:effectLst/>
                        </a:rPr>
                        <a:t>995</a:t>
                      </a:r>
                      <a:endParaRPr lang="en-US" sz="1800" b="0" i="0" u="none" strike="noStrike" dirty="0">
                        <a:solidFill>
                          <a:schemeClr val="tx1"/>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520117397"/>
                  </a:ext>
                </a:extLst>
              </a:tr>
            </a:tbl>
          </a:graphicData>
        </a:graphic>
      </p:graphicFrame>
      <p:graphicFrame>
        <p:nvGraphicFramePr>
          <p:cNvPr id="14" name="Table 13">
            <a:extLst>
              <a:ext uri="{FF2B5EF4-FFF2-40B4-BE49-F238E27FC236}">
                <a16:creationId xmlns:a16="http://schemas.microsoft.com/office/drawing/2014/main" id="{23072074-EEDF-D86E-6EEC-BC5EADA69B91}"/>
              </a:ext>
            </a:extLst>
          </p:cNvPr>
          <p:cNvGraphicFramePr>
            <a:graphicFrameLocks noGrp="1"/>
          </p:cNvGraphicFramePr>
          <p:nvPr>
            <p:extLst>
              <p:ext uri="{D42A27DB-BD31-4B8C-83A1-F6EECF244321}">
                <p14:modId xmlns:p14="http://schemas.microsoft.com/office/powerpoint/2010/main" val="3719145197"/>
              </p:ext>
            </p:extLst>
          </p:nvPr>
        </p:nvGraphicFramePr>
        <p:xfrm>
          <a:off x="646110" y="4594522"/>
          <a:ext cx="5068887" cy="1810760"/>
        </p:xfrm>
        <a:graphic>
          <a:graphicData uri="http://schemas.openxmlformats.org/drawingml/2006/table">
            <a:tbl>
              <a:tblPr>
                <a:tableStyleId>{5940675A-B579-460E-94D1-54222C63F5DA}</a:tableStyleId>
              </a:tblPr>
              <a:tblGrid>
                <a:gridCol w="2727749">
                  <a:extLst>
                    <a:ext uri="{9D8B030D-6E8A-4147-A177-3AD203B41FA5}">
                      <a16:colId xmlns:a16="http://schemas.microsoft.com/office/drawing/2014/main" val="3081568300"/>
                    </a:ext>
                  </a:extLst>
                </a:gridCol>
                <a:gridCol w="2341138">
                  <a:extLst>
                    <a:ext uri="{9D8B030D-6E8A-4147-A177-3AD203B41FA5}">
                      <a16:colId xmlns:a16="http://schemas.microsoft.com/office/drawing/2014/main" val="3035929885"/>
                    </a:ext>
                  </a:extLst>
                </a:gridCol>
              </a:tblGrid>
              <a:tr h="362152">
                <a:tc>
                  <a:txBody>
                    <a:bodyPr/>
                    <a:lstStyle/>
                    <a:p>
                      <a:pPr algn="l" fontAlgn="b"/>
                      <a:r>
                        <a:rPr lang="en-US" sz="1800" b="0" u="none" strike="noStrike" dirty="0">
                          <a:solidFill>
                            <a:schemeClr val="tx1"/>
                          </a:solidFill>
                          <a:effectLst/>
                        </a:rPr>
                        <a:t>Accuracy</a:t>
                      </a:r>
                      <a:endParaRPr lang="en-US" sz="1800" b="0" i="0" u="none" strike="noStrike" dirty="0">
                        <a:solidFill>
                          <a:schemeClr val="tx1"/>
                        </a:solidFill>
                        <a:effectLst/>
                        <a:latin typeface="Arial" panose="020B0604020202020204" pitchFamily="34" charset="0"/>
                      </a:endParaRPr>
                    </a:p>
                  </a:txBody>
                  <a:tcPr marL="9525" marR="9525" marT="9525" marB="0" anchor="b"/>
                </a:tc>
                <a:tc>
                  <a:txBody>
                    <a:bodyPr/>
                    <a:lstStyle/>
                    <a:p>
                      <a:pPr algn="r" fontAlgn="b"/>
                      <a:r>
                        <a:rPr lang="en-US" sz="1800" b="0" u="none" strike="noStrike" dirty="0">
                          <a:solidFill>
                            <a:schemeClr val="tx1"/>
                          </a:solidFill>
                          <a:effectLst/>
                        </a:rPr>
                        <a:t>83.68%</a:t>
                      </a:r>
                      <a:endParaRPr lang="en-US" sz="1800" b="0" i="0" u="none" strike="noStrike" dirty="0">
                        <a:solidFill>
                          <a:schemeClr val="tx1"/>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840734759"/>
                  </a:ext>
                </a:extLst>
              </a:tr>
              <a:tr h="362152">
                <a:tc>
                  <a:txBody>
                    <a:bodyPr/>
                    <a:lstStyle/>
                    <a:p>
                      <a:pPr algn="l" fontAlgn="b"/>
                      <a:r>
                        <a:rPr lang="en-US" sz="1800" b="0" u="none" strike="noStrike" dirty="0">
                          <a:solidFill>
                            <a:schemeClr val="tx1"/>
                          </a:solidFill>
                          <a:effectLst/>
                        </a:rPr>
                        <a:t>95% CI</a:t>
                      </a:r>
                      <a:endParaRPr lang="en-US" sz="1800" b="0" i="0" u="none" strike="noStrike" dirty="0">
                        <a:solidFill>
                          <a:schemeClr val="tx1"/>
                        </a:solidFill>
                        <a:effectLst/>
                        <a:latin typeface="Arial" panose="020B0604020202020204" pitchFamily="34" charset="0"/>
                      </a:endParaRPr>
                    </a:p>
                  </a:txBody>
                  <a:tcPr marL="9525" marR="9525" marT="9525" marB="0" anchor="b"/>
                </a:tc>
                <a:tc>
                  <a:txBody>
                    <a:bodyPr/>
                    <a:lstStyle/>
                    <a:p>
                      <a:pPr algn="l" fontAlgn="b"/>
                      <a:r>
                        <a:rPr lang="en-US" sz="1800" b="0" u="none" strike="noStrike">
                          <a:solidFill>
                            <a:schemeClr val="tx1"/>
                          </a:solidFill>
                          <a:effectLst/>
                        </a:rPr>
                        <a:t>(0.8151, 0.857)</a:t>
                      </a:r>
                      <a:endParaRPr lang="en-US" sz="1800" b="0" i="0" u="none" strike="noStrike">
                        <a:solidFill>
                          <a:schemeClr val="tx1"/>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961043002"/>
                  </a:ext>
                </a:extLst>
              </a:tr>
              <a:tr h="362152">
                <a:tc>
                  <a:txBody>
                    <a:bodyPr/>
                    <a:lstStyle/>
                    <a:p>
                      <a:pPr algn="l" fontAlgn="b"/>
                      <a:r>
                        <a:rPr lang="en-US" sz="1800" b="0" u="none" strike="noStrike" dirty="0">
                          <a:solidFill>
                            <a:schemeClr val="tx1"/>
                          </a:solidFill>
                          <a:effectLst/>
                        </a:rPr>
                        <a:t>No Information Rate</a:t>
                      </a:r>
                      <a:endParaRPr lang="en-US" sz="1800" b="0" i="0" u="none" strike="noStrike" dirty="0">
                        <a:solidFill>
                          <a:schemeClr val="tx1"/>
                        </a:solidFill>
                        <a:effectLst/>
                        <a:latin typeface="Arial" panose="020B0604020202020204" pitchFamily="34" charset="0"/>
                      </a:endParaRPr>
                    </a:p>
                  </a:txBody>
                  <a:tcPr marL="9525" marR="9525" marT="9525" marB="0" anchor="b"/>
                </a:tc>
                <a:tc>
                  <a:txBody>
                    <a:bodyPr/>
                    <a:lstStyle/>
                    <a:p>
                      <a:pPr algn="r" fontAlgn="b"/>
                      <a:r>
                        <a:rPr lang="en-US" sz="1800" b="0" u="none" strike="noStrike" dirty="0">
                          <a:solidFill>
                            <a:schemeClr val="tx1"/>
                          </a:solidFill>
                          <a:effectLst/>
                        </a:rPr>
                        <a:t>81.66%</a:t>
                      </a:r>
                      <a:endParaRPr lang="en-US" sz="1800" b="0" i="0" u="none" strike="noStrike" dirty="0">
                        <a:solidFill>
                          <a:schemeClr val="tx1"/>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397233485"/>
                  </a:ext>
                </a:extLst>
              </a:tr>
              <a:tr h="362152">
                <a:tc>
                  <a:txBody>
                    <a:bodyPr/>
                    <a:lstStyle/>
                    <a:p>
                      <a:pPr algn="l" fontAlgn="b"/>
                      <a:r>
                        <a:rPr lang="en-US" sz="1800" b="0" u="none" strike="noStrike" dirty="0">
                          <a:solidFill>
                            <a:schemeClr val="tx1"/>
                          </a:solidFill>
                          <a:effectLst/>
                        </a:rPr>
                        <a:t>Kappa</a:t>
                      </a:r>
                      <a:endParaRPr lang="en-US" sz="1800" b="0" i="0" u="none" strike="noStrike" dirty="0">
                        <a:solidFill>
                          <a:schemeClr val="tx1"/>
                        </a:solidFill>
                        <a:effectLst/>
                        <a:latin typeface="Arial" panose="020B0604020202020204" pitchFamily="34" charset="0"/>
                      </a:endParaRPr>
                    </a:p>
                  </a:txBody>
                  <a:tcPr marL="9525" marR="9525" marT="9525" marB="0" anchor="b"/>
                </a:tc>
                <a:tc>
                  <a:txBody>
                    <a:bodyPr/>
                    <a:lstStyle/>
                    <a:p>
                      <a:pPr algn="r" fontAlgn="b"/>
                      <a:r>
                        <a:rPr lang="en-US" sz="1800" b="0" u="none" strike="noStrike" dirty="0">
                          <a:solidFill>
                            <a:schemeClr val="tx1"/>
                          </a:solidFill>
                          <a:effectLst/>
                        </a:rPr>
                        <a:t>0.2322</a:t>
                      </a:r>
                      <a:endParaRPr lang="en-US" sz="1800" b="0" i="0" u="none" strike="noStrike" dirty="0">
                        <a:solidFill>
                          <a:schemeClr val="tx1"/>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938976002"/>
                  </a:ext>
                </a:extLst>
              </a:tr>
              <a:tr h="362152">
                <a:tc>
                  <a:txBody>
                    <a:bodyPr/>
                    <a:lstStyle/>
                    <a:p>
                      <a:pPr algn="l" fontAlgn="b"/>
                      <a:r>
                        <a:rPr lang="en-US" sz="1800" b="0" u="none" strike="noStrike">
                          <a:solidFill>
                            <a:schemeClr val="tx1"/>
                          </a:solidFill>
                          <a:effectLst/>
                        </a:rPr>
                        <a:t>McNemar's Test P-Value</a:t>
                      </a:r>
                      <a:endParaRPr lang="en-US" sz="1800" b="0" i="0" u="none" strike="noStrike">
                        <a:solidFill>
                          <a:schemeClr val="tx1"/>
                        </a:solidFill>
                        <a:effectLst/>
                        <a:latin typeface="Arial" panose="020B0604020202020204" pitchFamily="34" charset="0"/>
                      </a:endParaRPr>
                    </a:p>
                  </a:txBody>
                  <a:tcPr marL="9525" marR="9525" marT="9525" marB="0" anchor="b"/>
                </a:tc>
                <a:tc>
                  <a:txBody>
                    <a:bodyPr/>
                    <a:lstStyle/>
                    <a:p>
                      <a:pPr algn="l" fontAlgn="b"/>
                      <a:r>
                        <a:rPr lang="en-US" sz="1800" b="0" u="none" strike="noStrike" dirty="0">
                          <a:solidFill>
                            <a:schemeClr val="tx1"/>
                          </a:solidFill>
                          <a:effectLst/>
                        </a:rPr>
                        <a:t>&lt; 2e-16</a:t>
                      </a:r>
                      <a:endParaRPr lang="en-US" sz="1800" b="0" i="0" u="none" strike="noStrike" dirty="0">
                        <a:solidFill>
                          <a:schemeClr val="tx1"/>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673746812"/>
                  </a:ext>
                </a:extLst>
              </a:tr>
            </a:tbl>
          </a:graphicData>
        </a:graphic>
      </p:graphicFrame>
      <p:graphicFrame>
        <p:nvGraphicFramePr>
          <p:cNvPr id="16" name="Table 15">
            <a:extLst>
              <a:ext uri="{FF2B5EF4-FFF2-40B4-BE49-F238E27FC236}">
                <a16:creationId xmlns:a16="http://schemas.microsoft.com/office/drawing/2014/main" id="{44D0AF8C-1F94-D8F9-D36D-BAA8298E7F87}"/>
              </a:ext>
            </a:extLst>
          </p:cNvPr>
          <p:cNvGraphicFramePr>
            <a:graphicFrameLocks noGrp="1"/>
          </p:cNvGraphicFramePr>
          <p:nvPr>
            <p:extLst>
              <p:ext uri="{D42A27DB-BD31-4B8C-83A1-F6EECF244321}">
                <p14:modId xmlns:p14="http://schemas.microsoft.com/office/powerpoint/2010/main" val="4240990806"/>
              </p:ext>
            </p:extLst>
          </p:nvPr>
        </p:nvGraphicFramePr>
        <p:xfrm>
          <a:off x="6357937" y="2112556"/>
          <a:ext cx="4582965" cy="4333418"/>
        </p:xfrm>
        <a:graphic>
          <a:graphicData uri="http://schemas.openxmlformats.org/drawingml/2006/table">
            <a:tbl>
              <a:tblPr>
                <a:tableStyleId>{5940675A-B579-460E-94D1-54222C63F5DA}</a:tableStyleId>
              </a:tblPr>
              <a:tblGrid>
                <a:gridCol w="3322528">
                  <a:extLst>
                    <a:ext uri="{9D8B030D-6E8A-4147-A177-3AD203B41FA5}">
                      <a16:colId xmlns:a16="http://schemas.microsoft.com/office/drawing/2014/main" val="2005318572"/>
                    </a:ext>
                  </a:extLst>
                </a:gridCol>
                <a:gridCol w="1260437">
                  <a:extLst>
                    <a:ext uri="{9D8B030D-6E8A-4147-A177-3AD203B41FA5}">
                      <a16:colId xmlns:a16="http://schemas.microsoft.com/office/drawing/2014/main" val="4017133729"/>
                    </a:ext>
                  </a:extLst>
                </a:gridCol>
              </a:tblGrid>
              <a:tr h="459584">
                <a:tc>
                  <a:txBody>
                    <a:bodyPr/>
                    <a:lstStyle/>
                    <a:p>
                      <a:pPr algn="l" fontAlgn="b"/>
                      <a:r>
                        <a:rPr lang="en-US" sz="1800" b="1" u="none" strike="noStrike" dirty="0">
                          <a:solidFill>
                            <a:schemeClr val="tx1"/>
                          </a:solidFill>
                          <a:effectLst/>
                        </a:rPr>
                        <a:t>Metric</a:t>
                      </a:r>
                      <a:endParaRPr lang="en-US" sz="1800" b="1" i="0" u="none" strike="noStrike" dirty="0">
                        <a:solidFill>
                          <a:schemeClr val="tx1"/>
                        </a:solidFill>
                        <a:effectLst/>
                        <a:latin typeface="Arial" panose="020B0604020202020204" pitchFamily="34" charset="0"/>
                      </a:endParaRPr>
                    </a:p>
                  </a:txBody>
                  <a:tcPr marL="9525" marR="9525" marT="9525" marB="0" anchor="b"/>
                </a:tc>
                <a:tc>
                  <a:txBody>
                    <a:bodyPr/>
                    <a:lstStyle/>
                    <a:p>
                      <a:pPr algn="l" fontAlgn="b"/>
                      <a:r>
                        <a:rPr lang="en-US" sz="1800" b="1" u="none" strike="noStrike">
                          <a:solidFill>
                            <a:schemeClr val="tx1"/>
                          </a:solidFill>
                          <a:effectLst/>
                        </a:rPr>
                        <a:t>Value</a:t>
                      </a:r>
                      <a:endParaRPr lang="en-US" sz="1800" b="1" i="0" u="none" strike="noStrike">
                        <a:solidFill>
                          <a:schemeClr val="tx1"/>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248047026"/>
                  </a:ext>
                </a:extLst>
              </a:tr>
              <a:tr h="459584">
                <a:tc>
                  <a:txBody>
                    <a:bodyPr/>
                    <a:lstStyle/>
                    <a:p>
                      <a:pPr algn="l" fontAlgn="b"/>
                      <a:r>
                        <a:rPr lang="en-US" sz="1800" b="0" u="none" strike="noStrike" dirty="0">
                          <a:solidFill>
                            <a:schemeClr val="tx1"/>
                          </a:solidFill>
                          <a:effectLst/>
                        </a:rPr>
                        <a:t>Sensitivity (recall)</a:t>
                      </a:r>
                      <a:endParaRPr lang="en-US" sz="1800" b="0" i="0" u="none" strike="noStrike" dirty="0">
                        <a:solidFill>
                          <a:schemeClr val="tx1"/>
                        </a:solidFill>
                        <a:effectLst/>
                        <a:latin typeface="Arial" panose="020B0604020202020204" pitchFamily="34" charset="0"/>
                      </a:endParaRPr>
                    </a:p>
                  </a:txBody>
                  <a:tcPr marL="9525" marR="9525" marT="9525" marB="0" anchor="b"/>
                </a:tc>
                <a:tc>
                  <a:txBody>
                    <a:bodyPr/>
                    <a:lstStyle/>
                    <a:p>
                      <a:pPr algn="r" fontAlgn="b"/>
                      <a:r>
                        <a:rPr lang="en-US" sz="1800" b="0" u="none" strike="noStrike">
                          <a:solidFill>
                            <a:schemeClr val="tx1"/>
                          </a:solidFill>
                          <a:effectLst/>
                        </a:rPr>
                        <a:t>18.06%</a:t>
                      </a:r>
                      <a:endParaRPr lang="en-US" sz="1800" b="0" i="0" u="none" strike="noStrike">
                        <a:solidFill>
                          <a:schemeClr val="tx1"/>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13391300"/>
                  </a:ext>
                </a:extLst>
              </a:tr>
              <a:tr h="459584">
                <a:tc>
                  <a:txBody>
                    <a:bodyPr/>
                    <a:lstStyle/>
                    <a:p>
                      <a:pPr algn="l" fontAlgn="b"/>
                      <a:r>
                        <a:rPr lang="en-US" sz="1800" b="0" u="none" strike="noStrike" dirty="0">
                          <a:solidFill>
                            <a:schemeClr val="tx1"/>
                          </a:solidFill>
                          <a:effectLst/>
                        </a:rPr>
                        <a:t>Specificity</a:t>
                      </a:r>
                      <a:endParaRPr lang="en-US" sz="1800" b="0" i="0" u="none" strike="noStrike" dirty="0">
                        <a:solidFill>
                          <a:schemeClr val="tx1"/>
                        </a:solidFill>
                        <a:effectLst/>
                        <a:latin typeface="Arial" panose="020B0604020202020204" pitchFamily="34" charset="0"/>
                      </a:endParaRPr>
                    </a:p>
                  </a:txBody>
                  <a:tcPr marL="9525" marR="9525" marT="9525" marB="0" anchor="b"/>
                </a:tc>
                <a:tc>
                  <a:txBody>
                    <a:bodyPr/>
                    <a:lstStyle/>
                    <a:p>
                      <a:pPr algn="r" fontAlgn="b"/>
                      <a:r>
                        <a:rPr lang="en-US" sz="1800" b="0" u="none" strike="noStrike">
                          <a:solidFill>
                            <a:schemeClr val="tx1"/>
                          </a:solidFill>
                          <a:effectLst/>
                        </a:rPr>
                        <a:t>98.42%</a:t>
                      </a:r>
                      <a:endParaRPr lang="en-US" sz="1800" b="0" i="0" u="none" strike="noStrike">
                        <a:solidFill>
                          <a:schemeClr val="tx1"/>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152123172"/>
                  </a:ext>
                </a:extLst>
              </a:tr>
              <a:tr h="537819">
                <a:tc>
                  <a:txBody>
                    <a:bodyPr/>
                    <a:lstStyle/>
                    <a:p>
                      <a:pPr algn="l" fontAlgn="b"/>
                      <a:r>
                        <a:rPr lang="en-US" sz="1800" b="0" u="none" strike="noStrike" dirty="0">
                          <a:solidFill>
                            <a:schemeClr val="tx1"/>
                          </a:solidFill>
                          <a:effectLst/>
                        </a:rPr>
                        <a:t>Positive Predictive Value (PPV)</a:t>
                      </a:r>
                      <a:endParaRPr lang="en-US" sz="1800" b="0" i="0" u="none" strike="noStrike" dirty="0">
                        <a:solidFill>
                          <a:schemeClr val="tx1"/>
                        </a:solidFill>
                        <a:effectLst/>
                        <a:latin typeface="Arial" panose="020B0604020202020204" pitchFamily="34" charset="0"/>
                      </a:endParaRPr>
                    </a:p>
                  </a:txBody>
                  <a:tcPr marL="9525" marR="9525" marT="9525" marB="0" anchor="b"/>
                </a:tc>
                <a:tc>
                  <a:txBody>
                    <a:bodyPr/>
                    <a:lstStyle/>
                    <a:p>
                      <a:pPr algn="r" fontAlgn="b"/>
                      <a:r>
                        <a:rPr lang="en-US" sz="1800" b="0" u="none" strike="noStrike" dirty="0">
                          <a:solidFill>
                            <a:schemeClr val="tx1"/>
                          </a:solidFill>
                          <a:effectLst/>
                        </a:rPr>
                        <a:t>71.93%</a:t>
                      </a:r>
                      <a:endParaRPr lang="en-US" sz="1800" b="0" i="0" u="none" strike="noStrike" dirty="0">
                        <a:solidFill>
                          <a:schemeClr val="tx1"/>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800836967"/>
                  </a:ext>
                </a:extLst>
              </a:tr>
              <a:tr h="537819">
                <a:tc>
                  <a:txBody>
                    <a:bodyPr/>
                    <a:lstStyle/>
                    <a:p>
                      <a:pPr algn="l" fontAlgn="b"/>
                      <a:r>
                        <a:rPr lang="en-US" sz="1800" b="0" u="none" strike="noStrike">
                          <a:solidFill>
                            <a:schemeClr val="tx1"/>
                          </a:solidFill>
                          <a:effectLst/>
                        </a:rPr>
                        <a:t>Negative Predictive Value (NPV)</a:t>
                      </a:r>
                      <a:endParaRPr lang="en-US" sz="1800" b="0" i="0" u="none" strike="noStrike">
                        <a:solidFill>
                          <a:schemeClr val="tx1"/>
                        </a:solidFill>
                        <a:effectLst/>
                        <a:latin typeface="Arial" panose="020B0604020202020204" pitchFamily="34" charset="0"/>
                      </a:endParaRPr>
                    </a:p>
                  </a:txBody>
                  <a:tcPr marL="9525" marR="9525" marT="9525" marB="0" anchor="b"/>
                </a:tc>
                <a:tc>
                  <a:txBody>
                    <a:bodyPr/>
                    <a:lstStyle/>
                    <a:p>
                      <a:pPr algn="r" fontAlgn="b"/>
                      <a:r>
                        <a:rPr lang="en-US" sz="1800" b="0" u="none" strike="noStrike" dirty="0">
                          <a:solidFill>
                            <a:schemeClr val="tx1"/>
                          </a:solidFill>
                          <a:effectLst/>
                        </a:rPr>
                        <a:t>84.25%</a:t>
                      </a:r>
                      <a:endParaRPr lang="en-US" sz="1800" b="0" i="0" u="none" strike="noStrike" dirty="0">
                        <a:solidFill>
                          <a:schemeClr val="tx1"/>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937800760"/>
                  </a:ext>
                </a:extLst>
              </a:tr>
              <a:tr h="459584">
                <a:tc>
                  <a:txBody>
                    <a:bodyPr/>
                    <a:lstStyle/>
                    <a:p>
                      <a:pPr algn="l" fontAlgn="b"/>
                      <a:r>
                        <a:rPr lang="en-US" sz="1800" b="0" u="none" strike="noStrike">
                          <a:solidFill>
                            <a:schemeClr val="tx1"/>
                          </a:solidFill>
                          <a:effectLst/>
                        </a:rPr>
                        <a:t>Prevalence</a:t>
                      </a:r>
                      <a:endParaRPr lang="en-US" sz="1800" b="0" i="0" u="none" strike="noStrike">
                        <a:solidFill>
                          <a:schemeClr val="tx1"/>
                        </a:solidFill>
                        <a:effectLst/>
                        <a:latin typeface="Arial" panose="020B0604020202020204" pitchFamily="34" charset="0"/>
                      </a:endParaRPr>
                    </a:p>
                  </a:txBody>
                  <a:tcPr marL="9525" marR="9525" marT="9525" marB="0" anchor="b"/>
                </a:tc>
                <a:tc>
                  <a:txBody>
                    <a:bodyPr/>
                    <a:lstStyle/>
                    <a:p>
                      <a:pPr algn="r" fontAlgn="b"/>
                      <a:r>
                        <a:rPr lang="en-US" sz="1800" b="0" u="none" strike="noStrike" dirty="0">
                          <a:solidFill>
                            <a:schemeClr val="tx1"/>
                          </a:solidFill>
                          <a:effectLst/>
                        </a:rPr>
                        <a:t>18.34%</a:t>
                      </a:r>
                      <a:endParaRPr lang="en-US" sz="1800" b="0" i="0" u="none" strike="noStrike" dirty="0">
                        <a:solidFill>
                          <a:schemeClr val="tx1"/>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34640916"/>
                  </a:ext>
                </a:extLst>
              </a:tr>
              <a:tr h="459584">
                <a:tc>
                  <a:txBody>
                    <a:bodyPr/>
                    <a:lstStyle/>
                    <a:p>
                      <a:pPr algn="l" fontAlgn="b"/>
                      <a:r>
                        <a:rPr lang="en-US" sz="1800" b="0" u="none" strike="noStrike" dirty="0">
                          <a:solidFill>
                            <a:schemeClr val="tx1"/>
                          </a:solidFill>
                          <a:effectLst/>
                        </a:rPr>
                        <a:t>Detection Rate</a:t>
                      </a:r>
                      <a:endParaRPr lang="en-US" sz="1800" b="0" i="0" u="none" strike="noStrike" dirty="0">
                        <a:solidFill>
                          <a:schemeClr val="tx1"/>
                        </a:solidFill>
                        <a:effectLst/>
                        <a:latin typeface="Arial" panose="020B0604020202020204" pitchFamily="34" charset="0"/>
                      </a:endParaRPr>
                    </a:p>
                  </a:txBody>
                  <a:tcPr marL="9525" marR="9525" marT="9525" marB="0" anchor="b"/>
                </a:tc>
                <a:tc>
                  <a:txBody>
                    <a:bodyPr/>
                    <a:lstStyle/>
                    <a:p>
                      <a:pPr algn="r" fontAlgn="b"/>
                      <a:r>
                        <a:rPr lang="en-US" sz="1800" b="0" u="none" strike="noStrike" dirty="0">
                          <a:solidFill>
                            <a:schemeClr val="tx1"/>
                          </a:solidFill>
                          <a:effectLst/>
                        </a:rPr>
                        <a:t>3.31%</a:t>
                      </a:r>
                      <a:endParaRPr lang="en-US" sz="1800" b="0" i="0" u="none" strike="noStrike" dirty="0">
                        <a:solidFill>
                          <a:schemeClr val="tx1"/>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258068669"/>
                  </a:ext>
                </a:extLst>
              </a:tr>
              <a:tr h="459584">
                <a:tc>
                  <a:txBody>
                    <a:bodyPr/>
                    <a:lstStyle/>
                    <a:p>
                      <a:pPr algn="l" fontAlgn="b"/>
                      <a:r>
                        <a:rPr lang="en-US" sz="1800" b="0" u="none" strike="noStrike">
                          <a:solidFill>
                            <a:schemeClr val="tx1"/>
                          </a:solidFill>
                          <a:effectLst/>
                        </a:rPr>
                        <a:t>Detection Prevalence</a:t>
                      </a:r>
                      <a:endParaRPr lang="en-US" sz="1800" b="0" i="0" u="none" strike="noStrike">
                        <a:solidFill>
                          <a:schemeClr val="tx1"/>
                        </a:solidFill>
                        <a:effectLst/>
                        <a:latin typeface="Arial" panose="020B0604020202020204" pitchFamily="34" charset="0"/>
                      </a:endParaRPr>
                    </a:p>
                  </a:txBody>
                  <a:tcPr marL="9525" marR="9525" marT="9525" marB="0" anchor="b"/>
                </a:tc>
                <a:tc>
                  <a:txBody>
                    <a:bodyPr/>
                    <a:lstStyle/>
                    <a:p>
                      <a:pPr algn="r" fontAlgn="b"/>
                      <a:r>
                        <a:rPr lang="en-US" sz="1800" b="0" u="none" strike="noStrike" dirty="0">
                          <a:solidFill>
                            <a:schemeClr val="tx1"/>
                          </a:solidFill>
                          <a:effectLst/>
                        </a:rPr>
                        <a:t>4.60%</a:t>
                      </a:r>
                      <a:endParaRPr lang="en-US" sz="1800" b="0" i="0" u="none" strike="noStrike" dirty="0">
                        <a:solidFill>
                          <a:schemeClr val="tx1"/>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442202955"/>
                  </a:ext>
                </a:extLst>
              </a:tr>
              <a:tr h="459584">
                <a:tc>
                  <a:txBody>
                    <a:bodyPr/>
                    <a:lstStyle/>
                    <a:p>
                      <a:pPr algn="l" fontAlgn="b"/>
                      <a:r>
                        <a:rPr lang="en-US" sz="1800" b="0" u="none" strike="noStrike">
                          <a:solidFill>
                            <a:schemeClr val="tx1"/>
                          </a:solidFill>
                          <a:effectLst/>
                        </a:rPr>
                        <a:t>Balanced Accuracy</a:t>
                      </a:r>
                      <a:endParaRPr lang="en-US" sz="1800" b="0" i="0" u="none" strike="noStrike">
                        <a:solidFill>
                          <a:schemeClr val="tx1"/>
                        </a:solidFill>
                        <a:effectLst/>
                        <a:latin typeface="Arial" panose="020B0604020202020204" pitchFamily="34" charset="0"/>
                      </a:endParaRPr>
                    </a:p>
                  </a:txBody>
                  <a:tcPr marL="9525" marR="9525" marT="9525" marB="0" anchor="b"/>
                </a:tc>
                <a:tc>
                  <a:txBody>
                    <a:bodyPr/>
                    <a:lstStyle/>
                    <a:p>
                      <a:pPr algn="r" fontAlgn="b"/>
                      <a:r>
                        <a:rPr lang="en-US" sz="1800" b="0" u="none" strike="noStrike" dirty="0">
                          <a:solidFill>
                            <a:schemeClr val="tx1"/>
                          </a:solidFill>
                          <a:effectLst/>
                        </a:rPr>
                        <a:t>58.24%</a:t>
                      </a:r>
                      <a:endParaRPr lang="en-US" sz="1800" b="0" i="0" u="none" strike="noStrike" dirty="0">
                        <a:solidFill>
                          <a:schemeClr val="tx1"/>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850077274"/>
                  </a:ext>
                </a:extLst>
              </a:tr>
            </a:tbl>
          </a:graphicData>
        </a:graphic>
      </p:graphicFrame>
      <p:graphicFrame>
        <p:nvGraphicFramePr>
          <p:cNvPr id="18" name="Table 17">
            <a:extLst>
              <a:ext uri="{FF2B5EF4-FFF2-40B4-BE49-F238E27FC236}">
                <a16:creationId xmlns:a16="http://schemas.microsoft.com/office/drawing/2014/main" id="{A80E06ED-97C6-2D2E-C0F2-489E880C7F45}"/>
              </a:ext>
            </a:extLst>
          </p:cNvPr>
          <p:cNvGraphicFramePr>
            <a:graphicFrameLocks noGrp="1"/>
          </p:cNvGraphicFramePr>
          <p:nvPr>
            <p:extLst>
              <p:ext uri="{D42A27DB-BD31-4B8C-83A1-F6EECF244321}">
                <p14:modId xmlns:p14="http://schemas.microsoft.com/office/powerpoint/2010/main" val="619362112"/>
              </p:ext>
            </p:extLst>
          </p:nvPr>
        </p:nvGraphicFramePr>
        <p:xfrm>
          <a:off x="646110" y="1561974"/>
          <a:ext cx="5068887" cy="370840"/>
        </p:xfrm>
        <a:graphic>
          <a:graphicData uri="http://schemas.openxmlformats.org/drawingml/2006/table">
            <a:tbl>
              <a:tblPr firstRow="1" bandRow="1">
                <a:tableStyleId>{5940675A-B579-460E-94D1-54222C63F5DA}</a:tableStyleId>
              </a:tblPr>
              <a:tblGrid>
                <a:gridCol w="5068887">
                  <a:extLst>
                    <a:ext uri="{9D8B030D-6E8A-4147-A177-3AD203B41FA5}">
                      <a16:colId xmlns:a16="http://schemas.microsoft.com/office/drawing/2014/main" val="2621459402"/>
                    </a:ext>
                  </a:extLst>
                </a:gridCol>
              </a:tblGrid>
              <a:tr h="370840">
                <a:tc>
                  <a:txBody>
                    <a:bodyPr/>
                    <a:lstStyle/>
                    <a:p>
                      <a:r>
                        <a:rPr lang="en-US" dirty="0"/>
                        <a:t>Positive Class : 1</a:t>
                      </a:r>
                    </a:p>
                  </a:txBody>
                  <a:tcPr/>
                </a:tc>
                <a:extLst>
                  <a:ext uri="{0D108BD9-81ED-4DB2-BD59-A6C34878D82A}">
                    <a16:rowId xmlns:a16="http://schemas.microsoft.com/office/drawing/2014/main" val="4028319491"/>
                  </a:ext>
                </a:extLst>
              </a:tr>
            </a:tbl>
          </a:graphicData>
        </a:graphic>
      </p:graphicFrame>
    </p:spTree>
    <p:extLst>
      <p:ext uri="{BB962C8B-B14F-4D97-AF65-F5344CB8AC3E}">
        <p14:creationId xmlns:p14="http://schemas.microsoft.com/office/powerpoint/2010/main" val="23520204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1001</TotalTime>
  <Words>2114</Words>
  <Application>Microsoft Macintosh PowerPoint</Application>
  <PresentationFormat>Widescreen</PresentationFormat>
  <Paragraphs>277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Times New Roman</vt:lpstr>
      <vt:lpstr>Wingdings 3</vt:lpstr>
      <vt:lpstr>Ion</vt:lpstr>
      <vt:lpstr>Predicting Travel Package Purchases</vt:lpstr>
      <vt:lpstr>Introduction</vt:lpstr>
      <vt:lpstr>Literature Review: Article 1</vt:lpstr>
      <vt:lpstr>Literature Review: Article 2</vt:lpstr>
      <vt:lpstr>Data Description</vt:lpstr>
      <vt:lpstr>Data Cleaning</vt:lpstr>
      <vt:lpstr>Data Preparation</vt:lpstr>
      <vt:lpstr>Model Evaluation Criteria </vt:lpstr>
      <vt:lpstr>SVM Model (linear)</vt:lpstr>
      <vt:lpstr>Improved SVM Model (Gaussian RBF kernel)</vt:lpstr>
      <vt:lpstr>Comparing Linear SVM model and Gaussian RBF kernel SVM model</vt:lpstr>
      <vt:lpstr>Decision Tree</vt:lpstr>
      <vt:lpstr>Comparing Decision Tree model and Gaussian RBF kernel SVM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Travel Package Purchases</dc:title>
  <dc:creator>Muhammad Raees</dc:creator>
  <cp:lastModifiedBy>Muhammad Raees</cp:lastModifiedBy>
  <cp:revision>17</cp:revision>
  <dcterms:created xsi:type="dcterms:W3CDTF">2024-04-30T03:58:05Z</dcterms:created>
  <dcterms:modified xsi:type="dcterms:W3CDTF">2024-04-30T20:39:05Z</dcterms:modified>
</cp:coreProperties>
</file>