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61" r:id="rId6"/>
    <p:sldId id="259" r:id="rId7"/>
    <p:sldId id="260" r:id="rId8"/>
    <p:sldId id="262" r:id="rId9"/>
    <p:sldId id="271" r:id="rId10"/>
    <p:sldId id="267" r:id="rId11"/>
    <p:sldId id="265" r:id="rId12"/>
    <p:sldId id="270" r:id="rId13"/>
    <p:sldId id="269" r:id="rId14"/>
  </p:sldIdLst>
  <p:sldSz cx="12192000" cy="6858000"/>
  <p:notesSz cx="6858000" cy="9144000"/>
  <p:embeddedFontLst>
    <p:embeddedFont>
      <p:font typeface="Century Schoolbook" panose="02040604050505020304" pitchFamily="18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20" y="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sz="7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2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pic" idx="2"/>
          </p:nvPr>
        </p:nvSpPr>
        <p:spPr>
          <a:xfrm>
            <a:off x="0" y="0"/>
            <a:ext cx="11292840" cy="5128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dma.gov.pk/" TargetMode="External"/><Relationship Id="rId2" Type="http://schemas.openxmlformats.org/officeDocument/2006/relationships/hyperlink" Target="https://www.who.int/publications/i/item/WHO-Pakistan-Floods-Response-202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en-US" sz="6800" dirty="0">
                <a:latin typeface="Century Schoolbook" panose="02040604050505020304" pitchFamily="18" charset="0"/>
              </a:rPr>
              <a:t>AI driven Disease Risk Tracker for Post Flood Areas in Pakistan</a:t>
            </a:r>
            <a:endParaRPr sz="6800" dirty="0">
              <a:latin typeface="Century Schoolbook" panose="02040604050505020304" pitchFamily="18" charset="0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531621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dirty="0">
                <a:latin typeface="Century Schoolbook" panose="02040604050505020304" pitchFamily="18" charset="0"/>
              </a:rPr>
              <a:t>Group Members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dirty="0">
                <a:latin typeface="Century Schoolbook" panose="02040604050505020304" pitchFamily="18" charset="0"/>
              </a:rPr>
              <a:t>Syed Muhammad Afaq (20P-0178)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dirty="0">
                <a:latin typeface="Century Schoolbook" panose="02040604050505020304" pitchFamily="18" charset="0"/>
              </a:rPr>
              <a:t>Muhammad Muzammil (21P-8328)</a:t>
            </a:r>
            <a:endParaRPr dirty="0">
              <a:latin typeface="Century Schoolbook" panose="02040604050505020304" pitchFamily="18" charset="0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6792025" y="4800600"/>
            <a:ext cx="4867221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BFBFBF"/>
                </a:solidFill>
                <a:latin typeface="Century Schoolbook" panose="02040604050505020304" pitchFamily="18" charset="0"/>
                <a:ea typeface="Century Schoolbook"/>
                <a:cs typeface="Century Schoolbook"/>
                <a:sym typeface="Century Schoolbook"/>
              </a:rPr>
              <a:t>Project Supervisor</a:t>
            </a:r>
            <a:endParaRPr dirty="0">
              <a:latin typeface="Century Schoolbook" panose="02040604050505020304" pitchFamily="18" charset="0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BFBFBF"/>
                </a:solidFill>
                <a:latin typeface="Century Schoolbook" panose="02040604050505020304" pitchFamily="18" charset="0"/>
                <a:ea typeface="Century Schoolbook"/>
                <a:cs typeface="Century Schoolbook"/>
                <a:sym typeface="Century Schoolbook"/>
              </a:rPr>
              <a:t>Dr. Muhammad Amin</a:t>
            </a:r>
            <a:endParaRPr dirty="0">
              <a:latin typeface="Century Schoolbook" panose="02040604050505020304" pitchFamily="18" charset="0"/>
            </a:endParaRPr>
          </a:p>
        </p:txBody>
      </p:sp>
      <p:pic>
        <p:nvPicPr>
          <p:cNvPr id="109" name="Google Shape;109;p15" descr="National University of Computer and Emerging Sciences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468" y="109250"/>
            <a:ext cx="1472478" cy="147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713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000" dirty="0"/>
              <a:t>Team Work</a:t>
            </a:r>
          </a:p>
        </p:txBody>
      </p:sp>
      <p:sp>
        <p:nvSpPr>
          <p:cNvPr id="175" name="Google Shape;175;p24"/>
          <p:cNvSpPr txBox="1">
            <a:spLocks noGrp="1"/>
          </p:cNvSpPr>
          <p:nvPr>
            <p:ph type="body" idx="1"/>
          </p:nvPr>
        </p:nvSpPr>
        <p:spPr>
          <a:xfrm>
            <a:off x="1261872" y="1079500"/>
            <a:ext cx="8595360" cy="510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137160" indent="0">
              <a:buNone/>
            </a:pPr>
            <a:r>
              <a:rPr lang="en-US" b="1" dirty="0"/>
              <a:t>Member 1</a:t>
            </a:r>
          </a:p>
          <a:p>
            <a:r>
              <a:rPr lang="en-US" dirty="0"/>
              <a:t>Collect and preprocess flood and disease datasets (NDMA, WHO, historical reports).</a:t>
            </a:r>
          </a:p>
          <a:p>
            <a:r>
              <a:rPr lang="en-US" dirty="0"/>
              <a:t>Build the backend trigger system for flood alerts and caching mechanism.</a:t>
            </a:r>
          </a:p>
          <a:p>
            <a:r>
              <a:rPr lang="en-US" dirty="0"/>
              <a:t>Design and manage the database structure for event and disease timelines.</a:t>
            </a:r>
          </a:p>
          <a:p>
            <a:r>
              <a:rPr lang="en-US" dirty="0"/>
              <a:t>Develop predictive model for post-flood disease risks.</a:t>
            </a:r>
          </a:p>
          <a:p>
            <a:r>
              <a:rPr lang="en-US" dirty="0"/>
              <a:t>Implement Explainable AI (SHAP values, feature impact explanations).</a:t>
            </a:r>
          </a:p>
          <a:p>
            <a:r>
              <a:rPr lang="en-US" dirty="0"/>
              <a:t>Ensure accuracy through model testing and evaluation.</a:t>
            </a:r>
          </a:p>
          <a:p>
            <a:pPr>
              <a:buNone/>
            </a:pPr>
            <a:r>
              <a:rPr lang="en-US" b="1" dirty="0"/>
              <a:t>Member 2</a:t>
            </a:r>
          </a:p>
          <a:p>
            <a:r>
              <a:rPr lang="en-US" dirty="0"/>
              <a:t>Collect and preprocess flood and disease datasets (NDMA, WHO, historical reports).</a:t>
            </a:r>
          </a:p>
          <a:p>
            <a:r>
              <a:rPr lang="en-US" dirty="0"/>
              <a:t>Build the backend trigger system for flood alerts and caching mechanism.</a:t>
            </a:r>
          </a:p>
          <a:p>
            <a:r>
              <a:rPr lang="en-US" dirty="0"/>
              <a:t>Develop predictive model for post-flood disease risks.</a:t>
            </a:r>
          </a:p>
          <a:p>
            <a:r>
              <a:rPr lang="en-US" dirty="0"/>
              <a:t>Develop the frontend risk dashboard (choropleths, graphs, timelines).</a:t>
            </a:r>
          </a:p>
          <a:p>
            <a:r>
              <a:rPr lang="en-US" dirty="0"/>
              <a:t>Integrate the model predictions into the user-facing system.</a:t>
            </a:r>
          </a:p>
          <a:p>
            <a:r>
              <a:rPr lang="en-US" dirty="0"/>
              <a:t>Handle deployment, system testing, and final documentation.</a:t>
            </a:r>
          </a:p>
        </p:txBody>
      </p:sp>
      <p:sp>
        <p:nvSpPr>
          <p:cNvPr id="176" name="Google Shape;176;p2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2" name="Google Shape;140;p19" descr="National University of Computer and Emerging Sciences - Wikipedia">
            <a:extLst>
              <a:ext uri="{FF2B5EF4-FFF2-40B4-BE49-F238E27FC236}">
                <a16:creationId xmlns:a16="http://schemas.microsoft.com/office/drawing/2014/main" id="{D2782FF8-A1CD-7F4C-72BD-69157BD7D8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6D73-54BA-2B87-73D6-2A6286D1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B7067-DBB6-749A-7AE3-4BF066F6F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A. Qureshi, F. Aziz, and S. Ahmed, “Floods in Pakistan: Health crisis in the making,” </a:t>
            </a:r>
            <a:r>
              <a:rPr lang="en-US" sz="1200" i="1" dirty="0"/>
              <a:t>The Lancet</a:t>
            </a:r>
            <a:r>
              <a:rPr lang="en-US" sz="1200" dirty="0"/>
              <a:t>, vol. 398, no. 10310, pp. 826–827, 2021. </a:t>
            </a:r>
            <a:r>
              <a:rPr lang="en-US" sz="1200" dirty="0" err="1"/>
              <a:t>doi</a:t>
            </a:r>
            <a:r>
              <a:rPr lang="en-US" sz="1200" dirty="0"/>
              <a:t>: 10.1016/S0140-6736(21)01842-3</a:t>
            </a:r>
          </a:p>
          <a:p>
            <a:r>
              <a:rPr lang="en-US" sz="1200" dirty="0"/>
              <a:t>World Health Organization (WHO), “Health response to Pakistan floods 2022,” </a:t>
            </a:r>
            <a:r>
              <a:rPr lang="en-US" sz="1200" i="1" dirty="0"/>
              <a:t>WHO Situation Report</a:t>
            </a:r>
            <a:r>
              <a:rPr lang="en-US" sz="1200" dirty="0"/>
              <a:t>, Sep. 2022. [Online]. Available: </a:t>
            </a:r>
            <a:r>
              <a:rPr lang="en-US" sz="1200" dirty="0">
                <a:hlinkClick r:id="rId2"/>
              </a:rPr>
              <a:t>https://www.who.int/publications/i/item/WHO-Pakistan-Floods-Response-2022</a:t>
            </a:r>
            <a:endParaRPr lang="en-US" sz="1200" dirty="0"/>
          </a:p>
          <a:p>
            <a:r>
              <a:rPr lang="en-US" sz="1200" dirty="0"/>
              <a:t>National Disaster Management Authority (NDMA), “Pakistan Floods: Situation Reports 2010–2023.” [Online]. Available: </a:t>
            </a:r>
            <a:r>
              <a:rPr lang="en-US" sz="1200" dirty="0">
                <a:hlinkClick r:id="rId3"/>
              </a:rPr>
              <a:t>https://ndma.gov.pk</a:t>
            </a:r>
            <a:endParaRPr lang="en-US" sz="1200" dirty="0"/>
          </a:p>
          <a:p>
            <a:r>
              <a:rPr lang="en-US" sz="1200" dirty="0"/>
              <a:t>S. Rahman and M. R. Khan, “Post-flood disease outbreaks and disaster risk reduction in Pakistan,” </a:t>
            </a:r>
            <a:r>
              <a:rPr lang="en-US" sz="1200" i="1" dirty="0"/>
              <a:t>Int. J. Disaster Risk Reduction</a:t>
            </a:r>
            <a:r>
              <a:rPr lang="en-US" sz="1200" dirty="0"/>
              <a:t>, vol. 69, p. 102119, 2022. </a:t>
            </a:r>
            <a:r>
              <a:rPr lang="en-US" sz="1200" dirty="0" err="1"/>
              <a:t>doi</a:t>
            </a:r>
            <a:r>
              <a:rPr lang="en-US" sz="1200" dirty="0"/>
              <a:t>: 10.1016/j.ijdrr.2021.102119</a:t>
            </a:r>
          </a:p>
          <a:p>
            <a:r>
              <a:rPr lang="en-US" sz="1200" dirty="0"/>
              <a:t>S. Lundberg and S.-I. Lee, “A unified approach to interpreting model predictions,” in </a:t>
            </a:r>
            <a:r>
              <a:rPr lang="en-US" sz="1200" i="1" dirty="0"/>
              <a:t>Advances in Neural Information Processing Systems (NIPS)</a:t>
            </a:r>
            <a:r>
              <a:rPr lang="en-US" sz="1200" dirty="0"/>
              <a:t>, 2017.</a:t>
            </a:r>
          </a:p>
        </p:txBody>
      </p:sp>
      <p:pic>
        <p:nvPicPr>
          <p:cNvPr id="4" name="Google Shape;140;p19" descr="National University of Computer and Emerging Sciences - Wikipedia">
            <a:extLst>
              <a:ext uri="{FF2B5EF4-FFF2-40B4-BE49-F238E27FC236}">
                <a16:creationId xmlns:a16="http://schemas.microsoft.com/office/drawing/2014/main" id="{CAC00013-ABF9-10F8-5A28-5146261C42F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885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21D1-AE4B-6B97-1F9C-604B2C1D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72" y="2607310"/>
            <a:ext cx="9692640" cy="1325562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53BF89-393D-1B2B-657E-CC90BEBBF6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Google Shape;140;p19" descr="National University of Computer and Emerging Sciences - Wikipedia">
            <a:extLst>
              <a:ext uri="{FF2B5EF4-FFF2-40B4-BE49-F238E27FC236}">
                <a16:creationId xmlns:a16="http://schemas.microsoft.com/office/drawing/2014/main" id="{34766CCE-DECE-49AC-5B75-3292483DE1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188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indent="0">
              <a:buNone/>
            </a:pPr>
            <a:r>
              <a:rPr lang="en-US" dirty="0"/>
              <a:t>Floods are among the most devastating natural disasters in Pakistan, causing displacement, infrastructure damage, and serious health crises. Post-flood environments provide fertile conditions for disease outbreaks such as </a:t>
            </a:r>
            <a:r>
              <a:rPr lang="en-US" b="1" dirty="0"/>
              <a:t>cholera, dengue, and malaria</a:t>
            </a:r>
            <a:r>
              <a:rPr lang="en-US" dirty="0"/>
              <a:t>. Our project leverages </a:t>
            </a:r>
            <a:r>
              <a:rPr lang="en-US" b="1" dirty="0"/>
              <a:t>AI-driven predictive analytics</a:t>
            </a:r>
            <a:r>
              <a:rPr lang="en-US" dirty="0"/>
              <a:t> to monitor and forecast disease risks in flood-affected areas, enabling timely interventions and informed decision-making.</a:t>
            </a:r>
          </a:p>
        </p:txBody>
      </p:sp>
      <p:pic>
        <p:nvPicPr>
          <p:cNvPr id="116" name="Google Shape;116;p16" descr="National University of Computer and Emerging Sciences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1261872" y="218844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1108953" y="1613146"/>
            <a:ext cx="8748279" cy="4566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indent="0">
              <a:buNone/>
            </a:pPr>
            <a:r>
              <a:rPr lang="en-US" b="1" dirty="0"/>
              <a:t>What if we don’t do this project?</a:t>
            </a:r>
            <a:endParaRPr lang="en-US" dirty="0"/>
          </a:p>
          <a:p>
            <a:r>
              <a:rPr lang="en-US" dirty="0"/>
              <a:t>Delayed medical response in flood-hit areas.</a:t>
            </a:r>
          </a:p>
          <a:p>
            <a:r>
              <a:rPr lang="en-US" dirty="0"/>
              <a:t>Higher mortality from preventable disease outbreaks.</a:t>
            </a:r>
          </a:p>
          <a:p>
            <a:r>
              <a:rPr lang="en-US" dirty="0"/>
              <a:t>Continued reliance on reactive rather than proactive disaster management.</a:t>
            </a:r>
          </a:p>
          <a:p>
            <a:pPr>
              <a:buNone/>
            </a:pPr>
            <a:r>
              <a:rPr lang="en-US" dirty="0"/>
              <a:t>Motivation:</a:t>
            </a:r>
          </a:p>
          <a:p>
            <a:r>
              <a:rPr lang="en-US" dirty="0"/>
              <a:t>Existing systems provide flood updates but </a:t>
            </a:r>
            <a:r>
              <a:rPr lang="en-US" b="1" dirty="0"/>
              <a:t>lack disease prediction </a:t>
            </a:r>
            <a:r>
              <a:rPr lang="en-US" dirty="0"/>
              <a:t>and </a:t>
            </a:r>
            <a:r>
              <a:rPr lang="en-US" b="1" dirty="0"/>
              <a:t>explainability</a:t>
            </a:r>
            <a:r>
              <a:rPr lang="en-US" dirty="0"/>
              <a:t>.</a:t>
            </a:r>
          </a:p>
          <a:p>
            <a:r>
              <a:rPr lang="en-US" dirty="0"/>
              <a:t>Communities and authorities need an </a:t>
            </a:r>
            <a:r>
              <a:rPr lang="en-US" b="1" dirty="0"/>
              <a:t>early warning system</a:t>
            </a:r>
            <a:r>
              <a:rPr lang="en-US" dirty="0"/>
              <a:t> that can predict likely diseases and guide medical resource allocation.</a:t>
            </a:r>
          </a:p>
          <a:p>
            <a:r>
              <a:rPr lang="en-US" dirty="0"/>
              <a:t>This project bridges data science and public health, ensuring lives saved through preparedness.</a:t>
            </a:r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25" name="Google Shape;125;p17" descr="National University of Computer and Emerging Sciences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1261872" y="463852"/>
            <a:ext cx="9692640" cy="91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Scope of the project</a:t>
            </a:r>
            <a:endParaRPr dirty="0"/>
          </a:p>
        </p:txBody>
      </p:sp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48" name="Google Shape;148;p20" descr="National University of Computer and Emerging Sciences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EC0C2-BD07-FA10-BDA1-2C56A15DD3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35099" y="2142529"/>
            <a:ext cx="9321801" cy="3165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37160" indent="0">
              <a:buNone/>
            </a:pPr>
            <a:r>
              <a:rPr lang="en-US" sz="1400" b="1" dirty="0"/>
              <a:t>In Scope</a:t>
            </a:r>
            <a:endParaRPr lang="en-US" sz="1400" dirty="0"/>
          </a:p>
          <a:p>
            <a:r>
              <a:rPr lang="en-US" sz="1400" dirty="0"/>
              <a:t>Collection of </a:t>
            </a:r>
            <a:r>
              <a:rPr lang="en-US" sz="1400" b="1" dirty="0"/>
              <a:t>past flood &amp; disease outbreak data</a:t>
            </a:r>
            <a:r>
              <a:rPr lang="en-US" sz="1400" dirty="0"/>
              <a:t> (NDMA, WHO, published reports).</a:t>
            </a:r>
          </a:p>
          <a:p>
            <a:r>
              <a:rPr lang="en-US" sz="1400" dirty="0"/>
              <a:t>Development of a </a:t>
            </a:r>
            <a:r>
              <a:rPr lang="en-US" sz="1400" b="1" dirty="0"/>
              <a:t>risk prediction model</a:t>
            </a:r>
            <a:r>
              <a:rPr lang="en-US" sz="1400" dirty="0"/>
              <a:t> for 3 major diseases (Cholera, Malaria, Dengue).</a:t>
            </a:r>
          </a:p>
          <a:p>
            <a:r>
              <a:rPr lang="en-US" sz="1400" dirty="0"/>
              <a:t>Use of district-level flood alerts (NDMA bulletins) as system triggers.</a:t>
            </a:r>
          </a:p>
          <a:p>
            <a:r>
              <a:rPr lang="en-US" sz="1400" dirty="0"/>
              <a:t>Generation of </a:t>
            </a:r>
            <a:r>
              <a:rPr lang="en-US" sz="1400" b="1" dirty="0"/>
              <a:t>explainable AI reports</a:t>
            </a:r>
            <a:r>
              <a:rPr lang="en-US" sz="1400" dirty="0"/>
              <a:t>..</a:t>
            </a:r>
          </a:p>
          <a:p>
            <a:pPr marL="137160" indent="0">
              <a:buNone/>
            </a:pPr>
            <a:r>
              <a:rPr lang="en-US" sz="1400" b="1" dirty="0"/>
              <a:t>Out of Scope</a:t>
            </a:r>
            <a:endParaRPr lang="en-US" sz="1400" dirty="0"/>
          </a:p>
          <a:p>
            <a:r>
              <a:rPr lang="en-US" sz="1400" b="1" dirty="0"/>
              <a:t>Predicting floods</a:t>
            </a:r>
            <a:r>
              <a:rPr lang="en-US" sz="1400" dirty="0"/>
              <a:t> themselves (our system only uses flood occurrence data, not hydrological modeling).</a:t>
            </a:r>
          </a:p>
          <a:p>
            <a:r>
              <a:rPr lang="en-US" sz="1400" dirty="0"/>
              <a:t>Predicting all diseases (focus only on Cholera, Malaria, Dengue due to highest flood-related risk).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0" name="Google Shape;140;p19" descr="National University of Computer and Emerging Sciences - Wikipedia">
            <a:extLst>
              <a:ext uri="{FF2B5EF4-FFF2-40B4-BE49-F238E27FC236}">
                <a16:creationId xmlns:a16="http://schemas.microsoft.com/office/drawing/2014/main" id="{4D553D4E-249D-97CF-F225-02ECDBA230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DD2F18-B96E-E1FC-B3B0-7D44AF643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2517058"/>
            <a:ext cx="8595360" cy="3663079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000" dirty="0"/>
              <a:t>Floods in Pakistan frequently lead to outbreaks of waterborne and vector-borne diseases. However, no </a:t>
            </a:r>
            <a:r>
              <a:rPr lang="en-US" sz="2000" b="1" dirty="0"/>
              <a:t>AI-based system exists</a:t>
            </a:r>
            <a:r>
              <a:rPr lang="en-US" sz="2000" dirty="0"/>
              <a:t> that integrates </a:t>
            </a:r>
            <a:r>
              <a:rPr lang="en-US" sz="2000" b="1" dirty="0"/>
              <a:t>flood data, disease history, and environmental indicators</a:t>
            </a:r>
            <a:r>
              <a:rPr lang="en-US" sz="2000" dirty="0"/>
              <a:t> to predict post-flood health risks with transparency. This lack of predictive capacity delays medical response and worsens the humanitarian crisis.</a:t>
            </a:r>
            <a:endParaRPr lang="en-PK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Suggested Solution</a:t>
            </a:r>
            <a:endParaRPr dirty="0"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1261872" y="2082801"/>
            <a:ext cx="859536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7160" indent="0">
              <a:lnSpc>
                <a:spcPct val="100000"/>
              </a:lnSpc>
              <a:buNone/>
            </a:pPr>
            <a:r>
              <a:rPr lang="en-US" sz="2000" dirty="0"/>
              <a:t>Our proposed solution is an </a:t>
            </a:r>
            <a:r>
              <a:rPr lang="en-US" sz="2000" b="1" dirty="0"/>
              <a:t>AI-driven risk prediction system</a:t>
            </a:r>
            <a:r>
              <a:rPr lang="en-US" sz="2000" dirty="0"/>
              <a:t> that analyzes post-flood disease trends in Pakistan at the </a:t>
            </a:r>
            <a:r>
              <a:rPr lang="en-US" sz="2000" b="1" dirty="0"/>
              <a:t>district level</a:t>
            </a:r>
            <a:r>
              <a:rPr lang="en-US" sz="2000" dirty="0"/>
              <a:t>. The model focuses on </a:t>
            </a:r>
            <a:r>
              <a:rPr lang="en-US" sz="2000" b="1" dirty="0"/>
              <a:t>Cholera, Malaria, and Dengue</a:t>
            </a:r>
            <a:r>
              <a:rPr lang="en-US" sz="2000" dirty="0"/>
              <a:t>, using Explainable AI to justify predictions. Results are shown on a web dashboard with heatmaps, graphs, and PDF reports for decision-makers.</a:t>
            </a:r>
          </a:p>
        </p:txBody>
      </p:sp>
      <p:sp>
        <p:nvSpPr>
          <p:cNvPr id="139" name="Google Shape;139;p1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" name="Google Shape;140;p19" descr="National University of Computer and Emerging Sciences - Wikipedia">
            <a:extLst>
              <a:ext uri="{FF2B5EF4-FFF2-40B4-BE49-F238E27FC236}">
                <a16:creationId xmlns:a16="http://schemas.microsoft.com/office/drawing/2014/main" id="{83060C64-1460-2EDB-B8A9-EEE9670DBC9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Goals</a:t>
            </a:r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None/>
            </a:pPr>
            <a:r>
              <a:rPr lang="en-US" b="1" dirty="0"/>
              <a:t>Project Goals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design a predictive system for post-flood disease risk at the district level.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integrate data-driven decision support for NDMA, NGOs, and health authorities.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enable transparent and explainable predictions through interpretable AI.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visualize risk trends using heatmaps, graphs, and automated reports for quick action.</a:t>
            </a:r>
          </a:p>
        </p:txBody>
      </p:sp>
      <p:sp>
        <p:nvSpPr>
          <p:cNvPr id="155" name="Google Shape;155;p2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3" name="Google Shape;140;p19" descr="National University of Computer and Emerging Sciences - Wikipedia">
            <a:extLst>
              <a:ext uri="{FF2B5EF4-FFF2-40B4-BE49-F238E27FC236}">
                <a16:creationId xmlns:a16="http://schemas.microsoft.com/office/drawing/2014/main" id="{DDB8C20D-C56C-59CD-3DBF-A8177DD8320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8375-862F-D624-609F-00C3AA0C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72B5C-55B5-30BC-41E8-1D5D2C913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137160" indent="0">
              <a:buNone/>
            </a:pPr>
            <a:r>
              <a:rPr lang="en-US" b="1" dirty="0"/>
              <a:t>FYP-I (Research &amp; Foundation)</a:t>
            </a:r>
            <a:endParaRPr lang="en-US" dirty="0"/>
          </a:p>
          <a:p>
            <a:r>
              <a:rPr lang="en-US" dirty="0"/>
              <a:t>Conduct literature review on flood–disease correlations.</a:t>
            </a:r>
          </a:p>
          <a:p>
            <a:r>
              <a:rPr lang="en-US" dirty="0"/>
              <a:t>Collect and clean past data from WHO, NDMA, and health authorities.</a:t>
            </a:r>
          </a:p>
          <a:p>
            <a:r>
              <a:rPr lang="en-US" dirty="0"/>
              <a:t>Design database schema for storing flood and disease events.</a:t>
            </a:r>
          </a:p>
          <a:p>
            <a:r>
              <a:rPr lang="en-US" dirty="0"/>
              <a:t>Develop a basic prototype of district-level query + historical disease visualization.</a:t>
            </a:r>
          </a:p>
          <a:p>
            <a:r>
              <a:rPr lang="en-US" dirty="0"/>
              <a:t>Finalize ML model selection (e.g., Random Forest / </a:t>
            </a:r>
            <a:r>
              <a:rPr lang="en-US" dirty="0" err="1"/>
              <a:t>XGBoost</a:t>
            </a:r>
            <a:r>
              <a:rPr lang="en-US" dirty="0"/>
              <a:t>).</a:t>
            </a:r>
          </a:p>
          <a:p>
            <a:pPr marL="137160" indent="0">
              <a:buNone/>
            </a:pPr>
            <a:r>
              <a:rPr lang="en-US" b="1" dirty="0"/>
              <a:t>FYP-II (Implementation &amp; Deployment)</a:t>
            </a:r>
            <a:endParaRPr lang="en-US" dirty="0"/>
          </a:p>
          <a:p>
            <a:r>
              <a:rPr lang="en-US" dirty="0"/>
              <a:t>Train and validate predictive model with historical flood–disease timelines.</a:t>
            </a:r>
          </a:p>
          <a:p>
            <a:r>
              <a:rPr lang="en-US" dirty="0"/>
              <a:t>Implement real-time flood event trigger using NDMA reports/API.</a:t>
            </a:r>
          </a:p>
          <a:p>
            <a:r>
              <a:rPr lang="en-US" dirty="0"/>
              <a:t>Develop explainable AI module (SHAP-based explanations).</a:t>
            </a:r>
          </a:p>
          <a:p>
            <a:r>
              <a:rPr lang="en-US" dirty="0"/>
              <a:t>Build frontend dashboard (heatmaps, graphs, PDF report generation).</a:t>
            </a:r>
          </a:p>
          <a:p>
            <a:r>
              <a:rPr lang="en-US" dirty="0"/>
              <a:t>Deploy system prototype as a web application for demo and evaluation.</a:t>
            </a:r>
          </a:p>
          <a:p>
            <a:endParaRPr lang="en-US" dirty="0"/>
          </a:p>
        </p:txBody>
      </p:sp>
      <p:pic>
        <p:nvPicPr>
          <p:cNvPr id="4" name="Google Shape;140;p19" descr="National University of Computer and Emerging Sciences - Wikipedia">
            <a:extLst>
              <a:ext uri="{FF2B5EF4-FFF2-40B4-BE49-F238E27FC236}">
                <a16:creationId xmlns:a16="http://schemas.microsoft.com/office/drawing/2014/main" id="{167F6B1F-C3CB-FCFE-0FD3-867B5966342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889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7266-9B82-B577-931A-D81E47C72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F7E30-3C3A-2564-5EB0-1AD8DE73BE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sym typeface="Century Schoolbook"/>
              </a:rPr>
              <a:t>Functional 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sym typeface="Century Schoolbook"/>
              </a:rPr>
              <a:t>AI-powered judicial guidance system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sym typeface="Century Schoolbook"/>
              </a:rPr>
              <a:t>.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dirty="0"/>
              <a:t>Accurate prediction of </a:t>
            </a:r>
            <a:r>
              <a:rPr lang="en-US" b="1" dirty="0"/>
              <a:t>cholera, malaria, and dengue risk</a:t>
            </a:r>
            <a:r>
              <a:rPr lang="en-US" dirty="0"/>
              <a:t> in flood-hit areas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sym typeface="Century Schoolbook"/>
              </a:rPr>
              <a:t>.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dirty="0"/>
              <a:t>Visual risk maps and disease timelines for </a:t>
            </a:r>
            <a:r>
              <a:rPr lang="en-US" b="1" dirty="0"/>
              <a:t>better situational awareness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sym typeface="Century Schoolbook"/>
              </a:rPr>
              <a:t>.</a:t>
            </a:r>
            <a:endParaRPr lang="en-US" altLang="en-US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dirty="0"/>
              <a:t>Automated, explainable reports for </a:t>
            </a:r>
            <a:r>
              <a:rPr lang="en-US" b="1" dirty="0"/>
              <a:t>quick policy-level decisions</a:t>
            </a:r>
            <a:r>
              <a:rPr lang="en-US" dirty="0"/>
              <a:t>.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lang="en-US" dirty="0"/>
              <a:t>A scalable framework applicable to other climate-health crises.</a:t>
            </a:r>
          </a:p>
          <a:p>
            <a:pPr marL="137160" indent="0">
              <a:lnSpc>
                <a:spcPct val="200000"/>
              </a:lnSpc>
              <a:buNone/>
            </a:pPr>
            <a:endParaRPr lang="en-US" dirty="0"/>
          </a:p>
        </p:txBody>
      </p:sp>
      <p:pic>
        <p:nvPicPr>
          <p:cNvPr id="5" name="Google Shape;140;p19" descr="National University of Computer and Emerging Sciences - Wikipedia">
            <a:extLst>
              <a:ext uri="{FF2B5EF4-FFF2-40B4-BE49-F238E27FC236}">
                <a16:creationId xmlns:a16="http://schemas.microsoft.com/office/drawing/2014/main" id="{1638A1C8-551C-8CF0-8A09-66A34D0C43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0AF7AD2-1A63-08C7-3EC2-F7B63C43B4F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</p:spPr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27107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962</Words>
  <Application>Microsoft Office PowerPoint</Application>
  <PresentationFormat>Widescreen</PresentationFormat>
  <Paragraphs>86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Arial</vt:lpstr>
      <vt:lpstr>Century Schoolbook</vt:lpstr>
      <vt:lpstr>View</vt:lpstr>
      <vt:lpstr>View</vt:lpstr>
      <vt:lpstr>AI driven Disease Risk Tracker for Post Flood Areas in Pakistan</vt:lpstr>
      <vt:lpstr>Introduction</vt:lpstr>
      <vt:lpstr>Motivation</vt:lpstr>
      <vt:lpstr>Scope of the project</vt:lpstr>
      <vt:lpstr>Problem Statement</vt:lpstr>
      <vt:lpstr>Suggested Solution</vt:lpstr>
      <vt:lpstr>Goals</vt:lpstr>
      <vt:lpstr>Objectives</vt:lpstr>
      <vt:lpstr>Expected Results</vt:lpstr>
      <vt:lpstr>Team Work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muhammad muzammil</dc:creator>
  <cp:lastModifiedBy>muhammad muzammil</cp:lastModifiedBy>
  <cp:revision>26</cp:revision>
  <dcterms:modified xsi:type="dcterms:W3CDTF">2025-10-01T06:32:42Z</dcterms:modified>
</cp:coreProperties>
</file>