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85" d="100"/>
          <a:sy n="85" d="100"/>
        </p:scale>
        <p:origin x="1912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1308100" y="-50800"/>
            <a:ext cx="14782800" cy="985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1625600" y="374650"/>
            <a:ext cx="9753600" cy="650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idx="21"/>
          </p:nvPr>
        </p:nvSpPr>
        <p:spPr>
          <a:xfrm>
            <a:off x="6375400" y="635000"/>
            <a:ext cx="82169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idx="21"/>
          </p:nvPr>
        </p:nvSpPr>
        <p:spPr>
          <a:xfrm>
            <a:off x="3810000" y="25908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6556375" y="5092700"/>
            <a:ext cx="565785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half" idx="22"/>
          </p:nvPr>
        </p:nvSpPr>
        <p:spPr>
          <a:xfrm>
            <a:off x="6718300" y="749300"/>
            <a:ext cx="5334000" cy="533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2832100" y="889000"/>
            <a:ext cx="119634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uilding_table_with_pandas.png" descr="building_table_with_panda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930400" y="-1"/>
            <a:ext cx="17068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-2124658" y="-54468"/>
            <a:ext cx="17068801" cy="9862536"/>
          </a:xfrm>
          <a:prstGeom prst="rect">
            <a:avLst/>
          </a:prstGeom>
          <a:gradFill>
            <a:gsLst>
              <a:gs pos="2273">
                <a:srgbClr val="FFFFFF"/>
              </a:gs>
              <a:gs pos="20237">
                <a:srgbClr val="8CD5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How to Build a Table with Pandas"/>
          <p:cNvSpPr txBox="1">
            <a:spLocks noGrp="1"/>
          </p:cNvSpPr>
          <p:nvPr>
            <p:ph type="ctrTitle"/>
          </p:nvPr>
        </p:nvSpPr>
        <p:spPr>
          <a:xfrm>
            <a:off x="-99863" y="-2228504"/>
            <a:ext cx="13204526" cy="3302001"/>
          </a:xfrm>
          <a:prstGeom prst="rect">
            <a:avLst/>
          </a:prstGeom>
        </p:spPr>
        <p:txBody>
          <a:bodyPr/>
          <a:lstStyle>
            <a:lvl1pPr>
              <a:defRPr sz="61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How to Build a Table with Pandas</a:t>
            </a:r>
          </a:p>
        </p:txBody>
      </p:sp>
      <p:sp>
        <p:nvSpPr>
          <p:cNvPr id="122" name="Data Handling and Visualisation Week 3 – Dr Mike Kuhn"/>
          <p:cNvSpPr txBox="1">
            <a:spLocks noGrp="1"/>
          </p:cNvSpPr>
          <p:nvPr>
            <p:ph type="subTitle" sz="quarter" idx="1"/>
          </p:nvPr>
        </p:nvSpPr>
        <p:spPr>
          <a:xfrm>
            <a:off x="-1061455" y="9215608"/>
            <a:ext cx="11045591" cy="1130301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r>
              <a:t>Data Handling and Visualisation Week 3 – Dr Mike Kuhn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king an element out of a data frame"/>
          <p:cNvSpPr txBox="1"/>
          <p:nvPr/>
        </p:nvSpPr>
        <p:spPr>
          <a:xfrm>
            <a:off x="525424" y="261516"/>
            <a:ext cx="1195395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Picking an element out of a data frame</a:t>
            </a:r>
          </a:p>
        </p:txBody>
      </p:sp>
      <p:sp>
        <p:nvSpPr>
          <p:cNvPr id="167" name="In [54]: df…"/>
          <p:cNvSpPr txBox="1"/>
          <p:nvPr/>
        </p:nvSpPr>
        <p:spPr>
          <a:xfrm>
            <a:off x="3248155" y="1873250"/>
            <a:ext cx="6169969" cy="554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54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55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df["width"][2]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cking an element out of a data frame"/>
          <p:cNvSpPr txBox="1"/>
          <p:nvPr/>
        </p:nvSpPr>
        <p:spPr>
          <a:xfrm>
            <a:off x="525424" y="261516"/>
            <a:ext cx="1195395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Picking an element out of a data frame</a:t>
            </a:r>
          </a:p>
        </p:txBody>
      </p:sp>
      <p:sp>
        <p:nvSpPr>
          <p:cNvPr id="170" name="In [54]: df…"/>
          <p:cNvSpPr txBox="1"/>
          <p:nvPr/>
        </p:nvSpPr>
        <p:spPr>
          <a:xfrm>
            <a:off x="3248155" y="1854199"/>
            <a:ext cx="6169969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54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55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df["width"][2]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55</a:t>
            </a:r>
            <a:r>
              <a:t>]: </a:t>
            </a:r>
            <a:r>
              <a:rPr>
                <a:solidFill>
                  <a:srgbClr val="000000"/>
                </a:solidFill>
              </a:rPr>
              <a:t>5.5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icking an element out of a data frame"/>
          <p:cNvSpPr txBox="1"/>
          <p:nvPr/>
        </p:nvSpPr>
        <p:spPr>
          <a:xfrm>
            <a:off x="525424" y="261516"/>
            <a:ext cx="1195395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Picking an element out of a data frame</a:t>
            </a:r>
          </a:p>
        </p:txBody>
      </p:sp>
      <p:sp>
        <p:nvSpPr>
          <p:cNvPr id="173" name="In [54]: df…"/>
          <p:cNvSpPr txBox="1"/>
          <p:nvPr/>
        </p:nvSpPr>
        <p:spPr>
          <a:xfrm>
            <a:off x="1201024" y="1606549"/>
            <a:ext cx="11216358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54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55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df["width"][2] = df["width"][2] + 1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CD792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56</a:t>
            </a:r>
            <a:r>
              <a:rPr>
                <a:solidFill>
                  <a:srgbClr val="34A327"/>
                </a:solidFill>
              </a:rPr>
              <a:t>]: </a:t>
            </a:r>
            <a:r>
              <a:rPr>
                <a:solidFill>
                  <a:srgbClr val="000000"/>
                </a:solidFill>
              </a:rPr>
              <a:t>df[</a:t>
            </a:r>
            <a:r>
              <a:t>"width"</a:t>
            </a:r>
            <a:r>
              <a:rPr>
                <a:solidFill>
                  <a:srgbClr val="000000"/>
                </a:solidFill>
              </a:rPr>
              <a:t>][</a:t>
            </a:r>
            <a:r>
              <a:rPr>
                <a:solidFill>
                  <a:srgbClr val="34A327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icking an element out of a data frame"/>
          <p:cNvSpPr txBox="1"/>
          <p:nvPr/>
        </p:nvSpPr>
        <p:spPr>
          <a:xfrm>
            <a:off x="525424" y="261516"/>
            <a:ext cx="1195395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Picking an element out of a data frame</a:t>
            </a:r>
          </a:p>
        </p:txBody>
      </p:sp>
      <p:sp>
        <p:nvSpPr>
          <p:cNvPr id="176" name="In [54]: df…"/>
          <p:cNvSpPr txBox="1"/>
          <p:nvPr/>
        </p:nvSpPr>
        <p:spPr>
          <a:xfrm>
            <a:off x="1201024" y="1606549"/>
            <a:ext cx="11216358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54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55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df["width"][2] = df["width"][2] + 1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CD792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56</a:t>
            </a:r>
            <a:r>
              <a:rPr>
                <a:solidFill>
                  <a:srgbClr val="34A327"/>
                </a:solidFill>
              </a:rPr>
              <a:t>]: </a:t>
            </a:r>
            <a:r>
              <a:rPr>
                <a:solidFill>
                  <a:srgbClr val="000000"/>
                </a:solidFill>
              </a:rPr>
              <a:t>df[</a:t>
            </a:r>
            <a:r>
              <a:t>"width"</a:t>
            </a:r>
            <a:r>
              <a:rPr>
                <a:solidFill>
                  <a:srgbClr val="000000"/>
                </a:solidFill>
              </a:rPr>
              <a:t>][</a:t>
            </a:r>
            <a:r>
              <a:rPr>
                <a:solidFill>
                  <a:srgbClr val="34A327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56</a:t>
            </a:r>
            <a:r>
              <a:t>]: </a:t>
            </a:r>
            <a:r>
              <a:rPr>
                <a:solidFill>
                  <a:srgbClr val="000000"/>
                </a:solidFill>
              </a:rPr>
              <a:t>6.5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icking an column out of a data frame"/>
          <p:cNvSpPr txBox="1"/>
          <p:nvPr/>
        </p:nvSpPr>
        <p:spPr>
          <a:xfrm>
            <a:off x="614235" y="261516"/>
            <a:ext cx="1177633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Picking an column out of a data frame</a:t>
            </a:r>
          </a:p>
        </p:txBody>
      </p:sp>
      <p:sp>
        <p:nvSpPr>
          <p:cNvPr id="179" name="In [54]: df…"/>
          <p:cNvSpPr txBox="1"/>
          <p:nvPr/>
        </p:nvSpPr>
        <p:spPr>
          <a:xfrm>
            <a:off x="1201024" y="1854199"/>
            <a:ext cx="667460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54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72</a:t>
            </a:r>
            <a:r>
              <a:t>]: type</a:t>
            </a:r>
            <a:r>
              <a:rPr>
                <a:solidFill>
                  <a:srgbClr val="000000"/>
                </a:solidFill>
              </a:rPr>
              <a:t>(df[</a:t>
            </a:r>
            <a:r>
              <a:rPr>
                <a:solidFill>
                  <a:srgbClr val="CD7923"/>
                </a:solidFill>
              </a:rPr>
              <a:t>"width"</a:t>
            </a:r>
            <a:r>
              <a:rPr>
                <a:solidFill>
                  <a:srgbClr val="000000"/>
                </a:solidFill>
              </a:rP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23622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icking an column out of a data frame"/>
          <p:cNvSpPr txBox="1"/>
          <p:nvPr/>
        </p:nvSpPr>
        <p:spPr>
          <a:xfrm>
            <a:off x="614235" y="261516"/>
            <a:ext cx="1177633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Picking an column out of a data frame</a:t>
            </a:r>
          </a:p>
        </p:txBody>
      </p:sp>
      <p:sp>
        <p:nvSpPr>
          <p:cNvPr id="182" name="In [54]: df…"/>
          <p:cNvSpPr txBox="1"/>
          <p:nvPr/>
        </p:nvSpPr>
        <p:spPr>
          <a:xfrm>
            <a:off x="1201024" y="1854199"/>
            <a:ext cx="8693163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54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72</a:t>
            </a:r>
            <a:r>
              <a:t>]: type</a:t>
            </a:r>
            <a:r>
              <a:rPr>
                <a:solidFill>
                  <a:srgbClr val="000000"/>
                </a:solidFill>
              </a:rPr>
              <a:t>(df[</a:t>
            </a:r>
            <a:r>
              <a:rPr>
                <a:solidFill>
                  <a:srgbClr val="CD7923"/>
                </a:solidFill>
              </a:rPr>
              <a:t>"width"</a:t>
            </a:r>
            <a:r>
              <a:rPr>
                <a:solidFill>
                  <a:srgbClr val="000000"/>
                </a:solidFill>
              </a:rP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23622"/>
                </a:solidFill>
              </a:rPr>
              <a:t>Out[</a:t>
            </a:r>
            <a:r>
              <a:rPr b="1">
                <a:solidFill>
                  <a:srgbClr val="FF3B1E"/>
                </a:solidFill>
              </a:rPr>
              <a:t>72</a:t>
            </a:r>
            <a:r>
              <a:rPr>
                <a:solidFill>
                  <a:srgbClr val="B23622"/>
                </a:solidFill>
              </a:rPr>
              <a:t>]: </a:t>
            </a:r>
            <a:r>
              <a:t>pandas.core.series.Series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andas 'Series' object"/>
          <p:cNvSpPr txBox="1"/>
          <p:nvPr/>
        </p:nvSpPr>
        <p:spPr>
          <a:xfrm>
            <a:off x="3003219" y="261516"/>
            <a:ext cx="699836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Pandas 'Series' object</a:t>
            </a:r>
          </a:p>
        </p:txBody>
      </p:sp>
      <p:sp>
        <p:nvSpPr>
          <p:cNvPr id="185" name="In [1]: import pandas as pd…"/>
          <p:cNvSpPr txBox="1"/>
          <p:nvPr/>
        </p:nvSpPr>
        <p:spPr>
          <a:xfrm>
            <a:off x="1276523" y="2730499"/>
            <a:ext cx="10451754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In [</a:t>
            </a:r>
            <a:r>
              <a:rPr>
                <a:solidFill>
                  <a:srgbClr val="2EE721"/>
                </a:solidFill>
              </a:rPr>
              <a:t>1</a:t>
            </a:r>
            <a:r>
              <a:rPr b="0"/>
              <a:t>]: </a:t>
            </a:r>
            <a:r>
              <a:t>import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C9FF2"/>
                </a:solidFill>
              </a:rPr>
              <a:t>pandas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as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C9FF2"/>
                </a:solidFill>
              </a:rPr>
              <a:t>pd</a:t>
            </a:r>
            <a:endParaRPr b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2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data = pd.Series([</a:t>
            </a:r>
            <a:r>
              <a:rPr>
                <a:solidFill>
                  <a:srgbClr val="34A327"/>
                </a:solidFill>
              </a:rPr>
              <a:t>0.25</a:t>
            </a:r>
            <a:r>
              <a:t>, </a:t>
            </a:r>
            <a:r>
              <a:rPr>
                <a:solidFill>
                  <a:srgbClr val="34A327"/>
                </a:solidFill>
              </a:rPr>
              <a:t>0.5</a:t>
            </a:r>
            <a:r>
              <a:t>, </a:t>
            </a:r>
            <a:r>
              <a:rPr>
                <a:solidFill>
                  <a:srgbClr val="34A327"/>
                </a:solidFill>
              </a:rPr>
              <a:t>0.75</a:t>
            </a:r>
            <a:r>
              <a:t>, </a:t>
            </a:r>
            <a:r>
              <a:rPr>
                <a:solidFill>
                  <a:srgbClr val="34A327"/>
                </a:solidFill>
              </a:rPr>
              <a:t>1.0</a:t>
            </a:r>
            <a:r>
              <a:t>],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   ...: </a:t>
            </a:r>
            <a:r>
              <a:t>                 index=[</a:t>
            </a:r>
            <a:r>
              <a:rPr>
                <a:solidFill>
                  <a:srgbClr val="CD7923"/>
                </a:solidFill>
              </a:rPr>
              <a:t>'a'</a:t>
            </a:r>
            <a:r>
              <a:t>, </a:t>
            </a:r>
            <a:r>
              <a:rPr>
                <a:solidFill>
                  <a:srgbClr val="CD7923"/>
                </a:solidFill>
              </a:rPr>
              <a:t>'b'</a:t>
            </a:r>
            <a:r>
              <a:t>, </a:t>
            </a:r>
            <a:r>
              <a:rPr>
                <a:solidFill>
                  <a:srgbClr val="CD7923"/>
                </a:solidFill>
              </a:rPr>
              <a:t>'c'</a:t>
            </a:r>
            <a:r>
              <a:t>, </a:t>
            </a:r>
            <a:r>
              <a:rPr>
                <a:solidFill>
                  <a:srgbClr val="CD7923"/>
                </a:solidFill>
              </a:rPr>
              <a:t>'d'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3</a:t>
            </a:r>
            <a:r>
              <a:t>]: print</a:t>
            </a:r>
            <a:r>
              <a:rPr>
                <a:solidFill>
                  <a:srgbClr val="000000"/>
                </a:solidFill>
              </a:rPr>
              <a:t>(data)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    0.25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    0.50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    0.75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    1.00</a:t>
            </a:r>
          </a:p>
        </p:txBody>
      </p:sp>
      <p:sp>
        <p:nvSpPr>
          <p:cNvPr id="186" name="values…"/>
          <p:cNvSpPr txBox="1"/>
          <p:nvPr/>
        </p:nvSpPr>
        <p:spPr>
          <a:xfrm>
            <a:off x="9281347" y="1302612"/>
            <a:ext cx="258135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values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(can be any type)</a:t>
            </a:r>
          </a:p>
        </p:txBody>
      </p:sp>
      <p:sp>
        <p:nvSpPr>
          <p:cNvPr id="187" name="indices"/>
          <p:cNvSpPr txBox="1"/>
          <p:nvPr/>
        </p:nvSpPr>
        <p:spPr>
          <a:xfrm>
            <a:off x="10255635" y="5317278"/>
            <a:ext cx="115214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indices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8594502" y="2249793"/>
            <a:ext cx="1417453" cy="110269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9" name="Line"/>
          <p:cNvSpPr/>
          <p:nvPr/>
        </p:nvSpPr>
        <p:spPr>
          <a:xfrm flipH="1" flipV="1">
            <a:off x="9005825" y="4391590"/>
            <a:ext cx="1143165" cy="114316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cing a Data Frame"/>
          <p:cNvSpPr txBox="1"/>
          <p:nvPr/>
        </p:nvSpPr>
        <p:spPr>
          <a:xfrm>
            <a:off x="3263480" y="261516"/>
            <a:ext cx="647784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Slicing a Data Frame</a:t>
            </a:r>
          </a:p>
        </p:txBody>
      </p:sp>
      <p:sp>
        <p:nvSpPr>
          <p:cNvPr id="192" name="In [36]: df…"/>
          <p:cNvSpPr txBox="1"/>
          <p:nvPr/>
        </p:nvSpPr>
        <p:spPr>
          <a:xfrm>
            <a:off x="2518291" y="1496318"/>
            <a:ext cx="4518423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36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36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37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df[</a:t>
            </a:r>
            <a:r>
              <a:t>2</a:t>
            </a:r>
            <a:r>
              <a:rPr>
                <a:solidFill>
                  <a:srgbClr val="000000"/>
                </a:solidFill>
              </a:rPr>
              <a:t>:</a:t>
            </a:r>
            <a:r>
              <a:t>5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37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38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df[</a:t>
            </a:r>
            <a:r>
              <a:t>3</a:t>
            </a:r>
            <a:r>
              <a:rPr>
                <a:solidFill>
                  <a:srgbClr val="000000"/>
                </a:solidFill>
              </a:rPr>
              <a:t>:]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38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</p:txBody>
      </p:sp>
      <p:sp>
        <p:nvSpPr>
          <p:cNvPr id="193" name="pick out rows 2 through 4"/>
          <p:cNvSpPr txBox="1"/>
          <p:nvPr/>
        </p:nvSpPr>
        <p:spPr>
          <a:xfrm>
            <a:off x="9045054" y="3799262"/>
            <a:ext cx="38121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pick out rows 2 through 4</a:t>
            </a:r>
          </a:p>
        </p:txBody>
      </p:sp>
      <p:sp>
        <p:nvSpPr>
          <p:cNvPr id="194" name="Line"/>
          <p:cNvSpPr/>
          <p:nvPr/>
        </p:nvSpPr>
        <p:spPr>
          <a:xfrm flipH="1">
            <a:off x="5366479" y="6608353"/>
            <a:ext cx="3788432" cy="99166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5" name="Line"/>
          <p:cNvSpPr/>
          <p:nvPr/>
        </p:nvSpPr>
        <p:spPr>
          <a:xfrm flipH="1">
            <a:off x="5591331" y="4271213"/>
            <a:ext cx="3974904" cy="7804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6" name="pick out rows 3 through the last"/>
          <p:cNvSpPr txBox="1"/>
          <p:nvPr/>
        </p:nvSpPr>
        <p:spPr>
          <a:xfrm>
            <a:off x="8076178" y="6068168"/>
            <a:ext cx="471495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pick out rows 3 through the last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cing a Data Frame"/>
          <p:cNvSpPr txBox="1"/>
          <p:nvPr/>
        </p:nvSpPr>
        <p:spPr>
          <a:xfrm>
            <a:off x="3263480" y="261516"/>
            <a:ext cx="647784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Slicing a Data Frame</a:t>
            </a:r>
          </a:p>
        </p:txBody>
      </p:sp>
      <p:sp>
        <p:nvSpPr>
          <p:cNvPr id="199" name="df.loc and df.iloc"/>
          <p:cNvSpPr txBox="1"/>
          <p:nvPr/>
        </p:nvSpPr>
        <p:spPr>
          <a:xfrm>
            <a:off x="4332452" y="1991944"/>
            <a:ext cx="433989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df.loc and df.iloc</a:t>
            </a:r>
          </a:p>
        </p:txBody>
      </p:sp>
      <p:sp>
        <p:nvSpPr>
          <p:cNvPr id="200" name="In [83]: df…"/>
          <p:cNvSpPr txBox="1"/>
          <p:nvPr/>
        </p:nvSpPr>
        <p:spPr>
          <a:xfrm>
            <a:off x="2804953" y="3124179"/>
            <a:ext cx="6674607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83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83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84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df.loc[</a:t>
            </a:r>
            <a:r>
              <a:rPr>
                <a:solidFill>
                  <a:srgbClr val="34A327"/>
                </a:solidFill>
              </a:rPr>
              <a:t>0</a:t>
            </a:r>
            <a:r>
              <a:t>,</a:t>
            </a:r>
            <a:r>
              <a:rPr>
                <a:solidFill>
                  <a:srgbClr val="CD7923"/>
                </a:solidFill>
              </a:rPr>
              <a:t>'width'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84</a:t>
            </a:r>
            <a:r>
              <a:t>]: </a:t>
            </a:r>
            <a:r>
              <a:rPr>
                <a:solidFill>
                  <a:srgbClr val="000000"/>
                </a:solidFill>
              </a:rPr>
              <a:t>7.3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cing a Data Frame"/>
          <p:cNvSpPr txBox="1"/>
          <p:nvPr/>
        </p:nvSpPr>
        <p:spPr>
          <a:xfrm>
            <a:off x="3263480" y="261516"/>
            <a:ext cx="647784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Slicing a Data Frame</a:t>
            </a:r>
          </a:p>
        </p:txBody>
      </p:sp>
      <p:sp>
        <p:nvSpPr>
          <p:cNvPr id="203" name="df.loc and df.iloc"/>
          <p:cNvSpPr txBox="1"/>
          <p:nvPr/>
        </p:nvSpPr>
        <p:spPr>
          <a:xfrm>
            <a:off x="4332452" y="1991944"/>
            <a:ext cx="433989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df.loc and df.iloc</a:t>
            </a:r>
          </a:p>
        </p:txBody>
      </p:sp>
      <p:sp>
        <p:nvSpPr>
          <p:cNvPr id="204" name="In [83]: df…"/>
          <p:cNvSpPr txBox="1"/>
          <p:nvPr/>
        </p:nvSpPr>
        <p:spPr>
          <a:xfrm>
            <a:off x="2804953" y="3124179"/>
            <a:ext cx="7431566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In [</a:t>
            </a:r>
            <a:r>
              <a:rPr b="1" dirty="0">
                <a:solidFill>
                  <a:srgbClr val="2EE721"/>
                </a:solidFill>
              </a:rPr>
              <a:t>83</a:t>
            </a:r>
            <a:r>
              <a:rPr dirty="0"/>
              <a:t>]: </a:t>
            </a:r>
            <a:r>
              <a:rPr dirty="0" err="1">
                <a:solidFill>
                  <a:srgbClr val="000000"/>
                </a:solidFill>
              </a:rPr>
              <a:t>df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83</a:t>
            </a:r>
            <a:r>
              <a:rPr dirty="0"/>
              <a:t>]: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84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df.iloc</a:t>
            </a:r>
            <a:r>
              <a:rPr dirty="0"/>
              <a:t>[</a:t>
            </a:r>
            <a:r>
              <a:rPr dirty="0">
                <a:solidFill>
                  <a:srgbClr val="34A327"/>
                </a:solidFill>
              </a:rPr>
              <a:t>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???</a:t>
            </a:r>
            <a:r>
              <a:rPr dirty="0">
                <a:solidFill>
                  <a:srgbClr val="34A327"/>
                </a:solidFill>
              </a:rPr>
              <a:t> </a:t>
            </a:r>
            <a:r>
              <a:rPr dirty="0"/>
              <a:t>,</a:t>
            </a:r>
            <a:r>
              <a:rPr dirty="0">
                <a:solidFill>
                  <a:srgbClr val="CD7923"/>
                </a:solidFill>
              </a:rPr>
              <a:t>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???</a:t>
            </a:r>
            <a:r>
              <a:rPr dirty="0">
                <a:solidFill>
                  <a:srgbClr val="CD7923"/>
                </a:solidFill>
              </a:rPr>
              <a:t> 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84</a:t>
            </a:r>
            <a:r>
              <a:rPr dirty="0"/>
              <a:t>]: </a:t>
            </a:r>
            <a:r>
              <a:rPr dirty="0">
                <a:solidFill>
                  <a:srgbClr val="000000"/>
                </a:solidFill>
              </a:rPr>
              <a:t>7.3</a:t>
            </a:r>
          </a:p>
        </p:txBody>
      </p:sp>
      <p:sp>
        <p:nvSpPr>
          <p:cNvPr id="205" name="Line"/>
          <p:cNvSpPr/>
          <p:nvPr/>
        </p:nvSpPr>
        <p:spPr>
          <a:xfrm flipH="1">
            <a:off x="7953144" y="6834381"/>
            <a:ext cx="1965369" cy="69707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what goes here?"/>
          <p:cNvSpPr txBox="1"/>
          <p:nvPr/>
        </p:nvSpPr>
        <p:spPr>
          <a:xfrm>
            <a:off x="10008084" y="6485176"/>
            <a:ext cx="25191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goes here?</a:t>
            </a:r>
          </a:p>
        </p:txBody>
      </p:sp>
      <p:sp>
        <p:nvSpPr>
          <p:cNvPr id="207" name="Line"/>
          <p:cNvSpPr/>
          <p:nvPr/>
        </p:nvSpPr>
        <p:spPr>
          <a:xfrm flipH="1">
            <a:off x="9588727" y="6961381"/>
            <a:ext cx="456786" cy="456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Oval"/>
          <p:cNvSpPr/>
          <p:nvPr/>
        </p:nvSpPr>
        <p:spPr>
          <a:xfrm>
            <a:off x="5867547" y="4846820"/>
            <a:ext cx="1269705" cy="581428"/>
          </a:xfrm>
          <a:prstGeom prst="ellips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ables are fundamental in data science"/>
          <p:cNvSpPr txBox="1"/>
          <p:nvPr/>
        </p:nvSpPr>
        <p:spPr>
          <a:xfrm>
            <a:off x="487362" y="261516"/>
            <a:ext cx="12030076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Tables are fundamental in data science</a:t>
            </a:r>
          </a:p>
        </p:txBody>
      </p:sp>
      <p:sp>
        <p:nvSpPr>
          <p:cNvPr id="125" name="Some tables are meant for human readers"/>
          <p:cNvSpPr txBox="1"/>
          <p:nvPr/>
        </p:nvSpPr>
        <p:spPr>
          <a:xfrm>
            <a:off x="2207929" y="5668409"/>
            <a:ext cx="9328473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Some tables are meant for human readers</a:t>
            </a:r>
          </a:p>
        </p:txBody>
      </p:sp>
      <p:sp>
        <p:nvSpPr>
          <p:cNvPr id="126" name="Others are vehicals for storing large datasets"/>
          <p:cNvSpPr txBox="1"/>
          <p:nvPr/>
        </p:nvSpPr>
        <p:spPr>
          <a:xfrm>
            <a:off x="1894285" y="1400005"/>
            <a:ext cx="9955762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0"/>
            </a:lvl1pPr>
          </a:lstStyle>
          <a:p>
            <a:r>
              <a:t>Others are vehicals for storing large datasets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79" y="6411499"/>
            <a:ext cx="6730242" cy="3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Kuhn+2019"/>
          <p:cNvSpPr txBox="1"/>
          <p:nvPr/>
        </p:nvSpPr>
        <p:spPr>
          <a:xfrm>
            <a:off x="3206070" y="9427167"/>
            <a:ext cx="1228129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 b="0"/>
            </a:lvl1pPr>
          </a:lstStyle>
          <a:p>
            <a:r>
              <a:t>Kuhn+2019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49" y="2079705"/>
            <a:ext cx="9131301" cy="350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Kuhn+2020"/>
          <p:cNvSpPr txBox="1"/>
          <p:nvPr/>
        </p:nvSpPr>
        <p:spPr>
          <a:xfrm>
            <a:off x="9806319" y="5235350"/>
            <a:ext cx="1228129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 b="0"/>
            </a:lvl1pPr>
          </a:lstStyle>
          <a:p>
            <a:r>
              <a:t>Kuhn+2020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cing a Data Frame"/>
          <p:cNvSpPr txBox="1"/>
          <p:nvPr/>
        </p:nvSpPr>
        <p:spPr>
          <a:xfrm>
            <a:off x="3263480" y="261516"/>
            <a:ext cx="647784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Slicing a Data Frame</a:t>
            </a:r>
          </a:p>
        </p:txBody>
      </p:sp>
      <p:sp>
        <p:nvSpPr>
          <p:cNvPr id="211" name="df.loc and df.iloc"/>
          <p:cNvSpPr txBox="1"/>
          <p:nvPr/>
        </p:nvSpPr>
        <p:spPr>
          <a:xfrm>
            <a:off x="4332452" y="1991944"/>
            <a:ext cx="433989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r>
              <a:t>df.loc and df.iloc</a:t>
            </a:r>
          </a:p>
        </p:txBody>
      </p:sp>
      <p:sp>
        <p:nvSpPr>
          <p:cNvPr id="212" name="In [83]: df…"/>
          <p:cNvSpPr txBox="1"/>
          <p:nvPr/>
        </p:nvSpPr>
        <p:spPr>
          <a:xfrm>
            <a:off x="2804953" y="3124179"/>
            <a:ext cx="7431566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In [</a:t>
            </a:r>
            <a:r>
              <a:rPr b="1" dirty="0">
                <a:solidFill>
                  <a:srgbClr val="2EE721"/>
                </a:solidFill>
              </a:rPr>
              <a:t>83</a:t>
            </a:r>
            <a:r>
              <a:rPr dirty="0"/>
              <a:t>]: </a:t>
            </a:r>
            <a:r>
              <a:rPr dirty="0" err="1">
                <a:solidFill>
                  <a:srgbClr val="000000"/>
                </a:solidFill>
              </a:rPr>
              <a:t>df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83</a:t>
            </a:r>
            <a:r>
              <a:rPr dirty="0"/>
              <a:t>]: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84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df.iloc</a:t>
            </a:r>
            <a:r>
              <a:rPr dirty="0"/>
              <a:t>[</a:t>
            </a:r>
            <a:r>
              <a:rPr dirty="0">
                <a:solidFill>
                  <a:srgbClr val="34A327"/>
                </a:solidFill>
              </a:rPr>
              <a:t>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 dirty="0">
                <a:solidFill>
                  <a:srgbClr val="56A13C"/>
                </a:solidFill>
              </a:rPr>
              <a:t>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 dirty="0">
                <a:solidFill>
                  <a:srgbClr val="34A327"/>
                </a:solidFill>
              </a:rPr>
              <a:t> </a:t>
            </a:r>
            <a:r>
              <a:rPr dirty="0"/>
              <a:t>,</a:t>
            </a:r>
            <a:r>
              <a:rPr dirty="0">
                <a:solidFill>
                  <a:srgbClr val="CD7923"/>
                </a:solidFill>
              </a:rPr>
              <a:t>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 dirty="0">
                <a:solidFill>
                  <a:srgbClr val="56A03D"/>
                </a:solidFill>
              </a:rPr>
              <a:t>1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 dirty="0">
                <a:solidFill>
                  <a:srgbClr val="CD7923"/>
                </a:solidFill>
              </a:rPr>
              <a:t> 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84</a:t>
            </a:r>
            <a:r>
              <a:rPr dirty="0"/>
              <a:t>]: </a:t>
            </a:r>
            <a:r>
              <a:rPr dirty="0">
                <a:solidFill>
                  <a:srgbClr val="000000"/>
                </a:solidFill>
              </a:rPr>
              <a:t>7.3</a:t>
            </a:r>
          </a:p>
        </p:txBody>
      </p:sp>
      <p:sp>
        <p:nvSpPr>
          <p:cNvPr id="213" name="Line"/>
          <p:cNvSpPr/>
          <p:nvPr/>
        </p:nvSpPr>
        <p:spPr>
          <a:xfrm flipH="1">
            <a:off x="7953144" y="6834381"/>
            <a:ext cx="1965369" cy="69707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4" name="what goes here?"/>
          <p:cNvSpPr txBox="1"/>
          <p:nvPr/>
        </p:nvSpPr>
        <p:spPr>
          <a:xfrm>
            <a:off x="10008084" y="6485176"/>
            <a:ext cx="25191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goes here?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9588728" y="6961381"/>
            <a:ext cx="456785" cy="45678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Oval"/>
          <p:cNvSpPr/>
          <p:nvPr/>
        </p:nvSpPr>
        <p:spPr>
          <a:xfrm>
            <a:off x="5870893" y="4840916"/>
            <a:ext cx="1269705" cy="581429"/>
          </a:xfrm>
          <a:prstGeom prst="ellips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cing a Data Frame"/>
          <p:cNvSpPr txBox="1"/>
          <p:nvPr/>
        </p:nvSpPr>
        <p:spPr>
          <a:xfrm>
            <a:off x="3263480" y="261516"/>
            <a:ext cx="647784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Slicing a Data Frame</a:t>
            </a:r>
          </a:p>
        </p:txBody>
      </p:sp>
      <p:sp>
        <p:nvSpPr>
          <p:cNvPr id="219" name="In [95]: df…"/>
          <p:cNvSpPr txBox="1"/>
          <p:nvPr/>
        </p:nvSpPr>
        <p:spPr>
          <a:xfrm>
            <a:off x="1725142" y="1502858"/>
            <a:ext cx="9954760" cy="753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95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95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CD792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96</a:t>
            </a:r>
            <a:r>
              <a:rPr>
                <a:solidFill>
                  <a:srgbClr val="34A327"/>
                </a:solidFill>
              </a:rPr>
              <a:t>]: </a:t>
            </a:r>
            <a:r>
              <a:rPr>
                <a:solidFill>
                  <a:srgbClr val="000000"/>
                </a:solidFill>
              </a:rPr>
              <a:t>df.loc[</a:t>
            </a:r>
            <a:r>
              <a:rPr>
                <a:solidFill>
                  <a:srgbClr val="34A327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34A327"/>
                </a:solidFill>
              </a:rPr>
              <a:t>4</a:t>
            </a:r>
            <a:r>
              <a:rPr>
                <a:solidFill>
                  <a:srgbClr val="000000"/>
                </a:solidFill>
              </a:rPr>
              <a:t>,[</a:t>
            </a:r>
            <a:r>
              <a:t>'width'</a:t>
            </a:r>
            <a:r>
              <a:rPr>
                <a:solidFill>
                  <a:srgbClr val="000000"/>
                </a:solidFill>
              </a:rPr>
              <a:t>,</a:t>
            </a:r>
            <a:r>
              <a:t>'height'</a:t>
            </a:r>
            <a:r>
              <a:rPr>
                <a:solidFill>
                  <a:srgbClr val="000000"/>
                </a:solidFill>
              </a:rPr>
              <a:t>]]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96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4    6.9     2.8</a:t>
            </a:r>
          </a:p>
        </p:txBody>
      </p:sp>
      <p:sp>
        <p:nvSpPr>
          <p:cNvPr id="220" name="Rectangle"/>
          <p:cNvSpPr/>
          <p:nvPr/>
        </p:nvSpPr>
        <p:spPr>
          <a:xfrm>
            <a:off x="4976518" y="4758033"/>
            <a:ext cx="2898199" cy="1117918"/>
          </a:xfrm>
          <a:prstGeom prst="rect">
            <a:avLst/>
          </a:prstGeom>
          <a:ln w="889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How would you do the same with df.iloc()?"/>
          <p:cNvSpPr txBox="1"/>
          <p:nvPr/>
        </p:nvSpPr>
        <p:spPr>
          <a:xfrm>
            <a:off x="659536" y="311249"/>
            <a:ext cx="116857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How would you do the same with df.iloc()?</a:t>
            </a:r>
          </a:p>
        </p:txBody>
      </p:sp>
      <p:sp>
        <p:nvSpPr>
          <p:cNvPr id="223" name="In [96]: df.loc[3:4,['width','height']]…"/>
          <p:cNvSpPr txBox="1"/>
          <p:nvPr/>
        </p:nvSpPr>
        <p:spPr>
          <a:xfrm>
            <a:off x="1725142" y="2245808"/>
            <a:ext cx="9954760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CD792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96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>
                <a:solidFill>
                  <a:srgbClr val="000000"/>
                </a:solidFill>
              </a:rPr>
              <a:t>df.loc</a:t>
            </a:r>
            <a:r>
              <a:rPr dirty="0">
                <a:solidFill>
                  <a:srgbClr val="000000"/>
                </a:solidFill>
              </a:rPr>
              <a:t>[</a:t>
            </a:r>
            <a:r>
              <a:rPr dirty="0">
                <a:solidFill>
                  <a:srgbClr val="34A327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dirty="0">
                <a:solidFill>
                  <a:srgbClr val="34A327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,[</a:t>
            </a:r>
            <a:r>
              <a:rPr dirty="0"/>
              <a:t>'</a:t>
            </a:r>
            <a:r>
              <a:rPr dirty="0" err="1"/>
              <a:t>width'</a:t>
            </a:r>
            <a:r>
              <a:rPr dirty="0" err="1">
                <a:solidFill>
                  <a:srgbClr val="000000"/>
                </a:solidFill>
              </a:rPr>
              <a:t>,</a:t>
            </a:r>
            <a:r>
              <a:rPr dirty="0" err="1"/>
              <a:t>'height</a:t>
            </a:r>
            <a:r>
              <a:rPr dirty="0"/>
              <a:t>'</a:t>
            </a:r>
            <a:r>
              <a:rPr dirty="0">
                <a:solidFill>
                  <a:srgbClr val="000000"/>
                </a:solidFill>
              </a:rPr>
              <a:t>]]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96</a:t>
            </a:r>
            <a:r>
              <a:rPr dirty="0"/>
              <a:t>]: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4    6.9     2.8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99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df.iloc</a:t>
            </a:r>
            <a:r>
              <a:rPr dirty="0"/>
              <a:t>[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???</a:t>
            </a:r>
            <a:r>
              <a:rPr dirty="0"/>
              <a:t>,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???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99</a:t>
            </a:r>
            <a:r>
              <a:rPr dirty="0"/>
              <a:t>]: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4    6.9     2.8</a:t>
            </a:r>
          </a:p>
        </p:txBody>
      </p:sp>
      <p:sp>
        <p:nvSpPr>
          <p:cNvPr id="224" name="Line"/>
          <p:cNvSpPr/>
          <p:nvPr/>
        </p:nvSpPr>
        <p:spPr>
          <a:xfrm flipH="1">
            <a:off x="6502400" y="4504966"/>
            <a:ext cx="1615396" cy="87650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5" name="what goes here?"/>
          <p:cNvSpPr txBox="1"/>
          <p:nvPr/>
        </p:nvSpPr>
        <p:spPr>
          <a:xfrm>
            <a:off x="8207367" y="4155760"/>
            <a:ext cx="25191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goes here?</a:t>
            </a:r>
          </a:p>
        </p:txBody>
      </p:sp>
      <p:sp>
        <p:nvSpPr>
          <p:cNvPr id="226" name="Line"/>
          <p:cNvSpPr/>
          <p:nvPr/>
        </p:nvSpPr>
        <p:spPr>
          <a:xfrm flipH="1">
            <a:off x="7540052" y="4631965"/>
            <a:ext cx="704744" cy="74950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ow would you do the same with df.iloc()?"/>
          <p:cNvSpPr txBox="1"/>
          <p:nvPr/>
        </p:nvSpPr>
        <p:spPr>
          <a:xfrm>
            <a:off x="659536" y="311249"/>
            <a:ext cx="116857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How would you do the same with df.iloc()?</a:t>
            </a:r>
          </a:p>
        </p:txBody>
      </p:sp>
      <p:sp>
        <p:nvSpPr>
          <p:cNvPr id="229" name="In [96]: df.loc[3:4,['width','height']]…"/>
          <p:cNvSpPr txBox="1"/>
          <p:nvPr/>
        </p:nvSpPr>
        <p:spPr>
          <a:xfrm>
            <a:off x="1725142" y="2245808"/>
            <a:ext cx="9954760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CD792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96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>
                <a:solidFill>
                  <a:srgbClr val="000000"/>
                </a:solidFill>
              </a:rPr>
              <a:t>df.loc</a:t>
            </a:r>
            <a:r>
              <a:rPr dirty="0">
                <a:solidFill>
                  <a:srgbClr val="000000"/>
                </a:solidFill>
              </a:rPr>
              <a:t>[</a:t>
            </a:r>
            <a:r>
              <a:rPr dirty="0">
                <a:solidFill>
                  <a:srgbClr val="34A327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dirty="0">
                <a:solidFill>
                  <a:srgbClr val="34A327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,[</a:t>
            </a:r>
            <a:r>
              <a:rPr dirty="0"/>
              <a:t>'</a:t>
            </a:r>
            <a:r>
              <a:rPr dirty="0" err="1"/>
              <a:t>width'</a:t>
            </a:r>
            <a:r>
              <a:rPr dirty="0" err="1">
                <a:solidFill>
                  <a:srgbClr val="000000"/>
                </a:solidFill>
              </a:rPr>
              <a:t>,</a:t>
            </a:r>
            <a:r>
              <a:rPr dirty="0" err="1"/>
              <a:t>'height</a:t>
            </a:r>
            <a:r>
              <a:rPr dirty="0"/>
              <a:t>'</a:t>
            </a:r>
            <a:r>
              <a:rPr dirty="0">
                <a:solidFill>
                  <a:srgbClr val="000000"/>
                </a:solidFill>
              </a:rPr>
              <a:t>]]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96</a:t>
            </a:r>
            <a:r>
              <a:rPr dirty="0"/>
              <a:t>]: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4    6.9     2.8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99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df.iloc</a:t>
            </a:r>
            <a:r>
              <a:rPr dirty="0"/>
              <a:t>[</a:t>
            </a:r>
            <a:r>
              <a:rPr dirty="0">
                <a:solidFill>
                  <a:srgbClr val="34A327"/>
                </a:solidFill>
              </a:rPr>
              <a:t>3</a:t>
            </a:r>
            <a:r>
              <a:rPr dirty="0"/>
              <a:t>:</a:t>
            </a:r>
            <a:r>
              <a:rPr dirty="0">
                <a:solidFill>
                  <a:srgbClr val="34A327"/>
                </a:solidFill>
              </a:rPr>
              <a:t>5</a:t>
            </a:r>
            <a:r>
              <a:rPr dirty="0"/>
              <a:t>,</a:t>
            </a:r>
            <a:r>
              <a:rPr dirty="0">
                <a:solidFill>
                  <a:srgbClr val="34A327"/>
                </a:solidFill>
              </a:rPr>
              <a:t>1</a:t>
            </a:r>
            <a:r>
              <a:rPr dirty="0"/>
              <a:t>:</a:t>
            </a:r>
            <a:r>
              <a:rPr dirty="0">
                <a:solidFill>
                  <a:srgbClr val="34A327"/>
                </a:solidFill>
              </a:rPr>
              <a:t>3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99</a:t>
            </a:r>
            <a:r>
              <a:rPr dirty="0"/>
              <a:t>]: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4    6.9     2.8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2A56C329-64DE-D721-45FC-311DBB68A297}"/>
              </a:ext>
            </a:extLst>
          </p:cNvPr>
          <p:cNvSpPr/>
          <p:nvPr/>
        </p:nvSpPr>
        <p:spPr>
          <a:xfrm flipH="1">
            <a:off x="6502400" y="4504966"/>
            <a:ext cx="1615396" cy="87650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what goes here?">
            <a:extLst>
              <a:ext uri="{FF2B5EF4-FFF2-40B4-BE49-F238E27FC236}">
                <a16:creationId xmlns:a16="http://schemas.microsoft.com/office/drawing/2014/main" id="{FEBB4CCE-79DA-3FAF-4DFA-CC3DCCFB2470}"/>
              </a:ext>
            </a:extLst>
          </p:cNvPr>
          <p:cNvSpPr txBox="1"/>
          <p:nvPr/>
        </p:nvSpPr>
        <p:spPr>
          <a:xfrm>
            <a:off x="8207367" y="4155760"/>
            <a:ext cx="25191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goes here?</a:t>
            </a:r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AB60CD56-0760-A0A2-B69E-9254104DD541}"/>
              </a:ext>
            </a:extLst>
          </p:cNvPr>
          <p:cNvSpPr/>
          <p:nvPr/>
        </p:nvSpPr>
        <p:spPr>
          <a:xfrm flipH="1">
            <a:off x="7540052" y="4631965"/>
            <a:ext cx="704744" cy="74950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Boolean selection"/>
          <p:cNvSpPr txBox="1"/>
          <p:nvPr/>
        </p:nvSpPr>
        <p:spPr>
          <a:xfrm>
            <a:off x="4018127" y="311249"/>
            <a:ext cx="496854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Boolean selection</a:t>
            </a:r>
          </a:p>
        </p:txBody>
      </p:sp>
      <p:sp>
        <p:nvSpPr>
          <p:cNvPr id="235" name="In [137]: df…"/>
          <p:cNvSpPr txBox="1"/>
          <p:nvPr/>
        </p:nvSpPr>
        <p:spPr>
          <a:xfrm>
            <a:off x="474735" y="1783800"/>
            <a:ext cx="5252444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137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137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</p:txBody>
      </p:sp>
      <p:sp>
        <p:nvSpPr>
          <p:cNvPr id="236" name="In [138]: df.width &gt; 6…"/>
          <p:cNvSpPr txBox="1"/>
          <p:nvPr/>
        </p:nvSpPr>
        <p:spPr>
          <a:xfrm>
            <a:off x="6980745" y="1783800"/>
            <a:ext cx="5252444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138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df.width &gt; </a:t>
            </a:r>
            <a:r>
              <a:rPr>
                <a:solidFill>
                  <a:srgbClr val="34A327"/>
                </a:solidFill>
              </a:rPr>
              <a:t>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2EE721"/>
                </a:solidFill>
              </a:rPr>
              <a:t>138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 True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True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False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 True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True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Name: width, dtype: bool</a:t>
            </a:r>
          </a:p>
        </p:txBody>
      </p:sp>
      <p:sp>
        <p:nvSpPr>
          <p:cNvPr id="237" name="Line"/>
          <p:cNvSpPr/>
          <p:nvPr/>
        </p:nvSpPr>
        <p:spPr>
          <a:xfrm flipV="1">
            <a:off x="6254608" y="1689189"/>
            <a:ext cx="1" cy="3582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Boolean selection"/>
          <p:cNvSpPr txBox="1"/>
          <p:nvPr/>
        </p:nvSpPr>
        <p:spPr>
          <a:xfrm>
            <a:off x="4018127" y="311249"/>
            <a:ext cx="496854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Boolean selection</a:t>
            </a:r>
          </a:p>
        </p:txBody>
      </p:sp>
      <p:sp>
        <p:nvSpPr>
          <p:cNvPr id="240" name="In [137]: df…"/>
          <p:cNvSpPr txBox="1"/>
          <p:nvPr/>
        </p:nvSpPr>
        <p:spPr>
          <a:xfrm>
            <a:off x="474735" y="1783800"/>
            <a:ext cx="5252444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137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137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</p:txBody>
      </p:sp>
      <p:sp>
        <p:nvSpPr>
          <p:cNvPr id="241" name="In [139]: df[df.width &gt; 6]…"/>
          <p:cNvSpPr txBox="1"/>
          <p:nvPr/>
        </p:nvSpPr>
        <p:spPr>
          <a:xfrm>
            <a:off x="3414298" y="5841198"/>
            <a:ext cx="568062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139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df[df.width &gt; </a:t>
            </a:r>
            <a:r>
              <a:rPr>
                <a:solidFill>
                  <a:srgbClr val="34A327"/>
                </a:solidFill>
              </a:rPr>
              <a:t>6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139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</p:txBody>
      </p:sp>
      <p:sp>
        <p:nvSpPr>
          <p:cNvPr id="242" name="In [138]: df.width &gt; 6…"/>
          <p:cNvSpPr txBox="1"/>
          <p:nvPr/>
        </p:nvSpPr>
        <p:spPr>
          <a:xfrm>
            <a:off x="6980745" y="1783800"/>
            <a:ext cx="5252444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138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df.width &gt; </a:t>
            </a:r>
            <a:r>
              <a:rPr>
                <a:solidFill>
                  <a:srgbClr val="34A327"/>
                </a:solidFill>
              </a:rPr>
              <a:t>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2EE721"/>
                </a:solidFill>
              </a:rPr>
              <a:t>138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 True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True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False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 True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True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Name: width, dtype: bool</a:t>
            </a:r>
          </a:p>
        </p:txBody>
      </p:sp>
      <p:sp>
        <p:nvSpPr>
          <p:cNvPr id="243" name="Line"/>
          <p:cNvSpPr/>
          <p:nvPr/>
        </p:nvSpPr>
        <p:spPr>
          <a:xfrm flipV="1">
            <a:off x="6254608" y="1689189"/>
            <a:ext cx="1" cy="3582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In [102]: pd.concat([df,df],axis=0)…"/>
          <p:cNvSpPr txBox="1"/>
          <p:nvPr/>
        </p:nvSpPr>
        <p:spPr>
          <a:xfrm>
            <a:off x="2492244" y="1724442"/>
            <a:ext cx="8020312" cy="740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102</a:t>
            </a:r>
            <a:r>
              <a:rPr>
                <a:solidFill>
                  <a:srgbClr val="34A327"/>
                </a:solidFill>
              </a:rPr>
              <a:t>]: </a:t>
            </a:r>
            <a:r>
              <a:t>pd.concat([df,df],axis=</a:t>
            </a:r>
            <a:r>
              <a:rPr>
                <a:solidFill>
                  <a:srgbClr val="34A327"/>
                </a:solidFill>
              </a:rPr>
              <a:t>0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102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103</a:t>
            </a:r>
            <a:r>
              <a:rPr>
                <a:solidFill>
                  <a:srgbClr val="34A327"/>
                </a:solidFill>
              </a:rPr>
              <a:t>]: </a:t>
            </a:r>
            <a:r>
              <a:t>pd.concat([df,df],axis=</a:t>
            </a:r>
            <a:r>
              <a:rPr>
                <a:solidFill>
                  <a:srgbClr val="34A327"/>
                </a:solidFill>
              </a:rPr>
              <a:t>1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103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4     9.3    6.9     2.8     9.3    6.9     2.8</a:t>
            </a:r>
          </a:p>
        </p:txBody>
      </p:sp>
      <p:sp>
        <p:nvSpPr>
          <p:cNvPr id="246" name="Concatination of data frames"/>
          <p:cNvSpPr txBox="1"/>
          <p:nvPr/>
        </p:nvSpPr>
        <p:spPr>
          <a:xfrm>
            <a:off x="2493518" y="311249"/>
            <a:ext cx="801776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Concatination of data frames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Joining data frames"/>
          <p:cNvSpPr txBox="1"/>
          <p:nvPr/>
        </p:nvSpPr>
        <p:spPr>
          <a:xfrm>
            <a:off x="3757828" y="311249"/>
            <a:ext cx="548914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Joining data frames</a:t>
            </a:r>
          </a:p>
        </p:txBody>
      </p:sp>
      <p:sp>
        <p:nvSpPr>
          <p:cNvPr id="249" name="In [108]: # Sample DataFrame A…"/>
          <p:cNvSpPr txBox="1"/>
          <p:nvPr/>
        </p:nvSpPr>
        <p:spPr>
          <a:xfrm>
            <a:off x="768061" y="2551716"/>
            <a:ext cx="12033539" cy="5180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 i="1">
                <a:solidFill>
                  <a:srgbClr val="779F9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 dirty="0">
                <a:solidFill>
                  <a:srgbClr val="34A327"/>
                </a:solidFill>
              </a:rPr>
              <a:t>In [</a:t>
            </a:r>
            <a:r>
              <a:rPr b="1" i="0" dirty="0">
                <a:solidFill>
                  <a:srgbClr val="2EE721"/>
                </a:solidFill>
              </a:rPr>
              <a:t>108</a:t>
            </a:r>
            <a:r>
              <a:rPr i="0" dirty="0">
                <a:solidFill>
                  <a:srgbClr val="34A327"/>
                </a:solidFill>
              </a:rPr>
              <a:t>]: </a:t>
            </a:r>
            <a:r>
              <a:rPr dirty="0"/>
              <a:t># Sample </a:t>
            </a:r>
            <a:r>
              <a:rPr dirty="0" err="1"/>
              <a:t>DataFrame</a:t>
            </a:r>
            <a:r>
              <a:rPr dirty="0"/>
              <a:t> A</a:t>
            </a:r>
            <a:endParaRPr i="0"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...: </a:t>
            </a:r>
            <a:r>
              <a:rPr dirty="0" err="1">
                <a:solidFill>
                  <a:srgbClr val="000000"/>
                </a:solidFill>
              </a:rPr>
              <a:t>data_a</a:t>
            </a:r>
            <a:r>
              <a:rPr dirty="0">
                <a:solidFill>
                  <a:srgbClr val="000000"/>
                </a:solidFill>
              </a:rPr>
              <a:t> = {</a:t>
            </a:r>
            <a:r>
              <a:rPr dirty="0">
                <a:solidFill>
                  <a:srgbClr val="CD7923"/>
                </a:solidFill>
              </a:rPr>
              <a:t>'id'</a:t>
            </a:r>
            <a:r>
              <a:rPr dirty="0">
                <a:solidFill>
                  <a:srgbClr val="000000"/>
                </a:solidFill>
              </a:rPr>
              <a:t>: [</a:t>
            </a:r>
            <a:r>
              <a:rPr dirty="0"/>
              <a:t>1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/>
              <a:t>2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/>
              <a:t>3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/>
              <a:t>4</a:t>
            </a:r>
            <a:r>
              <a:rPr dirty="0">
                <a:solidFill>
                  <a:srgbClr val="000000"/>
                </a:solidFill>
              </a:rPr>
              <a:t>],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...: </a:t>
            </a:r>
            <a:r>
              <a:rPr dirty="0">
                <a:solidFill>
                  <a:srgbClr val="000000"/>
                </a:solidFill>
              </a:rPr>
              <a:t>          </a:t>
            </a:r>
            <a:r>
              <a:rPr dirty="0">
                <a:solidFill>
                  <a:srgbClr val="CD7923"/>
                </a:solidFill>
              </a:rPr>
              <a:t>'name'</a:t>
            </a:r>
            <a:r>
              <a:rPr dirty="0">
                <a:solidFill>
                  <a:srgbClr val="000000"/>
                </a:solidFill>
              </a:rPr>
              <a:t>: [</a:t>
            </a:r>
            <a:r>
              <a:rPr dirty="0">
                <a:solidFill>
                  <a:srgbClr val="CD7923"/>
                </a:solidFill>
              </a:rPr>
              <a:t>'</a:t>
            </a:r>
            <a:r>
              <a:rPr dirty="0" err="1">
                <a:solidFill>
                  <a:srgbClr val="CD7923"/>
                </a:solidFill>
              </a:rPr>
              <a:t>Alice’</a:t>
            </a:r>
            <a:r>
              <a:rPr dirty="0" err="1">
                <a:solidFill>
                  <a:srgbClr val="000000"/>
                </a:solidFill>
              </a:rPr>
              <a:t>,</a:t>
            </a:r>
            <a:r>
              <a:rPr dirty="0" err="1">
                <a:solidFill>
                  <a:srgbClr val="CD7923"/>
                </a:solidFill>
              </a:rPr>
              <a:t>'Bob</a:t>
            </a:r>
            <a:r>
              <a:rPr dirty="0">
                <a:solidFill>
                  <a:srgbClr val="CD7923"/>
                </a:solidFill>
              </a:rPr>
              <a:t>’</a:t>
            </a:r>
            <a:r>
              <a:rPr dirty="0">
                <a:solidFill>
                  <a:srgbClr val="000000"/>
                </a:solidFill>
              </a:rPr>
              <a:t>,</a:t>
            </a:r>
            <a:endParaRPr lang="en-GB"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GB" dirty="0"/>
              <a:t>                    </a:t>
            </a:r>
            <a:r>
              <a:rPr dirty="0">
                <a:solidFill>
                  <a:srgbClr val="CD7923"/>
                </a:solidFill>
              </a:rPr>
              <a:t>'Charlie'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>
                <a:solidFill>
                  <a:srgbClr val="CD7923"/>
                </a:solidFill>
              </a:rPr>
              <a:t>'David'</a:t>
            </a:r>
            <a:r>
              <a:rPr dirty="0">
                <a:solidFill>
                  <a:srgbClr val="000000"/>
                </a:solidFill>
              </a:rPr>
              <a:t>]}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     ...: </a:t>
            </a:r>
            <a:r>
              <a:rPr dirty="0" err="1"/>
              <a:t>df_a</a:t>
            </a:r>
            <a:r>
              <a:rPr dirty="0"/>
              <a:t> = </a:t>
            </a:r>
            <a:r>
              <a:rPr dirty="0" err="1"/>
              <a:t>pd.DataFrame</a:t>
            </a:r>
            <a:r>
              <a:rPr dirty="0"/>
              <a:t>(</a:t>
            </a:r>
            <a:r>
              <a:rPr dirty="0" err="1"/>
              <a:t>data_a</a:t>
            </a:r>
            <a:r>
              <a:rPr dirty="0"/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...: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 i="1">
                <a:solidFill>
                  <a:srgbClr val="779F9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 dirty="0">
                <a:solidFill>
                  <a:srgbClr val="34A327"/>
                </a:solidFill>
              </a:rPr>
              <a:t>     ...: </a:t>
            </a:r>
            <a:r>
              <a:rPr dirty="0"/>
              <a:t># Sample </a:t>
            </a:r>
            <a:r>
              <a:rPr dirty="0" err="1"/>
              <a:t>DataFrame</a:t>
            </a:r>
            <a:r>
              <a:rPr dirty="0"/>
              <a:t> B</a:t>
            </a:r>
            <a:endParaRPr i="0"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...: </a:t>
            </a:r>
            <a:r>
              <a:rPr dirty="0" err="1">
                <a:solidFill>
                  <a:srgbClr val="000000"/>
                </a:solidFill>
              </a:rPr>
              <a:t>data_b</a:t>
            </a:r>
            <a:r>
              <a:rPr dirty="0">
                <a:solidFill>
                  <a:srgbClr val="000000"/>
                </a:solidFill>
              </a:rPr>
              <a:t> = {</a:t>
            </a:r>
            <a:r>
              <a:rPr dirty="0">
                <a:solidFill>
                  <a:srgbClr val="CD7923"/>
                </a:solidFill>
              </a:rPr>
              <a:t>'id'</a:t>
            </a:r>
            <a:r>
              <a:rPr dirty="0">
                <a:solidFill>
                  <a:srgbClr val="000000"/>
                </a:solidFill>
              </a:rPr>
              <a:t>: [</a:t>
            </a:r>
            <a:r>
              <a:rPr dirty="0"/>
              <a:t>3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/>
              <a:t>4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/>
              <a:t>5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/>
              <a:t>6</a:t>
            </a:r>
            <a:r>
              <a:rPr dirty="0">
                <a:solidFill>
                  <a:srgbClr val="000000"/>
                </a:solidFill>
              </a:rPr>
              <a:t>],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...: </a:t>
            </a:r>
            <a:r>
              <a:rPr dirty="0">
                <a:solidFill>
                  <a:srgbClr val="000000"/>
                </a:solidFill>
              </a:rPr>
              <a:t>          </a:t>
            </a:r>
            <a:r>
              <a:rPr dirty="0">
                <a:solidFill>
                  <a:srgbClr val="CD7923"/>
                </a:solidFill>
              </a:rPr>
              <a:t>'age'</a:t>
            </a:r>
            <a:r>
              <a:rPr dirty="0">
                <a:solidFill>
                  <a:srgbClr val="000000"/>
                </a:solidFill>
              </a:rPr>
              <a:t>: [</a:t>
            </a:r>
            <a:r>
              <a:rPr dirty="0"/>
              <a:t>25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/>
              <a:t>30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/>
              <a:t>35</a:t>
            </a:r>
            <a:r>
              <a:rPr dirty="0">
                <a:solidFill>
                  <a:srgbClr val="000000"/>
                </a:solidFill>
              </a:rPr>
              <a:t>, </a:t>
            </a:r>
            <a:r>
              <a:rPr dirty="0"/>
              <a:t>40</a:t>
            </a:r>
            <a:r>
              <a:rPr dirty="0">
                <a:solidFill>
                  <a:srgbClr val="000000"/>
                </a:solidFill>
              </a:rPr>
              <a:t>]}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     ...: </a:t>
            </a:r>
            <a:r>
              <a:rPr dirty="0" err="1"/>
              <a:t>df_b</a:t>
            </a:r>
            <a:r>
              <a:rPr dirty="0"/>
              <a:t> = </a:t>
            </a:r>
            <a:r>
              <a:rPr dirty="0" err="1"/>
              <a:t>pd.DataFrame</a:t>
            </a:r>
            <a:r>
              <a:rPr dirty="0"/>
              <a:t>(</a:t>
            </a:r>
            <a:r>
              <a:rPr dirty="0" err="1"/>
              <a:t>data_b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Joining data frames"/>
          <p:cNvSpPr txBox="1"/>
          <p:nvPr/>
        </p:nvSpPr>
        <p:spPr>
          <a:xfrm>
            <a:off x="3757828" y="311249"/>
            <a:ext cx="548914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Joining data frames</a:t>
            </a:r>
          </a:p>
        </p:txBody>
      </p:sp>
      <p:sp>
        <p:nvSpPr>
          <p:cNvPr id="252" name="In [111]: df_a…"/>
          <p:cNvSpPr txBox="1"/>
          <p:nvPr/>
        </p:nvSpPr>
        <p:spPr>
          <a:xfrm>
            <a:off x="1195022" y="1736592"/>
            <a:ext cx="3646774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111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df_a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111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id     name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1    Alice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2      Bob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3  Charlie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4    David</a:t>
            </a:r>
          </a:p>
        </p:txBody>
      </p:sp>
      <p:sp>
        <p:nvSpPr>
          <p:cNvPr id="253" name="In [112]: df_b…"/>
          <p:cNvSpPr txBox="1"/>
          <p:nvPr/>
        </p:nvSpPr>
        <p:spPr>
          <a:xfrm>
            <a:off x="8018793" y="1736592"/>
            <a:ext cx="3646774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112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df_b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112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id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0   3   25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1   4   30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2   5   35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3   6   40</a:t>
            </a:r>
          </a:p>
        </p:txBody>
      </p:sp>
      <p:sp>
        <p:nvSpPr>
          <p:cNvPr id="254" name="Line"/>
          <p:cNvSpPr/>
          <p:nvPr/>
        </p:nvSpPr>
        <p:spPr>
          <a:xfrm flipV="1">
            <a:off x="6502400" y="1854791"/>
            <a:ext cx="1" cy="38276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Joining data frames"/>
          <p:cNvSpPr txBox="1"/>
          <p:nvPr/>
        </p:nvSpPr>
        <p:spPr>
          <a:xfrm>
            <a:off x="3757828" y="311249"/>
            <a:ext cx="548914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Joining data frames</a:t>
            </a:r>
          </a:p>
        </p:txBody>
      </p:sp>
      <p:sp>
        <p:nvSpPr>
          <p:cNvPr id="257" name="In [111]: df_a…"/>
          <p:cNvSpPr txBox="1"/>
          <p:nvPr/>
        </p:nvSpPr>
        <p:spPr>
          <a:xfrm>
            <a:off x="1195022" y="1736592"/>
            <a:ext cx="3646774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111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df_a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111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id     name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1    Alice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2      Bob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3  Charlie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4    David</a:t>
            </a:r>
          </a:p>
        </p:txBody>
      </p:sp>
      <p:sp>
        <p:nvSpPr>
          <p:cNvPr id="258" name="In [112]: df_b…"/>
          <p:cNvSpPr txBox="1"/>
          <p:nvPr/>
        </p:nvSpPr>
        <p:spPr>
          <a:xfrm>
            <a:off x="8018793" y="1736592"/>
            <a:ext cx="3646774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112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df_b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112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id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0   3   25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1   4   30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2   5   35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3   6   40</a:t>
            </a:r>
          </a:p>
        </p:txBody>
      </p:sp>
      <p:sp>
        <p:nvSpPr>
          <p:cNvPr id="259" name="Line"/>
          <p:cNvSpPr/>
          <p:nvPr/>
        </p:nvSpPr>
        <p:spPr>
          <a:xfrm flipV="1">
            <a:off x="6502399" y="1854790"/>
            <a:ext cx="1" cy="38276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0" name="In [113]: df_c = pd.merge(df_a,df_b,on='id')…"/>
          <p:cNvSpPr txBox="1"/>
          <p:nvPr/>
        </p:nvSpPr>
        <p:spPr>
          <a:xfrm>
            <a:off x="1334851" y="6076315"/>
            <a:ext cx="11216358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113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df_c = pd.merge(df_a,df_b,on='id')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114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df_c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114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id     name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3  Charlie   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4    David   30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5696"/>
            <a:ext cx="13004800" cy="468220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Example table…"/>
          <p:cNvSpPr txBox="1"/>
          <p:nvPr/>
        </p:nvSpPr>
        <p:spPr>
          <a:xfrm>
            <a:off x="3765143" y="76225"/>
            <a:ext cx="5474514" cy="1733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 b="0"/>
            </a:pPr>
            <a:r>
              <a:t>Example table</a:t>
            </a:r>
          </a:p>
          <a:p>
            <a:pPr>
              <a:defRPr sz="5400" b="0"/>
            </a:pPr>
            <a:r>
              <a:t>Causes of deaths</a:t>
            </a:r>
          </a:p>
        </p:txBody>
      </p:sp>
      <p:sp>
        <p:nvSpPr>
          <p:cNvPr id="134" name="https://www.thelancet.com/action/showPdf?pii=S0140-6736%2816%2931012-1"/>
          <p:cNvSpPr txBox="1"/>
          <p:nvPr/>
        </p:nvSpPr>
        <p:spPr>
          <a:xfrm>
            <a:off x="124753" y="7875079"/>
            <a:ext cx="7918007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700" b="0"/>
            </a:lvl1pPr>
          </a:lstStyle>
          <a:p>
            <a:r>
              <a:t>https://www.thelancet.com/action/showPdf?pii=S0140-6736%2816%2931012-1</a:t>
            </a:r>
          </a:p>
        </p:txBody>
      </p:sp>
      <p:sp>
        <p:nvSpPr>
          <p:cNvPr id="135" name="GBD 2015 Mortality and Causes of Death Collaborators 2016, The Lancet, 388, 1459"/>
          <p:cNvSpPr txBox="1"/>
          <p:nvPr/>
        </p:nvSpPr>
        <p:spPr>
          <a:xfrm>
            <a:off x="135644" y="7537218"/>
            <a:ext cx="776922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GBD 2015 Mortality and Causes of Death Collaborators 2016, The Lancet, 388, 1459</a:t>
            </a:r>
          </a:p>
        </p:txBody>
      </p:sp>
      <p:sp>
        <p:nvSpPr>
          <p:cNvPr id="136" name="The full table is 10 pages long."/>
          <p:cNvSpPr txBox="1"/>
          <p:nvPr/>
        </p:nvSpPr>
        <p:spPr>
          <a:xfrm>
            <a:off x="4370476" y="8639920"/>
            <a:ext cx="42638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The full table is 10 pages long.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Joining data frames"/>
          <p:cNvSpPr txBox="1"/>
          <p:nvPr/>
        </p:nvSpPr>
        <p:spPr>
          <a:xfrm>
            <a:off x="3757828" y="311249"/>
            <a:ext cx="548914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Joining data frames</a:t>
            </a:r>
          </a:p>
        </p:txBody>
      </p:sp>
      <p:sp>
        <p:nvSpPr>
          <p:cNvPr id="263" name="In [113]: df_c = pd.merge(df_a,df_b,on='id')…"/>
          <p:cNvSpPr txBox="1"/>
          <p:nvPr/>
        </p:nvSpPr>
        <p:spPr>
          <a:xfrm>
            <a:off x="894221" y="1527135"/>
            <a:ext cx="11216358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113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df_c = pd.merge(df_a,df_b,on='id')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114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df_c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114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id     name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3  Charlie   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4    David   30</a:t>
            </a:r>
          </a:p>
        </p:txBody>
      </p:sp>
      <p:sp>
        <p:nvSpPr>
          <p:cNvPr id="264" name="The concept of joins comes up frequently in data science, particularly with SQL."/>
          <p:cNvSpPr txBox="1"/>
          <p:nvPr/>
        </p:nvSpPr>
        <p:spPr>
          <a:xfrm>
            <a:off x="272345" y="6387014"/>
            <a:ext cx="12469293" cy="16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900" b="0"/>
            </a:lvl1pPr>
          </a:lstStyle>
          <a:p>
            <a:r>
              <a:rPr dirty="0"/>
              <a:t>The concept of joins comes up frequently in data science, particularly with SQL.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Joining data frames"/>
          <p:cNvSpPr txBox="1"/>
          <p:nvPr/>
        </p:nvSpPr>
        <p:spPr>
          <a:xfrm>
            <a:off x="3757828" y="311249"/>
            <a:ext cx="548914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Joining data frames</a:t>
            </a:r>
          </a:p>
        </p:txBody>
      </p:sp>
      <p:sp>
        <p:nvSpPr>
          <p:cNvPr id="267" name="In [115]: df_c = pd.merge(df_a,df_b,on='id',how='inner')…"/>
          <p:cNvSpPr txBox="1"/>
          <p:nvPr/>
        </p:nvSpPr>
        <p:spPr>
          <a:xfrm>
            <a:off x="263422" y="2224759"/>
            <a:ext cx="9954761" cy="455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115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df_c = pd.merge(df_a,df_b,on='id',how=</a:t>
            </a:r>
            <a:r>
              <a:rPr>
                <a:solidFill>
                  <a:srgbClr val="CD7923"/>
                </a:solidFill>
              </a:rPr>
              <a:t>'inner'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116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df_c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116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id     name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3  Charlie   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4    David   30</a:t>
            </a:r>
          </a:p>
        </p:txBody>
      </p:sp>
      <p:sp>
        <p:nvSpPr>
          <p:cNvPr id="268" name="An inner join returns all rows where there is a match in both columns."/>
          <p:cNvSpPr txBox="1"/>
          <p:nvPr/>
        </p:nvSpPr>
        <p:spPr>
          <a:xfrm>
            <a:off x="146951" y="7277895"/>
            <a:ext cx="12699619" cy="16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900" b="0"/>
            </a:pPr>
            <a:r>
              <a:rPr dirty="0"/>
              <a:t>An </a:t>
            </a:r>
            <a:r>
              <a:rPr i="1" dirty="0"/>
              <a:t>inner</a:t>
            </a:r>
            <a:r>
              <a:rPr dirty="0"/>
              <a:t> </a:t>
            </a:r>
            <a:r>
              <a:rPr i="1" dirty="0"/>
              <a:t>join</a:t>
            </a:r>
            <a:r>
              <a:rPr dirty="0"/>
              <a:t> returns all rows where there is a match in both columns.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Joining data frames"/>
          <p:cNvSpPr txBox="1"/>
          <p:nvPr/>
        </p:nvSpPr>
        <p:spPr>
          <a:xfrm>
            <a:off x="3757828" y="311249"/>
            <a:ext cx="548914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Joining data frames</a:t>
            </a:r>
          </a:p>
        </p:txBody>
      </p:sp>
      <p:sp>
        <p:nvSpPr>
          <p:cNvPr id="271" name="In [117]: df_c = pd.merge(df_a,df_b,on='id',how='left')…"/>
          <p:cNvSpPr txBox="1"/>
          <p:nvPr/>
        </p:nvSpPr>
        <p:spPr>
          <a:xfrm>
            <a:off x="263422" y="1660041"/>
            <a:ext cx="9764998" cy="568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117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df_c</a:t>
            </a:r>
            <a:r>
              <a:rPr dirty="0"/>
              <a:t> = </a:t>
            </a:r>
            <a:r>
              <a:rPr dirty="0" err="1"/>
              <a:t>pd.merge</a:t>
            </a:r>
            <a:r>
              <a:rPr dirty="0"/>
              <a:t>(</a:t>
            </a:r>
            <a:r>
              <a:rPr dirty="0" err="1"/>
              <a:t>df_a,df_b,on</a:t>
            </a:r>
            <a:r>
              <a:rPr dirty="0"/>
              <a:t>='</a:t>
            </a:r>
            <a:r>
              <a:rPr dirty="0" err="1"/>
              <a:t>id',how</a:t>
            </a:r>
            <a:r>
              <a:rPr dirty="0"/>
              <a:t>=</a:t>
            </a:r>
            <a:r>
              <a:rPr dirty="0">
                <a:solidFill>
                  <a:srgbClr val="CD7923"/>
                </a:solidFill>
              </a:rPr>
              <a:t>'left'</a:t>
            </a:r>
            <a:r>
              <a:rPr dirty="0"/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118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df_c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118</a:t>
            </a:r>
            <a:r>
              <a:rPr dirty="0"/>
              <a:t>]: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id     name 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0   1    Alice   </a:t>
            </a:r>
            <a:r>
              <a:rPr dirty="0" err="1"/>
              <a:t>NaN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1   2      Bob   </a:t>
            </a:r>
            <a:r>
              <a:rPr dirty="0" err="1"/>
              <a:t>NaN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2   3  Charlie  25.0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4    David  30.0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</p:txBody>
      </p:sp>
      <p:sp>
        <p:nvSpPr>
          <p:cNvPr id="272" name="A left outer join returns all rows from the first data frame."/>
          <p:cNvSpPr txBox="1"/>
          <p:nvPr/>
        </p:nvSpPr>
        <p:spPr>
          <a:xfrm>
            <a:off x="204514" y="7277895"/>
            <a:ext cx="12627066" cy="16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900" b="0"/>
            </a:pPr>
            <a:r>
              <a:rPr dirty="0"/>
              <a:t>A </a:t>
            </a:r>
            <a:r>
              <a:rPr i="1" dirty="0"/>
              <a:t>left outer</a:t>
            </a:r>
            <a:r>
              <a:rPr dirty="0"/>
              <a:t> </a:t>
            </a:r>
            <a:r>
              <a:rPr i="1" dirty="0"/>
              <a:t>join</a:t>
            </a:r>
            <a:r>
              <a:rPr dirty="0"/>
              <a:t> returns all rows from the first data frame.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Joining data frames"/>
          <p:cNvSpPr txBox="1"/>
          <p:nvPr/>
        </p:nvSpPr>
        <p:spPr>
          <a:xfrm>
            <a:off x="3757828" y="311249"/>
            <a:ext cx="548914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Joining data frames</a:t>
            </a:r>
          </a:p>
        </p:txBody>
      </p:sp>
      <p:sp>
        <p:nvSpPr>
          <p:cNvPr id="275" name="In [117]: df_c = pd.merge(df_a,df_b,on='id',how='left')…"/>
          <p:cNvSpPr txBox="1"/>
          <p:nvPr/>
        </p:nvSpPr>
        <p:spPr>
          <a:xfrm>
            <a:off x="263422" y="1660041"/>
            <a:ext cx="10364604" cy="568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117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df_c</a:t>
            </a:r>
            <a:r>
              <a:rPr dirty="0"/>
              <a:t> = </a:t>
            </a:r>
            <a:r>
              <a:rPr dirty="0" err="1"/>
              <a:t>pd.merge</a:t>
            </a:r>
            <a:r>
              <a:rPr dirty="0"/>
              <a:t>(</a:t>
            </a:r>
            <a:r>
              <a:rPr dirty="0" err="1"/>
              <a:t>df_a,df_b,on</a:t>
            </a:r>
            <a:r>
              <a:rPr dirty="0"/>
              <a:t>='</a:t>
            </a:r>
            <a:r>
              <a:rPr dirty="0" err="1"/>
              <a:t>id',how</a:t>
            </a:r>
            <a:r>
              <a:rPr dirty="0"/>
              <a:t>=</a:t>
            </a:r>
            <a:r>
              <a:rPr dirty="0">
                <a:solidFill>
                  <a:srgbClr val="CD7923"/>
                </a:solidFill>
              </a:rPr>
              <a:t>'left'</a:t>
            </a:r>
            <a:r>
              <a:rPr dirty="0"/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118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df_c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118</a:t>
            </a:r>
            <a:r>
              <a:rPr dirty="0"/>
              <a:t>]: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id     name 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0   1    Alice   </a:t>
            </a:r>
            <a:r>
              <a:rPr dirty="0" err="1"/>
              <a:t>NaN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1   2      Bob   </a:t>
            </a:r>
            <a:r>
              <a:rPr dirty="0" err="1"/>
              <a:t>NaN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2   3  Charlie  25.0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4    David  30.0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</p:txBody>
      </p:sp>
      <p:sp>
        <p:nvSpPr>
          <p:cNvPr id="276" name="A left outer join returns all rows from the first data frame."/>
          <p:cNvSpPr txBox="1"/>
          <p:nvPr/>
        </p:nvSpPr>
        <p:spPr>
          <a:xfrm>
            <a:off x="204513" y="7277895"/>
            <a:ext cx="12537125" cy="16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900" b="0"/>
            </a:pPr>
            <a:r>
              <a:rPr dirty="0"/>
              <a:t>A </a:t>
            </a:r>
            <a:r>
              <a:rPr i="1" dirty="0"/>
              <a:t>left outer</a:t>
            </a:r>
            <a:r>
              <a:rPr dirty="0"/>
              <a:t> </a:t>
            </a:r>
            <a:r>
              <a:rPr i="1" dirty="0"/>
              <a:t>join</a:t>
            </a:r>
            <a:r>
              <a:rPr dirty="0"/>
              <a:t> returns all rows from the first data frame.</a:t>
            </a:r>
          </a:p>
        </p:txBody>
      </p:sp>
      <p:sp>
        <p:nvSpPr>
          <p:cNvPr id="277" name="Line"/>
          <p:cNvSpPr/>
          <p:nvPr/>
        </p:nvSpPr>
        <p:spPr>
          <a:xfrm flipH="1">
            <a:off x="5811238" y="4153506"/>
            <a:ext cx="1965369" cy="69707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8" name="What are these?"/>
          <p:cNvSpPr txBox="1"/>
          <p:nvPr/>
        </p:nvSpPr>
        <p:spPr>
          <a:xfrm>
            <a:off x="7933561" y="3776084"/>
            <a:ext cx="344952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are these?</a:t>
            </a:r>
          </a:p>
        </p:txBody>
      </p:sp>
      <p:sp>
        <p:nvSpPr>
          <p:cNvPr id="279" name="Oval"/>
          <p:cNvSpPr/>
          <p:nvPr/>
        </p:nvSpPr>
        <p:spPr>
          <a:xfrm>
            <a:off x="4312625" y="4701916"/>
            <a:ext cx="1269705" cy="1135786"/>
          </a:xfrm>
          <a:prstGeom prst="ellipse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Joining data frames"/>
          <p:cNvSpPr txBox="1"/>
          <p:nvPr/>
        </p:nvSpPr>
        <p:spPr>
          <a:xfrm>
            <a:off x="3757828" y="311249"/>
            <a:ext cx="548914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Joining data frames</a:t>
            </a:r>
          </a:p>
        </p:txBody>
      </p:sp>
      <p:sp>
        <p:nvSpPr>
          <p:cNvPr id="282" name="In [119]: df_c = pd.merge(df_a,df_b,on='id',how='right')…"/>
          <p:cNvSpPr txBox="1"/>
          <p:nvPr/>
        </p:nvSpPr>
        <p:spPr>
          <a:xfrm>
            <a:off x="263422" y="1913957"/>
            <a:ext cx="9974859" cy="5180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119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df_c</a:t>
            </a:r>
            <a:r>
              <a:rPr dirty="0"/>
              <a:t> = </a:t>
            </a:r>
            <a:r>
              <a:rPr dirty="0" err="1"/>
              <a:t>pd.merge</a:t>
            </a:r>
            <a:r>
              <a:rPr dirty="0"/>
              <a:t>(</a:t>
            </a:r>
            <a:r>
              <a:rPr dirty="0" err="1"/>
              <a:t>df_a,df_b,on</a:t>
            </a:r>
            <a:r>
              <a:rPr dirty="0"/>
              <a:t>='</a:t>
            </a:r>
            <a:r>
              <a:rPr dirty="0" err="1"/>
              <a:t>id',how</a:t>
            </a:r>
            <a:r>
              <a:rPr dirty="0"/>
              <a:t>=</a:t>
            </a:r>
            <a:r>
              <a:rPr dirty="0">
                <a:solidFill>
                  <a:srgbClr val="CD7923"/>
                </a:solidFill>
              </a:rPr>
              <a:t>'right'</a:t>
            </a:r>
            <a:r>
              <a:rPr dirty="0"/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34A327"/>
                </a:solidFill>
              </a:rPr>
              <a:t>In [</a:t>
            </a:r>
            <a:r>
              <a:rPr b="1" dirty="0">
                <a:solidFill>
                  <a:srgbClr val="2EE721"/>
                </a:solidFill>
              </a:rPr>
              <a:t>120</a:t>
            </a:r>
            <a:r>
              <a:rPr dirty="0">
                <a:solidFill>
                  <a:srgbClr val="34A327"/>
                </a:solidFill>
              </a:rPr>
              <a:t>]: </a:t>
            </a:r>
            <a:r>
              <a:rPr dirty="0" err="1"/>
              <a:t>df_c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Out[</a:t>
            </a:r>
            <a:r>
              <a:rPr b="1" dirty="0">
                <a:solidFill>
                  <a:srgbClr val="FF3B1E"/>
                </a:solidFill>
              </a:rPr>
              <a:t>120</a:t>
            </a:r>
            <a:r>
              <a:rPr dirty="0"/>
              <a:t>]: 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id     name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0   3  Charlie   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1   4    David   30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2   5      </a:t>
            </a:r>
            <a:r>
              <a:rPr dirty="0" err="1"/>
              <a:t>NaN</a:t>
            </a:r>
            <a:r>
              <a:rPr dirty="0"/>
              <a:t>   35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3   6      </a:t>
            </a:r>
            <a:r>
              <a:rPr dirty="0" err="1"/>
              <a:t>NaN</a:t>
            </a:r>
            <a:r>
              <a:rPr dirty="0"/>
              <a:t>   40</a:t>
            </a:r>
          </a:p>
        </p:txBody>
      </p:sp>
      <p:sp>
        <p:nvSpPr>
          <p:cNvPr id="283" name="A right outer join returns all rows from the second data frame."/>
          <p:cNvSpPr txBox="1"/>
          <p:nvPr/>
        </p:nvSpPr>
        <p:spPr>
          <a:xfrm>
            <a:off x="613364" y="7277895"/>
            <a:ext cx="11813481" cy="16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900" b="0"/>
            </a:pPr>
            <a:r>
              <a:rPr dirty="0"/>
              <a:t>A </a:t>
            </a:r>
            <a:r>
              <a:rPr i="1" dirty="0"/>
              <a:t>right outer</a:t>
            </a:r>
            <a:r>
              <a:rPr dirty="0"/>
              <a:t> </a:t>
            </a:r>
            <a:r>
              <a:rPr i="1" dirty="0"/>
              <a:t>join</a:t>
            </a:r>
            <a:r>
              <a:rPr dirty="0"/>
              <a:t> returns all rows from the second data frame.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Joining data frames"/>
          <p:cNvSpPr txBox="1"/>
          <p:nvPr/>
        </p:nvSpPr>
        <p:spPr>
          <a:xfrm>
            <a:off x="3757828" y="311249"/>
            <a:ext cx="548914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Joining data frames</a:t>
            </a:r>
          </a:p>
        </p:txBody>
      </p:sp>
      <p:sp>
        <p:nvSpPr>
          <p:cNvPr id="286" name="In [122]: df_c = pd.merge(df_a,df_b,on='id',how='outer')…"/>
          <p:cNvSpPr txBox="1"/>
          <p:nvPr/>
        </p:nvSpPr>
        <p:spPr>
          <a:xfrm>
            <a:off x="813115" y="1189517"/>
            <a:ext cx="14019520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122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df_c = pd.merge(df_a,df_b,on='id',how=</a:t>
            </a:r>
            <a:r>
              <a:rPr>
                <a:solidFill>
                  <a:srgbClr val="CD7923"/>
                </a:solidFill>
              </a:rPr>
              <a:t>'outer'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123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df_c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123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id     name   age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1    Alice   NaN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2      Bob   NaN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3  Charlie  25.0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4    David  30.0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5      NaN  35.0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5   6      NaN  40.0</a:t>
            </a:r>
          </a:p>
        </p:txBody>
      </p:sp>
      <p:sp>
        <p:nvSpPr>
          <p:cNvPr id="287" name="An outer join returns all rows from the both data frames."/>
          <p:cNvSpPr txBox="1"/>
          <p:nvPr/>
        </p:nvSpPr>
        <p:spPr>
          <a:xfrm>
            <a:off x="428542" y="7277895"/>
            <a:ext cx="12178186" cy="16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900" b="0"/>
            </a:pPr>
            <a:r>
              <a:rPr dirty="0"/>
              <a:t>An </a:t>
            </a:r>
            <a:r>
              <a:rPr i="1" dirty="0"/>
              <a:t>outer</a:t>
            </a:r>
            <a:r>
              <a:rPr dirty="0"/>
              <a:t> </a:t>
            </a:r>
            <a:r>
              <a:rPr i="1" dirty="0"/>
              <a:t>join</a:t>
            </a:r>
            <a:r>
              <a:rPr dirty="0"/>
              <a:t> returns all rows from the both data frames.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Example"/>
          <p:cNvSpPr txBox="1"/>
          <p:nvPr/>
        </p:nvSpPr>
        <p:spPr>
          <a:xfrm>
            <a:off x="5117884" y="261516"/>
            <a:ext cx="276903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Example</a:t>
            </a:r>
          </a:p>
        </p:txBody>
      </p:sp>
      <p:sp>
        <p:nvSpPr>
          <p:cNvPr id="290" name="In [149]: import numpy as np…"/>
          <p:cNvSpPr txBox="1"/>
          <p:nvPr/>
        </p:nvSpPr>
        <p:spPr>
          <a:xfrm>
            <a:off x="242974" y="1725203"/>
            <a:ext cx="6785064" cy="709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In [</a:t>
            </a:r>
            <a:r>
              <a:rPr>
                <a:solidFill>
                  <a:srgbClr val="2EE721"/>
                </a:solidFill>
              </a:rPr>
              <a:t>149</a:t>
            </a:r>
            <a:r>
              <a:rPr b="0"/>
              <a:t>]: </a:t>
            </a:r>
            <a:r>
              <a:t>import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C9FF2"/>
                </a:solidFill>
              </a:rPr>
              <a:t>numpy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as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C9FF2"/>
                </a:solidFill>
              </a:rPr>
              <a:t>np</a:t>
            </a:r>
            <a:endParaRPr b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...: </a:t>
            </a:r>
            <a:r>
              <a:rPr b="1"/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3C9FF2"/>
                </a:solidFill>
              </a:rPr>
              <a:t>pandas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/>
              <a:t>as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3C9FF2"/>
                </a:solidFill>
              </a:rPr>
              <a:t>pd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150</a:t>
            </a:r>
            <a:r>
              <a:rPr>
                <a:solidFill>
                  <a:srgbClr val="34A327"/>
                </a:solidFill>
              </a:rPr>
              <a:t>]: </a:t>
            </a:r>
            <a:r>
              <a:t>x = np.random.uniform(</a:t>
            </a:r>
            <a:r>
              <a:rPr>
                <a:solidFill>
                  <a:srgbClr val="34A327"/>
                </a:solidFill>
              </a:rPr>
              <a:t>0</a:t>
            </a:r>
            <a:r>
              <a:t>, </a:t>
            </a:r>
            <a:r>
              <a:rPr>
                <a:solidFill>
                  <a:srgbClr val="34A327"/>
                </a:solidFill>
              </a:rPr>
              <a:t>5</a:t>
            </a:r>
            <a:r>
              <a:t>, </a:t>
            </a:r>
            <a:r>
              <a:rPr>
                <a:solidFill>
                  <a:srgbClr val="34A327"/>
                </a:solidFill>
              </a:rPr>
              <a:t>100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     ...: </a:t>
            </a:r>
            <a:r>
              <a:t>y = np.random.uniform(</a:t>
            </a:r>
            <a:r>
              <a:rPr>
                <a:solidFill>
                  <a:srgbClr val="34A327"/>
                </a:solidFill>
              </a:rPr>
              <a:t>0</a:t>
            </a:r>
            <a:r>
              <a:t>, </a:t>
            </a:r>
            <a:r>
              <a:rPr>
                <a:solidFill>
                  <a:srgbClr val="34A327"/>
                </a:solidFill>
              </a:rPr>
              <a:t>5</a:t>
            </a:r>
            <a:r>
              <a:t>, </a:t>
            </a:r>
            <a:r>
              <a:rPr>
                <a:solidFill>
                  <a:srgbClr val="34A327"/>
                </a:solidFill>
              </a:rPr>
              <a:t>100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151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distance = np.sqrt((x - </a:t>
            </a:r>
            <a:r>
              <a:rPr>
                <a:solidFill>
                  <a:srgbClr val="34A327"/>
                </a:solidFill>
              </a:rPr>
              <a:t>2</a:t>
            </a:r>
            <a:r>
              <a:t>)**</a:t>
            </a:r>
            <a:r>
              <a:rPr>
                <a:solidFill>
                  <a:srgbClr val="34A327"/>
                </a:solidFill>
              </a:rPr>
              <a:t>2</a:t>
            </a:r>
            <a:r>
              <a:t> + (y - </a:t>
            </a:r>
            <a:r>
              <a:rPr>
                <a:solidFill>
                  <a:srgbClr val="34A327"/>
                </a:solidFill>
              </a:rPr>
              <a:t>1</a:t>
            </a:r>
            <a:r>
              <a:t>)**</a:t>
            </a:r>
            <a:r>
              <a:rPr>
                <a:solidFill>
                  <a:srgbClr val="34A327"/>
                </a:solidFill>
              </a:rPr>
              <a:t>2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152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 = pd.DataFrame({</a:t>
            </a:r>
            <a:r>
              <a:rPr>
                <a:solidFill>
                  <a:srgbClr val="CD7923"/>
                </a:solidFill>
              </a:rPr>
              <a:t>'x'</a:t>
            </a:r>
            <a:r>
              <a:t>: x, </a:t>
            </a:r>
            <a:r>
              <a:rPr>
                <a:solidFill>
                  <a:srgbClr val="CD7923"/>
                </a:solidFill>
              </a:rPr>
              <a:t>'y'</a:t>
            </a:r>
            <a:r>
              <a:t>: y, </a:t>
            </a:r>
            <a:r>
              <a:rPr>
                <a:solidFill>
                  <a:srgbClr val="CD7923"/>
                </a:solidFill>
              </a:rPr>
              <a:t>'distance'</a:t>
            </a:r>
            <a:r>
              <a:t>: distance})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...: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153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153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x         y  distance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0   2.006298  1.551904  0.551940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1   4.646457  1.865174  2.784288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2   0.498075  2.624852  2.212674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3   4.726508  3.752975  3.874625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4   4.347443  1.667537  2.440511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       ...       ...   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95  1.358264  4.989811  4.041091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96  2.277221  1.810945  0.857020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97  2.008568  2.353245  1.353272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98  1.242067  1.891226  1.169934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99  2.529332  4.897635  3.933414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[100 rows x 3 columns]</a:t>
            </a:r>
          </a:p>
        </p:txBody>
      </p:sp>
      <p:grpSp>
        <p:nvGrpSpPr>
          <p:cNvPr id="293" name="Group"/>
          <p:cNvGrpSpPr/>
          <p:nvPr/>
        </p:nvGrpSpPr>
        <p:grpSpPr>
          <a:xfrm>
            <a:off x="6789249" y="2232843"/>
            <a:ext cx="6257754" cy="5708483"/>
            <a:chOff x="0" y="0"/>
            <a:chExt cx="6257752" cy="5708482"/>
          </a:xfrm>
        </p:grpSpPr>
        <p:pic>
          <p:nvPicPr>
            <p:cNvPr id="29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257753" cy="5708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257753" cy="5708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4" name="Star"/>
          <p:cNvSpPr/>
          <p:nvPr/>
        </p:nvSpPr>
        <p:spPr>
          <a:xfrm>
            <a:off x="9456635" y="6035881"/>
            <a:ext cx="520395" cy="4949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xample"/>
          <p:cNvSpPr txBox="1"/>
          <p:nvPr/>
        </p:nvSpPr>
        <p:spPr>
          <a:xfrm>
            <a:off x="5117884" y="261516"/>
            <a:ext cx="276903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Example</a:t>
            </a:r>
          </a:p>
        </p:txBody>
      </p:sp>
      <p:sp>
        <p:nvSpPr>
          <p:cNvPr id="297" name="In [149]: import numpy as np…"/>
          <p:cNvSpPr txBox="1"/>
          <p:nvPr/>
        </p:nvSpPr>
        <p:spPr>
          <a:xfrm>
            <a:off x="242974" y="1242603"/>
            <a:ext cx="6785064" cy="806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In [</a:t>
            </a:r>
            <a:r>
              <a:rPr>
                <a:solidFill>
                  <a:srgbClr val="2EE721"/>
                </a:solidFill>
              </a:rPr>
              <a:t>149</a:t>
            </a:r>
            <a:r>
              <a:rPr b="0"/>
              <a:t>]: </a:t>
            </a:r>
            <a:r>
              <a:t>import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C9FF2"/>
                </a:solidFill>
              </a:rPr>
              <a:t>numpy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as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C9FF2"/>
                </a:solidFill>
              </a:rPr>
              <a:t>np</a:t>
            </a:r>
            <a:endParaRPr b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...: </a:t>
            </a:r>
            <a:r>
              <a:rPr b="1"/>
              <a:t>import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3C9FF2"/>
                </a:solidFill>
              </a:rPr>
              <a:t>pandas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/>
              <a:t>as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3C9FF2"/>
                </a:solidFill>
              </a:rPr>
              <a:t>pd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150</a:t>
            </a:r>
            <a:r>
              <a:rPr>
                <a:solidFill>
                  <a:srgbClr val="34A327"/>
                </a:solidFill>
              </a:rPr>
              <a:t>]: </a:t>
            </a:r>
            <a:r>
              <a:t>x = np.random.uniform(</a:t>
            </a:r>
            <a:r>
              <a:rPr>
                <a:solidFill>
                  <a:srgbClr val="34A327"/>
                </a:solidFill>
              </a:rPr>
              <a:t>0</a:t>
            </a:r>
            <a:r>
              <a:t>, </a:t>
            </a:r>
            <a:r>
              <a:rPr>
                <a:solidFill>
                  <a:srgbClr val="34A327"/>
                </a:solidFill>
              </a:rPr>
              <a:t>5</a:t>
            </a:r>
            <a:r>
              <a:t>, </a:t>
            </a:r>
            <a:r>
              <a:rPr>
                <a:solidFill>
                  <a:srgbClr val="34A327"/>
                </a:solidFill>
              </a:rPr>
              <a:t>100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     ...: </a:t>
            </a:r>
            <a:r>
              <a:t>y = np.random.uniform(</a:t>
            </a:r>
            <a:r>
              <a:rPr>
                <a:solidFill>
                  <a:srgbClr val="34A327"/>
                </a:solidFill>
              </a:rPr>
              <a:t>0</a:t>
            </a:r>
            <a:r>
              <a:t>, </a:t>
            </a:r>
            <a:r>
              <a:rPr>
                <a:solidFill>
                  <a:srgbClr val="34A327"/>
                </a:solidFill>
              </a:rPr>
              <a:t>5</a:t>
            </a:r>
            <a:r>
              <a:t>, </a:t>
            </a:r>
            <a:r>
              <a:rPr>
                <a:solidFill>
                  <a:srgbClr val="34A327"/>
                </a:solidFill>
              </a:rPr>
              <a:t>100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151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distance = np.sqrt((x - </a:t>
            </a:r>
            <a:r>
              <a:rPr>
                <a:solidFill>
                  <a:srgbClr val="34A327"/>
                </a:solidFill>
              </a:rPr>
              <a:t>2</a:t>
            </a:r>
            <a:r>
              <a:t>)**</a:t>
            </a:r>
            <a:r>
              <a:rPr>
                <a:solidFill>
                  <a:srgbClr val="34A327"/>
                </a:solidFill>
              </a:rPr>
              <a:t>2</a:t>
            </a:r>
            <a:r>
              <a:t> + (y - </a:t>
            </a:r>
            <a:r>
              <a:rPr>
                <a:solidFill>
                  <a:srgbClr val="34A327"/>
                </a:solidFill>
              </a:rPr>
              <a:t>1</a:t>
            </a:r>
            <a:r>
              <a:t>)**</a:t>
            </a:r>
            <a:r>
              <a:rPr>
                <a:solidFill>
                  <a:srgbClr val="34A327"/>
                </a:solidFill>
              </a:rPr>
              <a:t>2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152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 = pd.DataFrame({</a:t>
            </a:r>
            <a:r>
              <a:rPr>
                <a:solidFill>
                  <a:srgbClr val="CD7923"/>
                </a:solidFill>
              </a:rPr>
              <a:t>'x'</a:t>
            </a:r>
            <a:r>
              <a:t>: x, </a:t>
            </a:r>
            <a:r>
              <a:rPr>
                <a:solidFill>
                  <a:srgbClr val="CD7923"/>
                </a:solidFill>
              </a:rPr>
              <a:t>'y'</a:t>
            </a:r>
            <a:r>
              <a:t>: y, </a:t>
            </a:r>
            <a:r>
              <a:rPr>
                <a:solidFill>
                  <a:srgbClr val="CD7923"/>
                </a:solidFill>
              </a:rPr>
              <a:t>'distance'</a:t>
            </a:r>
            <a:r>
              <a:t>: distance})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...: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153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153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x         y  distance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0   2.006298  1.551904  0.551940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1   4.646457  1.865174  2.784288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2   0.498075  2.624852  2.212674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3   4.726508  3.752975  3.874625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4   4.347443  1.667537  2.440511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       ...       ...      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95  1.358264  4.989811  4.041091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96  2.277221  1.810945  0.857020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97  2.008568  2.353245  1.353272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98  1.242067  1.891226  1.169934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99  2.529332  4.897635  3.933414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[100 rows x 3 columns]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 i="1">
                <a:solidFill>
                  <a:srgbClr val="779F9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34A327"/>
                </a:solidFill>
              </a:rPr>
              <a:t>In [</a:t>
            </a:r>
            <a:r>
              <a:rPr b="1" i="0">
                <a:solidFill>
                  <a:srgbClr val="2EE721"/>
                </a:solidFill>
              </a:rPr>
              <a:t>154</a:t>
            </a:r>
            <a:r>
              <a:rPr i="0">
                <a:solidFill>
                  <a:srgbClr val="34A327"/>
                </a:solidFill>
              </a:rPr>
              <a:t>]: </a:t>
            </a:r>
            <a:r>
              <a:t># Filter points with distance &lt; 1.5</a:t>
            </a:r>
            <a:endParaRPr i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     ...: </a:t>
            </a:r>
            <a:r>
              <a:t>df_filtered = df[df[</a:t>
            </a:r>
            <a:r>
              <a:rPr>
                <a:solidFill>
                  <a:srgbClr val="CD7923"/>
                </a:solidFill>
              </a:rPr>
              <a:t>'distance'</a:t>
            </a:r>
            <a:r>
              <a:t>] &lt; </a:t>
            </a:r>
            <a:r>
              <a:rPr>
                <a:solidFill>
                  <a:srgbClr val="34A327"/>
                </a:solidFill>
              </a:rPr>
              <a:t>1.5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</p:txBody>
      </p:sp>
      <p:pic>
        <p:nvPicPr>
          <p:cNvPr id="2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50" y="2232843"/>
            <a:ext cx="6257753" cy="5708484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tar"/>
          <p:cNvSpPr/>
          <p:nvPr/>
        </p:nvSpPr>
        <p:spPr>
          <a:xfrm>
            <a:off x="9456634" y="6035881"/>
            <a:ext cx="520396" cy="4949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omorrow's tutorial"/>
          <p:cNvSpPr txBox="1"/>
          <p:nvPr/>
        </p:nvSpPr>
        <p:spPr>
          <a:xfrm>
            <a:off x="3505225" y="261516"/>
            <a:ext cx="599435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Tomorrow's tutorial</a:t>
            </a:r>
          </a:p>
        </p:txBody>
      </p:sp>
      <p:sp>
        <p:nvSpPr>
          <p:cNvPr id="302" name="We'll practising manipulating data with pandas then plotting results with matplotlib."/>
          <p:cNvSpPr txBox="1"/>
          <p:nvPr/>
        </p:nvSpPr>
        <p:spPr>
          <a:xfrm>
            <a:off x="1434461" y="1770875"/>
            <a:ext cx="10135878" cy="22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700" b="0"/>
            </a:lvl1pPr>
          </a:lstStyle>
          <a:p>
            <a:r>
              <a:t>We'll practising manipulating data with pandas then plotting results with matplotlib.</a:t>
            </a:r>
          </a:p>
        </p:txBody>
      </p:sp>
      <p:sp>
        <p:nvSpPr>
          <p:cNvPr id="303" name="Next Week"/>
          <p:cNvSpPr txBox="1"/>
          <p:nvPr/>
        </p:nvSpPr>
        <p:spPr>
          <a:xfrm>
            <a:off x="4788357" y="4590823"/>
            <a:ext cx="3428086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Next Week</a:t>
            </a:r>
          </a:p>
        </p:txBody>
      </p:sp>
      <p:sp>
        <p:nvSpPr>
          <p:cNvPr id="304" name="Examining tabular data with aggregation and grouping.…"/>
          <p:cNvSpPr txBox="1"/>
          <p:nvPr/>
        </p:nvSpPr>
        <p:spPr>
          <a:xfrm>
            <a:off x="1434461" y="5707423"/>
            <a:ext cx="10135878" cy="364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700" b="0"/>
            </a:pPr>
            <a:r>
              <a:t>Examining tabular data with aggregation and grouping.</a:t>
            </a:r>
          </a:p>
          <a:p>
            <a:pPr algn="l">
              <a:defRPr sz="4700" b="0"/>
            </a:pPr>
            <a:endParaRPr/>
          </a:p>
          <a:p>
            <a:pPr algn="l">
              <a:defRPr sz="4700" b="0"/>
            </a:pPr>
            <a:r>
              <a:t>Reading: VanderPlas Ch. 4 (See link in Units)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ata Frames"/>
          <p:cNvSpPr txBox="1"/>
          <p:nvPr/>
        </p:nvSpPr>
        <p:spPr>
          <a:xfrm>
            <a:off x="4489005" y="261516"/>
            <a:ext cx="402679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Data Frames</a:t>
            </a:r>
          </a:p>
        </p:txBody>
      </p:sp>
      <p:sp>
        <p:nvSpPr>
          <p:cNvPr id="139" name="Data frames store tabular data of multiple different types.…"/>
          <p:cNvSpPr txBox="1"/>
          <p:nvPr/>
        </p:nvSpPr>
        <p:spPr>
          <a:xfrm>
            <a:off x="1017934" y="1802471"/>
            <a:ext cx="10430790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4" indent="-333374" algn="l">
              <a:buSzPct val="145000"/>
              <a:buChar char="•"/>
              <a:defRPr sz="3000" b="0"/>
            </a:pPr>
            <a:r>
              <a:rPr dirty="0"/>
              <a:t>Data frames store tabular data of multiple different types.</a:t>
            </a:r>
          </a:p>
          <a:p>
            <a:pPr marL="333374" indent="-333374" algn="l">
              <a:buSzPct val="145000"/>
              <a:buChar char="•"/>
              <a:defRPr sz="3000" b="0"/>
            </a:pPr>
            <a:endParaRPr dirty="0"/>
          </a:p>
          <a:p>
            <a:pPr marL="333374" indent="-333374" algn="l">
              <a:buSzPct val="145000"/>
              <a:buChar char="•"/>
              <a:defRPr sz="3000" b="0"/>
            </a:pPr>
            <a:r>
              <a:rPr dirty="0"/>
              <a:t>In Python's </a:t>
            </a:r>
            <a:r>
              <a:rPr i="1" dirty="0"/>
              <a:t>pandas</a:t>
            </a:r>
            <a:r>
              <a:rPr dirty="0"/>
              <a:t> library these are "Data Frame" objects</a:t>
            </a:r>
          </a:p>
          <a:p>
            <a:pPr lvl="2" algn="l">
              <a:defRPr sz="3000" b="0"/>
            </a:pPr>
            <a:endParaRPr dirty="0"/>
          </a:p>
          <a:p>
            <a:pPr lvl="2" algn="l">
              <a:defRPr sz="3000" b="0"/>
            </a:pPr>
            <a:r>
              <a:rPr dirty="0" err="1"/>
              <a:t>pandas.core.frame.DataFrame</a:t>
            </a:r>
            <a:endParaRPr dirty="0"/>
          </a:p>
          <a:p>
            <a:pPr marL="222250" indent="-222250" algn="l" defTabSz="12700">
              <a:buSzPct val="145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marL="333374" indent="-333374" algn="l">
              <a:buSzPct val="145000"/>
              <a:buChar char="•"/>
              <a:defRPr sz="3000" b="0"/>
            </a:pPr>
            <a:r>
              <a:rPr dirty="0"/>
              <a:t>Data frames consist of column names, indices, and the data</a:t>
            </a:r>
          </a:p>
        </p:txBody>
      </p:sp>
      <p:sp>
        <p:nvSpPr>
          <p:cNvPr id="140" name="length  width  height…"/>
          <p:cNvSpPr txBox="1"/>
          <p:nvPr/>
        </p:nvSpPr>
        <p:spPr>
          <a:xfrm>
            <a:off x="3790612" y="6231438"/>
            <a:ext cx="4885433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Frames"/>
          <p:cNvSpPr txBox="1"/>
          <p:nvPr/>
        </p:nvSpPr>
        <p:spPr>
          <a:xfrm>
            <a:off x="4489005" y="261516"/>
            <a:ext cx="4026790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Data Frames</a:t>
            </a:r>
          </a:p>
        </p:txBody>
      </p:sp>
      <p:sp>
        <p:nvSpPr>
          <p:cNvPr id="143" name="In [27]: df…"/>
          <p:cNvSpPr txBox="1"/>
          <p:nvPr/>
        </p:nvSpPr>
        <p:spPr>
          <a:xfrm>
            <a:off x="1883401" y="1280798"/>
            <a:ext cx="8976067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27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27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28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df.columns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23622"/>
                </a:solidFill>
              </a:rPr>
              <a:t>Out[</a:t>
            </a:r>
            <a:r>
              <a:rPr b="1">
                <a:solidFill>
                  <a:srgbClr val="FF3B1E"/>
                </a:solidFill>
              </a:rPr>
              <a:t>28</a:t>
            </a:r>
            <a:r>
              <a:rPr>
                <a:solidFill>
                  <a:srgbClr val="B23622"/>
                </a:solidFill>
              </a:rPr>
              <a:t>]: </a:t>
            </a:r>
            <a:r>
              <a:t>Index(['length', 'width', 'height'], dtype='object')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29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df.length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29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Name: length, dtype: float64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solidFill>
                  <a:srgbClr val="CD792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30</a:t>
            </a:r>
            <a:r>
              <a:rPr>
                <a:solidFill>
                  <a:srgbClr val="34A327"/>
                </a:solidFill>
              </a:rPr>
              <a:t>]: </a:t>
            </a:r>
            <a:r>
              <a:rPr>
                <a:solidFill>
                  <a:srgbClr val="000000"/>
                </a:solidFill>
              </a:rPr>
              <a:t>df[</a:t>
            </a:r>
            <a:r>
              <a:t>'width'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30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0    7.3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1    6.1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2    5.5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3    7.8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4    6.9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Name: width, dtype: float64</a:t>
            </a:r>
          </a:p>
        </p:txBody>
      </p:sp>
      <p:sp>
        <p:nvSpPr>
          <p:cNvPr id="144" name="column names"/>
          <p:cNvSpPr txBox="1"/>
          <p:nvPr/>
        </p:nvSpPr>
        <p:spPr>
          <a:xfrm>
            <a:off x="7079165" y="2453463"/>
            <a:ext cx="22469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column names</a:t>
            </a:r>
          </a:p>
        </p:txBody>
      </p:sp>
      <p:sp>
        <p:nvSpPr>
          <p:cNvPr id="145" name="Line"/>
          <p:cNvSpPr/>
          <p:nvPr/>
        </p:nvSpPr>
        <p:spPr>
          <a:xfrm flipH="1">
            <a:off x="3419809" y="5674280"/>
            <a:ext cx="2700168" cy="2649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6" name="Line"/>
          <p:cNvSpPr/>
          <p:nvPr/>
        </p:nvSpPr>
        <p:spPr>
          <a:xfrm flipH="1">
            <a:off x="6560641" y="3097080"/>
            <a:ext cx="1417453" cy="110269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7" name="data from the length column"/>
          <p:cNvSpPr txBox="1"/>
          <p:nvPr/>
        </p:nvSpPr>
        <p:spPr>
          <a:xfrm>
            <a:off x="6256218" y="5366836"/>
            <a:ext cx="42227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data from the length column</a:t>
            </a:r>
          </a:p>
        </p:txBody>
      </p:sp>
      <p:sp>
        <p:nvSpPr>
          <p:cNvPr id="148" name="Line"/>
          <p:cNvSpPr/>
          <p:nvPr/>
        </p:nvSpPr>
        <p:spPr>
          <a:xfrm flipH="1">
            <a:off x="3262485" y="8075870"/>
            <a:ext cx="2700168" cy="2649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9" name="data from the width column"/>
          <p:cNvSpPr txBox="1"/>
          <p:nvPr/>
        </p:nvSpPr>
        <p:spPr>
          <a:xfrm>
            <a:off x="6152692" y="7768426"/>
            <a:ext cx="41151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data from the width column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s there a difference?"/>
          <p:cNvSpPr txBox="1"/>
          <p:nvPr/>
        </p:nvSpPr>
        <p:spPr>
          <a:xfrm>
            <a:off x="3236734" y="261516"/>
            <a:ext cx="653133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Is there a difference?</a:t>
            </a:r>
          </a:p>
        </p:txBody>
      </p:sp>
      <p:sp>
        <p:nvSpPr>
          <p:cNvPr id="152" name="In [86]: df.length"/>
          <p:cNvSpPr txBox="1"/>
          <p:nvPr/>
        </p:nvSpPr>
        <p:spPr>
          <a:xfrm>
            <a:off x="183355" y="2769455"/>
            <a:ext cx="3967908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86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df.length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</p:txBody>
      </p:sp>
      <p:sp>
        <p:nvSpPr>
          <p:cNvPr id="153" name="In [87]: df['length']"/>
          <p:cNvSpPr txBox="1"/>
          <p:nvPr/>
        </p:nvSpPr>
        <p:spPr>
          <a:xfrm>
            <a:off x="6717117" y="2769455"/>
            <a:ext cx="4610176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CD792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87</a:t>
            </a:r>
            <a:r>
              <a:rPr>
                <a:solidFill>
                  <a:srgbClr val="34A327"/>
                </a:solidFill>
              </a:rPr>
              <a:t>]: </a:t>
            </a:r>
            <a:r>
              <a:rPr>
                <a:solidFill>
                  <a:srgbClr val="000000"/>
                </a:solidFill>
              </a:rPr>
              <a:t>df[</a:t>
            </a:r>
            <a:r>
              <a:t>'length'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s there a difference?"/>
          <p:cNvSpPr txBox="1"/>
          <p:nvPr/>
        </p:nvSpPr>
        <p:spPr>
          <a:xfrm>
            <a:off x="3236734" y="261516"/>
            <a:ext cx="653133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Is there a difference?</a:t>
            </a:r>
          </a:p>
        </p:txBody>
      </p:sp>
      <p:sp>
        <p:nvSpPr>
          <p:cNvPr id="156" name="In [86]: df.length…"/>
          <p:cNvSpPr txBox="1"/>
          <p:nvPr/>
        </p:nvSpPr>
        <p:spPr>
          <a:xfrm>
            <a:off x="183355" y="2769455"/>
            <a:ext cx="6108800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86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df.length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86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Name: length, dtype: float64</a:t>
            </a:r>
          </a:p>
        </p:txBody>
      </p:sp>
      <p:sp>
        <p:nvSpPr>
          <p:cNvPr id="157" name="In [87]: df['length']…"/>
          <p:cNvSpPr txBox="1"/>
          <p:nvPr/>
        </p:nvSpPr>
        <p:spPr>
          <a:xfrm>
            <a:off x="6717117" y="2769455"/>
            <a:ext cx="6108801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CD792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87</a:t>
            </a:r>
            <a:r>
              <a:rPr>
                <a:solidFill>
                  <a:srgbClr val="34A327"/>
                </a:solidFill>
              </a:rPr>
              <a:t>]: </a:t>
            </a:r>
            <a:r>
              <a:rPr>
                <a:solidFill>
                  <a:srgbClr val="000000"/>
                </a:solidFill>
              </a:rPr>
              <a:t>df[</a:t>
            </a:r>
            <a:r>
              <a:t>'length'</a:t>
            </a:r>
            <a:r>
              <a:rPr>
                <a:solidFill>
                  <a:srgbClr val="000000"/>
                </a:solidFill>
              </a:rP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87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Name: length, dtype: float64</a:t>
            </a:r>
          </a:p>
        </p:txBody>
      </p:sp>
      <p:sp>
        <p:nvSpPr>
          <p:cNvPr id="158" name="No."/>
          <p:cNvSpPr txBox="1"/>
          <p:nvPr/>
        </p:nvSpPr>
        <p:spPr>
          <a:xfrm>
            <a:off x="5905525" y="7629294"/>
            <a:ext cx="1193750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No.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icking an element out of a data frame"/>
          <p:cNvSpPr txBox="1"/>
          <p:nvPr/>
        </p:nvSpPr>
        <p:spPr>
          <a:xfrm>
            <a:off x="525424" y="261516"/>
            <a:ext cx="1195395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Picking an element out of a data frame</a:t>
            </a:r>
          </a:p>
        </p:txBody>
      </p:sp>
      <p:sp>
        <p:nvSpPr>
          <p:cNvPr id="161" name="In [54]: df…"/>
          <p:cNvSpPr txBox="1"/>
          <p:nvPr/>
        </p:nvSpPr>
        <p:spPr>
          <a:xfrm>
            <a:off x="3248155" y="1873250"/>
            <a:ext cx="6169969" cy="554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54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55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df.length[</a:t>
            </a:r>
            <a:r>
              <a:rPr>
                <a:solidFill>
                  <a:srgbClr val="34A327"/>
                </a:solidFill>
              </a:rPr>
              <a:t>1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cking an element out of a data frame"/>
          <p:cNvSpPr txBox="1"/>
          <p:nvPr/>
        </p:nvSpPr>
        <p:spPr>
          <a:xfrm>
            <a:off x="525424" y="261516"/>
            <a:ext cx="11953952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 b="0"/>
            </a:lvl1pPr>
          </a:lstStyle>
          <a:p>
            <a:r>
              <a:t>Picking an element out of a data frame</a:t>
            </a:r>
          </a:p>
        </p:txBody>
      </p:sp>
      <p:sp>
        <p:nvSpPr>
          <p:cNvPr id="164" name="In [54]: df…"/>
          <p:cNvSpPr txBox="1"/>
          <p:nvPr/>
        </p:nvSpPr>
        <p:spPr>
          <a:xfrm>
            <a:off x="3248155" y="1854199"/>
            <a:ext cx="6169969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[</a:t>
            </a:r>
            <a:r>
              <a:rPr b="1">
                <a:solidFill>
                  <a:srgbClr val="2EE721"/>
                </a:solidFill>
              </a:rPr>
              <a:t>54</a:t>
            </a:r>
            <a:r>
              <a:t>]: </a:t>
            </a:r>
            <a:r>
              <a:rPr>
                <a:solidFill>
                  <a:srgbClr val="000000"/>
                </a:solidFill>
              </a:rPr>
              <a:t>df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54</a:t>
            </a:r>
            <a:r>
              <a:t>]: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length  width  height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0    12.5    7.3     3.2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1     8.9    6.1     2.5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2    10.2    5.5     3.0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3    11.1    7.8     3.5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4     9.3    6.9     2.8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4A327"/>
                </a:solidFill>
              </a:rPr>
              <a:t>In [</a:t>
            </a:r>
            <a:r>
              <a:rPr b="1">
                <a:solidFill>
                  <a:srgbClr val="2EE721"/>
                </a:solidFill>
              </a:rPr>
              <a:t>55</a:t>
            </a:r>
            <a:r>
              <a:rPr>
                <a:solidFill>
                  <a:srgbClr val="34A327"/>
                </a:solidFill>
              </a:rPr>
              <a:t>]: </a:t>
            </a:r>
            <a:r>
              <a:t>df.length[</a:t>
            </a:r>
            <a:r>
              <a:rPr>
                <a:solidFill>
                  <a:srgbClr val="34A327"/>
                </a:solidFill>
              </a:rPr>
              <a:t>1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 b="0">
                <a:solidFill>
                  <a:srgbClr val="B236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Out[</a:t>
            </a:r>
            <a:r>
              <a:rPr b="1">
                <a:solidFill>
                  <a:srgbClr val="FF3B1E"/>
                </a:solidFill>
              </a:rPr>
              <a:t>55</a:t>
            </a:r>
            <a:r>
              <a:t>]: </a:t>
            </a:r>
            <a:r>
              <a:rPr>
                <a:solidFill>
                  <a:srgbClr val="000000"/>
                </a:solidFill>
              </a:rPr>
              <a:t>8.9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2782</Words>
  <Application>Microsoft Macintosh PowerPoint</Application>
  <PresentationFormat>Custom</PresentationFormat>
  <Paragraphs>546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How to Build a Table with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Table with Pandas</dc:title>
  <cp:lastModifiedBy>Michael Kuhn</cp:lastModifiedBy>
  <cp:revision>8</cp:revision>
  <dcterms:modified xsi:type="dcterms:W3CDTF">2024-02-05T13:12:21Z</dcterms:modified>
</cp:coreProperties>
</file>