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0"/>
          </a:xfrm>
          <a:solidFill>
            <a:schemeClr val="tx1">
              <a:lumMod val="95000"/>
              <a:lumOff val="5000"/>
            </a:schemeClr>
          </a:solidFill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>
            <a:lvl1pPr marL="514350" indent="-514350">
              <a:buFont typeface="+mj-lt"/>
              <a:buAutoNum type="alphaUcPeriod"/>
              <a:defRPr/>
            </a:lvl1pPr>
            <a:lvl2pPr marL="971550" indent="-514350"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828800" indent="-457200">
              <a:buFont typeface="+mj-lt"/>
              <a:buAutoNum type="alphaUcPeriod"/>
              <a:defRPr/>
            </a:lvl4pPr>
            <a:lvl5pPr marL="2286000" indent="-457200">
              <a:buFont typeface="+mj-lt"/>
              <a:buAutoNum type="alphaU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2BC9-449E-4A68-89C9-0864C3EFA542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ndalus" pitchFamily="18" charset="-78"/>
                <a:cs typeface="Andalus" pitchFamily="18" charset="-78"/>
              </a:rPr>
              <a:t>Mid Term</a:t>
            </a:r>
            <a:br>
              <a:rPr lang="en-US" sz="960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i="1" dirty="0" smtClean="0">
                <a:latin typeface="Andalus" pitchFamily="18" charset="-78"/>
                <a:cs typeface="Andalus" pitchFamily="18" charset="-78"/>
              </a:rPr>
              <a:t>Multiple Choice </a:t>
            </a:r>
            <a:br>
              <a:rPr lang="en-US" sz="4000" i="1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i="1" dirty="0" smtClean="0">
                <a:latin typeface="Andalus" pitchFamily="18" charset="-78"/>
                <a:cs typeface="Andalus" pitchFamily="18" charset="-78"/>
              </a:rPr>
              <a:t>Questions (15 minutes)</a:t>
            </a:r>
            <a:endParaRPr lang="en-US" sz="4000" i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Compiled By:</a:t>
            </a:r>
            <a:r>
              <a:rPr lang="en-US" sz="2400" dirty="0" smtClean="0">
                <a:solidFill>
                  <a:schemeClr val="bg1"/>
                </a:solidFill>
              </a:rPr>
              <a:t> Dr. </a:t>
            </a:r>
            <a:r>
              <a:rPr lang="en-US" sz="2400" dirty="0" err="1" smtClean="0">
                <a:solidFill>
                  <a:schemeClr val="bg1"/>
                </a:solidFill>
              </a:rPr>
              <a:t>Noman</a:t>
            </a:r>
            <a:r>
              <a:rPr lang="en-US" sz="2400" dirty="0" smtClean="0">
                <a:solidFill>
                  <a:schemeClr val="bg1"/>
                </a:solidFill>
              </a:rPr>
              <a:t> Islam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1985" y="0"/>
            <a:ext cx="2020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>
                    <a:lumMod val="50000"/>
                  </a:schemeClr>
                </a:solidFill>
              </a:rPr>
              <a:t>21</a:t>
            </a:r>
            <a:r>
              <a:rPr lang="en-US" sz="2400" i="1" baseline="30000" dirty="0" smtClean="0">
                <a:solidFill>
                  <a:schemeClr val="tx2">
                    <a:lumMod val="50000"/>
                  </a:schemeClr>
                </a:solidFill>
              </a:rPr>
              <a:t>st</a:t>
            </a:r>
            <a:r>
              <a:rPr lang="en-US" sz="2400" i="1" dirty="0" smtClean="0">
                <a:solidFill>
                  <a:schemeClr val="tx2">
                    <a:lumMod val="50000"/>
                  </a:schemeClr>
                </a:solidFill>
              </a:rPr>
              <a:t> May, 2017</a:t>
            </a:r>
            <a:endParaRPr lang="en-US" sz="2400" i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7162800" y="2133600"/>
            <a:ext cx="1066800" cy="1266824"/>
            <a:chOff x="1824" y="633"/>
            <a:chExt cx="2834" cy="2849"/>
          </a:xfrm>
        </p:grpSpPr>
        <p:sp>
          <p:nvSpPr>
            <p:cNvPr id="1028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9. Which of the following is false about Python?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doesn’t support polymorphism</a:t>
            </a:r>
          </a:p>
          <a:p>
            <a:r>
              <a:rPr lang="en-US" sz="2800" dirty="0" smtClean="0"/>
              <a:t>Python doesn’t have concept of multithreading</a:t>
            </a:r>
          </a:p>
          <a:p>
            <a:r>
              <a:rPr lang="en-US" sz="2800" dirty="0" smtClean="0"/>
              <a:t>Python provides multiple inheritance</a:t>
            </a:r>
          </a:p>
          <a:p>
            <a:r>
              <a:rPr lang="en-US" sz="2800" dirty="0" smtClean="0"/>
              <a:t>All of the above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10. What is the correct way to import a module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mymodule</a:t>
            </a:r>
            <a:r>
              <a:rPr lang="en-US" dirty="0" smtClean="0"/>
              <a:t> import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MyClass</a:t>
            </a:r>
            <a:r>
              <a:rPr lang="en-US" dirty="0" smtClean="0"/>
              <a:t> as c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mymodule</a:t>
            </a:r>
            <a:r>
              <a:rPr lang="en-US" dirty="0" smtClean="0"/>
              <a:t> import *</a:t>
            </a:r>
          </a:p>
          <a:p>
            <a:r>
              <a:rPr lang="en-US" dirty="0" smtClean="0"/>
              <a:t>All of the above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11. What is the correct syntax to extend class B from A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r>
              <a:rPr lang="en-US" dirty="0" smtClean="0"/>
              <a:t>Class B:A</a:t>
            </a:r>
          </a:p>
          <a:p>
            <a:r>
              <a:rPr lang="en-US" dirty="0" smtClean="0"/>
              <a:t>Class B extends A</a:t>
            </a:r>
          </a:p>
          <a:p>
            <a:r>
              <a:rPr lang="en-US" dirty="0" smtClean="0"/>
              <a:t>Class B(A):</a:t>
            </a:r>
          </a:p>
          <a:p>
            <a:r>
              <a:rPr lang="en-US" dirty="0" smtClean="0"/>
              <a:t>All of the above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12. Which of the following is not a programming paradigm?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Logic</a:t>
            </a:r>
          </a:p>
          <a:p>
            <a:r>
              <a:rPr lang="en-US" dirty="0" smtClean="0"/>
              <a:t>Graphical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13. Which of the following is not a valid comment in Python?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i</a:t>
            </a:r>
            <a:r>
              <a:rPr lang="en-US" sz="2400" dirty="0" smtClean="0"/>
              <a:t>. ‘’’ Loop initialization</a:t>
            </a:r>
            <a:br>
              <a:rPr lang="en-US" sz="2400" dirty="0" smtClean="0"/>
            </a:br>
            <a:r>
              <a:rPr lang="en-US" sz="2400" dirty="0" smtClean="0"/>
              <a:t>ii. # Loop initialization</a:t>
            </a:r>
            <a:br>
              <a:rPr lang="en-US" sz="2400" dirty="0" smtClean="0"/>
            </a:br>
            <a:r>
              <a:rPr lang="en-US" sz="2400" dirty="0" smtClean="0"/>
              <a:t>iii. /* Loop initialization */</a:t>
            </a:r>
            <a:br>
              <a:rPr lang="en-US" sz="2400" dirty="0" smtClean="0"/>
            </a:br>
            <a:r>
              <a:rPr lang="en-US" sz="2400" dirty="0" smtClean="0"/>
              <a:t>iv.  // Loop initialization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endParaRPr lang="en-US" dirty="0"/>
          </a:p>
          <a:p>
            <a:r>
              <a:rPr lang="en-US" dirty="0" smtClean="0"/>
              <a:t>iii, iv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, iii, iv</a:t>
            </a:r>
          </a:p>
          <a:p>
            <a:r>
              <a:rPr lang="en-US" dirty="0" smtClean="0"/>
              <a:t>ii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14. Consider the following code: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x=[1,2,3,4]</a:t>
            </a:r>
            <a:br>
              <a:rPr lang="en-US" sz="2400" dirty="0" smtClean="0"/>
            </a:br>
            <a:r>
              <a:rPr lang="en-US" sz="2400" dirty="0" err="1" smtClean="0"/>
              <a:t>x.insert</a:t>
            </a:r>
            <a:r>
              <a:rPr lang="en-US" sz="2400" dirty="0" smtClean="0"/>
              <a:t>(0,'100')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What is the value of x after above code is executed?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[1,100,2,3,4]</a:t>
            </a:r>
          </a:p>
          <a:p>
            <a:r>
              <a:rPr lang="en-US" dirty="0" smtClean="0"/>
              <a:t>[100,1,2,3,4]</a:t>
            </a:r>
          </a:p>
          <a:p>
            <a:r>
              <a:rPr lang="en-US" dirty="0" smtClean="0"/>
              <a:t>[100,2,3,4]</a:t>
            </a:r>
          </a:p>
          <a:p>
            <a:r>
              <a:rPr lang="en-US" dirty="0" smtClean="0"/>
              <a:t>[1,2,3,4,5,100]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15. Consider the following code: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cars = ['</a:t>
            </a:r>
            <a:r>
              <a:rPr lang="en-US" sz="2800" dirty="0" err="1" smtClean="0"/>
              <a:t>bmw</a:t>
            </a:r>
            <a:r>
              <a:rPr lang="en-US" sz="2800" dirty="0" smtClean="0"/>
              <a:t>', '</a:t>
            </a:r>
            <a:r>
              <a:rPr lang="en-US" sz="2800" dirty="0" err="1" smtClean="0"/>
              <a:t>audi</a:t>
            </a:r>
            <a:r>
              <a:rPr lang="en-US" sz="2800" dirty="0" smtClean="0"/>
              <a:t>', '</a:t>
            </a:r>
            <a:r>
              <a:rPr lang="en-US" sz="2800" dirty="0" err="1" smtClean="0"/>
              <a:t>toyota</a:t>
            </a:r>
            <a:r>
              <a:rPr lang="en-US" sz="2800" dirty="0" smtClean="0"/>
              <a:t>', '</a:t>
            </a:r>
            <a:r>
              <a:rPr lang="en-US" sz="2800" dirty="0" err="1" smtClean="0"/>
              <a:t>subaru</a:t>
            </a:r>
            <a:r>
              <a:rPr lang="en-US" sz="2800" dirty="0" smtClean="0"/>
              <a:t>'] </a:t>
            </a:r>
            <a:br>
              <a:rPr lang="en-US" sz="2800" dirty="0" smtClean="0"/>
            </a:br>
            <a:r>
              <a:rPr lang="en-US" sz="2800" dirty="0" err="1" smtClean="0"/>
              <a:t>cars.sort</a:t>
            </a:r>
            <a:r>
              <a:rPr lang="en-US" sz="2800" dirty="0" smtClean="0"/>
              <a:t>(reverse=True) 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What is the value of cars above code is executed?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['</a:t>
            </a:r>
            <a:r>
              <a:rPr lang="en-US" dirty="0" err="1"/>
              <a:t>audi</a:t>
            </a:r>
            <a:r>
              <a:rPr lang="en-US" dirty="0"/>
              <a:t>', '</a:t>
            </a:r>
            <a:r>
              <a:rPr lang="en-US" dirty="0" err="1"/>
              <a:t>bmw</a:t>
            </a:r>
            <a:r>
              <a:rPr lang="en-US" dirty="0"/>
              <a:t>', '</a:t>
            </a:r>
            <a:r>
              <a:rPr lang="en-US" dirty="0" err="1"/>
              <a:t>subaru</a:t>
            </a:r>
            <a:r>
              <a:rPr lang="en-US" dirty="0"/>
              <a:t>', '</a:t>
            </a:r>
            <a:r>
              <a:rPr lang="en-US" dirty="0" err="1"/>
              <a:t>toyota</a:t>
            </a:r>
            <a:r>
              <a:rPr lang="en-US" dirty="0"/>
              <a:t>']</a:t>
            </a:r>
          </a:p>
          <a:p>
            <a:r>
              <a:rPr lang="en-US" dirty="0"/>
              <a:t>['</a:t>
            </a:r>
            <a:r>
              <a:rPr lang="en-US" dirty="0" err="1"/>
              <a:t>toyota</a:t>
            </a:r>
            <a:r>
              <a:rPr lang="en-US" dirty="0"/>
              <a:t>', '</a:t>
            </a:r>
            <a:r>
              <a:rPr lang="en-US" dirty="0" err="1"/>
              <a:t>subaru</a:t>
            </a:r>
            <a:r>
              <a:rPr lang="en-US" dirty="0"/>
              <a:t>', '</a:t>
            </a:r>
            <a:r>
              <a:rPr lang="en-US" dirty="0" err="1"/>
              <a:t>bmw</a:t>
            </a:r>
            <a:r>
              <a:rPr lang="en-US" dirty="0"/>
              <a:t>', '</a:t>
            </a:r>
            <a:r>
              <a:rPr lang="en-US" dirty="0" err="1"/>
              <a:t>audi</a:t>
            </a:r>
            <a:r>
              <a:rPr lang="en-US" dirty="0"/>
              <a:t>']</a:t>
            </a:r>
          </a:p>
          <a:p>
            <a:r>
              <a:rPr lang="en-US" dirty="0" smtClean="0"/>
              <a:t>['</a:t>
            </a:r>
            <a:r>
              <a:rPr lang="en-US" dirty="0" err="1" smtClean="0"/>
              <a:t>bmw</a:t>
            </a:r>
            <a:r>
              <a:rPr lang="en-US" dirty="0" smtClean="0"/>
              <a:t>', '</a:t>
            </a:r>
            <a:r>
              <a:rPr lang="en-US" dirty="0" err="1" smtClean="0"/>
              <a:t>audi</a:t>
            </a:r>
            <a:r>
              <a:rPr lang="en-US" dirty="0" smtClean="0"/>
              <a:t>', '</a:t>
            </a:r>
            <a:r>
              <a:rPr lang="en-US" dirty="0" err="1" smtClean="0"/>
              <a:t>toyota</a:t>
            </a:r>
            <a:r>
              <a:rPr lang="en-US" dirty="0" smtClean="0"/>
              <a:t>', '</a:t>
            </a:r>
            <a:r>
              <a:rPr lang="en-US" dirty="0" err="1" smtClean="0"/>
              <a:t>subaru</a:t>
            </a:r>
            <a:r>
              <a:rPr lang="en-US" dirty="0" smtClean="0"/>
              <a:t>']</a:t>
            </a:r>
          </a:p>
          <a:p>
            <a:r>
              <a:rPr lang="en-US" dirty="0" smtClean="0"/>
              <a:t>None of the above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Consider the following code:</a:t>
            </a:r>
            <a:br>
              <a:rPr lang="en-US" sz="2400" dirty="0" smtClean="0"/>
            </a:br>
            <a:r>
              <a:rPr lang="en-US" sz="2400" dirty="0" smtClean="0"/>
              <a:t>print </a:t>
            </a:r>
            <a:r>
              <a:rPr lang="en-US" sz="2400" dirty="0" err="1" smtClean="0"/>
              <a:t>str</a:t>
            </a:r>
            <a:r>
              <a:rPr lang="en-US" sz="2400" dirty="0" smtClean="0"/>
              <a:t> if </a:t>
            </a:r>
            <a:r>
              <a:rPr lang="en-US" sz="2400" dirty="0" err="1" smtClean="0"/>
              <a:t>str</a:t>
            </a:r>
            <a:r>
              <a:rPr lang="en-US" sz="2400" dirty="0" smtClean="0"/>
              <a:t> = 'Hello World!'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What is the output?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smtClean="0"/>
              <a:t>World!</a:t>
            </a:r>
            <a:endParaRPr lang="en-US" dirty="0" smtClean="0"/>
          </a:p>
          <a:p>
            <a:r>
              <a:rPr lang="en-US" dirty="0" smtClean="0"/>
              <a:t>Hello</a:t>
            </a:r>
          </a:p>
          <a:p>
            <a:r>
              <a:rPr lang="en-US" dirty="0" smtClean="0"/>
              <a:t>H</a:t>
            </a:r>
          </a:p>
          <a:p>
            <a:r>
              <a:rPr lang="en-US" dirty="0" smtClean="0"/>
              <a:t>None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2. </a:t>
            </a:r>
            <a:br>
              <a:rPr lang="en-US" sz="2400" dirty="0" smtClean="0"/>
            </a:br>
            <a:r>
              <a:rPr lang="en-US" sz="2400" dirty="0" smtClean="0"/>
              <a:t>print </a:t>
            </a:r>
            <a:r>
              <a:rPr lang="en-US" sz="2400" dirty="0" err="1" smtClean="0"/>
              <a:t>str</a:t>
            </a:r>
            <a:r>
              <a:rPr lang="en-US" sz="2400" dirty="0" smtClean="0"/>
              <a:t>[2:] if </a:t>
            </a:r>
            <a:r>
              <a:rPr lang="en-US" sz="2400" dirty="0" err="1" smtClean="0"/>
              <a:t>str</a:t>
            </a:r>
            <a:r>
              <a:rPr lang="en-US" sz="2400" dirty="0" smtClean="0"/>
              <a:t> = 'Hello World!'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What is the output 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Hello </a:t>
            </a:r>
            <a:r>
              <a:rPr lang="en-US" dirty="0" smtClean="0"/>
              <a:t>World!</a:t>
            </a:r>
            <a:endParaRPr lang="en-US" dirty="0" smtClean="0"/>
          </a:p>
          <a:p>
            <a:pPr marL="514350" indent="-514350"/>
            <a:r>
              <a:rPr lang="en-US" dirty="0" err="1" smtClean="0"/>
              <a:t>llo</a:t>
            </a:r>
            <a:r>
              <a:rPr lang="en-US" dirty="0" smtClean="0"/>
              <a:t> </a:t>
            </a:r>
            <a:r>
              <a:rPr lang="en-US" dirty="0" smtClean="0"/>
              <a:t>World!</a:t>
            </a:r>
            <a:endParaRPr lang="en-US" dirty="0" smtClean="0"/>
          </a:p>
          <a:p>
            <a:pPr marL="514350" indent="-514350"/>
            <a:r>
              <a:rPr lang="en-US" dirty="0" smtClean="0"/>
              <a:t>l</a:t>
            </a:r>
          </a:p>
          <a:p>
            <a:pPr marL="514350" indent="-514350"/>
            <a:r>
              <a:rPr lang="en-US" dirty="0" smtClean="0"/>
              <a:t>None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3. Consider the following code: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print </a:t>
            </a:r>
            <a:r>
              <a:rPr lang="en-US" sz="2800" dirty="0" err="1" smtClean="0"/>
              <a:t>str</a:t>
            </a:r>
            <a:r>
              <a:rPr lang="en-US" sz="2800" dirty="0" smtClean="0"/>
              <a:t> * 2 if </a:t>
            </a:r>
            <a:r>
              <a:rPr lang="en-US" sz="2800" dirty="0" err="1" smtClean="0"/>
              <a:t>str</a:t>
            </a:r>
            <a:r>
              <a:rPr lang="en-US" sz="2800" dirty="0" smtClean="0"/>
              <a:t> = 'Hello World!'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What is the output 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smtClean="0"/>
              <a:t>World!</a:t>
            </a:r>
            <a:endParaRPr lang="en-US" dirty="0" smtClean="0"/>
          </a:p>
          <a:p>
            <a:r>
              <a:rPr lang="en-US" dirty="0" smtClean="0"/>
              <a:t>ASCII code of Hello </a:t>
            </a:r>
            <a:r>
              <a:rPr lang="en-US" dirty="0" smtClean="0"/>
              <a:t>World! </a:t>
            </a:r>
            <a:r>
              <a:rPr lang="en-US" dirty="0" smtClean="0"/>
              <a:t>multiplied by 2</a:t>
            </a:r>
          </a:p>
          <a:p>
            <a:r>
              <a:rPr lang="en-US" dirty="0" smtClean="0"/>
              <a:t>Hello </a:t>
            </a:r>
            <a:r>
              <a:rPr lang="en-US" dirty="0" err="1" smtClean="0"/>
              <a:t>World!HelloWorld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None of the above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4. Consider the following code: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name = "</a:t>
            </a:r>
            <a:r>
              <a:rPr lang="en-US" sz="2400" dirty="0" err="1" smtClean="0"/>
              <a:t>Ada</a:t>
            </a:r>
            <a:r>
              <a:rPr lang="en-US" sz="2400" dirty="0" smtClean="0"/>
              <a:t> Lovelace" </a:t>
            </a:r>
            <a:br>
              <a:rPr lang="en-US" sz="2400" dirty="0" smtClean="0"/>
            </a:br>
            <a:r>
              <a:rPr lang="en-US" sz="2400" dirty="0" err="1" smtClean="0"/>
              <a:t>name.lower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print(name)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What will be the output: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LOVELACE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Lovelace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lovelace</a:t>
            </a:r>
            <a:endParaRPr lang="en-US" dirty="0" smtClean="0"/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lOVELACE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5. Consider the following code:</a:t>
            </a:r>
            <a:br>
              <a:rPr lang="en-US" sz="3200" dirty="0" smtClean="0"/>
            </a:br>
            <a:r>
              <a:rPr lang="en-US" sz="3200" dirty="0" smtClean="0"/>
              <a:t>x= 2*2 ** 3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What is the value of x after above code is executed?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</a:t>
            </a:r>
          </a:p>
          <a:p>
            <a:r>
              <a:rPr lang="en-US" dirty="0" smtClean="0"/>
              <a:t>16</a:t>
            </a:r>
          </a:p>
          <a:p>
            <a:r>
              <a:rPr lang="en-US" dirty="0" smtClean="0"/>
              <a:t>12</a:t>
            </a:r>
          </a:p>
          <a:p>
            <a:r>
              <a:rPr lang="en-US" dirty="0" smtClean="0"/>
              <a:t>18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6. Which of the following function of dictionary gets all the values from the dictionary?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getvalues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value()</a:t>
            </a:r>
          </a:p>
          <a:p>
            <a:r>
              <a:rPr lang="en-US" dirty="0" smtClean="0"/>
              <a:t>values()</a:t>
            </a:r>
          </a:p>
          <a:p>
            <a:r>
              <a:rPr lang="en-US" dirty="0" smtClean="0"/>
              <a:t>None of the above.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7. Which of the following is the implicit variable used to refer to current object?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</a:p>
          <a:p>
            <a:r>
              <a:rPr lang="en-US" dirty="0" smtClean="0"/>
              <a:t>self</a:t>
            </a:r>
          </a:p>
          <a:p>
            <a:r>
              <a:rPr lang="en-US" dirty="0" smtClean="0"/>
              <a:t>current</a:t>
            </a:r>
          </a:p>
          <a:p>
            <a:r>
              <a:rPr lang="en-US" dirty="0" smtClean="0"/>
              <a:t>All of the above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8. Which method is called during object’s creation?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init()</a:t>
            </a:r>
          </a:p>
          <a:p>
            <a:r>
              <a:rPr lang="en-US" dirty="0" smtClean="0"/>
              <a:t>__init__()</a:t>
            </a:r>
          </a:p>
          <a:p>
            <a:r>
              <a:rPr lang="en-US" dirty="0" smtClean="0"/>
              <a:t>The one with the same name as </a:t>
            </a:r>
            <a:r>
              <a:rPr lang="en-US" dirty="0" err="1" smtClean="0"/>
              <a:t>classs</a:t>
            </a:r>
            <a:endParaRPr lang="en-US" dirty="0" smtClean="0"/>
          </a:p>
          <a:p>
            <a:r>
              <a:rPr lang="en-US" dirty="0" smtClean="0"/>
              <a:t>None of the above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348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Mid Term Multiple Choice  Questions (15 minutes)</vt:lpstr>
      <vt:lpstr>1. Consider the following code: print str if str = 'Hello World!'      What is the output?</vt:lpstr>
      <vt:lpstr>2.  print str[2:] if str = 'Hello World!'      What is the output ?</vt:lpstr>
      <vt:lpstr>3. Consider the following code:  print str * 2 if str = 'Hello World!'   What is the output ?</vt:lpstr>
      <vt:lpstr>4. Consider the following code: name = "Ada Lovelace"  name.lower() print(name)    What will be the output:</vt:lpstr>
      <vt:lpstr>5. Consider the following code: x= 2*2 ** 3    What is the value of x after above code is executed?</vt:lpstr>
      <vt:lpstr>6. Which of the following function of dictionary gets all the values from the dictionary?  </vt:lpstr>
      <vt:lpstr>7. Which of the following is the implicit variable used to refer to current object?</vt:lpstr>
      <vt:lpstr>8. Which method is called during object’s creation?</vt:lpstr>
      <vt:lpstr>9. Which of the following is false about Python?   </vt:lpstr>
      <vt:lpstr>10. What is the correct way to import a module    </vt:lpstr>
      <vt:lpstr>11. What is the correct syntax to extend class B from A    </vt:lpstr>
      <vt:lpstr>12. Which of the following is not a programming paradigm?  </vt:lpstr>
      <vt:lpstr>13. Which of the following is not a valid comment in Python?    i. ‘’’ Loop initialization ii. # Loop initialization iii. /* Loop initialization */ iv.  // Loop initialization</vt:lpstr>
      <vt:lpstr>14. Consider the following code:  x=[1,2,3,4] x.insert(0,'100')    What is the value of x after above code is executed?</vt:lpstr>
      <vt:lpstr>15. Consider the following code:  cars = ['bmw', 'audi', 'toyota', 'subaru']  cars.sort(reverse=True)    What is the value of cars above code is executed?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</dc:title>
  <dc:creator>noorul islam</dc:creator>
  <cp:lastModifiedBy>noorul islam</cp:lastModifiedBy>
  <cp:revision>68</cp:revision>
  <dcterms:created xsi:type="dcterms:W3CDTF">2017-04-01T16:52:36Z</dcterms:created>
  <dcterms:modified xsi:type="dcterms:W3CDTF">2017-05-21T08:54:47Z</dcterms:modified>
</cp:coreProperties>
</file>