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1"/>
  </p:notesMasterIdLst>
  <p:sldIdLst>
    <p:sldId id="443" r:id="rId2"/>
    <p:sldId id="1365" r:id="rId3"/>
    <p:sldId id="1366" r:id="rId4"/>
    <p:sldId id="1341" r:id="rId5"/>
    <p:sldId id="1352" r:id="rId6"/>
    <p:sldId id="1353" r:id="rId7"/>
    <p:sldId id="1354" r:id="rId8"/>
    <p:sldId id="1355" r:id="rId9"/>
    <p:sldId id="1357" r:id="rId10"/>
    <p:sldId id="1358" r:id="rId11"/>
    <p:sldId id="1345" r:id="rId12"/>
    <p:sldId id="1346" r:id="rId13"/>
    <p:sldId id="1362" r:id="rId14"/>
    <p:sldId id="1363" r:id="rId15"/>
    <p:sldId id="1367" r:id="rId16"/>
    <p:sldId id="1368" r:id="rId17"/>
    <p:sldId id="1369" r:id="rId18"/>
    <p:sldId id="1370" r:id="rId19"/>
    <p:sldId id="1371" r:id="rId20"/>
    <p:sldId id="1372" r:id="rId21"/>
    <p:sldId id="1373" r:id="rId22"/>
    <p:sldId id="1374" r:id="rId23"/>
    <p:sldId id="1375" r:id="rId24"/>
    <p:sldId id="1376" r:id="rId25"/>
    <p:sldId id="1360" r:id="rId26"/>
    <p:sldId id="1350" r:id="rId27"/>
    <p:sldId id="1359" r:id="rId28"/>
    <p:sldId id="1298" r:id="rId29"/>
    <p:sldId id="41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A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08" autoAdjust="0"/>
    <p:restoredTop sz="94660"/>
  </p:normalViewPr>
  <p:slideViewPr>
    <p:cSldViewPr>
      <p:cViewPr varScale="1">
        <p:scale>
          <a:sx n="113" d="100"/>
          <a:sy n="113" d="100"/>
        </p:scale>
        <p:origin x="141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E19E3FE0-D114-404E-9730-D738D9FC27FF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Muhammad Zulqarnain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77000"/>
            <a:ext cx="21336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5C38-B5B1-4011-BDD3-27DAB3E1E20D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7D752-1629-4208-B34B-60F4D206C7FA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DEF6A-2D58-45BB-BF45-BF001486E971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609601"/>
            <a:ext cx="82296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457200"/>
            <a:ext cx="9128760" cy="762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517199"/>
            <a:ext cx="9128760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1F64-4BD5-40D1-9A12-8B88AF49A086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8783A-3212-4C03-BD8A-88FB45C9B0B8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73D-EDF3-4E96-BFF2-4C030CAF387A}" type="datetime1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CB334-7BE1-49DB-B542-B7A2D3E3DB9F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524000"/>
            <a:ext cx="8229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0111D-A0B3-42EE-BCC8-4F8C759A9808}" type="datetime1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A53C3-4B54-4608-8291-6197095DF48C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57C66-5733-41D4-ABAD-203D168B1038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1F755C-CF02-4F58-8353-3661C1A9AB42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Muhammad Zulqarnain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DZUdRSDOok&amp;t=294s&amp;ab_channel=StatQuestwithJoshStarmer" TargetMode="External"/><Relationship Id="rId2" Type="http://schemas.openxmlformats.org/officeDocument/2006/relationships/hyperlink" Target="https://www.naftaliharris.com/blog/visualizing-dbscan-clustering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581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i="0" dirty="0">
                <a:solidFill>
                  <a:srgbClr val="0099CC"/>
                </a:solidFill>
                <a:effectLst/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76300" y="2589241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Unsupervised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6300" y="3900341"/>
            <a:ext cx="739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Data Science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5802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CE3A62-5C29-499E-8256-FBD552D3D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F75DA-C918-4B13-86AD-BFEB3567F9D5}" type="datetime1">
              <a:rPr lang="en-US" smtClean="0"/>
              <a:t>5/1/2025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08BEE6-F8F4-4A24-8FF4-E33955C7B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0B18DA6-C312-4A10-95C0-9292A7C8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948C1F-5E1E-46C7-8A2B-6BC22082B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p 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en-US" sz="3200" dirty="0">
                <a:solidFill>
                  <a:srgbClr val="00B050"/>
                </a:solidFill>
              </a:rPr>
              <a:t>p</a:t>
            </a:r>
            <a:r>
              <a:rPr lang="en-US" sz="3200" baseline="-25000" dirty="0">
                <a:solidFill>
                  <a:srgbClr val="00B050"/>
                </a:solidFill>
              </a:rPr>
              <a:t>2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en-US" sz="3200" dirty="0">
                <a:solidFill>
                  <a:srgbClr val="00B050"/>
                </a:solidFill>
              </a:rPr>
              <a:t>p</a:t>
            </a:r>
            <a:r>
              <a:rPr lang="en-US" sz="3200" baseline="-250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00B050"/>
                </a:solidFill>
              </a:rPr>
              <a:t> form a chain</a:t>
            </a:r>
          </a:p>
          <a:p>
            <a:r>
              <a:rPr lang="en-US" sz="3200" dirty="0"/>
              <a:t>p is </a:t>
            </a:r>
            <a:r>
              <a:rPr lang="en-US" sz="3200" dirty="0">
                <a:solidFill>
                  <a:srgbClr val="FF0000"/>
                </a:solidFill>
              </a:rPr>
              <a:t>(indirectly) density-reachable</a:t>
            </a:r>
            <a:r>
              <a:rPr lang="en-US" sz="3200" dirty="0"/>
              <a:t> from p</a:t>
            </a:r>
            <a:r>
              <a:rPr lang="en-US" sz="3200" baseline="-25000" dirty="0"/>
              <a:t>1</a:t>
            </a:r>
            <a:r>
              <a:rPr lang="en-US" sz="3200" dirty="0"/>
              <a:t> </a:t>
            </a:r>
          </a:p>
          <a:p>
            <a:r>
              <a:rPr lang="en-US" sz="3200" dirty="0"/>
              <a:t>p</a:t>
            </a:r>
            <a:r>
              <a:rPr lang="en-US" sz="3200" baseline="-25000" dirty="0"/>
              <a:t>1</a:t>
            </a:r>
            <a:r>
              <a:rPr lang="en-US" sz="3200" dirty="0"/>
              <a:t> is </a:t>
            </a:r>
            <a:r>
              <a:rPr lang="en-US" sz="3200" dirty="0">
                <a:solidFill>
                  <a:srgbClr val="FFC000"/>
                </a:solidFill>
              </a:rPr>
              <a:t>not density-reachable </a:t>
            </a:r>
            <a:r>
              <a:rPr lang="en-US" sz="3200" dirty="0"/>
              <a:t>from p</a:t>
            </a:r>
          </a:p>
          <a:p>
            <a:endParaRPr lang="en-US" sz="32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AD2D9-CDF9-4F20-B2C1-9E315724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57152-A4AC-4EDD-8084-6B213F3924ED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D5AFC-A6C9-4E29-AA9F-54A7390E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90AFA-12B4-447B-B664-7894072C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CA7FA7-771C-465C-B5E0-DE7554CD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C70B3B-BD7B-4B88-9129-0C504E743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429000"/>
            <a:ext cx="26574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2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D733C-20B7-4639-B113-ECE364A1C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81E76-7B74-4515-BA41-446CB28E7EB1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87C10E-B32B-4DE2-9F42-776A07FE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D2EDB-6E4D-4C8E-AAB5-EE7754D5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5B67B42-A840-43EF-ACF3-F5ED29B3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339199-A645-4DC6-B3B2-EEA73F65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8A973B-47D3-4960-8406-CC4FADAD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09307"/>
            <a:ext cx="3867150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B8AB601-43FD-4AC6-B563-3B19A5002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109307"/>
            <a:ext cx="4019550" cy="30099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24E2F9-E1C3-4449-BD98-DAD3146FA03D}"/>
              </a:ext>
            </a:extLst>
          </p:cNvPr>
          <p:cNvCxnSpPr>
            <a:cxnSpLocks/>
          </p:cNvCxnSpPr>
          <p:nvPr/>
        </p:nvCxnSpPr>
        <p:spPr>
          <a:xfrm flipH="1" flipV="1">
            <a:off x="2895600" y="3962400"/>
            <a:ext cx="914400" cy="1665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2DA5EE-DD4B-424F-8CEA-8E05A44A2ABE}"/>
              </a:ext>
            </a:extLst>
          </p:cNvPr>
          <p:cNvCxnSpPr/>
          <p:nvPr/>
        </p:nvCxnSpPr>
        <p:spPr>
          <a:xfrm flipH="1" flipV="1">
            <a:off x="3048000" y="2895600"/>
            <a:ext cx="762000" cy="27327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EDF16A3-F113-4CBF-928A-D3A959570617}"/>
              </a:ext>
            </a:extLst>
          </p:cNvPr>
          <p:cNvSpPr txBox="1"/>
          <p:nvPr/>
        </p:nvSpPr>
        <p:spPr>
          <a:xfrm>
            <a:off x="3200400" y="5609084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High Density</a:t>
            </a:r>
          </a:p>
        </p:txBody>
      </p:sp>
    </p:spTree>
    <p:extLst>
      <p:ext uri="{BB962C8B-B14F-4D97-AF65-F5344CB8AC3E}">
        <p14:creationId xmlns:p14="http://schemas.microsoft.com/office/powerpoint/2010/main" val="176336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85EFAB-5EBD-4E4C-AAE9-A86604A7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– </a:t>
            </a:r>
            <a:r>
              <a:rPr lang="en-US" dirty="0">
                <a:solidFill>
                  <a:srgbClr val="FF0000"/>
                </a:solidFill>
              </a:rPr>
              <a:t>Clusters are dense regions </a:t>
            </a:r>
            <a:r>
              <a:rPr lang="en-US" dirty="0"/>
              <a:t>in the data space, separated by regions of lower object density </a:t>
            </a:r>
          </a:p>
          <a:p>
            <a:r>
              <a:rPr lang="en-US" dirty="0"/>
              <a:t>A cluster is defined as a maximal set of density connected points </a:t>
            </a:r>
          </a:p>
          <a:p>
            <a:r>
              <a:rPr lang="en-US" dirty="0"/>
              <a:t>Discovers clusters of arbitrary shape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2A0D3-4F1D-4941-BE35-859CA7AFD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167ED-CC28-4305-8942-9A5B10783A05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599E-A0FF-456B-8056-1D461A0B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251BC-0A11-4A55-AD25-BA16D091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3A2FB9-1CDE-47C6-8C33-A288074D0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A6DA56-CDAC-4EED-AFA9-09DCACDE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791" y="4493362"/>
            <a:ext cx="3124200" cy="180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26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2E1E42-AFD0-4A2D-B12A-839F7395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CA748-44F9-4A52-A49D-723A1957CF89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193D3-035D-4EA7-A81F-FC807DC3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83895-4C34-4F22-BBA8-A2F9F9FA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BAE3FE-E918-44E7-8AA3-6AD7B90B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6C6056-BEC9-406F-8398-91D718F2F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0713"/>
            <a:ext cx="8286879" cy="4737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6941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C0436-1B13-4C4F-81FF-F13ED27B2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12EE-3BF7-4A61-B48A-F4C1840994FB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162C0-6269-49EE-B35D-401F9FB2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EC046-452C-47F2-82A0-1F61930E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3EDEDE-D2A9-420A-BADF-3F23BD80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770E71-AE92-4A1E-807B-CF4BF69A6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8001000" cy="41841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6328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1620DBB-336D-43C5-BB02-A6453C072D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199"/>
            <a:ext cx="6248400" cy="445959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2D054-9D91-43A2-AF62-438DEF22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E5F55-73F1-42B6-A8E6-388BFE645325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43DF2-52A3-4A0E-B777-139AB51C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8A9EA-0F23-46AD-947E-28AF1AD93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2D0DE63-472C-43B2-B3B9-82B2E8BB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31588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B0E61D-04A2-4259-8DAF-B5ED8A454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668" y="1600200"/>
            <a:ext cx="6536532" cy="4596984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335ED-B2E4-422D-BE60-65886C61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6DE24-16AE-4898-A74F-AC505878D88D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42846-6183-4CB6-8000-47FB89CB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2C5C5-614F-4B02-8212-C54DDF2EF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28B84D-557B-4302-ABC7-44603E25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353440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555C5B-5015-4B70-8290-B41AA2320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600200"/>
            <a:ext cx="6705600" cy="47672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AE415-9DB0-4F27-9EA7-AED5E9A9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0AC8-FD3E-4E30-9B74-9100D74738CE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5B393-5391-458C-970A-9C75F996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E3A2-AE36-460C-99EE-FD957EA3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4DC925-4784-4322-AB5C-48526ACF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360857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4AD2B1-925F-4C32-881E-4496C0353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666289"/>
            <a:ext cx="6673372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D11781-5571-4D82-A8BD-E87BD045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D3400-AB55-40E6-A7B0-301EFE569789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6D8B0-77A5-43C2-9A5B-B888A0F1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3C684-6B62-4849-84FB-5B9E0C81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BB859CF-652F-4A08-A844-9466F6C2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410598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1E3BCE-3BCA-4285-9D65-27AD6F3CC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169" y="1600200"/>
            <a:ext cx="6281662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C3AAF-9B96-4904-81BD-8E01AD64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C32AC-5554-45ED-B7FC-2ADFE23ABD71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74E56-7B37-4A91-8905-7AC2D4C29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E94ED-FC07-4AF7-A1C5-51A803B1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41912B9-0C12-4577-9403-DB9488F0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8168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CBDA7A-BAFA-4129-9BDE-D8A30CD6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Density based clustering algorithms forms clusters based on the </a:t>
            </a:r>
            <a:r>
              <a:rPr lang="en-US" dirty="0">
                <a:solidFill>
                  <a:srgbClr val="FF0000"/>
                </a:solidFill>
              </a:rPr>
              <a:t>density of regions</a:t>
            </a:r>
            <a:r>
              <a:rPr lang="en-US" dirty="0"/>
              <a:t>.</a:t>
            </a:r>
          </a:p>
          <a:p>
            <a:r>
              <a:rPr lang="en-US" dirty="0"/>
              <a:t>A dense cluster is a region which is “</a:t>
            </a:r>
            <a:r>
              <a:rPr lang="en-US" dirty="0">
                <a:solidFill>
                  <a:srgbClr val="00B050"/>
                </a:solidFill>
              </a:rPr>
              <a:t>density connected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density of points in that region is greater than a minimum threshold. </a:t>
            </a:r>
          </a:p>
          <a:p>
            <a:r>
              <a:rPr lang="en-US" dirty="0"/>
              <a:t>They can find </a:t>
            </a:r>
            <a:r>
              <a:rPr lang="en-US" dirty="0">
                <a:solidFill>
                  <a:srgbClr val="FF0000"/>
                </a:solidFill>
              </a:rPr>
              <a:t>clusters of arbitrary shapes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07AE77"/>
                </a:solidFill>
              </a:rPr>
              <a:t>DBSCAN</a:t>
            </a:r>
            <a:r>
              <a:rPr lang="en-US" dirty="0"/>
              <a:t> is an example of density-based clustering algorithm.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632B7-14AB-4F4C-8300-8B9FA3AF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4A744-C908-4E95-9BB4-8484D59FA6A5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09491-4898-4653-9844-21EA57E7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0AC36-CEE0-44EC-8CF4-800D8ACC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BD667F-3544-484C-8D1A-E4A9E10E0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397387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74AB2F-3585-404B-983A-7DAC800F4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815" y="1600200"/>
            <a:ext cx="6936370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6B86E9-B864-4C8F-9FE6-9936301F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4673-C7CF-4D97-9E3D-90C48DA962A3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269326-2DDE-44F3-B332-99AC65C2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A5391-3A6E-4DC4-A6DB-7346EEB3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B8C101F-FF42-4C41-82D2-375F5744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1774462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0565FAB-74AB-486B-8D74-ABCE81037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988" y="1722436"/>
            <a:ext cx="7064023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DC90F-574C-42D5-96E6-3709CF55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90237-31B9-45D6-9971-D27395A1C72B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A6CAB-A55D-4C06-9ED9-C1AB1204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79EF5-744E-440C-AAE9-099A53102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2132406-4448-49F4-BDEC-624A3313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2580037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112B3C-DD67-4350-ADFB-C61F24256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00200"/>
            <a:ext cx="6203316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9B85A-B56F-4723-B23C-098E03CA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29F44-7453-4C35-8E2B-FFCFD5194F02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DE2D7-CA7A-4B42-92F9-B81EEA81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4CDC9-6623-4F32-8F90-4E65825A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00E808C-F820-49C6-ABDA-6C78675C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1309046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53F78CE-F3AE-43B3-976C-3CCF1578A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731" y="1600200"/>
            <a:ext cx="6482537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69D0C-B3D2-4C13-ABA4-3C86A1B2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CEF5-DDB3-425A-B7CF-3B7352A982C6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6DCD5-C29D-4F5F-AADF-7620E652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4E78B-5A7D-4F81-B020-9508E21F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FF3626-D086-4BA9-B608-6CC96EA3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722321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E9A4E0-194B-4156-AA70-6050B39B9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920" y="1600200"/>
            <a:ext cx="6342160" cy="4525963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4760D-C1B8-4151-8463-3AB673B6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97D61-B88B-402E-A464-1B9716FE7C0A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153ED-643D-434F-BBEA-81691A85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CCF17-99DC-4E50-A7AD-5DC0F877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5E9868-1FC3-4131-92F4-24D9DCAB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512136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5A19E9-B072-4916-BB0D-4DE07267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Resistant to Noise </a:t>
            </a:r>
          </a:p>
          <a:p>
            <a:r>
              <a:rPr lang="en-US" dirty="0"/>
              <a:t>Can handle clusters of different shapes and sizes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9D6F7-DFCC-469E-B065-DA838107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1541-4CC2-436D-B132-A6B8139EDE67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C457C-E922-4739-A431-7E479F89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2333D-DB1B-4AF6-AC94-D4D35CED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368575D-E8F1-416B-814A-C509961B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4CD42E-0C5D-4F60-98B5-AAFC7F666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91" y="3112190"/>
            <a:ext cx="79819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27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6FE207-9EEC-42FF-90E3-3189C6DDE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handle </a:t>
            </a:r>
            <a:r>
              <a:rPr lang="en-US" dirty="0">
                <a:solidFill>
                  <a:srgbClr val="FF0000"/>
                </a:solidFill>
              </a:rPr>
              <a:t>varying densities </a:t>
            </a:r>
          </a:p>
          <a:p>
            <a:r>
              <a:rPr lang="en-US" dirty="0"/>
              <a:t>Sensitive to parameters—hard to determine the correct set of parameters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51F6C1-E7F5-4205-B91F-31A8E776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BA89-EE9D-4E3C-BA91-53D67E279128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A7F68-6A32-49C0-B8B2-762A69DB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63AC1-85A9-4665-9A59-4CE2D8BC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4F39F4-46AD-4C7C-92ED-F43A8D30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D76491-0416-44FC-A9B6-8EA2AB4A9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221" y="3429000"/>
            <a:ext cx="2828925" cy="2219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659314-5FA5-4B8C-B260-4CA4BF330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491" y="3195637"/>
            <a:ext cx="36004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9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05689-94F6-4547-92D1-2DB3850E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F07BC-3C7B-411C-94EB-A8B85A7EDE02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8CF53-B1E3-4939-8001-46FF0217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1EE4E-5EAF-47A7-A37D-BDF26D53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43A527-1111-4432-9A3C-B58C823C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0614632-3FA3-45EB-81A2-3528B6401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362200"/>
            <a:ext cx="3411708" cy="2676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78A746-9D02-4042-BCB8-FB49C0F05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391" y="1905000"/>
            <a:ext cx="4557409" cy="349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97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451F11-1A79-4878-BD6B-B8BF6260D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Animation</a:t>
            </a:r>
          </a:p>
          <a:p>
            <a:r>
              <a:rPr lang="en-US" dirty="0">
                <a:hlinkClick r:id="rId2"/>
              </a:rPr>
              <a:t>https://www.naftaliharris.com/blog/visualizing-dbscan-clustering/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https://www.youtube.com/watch?v=RDZUdRSDOok&amp;t=294s&amp;ab_channel=StatQuestwithJoshStarmer</a:t>
            </a:r>
            <a:endParaRPr lang="en-US" dirty="0"/>
          </a:p>
          <a:p>
            <a:r>
              <a:rPr lang="en-US">
                <a:hlinkClick r:id="rId2"/>
              </a:rPr>
              <a:t>https://www.naftaliharris.com/blog/visualizing-dbscan-clustering/</a:t>
            </a:r>
            <a:endParaRPr lang="en-US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9E980EE-E49A-432C-9A0E-21147F213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48DCE-46ED-4FCE-A81D-B65C35EF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8160F-7116-4110-B3AD-D96E3E4E5BB1}" type="datetime1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0F90D-8F13-421E-8B83-A7E30BD0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33FBBB-D9A7-4725-8EA4-AC9CA4F4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1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52" y="2866671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202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1D60B6-C4AB-4FCE-A7D0-FA402B4C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2627E-463A-4956-A58F-E37EF9DC4840}" type="datetime1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114CE-420E-4172-B2B3-AF289C1C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60BAE-FF99-448B-948D-19B928DA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C4ECE1-0FD1-4983-9B6F-2CAF499E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Dense Region   vs   Less Dense Region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30B84-49D8-47F7-A794-197105DA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7F28A-CB63-47BD-A3DF-CE6FBD51FD5B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76D23D-EBFB-47CF-819F-2CA0834A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7491C-90AE-4006-A3D4-96C20644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3CBB1F-3B6B-4D11-B736-D391D8AC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Clustering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2A8E75-F9A2-450B-949A-68CCCBA2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32" y="2514600"/>
            <a:ext cx="7571136" cy="263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76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1CA825-F6C8-4042-A856-ECBD0C4D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All clustering methods use almost </a:t>
            </a:r>
            <a:r>
              <a:rPr lang="en-US" b="0" i="0" dirty="0">
                <a:solidFill>
                  <a:srgbClr val="07AE77"/>
                </a:solidFill>
                <a:effectLst/>
                <a:latin typeface="open sans" panose="020B0606030504020204" pitchFamily="34" charset="0"/>
              </a:rPr>
              <a:t>the same approach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pPr lvl="1"/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Calculate similarities 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and then add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the cluster </a:t>
            </a:r>
          </a:p>
          <a:p>
            <a:r>
              <a:rPr lang="en-US" b="0" i="1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k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-means is generally good, but:</a:t>
            </a:r>
          </a:p>
          <a:p>
            <a:pPr lvl="1"/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Need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specify the number of clusters 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in beginning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Lato" panose="020F0502020204030203" pitchFamily="34" charset="0"/>
              </a:rPr>
              <a:t>K-Means may fail for </a:t>
            </a:r>
            <a:r>
              <a:rPr lang="en-US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different shapes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lvl="1"/>
            <a:r>
              <a:rPr lang="en-US" b="0" i="0" dirty="0">
                <a:solidFill>
                  <a:srgbClr val="07AE77"/>
                </a:solidFill>
                <a:effectLst/>
                <a:latin typeface="open sans" panose="020B0606030504020204" pitchFamily="34" charset="0"/>
              </a:rPr>
              <a:t>Outliers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can affect its performance	;</a:t>
            </a:r>
          </a:p>
          <a:p>
            <a:pPr lvl="2"/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 slight change in 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data points </a:t>
            </a:r>
            <a:r>
              <a:rPr lang="en-US" sz="2400" b="0" i="1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might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 affect the clustering outcome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sz="2400" b="0" i="0" dirty="0">
              <a:solidFill>
                <a:srgbClr val="222222"/>
              </a:solidFill>
              <a:effectLst/>
              <a:latin typeface="Lato" panose="020F0502020204030203" pitchFamily="34" charset="0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DBSCAN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clustering can overcome these.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543E1-B805-4C19-B08B-395F95443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39B03-12EB-4BA6-AE73-1F4B4B8B0907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4D6282-F463-4854-970C-A3CC92B99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810F0-D563-4C91-9491-E50432FC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0ACCD8-EA91-4F96-A253-9DA22132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Clustering</a:t>
            </a:r>
          </a:p>
        </p:txBody>
      </p:sp>
    </p:spTree>
    <p:extLst>
      <p:ext uri="{BB962C8B-B14F-4D97-AF65-F5344CB8AC3E}">
        <p14:creationId xmlns:p14="http://schemas.microsoft.com/office/powerpoint/2010/main" val="398900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59891F-633B-4879-9B7C-B51BAAEAC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Density-based spatial clustering of applications with noise </a:t>
            </a:r>
            <a:r>
              <a:rPr lang="en-US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(DBSCAN).</a:t>
            </a:r>
          </a:p>
          <a:p>
            <a:r>
              <a:rPr lang="en-US" dirty="0"/>
              <a:t>Published by </a:t>
            </a:r>
            <a:r>
              <a:rPr lang="en-US" dirty="0">
                <a:solidFill>
                  <a:srgbClr val="0070C0"/>
                </a:solidFill>
              </a:rPr>
              <a:t>Ester et. al. in 1996</a:t>
            </a:r>
          </a:p>
          <a:p>
            <a:r>
              <a:rPr lang="en-US" dirty="0"/>
              <a:t>The algorithm </a:t>
            </a:r>
            <a:r>
              <a:rPr lang="en-US" dirty="0">
                <a:solidFill>
                  <a:srgbClr val="00B050"/>
                </a:solidFill>
              </a:rPr>
              <a:t>finds dense areas </a:t>
            </a:r>
            <a:r>
              <a:rPr lang="en-US" dirty="0"/>
              <a:t>and </a:t>
            </a:r>
            <a:r>
              <a:rPr lang="en-US" dirty="0">
                <a:solidFill>
                  <a:srgbClr val="00B050"/>
                </a:solidFill>
              </a:rPr>
              <a:t>expands these recursively </a:t>
            </a:r>
            <a:r>
              <a:rPr lang="en-US" dirty="0"/>
              <a:t>to find clusters. 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It can discover clusters of </a:t>
            </a:r>
            <a:r>
              <a:rPr lang="en-US" b="0" i="0" dirty="0">
                <a:solidFill>
                  <a:srgbClr val="FFC000"/>
                </a:solidFill>
                <a:effectLst/>
                <a:latin typeface="open sans" panose="020B0606030504020204" pitchFamily="34" charset="0"/>
              </a:rPr>
              <a:t>different shapes and sizes </a:t>
            </a:r>
          </a:p>
          <a:p>
            <a:r>
              <a:rPr lang="en-US" dirty="0">
                <a:solidFill>
                  <a:srgbClr val="111111"/>
                </a:solidFill>
                <a:latin typeface="open sans" panose="020B0606030504020204" pitchFamily="34" charset="0"/>
              </a:rPr>
              <a:t>Can perform well even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with outliers</a:t>
            </a:r>
            <a:r>
              <a:rPr lang="en-US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  <a:endParaRPr lang="en-US" b="1" i="0" dirty="0">
              <a:solidFill>
                <a:srgbClr val="111111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6174D-1B2E-4341-9F9F-1BE50FE1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5A47B-5C13-40E0-B78E-81CF7A0F0042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CD4B2-0E85-480D-8027-D2F0774E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F3B21-6FD3-4858-9B92-9204C959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04885BB-5B97-4A09-86E3-FD26F5E0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3655462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DE9F91-45E4-4DF7-AD22-326931A5B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The DBSCAN algorithm uses two parameters:</a:t>
            </a:r>
          </a:p>
          <a:p>
            <a:r>
              <a:rPr lang="en-US" sz="2400" b="1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eps (ε):</a:t>
            </a:r>
            <a:r>
              <a:rPr lang="en-US" sz="2400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distance measure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that will be used to locate the points in the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neighborhood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 of any point.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minPts</a:t>
            </a:r>
            <a:r>
              <a:rPr lang="en-US" sz="2400" b="1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 The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minimum number of points 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(a threshold) clustered together for a region to be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considered dense</a:t>
            </a:r>
            <a:r>
              <a:rPr lang="en-US" sz="2400" b="0" i="0" dirty="0">
                <a:solidFill>
                  <a:srgbClr val="111111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endParaRPr lang="en-US" sz="2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CF179-FD37-432E-8A2B-24CB5B71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EABC1-A471-41CC-95AE-0A34BD89F6D4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874ED-A4F7-4797-8963-FB42FCC4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6D499-74A7-48EC-8CCA-6E1538D9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C5F4424-BD6D-4FB1-8816-DC800881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71BE43-B7F8-4036-A257-2A6E24C73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73" y="3706813"/>
            <a:ext cx="78390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6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25E416-56AF-4E8A-B5FC-29CF082AB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</a:t>
            </a:r>
            <a:r>
              <a:rPr lang="en-US" sz="3200" dirty="0">
                <a:solidFill>
                  <a:srgbClr val="00B050"/>
                </a:solidFill>
                <a:sym typeface="Symbol" panose="05050102010706020507" pitchFamily="18" charset="2"/>
              </a:rPr>
              <a:t></a:t>
            </a:r>
            <a:r>
              <a:rPr lang="en-US" dirty="0"/>
              <a:t> and </a:t>
            </a:r>
            <a:r>
              <a:rPr lang="en-US" dirty="0" err="1">
                <a:solidFill>
                  <a:srgbClr val="00B050"/>
                </a:solidFill>
              </a:rPr>
              <a:t>MinPts</a:t>
            </a:r>
            <a:r>
              <a:rPr lang="en-US" dirty="0"/>
              <a:t>, categorize the data points into </a:t>
            </a:r>
            <a:r>
              <a:rPr lang="en-US" dirty="0">
                <a:solidFill>
                  <a:srgbClr val="FF0000"/>
                </a:solidFill>
              </a:rPr>
              <a:t>three exclusive groups</a:t>
            </a:r>
            <a:r>
              <a:rPr lang="en-US" dirty="0"/>
              <a:t>.</a:t>
            </a:r>
          </a:p>
          <a:p>
            <a:r>
              <a:rPr lang="en-US" b="1" dirty="0"/>
              <a:t>Core point: </a:t>
            </a:r>
            <a:r>
              <a:rPr lang="en-US" dirty="0"/>
              <a:t>Having </a:t>
            </a:r>
            <a:r>
              <a:rPr lang="en-US" dirty="0">
                <a:solidFill>
                  <a:srgbClr val="FFC000"/>
                </a:solidFill>
              </a:rPr>
              <a:t>more than a specified number of points (</a:t>
            </a:r>
            <a:r>
              <a:rPr lang="en-US" dirty="0" err="1">
                <a:solidFill>
                  <a:srgbClr val="FFC000"/>
                </a:solidFill>
              </a:rPr>
              <a:t>MinPts</a:t>
            </a:r>
            <a:r>
              <a:rPr lang="en-US" dirty="0">
                <a:solidFill>
                  <a:srgbClr val="FFC000"/>
                </a:solidFill>
              </a:rPr>
              <a:t>) within radius (</a:t>
            </a:r>
            <a:r>
              <a:rPr lang="en-US" sz="2800" dirty="0">
                <a:solidFill>
                  <a:srgbClr val="FFC000"/>
                </a:solidFill>
                <a:sym typeface="Symbol" panose="05050102010706020507" pitchFamily="18" charset="2"/>
              </a:rPr>
              <a:t>)</a:t>
            </a:r>
          </a:p>
          <a:p>
            <a:r>
              <a:rPr lang="en-US" b="1" dirty="0"/>
              <a:t>Border point: </a:t>
            </a:r>
            <a:r>
              <a:rPr lang="en-US" dirty="0"/>
              <a:t>It has </a:t>
            </a:r>
            <a:r>
              <a:rPr lang="en-US" dirty="0">
                <a:solidFill>
                  <a:srgbClr val="00B0F0"/>
                </a:solidFill>
              </a:rPr>
              <a:t>fewer than </a:t>
            </a:r>
            <a:r>
              <a:rPr lang="en-US" dirty="0" err="1">
                <a:solidFill>
                  <a:srgbClr val="00B0F0"/>
                </a:solidFill>
              </a:rPr>
              <a:t>MinPts</a:t>
            </a:r>
            <a:r>
              <a:rPr lang="en-US" dirty="0">
                <a:solidFill>
                  <a:srgbClr val="00B0F0"/>
                </a:solidFill>
              </a:rPr>
              <a:t> within </a:t>
            </a:r>
            <a:r>
              <a:rPr lang="en-US" sz="2800" dirty="0">
                <a:solidFill>
                  <a:srgbClr val="00B0F0"/>
                </a:solidFill>
                <a:sym typeface="Symbol" panose="05050102010706020507" pitchFamily="18" charset="2"/>
              </a:rPr>
              <a:t>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but is in the </a:t>
            </a:r>
            <a:r>
              <a:rPr lang="en-US" dirty="0">
                <a:solidFill>
                  <a:srgbClr val="00B0F0"/>
                </a:solidFill>
              </a:rPr>
              <a:t>neighborhood of a core point</a:t>
            </a:r>
            <a:r>
              <a:rPr lang="en-US" dirty="0"/>
              <a:t>. </a:t>
            </a:r>
          </a:p>
          <a:p>
            <a:r>
              <a:rPr lang="en-US" b="1" dirty="0"/>
              <a:t>Noise point: </a:t>
            </a:r>
            <a:r>
              <a:rPr lang="en-US" dirty="0"/>
              <a:t>It is any point that is not a </a:t>
            </a:r>
            <a:r>
              <a:rPr lang="en-US" dirty="0">
                <a:solidFill>
                  <a:srgbClr val="00B050"/>
                </a:solidFill>
              </a:rPr>
              <a:t>core point nor a border point</a:t>
            </a:r>
            <a:r>
              <a:rPr lang="en-US" dirty="0"/>
              <a:t>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0C7DD0-0E12-482A-B993-2650A947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F9A19-4521-4E79-8951-1E507C975426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C9FB4-61EA-4885-8D53-41D4E49A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62A46-9FE0-47F2-B311-51C85C72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914B81-38FF-43FF-8965-CA9A6E3D9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val="270295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F4967-04AA-4AE9-BE80-9E71DA1D8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CE97-B45F-4C1E-BDEE-83668DE122CF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E5D8E-1DF3-485B-B932-F5EEC53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5B13B-FD68-45F3-AF32-FFD675C5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500001-BE15-4505-8FA1-CF5FD106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ADF2FAD-860F-49C7-A974-0A7C3BFAB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1772444"/>
            <a:ext cx="7848600" cy="4181475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21C25B-623F-4651-9668-D117C3104F41}"/>
              </a:ext>
            </a:extLst>
          </p:cNvPr>
          <p:cNvSpPr txBox="1"/>
          <p:nvPr/>
        </p:nvSpPr>
        <p:spPr>
          <a:xfrm>
            <a:off x="3200400" y="5923072"/>
            <a:ext cx="3968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0" dirty="0">
                <a:solidFill>
                  <a:srgbClr val="C00000"/>
                </a:solidFill>
                <a:effectLst/>
                <a:latin typeface="open sans" panose="020B0606030504020204" pitchFamily="34" charset="0"/>
              </a:rPr>
              <a:t>ε  = 2, </a:t>
            </a:r>
            <a:r>
              <a:rPr lang="en-US" sz="3200" dirty="0" err="1">
                <a:solidFill>
                  <a:srgbClr val="C00000"/>
                </a:solidFill>
              </a:rPr>
              <a:t>minPts</a:t>
            </a:r>
            <a:r>
              <a:rPr lang="en-US" sz="3200" dirty="0">
                <a:solidFill>
                  <a:srgbClr val="C00000"/>
                </a:solidFill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122151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DB6CB9-67BD-4EB7-8B96-56EB45993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Density-Reachable</a:t>
            </a:r>
            <a:r>
              <a:rPr lang="en-US" sz="3200" dirty="0"/>
              <a:t> (directly and indirectly):</a:t>
            </a:r>
          </a:p>
          <a:p>
            <a:r>
              <a:rPr lang="en-US" dirty="0"/>
              <a:t>A point p is </a:t>
            </a:r>
            <a:r>
              <a:rPr lang="en-US" dirty="0">
                <a:solidFill>
                  <a:srgbClr val="00B050"/>
                </a:solidFill>
              </a:rPr>
              <a:t>directly density-reachable </a:t>
            </a:r>
            <a:r>
              <a:rPr lang="en-US" dirty="0"/>
              <a:t>from p2</a:t>
            </a:r>
          </a:p>
          <a:p>
            <a:r>
              <a:rPr lang="en-US" dirty="0"/>
              <a:t>p2 is </a:t>
            </a:r>
            <a:r>
              <a:rPr lang="en-US" dirty="0">
                <a:solidFill>
                  <a:srgbClr val="FFC000"/>
                </a:solidFill>
              </a:rPr>
              <a:t>directly density-reachable </a:t>
            </a:r>
            <a:r>
              <a:rPr lang="en-US" sz="3200" dirty="0"/>
              <a:t>from p1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234C3-F890-4EA0-8594-9F565345F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34EEA-B3D6-4F62-B4FB-EEA80816E733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E9B37-CCC0-408D-B341-C6AABD77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Muhammad Zulqarnain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E6D83-F1C1-4917-A800-10B9C7A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F38D156-0C62-4096-8700-BCBECDE88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Algorithm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0B6620-C7E6-4543-A842-0BDF119E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765274"/>
            <a:ext cx="26574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2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28319</TotalTime>
  <Words>719</Words>
  <Application>Microsoft Office PowerPoint</Application>
  <PresentationFormat>On-screen Show (4:3)</PresentationFormat>
  <Paragraphs>164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arial</vt:lpstr>
      <vt:lpstr>Calibri</vt:lpstr>
      <vt:lpstr>Lato</vt:lpstr>
      <vt:lpstr>open sans</vt:lpstr>
      <vt:lpstr>Symbol</vt:lpstr>
      <vt:lpstr>Wingdings</vt:lpstr>
      <vt:lpstr>Office Theme</vt:lpstr>
      <vt:lpstr>PowerPoint Presentation</vt:lpstr>
      <vt:lpstr>Density-based Clustering</vt:lpstr>
      <vt:lpstr>Density-based Clustering</vt:lpstr>
      <vt:lpstr>Density-based Clustering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DBSCAN Clustering Algorithm</vt:lpstr>
      <vt:lpstr>Advantages</vt:lpstr>
      <vt:lpstr>Weaknesses</vt:lpstr>
      <vt:lpstr>Weaknesses</vt:lpstr>
      <vt:lpstr>References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Muhammad Zulqarnain</cp:lastModifiedBy>
  <cp:revision>1895</cp:revision>
  <dcterms:created xsi:type="dcterms:W3CDTF">2006-08-16T00:00:00Z</dcterms:created>
  <dcterms:modified xsi:type="dcterms:W3CDTF">2025-05-01T17:58:32Z</dcterms:modified>
</cp:coreProperties>
</file>