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jpe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443" r:id="rId2"/>
    <p:sldId id="457" r:id="rId3"/>
    <p:sldId id="421" r:id="rId4"/>
    <p:sldId id="422" r:id="rId5"/>
    <p:sldId id="423" r:id="rId6"/>
    <p:sldId id="424" r:id="rId7"/>
    <p:sldId id="448" r:id="rId8"/>
    <p:sldId id="425" r:id="rId9"/>
    <p:sldId id="444" r:id="rId10"/>
    <p:sldId id="416" r:id="rId11"/>
    <p:sldId id="405" r:id="rId12"/>
    <p:sldId id="459" r:id="rId13"/>
    <p:sldId id="446" r:id="rId14"/>
    <p:sldId id="445" r:id="rId15"/>
    <p:sldId id="406" r:id="rId16"/>
    <p:sldId id="458" r:id="rId17"/>
    <p:sldId id="419" r:id="rId18"/>
    <p:sldId id="410" r:id="rId19"/>
    <p:sldId id="449" r:id="rId20"/>
    <p:sldId id="429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81" r:id="rId29"/>
    <p:sldId id="282" r:id="rId30"/>
    <p:sldId id="292" r:id="rId31"/>
    <p:sldId id="412" r:id="rId32"/>
    <p:sldId id="432" r:id="rId33"/>
    <p:sldId id="433" r:id="rId34"/>
    <p:sldId id="434" r:id="rId35"/>
    <p:sldId id="435" r:id="rId36"/>
    <p:sldId id="450" r:id="rId37"/>
    <p:sldId id="451" r:id="rId38"/>
    <p:sldId id="427" r:id="rId39"/>
    <p:sldId id="426" r:id="rId40"/>
    <p:sldId id="452" r:id="rId41"/>
    <p:sldId id="453" r:id="rId42"/>
    <p:sldId id="454" r:id="rId43"/>
    <p:sldId id="436" r:id="rId44"/>
    <p:sldId id="418" r:id="rId45"/>
    <p:sldId id="428" r:id="rId46"/>
    <p:sldId id="455" r:id="rId47"/>
    <p:sldId id="442" r:id="rId48"/>
    <p:sldId id="441" r:id="rId49"/>
    <p:sldId id="414" r:id="rId50"/>
    <p:sldId id="41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93625" autoAdjust="0"/>
  </p:normalViewPr>
  <p:slideViewPr>
    <p:cSldViewPr>
      <p:cViewPr varScale="1">
        <p:scale>
          <a:sx n="106" d="100"/>
          <a:sy n="106" d="100"/>
        </p:scale>
        <p:origin x="162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C01284-3AB7-031B-13D4-DC7125F14F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811AC-F4E8-A055-FA2D-393AABAE36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3AF60-69A0-4869-B798-1D97015E1A92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A7F19-0299-3CBF-15D7-43B525274C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5B4F7-6383-C028-EDAB-E6641EEFCF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9F478-344D-4F87-80BB-4DE2FE51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4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being manually programmed for every task, computers can learn patterns from data and make decisions or predictions based on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in similarities and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0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AE8EF7F-0184-47C6-AE32-41A96EF390A8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Muhammad Zulqarnain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8548-F9D1-4398-B9C7-D92F84E51B1A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C446-7ABD-4260-A8C4-B1816F112E59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DEF4-D4CA-40F0-8CB0-85A934C6C3DA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609601"/>
            <a:ext cx="82296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0AB3-EBED-4BEE-AB0D-18170D66439B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75F8-2D64-4462-8048-716AEE8B4C04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E2D1-E668-4B43-84F0-C51145E6B4EC}" type="datetime1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85C-98F6-4A89-84DF-A48B551A5717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BACF-C271-4218-A95B-017DE9EB229F}" type="datetime1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858-4AD5-4801-B5F8-C7BAEA320A7A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1DEE-43DC-4C57-9072-57426D112F42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38C72D4-6138-4E9A-A150-F3270328E939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Muhammad Zulqarnain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mina.asif@warwick.ac.uk" TargetMode="External"/><Relationship Id="rId2" Type="http://schemas.openxmlformats.org/officeDocument/2006/relationships/hyperlink" Target="mailto:akhtar.jamil@nu.edu.p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hyperlink" Target="https://github.com/foxtrotmike/CS909/blob/master/DM_1_kNN.ipynb" TargetMode="External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i-platform/docs/ml-solutions-overview" TargetMode="External"/><Relationship Id="rId2" Type="http://schemas.openxmlformats.org/officeDocument/2006/relationships/hyperlink" Target="https://towardsdatascience.com/workflow-of-a-machine-learning-project-ec1dba419b9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5CA2-1E20-4034-B21E-86CA93337388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i="0" dirty="0">
                <a:solidFill>
                  <a:srgbClr val="0099CC"/>
                </a:solidFill>
                <a:effectLst/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76300" y="2589241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Introduction to Machine Learning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28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Muhammad Zulqarnain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76300" y="3900341"/>
            <a:ext cx="7391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 Data Science  CS4048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5802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95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can be defined as computational methods using </a:t>
            </a:r>
            <a:r>
              <a:rPr lang="en-US" dirty="0">
                <a:solidFill>
                  <a:srgbClr val="FF0000"/>
                </a:solidFill>
              </a:rPr>
              <a:t>experience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improve performance </a:t>
            </a:r>
            <a:r>
              <a:rPr lang="en-US" dirty="0"/>
              <a:t>or to </a:t>
            </a:r>
            <a:r>
              <a:rPr lang="en-US" dirty="0">
                <a:solidFill>
                  <a:srgbClr val="FF0000"/>
                </a:solidFill>
              </a:rPr>
              <a:t>make accurate predictions</a:t>
            </a:r>
            <a:r>
              <a:rPr lang="en-US" dirty="0"/>
              <a:t>. </a:t>
            </a:r>
          </a:p>
          <a:p>
            <a:r>
              <a:rPr lang="en-US" i="1" dirty="0">
                <a:solidFill>
                  <a:srgbClr val="00B050"/>
                </a:solidFill>
              </a:rPr>
              <a:t>Experience</a:t>
            </a:r>
            <a:r>
              <a:rPr lang="en-US" i="1" dirty="0"/>
              <a:t> </a:t>
            </a:r>
            <a:r>
              <a:rPr lang="en-US" dirty="0"/>
              <a:t>refers to the </a:t>
            </a:r>
            <a:r>
              <a:rPr lang="en-US" dirty="0">
                <a:solidFill>
                  <a:srgbClr val="00B050"/>
                </a:solidFill>
              </a:rPr>
              <a:t>past information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dirty="0" err="1"/>
              <a:t>Mohri</a:t>
            </a:r>
            <a:r>
              <a:rPr lang="en-US" dirty="0"/>
              <a:t> et al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C6CD-C35A-400B-8638-6856B06C61DE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2866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“A computer program is said to learn from </a:t>
            </a:r>
            <a:r>
              <a:rPr lang="en-US" dirty="0">
                <a:solidFill>
                  <a:srgbClr val="0070C0"/>
                </a:solidFill>
              </a:rPr>
              <a:t>experience E </a:t>
            </a:r>
            <a:r>
              <a:rPr lang="en-US" dirty="0"/>
              <a:t>with respect to some class of </a:t>
            </a:r>
            <a:r>
              <a:rPr lang="en-US" dirty="0">
                <a:solidFill>
                  <a:srgbClr val="0070C0"/>
                </a:solidFill>
              </a:rPr>
              <a:t>tasks T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performance measure P, </a:t>
            </a:r>
            <a:r>
              <a:rPr lang="en-US" dirty="0"/>
              <a:t>if its performance at tasks in T, as measured by P, improves with experience E”</a:t>
            </a:r>
          </a:p>
          <a:p>
            <a:pPr marL="0" indent="0">
              <a:buNone/>
            </a:pPr>
            <a:r>
              <a:rPr lang="en-US" dirty="0"/>
              <a:t>					Tom M. Mitchel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85DC-2320-4B66-9398-927C01E05C6A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4114800"/>
            <a:ext cx="2190750" cy="19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56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7053CF-B698-6D41-693F-CB11FD0D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(E): The program analyzes past data of houses, including size, location, and price.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Tasks (T): Predicting the price of a house based on given features. </a:t>
            </a:r>
          </a:p>
          <a:p>
            <a:endParaRPr lang="en-US" dirty="0"/>
          </a:p>
          <a:p>
            <a:r>
              <a:rPr lang="en-US" dirty="0"/>
              <a:t>Performance Measure (P): The accuracy of price predictions compared to actual house prices.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97FB2-2144-7164-0865-406663C1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DEF4-D4CA-40F0-8CB0-85A934C6C3DA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759B7-9985-6B7A-A702-A0D87A04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46454-5F39-8A0D-3A1E-4165DD12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4B948C-97B7-7488-4CCD-D035FFCA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Predict House Prices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9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9FB02C-2E30-4F99-8A85-B900C4D0A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TimesNewRomanPSMT"/>
              </a:rPr>
              <a:t>For Spam classification:</a:t>
            </a:r>
          </a:p>
          <a:p>
            <a:pPr lvl="1"/>
            <a:r>
              <a:rPr lang="en-US" sz="2800" dirty="0">
                <a:latin typeface="TimesNewRomanPSMT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TimesNewRomanPSMT"/>
              </a:rPr>
              <a:t>task T </a:t>
            </a:r>
            <a:r>
              <a:rPr lang="en-US" sz="2800" dirty="0">
                <a:latin typeface="TimesNewRomanPSMT"/>
              </a:rPr>
              <a:t>is to flag spam </a:t>
            </a:r>
            <a:r>
              <a:rPr lang="en-US" sz="2800" b="0" i="0" u="none" strike="noStrike" baseline="0" dirty="0">
                <a:latin typeface="TimesNewRomanPSMT"/>
              </a:rPr>
              <a:t>for new emails</a:t>
            </a:r>
          </a:p>
          <a:p>
            <a:pPr lvl="1"/>
            <a:r>
              <a:rPr lang="en-US" sz="2800" b="0" i="0" u="none" strike="noStrike" baseline="0" dirty="0">
                <a:latin typeface="TimesNewRomanPSMT"/>
              </a:rPr>
              <a:t>The </a:t>
            </a:r>
            <a:r>
              <a:rPr lang="en-US" sz="2800" b="0" i="0" u="none" strike="noStrike" baseline="0" dirty="0">
                <a:solidFill>
                  <a:srgbClr val="00B050"/>
                </a:solidFill>
                <a:latin typeface="TimesNewRomanPSMT"/>
              </a:rPr>
              <a:t>experience </a:t>
            </a:r>
            <a:r>
              <a:rPr lang="en-US" sz="2800" b="0" i="1" u="none" strike="noStrike" baseline="0" dirty="0">
                <a:solidFill>
                  <a:srgbClr val="00B050"/>
                </a:solidFill>
                <a:latin typeface="TimesNewRomanPS-ItalicMT"/>
              </a:rPr>
              <a:t>E </a:t>
            </a:r>
            <a:r>
              <a:rPr lang="en-US" sz="2800" b="0" i="0" u="none" strike="noStrike" baseline="0" dirty="0">
                <a:latin typeface="TimesNewRomanPSMT"/>
              </a:rPr>
              <a:t>is the </a:t>
            </a:r>
            <a:r>
              <a:rPr lang="en-US" sz="2800" b="0" i="1" u="none" strike="noStrike" baseline="0" dirty="0">
                <a:latin typeface="TimesNewRomanPS-ItalicMT"/>
              </a:rPr>
              <a:t>training data</a:t>
            </a:r>
            <a:r>
              <a:rPr lang="en-US" sz="2800" b="0" i="0" u="none" strike="noStrike" baseline="0" dirty="0">
                <a:latin typeface="TimesNewRomanPSMT"/>
              </a:rPr>
              <a:t>, </a:t>
            </a:r>
          </a:p>
          <a:p>
            <a:pPr lvl="1"/>
            <a:r>
              <a:rPr lang="en-US" sz="2800" b="0" i="0" u="none" strike="noStrike" baseline="0" dirty="0">
                <a:latin typeface="TimesNewRomanPSMT"/>
              </a:rPr>
              <a:t>The </a:t>
            </a:r>
            <a:r>
              <a:rPr lang="en-US" sz="2800" b="0" i="0" u="none" strike="noStrike" baseline="0" dirty="0">
                <a:solidFill>
                  <a:srgbClr val="0070C0"/>
                </a:solidFill>
                <a:latin typeface="TimesNewRomanPSMT"/>
              </a:rPr>
              <a:t>performance measure </a:t>
            </a:r>
            <a:r>
              <a:rPr lang="en-US" sz="2800" b="0" i="1" u="none" strike="noStrike" baseline="0" dirty="0">
                <a:solidFill>
                  <a:srgbClr val="0070C0"/>
                </a:solidFill>
                <a:latin typeface="TimesNewRomanPS-ItalicMT"/>
              </a:rPr>
              <a:t>P </a:t>
            </a:r>
            <a:r>
              <a:rPr lang="en-US" sz="2800" b="0" i="0" u="none" strike="noStrike" baseline="0" dirty="0">
                <a:latin typeface="TimesNewRomanPSMT"/>
              </a:rPr>
              <a:t>needs to be defined; </a:t>
            </a:r>
          </a:p>
          <a:p>
            <a:pPr lvl="2"/>
            <a:r>
              <a:rPr lang="en-US" sz="2800" dirty="0">
                <a:latin typeface="TimesNewRomanPSMT"/>
              </a:rPr>
              <a:t>Percentage of correctly </a:t>
            </a:r>
            <a:r>
              <a:rPr lang="en-US" sz="2800" b="0" i="0" u="none" strike="noStrike" baseline="0" dirty="0">
                <a:latin typeface="TimesNewRomanPSMT"/>
              </a:rPr>
              <a:t>classified emails (</a:t>
            </a:r>
            <a:r>
              <a:rPr lang="en-US" sz="2800" b="0" i="1" u="none" strike="noStrike" baseline="0" dirty="0">
                <a:latin typeface="TimesNewRomanPS-ItalicMT"/>
              </a:rPr>
              <a:t>accuracy)</a:t>
            </a:r>
            <a:endParaRPr lang="en-US" sz="2800" b="0" i="0" u="none" strike="noStrike" baseline="0" dirty="0">
              <a:latin typeface="TimesNewRomanPSMT"/>
            </a:endParaRPr>
          </a:p>
          <a:p>
            <a:endParaRPr lang="en-US" sz="3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F2B30-D337-41E1-BB66-CC6451DE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C910-60B8-406B-A06C-B976B5F404DB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2A31D-1543-4C4D-A9EF-E9EAACC7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76CE2-2961-4AD1-AE36-FD4FDB36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8DA7D3-33E3-45B1-83BD-54780604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Tagging Problem</a:t>
            </a:r>
          </a:p>
        </p:txBody>
      </p:sp>
    </p:spTree>
    <p:extLst>
      <p:ext uri="{BB962C8B-B14F-4D97-AF65-F5344CB8AC3E}">
        <p14:creationId xmlns:p14="http://schemas.microsoft.com/office/powerpoint/2010/main" val="343232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CE7DE8-0188-41A4-AFF3-0A74A1D50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3200" b="0" i="0" u="none" strike="noStrike" baseline="0" dirty="0">
                <a:latin typeface="TimesNewRomanPSMT"/>
              </a:rPr>
              <a:t>Your </a:t>
            </a:r>
            <a:r>
              <a:rPr lang="en-US" sz="3200" b="0" i="0" u="none" strike="noStrike" baseline="0" dirty="0">
                <a:solidFill>
                  <a:srgbClr val="0070C0"/>
                </a:solidFill>
                <a:latin typeface="TimesNewRomanPSMT"/>
              </a:rPr>
              <a:t>spam filter </a:t>
            </a:r>
            <a:r>
              <a:rPr lang="en-US" sz="3200" b="0" i="0" u="none" strike="noStrike" baseline="0" dirty="0">
                <a:latin typeface="TimesNewRomanPSMT"/>
              </a:rPr>
              <a:t>is a Machine Learning program</a:t>
            </a:r>
          </a:p>
          <a:p>
            <a:pPr lvl="1"/>
            <a:r>
              <a:rPr lang="en-US" sz="3200" dirty="0">
                <a:solidFill>
                  <a:srgbClr val="00B050"/>
                </a:solidFill>
                <a:latin typeface="TimesNewRomanPSMT"/>
              </a:rPr>
              <a:t>Binary Classification Problem</a:t>
            </a:r>
            <a:r>
              <a:rPr lang="en-US" sz="3200" dirty="0">
                <a:latin typeface="TimesNewRomanPSMT"/>
              </a:rPr>
              <a:t>: spam emails or </a:t>
            </a:r>
            <a:r>
              <a:rPr lang="en-US" sz="3200" dirty="0" err="1">
                <a:latin typeface="TimesNewRomanPSMT"/>
              </a:rPr>
              <a:t>nonspam</a:t>
            </a:r>
            <a:endParaRPr lang="en-US" sz="3200" dirty="0">
              <a:latin typeface="TimesNewRomanPSMT"/>
            </a:endParaRPr>
          </a:p>
          <a:p>
            <a:r>
              <a:rPr lang="en-US" sz="3600" dirty="0">
                <a:latin typeface="TimesNewRomanPSMT"/>
              </a:rPr>
              <a:t>To train a machine learning model, examples of emails that are </a:t>
            </a:r>
            <a:r>
              <a:rPr lang="en-US" sz="3600" b="0" i="0" u="none" strike="noStrike" baseline="0" dirty="0">
                <a:latin typeface="TimesNewRomanPSMT"/>
              </a:rPr>
              <a:t> </a:t>
            </a:r>
            <a:r>
              <a:rPr lang="en-US" sz="3600" b="0" i="0" u="none" strike="noStrike" baseline="0" dirty="0">
                <a:solidFill>
                  <a:srgbClr val="FF0000"/>
                </a:solidFill>
                <a:latin typeface="TimesNewRomanPSMT"/>
              </a:rPr>
              <a:t>spam and </a:t>
            </a:r>
            <a:r>
              <a:rPr lang="en-US" sz="3600" b="0" i="0" u="none" strike="noStrike" baseline="0" dirty="0" err="1">
                <a:solidFill>
                  <a:srgbClr val="FF0000"/>
                </a:solidFill>
                <a:latin typeface="TimesNewRomanPSMT"/>
              </a:rPr>
              <a:t>nonspam</a:t>
            </a:r>
            <a:r>
              <a:rPr lang="en-US" sz="3600" b="0" i="0" u="none" strike="noStrike" baseline="0" dirty="0">
                <a:solidFill>
                  <a:srgbClr val="FF0000"/>
                </a:solidFill>
                <a:latin typeface="TimesNewRomanPSMT"/>
              </a:rPr>
              <a:t> </a:t>
            </a:r>
            <a:r>
              <a:rPr lang="en-US" sz="3600" b="0" i="0" u="none" strike="noStrike" baseline="0" dirty="0">
                <a:latin typeface="TimesNewRomanPSMT"/>
              </a:rPr>
              <a:t>should be presented to the model</a:t>
            </a:r>
          </a:p>
          <a:p>
            <a:pPr lvl="1"/>
            <a:r>
              <a:rPr lang="en-US" sz="3200" b="0" i="0" u="none" strike="noStrike" baseline="0" dirty="0">
                <a:solidFill>
                  <a:srgbClr val="0070C0"/>
                </a:solidFill>
                <a:latin typeface="TimesNewRomanPSMT"/>
              </a:rPr>
              <a:t>Usually flagged by users</a:t>
            </a:r>
          </a:p>
          <a:p>
            <a:pPr algn="l"/>
            <a:r>
              <a:rPr lang="en-US" sz="3200" b="0" i="0" u="none" strike="noStrike" baseline="0" dirty="0">
                <a:latin typeface="TimesNewRomanPSMT"/>
              </a:rPr>
              <a:t>The examples that the model uses to learn are called the </a:t>
            </a:r>
            <a:r>
              <a:rPr lang="en-US" sz="3200" b="0" u="none" strike="noStrike" baseline="0" dirty="0">
                <a:solidFill>
                  <a:srgbClr val="FF0000"/>
                </a:solidFill>
                <a:latin typeface="TimesNewRomanPS-ItalicMT"/>
              </a:rPr>
              <a:t>training set</a:t>
            </a:r>
            <a:r>
              <a:rPr lang="en-US" sz="3200" b="0" i="0" u="none" strike="noStrike" baseline="0" dirty="0">
                <a:latin typeface="TimesNewRomanPSMT"/>
              </a:rPr>
              <a:t>. </a:t>
            </a:r>
          </a:p>
          <a:p>
            <a:pPr lvl="1"/>
            <a:r>
              <a:rPr lang="en-US" sz="3200" dirty="0">
                <a:latin typeface="TimesNewRomanPSMT"/>
              </a:rPr>
              <a:t>Training instance (or sample). </a:t>
            </a:r>
          </a:p>
          <a:p>
            <a:endParaRPr lang="en-US" sz="4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5098F-C46C-4ABB-9930-294C7780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417F-361A-4FB5-BA76-89406972EF64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D3DB5-A21A-4357-8C3A-3CB50233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EB7DA-B3BB-44E5-A7F0-48CF7B15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CE922A8-EEA9-4EB3-84C8-970E1E55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Tagging Problem</a:t>
            </a:r>
          </a:p>
        </p:txBody>
      </p:sp>
    </p:spTree>
    <p:extLst>
      <p:ext uri="{BB962C8B-B14F-4D97-AF65-F5344CB8AC3E}">
        <p14:creationId xmlns:p14="http://schemas.microsoft.com/office/powerpoint/2010/main" val="262667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checkers learning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1904"/>
            <a:ext cx="7886700" cy="4351338"/>
          </a:xfrm>
        </p:spPr>
        <p:txBody>
          <a:bodyPr/>
          <a:lstStyle/>
          <a:p>
            <a:r>
              <a:rPr lang="en-US" b="1" dirty="0"/>
              <a:t>Task T: </a:t>
            </a:r>
            <a:r>
              <a:rPr lang="en-US" dirty="0"/>
              <a:t>playing checkers</a:t>
            </a:r>
          </a:p>
          <a:p>
            <a:r>
              <a:rPr lang="en-US" b="1" dirty="0"/>
              <a:t>Performance measure P:</a:t>
            </a:r>
            <a:r>
              <a:rPr lang="en-US" dirty="0"/>
              <a:t> percent of games won against opponents</a:t>
            </a:r>
          </a:p>
          <a:p>
            <a:r>
              <a:rPr lang="en-US" b="1" dirty="0"/>
              <a:t>Training experience E:</a:t>
            </a:r>
            <a:r>
              <a:rPr lang="en-US" dirty="0"/>
              <a:t> playing practice games against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 descr="http://cdn.sheknows.com/articles/2010/03/girls-playing-check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488" y="3392068"/>
            <a:ext cx="4218462" cy="280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8515-B731-4E61-A0EF-62B1B87E29BA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46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3600A6-E71B-5B8C-76F9-B551CEC63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Experience (E):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The program is trained on thousands of images of handwritten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Tasks (T):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Identifying digits (0-9) from handwritten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Performance Measure (P</a:t>
            </a:r>
            <a:r>
              <a:rPr lang="en-US" b="1" dirty="0"/>
              <a:t>):</a:t>
            </a:r>
            <a:r>
              <a:rPr lang="en-US" dirty="0"/>
              <a:t> The accuracy of correctly recognizing digits.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Learning: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As the model sees more handwritten digits, it improves its ability to recognize numbers accurately, even from different handwriting styles.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7CD0C-5D8B-5A14-4BFD-EDC106E7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DEF4-D4CA-40F0-8CB0-85A934C6C3DA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7FADE-FF49-5BA2-2250-3F777A1D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E9477-9BF8-2394-EE50-18C421C1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4D6717-55C6-0CED-C06B-5144E752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Learning to Recognize Handwritten Digits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031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ACDA-3E2F-4737-A6AC-4CFC58CD2935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Learning…</a:t>
            </a:r>
          </a:p>
        </p:txBody>
      </p:sp>
      <p:pic>
        <p:nvPicPr>
          <p:cNvPr id="2050" name="Picture 2" descr="Image result for reinforcement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7" y="1467395"/>
            <a:ext cx="6829425" cy="469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65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SimSun" panose="02010600030101010101" pitchFamily="2" charset="-122"/>
              </a:rPr>
              <a:t>For supervised learning, we provide </a:t>
            </a:r>
            <a:r>
              <a:rPr lang="en-US" altLang="zh-CN" sz="3200" dirty="0">
                <a:solidFill>
                  <a:srgbClr val="FF0000"/>
                </a:solidFill>
                <a:ea typeface="SimSun" panose="02010600030101010101" pitchFamily="2" charset="-122"/>
              </a:rPr>
              <a:t>both data and labels </a:t>
            </a:r>
            <a:r>
              <a:rPr lang="en-US" altLang="zh-CN" sz="3200" dirty="0">
                <a:ea typeface="SimSun" panose="02010600030101010101" pitchFamily="2" charset="-122"/>
              </a:rPr>
              <a:t>for training the algorithm.</a:t>
            </a:r>
          </a:p>
          <a:p>
            <a:r>
              <a:rPr lang="en-US" altLang="zh-CN" sz="3200" dirty="0">
                <a:ea typeface="SimSun" panose="02010600030101010101" pitchFamily="2" charset="-122"/>
              </a:rPr>
              <a:t>The algorithms learns from the </a:t>
            </a:r>
            <a:r>
              <a:rPr lang="en-US" altLang="zh-CN" sz="3200" dirty="0">
                <a:solidFill>
                  <a:srgbClr val="FF0000"/>
                </a:solidFill>
                <a:ea typeface="SimSun" panose="02010600030101010101" pitchFamily="2" charset="-122"/>
              </a:rPr>
              <a:t>data and labels</a:t>
            </a:r>
          </a:p>
          <a:p>
            <a:r>
              <a:rPr lang="en-US" altLang="zh-CN" sz="3200" dirty="0">
                <a:ea typeface="SimSun" panose="02010600030101010101" pitchFamily="2" charset="-122"/>
              </a:rPr>
              <a:t>After training, we can pass </a:t>
            </a:r>
            <a:r>
              <a:rPr lang="en-US" altLang="zh-CN" sz="3200" dirty="0">
                <a:solidFill>
                  <a:srgbClr val="0070C0"/>
                </a:solidFill>
                <a:ea typeface="SimSun" panose="02010600030101010101" pitchFamily="2" charset="-122"/>
              </a:rPr>
              <a:t>test samples </a:t>
            </a:r>
            <a:r>
              <a:rPr lang="en-US" altLang="zh-CN" sz="3200" dirty="0">
                <a:ea typeface="SimSun" panose="02010600030101010101" pitchFamily="2" charset="-122"/>
              </a:rPr>
              <a:t>to check if the </a:t>
            </a:r>
            <a:r>
              <a:rPr lang="en-US" altLang="zh-CN" sz="3200" dirty="0">
                <a:solidFill>
                  <a:srgbClr val="0070C0"/>
                </a:solidFill>
                <a:ea typeface="SimSun" panose="02010600030101010101" pitchFamily="2" charset="-122"/>
              </a:rPr>
              <a:t>algorithm learned the data or not</a:t>
            </a:r>
          </a:p>
          <a:p>
            <a:r>
              <a:rPr lang="en-US" altLang="zh-CN" sz="3200" dirty="0">
                <a:solidFill>
                  <a:srgbClr val="00B050"/>
                </a:solidFill>
                <a:ea typeface="SimSun" panose="02010600030101010101" pitchFamily="2" charset="-122"/>
              </a:rPr>
              <a:t>Most popular </a:t>
            </a:r>
            <a:r>
              <a:rPr lang="en-US" altLang="zh-CN" sz="3200" dirty="0">
                <a:ea typeface="SimSun" panose="02010600030101010101" pitchFamily="2" charset="-122"/>
              </a:rPr>
              <a:t>in ML community</a:t>
            </a:r>
          </a:p>
          <a:p>
            <a:endParaRPr lang="en-US" altLang="zh-CN" sz="3200" dirty="0">
              <a:solidFill>
                <a:sysClr val="windowText" lastClr="000000"/>
              </a:solidFill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2A69-2133-4EB8-B560-354E5C3715A1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22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FC5EE0-3D3F-4C7B-972C-1EBFEF486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87" y="2286000"/>
            <a:ext cx="8285094" cy="277693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DC6B4-35C2-4F63-B75F-A3C298F1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6A89-3579-4760-AA10-E02E9FCD6109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C54D2-0A96-47DD-BF01-41F8695B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04294-F26D-47B1-99B0-C683548E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3305E1-A1B4-4504-A0E1-4C5FDEBC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Example</a:t>
            </a:r>
          </a:p>
        </p:txBody>
      </p:sp>
    </p:spTree>
    <p:extLst>
      <p:ext uri="{BB962C8B-B14F-4D97-AF65-F5344CB8AC3E}">
        <p14:creationId xmlns:p14="http://schemas.microsoft.com/office/powerpoint/2010/main" val="422832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EFE8E2-E5E3-E14A-E6E5-1E203768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Lecture slide credit goes to Dr. Akhtar Jamil from the National University of Computer and Emerging Sciences, Islamabad </a:t>
            </a:r>
          </a:p>
          <a:p>
            <a:pPr marL="0" indent="0">
              <a:buNone/>
            </a:pPr>
            <a:r>
              <a:rPr lang="en-US" dirty="0"/>
              <a:t>(Email: </a:t>
            </a:r>
            <a:r>
              <a:rPr lang="en-US" u="sng" dirty="0">
                <a:hlinkClick r:id="rId2"/>
              </a:rPr>
              <a:t>akhtar.jamil@nu.edu.pk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Dr Amina Asif (my MS supervisor ) from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University of Warwick.</a:t>
            </a:r>
          </a:p>
          <a:p>
            <a:pPr marL="0" indent="0">
              <a:buNone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(</a:t>
            </a:r>
            <a:r>
              <a:rPr lang="en-US" dirty="0" err="1">
                <a:solidFill>
                  <a:srgbClr val="1F1F1F"/>
                </a:solidFill>
                <a:latin typeface="Google Sans"/>
              </a:rPr>
              <a:t>Email:</a:t>
            </a:r>
            <a:r>
              <a:rPr lang="en-US" b="0" i="0" dirty="0" err="1">
                <a:solidFill>
                  <a:srgbClr val="000A14"/>
                </a:solidFill>
                <a:effectLst/>
                <a:latin typeface="Lato" panose="020F0502020204030203" pitchFamily="34" charset="0"/>
                <a:hlinkClick r:id="rId3"/>
              </a:rPr>
              <a:t>amina.asif@warwick.ac.uk</a:t>
            </a:r>
            <a:r>
              <a:rPr lang="en-US" b="0" i="0" dirty="0">
                <a:solidFill>
                  <a:srgbClr val="000A14"/>
                </a:solidFill>
                <a:effectLst/>
                <a:latin typeface="Lato" panose="020F0502020204030203" pitchFamily="34" charset="0"/>
              </a:rPr>
              <a:t>)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D00E2-C9BB-C2BC-822E-3BD12E03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457200"/>
          </a:xfrm>
        </p:spPr>
        <p:txBody>
          <a:bodyPr/>
          <a:lstStyle/>
          <a:p>
            <a:fld id="{01547311-B862-4420-ABD4-D44F27F35E88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87BBA-18EF-95BE-D8D1-2B72CE1C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457200"/>
          </a:xfrm>
        </p:spPr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E12AC-A714-8C71-7987-FCF78EE8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47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BC44-4061-4887-8797-43D53015B8AE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Example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85095"/>
            <a:ext cx="5562600" cy="476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71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22" y="881537"/>
            <a:ext cx="8686800" cy="563135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1080135">
              <a:spcBef>
                <a:spcPts val="71"/>
              </a:spcBef>
            </a:pPr>
            <a:r>
              <a:rPr spc="-8" dirty="0"/>
              <a:t>Paintings</a:t>
            </a:r>
            <a:r>
              <a:rPr spc="-101" dirty="0"/>
              <a:t> </a:t>
            </a:r>
            <a:r>
              <a:rPr dirty="0"/>
              <a:t>by</a:t>
            </a:r>
            <a:r>
              <a:rPr spc="-83" dirty="0"/>
              <a:t> </a:t>
            </a:r>
            <a:r>
              <a:rPr dirty="0"/>
              <a:t>two</a:t>
            </a:r>
            <a:r>
              <a:rPr spc="-90" dirty="0"/>
              <a:t> </a:t>
            </a:r>
            <a:r>
              <a:rPr spc="-15" dirty="0"/>
              <a:t>different</a:t>
            </a:r>
            <a:r>
              <a:rPr spc="-86" dirty="0"/>
              <a:t> </a:t>
            </a:r>
            <a:r>
              <a:rPr spc="-8" dirty="0"/>
              <a:t>painters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0" y="2286001"/>
            <a:ext cx="1971675" cy="14882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3350" y="2286000"/>
            <a:ext cx="1150144" cy="14859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14550" y="2276475"/>
            <a:ext cx="1714500" cy="1495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3088" y="3886200"/>
            <a:ext cx="2178844" cy="1562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14800" y="3886200"/>
            <a:ext cx="1214438" cy="15430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86387" y="3886200"/>
            <a:ext cx="1985963" cy="15430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698228" y="6626066"/>
            <a:ext cx="170307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1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pPr marL="9525">
              <a:spcBef>
                <a:spcPts val="161"/>
              </a:spcBef>
            </a:pPr>
            <a:fld id="{37C106E0-9A45-4C07-ADDC-F4D0489665ED}" type="datetime1">
              <a:rPr lang="en-US" spc="-8" smtClean="0"/>
              <a:t>3/3/2025</a:t>
            </a:fld>
            <a:endParaRPr spc="-8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907266" y="6662725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21</a:t>
            </a:fld>
            <a:endParaRPr spc="-19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02B2D93-DB49-72AF-7268-F7C9808D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886599"/>
            <a:ext cx="7543800" cy="563135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2003108">
              <a:spcBef>
                <a:spcPts val="71"/>
              </a:spcBef>
            </a:pPr>
            <a:r>
              <a:rPr spc="-23" dirty="0"/>
              <a:t>Who’s</a:t>
            </a:r>
            <a:r>
              <a:rPr spc="-79" dirty="0"/>
              <a:t> </a:t>
            </a:r>
            <a:r>
              <a:rPr dirty="0"/>
              <a:t>painting</a:t>
            </a:r>
            <a:r>
              <a:rPr spc="-79" dirty="0"/>
              <a:t> </a:t>
            </a:r>
            <a:r>
              <a:rPr dirty="0"/>
              <a:t>is</a:t>
            </a:r>
            <a:r>
              <a:rPr spc="-79" dirty="0"/>
              <a:t> </a:t>
            </a:r>
            <a:r>
              <a:rPr spc="-8" dirty="0"/>
              <a:t>this?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9050" y="3028950"/>
            <a:ext cx="1714500" cy="14954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907266" y="6662725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22</a:t>
            </a:fld>
            <a:endParaRPr spc="-19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347209"/>
            <a:ext cx="6172200" cy="563135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3007519">
              <a:spcBef>
                <a:spcPts val="71"/>
              </a:spcBef>
            </a:pPr>
            <a:r>
              <a:rPr dirty="0"/>
              <a:t>And</a:t>
            </a:r>
            <a:r>
              <a:rPr spc="-64" dirty="0"/>
              <a:t> </a:t>
            </a:r>
            <a:r>
              <a:rPr spc="-8" dirty="0"/>
              <a:t>this?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50" y="2483072"/>
            <a:ext cx="2857500" cy="21431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70975" y="4873143"/>
            <a:ext cx="372522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i="1" dirty="0">
                <a:latin typeface="Calibri"/>
                <a:cs typeface="Calibri"/>
              </a:rPr>
              <a:t>learning</a:t>
            </a:r>
            <a:r>
              <a:rPr sz="1350" i="1" spc="-15" dirty="0">
                <a:latin typeface="Calibri"/>
                <a:cs typeface="Calibri"/>
              </a:rPr>
              <a:t> </a:t>
            </a:r>
            <a:r>
              <a:rPr sz="1350" i="1" dirty="0">
                <a:latin typeface="Calibri"/>
                <a:cs typeface="Calibri"/>
              </a:rPr>
              <a:t>from</a:t>
            </a:r>
            <a:r>
              <a:rPr sz="1350" i="1" spc="-23" dirty="0">
                <a:latin typeface="Calibri"/>
                <a:cs typeface="Calibri"/>
              </a:rPr>
              <a:t> </a:t>
            </a:r>
            <a:r>
              <a:rPr sz="1350" i="1" dirty="0">
                <a:latin typeface="Calibri"/>
                <a:cs typeface="Calibri"/>
              </a:rPr>
              <a:t>data</a:t>
            </a:r>
            <a:r>
              <a:rPr sz="1350" i="1" spc="-11" dirty="0">
                <a:latin typeface="Calibri"/>
                <a:cs typeface="Calibri"/>
              </a:rPr>
              <a:t> </a:t>
            </a:r>
            <a:r>
              <a:rPr sz="1350" i="1" dirty="0">
                <a:latin typeface="Calibri"/>
                <a:cs typeface="Calibri"/>
              </a:rPr>
              <a:t>for</a:t>
            </a:r>
            <a:r>
              <a:rPr sz="1350" i="1" spc="-19" dirty="0">
                <a:latin typeface="Calibri"/>
                <a:cs typeface="Calibri"/>
              </a:rPr>
              <a:t> </a:t>
            </a:r>
            <a:r>
              <a:rPr sz="1350" i="1" dirty="0">
                <a:latin typeface="Calibri"/>
                <a:cs typeface="Calibri"/>
              </a:rPr>
              <a:t>generalization</a:t>
            </a:r>
            <a:r>
              <a:rPr sz="1350" i="1" spc="-4" dirty="0">
                <a:latin typeface="Calibri"/>
                <a:cs typeface="Calibri"/>
              </a:rPr>
              <a:t> </a:t>
            </a:r>
            <a:r>
              <a:rPr sz="1350" i="1" dirty="0">
                <a:latin typeface="Calibri"/>
                <a:cs typeface="Calibri"/>
              </a:rPr>
              <a:t>to</a:t>
            </a:r>
            <a:r>
              <a:rPr sz="1350" i="1" spc="-15" dirty="0">
                <a:latin typeface="Calibri"/>
                <a:cs typeface="Calibri"/>
              </a:rPr>
              <a:t> </a:t>
            </a:r>
            <a:r>
              <a:rPr sz="1350" i="1" dirty="0">
                <a:latin typeface="Calibri"/>
                <a:cs typeface="Calibri"/>
              </a:rPr>
              <a:t>unseen</a:t>
            </a:r>
            <a:r>
              <a:rPr sz="1350" i="1" spc="-23" dirty="0">
                <a:latin typeface="Calibri"/>
                <a:cs typeface="Calibri"/>
              </a:rPr>
              <a:t> </a:t>
            </a:r>
            <a:r>
              <a:rPr sz="1350" i="1" spc="-8" dirty="0">
                <a:latin typeface="Calibri"/>
                <a:cs typeface="Calibri"/>
              </a:rPr>
              <a:t>cases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907266" y="6662725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23</a:t>
            </a:fld>
            <a:endParaRPr spc="-19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19CE4-4550-96E2-0E23-1DA212C1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22BE-986E-410B-8D6D-3B7E98822739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0EC47-F4EC-AB4E-EE19-9B82135E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304800" y="533400"/>
            <a:ext cx="9296400" cy="563135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480060">
              <a:spcBef>
                <a:spcPts val="71"/>
              </a:spcBef>
            </a:pPr>
            <a:r>
              <a:rPr dirty="0"/>
              <a:t>How</a:t>
            </a:r>
            <a:r>
              <a:rPr spc="-109" dirty="0"/>
              <a:t> </a:t>
            </a:r>
            <a:r>
              <a:rPr dirty="0"/>
              <a:t>many</a:t>
            </a:r>
            <a:r>
              <a:rPr spc="-94" dirty="0"/>
              <a:t> </a:t>
            </a:r>
            <a:r>
              <a:rPr spc="-8" dirty="0"/>
              <a:t>categories</a:t>
            </a:r>
            <a:r>
              <a:rPr spc="-113" dirty="0"/>
              <a:t> </a:t>
            </a:r>
            <a:r>
              <a:rPr spc="-8" dirty="0"/>
              <a:t>(clusters)</a:t>
            </a:r>
            <a:r>
              <a:rPr spc="-98" dirty="0"/>
              <a:t> </a:t>
            </a:r>
            <a:r>
              <a:rPr dirty="0"/>
              <a:t>are</a:t>
            </a:r>
            <a:r>
              <a:rPr spc="-105" dirty="0"/>
              <a:t> </a:t>
            </a:r>
            <a:r>
              <a:rPr spc="-8" dirty="0"/>
              <a:t>there?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514600"/>
            <a:ext cx="3181351" cy="28003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9564-7E7D-1916-7534-52C2CC0D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3C02-F316-4E84-AE1F-E386C3433B55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A2D5-6608-1819-DB3A-9DB7E1D7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C7557-AC18-06E3-9AD9-7CB6434E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D2C651-F787-667E-A9A1-5DE033408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2514600"/>
            <a:ext cx="3181350" cy="28003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40" y="886599"/>
            <a:ext cx="7187660" cy="563135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2047399">
              <a:spcBef>
                <a:spcPts val="71"/>
              </a:spcBef>
            </a:pPr>
            <a:r>
              <a:rPr dirty="0"/>
              <a:t>Find</a:t>
            </a:r>
            <a:r>
              <a:rPr spc="-34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odd</a:t>
            </a:r>
            <a:r>
              <a:rPr spc="-30" dirty="0"/>
              <a:t> </a:t>
            </a:r>
            <a:r>
              <a:rPr dirty="0"/>
              <a:t>one</a:t>
            </a:r>
            <a:r>
              <a:rPr spc="-30" dirty="0"/>
              <a:t> </a:t>
            </a:r>
            <a:r>
              <a:rPr spc="-15" dirty="0"/>
              <a:t>out!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2800350"/>
            <a:ext cx="2819400" cy="21145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14850" y="3143250"/>
            <a:ext cx="3874580" cy="12001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907266" y="6662725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25</a:t>
            </a:fld>
            <a:endParaRPr spc="-19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950FB-AA62-D6F3-BC7B-7E94D358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94E7-4F50-4DB6-A001-9EC275289FF6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1724E-5C24-4445-B156-1309A3D3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533400"/>
            <a:ext cx="7505700" cy="563135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1817846">
              <a:spcBef>
                <a:spcPts val="71"/>
              </a:spcBef>
            </a:pPr>
            <a:r>
              <a:rPr dirty="0"/>
              <a:t>Predict</a:t>
            </a:r>
            <a:r>
              <a:rPr spc="-49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next</a:t>
            </a:r>
            <a:r>
              <a:rPr spc="-38" dirty="0"/>
              <a:t> </a:t>
            </a:r>
            <a:r>
              <a:rPr spc="-8" dirty="0"/>
              <a:t>element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255" y="1584521"/>
            <a:ext cx="7974330" cy="799417"/>
          </a:xfrm>
          <a:prstGeom prst="rect">
            <a:avLst/>
          </a:prstGeom>
        </p:spPr>
        <p:txBody>
          <a:bodyPr vert="horz" wrap="square" lIns="0" tIns="88106" rIns="0" bIns="0" rtlCol="0">
            <a:spAutoFit/>
          </a:bodyPr>
          <a:lstStyle/>
          <a:p>
            <a:pPr marL="266224" indent="-256699">
              <a:spcBef>
                <a:spcPts val="694"/>
              </a:spcBef>
              <a:buFont typeface="Arial MT"/>
              <a:buChar char="•"/>
              <a:tabLst>
                <a:tab pos="266224" algn="l"/>
                <a:tab pos="2562701" algn="l"/>
              </a:tabLst>
            </a:pPr>
            <a:r>
              <a:rPr sz="2400" spc="-8" dirty="0">
                <a:latin typeface="Calibri"/>
                <a:cs typeface="Calibri"/>
              </a:rPr>
              <a:t>1,1,2,3,5,8,13,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2400" dirty="0">
              <a:latin typeface="Calibri"/>
              <a:cs typeface="Calibri"/>
            </a:endParaRPr>
          </a:p>
          <a:p>
            <a:pPr marL="865823" lvl="1" indent="-170497">
              <a:spcBef>
                <a:spcPts val="465"/>
              </a:spcBef>
              <a:buFont typeface="Arial MT"/>
              <a:buChar char="•"/>
              <a:tabLst>
                <a:tab pos="865823" algn="l"/>
              </a:tabLst>
            </a:pPr>
            <a:r>
              <a:rPr spc="-19" dirty="0">
                <a:latin typeface="Calibri"/>
                <a:cs typeface="Calibri"/>
              </a:rPr>
              <a:t>21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907266" y="6662725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26</a:t>
            </a:fld>
            <a:endParaRPr spc="-19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DE4CF1-4D47-136E-0B53-C961D08D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DD86-1D2E-48FF-AD3A-2C377B492260}" type="datetime1">
              <a:rPr lang="en-US" smtClean="0"/>
              <a:t>3/3/2025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1AD1E3-AE2B-93E1-F978-8B1FD222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609600"/>
            <a:ext cx="6172200" cy="563135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2938939">
              <a:spcBef>
                <a:spcPts val="71"/>
              </a:spcBef>
            </a:pPr>
            <a:r>
              <a:rPr spc="-8" dirty="0"/>
              <a:t>Question?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907266" y="6662725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27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497205" y="1587103"/>
            <a:ext cx="7792879" cy="320792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274" indent="-256699">
              <a:spcBef>
                <a:spcPts val="675"/>
              </a:spcBef>
              <a:buFont typeface="Arial MT"/>
              <a:buChar char="•"/>
              <a:tabLst>
                <a:tab pos="285274" algn="l"/>
              </a:tabLst>
            </a:pPr>
            <a:r>
              <a:rPr sz="2400" dirty="0">
                <a:latin typeface="Calibri"/>
                <a:cs typeface="Calibri"/>
              </a:rPr>
              <a:t>Consider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vectors</a:t>
            </a:r>
            <a:endParaRPr sz="2400" dirty="0">
              <a:latin typeface="Calibri"/>
              <a:cs typeface="Calibri"/>
            </a:endParaRPr>
          </a:p>
          <a:p>
            <a:pPr marL="371475">
              <a:spcBef>
                <a:spcPts val="518"/>
              </a:spcBef>
            </a:pPr>
            <a:r>
              <a:rPr sz="2100" dirty="0">
                <a:latin typeface="Arial MT"/>
                <a:cs typeface="Arial MT"/>
              </a:rPr>
              <a:t>–</a:t>
            </a:r>
            <a:r>
              <a:rPr sz="2100" spc="-75" dirty="0">
                <a:latin typeface="Arial MT"/>
                <a:cs typeface="Arial MT"/>
              </a:rPr>
              <a:t> </a:t>
            </a:r>
            <a:r>
              <a:rPr sz="2100" dirty="0">
                <a:latin typeface="Calibri"/>
                <a:cs typeface="Calibri"/>
              </a:rPr>
              <a:t>X</a:t>
            </a:r>
            <a:r>
              <a:rPr sz="2081" baseline="-21021" dirty="0">
                <a:latin typeface="Calibri"/>
                <a:cs typeface="Calibri"/>
              </a:rPr>
              <a:t>1</a:t>
            </a:r>
            <a:r>
              <a:rPr sz="2100" dirty="0">
                <a:latin typeface="Calibri"/>
                <a:cs typeface="Calibri"/>
              </a:rPr>
              <a:t>=[1 2</a:t>
            </a:r>
            <a:r>
              <a:rPr sz="2100" spc="-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1</a:t>
            </a:r>
            <a:r>
              <a:rPr sz="2100" spc="-8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4]</a:t>
            </a:r>
            <a:r>
              <a:rPr sz="2081" spc="-28" baseline="25525" dirty="0">
                <a:latin typeface="Calibri"/>
                <a:cs typeface="Calibri"/>
              </a:rPr>
              <a:t>T</a:t>
            </a:r>
            <a:endParaRPr sz="2081" baseline="25525" dirty="0">
              <a:latin typeface="Calibri"/>
              <a:cs typeface="Calibri"/>
            </a:endParaRPr>
          </a:p>
          <a:p>
            <a:pPr marL="371475">
              <a:spcBef>
                <a:spcPts val="503"/>
              </a:spcBef>
            </a:pPr>
            <a:r>
              <a:rPr sz="2100" dirty="0">
                <a:latin typeface="Arial MT"/>
                <a:cs typeface="Arial MT"/>
              </a:rPr>
              <a:t>–</a:t>
            </a:r>
            <a:r>
              <a:rPr sz="2100" spc="-75" dirty="0">
                <a:latin typeface="Arial MT"/>
                <a:cs typeface="Arial MT"/>
              </a:rPr>
              <a:t> </a:t>
            </a:r>
            <a:r>
              <a:rPr sz="2100" dirty="0">
                <a:latin typeface="Calibri"/>
                <a:cs typeface="Calibri"/>
              </a:rPr>
              <a:t>X</a:t>
            </a:r>
            <a:r>
              <a:rPr sz="2081" baseline="-21021" dirty="0">
                <a:latin typeface="Calibri"/>
                <a:cs typeface="Calibri"/>
              </a:rPr>
              <a:t>2</a:t>
            </a:r>
            <a:r>
              <a:rPr sz="2100" dirty="0">
                <a:latin typeface="Calibri"/>
                <a:cs typeface="Calibri"/>
              </a:rPr>
              <a:t>=[2 4</a:t>
            </a:r>
            <a:r>
              <a:rPr sz="2100" spc="-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2</a:t>
            </a:r>
            <a:r>
              <a:rPr sz="2100" spc="-8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4]</a:t>
            </a:r>
            <a:r>
              <a:rPr sz="2081" spc="-28" baseline="25525" dirty="0">
                <a:latin typeface="Calibri"/>
                <a:cs typeface="Calibri"/>
              </a:rPr>
              <a:t>T</a:t>
            </a:r>
            <a:endParaRPr sz="2081" baseline="25525" dirty="0">
              <a:latin typeface="Calibri"/>
              <a:cs typeface="Calibri"/>
            </a:endParaRPr>
          </a:p>
          <a:p>
            <a:pPr marL="371475">
              <a:spcBef>
                <a:spcPts val="506"/>
              </a:spcBef>
            </a:pPr>
            <a:r>
              <a:rPr sz="2100" dirty="0">
                <a:latin typeface="Arial MT"/>
                <a:cs typeface="Arial MT"/>
              </a:rPr>
              <a:t>–</a:t>
            </a:r>
            <a:r>
              <a:rPr sz="2100" spc="-79" dirty="0">
                <a:latin typeface="Arial MT"/>
                <a:cs typeface="Arial MT"/>
              </a:rPr>
              <a:t> </a:t>
            </a:r>
            <a:r>
              <a:rPr sz="2100" dirty="0">
                <a:latin typeface="Calibri"/>
                <a:cs typeface="Calibri"/>
              </a:rPr>
              <a:t>X</a:t>
            </a:r>
            <a:r>
              <a:rPr sz="2081" baseline="-21021" dirty="0">
                <a:latin typeface="Calibri"/>
                <a:cs typeface="Calibri"/>
              </a:rPr>
              <a:t>3</a:t>
            </a:r>
            <a:r>
              <a:rPr sz="2100" dirty="0">
                <a:latin typeface="Calibri"/>
                <a:cs typeface="Calibri"/>
              </a:rPr>
              <a:t>=[0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0</a:t>
            </a:r>
            <a:r>
              <a:rPr sz="2100" spc="-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0</a:t>
            </a:r>
            <a:r>
              <a:rPr sz="2100" spc="-11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4]</a:t>
            </a:r>
            <a:r>
              <a:rPr sz="2081" spc="-28" baseline="25525" dirty="0">
                <a:latin typeface="Calibri"/>
                <a:cs typeface="Calibri"/>
              </a:rPr>
              <a:t>T</a:t>
            </a:r>
            <a:endParaRPr sz="2081" baseline="25525" dirty="0">
              <a:latin typeface="Calibri"/>
              <a:cs typeface="Calibri"/>
            </a:endParaRPr>
          </a:p>
          <a:p>
            <a:pPr marL="371475">
              <a:spcBef>
                <a:spcPts val="503"/>
              </a:spcBef>
            </a:pPr>
            <a:r>
              <a:rPr sz="2100" dirty="0">
                <a:latin typeface="Arial MT"/>
                <a:cs typeface="Arial MT"/>
              </a:rPr>
              <a:t>–</a:t>
            </a:r>
            <a:r>
              <a:rPr sz="2100" spc="-75" dirty="0">
                <a:latin typeface="Arial MT"/>
                <a:cs typeface="Arial MT"/>
              </a:rPr>
              <a:t> </a:t>
            </a:r>
            <a:r>
              <a:rPr sz="2100" dirty="0">
                <a:latin typeface="Calibri"/>
                <a:cs typeface="Calibri"/>
              </a:rPr>
              <a:t>X</a:t>
            </a:r>
            <a:r>
              <a:rPr sz="2081" baseline="-21021" dirty="0">
                <a:latin typeface="Calibri"/>
                <a:cs typeface="Calibri"/>
              </a:rPr>
              <a:t>4</a:t>
            </a:r>
            <a:r>
              <a:rPr sz="2100" dirty="0">
                <a:latin typeface="Calibri"/>
                <a:cs typeface="Calibri"/>
              </a:rPr>
              <a:t>=[3 6</a:t>
            </a:r>
            <a:r>
              <a:rPr sz="2100" spc="-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3</a:t>
            </a:r>
            <a:r>
              <a:rPr sz="2100" spc="-8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4]</a:t>
            </a:r>
            <a:r>
              <a:rPr sz="2081" spc="-28" baseline="25525" dirty="0">
                <a:latin typeface="Calibri"/>
                <a:cs typeface="Calibri"/>
              </a:rPr>
              <a:t>T</a:t>
            </a:r>
            <a:endParaRPr sz="2081" baseline="25525" dirty="0">
              <a:latin typeface="Calibri"/>
              <a:cs typeface="Calibri"/>
            </a:endParaRPr>
          </a:p>
          <a:p>
            <a:pPr marL="371475">
              <a:spcBef>
                <a:spcPts val="506"/>
              </a:spcBef>
            </a:pPr>
            <a:r>
              <a:rPr sz="2100" dirty="0">
                <a:latin typeface="Arial MT"/>
                <a:cs typeface="Arial MT"/>
              </a:rPr>
              <a:t>–</a:t>
            </a:r>
            <a:r>
              <a:rPr sz="2100" spc="-75" dirty="0">
                <a:latin typeface="Arial MT"/>
                <a:cs typeface="Arial MT"/>
              </a:rPr>
              <a:t> </a:t>
            </a:r>
            <a:r>
              <a:rPr sz="2100" dirty="0">
                <a:latin typeface="Calibri"/>
                <a:cs typeface="Calibri"/>
              </a:rPr>
              <a:t>X</a:t>
            </a:r>
            <a:r>
              <a:rPr sz="2081" baseline="-21021" dirty="0">
                <a:latin typeface="Calibri"/>
                <a:cs typeface="Calibri"/>
              </a:rPr>
              <a:t>5</a:t>
            </a:r>
            <a:r>
              <a:rPr sz="2100" dirty="0">
                <a:latin typeface="Calibri"/>
                <a:cs typeface="Calibri"/>
              </a:rPr>
              <a:t>=[4 8</a:t>
            </a:r>
            <a:r>
              <a:rPr sz="2100" spc="-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4</a:t>
            </a:r>
            <a:r>
              <a:rPr sz="2100" spc="-8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4]</a:t>
            </a:r>
            <a:r>
              <a:rPr sz="2081" spc="-28" baseline="25525" dirty="0">
                <a:latin typeface="Calibri"/>
                <a:cs typeface="Calibri"/>
              </a:rPr>
              <a:t>T</a:t>
            </a:r>
            <a:endParaRPr sz="2081" baseline="25525" dirty="0">
              <a:latin typeface="Calibri"/>
              <a:cs typeface="Calibri"/>
            </a:endParaRPr>
          </a:p>
          <a:p>
            <a:pPr marL="285750" marR="22860" indent="-257175">
              <a:spcBef>
                <a:spcPts val="563"/>
              </a:spcBef>
              <a:buFont typeface="Arial MT"/>
              <a:buChar char="•"/>
              <a:tabLst>
                <a:tab pos="285750" algn="l"/>
              </a:tabLst>
            </a:pPr>
            <a:r>
              <a:rPr sz="2400" spc="-79" dirty="0">
                <a:solidFill>
                  <a:srgbClr val="CC3300"/>
                </a:solidFill>
                <a:latin typeface="Calibri"/>
                <a:cs typeface="Calibri"/>
              </a:rPr>
              <a:t>To</a:t>
            </a:r>
            <a:r>
              <a:rPr sz="2400" spc="-49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3300"/>
                </a:solidFill>
                <a:latin typeface="Calibri"/>
                <a:cs typeface="Calibri"/>
              </a:rPr>
              <a:t>store</a:t>
            </a:r>
            <a:r>
              <a:rPr sz="2400" spc="-6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3300"/>
                </a:solidFill>
                <a:latin typeface="Calibri"/>
                <a:cs typeface="Calibri"/>
              </a:rPr>
              <a:t>each</a:t>
            </a:r>
            <a:r>
              <a:rPr sz="2400" spc="-53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spc="-26" dirty="0">
                <a:solidFill>
                  <a:srgbClr val="CC3300"/>
                </a:solidFill>
                <a:latin typeface="Calibri"/>
                <a:cs typeface="Calibri"/>
              </a:rPr>
              <a:t>vector,</a:t>
            </a:r>
            <a:r>
              <a:rPr sz="2400" spc="-49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3300"/>
                </a:solidFill>
                <a:latin typeface="Calibri"/>
                <a:cs typeface="Calibri"/>
              </a:rPr>
              <a:t>how</a:t>
            </a:r>
            <a:r>
              <a:rPr sz="2400" spc="-53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3300"/>
                </a:solidFill>
                <a:latin typeface="Calibri"/>
                <a:cs typeface="Calibri"/>
              </a:rPr>
              <a:t>many</a:t>
            </a:r>
            <a:r>
              <a:rPr sz="2400" spc="-45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3300"/>
                </a:solidFill>
                <a:latin typeface="Calibri"/>
                <a:cs typeface="Calibri"/>
              </a:rPr>
              <a:t>dimensions</a:t>
            </a:r>
            <a:r>
              <a:rPr sz="2400" spc="-34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3300"/>
                </a:solidFill>
                <a:latin typeface="Calibri"/>
                <a:cs typeface="Calibri"/>
              </a:rPr>
              <a:t>(or</a:t>
            </a:r>
            <a:r>
              <a:rPr sz="2400" spc="-49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C3300"/>
                </a:solidFill>
                <a:latin typeface="Calibri"/>
                <a:cs typeface="Calibri"/>
              </a:rPr>
              <a:t>variables)</a:t>
            </a:r>
            <a:r>
              <a:rPr sz="2400" spc="-41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spc="-19" dirty="0">
                <a:solidFill>
                  <a:srgbClr val="CC3300"/>
                </a:solidFill>
                <a:latin typeface="Calibri"/>
                <a:cs typeface="Calibri"/>
              </a:rPr>
              <a:t>do </a:t>
            </a:r>
            <a:r>
              <a:rPr sz="2400" dirty="0">
                <a:solidFill>
                  <a:srgbClr val="CC3300"/>
                </a:solidFill>
                <a:latin typeface="Calibri"/>
                <a:cs typeface="Calibri"/>
              </a:rPr>
              <a:t>we</a:t>
            </a:r>
            <a:r>
              <a:rPr sz="2400" spc="-30" dirty="0">
                <a:solidFill>
                  <a:srgbClr val="CC3300"/>
                </a:solidFill>
                <a:latin typeface="Calibri"/>
                <a:cs typeface="Calibri"/>
              </a:rPr>
              <a:t> </a:t>
            </a:r>
            <a:r>
              <a:rPr sz="2400" spc="-8" dirty="0">
                <a:solidFill>
                  <a:srgbClr val="CC3300"/>
                </a:solidFill>
                <a:latin typeface="Calibri"/>
                <a:cs typeface="Calibri"/>
              </a:rPr>
              <a:t>need?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2D068-A53F-D7DC-3103-B213A61F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F955-F945-44E2-B32D-36EE807E43F1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4A753-BC25-2E34-52D5-91D3E466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1071" y="3162512"/>
            <a:ext cx="179536" cy="18240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395"/>
              </a:lnSpc>
            </a:pPr>
            <a:r>
              <a:rPr sz="1350" spc="-19" dirty="0">
                <a:latin typeface="Cambria Math"/>
                <a:cs typeface="Cambria Math"/>
              </a:rPr>
              <a:t>𝑥</a:t>
            </a:r>
            <a:r>
              <a:rPr sz="1463" spc="-28" baseline="-14957" dirty="0">
                <a:latin typeface="Cambria Math"/>
                <a:cs typeface="Cambria Math"/>
              </a:rPr>
              <a:t>2</a:t>
            </a:r>
            <a:endParaRPr sz="1463" baseline="-14957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48037" y="3038760"/>
            <a:ext cx="2803208" cy="1656398"/>
          </a:xfrm>
          <a:custGeom>
            <a:avLst/>
            <a:gdLst/>
            <a:ahLst/>
            <a:cxnLst/>
            <a:rect l="l" t="t" r="r" b="b"/>
            <a:pathLst>
              <a:path w="3737609" h="2208529">
                <a:moveTo>
                  <a:pt x="3737102" y="1991106"/>
                </a:moveTo>
                <a:lnTo>
                  <a:pt x="3718052" y="1981581"/>
                </a:lnTo>
                <a:lnTo>
                  <a:pt x="3660902" y="1953006"/>
                </a:lnTo>
                <a:lnTo>
                  <a:pt x="3660902" y="1981581"/>
                </a:lnTo>
                <a:lnTo>
                  <a:pt x="340741" y="1981581"/>
                </a:lnTo>
                <a:lnTo>
                  <a:pt x="340741" y="76200"/>
                </a:lnTo>
                <a:lnTo>
                  <a:pt x="369316" y="76200"/>
                </a:lnTo>
                <a:lnTo>
                  <a:pt x="362966" y="63500"/>
                </a:lnTo>
                <a:lnTo>
                  <a:pt x="331216" y="0"/>
                </a:lnTo>
                <a:lnTo>
                  <a:pt x="293116" y="76200"/>
                </a:lnTo>
                <a:lnTo>
                  <a:pt x="321691" y="76200"/>
                </a:lnTo>
                <a:lnTo>
                  <a:pt x="321691" y="1981581"/>
                </a:lnTo>
                <a:lnTo>
                  <a:pt x="0" y="1981581"/>
                </a:lnTo>
                <a:lnTo>
                  <a:pt x="0" y="2000631"/>
                </a:lnTo>
                <a:lnTo>
                  <a:pt x="321691" y="2000631"/>
                </a:lnTo>
                <a:lnTo>
                  <a:pt x="321691" y="2208149"/>
                </a:lnTo>
                <a:lnTo>
                  <a:pt x="340741" y="2208149"/>
                </a:lnTo>
                <a:lnTo>
                  <a:pt x="340741" y="2000631"/>
                </a:lnTo>
                <a:lnTo>
                  <a:pt x="3660902" y="2000631"/>
                </a:lnTo>
                <a:lnTo>
                  <a:pt x="3660902" y="2029206"/>
                </a:lnTo>
                <a:lnTo>
                  <a:pt x="3718052" y="2000631"/>
                </a:lnTo>
                <a:lnTo>
                  <a:pt x="3737102" y="199110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6011513" y="4521803"/>
            <a:ext cx="21717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1350" spc="-19" dirty="0">
                <a:latin typeface="Cambria Math"/>
                <a:cs typeface="Cambria Math"/>
              </a:rPr>
              <a:t>𝑥</a:t>
            </a:r>
            <a:r>
              <a:rPr sz="1463" spc="-28" baseline="-14957" dirty="0">
                <a:latin typeface="Cambria Math"/>
                <a:cs typeface="Cambria Math"/>
              </a:rPr>
              <a:t>1</a:t>
            </a:r>
            <a:endParaRPr sz="1463" baseline="-14957">
              <a:latin typeface="Cambria Math"/>
              <a:cs typeface="Cambria Math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6480" y="3797047"/>
            <a:ext cx="74675" cy="831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908" y="3973259"/>
            <a:ext cx="53340" cy="5334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6590" y="3738944"/>
            <a:ext cx="874871" cy="3261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050" marR="3810" indent="-10001">
              <a:lnSpc>
                <a:spcPct val="117800"/>
              </a:lnSpc>
              <a:spcBef>
                <a:spcPts val="75"/>
              </a:spcBef>
            </a:pPr>
            <a:r>
              <a:rPr sz="900" b="1" spc="-8" dirty="0">
                <a:latin typeface="Calibri"/>
                <a:cs typeface="Calibri"/>
              </a:rPr>
              <a:t>Positive</a:t>
            </a:r>
            <a:r>
              <a:rPr sz="900" b="1" spc="-4" dirty="0">
                <a:latin typeface="Calibri"/>
                <a:cs typeface="Calibri"/>
              </a:rPr>
              <a:t> </a:t>
            </a:r>
            <a:r>
              <a:rPr sz="900" b="1" spc="-8" dirty="0">
                <a:latin typeface="Calibri"/>
                <a:cs typeface="Calibri"/>
              </a:rPr>
              <a:t>Example Negative</a:t>
            </a:r>
            <a:r>
              <a:rPr sz="900" b="1" spc="-11" dirty="0">
                <a:latin typeface="Calibri"/>
                <a:cs typeface="Calibri"/>
              </a:rPr>
              <a:t> </a:t>
            </a:r>
            <a:r>
              <a:rPr sz="900" b="1" spc="-8" dirty="0">
                <a:latin typeface="Calibri"/>
                <a:cs typeface="Calibri"/>
              </a:rPr>
              <a:t>Example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81043" y="3314032"/>
            <a:ext cx="2093595" cy="1039178"/>
            <a:chOff x="5041391" y="3275710"/>
            <a:chExt cx="2791460" cy="138557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3029" y="3275710"/>
              <a:ext cx="99568" cy="11087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0099" y="3721099"/>
              <a:ext cx="99568" cy="1108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4931" y="3568699"/>
              <a:ext cx="99568" cy="1108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5299" y="4092828"/>
              <a:ext cx="99568" cy="1108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4699" y="4589779"/>
              <a:ext cx="71120" cy="711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9379" y="4395850"/>
              <a:ext cx="71120" cy="711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52262" y="3974591"/>
              <a:ext cx="71120" cy="711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1391" y="3527170"/>
              <a:ext cx="71120" cy="711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7979" y="3340099"/>
              <a:ext cx="71120" cy="7112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2667001" y="6627590"/>
            <a:ext cx="355434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1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9525">
              <a:spcBef>
                <a:spcPts val="161"/>
              </a:spcBef>
            </a:pPr>
            <a:r>
              <a:rPr lang="en-US" dirty="0"/>
              <a:t>Presented by Muhammad Zulqarnain</a:t>
            </a:r>
            <a:endParaRPr spc="-8"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xfrm>
            <a:off x="457200" y="6588470"/>
            <a:ext cx="170307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1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pPr marL="9525">
              <a:spcBef>
                <a:spcPts val="161"/>
              </a:spcBef>
            </a:pPr>
            <a:fld id="{AB739F53-ED51-40F5-BDFE-8A71D9989F7C}" type="datetime1">
              <a:rPr lang="en-US" spc="-8" smtClean="0"/>
              <a:t>3/3/2025</a:t>
            </a:fld>
            <a:endParaRPr spc="-8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8686800" y="6611330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28</a:t>
            </a:fld>
            <a:endParaRPr spc="-19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706" y="749260"/>
            <a:ext cx="8574025" cy="4251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-8" dirty="0"/>
              <a:t>Classification</a:t>
            </a:r>
            <a:r>
              <a:rPr sz="2700" spc="-53" dirty="0"/>
              <a:t> </a:t>
            </a:r>
            <a:r>
              <a:rPr sz="2700" spc="-8" dirty="0"/>
              <a:t>Approaches:</a:t>
            </a:r>
            <a:r>
              <a:rPr sz="2700" spc="-64" dirty="0"/>
              <a:t> </a:t>
            </a:r>
            <a:r>
              <a:rPr sz="2700" dirty="0"/>
              <a:t>Nearest</a:t>
            </a:r>
            <a:r>
              <a:rPr sz="2700" spc="-53" dirty="0"/>
              <a:t> </a:t>
            </a:r>
            <a:r>
              <a:rPr sz="2700" dirty="0"/>
              <a:t>Neighbor</a:t>
            </a:r>
            <a:r>
              <a:rPr sz="2700" spc="-53" dirty="0"/>
              <a:t> </a:t>
            </a:r>
            <a:r>
              <a:rPr sz="2700" dirty="0"/>
              <a:t>and</a:t>
            </a:r>
            <a:r>
              <a:rPr sz="2700" spc="-45" dirty="0"/>
              <a:t> </a:t>
            </a:r>
            <a:r>
              <a:rPr sz="2700" spc="-19" dirty="0"/>
              <a:t>kNN</a:t>
            </a:r>
            <a:endParaRPr sz="2700" dirty="0"/>
          </a:p>
        </p:txBody>
      </p:sp>
      <p:sp>
        <p:nvSpPr>
          <p:cNvPr id="3" name="object 3"/>
          <p:cNvSpPr txBox="1"/>
          <p:nvPr/>
        </p:nvSpPr>
        <p:spPr>
          <a:xfrm>
            <a:off x="3288722" y="3104211"/>
            <a:ext cx="145168" cy="2990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114"/>
              </a:lnSpc>
            </a:pPr>
            <a:r>
              <a:rPr sz="2025" spc="-23" baseline="-20061" dirty="0">
                <a:latin typeface="Cambria Math"/>
                <a:cs typeface="Cambria Math"/>
              </a:rPr>
              <a:t>𝑥</a:t>
            </a:r>
            <a:r>
              <a:rPr sz="975" spc="-15" dirty="0">
                <a:latin typeface="Cambria Math"/>
                <a:cs typeface="Cambria Math"/>
              </a:rPr>
              <a:t>(2)</a:t>
            </a:r>
            <a:endParaRPr sz="975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8037" y="3038760"/>
            <a:ext cx="2803208" cy="1656398"/>
          </a:xfrm>
          <a:custGeom>
            <a:avLst/>
            <a:gdLst/>
            <a:ahLst/>
            <a:cxnLst/>
            <a:rect l="l" t="t" r="r" b="b"/>
            <a:pathLst>
              <a:path w="3737609" h="2208529">
                <a:moveTo>
                  <a:pt x="3737102" y="1991106"/>
                </a:moveTo>
                <a:lnTo>
                  <a:pt x="3718052" y="1981581"/>
                </a:lnTo>
                <a:lnTo>
                  <a:pt x="3660902" y="1953006"/>
                </a:lnTo>
                <a:lnTo>
                  <a:pt x="3660902" y="1981581"/>
                </a:lnTo>
                <a:lnTo>
                  <a:pt x="340741" y="1981581"/>
                </a:lnTo>
                <a:lnTo>
                  <a:pt x="340741" y="76200"/>
                </a:lnTo>
                <a:lnTo>
                  <a:pt x="369316" y="76200"/>
                </a:lnTo>
                <a:lnTo>
                  <a:pt x="362966" y="63500"/>
                </a:lnTo>
                <a:lnTo>
                  <a:pt x="331216" y="0"/>
                </a:lnTo>
                <a:lnTo>
                  <a:pt x="293116" y="76200"/>
                </a:lnTo>
                <a:lnTo>
                  <a:pt x="321691" y="76200"/>
                </a:lnTo>
                <a:lnTo>
                  <a:pt x="321691" y="1981581"/>
                </a:lnTo>
                <a:lnTo>
                  <a:pt x="0" y="1981581"/>
                </a:lnTo>
                <a:lnTo>
                  <a:pt x="0" y="2000631"/>
                </a:lnTo>
                <a:lnTo>
                  <a:pt x="321691" y="2000631"/>
                </a:lnTo>
                <a:lnTo>
                  <a:pt x="321691" y="2208149"/>
                </a:lnTo>
                <a:lnTo>
                  <a:pt x="340741" y="2208149"/>
                </a:lnTo>
                <a:lnTo>
                  <a:pt x="340741" y="2000631"/>
                </a:lnTo>
                <a:lnTo>
                  <a:pt x="3660902" y="2000631"/>
                </a:lnTo>
                <a:lnTo>
                  <a:pt x="3660902" y="2029206"/>
                </a:lnTo>
                <a:lnTo>
                  <a:pt x="3718052" y="2000631"/>
                </a:lnTo>
                <a:lnTo>
                  <a:pt x="3737102" y="199110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5950934" y="4468082"/>
            <a:ext cx="33718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spc="-23" baseline="-20061" dirty="0">
                <a:latin typeface="Cambria Math"/>
                <a:cs typeface="Cambria Math"/>
              </a:rPr>
              <a:t>𝑥</a:t>
            </a:r>
            <a:r>
              <a:rPr sz="975" spc="-15" dirty="0">
                <a:latin typeface="Cambria Math"/>
                <a:cs typeface="Cambria Math"/>
              </a:rPr>
              <a:t>(1)</a:t>
            </a:r>
            <a:endParaRPr sz="975">
              <a:latin typeface="Cambria Math"/>
              <a:cs typeface="Cambria Math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6480" y="3797047"/>
            <a:ext cx="74675" cy="8315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908" y="3973259"/>
            <a:ext cx="53340" cy="533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66590" y="3738944"/>
            <a:ext cx="874871" cy="3261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050" marR="3810" indent="-10001">
              <a:lnSpc>
                <a:spcPct val="117800"/>
              </a:lnSpc>
              <a:spcBef>
                <a:spcPts val="75"/>
              </a:spcBef>
            </a:pPr>
            <a:r>
              <a:rPr sz="900" b="1" spc="-8" dirty="0">
                <a:latin typeface="Calibri"/>
                <a:cs typeface="Calibri"/>
              </a:rPr>
              <a:t>Positive</a:t>
            </a:r>
            <a:r>
              <a:rPr sz="900" b="1" spc="-4" dirty="0">
                <a:latin typeface="Calibri"/>
                <a:cs typeface="Calibri"/>
              </a:rPr>
              <a:t> </a:t>
            </a:r>
            <a:r>
              <a:rPr sz="900" b="1" spc="-8" dirty="0">
                <a:latin typeface="Calibri"/>
                <a:cs typeface="Calibri"/>
              </a:rPr>
              <a:t>Example Negative</a:t>
            </a:r>
            <a:r>
              <a:rPr sz="900" b="1" spc="-11" dirty="0">
                <a:latin typeface="Calibri"/>
                <a:cs typeface="Calibri"/>
              </a:rPr>
              <a:t> </a:t>
            </a:r>
            <a:r>
              <a:rPr sz="900" b="1" spc="-8" dirty="0">
                <a:latin typeface="Calibri"/>
                <a:cs typeface="Calibri"/>
              </a:rPr>
              <a:t>Example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81043" y="3241110"/>
            <a:ext cx="2093595" cy="1112044"/>
            <a:chOff x="5041391" y="3178479"/>
            <a:chExt cx="2791460" cy="148272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3029" y="3275711"/>
              <a:ext cx="99568" cy="1108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0099" y="3721100"/>
              <a:ext cx="99568" cy="1108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4931" y="3568700"/>
              <a:ext cx="99568" cy="1108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5299" y="4092829"/>
              <a:ext cx="99568" cy="11087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4699" y="4589780"/>
              <a:ext cx="71120" cy="711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9379" y="4395851"/>
              <a:ext cx="71120" cy="711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52262" y="3974592"/>
              <a:ext cx="71120" cy="711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1391" y="3527171"/>
              <a:ext cx="71120" cy="711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7979" y="3340100"/>
              <a:ext cx="71120" cy="7112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67651" y="3183242"/>
              <a:ext cx="346075" cy="369570"/>
            </a:xfrm>
            <a:custGeom>
              <a:avLst/>
              <a:gdLst/>
              <a:ahLst/>
              <a:cxnLst/>
              <a:rect l="l" t="t" r="r" b="b"/>
              <a:pathLst>
                <a:path w="346075" h="369570">
                  <a:moveTo>
                    <a:pt x="0" y="369328"/>
                  </a:moveTo>
                  <a:lnTo>
                    <a:pt x="346075" y="369328"/>
                  </a:lnTo>
                  <a:lnTo>
                    <a:pt x="346075" y="0"/>
                  </a:lnTo>
                  <a:lnTo>
                    <a:pt x="0" y="0"/>
                  </a:lnTo>
                  <a:lnTo>
                    <a:pt x="0" y="3693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210556" y="3258503"/>
            <a:ext cx="9858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spc="-38" dirty="0">
                <a:solidFill>
                  <a:srgbClr val="006600"/>
                </a:solidFill>
                <a:latin typeface="Calibri"/>
                <a:cs typeface="Calibri"/>
              </a:rPr>
              <a:t>?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04566" y="2048065"/>
            <a:ext cx="541973" cy="159068"/>
          </a:xfrm>
          <a:custGeom>
            <a:avLst/>
            <a:gdLst/>
            <a:ahLst/>
            <a:cxnLst/>
            <a:rect l="l" t="t" r="r" b="b"/>
            <a:pathLst>
              <a:path w="722629" h="212089">
                <a:moveTo>
                  <a:pt x="654685" y="0"/>
                </a:moveTo>
                <a:lnTo>
                  <a:pt x="651637" y="8636"/>
                </a:lnTo>
                <a:lnTo>
                  <a:pt x="663904" y="13946"/>
                </a:lnTo>
                <a:lnTo>
                  <a:pt x="674433" y="21304"/>
                </a:lnTo>
                <a:lnTo>
                  <a:pt x="695852" y="55429"/>
                </a:lnTo>
                <a:lnTo>
                  <a:pt x="702817" y="104775"/>
                </a:lnTo>
                <a:lnTo>
                  <a:pt x="702032" y="123444"/>
                </a:lnTo>
                <a:lnTo>
                  <a:pt x="690245" y="169163"/>
                </a:lnTo>
                <a:lnTo>
                  <a:pt x="664063" y="197792"/>
                </a:lnTo>
                <a:lnTo>
                  <a:pt x="652017" y="203200"/>
                </a:lnTo>
                <a:lnTo>
                  <a:pt x="654685" y="211709"/>
                </a:lnTo>
                <a:lnTo>
                  <a:pt x="695082" y="187705"/>
                </a:lnTo>
                <a:lnTo>
                  <a:pt x="717804" y="143335"/>
                </a:lnTo>
                <a:lnTo>
                  <a:pt x="722122" y="105918"/>
                </a:lnTo>
                <a:lnTo>
                  <a:pt x="721059" y="86723"/>
                </a:lnTo>
                <a:lnTo>
                  <a:pt x="721046" y="86483"/>
                </a:lnTo>
                <a:lnTo>
                  <a:pt x="704723" y="37084"/>
                </a:lnTo>
                <a:lnTo>
                  <a:pt x="670022" y="5526"/>
                </a:lnTo>
                <a:lnTo>
                  <a:pt x="654685" y="0"/>
                </a:lnTo>
                <a:close/>
              </a:path>
              <a:path w="722629" h="212089">
                <a:moveTo>
                  <a:pt x="67437" y="0"/>
                </a:moveTo>
                <a:lnTo>
                  <a:pt x="27092" y="24056"/>
                </a:lnTo>
                <a:lnTo>
                  <a:pt x="4365" y="68548"/>
                </a:lnTo>
                <a:lnTo>
                  <a:pt x="0" y="105918"/>
                </a:lnTo>
                <a:lnTo>
                  <a:pt x="968" y="123444"/>
                </a:lnTo>
                <a:lnTo>
                  <a:pt x="1075" y="125370"/>
                </a:lnTo>
                <a:lnTo>
                  <a:pt x="17399" y="174751"/>
                </a:lnTo>
                <a:lnTo>
                  <a:pt x="52081" y="206184"/>
                </a:lnTo>
                <a:lnTo>
                  <a:pt x="67437" y="211709"/>
                </a:lnTo>
                <a:lnTo>
                  <a:pt x="70231" y="203200"/>
                </a:lnTo>
                <a:lnTo>
                  <a:pt x="58130" y="197792"/>
                </a:lnTo>
                <a:lnTo>
                  <a:pt x="47720" y="190325"/>
                </a:lnTo>
                <a:lnTo>
                  <a:pt x="26376" y="155638"/>
                </a:lnTo>
                <a:lnTo>
                  <a:pt x="19352" y="105918"/>
                </a:lnTo>
                <a:lnTo>
                  <a:pt x="19303" y="104775"/>
                </a:lnTo>
                <a:lnTo>
                  <a:pt x="26376" y="55429"/>
                </a:lnTo>
                <a:lnTo>
                  <a:pt x="47799" y="21304"/>
                </a:lnTo>
                <a:lnTo>
                  <a:pt x="70485" y="8636"/>
                </a:lnTo>
                <a:lnTo>
                  <a:pt x="67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/>
          <p:nvPr/>
        </p:nvSpPr>
        <p:spPr>
          <a:xfrm>
            <a:off x="3150679" y="2076450"/>
            <a:ext cx="342424" cy="161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  <a:tabLst>
                <a:tab pos="256223" algn="l"/>
              </a:tabLst>
            </a:pPr>
            <a:r>
              <a:rPr sz="975" spc="-38" dirty="0">
                <a:latin typeface="Cambria Math"/>
                <a:cs typeface="Cambria Math"/>
              </a:rPr>
              <a:t>𝒂</a:t>
            </a:r>
            <a:r>
              <a:rPr sz="975" dirty="0">
                <a:latin typeface="Cambria Math"/>
                <a:cs typeface="Cambria Math"/>
              </a:rPr>
              <a:t>	</a:t>
            </a:r>
            <a:r>
              <a:rPr sz="975" spc="-38" dirty="0">
                <a:latin typeface="Cambria Math"/>
                <a:cs typeface="Cambria Math"/>
              </a:rPr>
              <a:t>𝒃</a:t>
            </a:r>
            <a:endParaRPr sz="975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55786" y="1995297"/>
            <a:ext cx="89154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753427" algn="l"/>
              </a:tabLst>
            </a:pPr>
            <a:r>
              <a:rPr sz="1350" dirty="0">
                <a:latin typeface="Cambria Math"/>
                <a:cs typeface="Cambria Math"/>
              </a:rPr>
              <a:t>𝐷</a:t>
            </a:r>
            <a:r>
              <a:rPr sz="1350" spc="300" dirty="0">
                <a:latin typeface="Cambria Math"/>
                <a:cs typeface="Cambria Math"/>
              </a:rPr>
              <a:t> </a:t>
            </a:r>
            <a:r>
              <a:rPr sz="1350" dirty="0">
                <a:latin typeface="Cambria Math"/>
                <a:cs typeface="Cambria Math"/>
              </a:rPr>
              <a:t>𝒙</a:t>
            </a:r>
            <a:r>
              <a:rPr sz="1350" spc="375" dirty="0">
                <a:latin typeface="Cambria Math"/>
                <a:cs typeface="Cambria Math"/>
              </a:rPr>
              <a:t> </a:t>
            </a:r>
            <a:r>
              <a:rPr sz="1350" spc="-8" dirty="0">
                <a:latin typeface="Cambria Math"/>
                <a:cs typeface="Cambria Math"/>
              </a:rPr>
              <a:t>,</a:t>
            </a:r>
            <a:r>
              <a:rPr sz="1350" spc="-83" dirty="0">
                <a:latin typeface="Cambria Math"/>
                <a:cs typeface="Cambria Math"/>
              </a:rPr>
              <a:t> </a:t>
            </a:r>
            <a:r>
              <a:rPr sz="1350" spc="-38" dirty="0">
                <a:latin typeface="Cambria Math"/>
                <a:cs typeface="Cambria Math"/>
              </a:rPr>
              <a:t>𝒙</a:t>
            </a:r>
            <a:r>
              <a:rPr sz="1350" dirty="0">
                <a:latin typeface="Cambria Math"/>
                <a:cs typeface="Cambria Math"/>
              </a:rPr>
              <a:t>	</a:t>
            </a:r>
            <a:r>
              <a:rPr sz="1350" spc="-38" dirty="0">
                <a:latin typeface="Cambria Math"/>
                <a:cs typeface="Cambria Math"/>
              </a:rPr>
              <a:t>=</a:t>
            </a:r>
            <a:endParaRPr sz="1350" dirty="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87902" y="1903856"/>
            <a:ext cx="2379345" cy="382905"/>
          </a:xfrm>
          <a:custGeom>
            <a:avLst/>
            <a:gdLst/>
            <a:ahLst/>
            <a:cxnLst/>
            <a:rect l="l" t="t" r="r" b="b"/>
            <a:pathLst>
              <a:path w="3172459" h="510539">
                <a:moveTo>
                  <a:pt x="273050" y="117729"/>
                </a:moveTo>
                <a:lnTo>
                  <a:pt x="235902" y="135674"/>
                </a:lnTo>
                <a:lnTo>
                  <a:pt x="210058" y="178435"/>
                </a:lnTo>
                <a:lnTo>
                  <a:pt x="193484" y="233476"/>
                </a:lnTo>
                <a:lnTo>
                  <a:pt x="187960" y="297180"/>
                </a:lnTo>
                <a:lnTo>
                  <a:pt x="189293" y="328993"/>
                </a:lnTo>
                <a:lnTo>
                  <a:pt x="189331" y="329971"/>
                </a:lnTo>
                <a:lnTo>
                  <a:pt x="200380" y="389356"/>
                </a:lnTo>
                <a:lnTo>
                  <a:pt x="222034" y="439508"/>
                </a:lnTo>
                <a:lnTo>
                  <a:pt x="251663" y="474421"/>
                </a:lnTo>
                <a:lnTo>
                  <a:pt x="269367" y="485775"/>
                </a:lnTo>
                <a:lnTo>
                  <a:pt x="273050" y="476885"/>
                </a:lnTo>
                <a:lnTo>
                  <a:pt x="258826" y="465429"/>
                </a:lnTo>
                <a:lnTo>
                  <a:pt x="246278" y="450494"/>
                </a:lnTo>
                <a:lnTo>
                  <a:pt x="226187" y="410083"/>
                </a:lnTo>
                <a:lnTo>
                  <a:pt x="213499" y="358292"/>
                </a:lnTo>
                <a:lnTo>
                  <a:pt x="210451" y="329971"/>
                </a:lnTo>
                <a:lnTo>
                  <a:pt x="210337" y="328993"/>
                </a:lnTo>
                <a:lnTo>
                  <a:pt x="210362" y="265341"/>
                </a:lnTo>
                <a:lnTo>
                  <a:pt x="218884" y="208572"/>
                </a:lnTo>
                <a:lnTo>
                  <a:pt x="235597" y="162255"/>
                </a:lnTo>
                <a:lnTo>
                  <a:pt x="258978" y="129159"/>
                </a:lnTo>
                <a:lnTo>
                  <a:pt x="273050" y="117729"/>
                </a:lnTo>
                <a:close/>
              </a:path>
              <a:path w="3172459" h="510539">
                <a:moveTo>
                  <a:pt x="1408303" y="297180"/>
                </a:moveTo>
                <a:lnTo>
                  <a:pt x="1406956" y="265341"/>
                </a:lnTo>
                <a:lnTo>
                  <a:pt x="1406918" y="264261"/>
                </a:lnTo>
                <a:lnTo>
                  <a:pt x="1402791" y="233476"/>
                </a:lnTo>
                <a:lnTo>
                  <a:pt x="1386332" y="178435"/>
                </a:lnTo>
                <a:lnTo>
                  <a:pt x="1360424" y="135674"/>
                </a:lnTo>
                <a:lnTo>
                  <a:pt x="1326896" y="108712"/>
                </a:lnTo>
                <a:lnTo>
                  <a:pt x="1323340" y="117729"/>
                </a:lnTo>
                <a:lnTo>
                  <a:pt x="1337335" y="129159"/>
                </a:lnTo>
                <a:lnTo>
                  <a:pt x="1349781" y="144005"/>
                </a:lnTo>
                <a:lnTo>
                  <a:pt x="1369949" y="183896"/>
                </a:lnTo>
                <a:lnTo>
                  <a:pt x="1382737" y="235724"/>
                </a:lnTo>
                <a:lnTo>
                  <a:pt x="1386954" y="297180"/>
                </a:lnTo>
                <a:lnTo>
                  <a:pt x="1386967" y="297434"/>
                </a:lnTo>
                <a:lnTo>
                  <a:pt x="1382750" y="358292"/>
                </a:lnTo>
                <a:lnTo>
                  <a:pt x="1370076" y="410083"/>
                </a:lnTo>
                <a:lnTo>
                  <a:pt x="1349946" y="450494"/>
                </a:lnTo>
                <a:lnTo>
                  <a:pt x="1323340" y="476885"/>
                </a:lnTo>
                <a:lnTo>
                  <a:pt x="1326896" y="485775"/>
                </a:lnTo>
                <a:lnTo>
                  <a:pt x="1360424" y="459003"/>
                </a:lnTo>
                <a:lnTo>
                  <a:pt x="1386332" y="415925"/>
                </a:lnTo>
                <a:lnTo>
                  <a:pt x="1402791" y="360705"/>
                </a:lnTo>
                <a:lnTo>
                  <a:pt x="1408290" y="297434"/>
                </a:lnTo>
                <a:lnTo>
                  <a:pt x="1408303" y="297180"/>
                </a:lnTo>
                <a:close/>
              </a:path>
              <a:path w="3172459" h="510539">
                <a:moveTo>
                  <a:pt x="3172206" y="0"/>
                </a:moveTo>
                <a:lnTo>
                  <a:pt x="168402" y="0"/>
                </a:lnTo>
                <a:lnTo>
                  <a:pt x="168402" y="254"/>
                </a:lnTo>
                <a:lnTo>
                  <a:pt x="141224" y="254"/>
                </a:lnTo>
                <a:lnTo>
                  <a:pt x="94742" y="469646"/>
                </a:lnTo>
                <a:lnTo>
                  <a:pt x="38735" y="365887"/>
                </a:lnTo>
                <a:lnTo>
                  <a:pt x="0" y="386334"/>
                </a:lnTo>
                <a:lnTo>
                  <a:pt x="4445" y="394335"/>
                </a:lnTo>
                <a:lnTo>
                  <a:pt x="24765" y="383540"/>
                </a:lnTo>
                <a:lnTo>
                  <a:pt x="93726" y="510159"/>
                </a:lnTo>
                <a:lnTo>
                  <a:pt x="104013" y="510159"/>
                </a:lnTo>
                <a:lnTo>
                  <a:pt x="153797" y="15113"/>
                </a:lnTo>
                <a:lnTo>
                  <a:pt x="3172206" y="15240"/>
                </a:lnTo>
                <a:lnTo>
                  <a:pt x="3172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 txBox="1"/>
          <p:nvPr/>
        </p:nvSpPr>
        <p:spPr>
          <a:xfrm>
            <a:off x="4080129" y="2091309"/>
            <a:ext cx="97631" cy="161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975" spc="30" dirty="0">
                <a:latin typeface="Cambria Math"/>
                <a:cs typeface="Cambria Math"/>
              </a:rPr>
              <a:t>𝑎</a:t>
            </a:r>
            <a:endParaRPr sz="975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69333" y="2101595"/>
            <a:ext cx="94773" cy="161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975" spc="23" dirty="0">
                <a:latin typeface="Cambria Math"/>
                <a:cs typeface="Cambria Math"/>
              </a:rPr>
              <a:t>𝑏</a:t>
            </a:r>
            <a:endParaRPr sz="975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70591" y="1903857"/>
            <a:ext cx="82629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-29320" dirty="0">
                <a:latin typeface="Cambria Math"/>
                <a:cs typeface="Cambria Math"/>
              </a:rPr>
              <a:t>𝑥</a:t>
            </a:r>
            <a:r>
              <a:rPr sz="975" dirty="0">
                <a:latin typeface="Cambria Math"/>
                <a:cs typeface="Cambria Math"/>
              </a:rPr>
              <a:t>(1)</a:t>
            </a:r>
            <a:r>
              <a:rPr sz="975" spc="176" dirty="0">
                <a:latin typeface="Cambria Math"/>
                <a:cs typeface="Cambria Math"/>
              </a:rPr>
              <a:t> </a:t>
            </a:r>
            <a:r>
              <a:rPr sz="2025" baseline="-29320" dirty="0">
                <a:latin typeface="Cambria Math"/>
                <a:cs typeface="Cambria Math"/>
              </a:rPr>
              <a:t>−</a:t>
            </a:r>
            <a:r>
              <a:rPr sz="2025" spc="73" baseline="-29320" dirty="0">
                <a:latin typeface="Cambria Math"/>
                <a:cs typeface="Cambria Math"/>
              </a:rPr>
              <a:t> </a:t>
            </a:r>
            <a:r>
              <a:rPr sz="2025" spc="-23" baseline="-29320" dirty="0">
                <a:latin typeface="Cambria Math"/>
                <a:cs typeface="Cambria Math"/>
              </a:rPr>
              <a:t>𝑥</a:t>
            </a:r>
            <a:r>
              <a:rPr sz="975" spc="-15" dirty="0">
                <a:latin typeface="Cambria Math"/>
                <a:cs typeface="Cambria Math"/>
              </a:rPr>
              <a:t>(1)</a:t>
            </a:r>
            <a:endParaRPr sz="975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49367" y="1888998"/>
            <a:ext cx="263843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lnSpc>
                <a:spcPts val="998"/>
              </a:lnSpc>
              <a:spcBef>
                <a:spcPts val="90"/>
              </a:spcBef>
            </a:pPr>
            <a:r>
              <a:rPr sz="975" spc="-38" dirty="0">
                <a:latin typeface="Cambria Math"/>
                <a:cs typeface="Cambria Math"/>
              </a:rPr>
              <a:t>2</a:t>
            </a:r>
            <a:endParaRPr sz="975">
              <a:latin typeface="Cambria Math"/>
              <a:cs typeface="Cambria Math"/>
            </a:endParaRPr>
          </a:p>
          <a:p>
            <a:pPr marL="125730">
              <a:lnSpc>
                <a:spcPts val="1448"/>
              </a:lnSpc>
            </a:pPr>
            <a:r>
              <a:rPr sz="1350" spc="-38" dirty="0">
                <a:latin typeface="Cambria Math"/>
                <a:cs typeface="Cambria Math"/>
              </a:rPr>
              <a:t>+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156453" y="1985391"/>
            <a:ext cx="915353" cy="282893"/>
          </a:xfrm>
          <a:custGeom>
            <a:avLst/>
            <a:gdLst/>
            <a:ahLst/>
            <a:cxnLst/>
            <a:rect l="l" t="t" r="r" b="b"/>
            <a:pathLst>
              <a:path w="1220470" h="377189">
                <a:moveTo>
                  <a:pt x="1138935" y="0"/>
                </a:moveTo>
                <a:lnTo>
                  <a:pt x="1135379" y="9016"/>
                </a:lnTo>
                <a:lnTo>
                  <a:pt x="1149377" y="20445"/>
                </a:lnTo>
                <a:lnTo>
                  <a:pt x="1161827" y="35290"/>
                </a:lnTo>
                <a:lnTo>
                  <a:pt x="1181988" y="75184"/>
                </a:lnTo>
                <a:lnTo>
                  <a:pt x="1194784" y="127000"/>
                </a:lnTo>
                <a:lnTo>
                  <a:pt x="1198998" y="188467"/>
                </a:lnTo>
                <a:lnTo>
                  <a:pt x="1199006" y="188722"/>
                </a:lnTo>
                <a:lnTo>
                  <a:pt x="1197957" y="220271"/>
                </a:lnTo>
                <a:lnTo>
                  <a:pt x="1189523" y="276607"/>
                </a:lnTo>
                <a:lnTo>
                  <a:pt x="1172848" y="323328"/>
                </a:lnTo>
                <a:lnTo>
                  <a:pt x="1149504" y="356717"/>
                </a:lnTo>
                <a:lnTo>
                  <a:pt x="1135379" y="368173"/>
                </a:lnTo>
                <a:lnTo>
                  <a:pt x="1138935" y="377063"/>
                </a:lnTo>
                <a:lnTo>
                  <a:pt x="1172463" y="350281"/>
                </a:lnTo>
                <a:lnTo>
                  <a:pt x="1198372" y="307213"/>
                </a:lnTo>
                <a:lnTo>
                  <a:pt x="1214834" y="251983"/>
                </a:lnTo>
                <a:lnTo>
                  <a:pt x="1220332" y="188722"/>
                </a:lnTo>
                <a:lnTo>
                  <a:pt x="1220343" y="188467"/>
                </a:lnTo>
                <a:lnTo>
                  <a:pt x="1219009" y="156622"/>
                </a:lnTo>
                <a:lnTo>
                  <a:pt x="1207966" y="96152"/>
                </a:lnTo>
                <a:lnTo>
                  <a:pt x="1186370" y="46362"/>
                </a:lnTo>
                <a:lnTo>
                  <a:pt x="1156652" y="11501"/>
                </a:lnTo>
                <a:lnTo>
                  <a:pt x="1138935" y="0"/>
                </a:lnTo>
                <a:close/>
              </a:path>
              <a:path w="1220470" h="377189">
                <a:moveTo>
                  <a:pt x="81406" y="0"/>
                </a:moveTo>
                <a:lnTo>
                  <a:pt x="47942" y="26955"/>
                </a:lnTo>
                <a:lnTo>
                  <a:pt x="22098" y="69723"/>
                </a:lnTo>
                <a:lnTo>
                  <a:pt x="5524" y="124761"/>
                </a:lnTo>
                <a:lnTo>
                  <a:pt x="0" y="188467"/>
                </a:lnTo>
                <a:lnTo>
                  <a:pt x="1339" y="220271"/>
                </a:lnTo>
                <a:lnTo>
                  <a:pt x="1381" y="221255"/>
                </a:lnTo>
                <a:lnTo>
                  <a:pt x="12430" y="280640"/>
                </a:lnTo>
                <a:lnTo>
                  <a:pt x="34079" y="330789"/>
                </a:lnTo>
                <a:lnTo>
                  <a:pt x="63710" y="365702"/>
                </a:lnTo>
                <a:lnTo>
                  <a:pt x="81406" y="377063"/>
                </a:lnTo>
                <a:lnTo>
                  <a:pt x="85089" y="368173"/>
                </a:lnTo>
                <a:lnTo>
                  <a:pt x="70873" y="356717"/>
                </a:lnTo>
                <a:lnTo>
                  <a:pt x="58324" y="341772"/>
                </a:lnTo>
                <a:lnTo>
                  <a:pt x="38226" y="301371"/>
                </a:lnTo>
                <a:lnTo>
                  <a:pt x="25542" y="249570"/>
                </a:lnTo>
                <a:lnTo>
                  <a:pt x="21335" y="188722"/>
                </a:lnTo>
                <a:lnTo>
                  <a:pt x="22405" y="156622"/>
                </a:lnTo>
                <a:lnTo>
                  <a:pt x="30926" y="99853"/>
                </a:lnTo>
                <a:lnTo>
                  <a:pt x="47638" y="53540"/>
                </a:lnTo>
                <a:lnTo>
                  <a:pt x="71018" y="20445"/>
                </a:lnTo>
                <a:lnTo>
                  <a:pt x="85089" y="9016"/>
                </a:lnTo>
                <a:lnTo>
                  <a:pt x="81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 txBox="1"/>
          <p:nvPr/>
        </p:nvSpPr>
        <p:spPr>
          <a:xfrm>
            <a:off x="5307711" y="2091309"/>
            <a:ext cx="97631" cy="161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975" spc="30" dirty="0">
                <a:latin typeface="Cambria Math"/>
                <a:cs typeface="Cambria Math"/>
              </a:rPr>
              <a:t>𝑎</a:t>
            </a:r>
            <a:endParaRPr sz="975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3150679" y="6627590"/>
            <a:ext cx="3070669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1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9525">
              <a:spcBef>
                <a:spcPts val="161"/>
              </a:spcBef>
            </a:pPr>
            <a:r>
              <a:rPr lang="en-US" dirty="0"/>
              <a:t>Presented by Muhammad Zulqarnain</a:t>
            </a:r>
            <a:endParaRPr spc="-8" dirty="0"/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xfrm>
            <a:off x="609600" y="6626066"/>
            <a:ext cx="1079169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1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pPr marL="9525">
              <a:spcBef>
                <a:spcPts val="161"/>
              </a:spcBef>
            </a:pPr>
            <a:fld id="{EC012F85-04D6-4BB2-B26C-C6876E1FED77}" type="datetime1">
              <a:rPr lang="en-US" spc="-8" smtClean="0"/>
              <a:t>3/3/2025</a:t>
            </a:fld>
            <a:endParaRPr spc="-8"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11907266" y="6662725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29</a:t>
            </a:fld>
            <a:endParaRPr spc="-19" dirty="0"/>
          </a:p>
        </p:txBody>
      </p:sp>
      <p:sp>
        <p:nvSpPr>
          <p:cNvPr id="31" name="object 31"/>
          <p:cNvSpPr txBox="1"/>
          <p:nvPr/>
        </p:nvSpPr>
        <p:spPr>
          <a:xfrm>
            <a:off x="5798057" y="2101595"/>
            <a:ext cx="94773" cy="161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975" spc="23" dirty="0">
                <a:latin typeface="Cambria Math"/>
                <a:cs typeface="Cambria Math"/>
              </a:rPr>
              <a:t>𝑏</a:t>
            </a:r>
            <a:endParaRPr sz="975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98364" y="1903857"/>
            <a:ext cx="82772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">
              <a:spcBef>
                <a:spcPts val="75"/>
              </a:spcBef>
            </a:pPr>
            <a:r>
              <a:rPr sz="2025" baseline="-29320" dirty="0">
                <a:latin typeface="Cambria Math"/>
                <a:cs typeface="Cambria Math"/>
              </a:rPr>
              <a:t>𝑥</a:t>
            </a:r>
            <a:r>
              <a:rPr sz="975" dirty="0">
                <a:latin typeface="Cambria Math"/>
                <a:cs typeface="Cambria Math"/>
              </a:rPr>
              <a:t>(2)</a:t>
            </a:r>
            <a:r>
              <a:rPr sz="975" spc="180" dirty="0">
                <a:latin typeface="Cambria Math"/>
                <a:cs typeface="Cambria Math"/>
              </a:rPr>
              <a:t> </a:t>
            </a:r>
            <a:r>
              <a:rPr sz="2025" baseline="-29320" dirty="0">
                <a:latin typeface="Cambria Math"/>
                <a:cs typeface="Cambria Math"/>
              </a:rPr>
              <a:t>−</a:t>
            </a:r>
            <a:r>
              <a:rPr sz="2025" spc="78" baseline="-29320" dirty="0">
                <a:latin typeface="Cambria Math"/>
                <a:cs typeface="Cambria Math"/>
              </a:rPr>
              <a:t> </a:t>
            </a:r>
            <a:r>
              <a:rPr sz="2025" spc="-23" baseline="-29320" dirty="0">
                <a:latin typeface="Cambria Math"/>
                <a:cs typeface="Cambria Math"/>
              </a:rPr>
              <a:t>𝑥</a:t>
            </a:r>
            <a:r>
              <a:rPr sz="975" spc="-15" dirty="0">
                <a:latin typeface="Cambria Math"/>
                <a:cs typeface="Cambria Math"/>
              </a:rPr>
              <a:t>(2)</a:t>
            </a:r>
            <a:endParaRPr sz="975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78284" y="1888997"/>
            <a:ext cx="91916" cy="1615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>
              <a:spcBef>
                <a:spcPts val="90"/>
              </a:spcBef>
            </a:pPr>
            <a:r>
              <a:rPr sz="975" spc="-38" dirty="0">
                <a:latin typeface="Cambria Math"/>
                <a:cs typeface="Cambria Math"/>
              </a:rPr>
              <a:t>2</a:t>
            </a:r>
            <a:endParaRPr sz="975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5734" y="5342916"/>
            <a:ext cx="4380548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224" indent="-256699">
              <a:spcBef>
                <a:spcPts val="75"/>
              </a:spcBef>
              <a:buFont typeface="Arial MT"/>
              <a:buChar char="•"/>
              <a:tabLst>
                <a:tab pos="266224" algn="l"/>
              </a:tabLst>
            </a:pPr>
            <a:r>
              <a:rPr sz="1125" dirty="0">
                <a:latin typeface="Calibri"/>
                <a:cs typeface="Calibri"/>
              </a:rPr>
              <a:t>Python</a:t>
            </a:r>
            <a:r>
              <a:rPr sz="1125" spc="-30" dirty="0">
                <a:latin typeface="Calibri"/>
                <a:cs typeface="Calibri"/>
              </a:rPr>
              <a:t> </a:t>
            </a:r>
            <a:r>
              <a:rPr sz="1125" spc="-11" dirty="0">
                <a:latin typeface="Calibri"/>
                <a:cs typeface="Calibri"/>
              </a:rPr>
              <a:t>Warm-</a:t>
            </a:r>
            <a:r>
              <a:rPr sz="1125" dirty="0">
                <a:latin typeface="Calibri"/>
                <a:cs typeface="Calibri"/>
              </a:rPr>
              <a:t>up</a:t>
            </a:r>
            <a:r>
              <a:rPr sz="1125" spc="-11" dirty="0">
                <a:latin typeface="Calibri"/>
                <a:cs typeface="Calibri"/>
              </a:rPr>
              <a:t> </a:t>
            </a:r>
            <a:r>
              <a:rPr sz="1125" dirty="0">
                <a:latin typeface="Calibri"/>
                <a:cs typeface="Calibri"/>
              </a:rPr>
              <a:t>Lab</a:t>
            </a:r>
            <a:r>
              <a:rPr sz="1125" spc="-15" dirty="0">
                <a:latin typeface="Calibri"/>
                <a:cs typeface="Calibri"/>
              </a:rPr>
              <a:t> </a:t>
            </a:r>
            <a:r>
              <a:rPr sz="1125" spc="-8" dirty="0">
                <a:latin typeface="Calibri"/>
                <a:cs typeface="Calibri"/>
              </a:rPr>
              <a:t>Exercise</a:t>
            </a:r>
            <a:endParaRPr sz="1125">
              <a:latin typeface="Calibri"/>
              <a:cs typeface="Calibri"/>
            </a:endParaRPr>
          </a:p>
          <a:p>
            <a:pPr marL="266224" indent="-256699">
              <a:buClr>
                <a:srgbClr val="000000"/>
              </a:buClr>
              <a:buFont typeface="Arial MT"/>
              <a:buChar char="•"/>
              <a:tabLst>
                <a:tab pos="266224" algn="l"/>
              </a:tabLst>
            </a:pPr>
            <a:r>
              <a:rPr sz="1125" u="sng" spc="-8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https://github.com/foxtrotmike/CS909/blob/master/DM_1_kNN.ipynb</a:t>
            </a:r>
            <a:endParaRPr sz="112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learning?</a:t>
            </a:r>
          </a:p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</a:t>
            </a:r>
          </a:p>
          <a:p>
            <a:pPr lvl="1"/>
            <a:r>
              <a:rPr lang="en-US" dirty="0"/>
              <a:t>Classification vs Regression</a:t>
            </a:r>
          </a:p>
          <a:p>
            <a:pPr lvl="1"/>
            <a:r>
              <a:rPr lang="en-US" dirty="0"/>
              <a:t>Clustering vs Density Estimation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2A0E-D500-438E-97E4-D3C276BC1D24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59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907266" y="6662725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240"/>
                </a:lnSpc>
              </a:pPr>
              <a:t>30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1581721" y="3778815"/>
            <a:ext cx="6131243" cy="3558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250" dirty="0">
                <a:latin typeface="Calibri"/>
                <a:cs typeface="Calibri"/>
              </a:rPr>
              <a:t>We</a:t>
            </a:r>
            <a:r>
              <a:rPr sz="2250" spc="-41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want</a:t>
            </a:r>
            <a:r>
              <a:rPr sz="2250" spc="-41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to</a:t>
            </a:r>
            <a:r>
              <a:rPr sz="2250" spc="-56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make</a:t>
            </a:r>
            <a:r>
              <a:rPr sz="2250" spc="-49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a</a:t>
            </a:r>
            <a:r>
              <a:rPr sz="2250" spc="-41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machine</a:t>
            </a:r>
            <a:r>
              <a:rPr sz="2250" spc="-53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that</a:t>
            </a:r>
            <a:r>
              <a:rPr sz="2250" spc="-60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will</a:t>
            </a:r>
            <a:r>
              <a:rPr sz="2250" spc="-34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be</a:t>
            </a:r>
            <a:r>
              <a:rPr sz="2250" spc="-53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proud</a:t>
            </a:r>
            <a:r>
              <a:rPr sz="2250" spc="-38" dirty="0">
                <a:latin typeface="Calibri"/>
                <a:cs typeface="Calibri"/>
              </a:rPr>
              <a:t> </a:t>
            </a:r>
            <a:r>
              <a:rPr sz="2250" dirty="0">
                <a:latin typeface="Calibri"/>
                <a:cs typeface="Calibri"/>
              </a:rPr>
              <a:t>of</a:t>
            </a:r>
            <a:r>
              <a:rPr sz="2250" spc="-41" dirty="0">
                <a:latin typeface="Calibri"/>
                <a:cs typeface="Calibri"/>
              </a:rPr>
              <a:t> </a:t>
            </a:r>
            <a:r>
              <a:rPr sz="2250" spc="-19" dirty="0">
                <a:latin typeface="Calibri"/>
                <a:cs typeface="Calibri"/>
              </a:rPr>
              <a:t>us.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0868" y="4577143"/>
            <a:ext cx="772001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latin typeface="Calibri"/>
                <a:cs typeface="Calibri"/>
              </a:rPr>
              <a:t>-</a:t>
            </a:r>
            <a:r>
              <a:rPr sz="1125" spc="-11" dirty="0">
                <a:latin typeface="Calibri"/>
                <a:cs typeface="Calibri"/>
              </a:rPr>
              <a:t> </a:t>
            </a:r>
            <a:r>
              <a:rPr sz="1125" dirty="0">
                <a:latin typeface="Calibri"/>
                <a:cs typeface="Calibri"/>
              </a:rPr>
              <a:t>Danny</a:t>
            </a:r>
            <a:r>
              <a:rPr sz="1125" spc="-38" dirty="0">
                <a:latin typeface="Calibri"/>
                <a:cs typeface="Calibri"/>
              </a:rPr>
              <a:t> </a:t>
            </a:r>
            <a:r>
              <a:rPr sz="1125" spc="-8" dirty="0">
                <a:latin typeface="Calibri"/>
                <a:cs typeface="Calibri"/>
              </a:rPr>
              <a:t>Hillis</a:t>
            </a:r>
            <a:endParaRPr sz="1125">
              <a:latin typeface="Calibri"/>
              <a:cs typeface="Calibri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E10232D-45B1-6990-55AC-0EC87555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77EBA-AF5E-40F9-B64E-38BE59D4B109}" type="datetime1">
              <a:rPr lang="en-US" smtClean="0"/>
              <a:t>3/3/2025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439ACAE-FCE7-D465-37A4-308E6A88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Supervised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5823" y="1332200"/>
            <a:ext cx="6312354" cy="46635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1B3F-8B98-49AE-BF10-BF70725F175A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118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D74B-79AB-4659-9CC3-0DE36D1A9B8A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9" y="1676400"/>
            <a:ext cx="79152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81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05000"/>
            <a:ext cx="6000750" cy="21621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71FB-118D-4CA6-AEA4-F0A02750012A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035168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15CB-2399-4084-ABB7-23CA3788F614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91491"/>
            <a:ext cx="86010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0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7614167" cy="452596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430A-CDBF-4C7A-91A4-C0DBA6CEF3C6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029861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69A272-145F-4902-980B-12A13F87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i="0" u="none" strike="noStrike" baseline="0" dirty="0">
                <a:latin typeface="TimesNewRomanPSMT"/>
              </a:rPr>
              <a:t>Can regression algorithms be used for classification and vice versa?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  <a:latin typeface="TimesNewRomanPSMT"/>
              </a:rPr>
              <a:t>Yes, some algorithms can be used</a:t>
            </a:r>
            <a:r>
              <a:rPr lang="en-US" sz="3200" dirty="0">
                <a:latin typeface="TimesNewRomanPSMT"/>
              </a:rPr>
              <a:t>.</a:t>
            </a:r>
            <a:endParaRPr lang="en-US" sz="3200" b="0" i="0" u="none" strike="noStrike" baseline="0" dirty="0">
              <a:latin typeface="TimesNewRomanPSMT"/>
            </a:endParaRPr>
          </a:p>
          <a:p>
            <a:pPr algn="l"/>
            <a:r>
              <a:rPr lang="en-US" sz="3200" b="0" u="none" strike="noStrike" baseline="0" dirty="0">
                <a:solidFill>
                  <a:srgbClr val="0070C0"/>
                </a:solidFill>
                <a:latin typeface="TimesNewRomanPS-ItalicMT"/>
              </a:rPr>
              <a:t>Logistic Regression </a:t>
            </a:r>
            <a:r>
              <a:rPr lang="en-US" sz="3200" b="0" i="0" u="none" strike="noStrike" baseline="0" dirty="0">
                <a:latin typeface="TimesNewRomanPSMT"/>
              </a:rPr>
              <a:t>is commonly used for classification</a:t>
            </a:r>
            <a:endParaRPr lang="en-US" sz="3200" b="0" i="0" u="none" strike="noStrike" baseline="0" dirty="0">
              <a:latin typeface="TimesNewRomanPS-ItalicMT"/>
            </a:endParaRPr>
          </a:p>
          <a:p>
            <a:pPr lvl="1"/>
            <a:r>
              <a:rPr lang="en-US" sz="3200" dirty="0">
                <a:latin typeface="TimesNewRomanPSMT"/>
              </a:rPr>
              <a:t>Predicts probability belonging to a class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F70D7-E98C-41D6-93A3-CDC9DB3D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2E61-8575-4640-BC95-6737076F8357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22E20-86F0-4E87-ABAF-4B22B7F6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DF999-E42C-4218-AABB-C931694A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1F37B9-B227-40DA-90C6-A122DD05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876774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7F9094-B1E7-4917-B501-F5475B453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widely used supervised ML algorithms:</a:t>
            </a:r>
          </a:p>
          <a:p>
            <a:pPr lvl="1"/>
            <a:r>
              <a:rPr lang="en-US" b="0" i="0" u="none" strike="noStrike" baseline="0" dirty="0">
                <a:latin typeface="TimesNewRomanPSMT"/>
              </a:rPr>
              <a:t>Linear Regression</a:t>
            </a:r>
          </a:p>
          <a:p>
            <a:pPr lvl="1"/>
            <a:r>
              <a:rPr lang="en-US" b="0" i="0" u="none" strike="noStrike" baseline="0" dirty="0">
                <a:latin typeface="TimesNewRomanPSMT"/>
              </a:rPr>
              <a:t>Logistic Regression</a:t>
            </a:r>
          </a:p>
          <a:p>
            <a:pPr lvl="1"/>
            <a:r>
              <a:rPr lang="en-US" b="0" i="0" u="none" strike="noStrike" baseline="0" dirty="0">
                <a:latin typeface="TimesNewRomanPSMT"/>
              </a:rPr>
              <a:t>Support Vector Machines (SVMs)</a:t>
            </a:r>
          </a:p>
          <a:p>
            <a:pPr lvl="1"/>
            <a:r>
              <a:rPr lang="en-US" b="0" i="0" u="none" strike="noStrike" baseline="0" dirty="0">
                <a:latin typeface="TimesNewRomanPSMT"/>
              </a:rPr>
              <a:t>Decision Trees and Random Forests</a:t>
            </a:r>
          </a:p>
          <a:p>
            <a:pPr lvl="1"/>
            <a:r>
              <a:rPr lang="en-US" b="0" i="0" u="none" strike="noStrike" baseline="0" dirty="0">
                <a:latin typeface="TimesNewRomanPSMT"/>
              </a:rPr>
              <a:t>Neural networks</a:t>
            </a:r>
          </a:p>
          <a:p>
            <a:pPr lvl="1"/>
            <a:r>
              <a:rPr lang="en-US" b="0" i="0" u="none" strike="noStrike" baseline="0" dirty="0">
                <a:latin typeface="TimesNewRomanPSMT"/>
              </a:rPr>
              <a:t>k-Nearest Neighbors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49E26-483C-4C90-9C04-33E8A21B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8BE0-D2A9-4B79-8152-DFB7E6D2A3D0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DEE64-EE19-4BE3-A013-25A86CAA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BF3B4-4AFA-4491-9BB5-A5E52CAD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71BD624-9FE2-4672-8B17-D83FC9C8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045298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For unsupervised learning, we provide </a:t>
            </a:r>
            <a:r>
              <a:rPr lang="en-US" altLang="zh-CN" dirty="0">
                <a:solidFill>
                  <a:srgbClr val="00B0F0"/>
                </a:solidFill>
                <a:ea typeface="SimSun" panose="02010600030101010101" pitchFamily="2" charset="-122"/>
              </a:rPr>
              <a:t>data but NOT labels </a:t>
            </a:r>
            <a:r>
              <a:rPr lang="en-US" altLang="zh-CN" dirty="0">
                <a:ea typeface="SimSun" panose="02010600030101010101" pitchFamily="2" charset="-122"/>
              </a:rPr>
              <a:t>for training the algorithm </a:t>
            </a:r>
          </a:p>
          <a:p>
            <a:r>
              <a:rPr lang="en-US" dirty="0"/>
              <a:t>The system tries to learn </a:t>
            </a:r>
            <a:r>
              <a:rPr lang="en-US" dirty="0">
                <a:solidFill>
                  <a:srgbClr val="00B050"/>
                </a:solidFill>
              </a:rPr>
              <a:t>without a teacher</a:t>
            </a:r>
            <a:r>
              <a:rPr lang="en-US" dirty="0"/>
              <a:t>.</a:t>
            </a:r>
          </a:p>
          <a:p>
            <a:r>
              <a:rPr lang="en-US" dirty="0"/>
              <a:t>Learns </a:t>
            </a:r>
            <a:r>
              <a:rPr lang="en-US" dirty="0">
                <a:solidFill>
                  <a:srgbClr val="FF0000"/>
                </a:solidFill>
              </a:rPr>
              <a:t>relations among data </a:t>
            </a:r>
            <a:r>
              <a:rPr lang="en-US" dirty="0"/>
              <a:t>by itself</a:t>
            </a:r>
          </a:p>
          <a:p>
            <a:r>
              <a:rPr lang="en-US" dirty="0"/>
              <a:t>Then put the data into different </a:t>
            </a:r>
            <a:r>
              <a:rPr lang="en-US" dirty="0">
                <a:solidFill>
                  <a:srgbClr val="FF0000"/>
                </a:solidFill>
              </a:rPr>
              <a:t>groups/clusters</a:t>
            </a:r>
            <a:endParaRPr lang="en-US" altLang="zh-CN" dirty="0">
              <a:solidFill>
                <a:srgbClr val="FF0000"/>
              </a:solidFill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6A39-51C2-438F-862B-1E5ABB00EF4E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04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00200"/>
            <a:ext cx="6553200" cy="439754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44AB-3983-4FE3-A86D-10C14C6929EB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57410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solve a specific problem? </a:t>
            </a:r>
          </a:p>
          <a:p>
            <a:pPr lvl="1"/>
            <a:r>
              <a:rPr lang="en-US" dirty="0"/>
              <a:t>We write a program with a </a:t>
            </a:r>
            <a:r>
              <a:rPr lang="en-US" dirty="0">
                <a:solidFill>
                  <a:srgbClr val="FF0000"/>
                </a:solidFill>
              </a:rPr>
              <a:t>set of rules </a:t>
            </a:r>
            <a:r>
              <a:rPr lang="en-US" dirty="0"/>
              <a:t>that are useful to solve the problem.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Find average of </a:t>
            </a:r>
          </a:p>
          <a:p>
            <a:pPr marL="457200" lvl="1" indent="0">
              <a:buNone/>
            </a:pPr>
            <a:r>
              <a:rPr lang="en-US" dirty="0"/>
              <a:t>    three numbers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D830-F0C2-45D7-9C4C-D59BD5914D41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Learning?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62909"/>
            <a:ext cx="3543436" cy="380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092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F3E3E-6135-4BE8-B86D-ECBC8E4B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7005-E256-4C1B-BC3E-03053063BA1B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217D6-3D20-4C7E-BC24-6E74E382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D6CFC-88AA-4EA8-9EB8-48AB904C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5E60BD-65D2-4A07-8DAB-5BB8A782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1026" name="Picture 2" descr="A Brief Introduction to Unsupervised Learning | by Aidan Wilson | Towards  Data Science">
            <a:extLst>
              <a:ext uri="{FF2B5EF4-FFF2-40B4-BE49-F238E27FC236}">
                <a16:creationId xmlns:a16="http://schemas.microsoft.com/office/drawing/2014/main" id="{5DDF4CC3-F152-4CA7-BD79-7FB198E100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41" b="4034"/>
          <a:stretch/>
        </p:blipFill>
        <p:spPr bwMode="auto">
          <a:xfrm>
            <a:off x="1676400" y="1568200"/>
            <a:ext cx="4495800" cy="478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169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229D15-ADE5-4118-B271-1FC5BE4CF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widely used unsupervised learning algorithms: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Principal Component Analysis (PCA)</a:t>
            </a:r>
          </a:p>
          <a:p>
            <a:pPr lvl="1"/>
            <a:r>
              <a:rPr lang="en-US" dirty="0" err="1"/>
              <a:t>Apriori</a:t>
            </a:r>
            <a:endParaRPr lang="en-US" dirty="0"/>
          </a:p>
          <a:p>
            <a:pPr lvl="1"/>
            <a:r>
              <a:rPr lang="en-US" dirty="0"/>
              <a:t>Hierarchical Cluster Analysis (HCA)</a:t>
            </a:r>
          </a:p>
          <a:p>
            <a:pPr lvl="1"/>
            <a:r>
              <a:rPr lang="en-US" dirty="0"/>
              <a:t>One-class SVM</a:t>
            </a:r>
          </a:p>
          <a:p>
            <a:endParaRPr lang="en-US" sz="1800" b="0" i="0" u="none" strike="noStrike" baseline="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55CF0-787C-4962-AC18-63E56DA1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7FF0-B307-4BBC-B349-495814C988EC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41EC9-7A91-4CD4-ABA4-F0688F7D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457200"/>
          </a:xfrm>
        </p:spPr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991A9-B8F6-4FB0-9761-9BD6A0EB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5C6F39-DA81-4F7D-893C-C538FEF9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181588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CC2905-422D-4019-9219-40115F6B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  <a:p>
            <a:r>
              <a:rPr lang="en-US" dirty="0"/>
              <a:t>Dimensionality reduction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Anomaly detection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A5CCD-6D5D-42D6-A39A-DA2461AF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2F0C-01CF-45D8-8B0D-5665D748449F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44318-C881-41F6-8702-A9777403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D046E-8F3C-4851-BA2D-24D6019F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EBBCA6-2405-4D9F-9E01-4D5471B2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Unsupervised Learning	</a:t>
            </a:r>
          </a:p>
        </p:txBody>
      </p:sp>
    </p:spTree>
    <p:extLst>
      <p:ext uri="{BB962C8B-B14F-4D97-AF65-F5344CB8AC3E}">
        <p14:creationId xmlns:p14="http://schemas.microsoft.com/office/powerpoint/2010/main" val="3137257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6FCFB-432E-4B3C-AAE8-96E397E4382A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51" y="1589314"/>
            <a:ext cx="78962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76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C551-3F24-4E41-B48B-73EB29A2CF58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 </a:t>
            </a:r>
          </a:p>
        </p:txBody>
      </p:sp>
      <p:pic>
        <p:nvPicPr>
          <p:cNvPr id="1026" name="Picture 2" descr="Image result for unsupervised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39181"/>
            <a:ext cx="7088372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27366" y="2819400"/>
            <a:ext cx="10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Labels: y</a:t>
            </a:r>
          </a:p>
        </p:txBody>
      </p:sp>
    </p:spTree>
    <p:extLst>
      <p:ext uri="{BB962C8B-B14F-4D97-AF65-F5344CB8AC3E}">
        <p14:creationId xmlns:p14="http://schemas.microsoft.com/office/powerpoint/2010/main" val="760217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a typeface="SimSun" panose="02010600030101010101" pitchFamily="2" charset="-122"/>
              </a:rPr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The learning system, called an </a:t>
            </a:r>
            <a:r>
              <a:rPr lang="en-US" dirty="0">
                <a:solidFill>
                  <a:srgbClr val="00B050"/>
                </a:solidFill>
              </a:rPr>
              <a:t>agent</a:t>
            </a:r>
            <a:r>
              <a:rPr lang="en-US" dirty="0"/>
              <a:t>, can </a:t>
            </a:r>
            <a:r>
              <a:rPr lang="en-US" dirty="0">
                <a:solidFill>
                  <a:srgbClr val="00B0F0"/>
                </a:solidFill>
              </a:rPr>
              <a:t>observe the environment, select and perform actions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Get </a:t>
            </a:r>
            <a:r>
              <a:rPr lang="en-US" sz="2800" dirty="0">
                <a:solidFill>
                  <a:srgbClr val="00B050"/>
                </a:solidFill>
              </a:rPr>
              <a:t>positive rewards </a:t>
            </a:r>
            <a:r>
              <a:rPr lang="en-US" sz="2800" dirty="0"/>
              <a:t>for good actions</a:t>
            </a:r>
          </a:p>
          <a:p>
            <a:pPr lvl="1"/>
            <a:r>
              <a:rPr lang="en-US" sz="2800" dirty="0"/>
              <a:t>Get </a:t>
            </a:r>
            <a:r>
              <a:rPr lang="en-US" sz="2800" dirty="0">
                <a:solidFill>
                  <a:srgbClr val="00B050"/>
                </a:solidFill>
              </a:rPr>
              <a:t>negative rewards </a:t>
            </a:r>
            <a:r>
              <a:rPr lang="en-US" sz="2800" dirty="0"/>
              <a:t>for wrong action</a:t>
            </a:r>
          </a:p>
          <a:p>
            <a:r>
              <a:rPr lang="en-US" dirty="0"/>
              <a:t>Reinforcement learning </a:t>
            </a:r>
            <a:r>
              <a:rPr lang="en-US" dirty="0">
                <a:solidFill>
                  <a:srgbClr val="FF0000"/>
                </a:solidFill>
              </a:rPr>
              <a:t>refers to goal-oriented algorithms</a:t>
            </a:r>
            <a:r>
              <a:rPr lang="en-US" dirty="0"/>
              <a:t>, which learn how to attain a complex </a:t>
            </a:r>
            <a:r>
              <a:rPr lang="en-US" dirty="0">
                <a:solidFill>
                  <a:srgbClr val="FF0000"/>
                </a:solidFill>
              </a:rPr>
              <a:t>objective (goal) or maximize </a:t>
            </a:r>
          </a:p>
          <a:p>
            <a:endParaRPr lang="en-US" altLang="zh-CN" dirty="0">
              <a:solidFill>
                <a:sysClr val="windowText" lastClr="000000"/>
              </a:solidFill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5418-6F9E-4137-8599-D17794AB75A7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38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B71A47-629A-41A9-AFCC-A35F43408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NewRomanPSMT"/>
              </a:rPr>
              <a:t>It must then learn by itself what is the best strategy</a:t>
            </a:r>
          </a:p>
          <a:p>
            <a:pPr lvl="1"/>
            <a:r>
              <a:rPr lang="en-US" sz="2800" dirty="0">
                <a:solidFill>
                  <a:srgbClr val="00B050"/>
                </a:solidFill>
                <a:latin typeface="TimesNewRomanPSMT"/>
              </a:rPr>
              <a:t>P</a:t>
            </a:r>
            <a:r>
              <a:rPr lang="en-US" sz="2800" b="0" u="none" strike="noStrike" baseline="0" dirty="0">
                <a:solidFill>
                  <a:srgbClr val="00B050"/>
                </a:solidFill>
                <a:latin typeface="TimesNewRomanPS-ItalicMT"/>
              </a:rPr>
              <a:t>olicy</a:t>
            </a:r>
            <a:r>
              <a:rPr lang="en-US" sz="2800" b="0" u="none" strike="noStrike" baseline="0" dirty="0">
                <a:latin typeface="TimesNewRomanPS-ItalicMT"/>
              </a:rPr>
              <a:t>: best strategy</a:t>
            </a:r>
            <a:endParaRPr lang="en-US" sz="2800" b="0" u="none" strike="noStrike" baseline="0" dirty="0">
              <a:latin typeface="TimesNewRomanPSMT"/>
            </a:endParaRPr>
          </a:p>
          <a:p>
            <a:pPr algn="l"/>
            <a:r>
              <a:rPr lang="en-US" b="0" i="0" u="none" strike="noStrike" baseline="0" dirty="0">
                <a:latin typeface="TimesNewRomanPSMT"/>
              </a:rPr>
              <a:t>A policy defines what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NewRomanPSMT"/>
              </a:rPr>
              <a:t>action the agent should choose </a:t>
            </a:r>
            <a:r>
              <a:rPr lang="en-US" b="0" i="0" u="none" strike="noStrike" baseline="0" dirty="0">
                <a:latin typeface="TimesNewRomanPSMT"/>
              </a:rPr>
              <a:t>when it is in a given situation.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Example: 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Playing games, Robotics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Robots </a:t>
            </a:r>
            <a:r>
              <a:rPr lang="en-US" dirty="0">
                <a:ea typeface="SimSun" panose="02010600030101010101" pitchFamily="2" charset="-122"/>
              </a:rPr>
              <a:t>learn how to walk.</a:t>
            </a:r>
          </a:p>
          <a:p>
            <a:pPr lvl="1"/>
            <a:r>
              <a:rPr lang="en-US" sz="2800" b="0" i="0" u="none" strike="noStrike" baseline="0" dirty="0">
                <a:latin typeface="TimesNewRomanPSMT"/>
              </a:rPr>
              <a:t>DeepMind’s AlphaGo</a:t>
            </a:r>
          </a:p>
          <a:p>
            <a:pPr lvl="1"/>
            <a:endParaRPr lang="en-US" dirty="0">
              <a:ea typeface="SimSun" panose="02010600030101010101" pitchFamily="2" charset="-122"/>
            </a:endParaRPr>
          </a:p>
          <a:p>
            <a:endParaRPr lang="en-US" altLang="zh-CN" dirty="0">
              <a:ea typeface="SimSun" panose="02010600030101010101" pitchFamily="2" charset="-122"/>
            </a:endParaRPr>
          </a:p>
          <a:p>
            <a:pPr algn="l"/>
            <a:endParaRPr lang="en-US" dirty="0">
              <a:ea typeface="SimSun" panose="02010600030101010101" pitchFamily="2" charset="-122"/>
            </a:endParaRPr>
          </a:p>
          <a:p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6D9A0-230B-4834-87AD-49F1D80B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F7DC-588F-4B74-AA08-AB9773D58FF4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D24CE-61B6-406F-9678-9E006DC0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FAAB2-313C-479F-ACC0-A093ABFF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24DF71-75D8-4B1E-8AA9-5010D9E7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SimSun" panose="02010600030101010101" pitchFamily="2" charset="-122"/>
              </a:rPr>
              <a:t>Reinforcement learning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DF4A17-126D-46D1-86AE-38D263049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3200400"/>
            <a:ext cx="2857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959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01251-4B3A-4D9E-AA5F-365E34680109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SimSun" panose="02010600030101010101" pitchFamily="2" charset="-122"/>
              </a:rPr>
              <a:t>Reinforcement learning</a:t>
            </a:r>
            <a:endParaRPr lang="en-US" dirty="0"/>
          </a:p>
        </p:txBody>
      </p:sp>
      <p:pic>
        <p:nvPicPr>
          <p:cNvPr id="3074" name="Picture 2" descr="Image result for reinforcement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87685"/>
            <a:ext cx="7010400" cy="443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405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9419"/>
            <a:ext cx="7329357" cy="452596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63B0B-6614-4373-9674-DC17EFA0D331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SimSun" panose="02010600030101010101" pitchFamily="2" charset="-122"/>
              </a:rPr>
              <a:t>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382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dirty="0">
                <a:cs typeface="Times New Roman" panose="02020603050405020304" pitchFamily="18" charset="0"/>
              </a:rPr>
              <a:t>Read  1</a:t>
            </a:r>
            <a:r>
              <a:rPr lang="en-GB" altLang="tr-TR" baseline="30000" dirty="0">
                <a:cs typeface="Times New Roman" panose="02020603050405020304" pitchFamily="18" charset="0"/>
              </a:rPr>
              <a:t>st</a:t>
            </a:r>
            <a:r>
              <a:rPr lang="en-GB" altLang="tr-TR" dirty="0">
                <a:cs typeface="Times New Roman" panose="02020603050405020304" pitchFamily="18" charset="0"/>
              </a:rPr>
              <a:t> Chapter of </a:t>
            </a:r>
            <a:r>
              <a:rPr lang="en-US" altLang="tr-TR" dirty="0">
                <a:cs typeface="Times New Roman" panose="02020603050405020304" pitchFamily="18" charset="0"/>
              </a:rPr>
              <a:t>Hands-on Machine Learning with Scikit-Learn, Keras, and TensorFlow- (2019)</a:t>
            </a:r>
          </a:p>
          <a:p>
            <a:r>
              <a:rPr lang="en-GB" altLang="tr-TR" i="1" dirty="0">
                <a:cs typeface="Times New Roman" panose="02020603050405020304" pitchFamily="18" charset="0"/>
                <a:hlinkClick r:id="rId2"/>
              </a:rPr>
              <a:t>https://towardsdatascience.com/workflow-of-a-machine-learning-project-ec1dba419b94</a:t>
            </a:r>
            <a:endParaRPr lang="en-GB" altLang="tr-TR" i="1" dirty="0">
              <a:cs typeface="Times New Roman" panose="02020603050405020304" pitchFamily="18" charset="0"/>
            </a:endParaRPr>
          </a:p>
          <a:p>
            <a:r>
              <a:rPr lang="en-GB" altLang="tr-TR" i="1" dirty="0">
                <a:cs typeface="Times New Roman" panose="02020603050405020304" pitchFamily="18" charset="0"/>
                <a:hlinkClick r:id="rId3"/>
              </a:rPr>
              <a:t>https://cloud.google.com/ai-platform/docs/ml-solutions-overview</a:t>
            </a:r>
            <a:endParaRPr lang="en-GB" altLang="tr-TR" i="1" dirty="0">
              <a:cs typeface="Times New Roman" panose="02020603050405020304" pitchFamily="18" charset="0"/>
            </a:endParaRPr>
          </a:p>
          <a:p>
            <a:endParaRPr lang="en-GB" altLang="tr-TR" i="1" dirty="0">
              <a:cs typeface="Times New Roman" panose="02020603050405020304" pitchFamily="18" charset="0"/>
            </a:endParaRPr>
          </a:p>
          <a:p>
            <a:endParaRPr lang="en-GB" altLang="tr-TR" i="1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4140-F0D3-46A6-A7D8-EB73A2825B11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2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situations it is very difficult to specify those rules to solve a problem.</a:t>
            </a:r>
          </a:p>
          <a:p>
            <a:r>
              <a:rPr lang="en-US" dirty="0"/>
              <a:t>For example, given a picture determine whether there is a cat in the image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8B0F-C110-4021-9DFA-12BFA108932F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Learning?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01" y="3482953"/>
            <a:ext cx="5936159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633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152" y="2866671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202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50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2975-326F-4882-B869-F3166CE35FB2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face of a specific person?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6047-57EF-4192-817A-26A770ADFE36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Learning?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10654"/>
            <a:ext cx="6858000" cy="40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6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A27065E-FB61-4B6B-9D29-D6931E0DB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193464"/>
            <a:ext cx="6781800" cy="381540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BB9E4-8F0A-4868-81CD-9B765003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F706-8C97-415E-B571-BB9CA233B58C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B3916-B907-47E6-B6B9-0D639D50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0AEDD-8185-41F0-BB9F-1EE4A311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2FD1926-8A71-43C0-9F68-9AA2D035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Learning?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673A5-F570-4462-9FD9-B994BB8F5E8F}"/>
              </a:ext>
            </a:extLst>
          </p:cNvPr>
          <p:cNvSpPr txBox="1"/>
          <p:nvPr/>
        </p:nvSpPr>
        <p:spPr>
          <a:xfrm>
            <a:off x="1860056" y="1608689"/>
            <a:ext cx="4693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Benign vs Malignant tumor</a:t>
            </a:r>
          </a:p>
        </p:txBody>
      </p:sp>
    </p:spTree>
    <p:extLst>
      <p:ext uri="{BB962C8B-B14F-4D97-AF65-F5344CB8AC3E}">
        <p14:creationId xmlns:p14="http://schemas.microsoft.com/office/powerpoint/2010/main" val="949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learning systems </a:t>
            </a:r>
            <a:r>
              <a:rPr lang="en-US" dirty="0">
                <a:solidFill>
                  <a:srgbClr val="00B050"/>
                </a:solidFill>
              </a:rPr>
              <a:t>are not directly programmed using conditions </a:t>
            </a:r>
            <a:r>
              <a:rPr lang="en-US" dirty="0"/>
              <a:t>to solve a problem</a:t>
            </a:r>
          </a:p>
          <a:p>
            <a:r>
              <a:rPr lang="en-US" dirty="0"/>
              <a:t>Instead it should </a:t>
            </a:r>
            <a:r>
              <a:rPr lang="en-US" dirty="0">
                <a:solidFill>
                  <a:srgbClr val="FF0000"/>
                </a:solidFill>
              </a:rPr>
              <a:t>learn from examples </a:t>
            </a:r>
            <a:r>
              <a:rPr lang="en-US" dirty="0"/>
              <a:t>(data)</a:t>
            </a:r>
          </a:p>
          <a:p>
            <a:r>
              <a:rPr lang="en-US" dirty="0"/>
              <a:t>From </a:t>
            </a:r>
            <a:r>
              <a:rPr lang="en-US" dirty="0">
                <a:solidFill>
                  <a:srgbClr val="00B0F0"/>
                </a:solidFill>
              </a:rPr>
              <a:t>trial-and-error experience</a:t>
            </a:r>
            <a:r>
              <a:rPr lang="en-US" dirty="0"/>
              <a:t> trying to solve the problem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D909-2B87-4B81-8907-AC4D2516F94D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Learning?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4648200"/>
            <a:ext cx="6076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0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08C449-B0C5-4372-BEC9-77E12577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NewRomanPSMT"/>
              </a:rPr>
              <a:t>Machine Learning is the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NewRomanPSMT"/>
              </a:rPr>
              <a:t>science (and art) </a:t>
            </a:r>
            <a:r>
              <a:rPr lang="en-US" b="0" i="0" u="none" strike="noStrike" baseline="0" dirty="0">
                <a:latin typeface="TimesNewRomanPSMT"/>
              </a:rPr>
              <a:t>of programming computers so they can </a:t>
            </a:r>
            <a:r>
              <a:rPr lang="en-US" b="0" i="1" u="none" strike="noStrike" baseline="0" dirty="0">
                <a:solidFill>
                  <a:srgbClr val="FF0000"/>
                </a:solidFill>
                <a:latin typeface="TimesNewRomanPS-ItalicMT"/>
              </a:rPr>
              <a:t>learn from data</a:t>
            </a:r>
            <a:r>
              <a:rPr lang="en-US" b="0" i="0" u="none" strike="noStrike" baseline="0" dirty="0">
                <a:latin typeface="TimesNewRomanPSMT"/>
              </a:rPr>
              <a:t>.</a:t>
            </a:r>
          </a:p>
          <a:p>
            <a:pPr algn="l"/>
            <a:endParaRPr lang="en-US" b="0" i="1" u="none" strike="noStrike" baseline="0" dirty="0">
              <a:latin typeface="TimesNewRomanPS-ItalicMT"/>
            </a:endParaRPr>
          </a:p>
          <a:p>
            <a:pPr algn="l"/>
            <a:r>
              <a:rPr lang="en-US" b="0" i="1" u="none" strike="noStrike" baseline="0" dirty="0">
                <a:latin typeface="TimesNewRomanPS-ItalicMT"/>
              </a:rPr>
              <a:t>[Machine Learning is the] field of study that gives computers the ability to </a:t>
            </a:r>
            <a:r>
              <a:rPr lang="en-US" b="0" i="1" u="none" strike="noStrike" baseline="0" dirty="0">
                <a:solidFill>
                  <a:srgbClr val="0070C0"/>
                </a:solidFill>
                <a:latin typeface="TimesNewRomanPS-ItalicMT"/>
              </a:rPr>
              <a:t>learn without being explicitly programmed</a:t>
            </a:r>
            <a:r>
              <a:rPr lang="en-US" b="0" i="1" u="none" strike="noStrike" baseline="0" dirty="0">
                <a:latin typeface="TimesNewRomanPS-ItalicMT"/>
              </a:rPr>
              <a:t>.</a:t>
            </a:r>
          </a:p>
          <a:p>
            <a:pPr lvl="1"/>
            <a:r>
              <a:rPr lang="en-US" b="0" i="0" u="none" strike="noStrike" baseline="0" dirty="0">
                <a:latin typeface="TimesNewRomanPSMT"/>
              </a:rPr>
              <a:t>Arthur Samuel, 1959</a:t>
            </a:r>
            <a:endParaRPr lang="en-US" b="0" i="0" u="none" strike="noStrike" baseline="0" dirty="0">
              <a:latin typeface="TimesNewRomanPS-ItalicMT"/>
            </a:endParaRPr>
          </a:p>
          <a:p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68BAB-476B-4905-A605-15FFB736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90CE-500F-449C-83C7-CB60BF5B961C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09529-7F0C-4BBB-A041-0610C714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7EC28-AC46-490D-BA89-45D4B708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4C0073-608C-4ADA-98AA-E3C28B61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194123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11644</TotalTime>
  <Words>1546</Words>
  <Application>Microsoft Office PowerPoint</Application>
  <PresentationFormat>On-screen Show (4:3)</PresentationFormat>
  <Paragraphs>337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SimSun</vt:lpstr>
      <vt:lpstr>Arial</vt:lpstr>
      <vt:lpstr>Arial</vt:lpstr>
      <vt:lpstr>Arial MT</vt:lpstr>
      <vt:lpstr>Calibri</vt:lpstr>
      <vt:lpstr>Cambria Math</vt:lpstr>
      <vt:lpstr>Google Sans</vt:lpstr>
      <vt:lpstr>Lato</vt:lpstr>
      <vt:lpstr>Times New Roman</vt:lpstr>
      <vt:lpstr>TimesNewRomanPS-ItalicMT</vt:lpstr>
      <vt:lpstr>TimesNewRomanPSMT</vt:lpstr>
      <vt:lpstr>Wingdings</vt:lpstr>
      <vt:lpstr>Office Theme</vt:lpstr>
      <vt:lpstr>PowerPoint Presentation</vt:lpstr>
      <vt:lpstr>PowerPoint Presentation</vt:lpstr>
      <vt:lpstr>Goals</vt:lpstr>
      <vt:lpstr>What is Learning?</vt:lpstr>
      <vt:lpstr>What is Learning?</vt:lpstr>
      <vt:lpstr>What is Learning?</vt:lpstr>
      <vt:lpstr>What is Learning?</vt:lpstr>
      <vt:lpstr>What is Learning?</vt:lpstr>
      <vt:lpstr>What is Machine Learning?</vt:lpstr>
      <vt:lpstr>What is Machine Learning?</vt:lpstr>
      <vt:lpstr>What is Machine Learning?</vt:lpstr>
      <vt:lpstr>Learning to Predict House Prices  </vt:lpstr>
      <vt:lpstr>Spam Tagging Problem</vt:lpstr>
      <vt:lpstr>Spam Tagging Problem</vt:lpstr>
      <vt:lpstr>A checkers learning problem</vt:lpstr>
      <vt:lpstr>Learning to Recognize Handwritten Digits</vt:lpstr>
      <vt:lpstr>Types of Machine Learning…</vt:lpstr>
      <vt:lpstr>Supervised learning</vt:lpstr>
      <vt:lpstr>Supervised learning: Example</vt:lpstr>
      <vt:lpstr>Supervised learning: Example</vt:lpstr>
      <vt:lpstr>Paintings by two different painters</vt:lpstr>
      <vt:lpstr>Who’s painting is this?</vt:lpstr>
      <vt:lpstr>And this?</vt:lpstr>
      <vt:lpstr>How many categories (clusters) are there?</vt:lpstr>
      <vt:lpstr>Find the odd one out!</vt:lpstr>
      <vt:lpstr>Predict the next element</vt:lpstr>
      <vt:lpstr>Question?</vt:lpstr>
      <vt:lpstr>PowerPoint Presentation</vt:lpstr>
      <vt:lpstr>Classification Approaches: Nearest Neighbor and kNN</vt:lpstr>
      <vt:lpstr>PowerPoint Presentation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Unsupervised learning</vt:lpstr>
      <vt:lpstr>Unsupervised Learning</vt:lpstr>
      <vt:lpstr>Unsupervised Learning</vt:lpstr>
      <vt:lpstr>Unsupervised Learning</vt:lpstr>
      <vt:lpstr>Usage of Unsupervised Learning </vt:lpstr>
      <vt:lpstr>Unsupervised Learning</vt:lpstr>
      <vt:lpstr>Supervised vs Unsupervised Learning </vt:lpstr>
      <vt:lpstr>Reinforcement learning</vt:lpstr>
      <vt:lpstr>Reinforcement learning</vt:lpstr>
      <vt:lpstr>Reinforcement learning</vt:lpstr>
      <vt:lpstr>Reinforcement learning</vt:lpstr>
      <vt:lpstr>Reference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Muhammad Zulqarnain</cp:lastModifiedBy>
  <cp:revision>1131</cp:revision>
  <dcterms:created xsi:type="dcterms:W3CDTF">2006-08-16T00:00:00Z</dcterms:created>
  <dcterms:modified xsi:type="dcterms:W3CDTF">2025-03-03T08:32:28Z</dcterms:modified>
</cp:coreProperties>
</file>