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6"/>
  </p:notesMasterIdLst>
  <p:sldIdLst>
    <p:sldId id="443" r:id="rId2"/>
    <p:sldId id="421" r:id="rId3"/>
    <p:sldId id="1299" r:id="rId4"/>
    <p:sldId id="1301" r:id="rId5"/>
    <p:sldId id="1329" r:id="rId6"/>
    <p:sldId id="1302" r:id="rId7"/>
    <p:sldId id="1308" r:id="rId8"/>
    <p:sldId id="1303" r:id="rId9"/>
    <p:sldId id="1306" r:id="rId10"/>
    <p:sldId id="1300" r:id="rId11"/>
    <p:sldId id="1305" r:id="rId12"/>
    <p:sldId id="1309" r:id="rId13"/>
    <p:sldId id="1311" r:id="rId14"/>
    <p:sldId id="1307" r:id="rId15"/>
    <p:sldId id="1304" r:id="rId16"/>
    <p:sldId id="1312" r:id="rId17"/>
    <p:sldId id="1327" r:id="rId18"/>
    <p:sldId id="1326" r:id="rId19"/>
    <p:sldId id="1313" r:id="rId20"/>
    <p:sldId id="1315" r:id="rId21"/>
    <p:sldId id="1310" r:id="rId22"/>
    <p:sldId id="1316" r:id="rId23"/>
    <p:sldId id="1317" r:id="rId24"/>
    <p:sldId id="1323" r:id="rId25"/>
    <p:sldId id="1318" r:id="rId26"/>
    <p:sldId id="1324" r:id="rId27"/>
    <p:sldId id="1319" r:id="rId28"/>
    <p:sldId id="1320" r:id="rId29"/>
    <p:sldId id="1321" r:id="rId30"/>
    <p:sldId id="1322" r:id="rId31"/>
    <p:sldId id="1325" r:id="rId32"/>
    <p:sldId id="1328" r:id="rId33"/>
    <p:sldId id="1298" r:id="rId34"/>
    <p:sldId id="41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A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2" autoAdjust="0"/>
    <p:restoredTop sz="85124" autoAdjust="0"/>
  </p:normalViewPr>
  <p:slideViewPr>
    <p:cSldViewPr>
      <p:cViewPr varScale="1">
        <p:scale>
          <a:sx n="96" d="100"/>
          <a:sy n="96" d="100"/>
        </p:scale>
        <p:origin x="18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28C82-CA69-4C24-80B0-668ACBAF35BA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1793F-0F1D-49B1-A0BA-855CC243B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Customer Segmentation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Businesses use K-means to segment their customer base into different groups based on purchasing behavior, demographics, or other attributes. This helps in targeted marketing and personalized service.</a:t>
            </a: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Image Compression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In image processing, K-means can reduce the number of colors in an image by clustering pixel colors, leading to compression.</a:t>
            </a: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Anomaly Detection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By clustering normal data, deviations from these clusters can be identified as anomalies. This is useful in fraud detection and network security.</a:t>
            </a: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Document Clustering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Grouping similar documents together based on their content or metadata can improve information retrieval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46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CFEEAF4-06D0-4666-8659-D18018218A16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Muhammad Zulqarnain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AC60-3C5A-4301-A783-B8DEB57BACC6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0411-2029-4C7F-8129-8619007254C0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2AB9-2D01-4FD7-9CEE-FD282555F420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609601"/>
            <a:ext cx="8229600" cy="8382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457200"/>
            <a:ext cx="9128760" cy="762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517199"/>
            <a:ext cx="912876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ADCC-C6B9-4521-87E6-D08C6B710729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F7A7-9530-48BA-939D-2F6D121241B8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AFE0-CA7A-4A0D-9E14-57631FC2A03B}" type="datetime1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91EE-FE97-4FD8-8182-E40D3012327D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524000"/>
            <a:ext cx="8229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C1912-1CD7-4231-A8FD-B28DA63D8BBB}" type="datetime1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3311-788D-4CAD-99E2-8F3B6B1147C9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7B49-52F9-4BEE-846B-6307A022FCF3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EA01B7D-D5CF-4330-A062-155F396AFD2E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Muhammad Zulqarnain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khtar.jamil@nu.edu.p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edsayad.com/clustering_kmeans.htm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752602" y="544269"/>
            <a:ext cx="7391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i="0" dirty="0">
                <a:solidFill>
                  <a:srgbClr val="0099CC"/>
                </a:solidFill>
                <a:effectLst/>
                <a:latin typeface="arial" panose="020B0604020202020204" pitchFamily="34" charset="0"/>
              </a:rPr>
              <a:t>The National University of Computer and Emerging Sciences Peshawar Campus </a:t>
            </a:r>
            <a:endParaRPr lang="en-US" sz="2000" b="1" dirty="0">
              <a:solidFill>
                <a:srgbClr val="0099CC"/>
              </a:solidFill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76300" y="2589241"/>
            <a:ext cx="7391399" cy="838201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</a:rPr>
              <a:t>Unsupervised Learning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028700" y="4829633"/>
            <a:ext cx="70866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Muhammad Zulqarnain</a:t>
            </a:r>
          </a:p>
          <a:p>
            <a:pPr algn="ctr">
              <a:spcBef>
                <a:spcPct val="50000"/>
              </a:spcBef>
            </a:pP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Department of Computer Science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6300" y="3900341"/>
            <a:ext cx="7391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Machine Learning for Data Science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pic>
        <p:nvPicPr>
          <p:cNvPr id="4098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id="{E0F510F5-0228-44A0-926A-4D4211F6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5" y="521316"/>
            <a:ext cx="1864889" cy="186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CE3A62-5C29-499E-8256-FBD552D3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3F8B-F69D-4D05-A0C4-CABD93BE6359}" type="datetime1">
              <a:rPr lang="en-US" smtClean="0"/>
              <a:t>3/14/2025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808BEE6-F8F4-4A24-8FF4-E33955C7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0B18DA6-C312-4A10-95C0-9292A7C8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5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1976AC-1B29-4D47-AF39-DEB1565A3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PK" sz="3200" dirty="0"/>
              <a:t>Partition unlabeled examples into disjoint subsets of </a:t>
            </a:r>
            <a:r>
              <a:rPr lang="en-US" altLang="en-PK" sz="3200" i="1" dirty="0">
                <a:solidFill>
                  <a:srgbClr val="FF0000"/>
                </a:solidFill>
              </a:rPr>
              <a:t>clusters (Groups)</a:t>
            </a:r>
            <a:r>
              <a:rPr lang="en-US" altLang="en-PK" sz="3200" dirty="0"/>
              <a:t>, such that:</a:t>
            </a:r>
          </a:p>
          <a:p>
            <a:pPr lvl="1" eaLnBrk="1" hangingPunct="1"/>
            <a:r>
              <a:rPr lang="en-US" altLang="en-PK" sz="2800" dirty="0"/>
              <a:t>Samples </a:t>
            </a:r>
            <a:r>
              <a:rPr lang="en-US" altLang="en-PK" sz="2800" dirty="0">
                <a:solidFill>
                  <a:srgbClr val="07AE77"/>
                </a:solidFill>
              </a:rPr>
              <a:t>within a cluster </a:t>
            </a:r>
            <a:r>
              <a:rPr lang="en-US" altLang="en-PK" sz="2800" dirty="0"/>
              <a:t>are very </a:t>
            </a:r>
            <a:r>
              <a:rPr lang="en-US" altLang="en-PK" sz="2800" dirty="0">
                <a:solidFill>
                  <a:srgbClr val="FF0000"/>
                </a:solidFill>
              </a:rPr>
              <a:t>similar</a:t>
            </a:r>
          </a:p>
          <a:p>
            <a:pPr lvl="1" eaLnBrk="1" hangingPunct="1"/>
            <a:r>
              <a:rPr lang="en-US" altLang="en-PK" sz="2800" dirty="0"/>
              <a:t>Samples in </a:t>
            </a:r>
            <a:r>
              <a:rPr lang="en-US" altLang="en-PK" sz="2800" dirty="0">
                <a:solidFill>
                  <a:srgbClr val="00B0F0"/>
                </a:solidFill>
              </a:rPr>
              <a:t>different clusters </a:t>
            </a:r>
            <a:r>
              <a:rPr lang="en-US" altLang="en-PK" sz="2800" dirty="0"/>
              <a:t>are </a:t>
            </a:r>
            <a:r>
              <a:rPr lang="en-US" altLang="en-PK" sz="2800" dirty="0">
                <a:solidFill>
                  <a:srgbClr val="00B0F0"/>
                </a:solidFill>
              </a:rPr>
              <a:t>very different</a:t>
            </a:r>
          </a:p>
          <a:p>
            <a:pPr eaLnBrk="1" hangingPunct="1"/>
            <a:r>
              <a:rPr lang="en-US" altLang="en-PK" dirty="0"/>
              <a:t>Discover new categories in an </a:t>
            </a:r>
            <a:r>
              <a:rPr lang="en-US" altLang="en-PK" i="1" dirty="0">
                <a:solidFill>
                  <a:srgbClr val="FF0000"/>
                </a:solidFill>
              </a:rPr>
              <a:t>unsupervised</a:t>
            </a:r>
            <a:r>
              <a:rPr lang="en-US" altLang="en-PK" dirty="0"/>
              <a:t>  manner </a:t>
            </a:r>
          </a:p>
          <a:p>
            <a:pPr lvl="1"/>
            <a:r>
              <a:rPr lang="en-US" altLang="en-PK" sz="2800" dirty="0"/>
              <a:t>No labels provided.</a:t>
            </a:r>
          </a:p>
          <a:p>
            <a:endParaRPr lang="en-US" sz="3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1B7FA-5408-4603-9E7D-4273D56B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7457E-1961-45AA-A535-4B8ED1D4ABCF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A5980-0085-46AF-97D3-96CF2708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D1A5F-6E3D-4FCD-8420-C734B85D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92559F5-DAF6-436E-A6C9-C705C218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184636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A0809C-D884-4FDD-8C07-435509BA7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1" y="1623051"/>
            <a:ext cx="6584576" cy="4574191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D7F9A-85F2-4BA5-9362-E7A1BC68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5402-B8F7-4D1F-903C-AAF431DA34AE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3F3FA-6AB9-49C8-903B-680EF03B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57854-E335-44BD-B052-2244F24E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3AF198-B9A3-4D31-B412-5317D349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or Dissimilar?</a:t>
            </a:r>
          </a:p>
        </p:txBody>
      </p:sp>
    </p:spTree>
    <p:extLst>
      <p:ext uri="{BB962C8B-B14F-4D97-AF65-F5344CB8AC3E}">
        <p14:creationId xmlns:p14="http://schemas.microsoft.com/office/powerpoint/2010/main" val="3247831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BB607E-3389-48ED-8E7B-1EFAEB97A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 </a:t>
            </a:r>
            <a:r>
              <a:rPr lang="en-US" dirty="0">
                <a:solidFill>
                  <a:srgbClr val="FF0000"/>
                </a:solidFill>
              </a:rPr>
              <a:t>Similarity / Dissimilarity</a:t>
            </a:r>
            <a:r>
              <a:rPr lang="en-US" dirty="0"/>
              <a:t> function</a:t>
            </a:r>
          </a:p>
          <a:p>
            <a:r>
              <a:rPr lang="en-US" dirty="0"/>
              <a:t>Group samples based on this function</a:t>
            </a:r>
          </a:p>
          <a:p>
            <a:pPr lvl="1"/>
            <a:r>
              <a:rPr lang="en-US" dirty="0"/>
              <a:t>Similar ones be in </a:t>
            </a:r>
            <a:r>
              <a:rPr lang="en-US" dirty="0">
                <a:solidFill>
                  <a:srgbClr val="FF0000"/>
                </a:solidFill>
              </a:rPr>
              <a:t>one cluster</a:t>
            </a:r>
          </a:p>
          <a:p>
            <a:pPr lvl="1"/>
            <a:r>
              <a:rPr lang="en-US" dirty="0"/>
              <a:t>Different put in </a:t>
            </a:r>
            <a:r>
              <a:rPr lang="en-US" dirty="0">
                <a:solidFill>
                  <a:srgbClr val="07AE77"/>
                </a:solidFill>
              </a:rPr>
              <a:t>other cluster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9D755-6635-4A6E-A8A4-764A9E8DB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D2461-1434-4967-A5BE-B1A4BB20E9EF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7A41C-7C92-42B8-B606-349A9EEF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22E5B-A417-4A62-8C52-A26DFBF4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FB6CC6-2DD3-4492-9A55-AF3459B61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pic>
        <p:nvPicPr>
          <p:cNvPr id="4098" name="Picture 2" descr="Clustering | Types Of Clustering | Clustering Applications">
            <a:extLst>
              <a:ext uri="{FF2B5EF4-FFF2-40B4-BE49-F238E27FC236}">
                <a16:creationId xmlns:a16="http://schemas.microsoft.com/office/drawing/2014/main" id="{2ABE9649-0B9A-4939-99C3-88D0A09DF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237844"/>
            <a:ext cx="2947987" cy="238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931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1AE235E-43B9-4509-B524-008A79B15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886744"/>
            <a:ext cx="7315200" cy="3952875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1EFD72-44E4-4315-8C2F-45D1EDD5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E684-A81A-484A-8011-5C35A1FDC6FE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29AE7-B8F3-4A14-A5B6-1C79A1DF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036A5-3E29-49FD-B4FF-180FB70C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9CC2153-2D21-4981-A6C2-3675B48F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640567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D10D22-551E-4DD3-AF60-6DC2C3D77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effectLst/>
                <a:latin typeface="Helvetica Neue"/>
              </a:rPr>
              <a:t>There are many </a:t>
            </a:r>
            <a:r>
              <a:rPr lang="en-US" b="0" i="0" dirty="0">
                <a:solidFill>
                  <a:srgbClr val="FF0000"/>
                </a:solidFill>
                <a:effectLst/>
                <a:latin typeface="Helvetica Neue"/>
              </a:rPr>
              <a:t>types of clustering algorithms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.</a:t>
            </a:r>
          </a:p>
          <a:p>
            <a:r>
              <a:rPr lang="en-US" b="0" i="0" dirty="0">
                <a:effectLst/>
                <a:latin typeface="Helvetica Neue"/>
              </a:rPr>
              <a:t>Many algorithms use </a:t>
            </a:r>
            <a:r>
              <a:rPr lang="en-US" b="0" i="0" dirty="0">
                <a:solidFill>
                  <a:srgbClr val="0070C0"/>
                </a:solidFill>
                <a:effectLst/>
                <a:latin typeface="Helvetica Neue"/>
              </a:rPr>
              <a:t>similarity or dissimilarity criteria</a:t>
            </a:r>
          </a:p>
          <a:p>
            <a:r>
              <a:rPr lang="en-US" b="0" i="0" dirty="0">
                <a:effectLst/>
                <a:latin typeface="Helvetica Neue"/>
              </a:rPr>
              <a:t>The way they find the </a:t>
            </a:r>
            <a:r>
              <a:rPr lang="en-US" b="0" i="0" dirty="0">
                <a:solidFill>
                  <a:srgbClr val="7030A0"/>
                </a:solidFill>
                <a:effectLst/>
                <a:latin typeface="Helvetica Neue"/>
              </a:rPr>
              <a:t>grouping is different</a:t>
            </a:r>
            <a:r>
              <a:rPr lang="en-US" b="0" i="0" dirty="0">
                <a:solidFill>
                  <a:srgbClr val="555555"/>
                </a:solidFill>
                <a:effectLst/>
                <a:latin typeface="Helvetica Neue"/>
              </a:rPr>
              <a:t>.</a:t>
            </a:r>
          </a:p>
          <a:p>
            <a:r>
              <a:rPr lang="en-US" dirty="0">
                <a:solidFill>
                  <a:srgbClr val="00B050"/>
                </a:solidFill>
                <a:latin typeface="Helvetica Neue"/>
              </a:rPr>
              <a:t>Some popular clustering algorithms are:</a:t>
            </a:r>
          </a:p>
          <a:p>
            <a:pPr lvl="1" fontAlgn="base"/>
            <a:r>
              <a:rPr lang="en-US" b="0" i="0" dirty="0">
                <a:solidFill>
                  <a:srgbClr val="0070C0"/>
                </a:solidFill>
                <a:effectLst/>
                <a:latin typeface="Helvetica Neue"/>
              </a:rPr>
              <a:t>K-Means Clustering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 Neue"/>
              </a:rPr>
              <a:t>Agglomerative Clustering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 Neue"/>
              </a:rPr>
              <a:t>Hierarchical Clustering 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 Neue"/>
              </a:rPr>
              <a:t>Mean Shift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 Neue"/>
              </a:rPr>
              <a:t>Spectral Clustering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lvetica Neue"/>
              </a:rPr>
              <a:t>Mixture of Gaussians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B3266-D0A7-48A6-9BB9-D4AB4C5F2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A357-0566-4A2A-BF48-8E0CCB48BD59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00D54-168F-4A23-93C5-2F258F39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5711B-22E0-48DE-B816-BBBB8DF4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757E4FC-8B2C-42DB-89D4-BC555F7C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822477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027E93-F953-44F6-962F-E0705B6CE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K-means clustering 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is a </a:t>
            </a:r>
            <a:r>
              <a:rPr lang="en-US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very famous, simple and powerful </a:t>
            </a:r>
            <a:r>
              <a:rPr lang="en-US" b="0" i="0" dirty="0">
                <a:solidFill>
                  <a:srgbClr val="00B050"/>
                </a:solidFill>
                <a:effectLst/>
                <a:latin typeface="Lato" panose="020F0502020204030203" pitchFamily="34" charset="0"/>
              </a:rPr>
              <a:t>unsupervised machine learning 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algorithm.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Has been applied to many </a:t>
            </a:r>
            <a:r>
              <a:rPr lang="en-US" b="0" i="0" dirty="0">
                <a:solidFill>
                  <a:srgbClr val="00B050"/>
                </a:solidFill>
                <a:effectLst/>
                <a:latin typeface="Lato" panose="020F0502020204030203" pitchFamily="34" charset="0"/>
              </a:rPr>
              <a:t>complex unsupervised machine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learning problems. </a:t>
            </a:r>
          </a:p>
          <a:p>
            <a:r>
              <a:rPr lang="en-US" b="0" i="1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 K-means clustering algorithm tries to </a:t>
            </a:r>
            <a:r>
              <a:rPr lang="en-US" b="0" i="1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group similar items in the form of clusters</a:t>
            </a:r>
            <a:r>
              <a:rPr lang="en-US" b="0" i="1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. </a:t>
            </a:r>
          </a:p>
          <a:p>
            <a:pPr lvl="1"/>
            <a:r>
              <a:rPr lang="en-US" b="0" i="1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number of groups is represented by K. </a:t>
            </a:r>
            <a:r>
              <a:rPr lang="en-US" b="0" i="1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It should be given beforehand</a:t>
            </a:r>
            <a:r>
              <a:rPr lang="en-US" b="0" i="1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lvl="1"/>
            <a:r>
              <a:rPr lang="en-US" i="1" dirty="0">
                <a:solidFill>
                  <a:srgbClr val="222222"/>
                </a:solidFill>
                <a:latin typeface="Lato" panose="020F0502020204030203" pitchFamily="34" charset="0"/>
              </a:rPr>
              <a:t>K should be predetermined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4038E-F87B-4992-83B9-D0530D9E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C448-2E3A-4FC0-BBA7-B658495EEFF5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9DCFA-CC50-4B5B-B2BF-BD488DC0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EFC82-BE93-48F8-93A0-FE40211D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020D276-406E-43E3-81EF-8AA68F55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1358697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FBA892-752C-4A4B-92BF-EE7D139EA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1366520">
              <a:lnSpc>
                <a:spcPct val="93000"/>
              </a:lnSpc>
              <a:spcBef>
                <a:spcPts val="635"/>
              </a:spcBef>
              <a:tabLst>
                <a:tab pos="1264285" algn="l"/>
                <a:tab pos="1264920" algn="l"/>
              </a:tabLst>
            </a:pPr>
            <a:r>
              <a:rPr lang="en-US" sz="3200" dirty="0">
                <a:effectLst/>
                <a:latin typeface="Arial MT"/>
                <a:ea typeface="Arial MT"/>
                <a:cs typeface="Arial MT"/>
              </a:rPr>
              <a:t>Each cluster</a:t>
            </a:r>
            <a:r>
              <a:rPr lang="en-US" sz="32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effectLst/>
                <a:latin typeface="Arial MT"/>
                <a:ea typeface="Arial MT"/>
                <a:cs typeface="Arial MT"/>
              </a:rPr>
              <a:t>is</a:t>
            </a:r>
            <a:r>
              <a:rPr lang="en-US" sz="32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effectLst/>
                <a:latin typeface="Arial MT"/>
                <a:ea typeface="Arial MT"/>
                <a:cs typeface="Arial MT"/>
              </a:rPr>
              <a:t>associated</a:t>
            </a:r>
            <a:r>
              <a:rPr lang="en-US" sz="32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effectLst/>
                <a:latin typeface="Arial MT"/>
                <a:ea typeface="Arial MT"/>
                <a:cs typeface="Arial MT"/>
              </a:rPr>
              <a:t>with</a:t>
            </a:r>
            <a:r>
              <a:rPr lang="en-US" sz="32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effectLst/>
                <a:latin typeface="Arial MT"/>
                <a:ea typeface="Arial MT"/>
                <a:cs typeface="Arial MT"/>
              </a:rPr>
              <a:t>a</a:t>
            </a:r>
            <a:r>
              <a:rPr lang="en-US" sz="3200" spc="4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rgbClr val="FF0000"/>
                </a:solidFill>
                <a:effectLst/>
                <a:latin typeface="Arial MT"/>
                <a:ea typeface="Arial MT"/>
                <a:cs typeface="Arial MT"/>
              </a:rPr>
              <a:t>centroid</a:t>
            </a:r>
            <a:r>
              <a:rPr lang="en-US" sz="3200" spc="-765" dirty="0">
                <a:solidFill>
                  <a:srgbClr val="FF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rgbClr val="00B050"/>
                </a:solidFill>
                <a:effectLst/>
                <a:latin typeface="Arial MT"/>
                <a:ea typeface="Arial MT"/>
                <a:cs typeface="Arial MT"/>
              </a:rPr>
              <a:t>(center</a:t>
            </a:r>
            <a:r>
              <a:rPr lang="en-US" sz="3200" spc="5" dirty="0">
                <a:solidFill>
                  <a:srgbClr val="00B05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rgbClr val="00B050"/>
                </a:solidFill>
                <a:effectLst/>
                <a:latin typeface="Arial MT"/>
                <a:ea typeface="Arial MT"/>
                <a:cs typeface="Arial MT"/>
              </a:rPr>
              <a:t>point)</a:t>
            </a:r>
            <a:endParaRPr lang="en-PK" sz="3200" dirty="0">
              <a:solidFill>
                <a:srgbClr val="00B050"/>
              </a:solidFill>
              <a:effectLst/>
              <a:latin typeface="Arial MT"/>
              <a:ea typeface="Arial MT"/>
              <a:cs typeface="Arial MT"/>
            </a:endParaRPr>
          </a:p>
          <a:p>
            <a:pPr marR="857885">
              <a:lnSpc>
                <a:spcPct val="93000"/>
              </a:lnSpc>
              <a:spcBef>
                <a:spcPts val="670"/>
              </a:spcBef>
              <a:tabLst>
                <a:tab pos="1264285" algn="l"/>
                <a:tab pos="1264920" algn="l"/>
              </a:tabLst>
            </a:pPr>
            <a:r>
              <a:rPr lang="en-US" sz="3200" dirty="0">
                <a:effectLst/>
                <a:latin typeface="Arial MT"/>
                <a:ea typeface="Arial MT"/>
                <a:cs typeface="Arial MT"/>
              </a:rPr>
              <a:t>Each point is assigned to the cluster with the</a:t>
            </a:r>
            <a:r>
              <a:rPr lang="en-US" sz="3200" spc="-76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rgbClr val="00B050"/>
                </a:solidFill>
                <a:effectLst/>
                <a:latin typeface="Arial MT"/>
                <a:ea typeface="Arial MT"/>
                <a:cs typeface="Arial MT"/>
              </a:rPr>
              <a:t>closest centroid</a:t>
            </a:r>
            <a:endParaRPr lang="en-PK" sz="3200" dirty="0">
              <a:solidFill>
                <a:srgbClr val="00B050"/>
              </a:solidFill>
              <a:effectLst/>
              <a:latin typeface="Arial MT"/>
              <a:ea typeface="Arial MT"/>
              <a:cs typeface="Arial MT"/>
            </a:endParaRPr>
          </a:p>
          <a:p>
            <a:pPr>
              <a:spcBef>
                <a:spcPts val="510"/>
              </a:spcBef>
              <a:tabLst>
                <a:tab pos="1264285" algn="l"/>
                <a:tab pos="1264920" algn="l"/>
              </a:tabLst>
            </a:pPr>
            <a:r>
              <a:rPr lang="en-US" sz="3200" dirty="0">
                <a:effectLst/>
                <a:latin typeface="Arial MT"/>
                <a:ea typeface="Arial MT"/>
                <a:cs typeface="Arial MT"/>
              </a:rPr>
              <a:t>Number</a:t>
            </a:r>
            <a:r>
              <a:rPr lang="en-US" sz="3200" spc="2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effectLst/>
                <a:latin typeface="Arial MT"/>
                <a:ea typeface="Arial MT"/>
                <a:cs typeface="Arial MT"/>
              </a:rPr>
              <a:t>of clusters,</a:t>
            </a:r>
            <a:r>
              <a:rPr lang="en-US" sz="32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rgbClr val="006FC0"/>
                </a:solidFill>
                <a:effectLst/>
                <a:latin typeface="Arial MT"/>
                <a:ea typeface="Arial MT"/>
                <a:cs typeface="Arial MT"/>
              </a:rPr>
              <a:t>K</a:t>
            </a:r>
            <a:r>
              <a:rPr lang="en-US" sz="3200" dirty="0">
                <a:effectLst/>
                <a:latin typeface="Arial MT"/>
                <a:ea typeface="Arial MT"/>
                <a:cs typeface="Arial MT"/>
              </a:rPr>
              <a:t>, must be</a:t>
            </a:r>
            <a:r>
              <a:rPr lang="en-US" sz="3200" spc="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effectLst/>
                <a:latin typeface="Arial MT"/>
                <a:ea typeface="Arial MT"/>
                <a:cs typeface="Arial MT"/>
              </a:rPr>
              <a:t>specified</a:t>
            </a:r>
            <a:endParaRPr lang="en-PK" sz="3200" dirty="0">
              <a:effectLst/>
              <a:latin typeface="Arial MT"/>
              <a:ea typeface="Arial MT"/>
              <a:cs typeface="Arial MT"/>
            </a:endParaRPr>
          </a:p>
          <a:p>
            <a:pPr marR="1427480">
              <a:lnSpc>
                <a:spcPct val="93000"/>
              </a:lnSpc>
              <a:spcBef>
                <a:spcPts val="635"/>
              </a:spcBef>
              <a:tabLst>
                <a:tab pos="1264285" algn="l"/>
                <a:tab pos="1264920" algn="l"/>
              </a:tabLst>
            </a:pPr>
            <a:r>
              <a:rPr lang="en-US" sz="3200" dirty="0"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3200" spc="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effectLst/>
                <a:latin typeface="Arial MT"/>
                <a:ea typeface="Arial MT"/>
                <a:cs typeface="Arial MT"/>
              </a:rPr>
              <a:t>objective</a:t>
            </a:r>
            <a:r>
              <a:rPr lang="en-US" sz="32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effectLst/>
                <a:latin typeface="Arial MT"/>
                <a:ea typeface="Arial MT"/>
                <a:cs typeface="Arial MT"/>
              </a:rPr>
              <a:t>is</a:t>
            </a:r>
            <a:r>
              <a:rPr lang="en-US" sz="32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effectLst/>
                <a:latin typeface="Arial MT"/>
                <a:ea typeface="Arial MT"/>
                <a:cs typeface="Arial MT"/>
              </a:rPr>
              <a:t>to</a:t>
            </a:r>
            <a:r>
              <a:rPr lang="en-US" sz="32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rgbClr val="E36C09"/>
                </a:solidFill>
                <a:effectLst/>
                <a:latin typeface="Arial MT"/>
                <a:ea typeface="Arial MT"/>
                <a:cs typeface="Arial MT"/>
              </a:rPr>
              <a:t>minimize</a:t>
            </a:r>
            <a:r>
              <a:rPr lang="en-US" sz="3200" spc="20" dirty="0">
                <a:solidFill>
                  <a:srgbClr val="E36C09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rgbClr val="E36C09"/>
                </a:solidFill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3200" spc="5" dirty="0">
                <a:solidFill>
                  <a:srgbClr val="E36C09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rgbClr val="E36C09"/>
                </a:solidFill>
                <a:effectLst/>
                <a:latin typeface="Arial MT"/>
                <a:ea typeface="Arial MT"/>
                <a:cs typeface="Arial MT"/>
              </a:rPr>
              <a:t>sum</a:t>
            </a:r>
            <a:r>
              <a:rPr lang="en-US" sz="3200" spc="-5" dirty="0">
                <a:solidFill>
                  <a:srgbClr val="E36C09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rgbClr val="E36C09"/>
                </a:solidFill>
                <a:effectLst/>
                <a:latin typeface="Arial MT"/>
                <a:ea typeface="Arial MT"/>
                <a:cs typeface="Arial MT"/>
              </a:rPr>
              <a:t>of</a:t>
            </a:r>
            <a:r>
              <a:rPr lang="en-US" sz="3200" spc="5" dirty="0">
                <a:solidFill>
                  <a:srgbClr val="E36C09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rgbClr val="E36C09"/>
                </a:solidFill>
                <a:effectLst/>
                <a:latin typeface="Arial MT"/>
                <a:ea typeface="Arial MT"/>
                <a:cs typeface="Arial MT"/>
              </a:rPr>
              <a:t>distances </a:t>
            </a:r>
            <a:r>
              <a:rPr lang="en-US" sz="3200" dirty="0">
                <a:effectLst/>
                <a:latin typeface="Arial MT"/>
                <a:ea typeface="Arial MT"/>
                <a:cs typeface="Arial MT"/>
              </a:rPr>
              <a:t>of</a:t>
            </a:r>
            <a:r>
              <a:rPr lang="en-US" sz="32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32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effectLst/>
                <a:latin typeface="Arial MT"/>
                <a:ea typeface="Arial MT"/>
                <a:cs typeface="Arial MT"/>
              </a:rPr>
              <a:t>points</a:t>
            </a:r>
            <a:r>
              <a:rPr lang="en-US" sz="32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effectLst/>
                <a:latin typeface="Arial MT"/>
                <a:ea typeface="Arial MT"/>
                <a:cs typeface="Arial MT"/>
              </a:rPr>
              <a:t>to</a:t>
            </a:r>
            <a:r>
              <a:rPr lang="en-US" sz="32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effectLst/>
                <a:latin typeface="Arial MT"/>
                <a:ea typeface="Arial MT"/>
                <a:cs typeface="Arial MT"/>
              </a:rPr>
              <a:t>their</a:t>
            </a:r>
            <a:r>
              <a:rPr lang="en-US" sz="32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effectLst/>
                <a:latin typeface="Arial MT"/>
                <a:ea typeface="Arial MT"/>
                <a:cs typeface="Arial MT"/>
              </a:rPr>
              <a:t>respective</a:t>
            </a:r>
            <a:r>
              <a:rPr lang="en-US" sz="3200" spc="-76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rgbClr val="006FC0"/>
                </a:solidFill>
                <a:effectLst/>
                <a:latin typeface="Arial MT"/>
                <a:ea typeface="Arial MT"/>
                <a:cs typeface="Arial MT"/>
              </a:rPr>
              <a:t>centroid</a:t>
            </a:r>
            <a:endParaRPr lang="en-PK" sz="3200" dirty="0">
              <a:effectLst/>
              <a:latin typeface="Arial MT"/>
              <a:ea typeface="Arial MT"/>
              <a:cs typeface="Arial M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3DE750-365A-4BCC-92E7-0884CB82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146D2-D502-4861-A59D-38B2C8A5C433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89F05-DB60-4A09-BF52-A29F31D9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F743A-D9E4-40CC-B055-69632A09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CC72B9D-26EA-4388-B892-26AF2325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2681357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873EB6-5526-41BB-838E-828E7BB0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724F-CEE6-475F-9F2C-F9B2D6BFA60E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0DCC6-5FF5-454E-8856-0D95128C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F187F-5051-4F59-B683-C041D68E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A90AFB7-58CB-4247-B0E0-D47E5555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8085C9-1D4E-4DD2-B695-806693051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1584021"/>
            <a:ext cx="6296025" cy="475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71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6EE128-0332-4F4A-9ED5-D7D01357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5C28-7A4D-4EDC-91EA-B9D80038CEC0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FC1AA-0BF6-48BA-AB61-54D07A0E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88831-1B1C-49B6-BE60-5A895602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D31A45F-A8F0-4449-B82F-C2FECAA5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pic>
        <p:nvPicPr>
          <p:cNvPr id="6146" name="Picture 2" descr="K-means Clustering Algorithm For Machine Learning | by Amr Khalil | Geek  Culture | Medium">
            <a:extLst>
              <a:ext uri="{FF2B5EF4-FFF2-40B4-BE49-F238E27FC236}">
                <a16:creationId xmlns:a16="http://schemas.microsoft.com/office/drawing/2014/main" id="{19825DD4-578A-4B9E-8109-4DC7A9B8DE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48681"/>
            <a:ext cx="82296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546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8E1BC1-D796-44BB-B61C-A5C5404196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Arial MT"/>
                    <a:cs typeface="Arial MT"/>
                  </a:rPr>
                  <a:t>Problem:</a:t>
                </a:r>
                <a:r>
                  <a:rPr lang="en-US" sz="2400" b="1" spc="5" dirty="0">
                    <a:solidFill>
                      <a:srgbClr val="FF0000"/>
                    </a:solidFill>
                    <a:effectLst/>
                    <a:latin typeface="Arial" panose="020B0604020202020204" pitchFamily="34" charset="0"/>
                    <a:ea typeface="Arial MT"/>
                    <a:cs typeface="Arial MT"/>
                  </a:rPr>
                  <a:t> </a:t>
                </a:r>
                <a:r>
                  <a:rPr lang="en-US" sz="2400" dirty="0">
                    <a:effectLst/>
                    <a:latin typeface="Arial MT"/>
                    <a:ea typeface="Arial MT"/>
                    <a:cs typeface="Arial MT"/>
                  </a:rPr>
                  <a:t>Given</a:t>
                </a:r>
                <a:r>
                  <a:rPr lang="en-US" sz="2400" spc="10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400" dirty="0">
                    <a:effectLst/>
                    <a:latin typeface="Arial MT"/>
                    <a:ea typeface="Arial MT"/>
                    <a:cs typeface="Arial MT"/>
                  </a:rPr>
                  <a:t>a</a:t>
                </a:r>
                <a:r>
                  <a:rPr lang="en-US" sz="2400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400" dirty="0">
                    <a:effectLst/>
                    <a:latin typeface="Arial MT"/>
                    <a:ea typeface="Arial MT"/>
                    <a:cs typeface="Arial MT"/>
                  </a:rPr>
                  <a:t>set</a:t>
                </a:r>
                <a:r>
                  <a:rPr lang="en-US" sz="2400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400" dirty="0">
                    <a:solidFill>
                      <a:srgbClr val="4F81BC"/>
                    </a:solidFill>
                    <a:effectLst/>
                    <a:latin typeface="Arial MT"/>
                    <a:ea typeface="Arial MT"/>
                    <a:cs typeface="Arial MT"/>
                  </a:rPr>
                  <a:t>X</a:t>
                </a:r>
                <a:r>
                  <a:rPr lang="en-US" sz="2400" spc="-5" dirty="0">
                    <a:solidFill>
                      <a:srgbClr val="4F81BC"/>
                    </a:solidFill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400" dirty="0">
                    <a:effectLst/>
                    <a:latin typeface="Arial MT"/>
                    <a:ea typeface="Arial MT"/>
                    <a:cs typeface="Arial MT"/>
                  </a:rPr>
                  <a:t>of</a:t>
                </a:r>
                <a:r>
                  <a:rPr lang="en-US" sz="2400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400" dirty="0">
                    <a:solidFill>
                      <a:srgbClr val="4F81BC"/>
                    </a:solidFill>
                    <a:effectLst/>
                    <a:latin typeface="Arial MT"/>
                    <a:ea typeface="Arial MT"/>
                    <a:cs typeface="Arial MT"/>
                  </a:rPr>
                  <a:t>n </a:t>
                </a:r>
                <a:r>
                  <a:rPr lang="en-US" sz="2400" dirty="0">
                    <a:effectLst/>
                    <a:latin typeface="Arial MT"/>
                    <a:ea typeface="Arial MT"/>
                    <a:cs typeface="Arial MT"/>
                  </a:rPr>
                  <a:t>points</a:t>
                </a:r>
                <a:r>
                  <a:rPr lang="en-US" sz="2400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400" dirty="0">
                    <a:effectLst/>
                    <a:latin typeface="Arial MT"/>
                    <a:ea typeface="Arial MT"/>
                    <a:cs typeface="Arial MT"/>
                  </a:rPr>
                  <a:t>in</a:t>
                </a:r>
                <a:r>
                  <a:rPr lang="en-US" sz="2400" spc="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400" dirty="0">
                    <a:effectLst/>
                    <a:latin typeface="Arial MT"/>
                    <a:ea typeface="Arial MT"/>
                    <a:cs typeface="Arial MT"/>
                  </a:rPr>
                  <a:t>a</a:t>
                </a:r>
                <a:r>
                  <a:rPr lang="en-US" sz="2400" spc="1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400" dirty="0">
                    <a:solidFill>
                      <a:srgbClr val="4F81BC"/>
                    </a:solidFill>
                    <a:effectLst/>
                    <a:latin typeface="Arial MT"/>
                    <a:ea typeface="Arial MT"/>
                    <a:cs typeface="Arial MT"/>
                  </a:rPr>
                  <a:t>d</a:t>
                </a:r>
                <a:r>
                  <a:rPr lang="en-US" sz="2400" dirty="0">
                    <a:effectLst/>
                    <a:latin typeface="Arial MT"/>
                    <a:ea typeface="Arial MT"/>
                    <a:cs typeface="Arial MT"/>
                  </a:rPr>
                  <a:t>-</a:t>
                </a:r>
                <a:r>
                  <a:rPr lang="en-US" sz="2400" spc="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400" dirty="0">
                    <a:effectLst/>
                    <a:latin typeface="Arial MT"/>
                    <a:ea typeface="Arial MT"/>
                    <a:cs typeface="Arial MT"/>
                  </a:rPr>
                  <a:t>dimensional</a:t>
                </a:r>
                <a:r>
                  <a:rPr lang="en-US" sz="2400" spc="2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400" dirty="0">
                    <a:effectLst/>
                    <a:latin typeface="Arial MT"/>
                    <a:ea typeface="Arial MT"/>
                    <a:cs typeface="Arial MT"/>
                  </a:rPr>
                  <a:t>space</a:t>
                </a:r>
                <a:r>
                  <a:rPr lang="en-US" sz="2400" spc="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400" dirty="0">
                    <a:effectLst/>
                    <a:latin typeface="Arial MT"/>
                    <a:ea typeface="Arial MT"/>
                    <a:cs typeface="Arial MT"/>
                  </a:rPr>
                  <a:t>and</a:t>
                </a:r>
                <a:r>
                  <a:rPr lang="en-US" sz="2400" spc="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400" dirty="0">
                    <a:effectLst/>
                    <a:latin typeface="Arial MT"/>
                    <a:ea typeface="Arial MT"/>
                    <a:cs typeface="Arial MT"/>
                  </a:rPr>
                  <a:t>an</a:t>
                </a:r>
                <a:r>
                  <a:rPr lang="en-US" sz="2400" spc="1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400" dirty="0">
                    <a:effectLst/>
                    <a:latin typeface="Arial MT"/>
                    <a:ea typeface="Arial MT"/>
                    <a:cs typeface="Arial MT"/>
                  </a:rPr>
                  <a:t>integer</a:t>
                </a:r>
                <a:r>
                  <a:rPr lang="en-US" sz="2400" spc="1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400" dirty="0">
                    <a:solidFill>
                      <a:srgbClr val="4F81BC"/>
                    </a:solidFill>
                    <a:effectLst/>
                    <a:latin typeface="Arial MT"/>
                    <a:ea typeface="Arial MT"/>
                    <a:cs typeface="Arial MT"/>
                  </a:rPr>
                  <a:t>K.</a:t>
                </a:r>
                <a:r>
                  <a:rPr lang="en-US" sz="2400" spc="-15" dirty="0">
                    <a:solidFill>
                      <a:srgbClr val="4F81BC"/>
                    </a:solidFill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400" spc="-15" dirty="0">
                    <a:solidFill>
                      <a:srgbClr val="4F81BC"/>
                    </a:solidFill>
                    <a:latin typeface="Arial MT"/>
                    <a:ea typeface="Arial MT"/>
                    <a:cs typeface="Arial MT"/>
                  </a:rPr>
                  <a:t>G</a:t>
                </a:r>
                <a:r>
                  <a:rPr lang="en-US" sz="2400" dirty="0">
                    <a:effectLst/>
                    <a:latin typeface="Arial MT"/>
                    <a:ea typeface="Arial MT"/>
                    <a:cs typeface="Arial MT"/>
                  </a:rPr>
                  <a:t>roup</a:t>
                </a:r>
                <a:r>
                  <a:rPr lang="en-US" sz="2400" spc="20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400" dirty="0">
                    <a:effectLst/>
                    <a:latin typeface="Arial MT"/>
                    <a:ea typeface="Arial MT"/>
                    <a:cs typeface="Arial MT"/>
                  </a:rPr>
                  <a:t>the</a:t>
                </a:r>
                <a:r>
                  <a:rPr lang="en-US" sz="2400" spc="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400" dirty="0">
                    <a:effectLst/>
                    <a:latin typeface="Arial MT"/>
                    <a:ea typeface="Arial MT"/>
                    <a:cs typeface="Arial MT"/>
                  </a:rPr>
                  <a:t>points</a:t>
                </a:r>
                <a:r>
                  <a:rPr lang="en-US" sz="2400" spc="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400" dirty="0">
                    <a:effectLst/>
                    <a:latin typeface="Arial MT"/>
                    <a:ea typeface="Arial MT"/>
                    <a:cs typeface="Arial MT"/>
                  </a:rPr>
                  <a:t>into</a:t>
                </a:r>
                <a:r>
                  <a:rPr lang="en-US" sz="2400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400" dirty="0">
                    <a:solidFill>
                      <a:srgbClr val="006FC0"/>
                    </a:solidFill>
                    <a:effectLst/>
                    <a:latin typeface="Arial MT"/>
                    <a:ea typeface="Arial MT"/>
                    <a:cs typeface="Arial MT"/>
                  </a:rPr>
                  <a:t>K </a:t>
                </a:r>
                <a:r>
                  <a:rPr lang="en-US" sz="2400" dirty="0">
                    <a:effectLst/>
                    <a:latin typeface="Arial MT"/>
                    <a:ea typeface="Arial MT"/>
                    <a:cs typeface="Arial MT"/>
                  </a:rPr>
                  <a:t>clusters </a:t>
                </a:r>
                <a:r>
                  <a:rPr lang="en-US" sz="2400" dirty="0">
                    <a:solidFill>
                      <a:srgbClr val="4F81BC"/>
                    </a:solidFill>
                    <a:effectLst/>
                    <a:latin typeface="Arial MT"/>
                    <a:ea typeface="Arial MT"/>
                    <a:cs typeface="Arial MT"/>
                  </a:rPr>
                  <a:t>C=</a:t>
                </a:r>
                <a:r>
                  <a:rPr lang="en-US" sz="2400" spc="5" dirty="0">
                    <a:solidFill>
                      <a:srgbClr val="4F81BC"/>
                    </a:solidFill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400" dirty="0">
                    <a:solidFill>
                      <a:srgbClr val="4F81BC"/>
                    </a:solidFill>
                    <a:effectLst/>
                    <a:latin typeface="Arial MT"/>
                    <a:ea typeface="Arial MT"/>
                    <a:cs typeface="Arial MT"/>
                  </a:rPr>
                  <a:t>{C1,</a:t>
                </a:r>
                <a:r>
                  <a:rPr lang="en-US" sz="2400" spc="-5" dirty="0">
                    <a:solidFill>
                      <a:srgbClr val="4F81BC"/>
                    </a:solidFill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400" dirty="0">
                    <a:solidFill>
                      <a:srgbClr val="4F81BC"/>
                    </a:solidFill>
                    <a:effectLst/>
                    <a:latin typeface="Arial MT"/>
                    <a:ea typeface="Arial MT"/>
                    <a:cs typeface="Arial MT"/>
                  </a:rPr>
                  <a:t>C2,…,Ck} </a:t>
                </a:r>
                <a:r>
                  <a:rPr lang="en-US" sz="2400" dirty="0">
                    <a:effectLst/>
                    <a:latin typeface="Arial MT"/>
                    <a:ea typeface="Arial MT"/>
                    <a:cs typeface="Arial MT"/>
                  </a:rPr>
                  <a:t>such</a:t>
                </a:r>
                <a:r>
                  <a:rPr lang="en-US" sz="2400" spc="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400" dirty="0">
                    <a:effectLst/>
                    <a:latin typeface="Arial MT"/>
                    <a:ea typeface="Arial MT"/>
                    <a:cs typeface="Arial MT"/>
                  </a:rPr>
                  <a:t>that</a:t>
                </a:r>
              </a:p>
              <a:p>
                <a:endParaRPr lang="en-US" sz="2400" dirty="0">
                  <a:latin typeface="Arial MT"/>
                  <a:ea typeface="Arial MT"/>
                  <a:cs typeface="Arial MT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effectLst/>
                          <a:latin typeface="Cambria Math" panose="02040503050406030204" pitchFamily="18" charset="0"/>
                          <a:ea typeface="Arial MT"/>
                          <a:cs typeface="Arial MT"/>
                        </a:rPr>
                        <m:t>Cost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Arial MT"/>
                          <a:cs typeface="Arial MT"/>
                        </a:rPr>
                        <m:t>⁡(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Arial MT"/>
                          <a:cs typeface="Arial MT"/>
                        </a:rPr>
                        <m:t>𝐶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Arial MT"/>
                          <a:cs typeface="Arial MT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PK" sz="2400" i="1">
                              <a:effectLst/>
                              <a:latin typeface="Cambria Math" panose="02040503050406030204" pitchFamily="18" charset="0"/>
                              <a:ea typeface="Arial MT"/>
                              <a:cs typeface="Arial MT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Arial MT"/>
                              <a:cs typeface="Arial MT"/>
                            </a:rPr>
                            <m:t>𝑖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Arial MT"/>
                              <a:cs typeface="Arial MT"/>
                            </a:rPr>
                            <m:t>=1</m:t>
                          </m:r>
                        </m:sub>
                        <m:sup/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Arial MT"/>
                              <a:cs typeface="Arial MT"/>
                            </a:rPr>
                            <m:t> 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PK" sz="2400" i="1">
                              <a:effectLst/>
                              <a:latin typeface="Cambria Math" panose="02040503050406030204" pitchFamily="18" charset="0"/>
                              <a:ea typeface="Arial MT"/>
                              <a:cs typeface="Arial MT"/>
                            </a:rPr>
                          </m:ctrlPr>
                        </m:naryPr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Arial MT"/>
                              <a:cs typeface="Arial MT"/>
                            </a:rPr>
                            <m:t>𝑥</m:t>
                          </m:r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Arial MT"/>
                              <a:cs typeface="Arial MT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PK" sz="2400" i="1">
                                  <a:effectLst/>
                                  <a:latin typeface="Cambria Math" panose="02040503050406030204" pitchFamily="18" charset="0"/>
                                  <a:ea typeface="Arial MT"/>
                                  <a:cs typeface="Arial M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Arial MT"/>
                                  <a:cs typeface="Arial MT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Arial MT"/>
                                  <a:cs typeface="Arial MT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Arial MT"/>
                              <a:cs typeface="Arial MT"/>
                            </a:rPr>
                            <m:t> 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sz="2400">
                          <a:effectLst/>
                          <a:latin typeface="Cambria Math" panose="02040503050406030204" pitchFamily="18" charset="0"/>
                          <a:ea typeface="Arial MT"/>
                          <a:cs typeface="Arial MT"/>
                        </a:rPr>
                        <m:t>dist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Arial MT"/>
                          <a:cs typeface="Arial MT"/>
                        </a:rPr>
                        <m:t>⁡(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Arial MT"/>
                          <a:cs typeface="Arial MT"/>
                        </a:rPr>
                        <m:t>𝑥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Arial MT"/>
                          <a:cs typeface="Arial MT"/>
                        </a:rPr>
                        <m:t>,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Arial MT"/>
                          <a:cs typeface="Arial MT"/>
                        </a:rPr>
                        <m:t>𝑐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Arial MT"/>
                          <a:cs typeface="Arial MT"/>
                        </a:rPr>
                        <m:t>)</m:t>
                      </m:r>
                    </m:oMath>
                  </m:oMathPara>
                </a14:m>
                <a:endParaRPr lang="en-PK" sz="2400" dirty="0">
                  <a:effectLst/>
                  <a:latin typeface="Arial MT"/>
                  <a:ea typeface="Arial MT"/>
                  <a:cs typeface="Arial MT"/>
                </a:endParaRPr>
              </a:p>
              <a:p>
                <a:r>
                  <a:rPr lang="en-US" sz="2400" dirty="0">
                    <a:effectLst/>
                    <a:latin typeface="Arial MT"/>
                    <a:ea typeface="Arial MT"/>
                    <a:cs typeface="Arial MT"/>
                  </a:rPr>
                  <a:t>is</a:t>
                </a:r>
                <a:r>
                  <a:rPr lang="en-US" sz="2400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400" dirty="0">
                    <a:solidFill>
                      <a:srgbClr val="E36C09"/>
                    </a:solidFill>
                    <a:effectLst/>
                    <a:latin typeface="Arial MT"/>
                    <a:ea typeface="Arial MT"/>
                    <a:cs typeface="Arial MT"/>
                  </a:rPr>
                  <a:t>minimized</a:t>
                </a:r>
                <a:r>
                  <a:rPr lang="en-US" sz="2400" dirty="0">
                    <a:effectLst/>
                    <a:latin typeface="Arial MT"/>
                    <a:ea typeface="Arial MT"/>
                    <a:cs typeface="Arial MT"/>
                  </a:rPr>
                  <a:t>,</a:t>
                </a:r>
                <a:r>
                  <a:rPr lang="en-US" sz="2400" spc="2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400" dirty="0">
                    <a:effectLst/>
                    <a:latin typeface="Arial MT"/>
                    <a:ea typeface="Arial MT"/>
                    <a:cs typeface="Arial MT"/>
                  </a:rPr>
                  <a:t>where</a:t>
                </a:r>
                <a:r>
                  <a:rPr lang="en-US" sz="2400" spc="20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400" dirty="0">
                    <a:solidFill>
                      <a:srgbClr val="006FC0"/>
                    </a:solidFill>
                    <a:effectLst/>
                    <a:latin typeface="Arial MT"/>
                    <a:ea typeface="Arial MT"/>
                    <a:cs typeface="Arial MT"/>
                  </a:rPr>
                  <a:t>c</a:t>
                </a:r>
                <a:r>
                  <a:rPr lang="en-US" sz="2400" baseline="-25000" dirty="0">
                    <a:solidFill>
                      <a:srgbClr val="006FC0"/>
                    </a:solidFill>
                    <a:effectLst/>
                    <a:latin typeface="Arial MT"/>
                    <a:ea typeface="Arial MT"/>
                    <a:cs typeface="Arial MT"/>
                  </a:rPr>
                  <a:t>i</a:t>
                </a:r>
                <a:r>
                  <a:rPr lang="en-US" sz="2400" spc="245" dirty="0">
                    <a:solidFill>
                      <a:srgbClr val="006FC0"/>
                    </a:solidFill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400" dirty="0">
                    <a:effectLst/>
                    <a:latin typeface="Arial MT"/>
                    <a:ea typeface="Arial MT"/>
                    <a:cs typeface="Arial MT"/>
                  </a:rPr>
                  <a:t>is</a:t>
                </a:r>
                <a:r>
                  <a:rPr lang="en-US" sz="2400" spc="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400" dirty="0">
                    <a:effectLst/>
                    <a:latin typeface="Arial MT"/>
                    <a:ea typeface="Arial MT"/>
                    <a:cs typeface="Arial MT"/>
                  </a:rPr>
                  <a:t>the </a:t>
                </a:r>
                <a:r>
                  <a:rPr lang="en-US" sz="2400" dirty="0">
                    <a:solidFill>
                      <a:srgbClr val="E36C09"/>
                    </a:solidFill>
                    <a:effectLst/>
                    <a:latin typeface="Arial MT"/>
                    <a:ea typeface="Arial MT"/>
                    <a:cs typeface="Arial MT"/>
                  </a:rPr>
                  <a:t>centroid</a:t>
                </a:r>
                <a:r>
                  <a:rPr lang="en-US" sz="2400" spc="15" dirty="0">
                    <a:solidFill>
                      <a:srgbClr val="E36C09"/>
                    </a:solidFill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400" dirty="0">
                    <a:effectLst/>
                    <a:latin typeface="Arial MT"/>
                    <a:ea typeface="Arial MT"/>
                    <a:cs typeface="Arial MT"/>
                  </a:rPr>
                  <a:t>of the points </a:t>
                </a:r>
                <a:r>
                  <a:rPr lang="en-US" sz="2400" spc="-760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400" dirty="0">
                    <a:effectLst/>
                    <a:latin typeface="Arial MT"/>
                    <a:ea typeface="Arial MT"/>
                    <a:cs typeface="Arial MT"/>
                  </a:rPr>
                  <a:t>in</a:t>
                </a:r>
                <a:r>
                  <a:rPr lang="en-US" sz="2400" spc="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400" dirty="0">
                    <a:effectLst/>
                    <a:latin typeface="Arial MT"/>
                    <a:ea typeface="Arial MT"/>
                    <a:cs typeface="Arial MT"/>
                  </a:rPr>
                  <a:t>cluster</a:t>
                </a:r>
                <a:r>
                  <a:rPr lang="en-US" sz="2400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400" dirty="0">
                    <a:solidFill>
                      <a:srgbClr val="006FC0"/>
                    </a:solidFill>
                    <a:effectLst/>
                    <a:latin typeface="Arial MT"/>
                    <a:ea typeface="Arial MT"/>
                    <a:cs typeface="Arial MT"/>
                  </a:rPr>
                  <a:t>C</a:t>
                </a:r>
                <a:r>
                  <a:rPr lang="en-US" sz="2400" baseline="-25000" dirty="0">
                    <a:solidFill>
                      <a:srgbClr val="006FC0"/>
                    </a:solidFill>
                    <a:effectLst/>
                    <a:latin typeface="Arial MT"/>
                    <a:ea typeface="Arial MT"/>
                    <a:cs typeface="Arial MT"/>
                  </a:rPr>
                  <a:t>i</a:t>
                </a:r>
                <a:endParaRPr lang="en-PK" sz="2400" baseline="-25000" dirty="0">
                  <a:effectLst/>
                  <a:latin typeface="Arial MT"/>
                  <a:ea typeface="Arial MT"/>
                  <a:cs typeface="Arial MT"/>
                </a:endParaRPr>
              </a:p>
              <a:p>
                <a:pPr marL="342900" marR="784225" lvl="0" indent="-342900" rtl="0">
                  <a:lnSpc>
                    <a:spcPct val="93000"/>
                  </a:lnSpc>
                  <a:spcBef>
                    <a:spcPts val="1305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731520" algn="l"/>
                  </a:tabLst>
                </a:pPr>
                <a:r>
                  <a:rPr lang="en-US" sz="2600" dirty="0">
                    <a:effectLst/>
                    <a:latin typeface="Arial MT"/>
                    <a:ea typeface="Arial MT"/>
                    <a:cs typeface="Arial MT"/>
                  </a:rPr>
                  <a:t>Most</a:t>
                </a:r>
                <a:r>
                  <a:rPr lang="en-US" sz="2600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600" dirty="0">
                    <a:effectLst/>
                    <a:latin typeface="Arial MT"/>
                    <a:ea typeface="Arial MT"/>
                    <a:cs typeface="Arial MT"/>
                  </a:rPr>
                  <a:t>common</a:t>
                </a:r>
                <a:r>
                  <a:rPr lang="en-US" sz="2600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600" dirty="0">
                    <a:effectLst/>
                    <a:latin typeface="Arial MT"/>
                    <a:ea typeface="Arial MT"/>
                    <a:cs typeface="Arial MT"/>
                  </a:rPr>
                  <a:t>definition</a:t>
                </a:r>
                <a:r>
                  <a:rPr lang="en-US" sz="2600" spc="20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600" dirty="0">
                    <a:effectLst/>
                    <a:latin typeface="Arial MT"/>
                    <a:ea typeface="Arial MT"/>
                    <a:cs typeface="Arial MT"/>
                  </a:rPr>
                  <a:t>is</a:t>
                </a:r>
                <a:r>
                  <a:rPr lang="en-US" sz="2600" spc="20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600" dirty="0">
                    <a:effectLst/>
                    <a:latin typeface="Arial MT"/>
                    <a:ea typeface="Arial MT"/>
                    <a:cs typeface="Arial MT"/>
                  </a:rPr>
                  <a:t>with </a:t>
                </a:r>
                <a:r>
                  <a:rPr lang="en-US" sz="2600" dirty="0">
                    <a:latin typeface="Arial MT"/>
                    <a:ea typeface="Arial MT"/>
                    <a:cs typeface="Arial MT"/>
                  </a:rPr>
                  <a:t>E</a:t>
                </a:r>
                <a:r>
                  <a:rPr lang="en-US" sz="2600" dirty="0">
                    <a:effectLst/>
                    <a:latin typeface="Arial MT"/>
                    <a:ea typeface="Arial MT"/>
                    <a:cs typeface="Arial MT"/>
                  </a:rPr>
                  <a:t>uclidean</a:t>
                </a:r>
                <a:r>
                  <a:rPr lang="en-US" sz="2600" spc="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600" dirty="0">
                    <a:effectLst/>
                    <a:latin typeface="Arial MT"/>
                    <a:ea typeface="Arial MT"/>
                    <a:cs typeface="Arial MT"/>
                  </a:rPr>
                  <a:t>distance,</a:t>
                </a:r>
                <a:r>
                  <a:rPr lang="en-US" sz="2600" spc="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600" dirty="0">
                    <a:effectLst/>
                    <a:latin typeface="Arial MT"/>
                    <a:ea typeface="Arial MT"/>
                    <a:cs typeface="Arial MT"/>
                  </a:rPr>
                  <a:t>minimizing</a:t>
                </a:r>
                <a:r>
                  <a:rPr lang="en-US" sz="2600" spc="-2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600" dirty="0">
                    <a:effectLst/>
                    <a:latin typeface="Arial MT"/>
                    <a:ea typeface="Arial MT"/>
                    <a:cs typeface="Arial MT"/>
                  </a:rPr>
                  <a:t>the</a:t>
                </a:r>
                <a:r>
                  <a:rPr lang="en-US" sz="2600" spc="1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600" dirty="0">
                    <a:solidFill>
                      <a:srgbClr val="E36C09"/>
                    </a:solidFill>
                    <a:effectLst/>
                    <a:latin typeface="Arial MT"/>
                    <a:ea typeface="Arial MT"/>
                    <a:cs typeface="Arial MT"/>
                  </a:rPr>
                  <a:t>Sum</a:t>
                </a:r>
                <a:r>
                  <a:rPr lang="en-US" sz="2600" spc="-5" dirty="0">
                    <a:solidFill>
                      <a:srgbClr val="E36C09"/>
                    </a:solidFill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600" dirty="0">
                    <a:solidFill>
                      <a:srgbClr val="E36C09"/>
                    </a:solidFill>
                    <a:effectLst/>
                    <a:latin typeface="Arial MT"/>
                    <a:ea typeface="Arial MT"/>
                    <a:cs typeface="Arial MT"/>
                  </a:rPr>
                  <a:t>of</a:t>
                </a:r>
                <a:r>
                  <a:rPr lang="en-US" sz="2600" spc="10" dirty="0">
                    <a:solidFill>
                      <a:srgbClr val="E36C09"/>
                    </a:solidFill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600" dirty="0">
                    <a:solidFill>
                      <a:srgbClr val="E36C09"/>
                    </a:solidFill>
                    <a:effectLst/>
                    <a:latin typeface="Arial MT"/>
                    <a:ea typeface="Arial MT"/>
                    <a:cs typeface="Arial MT"/>
                  </a:rPr>
                  <a:t>Squares</a:t>
                </a:r>
                <a:r>
                  <a:rPr lang="en-US" sz="2600" spc="-5" dirty="0">
                    <a:solidFill>
                      <a:srgbClr val="E36C09"/>
                    </a:solidFill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600" dirty="0">
                    <a:solidFill>
                      <a:srgbClr val="E36C09"/>
                    </a:solidFill>
                    <a:effectLst/>
                    <a:latin typeface="Arial MT"/>
                    <a:ea typeface="Arial MT"/>
                    <a:cs typeface="Arial MT"/>
                  </a:rPr>
                  <a:t>Error</a:t>
                </a:r>
                <a:r>
                  <a:rPr lang="en-US" sz="2600" spc="-15" dirty="0">
                    <a:solidFill>
                      <a:srgbClr val="E36C09"/>
                    </a:solidFill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600" dirty="0">
                    <a:solidFill>
                      <a:srgbClr val="E36C09"/>
                    </a:solidFill>
                    <a:effectLst/>
                    <a:latin typeface="Arial MT"/>
                    <a:ea typeface="Arial MT"/>
                    <a:cs typeface="Arial MT"/>
                  </a:rPr>
                  <a:t>(SSE)</a:t>
                </a:r>
                <a:r>
                  <a:rPr lang="en-US" sz="2600" spc="20" dirty="0">
                    <a:solidFill>
                      <a:srgbClr val="E36C09"/>
                    </a:solidFill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600" dirty="0">
                    <a:effectLst/>
                    <a:latin typeface="Arial MT"/>
                    <a:ea typeface="Arial MT"/>
                    <a:cs typeface="Arial MT"/>
                  </a:rPr>
                  <a:t>function</a:t>
                </a:r>
                <a:endParaRPr lang="en-PK" sz="1100" dirty="0">
                  <a:effectLst/>
                  <a:latin typeface="Arial MT"/>
                  <a:ea typeface="Arial MT"/>
                  <a:cs typeface="Arial MT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8E1BC1-D796-44BB-B61C-A5C5404196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752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F340B-219D-4372-B87C-0450AFA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DCC3-589F-4866-B8AD-4A122172CE2D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D56E6-C532-4546-987A-98593F9A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8C910-15BE-4F46-82D2-A4B19BA8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C4AD68F-4BFD-4DB7-90A7-71A17ECF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356783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Lecture slide credit goes to Dr. Akhtar Jamil from the National University of Computer and Emerging Sciences, Islamabad </a:t>
            </a:r>
          </a:p>
          <a:p>
            <a:pPr marL="0" indent="0">
              <a:buNone/>
            </a:pPr>
            <a:r>
              <a:rPr lang="en-US" dirty="0"/>
              <a:t>(Email: </a:t>
            </a:r>
            <a:r>
              <a:rPr lang="en-US" u="sng" dirty="0">
                <a:hlinkClick r:id="rId2"/>
              </a:rPr>
              <a:t>akhtar.jamil@nu.edu.pk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402D7-A97B-483B-B162-D01C3F95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BDF5-0239-4964-9C50-763DBCF6CEB7}" type="datetime1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73A54A-7D4E-437F-83F7-634F4507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EB498-E246-4877-A681-DE3891A3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59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10BE18-51B6-4249-B934-1B060A2DD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1644650" lvl="0" indent="-342900" rtl="0">
              <a:spcBef>
                <a:spcPts val="40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731520" algn="l"/>
              </a:tabLst>
            </a:pPr>
            <a:r>
              <a:rPr lang="en-US" sz="2400" dirty="0">
                <a:solidFill>
                  <a:srgbClr val="07AE77"/>
                </a:solidFill>
                <a:effectLst/>
                <a:latin typeface="Arial MT"/>
                <a:ea typeface="Arial MT"/>
                <a:cs typeface="Arial MT"/>
              </a:rPr>
              <a:t>Initial</a:t>
            </a:r>
            <a:r>
              <a:rPr lang="en-US" sz="2400" spc="-4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rial MT"/>
                <a:ea typeface="Arial MT"/>
                <a:cs typeface="Arial MT"/>
              </a:rPr>
              <a:t>centroids</a:t>
            </a:r>
            <a:r>
              <a:rPr lang="en-US" sz="2400" spc="-2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rial MT"/>
                <a:ea typeface="Arial MT"/>
                <a:cs typeface="Arial MT"/>
              </a:rPr>
              <a:t>are</a:t>
            </a:r>
            <a:r>
              <a:rPr lang="en-US" sz="2400" spc="-2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rial MT"/>
                <a:ea typeface="Arial MT"/>
                <a:cs typeface="Arial MT"/>
              </a:rPr>
              <a:t>often</a:t>
            </a:r>
            <a:r>
              <a:rPr lang="en-US" sz="2400" spc="-4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rial MT"/>
                <a:ea typeface="Arial MT"/>
                <a:cs typeface="Arial MT"/>
              </a:rPr>
              <a:t>chosen </a:t>
            </a:r>
            <a:r>
              <a:rPr lang="en-US" sz="2400" dirty="0">
                <a:solidFill>
                  <a:srgbClr val="E36C09"/>
                </a:solidFill>
                <a:effectLst/>
                <a:latin typeface="Arial MT"/>
                <a:ea typeface="Arial MT"/>
                <a:cs typeface="Arial MT"/>
              </a:rPr>
              <a:t>randomly</a:t>
            </a:r>
            <a:r>
              <a:rPr lang="en-US" sz="2400" dirty="0">
                <a:effectLst/>
                <a:latin typeface="Arial MT"/>
                <a:ea typeface="Arial MT"/>
                <a:cs typeface="Arial MT"/>
              </a:rPr>
              <a:t>.</a:t>
            </a:r>
            <a:endParaRPr lang="en-PK" sz="1050" dirty="0">
              <a:effectLst/>
              <a:latin typeface="Arial MT"/>
              <a:ea typeface="Arial MT"/>
              <a:cs typeface="Arial MT"/>
            </a:endParaRPr>
          </a:p>
          <a:p>
            <a:pPr marL="742950" marR="1664335" lvl="1" indent="-285750">
              <a:spcBef>
                <a:spcPts val="70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83515" algn="l"/>
              </a:tabLst>
            </a:pPr>
            <a:r>
              <a:rPr lang="en-US" sz="2000" dirty="0">
                <a:solidFill>
                  <a:srgbClr val="FF0000"/>
                </a:solidFill>
                <a:effectLst/>
                <a:latin typeface="Arial MT"/>
                <a:ea typeface="Arial MT"/>
                <a:cs typeface="Arial MT"/>
              </a:rPr>
              <a:t>Clusters</a:t>
            </a:r>
            <a:r>
              <a:rPr lang="en-US" sz="2000" spc="-10" dirty="0">
                <a:solidFill>
                  <a:srgbClr val="FF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rgbClr val="FF0000"/>
                </a:solidFill>
                <a:effectLst/>
                <a:latin typeface="Arial MT"/>
                <a:ea typeface="Arial MT"/>
                <a:cs typeface="Arial MT"/>
              </a:rPr>
              <a:t>produced</a:t>
            </a:r>
            <a:r>
              <a:rPr lang="en-US" sz="2000" spc="-15" dirty="0">
                <a:solidFill>
                  <a:srgbClr val="FF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rgbClr val="FF0000"/>
                </a:solidFill>
                <a:effectLst/>
                <a:latin typeface="Arial MT"/>
                <a:ea typeface="Arial MT"/>
                <a:cs typeface="Arial MT"/>
              </a:rPr>
              <a:t>vary</a:t>
            </a:r>
            <a:r>
              <a:rPr lang="en-US" sz="2000" spc="-15" dirty="0">
                <a:solidFill>
                  <a:srgbClr val="FF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rgbClr val="FF0000"/>
                </a:solidFill>
                <a:effectLst/>
                <a:latin typeface="Arial MT"/>
                <a:ea typeface="Arial MT"/>
                <a:cs typeface="Arial MT"/>
              </a:rPr>
              <a:t>from</a:t>
            </a:r>
            <a:r>
              <a:rPr lang="en-US" sz="2000" spc="-40" dirty="0">
                <a:solidFill>
                  <a:srgbClr val="FF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rgbClr val="FF0000"/>
                </a:solidFill>
                <a:effectLst/>
                <a:latin typeface="Arial MT"/>
                <a:ea typeface="Arial MT"/>
                <a:cs typeface="Arial MT"/>
              </a:rPr>
              <a:t>one</a:t>
            </a:r>
            <a:r>
              <a:rPr lang="en-US" sz="2000" spc="-30" dirty="0">
                <a:solidFill>
                  <a:srgbClr val="FF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rgbClr val="FF0000"/>
                </a:solidFill>
                <a:effectLst/>
                <a:latin typeface="Arial MT"/>
                <a:ea typeface="Arial MT"/>
                <a:cs typeface="Arial MT"/>
              </a:rPr>
              <a:t>run</a:t>
            </a:r>
            <a:r>
              <a:rPr lang="en-US" sz="2000" spc="-25" dirty="0">
                <a:solidFill>
                  <a:srgbClr val="FF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rgbClr val="FF0000"/>
                </a:solidFill>
                <a:effectLst/>
                <a:latin typeface="Arial MT"/>
                <a:ea typeface="Arial MT"/>
                <a:cs typeface="Arial MT"/>
              </a:rPr>
              <a:t>to</a:t>
            </a:r>
            <a:r>
              <a:rPr lang="en-US" sz="2000" spc="-20" dirty="0">
                <a:solidFill>
                  <a:srgbClr val="FF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rgbClr val="FF0000"/>
                </a:solidFill>
                <a:effectLst/>
                <a:latin typeface="Arial MT"/>
                <a:ea typeface="Arial MT"/>
                <a:cs typeface="Arial MT"/>
              </a:rPr>
              <a:t>another.</a:t>
            </a:r>
            <a:endParaRPr lang="en-PK" sz="1050" dirty="0">
              <a:solidFill>
                <a:srgbClr val="FF0000"/>
              </a:solidFill>
              <a:effectLst/>
              <a:latin typeface="Arial MT"/>
              <a:ea typeface="Arial MT"/>
              <a:cs typeface="Arial MT"/>
            </a:endParaRPr>
          </a:p>
          <a:p>
            <a:endParaRPr lang="en-US" sz="2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FB8E7-8E8F-4967-B0FE-9777977D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EBE8-D5FE-4CFE-801E-0B4BB8CD1D90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8C3D4-C69D-49E9-9E25-F6B4B3D9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51D5C-58BA-4A34-897B-97E92DA2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37CF575-64FA-4737-B23D-E53FAD00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9ADEB-D3BF-4BC7-9A8B-447769E6C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547728"/>
            <a:ext cx="5486400" cy="37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28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945879-ABC5-41B5-86A1-CED64260A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658" y="2019300"/>
            <a:ext cx="7810683" cy="28194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14BE5-B5D4-437E-B2A5-1B7038996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AEB98-0B92-458D-890A-A5F3215300AA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5BD27-40D0-4DB5-9CB1-81D760880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34A9C-B311-4E77-800B-B0BA729B2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D83AD17-C4F3-4FB1-A3EB-5B69AC02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636525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1F2152-1B19-427A-A8DD-F309D828D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575310" lvl="0" indent="-342900" rtl="0">
              <a:lnSpc>
                <a:spcPct val="103000"/>
              </a:lnSpc>
              <a:spcBef>
                <a:spcPts val="262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731520" algn="l"/>
              </a:tabLst>
            </a:pPr>
            <a:r>
              <a:rPr lang="en-US" b="1" dirty="0">
                <a:effectLst/>
                <a:latin typeface="Arial MT"/>
                <a:ea typeface="Arial MT"/>
                <a:cs typeface="Arial MT"/>
              </a:rPr>
              <a:t>Initialization of cluster centers</a:t>
            </a:r>
          </a:p>
          <a:p>
            <a:pPr marL="342900" marR="575310" lvl="0" indent="-342900" rtl="0">
              <a:lnSpc>
                <a:spcPct val="103000"/>
              </a:lnSpc>
              <a:spcBef>
                <a:spcPts val="262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731520" algn="l"/>
              </a:tabLst>
            </a:pPr>
            <a:r>
              <a:rPr lang="en-US" dirty="0">
                <a:effectLst/>
                <a:latin typeface="Arial MT"/>
                <a:ea typeface="Arial MT"/>
                <a:cs typeface="Arial MT"/>
              </a:rPr>
              <a:t>Do</a:t>
            </a:r>
            <a:r>
              <a:rPr lang="en-US" spc="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solidFill>
                  <a:srgbClr val="E36C09"/>
                </a:solidFill>
                <a:effectLst/>
                <a:latin typeface="Arial MT"/>
                <a:ea typeface="Arial MT"/>
                <a:cs typeface="Arial MT"/>
              </a:rPr>
              <a:t>multiple</a:t>
            </a:r>
            <a:r>
              <a:rPr lang="en-US" spc="5" dirty="0">
                <a:solidFill>
                  <a:srgbClr val="E36C09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solidFill>
                  <a:srgbClr val="E36C09"/>
                </a:solidFill>
                <a:effectLst/>
                <a:latin typeface="Arial MT"/>
                <a:ea typeface="Arial MT"/>
                <a:cs typeface="Arial MT"/>
              </a:rPr>
              <a:t>runs</a:t>
            </a:r>
            <a:r>
              <a:rPr lang="en-US" spc="20" dirty="0">
                <a:solidFill>
                  <a:srgbClr val="E36C09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and</a:t>
            </a:r>
            <a:r>
              <a:rPr lang="en-US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select</a:t>
            </a:r>
            <a:r>
              <a:rPr lang="en-US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the clustering</a:t>
            </a:r>
            <a:r>
              <a:rPr lang="en-US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with</a:t>
            </a:r>
            <a:r>
              <a:rPr lang="en-US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pc="-76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s </a:t>
            </a:r>
            <a:r>
              <a:rPr lang="en-US" dirty="0" err="1">
                <a:effectLst/>
                <a:latin typeface="Arial MT"/>
                <a:ea typeface="Arial MT"/>
                <a:cs typeface="Arial MT"/>
              </a:rPr>
              <a:t>mallest</a:t>
            </a:r>
            <a:r>
              <a:rPr lang="en-US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error</a:t>
            </a:r>
          </a:p>
          <a:p>
            <a:pPr>
              <a:spcBef>
                <a:spcPts val="15"/>
              </a:spcBef>
            </a:pPr>
            <a:r>
              <a:rPr lang="en-US" dirty="0">
                <a:effectLst/>
                <a:latin typeface="Arial MT"/>
                <a:ea typeface="Arial MT"/>
                <a:cs typeface="Arial MT"/>
              </a:rPr>
              <a:t>Select</a:t>
            </a:r>
            <a:r>
              <a:rPr lang="en-US" spc="-5" dirty="0">
                <a:effectLst/>
                <a:latin typeface="Arial MT"/>
                <a:ea typeface="Arial MT"/>
                <a:cs typeface="Arial MT"/>
              </a:rPr>
              <a:t> the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original</a:t>
            </a:r>
            <a:r>
              <a:rPr lang="en-US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set of</a:t>
            </a:r>
            <a:r>
              <a:rPr lang="en-US" spc="78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solidFill>
                  <a:srgbClr val="00B050"/>
                </a:solidFill>
                <a:effectLst/>
                <a:latin typeface="Arial MT"/>
                <a:ea typeface="Arial MT"/>
                <a:cs typeface="Arial MT"/>
              </a:rPr>
              <a:t>points</a:t>
            </a:r>
            <a:r>
              <a:rPr lang="en-US" spc="5" dirty="0">
                <a:solidFill>
                  <a:srgbClr val="00B05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solidFill>
                  <a:srgbClr val="00B050"/>
                </a:solidFill>
                <a:effectLst/>
                <a:latin typeface="Arial MT"/>
                <a:ea typeface="Arial MT"/>
                <a:cs typeface="Arial MT"/>
              </a:rPr>
              <a:t>by methods</a:t>
            </a:r>
            <a:r>
              <a:rPr lang="en-US" spc="15" dirty="0">
                <a:solidFill>
                  <a:srgbClr val="00B05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solidFill>
                  <a:srgbClr val="00B050"/>
                </a:solidFill>
                <a:effectLst/>
                <a:latin typeface="Arial MT"/>
                <a:ea typeface="Arial MT"/>
                <a:cs typeface="Arial MT"/>
              </a:rPr>
              <a:t>other</a:t>
            </a:r>
            <a:r>
              <a:rPr lang="en-US" spc="5" dirty="0">
                <a:solidFill>
                  <a:srgbClr val="00B05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solidFill>
                  <a:srgbClr val="00B050"/>
                </a:solidFill>
                <a:effectLst/>
                <a:latin typeface="Arial MT"/>
                <a:ea typeface="Arial MT"/>
                <a:cs typeface="Arial MT"/>
              </a:rPr>
              <a:t>than random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. </a:t>
            </a:r>
          </a:p>
          <a:p>
            <a:pPr>
              <a:spcBef>
                <a:spcPts val="15"/>
              </a:spcBef>
            </a:pPr>
            <a:r>
              <a:rPr lang="en-US" dirty="0">
                <a:effectLst/>
                <a:latin typeface="Arial MT"/>
                <a:ea typeface="Arial MT"/>
                <a:cs typeface="Arial MT"/>
              </a:rPr>
              <a:t>E.g.,</a:t>
            </a:r>
            <a:r>
              <a:rPr lang="en-US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pick the most distant (from</a:t>
            </a:r>
            <a:r>
              <a:rPr lang="en-US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each</a:t>
            </a:r>
            <a:r>
              <a:rPr lang="en-US" spc="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other)</a:t>
            </a:r>
            <a:r>
              <a:rPr lang="en-US" spc="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points as</a:t>
            </a:r>
            <a:r>
              <a:rPr lang="en-US" spc="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cluster</a:t>
            </a:r>
            <a:r>
              <a:rPr lang="en-US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centers (</a:t>
            </a:r>
            <a:r>
              <a:rPr lang="en-US" dirty="0">
                <a:solidFill>
                  <a:srgbClr val="E36C09"/>
                </a:solidFill>
                <a:effectLst/>
                <a:latin typeface="Arial MT"/>
                <a:ea typeface="Arial MT"/>
                <a:cs typeface="Arial MT"/>
              </a:rPr>
              <a:t>K-means++</a:t>
            </a:r>
            <a:r>
              <a:rPr lang="en-US" spc="-765" dirty="0">
                <a:solidFill>
                  <a:srgbClr val="E36C09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algorithm)</a:t>
            </a:r>
            <a:endParaRPr lang="en-PK" dirty="0">
              <a:effectLst/>
              <a:latin typeface="Arial MT"/>
              <a:ea typeface="Arial MT"/>
              <a:cs typeface="Arial MT"/>
            </a:endParaRPr>
          </a:p>
          <a:p>
            <a:endParaRPr lang="en-US" sz="4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516FC-CA26-422B-8EB9-D17050C3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1ECE-4C61-4FEE-BA25-C93CA8D734EA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2E058-3FD5-434A-AEB9-4AEFC45B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00153-10F3-443B-ADAF-C092A7F0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96137A8-E31A-402B-8CF8-CE205D09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3725694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E6D31B-B741-4D50-B87F-AFF05175D4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lvl="0" indent="-342900" rtl="0">
                  <a:spcBef>
                    <a:spcPts val="2310"/>
                  </a:spcBef>
                  <a:buFont typeface="Arial" panose="020B0604020202020204" pitchFamily="34" charset="0"/>
                  <a:buChar char="•"/>
                  <a:tabLst>
                    <a:tab pos="731520" algn="l"/>
                  </a:tabLst>
                </a:pPr>
                <a:r>
                  <a:rPr lang="en-US" sz="2600" dirty="0">
                    <a:effectLst/>
                    <a:latin typeface="Arial MT"/>
                    <a:ea typeface="Arial MT"/>
                    <a:cs typeface="Arial MT"/>
                  </a:rPr>
                  <a:t>The </a:t>
                </a:r>
                <a:r>
                  <a:rPr lang="en-US" sz="2600" dirty="0">
                    <a:solidFill>
                      <a:srgbClr val="E36C09"/>
                    </a:solidFill>
                    <a:effectLst/>
                    <a:latin typeface="Arial MT"/>
                    <a:ea typeface="Arial MT"/>
                    <a:cs typeface="Arial MT"/>
                  </a:rPr>
                  <a:t>centroid</a:t>
                </a:r>
                <a:r>
                  <a:rPr lang="en-US" sz="2600" spc="20" dirty="0">
                    <a:solidFill>
                      <a:srgbClr val="E36C09"/>
                    </a:solidFill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600" dirty="0">
                    <a:effectLst/>
                    <a:latin typeface="Arial MT"/>
                    <a:ea typeface="Arial MT"/>
                    <a:cs typeface="Arial MT"/>
                  </a:rPr>
                  <a:t>depends</a:t>
                </a:r>
                <a:r>
                  <a:rPr lang="en-US" sz="2600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600" dirty="0">
                    <a:effectLst/>
                    <a:latin typeface="Arial MT"/>
                    <a:ea typeface="Arial MT"/>
                    <a:cs typeface="Arial MT"/>
                  </a:rPr>
                  <a:t>on</a:t>
                </a:r>
                <a:r>
                  <a:rPr lang="en-US" sz="2600" spc="2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600" dirty="0">
                    <a:effectLst/>
                    <a:latin typeface="Arial MT"/>
                    <a:ea typeface="Arial MT"/>
                    <a:cs typeface="Arial MT"/>
                  </a:rPr>
                  <a:t>the</a:t>
                </a:r>
                <a:r>
                  <a:rPr lang="en-US" sz="2600" spc="1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600" dirty="0">
                    <a:effectLst/>
                    <a:latin typeface="Arial MT"/>
                    <a:ea typeface="Arial MT"/>
                    <a:cs typeface="Arial MT"/>
                  </a:rPr>
                  <a:t>distance</a:t>
                </a:r>
                <a:r>
                  <a:rPr lang="en-US" sz="2600" spc="30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600" dirty="0">
                    <a:effectLst/>
                    <a:latin typeface="Arial MT"/>
                    <a:ea typeface="Arial MT"/>
                    <a:cs typeface="Arial MT"/>
                  </a:rPr>
                  <a:t>function</a:t>
                </a:r>
                <a:endParaRPr lang="en-PK" sz="1100" dirty="0">
                  <a:effectLst/>
                  <a:latin typeface="Arial MT"/>
                  <a:ea typeface="Arial MT"/>
                  <a:cs typeface="Arial MT"/>
                </a:endParaRPr>
              </a:p>
              <a:p>
                <a:pPr marL="742950" lvl="1" indent="-285750">
                  <a:spcBef>
                    <a:spcPts val="37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1006475" algn="l"/>
                  </a:tabLst>
                </a:pPr>
                <a:r>
                  <a:rPr lang="en-US" sz="2200" dirty="0">
                    <a:effectLst/>
                    <a:latin typeface="Arial MT"/>
                    <a:ea typeface="Arial MT"/>
                    <a:cs typeface="Arial MT"/>
                  </a:rPr>
                  <a:t>The</a:t>
                </a:r>
                <a:r>
                  <a:rPr lang="en-US" sz="2200" spc="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200" dirty="0">
                    <a:solidFill>
                      <a:srgbClr val="006FC0"/>
                    </a:solidFill>
                    <a:effectLst/>
                    <a:latin typeface="Arial MT"/>
                    <a:ea typeface="Arial MT"/>
                    <a:cs typeface="Arial MT"/>
                  </a:rPr>
                  <a:t>minimizer</a:t>
                </a:r>
                <a:r>
                  <a:rPr lang="en-US" sz="2200" spc="10" dirty="0">
                    <a:solidFill>
                      <a:srgbClr val="006FC0"/>
                    </a:solidFill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200" dirty="0">
                    <a:effectLst/>
                    <a:latin typeface="Arial MT"/>
                    <a:ea typeface="Arial MT"/>
                    <a:cs typeface="Arial MT"/>
                  </a:rPr>
                  <a:t>for</a:t>
                </a:r>
                <a:r>
                  <a:rPr lang="en-US" sz="2200" spc="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200" dirty="0">
                    <a:effectLst/>
                    <a:latin typeface="Arial MT"/>
                    <a:ea typeface="Arial MT"/>
                    <a:cs typeface="Arial MT"/>
                  </a:rPr>
                  <a:t>the</a:t>
                </a:r>
                <a:r>
                  <a:rPr lang="en-US" sz="2200" spc="-5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200" dirty="0">
                    <a:effectLst/>
                    <a:latin typeface="Arial MT"/>
                    <a:ea typeface="Arial MT"/>
                    <a:cs typeface="Arial MT"/>
                  </a:rPr>
                  <a:t>distance</a:t>
                </a:r>
                <a:r>
                  <a:rPr lang="en-US" sz="2200" spc="-20" dirty="0">
                    <a:effectLst/>
                    <a:latin typeface="Arial MT"/>
                    <a:ea typeface="Arial MT"/>
                    <a:cs typeface="Arial MT"/>
                  </a:rPr>
                  <a:t> </a:t>
                </a:r>
                <a:r>
                  <a:rPr lang="en-US" sz="2200" dirty="0">
                    <a:effectLst/>
                    <a:latin typeface="Arial MT"/>
                    <a:ea typeface="Arial MT"/>
                    <a:cs typeface="Arial MT"/>
                  </a:rPr>
                  <a:t>function</a:t>
                </a:r>
                <a:endParaRPr lang="en-PK" sz="1100" dirty="0">
                  <a:effectLst/>
                  <a:latin typeface="Arial MT"/>
                  <a:ea typeface="Arial MT"/>
                  <a:cs typeface="Arial MT"/>
                </a:endParaRPr>
              </a:p>
              <a:p>
                <a:pPr marL="342900" marR="1528445" lvl="0" indent="-342900">
                  <a:lnSpc>
                    <a:spcPct val="93000"/>
                  </a:lnSpc>
                  <a:spcBef>
                    <a:spcPts val="59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731520" algn="l"/>
                  </a:tabLst>
                </a:pPr>
                <a:r>
                  <a:rPr lang="en-US" sz="2600" dirty="0">
                    <a:solidFill>
                      <a:srgbClr val="E36C09"/>
                    </a:solidFill>
                    <a:effectLst/>
                    <a:latin typeface="Arial MT"/>
                    <a:ea typeface="Arial MT"/>
                    <a:cs typeface="Arial MT"/>
                  </a:rPr>
                  <a:t>Generally, we sue </a:t>
                </a:r>
                <a:r>
                  <a:rPr lang="en-US" sz="2600" dirty="0">
                    <a:solidFill>
                      <a:srgbClr val="00B050"/>
                    </a:solidFill>
                    <a:effectLst/>
                    <a:latin typeface="Arial MT"/>
                    <a:ea typeface="Arial MT"/>
                    <a:cs typeface="Arial MT"/>
                  </a:rPr>
                  <a:t>Euclidean</a:t>
                </a:r>
                <a:r>
                  <a:rPr lang="en-US" sz="2600" dirty="0">
                    <a:solidFill>
                      <a:srgbClr val="E36C09"/>
                    </a:solidFill>
                    <a:effectLst/>
                    <a:latin typeface="Arial MT"/>
                    <a:ea typeface="Arial MT"/>
                    <a:cs typeface="Arial MT"/>
                  </a:rPr>
                  <a:t> or </a:t>
                </a:r>
                <a:r>
                  <a:rPr lang="en-US" sz="2600" dirty="0" err="1">
                    <a:solidFill>
                      <a:srgbClr val="FF0000"/>
                    </a:solidFill>
                    <a:effectLst/>
                    <a:latin typeface="Arial MT"/>
                    <a:ea typeface="Arial MT"/>
                    <a:cs typeface="Arial MT"/>
                  </a:rPr>
                  <a:t>Minkowski</a:t>
                </a:r>
                <a:r>
                  <a:rPr lang="en-US" sz="2600" dirty="0">
                    <a:solidFill>
                      <a:srgbClr val="E36C09"/>
                    </a:solidFill>
                    <a:effectLst/>
                    <a:latin typeface="Arial MT"/>
                    <a:ea typeface="Arial MT"/>
                    <a:cs typeface="Arial MT"/>
                  </a:rPr>
                  <a:t>, </a:t>
                </a:r>
                <a:r>
                  <a:rPr lang="en-US" sz="2600" dirty="0">
                    <a:effectLst/>
                    <a:latin typeface="Arial MT"/>
                    <a:ea typeface="Arial MT"/>
                    <a:cs typeface="Arial MT"/>
                  </a:rPr>
                  <a:t>cosine similarity </a:t>
                </a:r>
                <a:r>
                  <a:rPr lang="en-US" sz="2600" dirty="0">
                    <a:solidFill>
                      <a:srgbClr val="E36C09"/>
                    </a:solidFill>
                    <a:effectLst/>
                    <a:latin typeface="Arial MT"/>
                    <a:ea typeface="Arial MT"/>
                    <a:cs typeface="Arial MT"/>
                  </a:rPr>
                  <a:t>for clustering</a:t>
                </a:r>
                <a:r>
                  <a:rPr lang="en-US" sz="2600" dirty="0">
                    <a:effectLst/>
                    <a:latin typeface="Arial MT"/>
                    <a:ea typeface="Arial MT"/>
                    <a:cs typeface="Arial MT"/>
                  </a:rPr>
                  <a:t>.</a:t>
                </a:r>
              </a:p>
              <a:p>
                <a:endParaRPr lang="en-PK" sz="1800" dirty="0">
                  <a:latin typeface="Arial MT"/>
                  <a:ea typeface="Arial MT"/>
                  <a:cs typeface="Arial M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Arial MT"/>
                          <a:cs typeface="Arial MT"/>
                        </a:rPr>
                        <m:t>𝐽</m:t>
                      </m:r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Arial MT"/>
                          <a:cs typeface="Arial MT"/>
                        </a:rPr>
                        <m:t>(</m:t>
                      </m:r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Arial MT"/>
                          <a:cs typeface="Arial MT"/>
                        </a:rPr>
                        <m:t>𝑥</m:t>
                      </m:r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Arial MT"/>
                          <a:cs typeface="Arial MT"/>
                        </a:rPr>
                        <m:t>,</m:t>
                      </m:r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Arial MT"/>
                          <a:cs typeface="Arial MT"/>
                        </a:rPr>
                        <m:t>𝑐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Arial MT"/>
                          <a:cs typeface="Arial MT"/>
                        </a:rPr>
                        <m:t>)</m:t>
                      </m:r>
                      <m:r>
                        <a:rPr lang="en-US" sz="2000" i="1">
                          <a:solidFill>
                            <a:srgbClr val="00B050"/>
                          </a:solidFill>
                          <a:effectLst/>
                          <a:latin typeface="Cambria Math" panose="02040503050406030204" pitchFamily="18" charset="0"/>
                          <a:ea typeface="Arial MT"/>
                          <a:cs typeface="Arial MT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PK" sz="2000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Arial MT"/>
                              <a:cs typeface="Arial MT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Arial MT"/>
                              <a:cs typeface="Arial MT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Arial MT"/>
                              <a:cs typeface="Arial MT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Arial MT"/>
                              <a:cs typeface="Arial MT"/>
                            </a:rPr>
                            <m:t>𝑘</m:t>
                          </m:r>
                        </m:sup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Arial MT"/>
                              <a:cs typeface="Arial MT"/>
                            </a:rPr>
                            <m:t> 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PK" sz="2000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Arial MT"/>
                              <a:cs typeface="Arial MT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Arial MT"/>
                              <a:cs typeface="Arial MT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Arial MT"/>
                              <a:cs typeface="Arial MT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PK" sz="2000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 MT"/>
                                  <a:cs typeface="Arial MT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 MT"/>
                                  <a:cs typeface="Arial MT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 MT"/>
                                  <a:cs typeface="Arial MT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Arial MT"/>
                              <a:cs typeface="Arial MT"/>
                            </a:rPr>
                            <m:t> </m:t>
                          </m:r>
                        </m:e>
                      </m:nary>
                      <m:sSup>
                        <m:sSupPr>
                          <m:ctrlPr>
                            <a:rPr lang="en-PK" sz="2000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Arial MT"/>
                              <a:cs typeface="Arial MT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PK" sz="2000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 MT"/>
                                  <a:cs typeface="Arial MT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 MT"/>
                                  <a:cs typeface="Arial MT"/>
                                </a:rPr>
                                <m:t>𝑥</m:t>
                              </m:r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 MT"/>
                                  <a:cs typeface="Arial MT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PK" sz="2000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 MT"/>
                                      <a:cs typeface="Arial MT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 MT"/>
                                      <a:cs typeface="Arial MT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 MT"/>
                                      <a:cs typeface="Arial MT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Arial MT"/>
                              <a:cs typeface="Arial MT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K" sz="1800" dirty="0">
                  <a:effectLst/>
                  <a:latin typeface="Arial MT"/>
                  <a:ea typeface="Arial MT"/>
                  <a:cs typeface="Arial M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K" sz="180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𝐽</m:t>
                      </m:r>
                      <m:r>
                        <a:rPr lang="en-PK" sz="180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PK" sz="180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PK" sz="180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PK" sz="180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𝑐</m:t>
                      </m:r>
                      <m:r>
                        <a:rPr lang="en-PK" sz="1800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)=</m:t>
                      </m:r>
                      <m:sSup>
                        <m:sSupPr>
                          <m:ctrlPr>
                            <a:rPr lang="en-PK" sz="1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PK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en-PK" sz="18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PK" sz="18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PK" sz="18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PK" sz="18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PK" sz="18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 </m:t>
                                  </m:r>
                                </m:e>
                              </m:nary>
                              <m:sSup>
                                <m:sSupPr>
                                  <m:ctrlPr>
                                    <a:rPr lang="en-PK" sz="18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PK" sz="1800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PK" sz="1800" i="1"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PK" sz="1800" i="1"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PK" sz="1800" i="1"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PK" sz="1800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PK" sz="1800" i="1"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PK" sz="1800" i="1"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PK" sz="1800" i="1"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PK" sz="1800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PK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PK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PK" sz="1800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PK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K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𝐽</m:t>
                      </m:r>
                      <m:r>
                        <a:rPr lang="en-PK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PK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x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PK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,</m:t>
                      </m:r>
                      <m:r>
                        <a:rPr lang="en-PK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𝑐</m:t>
                      </m:r>
                      <m:r>
                        <a:rPr lang="en-PK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)==</m:t>
                      </m:r>
                      <m:f>
                        <m:fPr>
                          <m:ctrlPr>
                            <a:rPr lang="en-PK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PK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⋅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PK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∥∥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𝑐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342900" marR="1528445" lvl="0" indent="-342900">
                  <a:lnSpc>
                    <a:spcPct val="93000"/>
                  </a:lnSpc>
                  <a:spcBef>
                    <a:spcPts val="59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731520" algn="l"/>
                  </a:tabLst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E6D31B-B741-4D50-B87F-AFF05175D4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6D87D-DFAC-4DF3-A1EE-DA269576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FEB0A-871D-4A26-AD06-66F6D1491012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FD8BA-D57D-4FFE-A1B0-D78CA2F9B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26273-7C5A-4C05-943B-349FB649D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031191A-8CA4-448A-A95D-827C3907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1363382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A96CB34-1B18-4978-83F9-4CBAE0C352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marR="1528445" lvl="0" indent="-342900">
                  <a:lnSpc>
                    <a:spcPct val="93000"/>
                  </a:lnSpc>
                  <a:spcBef>
                    <a:spcPts val="59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731520" algn="l"/>
                  </a:tabLst>
                </a:pPr>
                <a:endParaRPr lang="en-PK" sz="1100" dirty="0">
                  <a:effectLst/>
                  <a:latin typeface="Arial MT"/>
                  <a:ea typeface="Arial MT"/>
                  <a:cs typeface="Arial MT"/>
                </a:endParaRPr>
              </a:p>
              <a:p>
                <a:pPr marL="342900" lvl="0" indent="-342900">
                  <a:spcBef>
                    <a:spcPts val="475"/>
                  </a:spcBef>
                  <a:buFont typeface="Arial" panose="020B0604020202020204" pitchFamily="34" charset="0"/>
                  <a:buChar char="•"/>
                  <a:tabLst>
                    <a:tab pos="731520" algn="l"/>
                  </a:tabLst>
                </a:pPr>
                <a:r>
                  <a:rPr lang="en-US" sz="2600" dirty="0">
                    <a:solidFill>
                      <a:srgbClr val="006FC0"/>
                    </a:solidFill>
                    <a:effectLst/>
                    <a:latin typeface="Arial MT"/>
                    <a:ea typeface="Arial MT"/>
                    <a:cs typeface="Arial MT"/>
                  </a:rPr>
                  <a:t>New Centroid</a:t>
                </a:r>
                <a:r>
                  <a:rPr lang="en-US" sz="2600" dirty="0">
                    <a:effectLst/>
                    <a:latin typeface="Arial MT"/>
                    <a:ea typeface="Arial MT"/>
                    <a:cs typeface="Arial MT"/>
                  </a:rPr>
                  <a:t>:</a:t>
                </a:r>
              </a:p>
              <a:p>
                <a:pPr marL="342900" lvl="0" indent="-342900">
                  <a:spcBef>
                    <a:spcPts val="475"/>
                  </a:spcBef>
                  <a:buFont typeface="Arial" panose="020B0604020202020204" pitchFamily="34" charset="0"/>
                  <a:buChar char="•"/>
                  <a:tabLst>
                    <a:tab pos="731520" algn="l"/>
                  </a:tabLst>
                </a:pPr>
                <a:endParaRPr lang="en-US" sz="2600" dirty="0">
                  <a:latin typeface="Arial MT"/>
                  <a:ea typeface="Arial MT"/>
                  <a:cs typeface="Arial MT"/>
                </a:endParaRPr>
              </a:p>
              <a:p>
                <a:pPr marL="0" lvl="0" indent="0">
                  <a:spcBef>
                    <a:spcPts val="475"/>
                  </a:spcBef>
                  <a:buNone/>
                  <a:tabLst>
                    <a:tab pos="73152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𝐶𝑒𝑛𝑡𝑟𝑜𝑖𝑑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sz="3200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  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  <m:r>
                            <a:rPr lang="en-US" sz="3200" b="0" i="1" baseline="-250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PK" sz="32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  <m:aln/>
                            </m:rPr>
                            <a:rPr lang="en-US" sz="32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PK" sz="3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=1</m:t>
                          </m:r>
                          <m:r>
                            <m:rPr>
                              <m:nor/>
                            </m:rPr>
                            <a:rPr lang="en-PK" sz="3600"/>
                            <m:t>∈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600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nor/>
                            </m:rPr>
                            <a:rPr lang="en-PK" sz="3600"/>
                            <m:t>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K" sz="3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 </m:t>
                          </m:r>
                        </m:e>
                      </m:nary>
                    </m:oMath>
                  </m:oMathPara>
                </a14:m>
                <a:endParaRPr lang="en-US" sz="2000" dirty="0">
                  <a:effectLst/>
                  <a:latin typeface="Arial MT"/>
                  <a:ea typeface="Arial MT"/>
                  <a:cs typeface="Arial MT"/>
                </a:endParaRPr>
              </a:p>
              <a:p>
                <a:pPr>
                  <a:spcBef>
                    <a:spcPts val="475"/>
                  </a:spcBef>
                  <a:tabLst>
                    <a:tab pos="731520" algn="l"/>
                  </a:tabLs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 is number of samples in </a:t>
                </a:r>
                <a:r>
                  <a:rPr lang="en-US" dirty="0" err="1">
                    <a:effectLst/>
                    <a:latin typeface="Arial MT"/>
                    <a:ea typeface="Arial MT"/>
                    <a:cs typeface="Arial MT"/>
                  </a:rPr>
                  <a:t>i</a:t>
                </a:r>
                <a:r>
                  <a:rPr lang="en-US" baseline="30000" dirty="0" err="1">
                    <a:effectLst/>
                    <a:latin typeface="Arial MT"/>
                    <a:ea typeface="Arial MT"/>
                    <a:cs typeface="Arial MT"/>
                  </a:rPr>
                  <a:t>th</a:t>
                </a:r>
                <a:r>
                  <a:rPr lang="en-US" dirty="0">
                    <a:effectLst/>
                    <a:latin typeface="Arial MT"/>
                    <a:ea typeface="Arial MT"/>
                    <a:cs typeface="Arial MT"/>
                  </a:rPr>
                  <a:t> cluster</a:t>
                </a:r>
                <a:endParaRPr lang="en-PK" dirty="0">
                  <a:effectLst/>
                  <a:latin typeface="Arial MT"/>
                  <a:ea typeface="Arial MT"/>
                  <a:cs typeface="Arial MT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A96CB34-1B18-4978-83F9-4CBAE0C352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78169-526E-433D-81A4-54E2D3C1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00ED1-15C8-4F2E-BE4C-57D9A3D7095B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AD01C-59AC-4F2A-AD0D-0414A283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E9CC7-AB37-4B81-8BFA-1C63F20B9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9A1CF2F-4F85-45BC-8918-FD1F9AF6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214172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CABF3F-EA27-4726-99CA-69F249972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marR="1364615" lvl="0" indent="-342900" rtl="0">
              <a:lnSpc>
                <a:spcPct val="103000"/>
              </a:lnSpc>
              <a:spcBef>
                <a:spcPts val="262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731520" algn="l"/>
              </a:tabLst>
            </a:pPr>
            <a:r>
              <a:rPr lang="en-US" sz="2800" dirty="0">
                <a:effectLst/>
                <a:latin typeface="Arial MT"/>
                <a:ea typeface="Arial MT"/>
                <a:cs typeface="Arial MT"/>
              </a:rPr>
              <a:t>K-means</a:t>
            </a:r>
            <a:r>
              <a:rPr lang="en-US" sz="28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rial MT"/>
                <a:ea typeface="Arial MT"/>
                <a:cs typeface="Arial MT"/>
              </a:rPr>
              <a:t>will</a:t>
            </a:r>
            <a:r>
              <a:rPr lang="en-US" sz="2800" spc="2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solidFill>
                  <a:srgbClr val="006FC0"/>
                </a:solidFill>
                <a:effectLst/>
                <a:latin typeface="Arial MT"/>
                <a:ea typeface="Arial MT"/>
                <a:cs typeface="Arial MT"/>
              </a:rPr>
              <a:t>converge</a:t>
            </a:r>
            <a:r>
              <a:rPr lang="en-US" sz="2800" spc="10" dirty="0">
                <a:solidFill>
                  <a:srgbClr val="006FC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rial MT"/>
                <a:ea typeface="Arial MT"/>
                <a:cs typeface="Arial MT"/>
              </a:rPr>
              <a:t>for</a:t>
            </a:r>
            <a:r>
              <a:rPr lang="en-US" sz="28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rial MT"/>
                <a:ea typeface="Arial MT"/>
                <a:cs typeface="Arial MT"/>
              </a:rPr>
              <a:t>common</a:t>
            </a:r>
            <a:r>
              <a:rPr lang="en-US" sz="2800" spc="2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rial MT"/>
                <a:ea typeface="Arial MT"/>
                <a:cs typeface="Arial MT"/>
              </a:rPr>
              <a:t>similarity</a:t>
            </a:r>
            <a:r>
              <a:rPr lang="en-US" sz="2800" spc="-76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rial MT"/>
                <a:ea typeface="Arial MT"/>
                <a:cs typeface="Arial MT"/>
              </a:rPr>
              <a:t>measures</a:t>
            </a:r>
            <a:r>
              <a:rPr lang="en-US" sz="2800" spc="2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rial MT"/>
                <a:ea typeface="Arial MT"/>
                <a:cs typeface="Arial MT"/>
              </a:rPr>
              <a:t>mentioned</a:t>
            </a:r>
            <a:r>
              <a:rPr lang="en-US" sz="2800" spc="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rial MT"/>
                <a:ea typeface="Arial MT"/>
                <a:cs typeface="Arial MT"/>
              </a:rPr>
              <a:t>above.</a:t>
            </a:r>
            <a:endParaRPr lang="en-PK" sz="1100" dirty="0">
              <a:effectLst/>
              <a:latin typeface="Arial MT"/>
              <a:ea typeface="Arial MT"/>
              <a:cs typeface="Arial MT"/>
            </a:endParaRPr>
          </a:p>
          <a:p>
            <a:pPr marL="742950" lvl="1" indent="-285750">
              <a:spcBef>
                <a:spcPts val="59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006475" algn="l"/>
              </a:tabLst>
            </a:pPr>
            <a:r>
              <a:rPr lang="en-US" sz="2400" dirty="0">
                <a:effectLst/>
                <a:latin typeface="Arial MT"/>
                <a:ea typeface="Arial MT"/>
                <a:cs typeface="Arial MT"/>
              </a:rPr>
              <a:t>Most</a:t>
            </a:r>
            <a:r>
              <a:rPr lang="en-US" sz="24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rial MT"/>
                <a:ea typeface="Arial MT"/>
                <a:cs typeface="Arial MT"/>
              </a:rPr>
              <a:t>of</a:t>
            </a:r>
            <a:r>
              <a:rPr lang="en-US" sz="2400" spc="-2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24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rial MT"/>
                <a:ea typeface="Arial MT"/>
                <a:cs typeface="Arial MT"/>
              </a:rPr>
              <a:t>convergence</a:t>
            </a:r>
            <a:r>
              <a:rPr lang="en-US" sz="2400" spc="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rial MT"/>
                <a:ea typeface="Arial MT"/>
                <a:cs typeface="Arial MT"/>
              </a:rPr>
              <a:t>happens</a:t>
            </a:r>
            <a:r>
              <a:rPr lang="en-US" sz="2400" spc="2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rial MT"/>
                <a:ea typeface="Arial MT"/>
                <a:cs typeface="Arial MT"/>
              </a:rPr>
              <a:t>in</a:t>
            </a:r>
            <a:r>
              <a:rPr lang="en-US" sz="24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2400" spc="-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rial MT"/>
                <a:ea typeface="Arial MT"/>
                <a:cs typeface="Arial MT"/>
              </a:rPr>
              <a:t>first</a:t>
            </a:r>
            <a:r>
              <a:rPr lang="en-US" sz="2400" spc="-2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rial MT"/>
                <a:ea typeface="Arial MT"/>
                <a:cs typeface="Arial MT"/>
              </a:rPr>
              <a:t>few</a:t>
            </a:r>
            <a:endParaRPr lang="en-PK" sz="1100" dirty="0">
              <a:effectLst/>
              <a:latin typeface="Arial MT"/>
              <a:ea typeface="Arial MT"/>
              <a:cs typeface="Arial MT"/>
            </a:endParaRPr>
          </a:p>
          <a:p>
            <a:pPr marL="1005840">
              <a:spcBef>
                <a:spcPts val="12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 MT"/>
                <a:ea typeface="Arial MT"/>
                <a:cs typeface="Arial MT"/>
              </a:rPr>
              <a:t>iterations.</a:t>
            </a:r>
            <a:endParaRPr lang="en-PK" sz="1100" dirty="0">
              <a:effectLst/>
              <a:latin typeface="Arial MT"/>
              <a:ea typeface="Arial MT"/>
              <a:cs typeface="Arial MT"/>
            </a:endParaRPr>
          </a:p>
          <a:p>
            <a:pPr marL="742950" marR="1678940" lvl="1" indent="-285750">
              <a:lnSpc>
                <a:spcPct val="103000"/>
              </a:lnSpc>
              <a:spcBef>
                <a:spcPts val="7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006475" algn="l"/>
              </a:tabLst>
            </a:pPr>
            <a:r>
              <a:rPr lang="en-US" sz="2400" dirty="0">
                <a:effectLst/>
                <a:latin typeface="Arial MT"/>
                <a:ea typeface="Arial MT"/>
                <a:cs typeface="Arial MT"/>
              </a:rPr>
              <a:t>Often the stopping condition is changed to ‘Until</a:t>
            </a:r>
            <a:r>
              <a:rPr lang="en-US" sz="2400" spc="-65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rial MT"/>
                <a:ea typeface="Arial MT"/>
                <a:cs typeface="Arial MT"/>
              </a:rPr>
              <a:t>relatively</a:t>
            </a:r>
            <a:r>
              <a:rPr lang="en-US" sz="2400" spc="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rial MT"/>
                <a:ea typeface="Arial MT"/>
                <a:cs typeface="Arial MT"/>
              </a:rPr>
              <a:t>few</a:t>
            </a:r>
            <a:r>
              <a:rPr lang="en-US" sz="24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rial MT"/>
                <a:ea typeface="Arial MT"/>
                <a:cs typeface="Arial MT"/>
              </a:rPr>
              <a:t>points</a:t>
            </a:r>
            <a:r>
              <a:rPr lang="en-US" sz="24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rial MT"/>
                <a:ea typeface="Arial MT"/>
                <a:cs typeface="Arial MT"/>
              </a:rPr>
              <a:t>change</a:t>
            </a:r>
            <a:r>
              <a:rPr lang="en-US" sz="2400" spc="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rial MT"/>
                <a:ea typeface="Arial MT"/>
                <a:cs typeface="Arial MT"/>
              </a:rPr>
              <a:t>clusters’</a:t>
            </a:r>
            <a:endParaRPr lang="en-PK" sz="1100" dirty="0">
              <a:effectLst/>
              <a:latin typeface="Arial MT"/>
              <a:ea typeface="Arial MT"/>
              <a:cs typeface="Arial MT"/>
            </a:endParaRPr>
          </a:p>
          <a:p>
            <a:pPr marL="342900" lvl="0" indent="-342900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731520" algn="l"/>
              </a:tabLst>
            </a:pPr>
            <a:r>
              <a:rPr lang="en-US" sz="2800" dirty="0">
                <a:effectLst/>
                <a:latin typeface="Arial MT"/>
                <a:ea typeface="Arial MT"/>
                <a:cs typeface="Arial MT"/>
              </a:rPr>
              <a:t>Complexity</a:t>
            </a:r>
            <a:r>
              <a:rPr lang="en-US" sz="2800" spc="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rial MT"/>
                <a:ea typeface="Arial MT"/>
                <a:cs typeface="Arial MT"/>
              </a:rPr>
              <a:t>is</a:t>
            </a:r>
            <a:r>
              <a:rPr lang="en-US" sz="2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rial MT"/>
                <a:ea typeface="Arial MT"/>
                <a:cs typeface="Arial MT"/>
              </a:rPr>
              <a:t>O( n</a:t>
            </a:r>
            <a:r>
              <a:rPr lang="en-US" sz="28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rial MT"/>
                <a:ea typeface="Arial MT"/>
                <a:cs typeface="Arial MT"/>
              </a:rPr>
              <a:t>*</a:t>
            </a:r>
            <a:r>
              <a:rPr lang="en-US" sz="28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rial MT"/>
                <a:ea typeface="Arial MT"/>
                <a:cs typeface="Arial MT"/>
              </a:rPr>
              <a:t>K</a:t>
            </a:r>
            <a:r>
              <a:rPr lang="en-US" sz="2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rial MT"/>
                <a:ea typeface="Arial MT"/>
                <a:cs typeface="Arial MT"/>
              </a:rPr>
              <a:t>*</a:t>
            </a:r>
            <a:r>
              <a:rPr lang="en-US" sz="28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rial MT"/>
                <a:ea typeface="Arial MT"/>
                <a:cs typeface="Arial MT"/>
              </a:rPr>
              <a:t>I</a:t>
            </a:r>
            <a:r>
              <a:rPr lang="en-US" sz="2800" spc="-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rial MT"/>
                <a:ea typeface="Arial MT"/>
                <a:cs typeface="Arial MT"/>
              </a:rPr>
              <a:t>* d</a:t>
            </a:r>
            <a:r>
              <a:rPr lang="en-US" sz="2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rial MT"/>
                <a:ea typeface="Arial MT"/>
                <a:cs typeface="Arial MT"/>
              </a:rPr>
              <a:t>)</a:t>
            </a:r>
            <a:endParaRPr lang="en-PK" sz="1100" dirty="0">
              <a:effectLst/>
              <a:latin typeface="Arial MT"/>
              <a:ea typeface="Arial MT"/>
              <a:cs typeface="Arial MT"/>
            </a:endParaRPr>
          </a:p>
          <a:p>
            <a:pPr marL="742950" marR="2041525" lvl="1" indent="-285750">
              <a:lnSpc>
                <a:spcPct val="103000"/>
              </a:lnSpc>
              <a:spcBef>
                <a:spcPts val="71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006475" algn="l"/>
              </a:tabLst>
            </a:pPr>
            <a:r>
              <a:rPr lang="en-US" sz="2400" dirty="0">
                <a:effectLst/>
                <a:latin typeface="Arial MT"/>
                <a:ea typeface="Arial MT"/>
                <a:cs typeface="Arial MT"/>
              </a:rPr>
              <a:t>n</a:t>
            </a:r>
            <a:r>
              <a:rPr lang="en-US" sz="2400" spc="-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rial MT"/>
                <a:ea typeface="Arial MT"/>
                <a:cs typeface="Arial MT"/>
              </a:rPr>
              <a:t>=</a:t>
            </a:r>
            <a:r>
              <a:rPr lang="en-US" sz="24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rial MT"/>
                <a:ea typeface="Arial MT"/>
                <a:cs typeface="Arial MT"/>
              </a:rPr>
              <a:t>number</a:t>
            </a:r>
            <a:r>
              <a:rPr lang="en-US" sz="2400" spc="-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rial MT"/>
                <a:ea typeface="Arial MT"/>
                <a:cs typeface="Arial MT"/>
              </a:rPr>
              <a:t>of</a:t>
            </a:r>
            <a:r>
              <a:rPr lang="en-US" sz="24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rial MT"/>
                <a:ea typeface="Arial MT"/>
                <a:cs typeface="Arial MT"/>
              </a:rPr>
              <a:t>points,</a:t>
            </a:r>
            <a:r>
              <a:rPr lang="en-US" sz="24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rial MT"/>
                <a:ea typeface="Arial MT"/>
                <a:cs typeface="Arial MT"/>
              </a:rPr>
              <a:t>K</a:t>
            </a:r>
            <a:r>
              <a:rPr lang="en-US" sz="2400" spc="-2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rial MT"/>
                <a:ea typeface="Arial MT"/>
                <a:cs typeface="Arial MT"/>
              </a:rPr>
              <a:t>=</a:t>
            </a:r>
            <a:r>
              <a:rPr lang="en-US" sz="2400" spc="-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rial MT"/>
                <a:ea typeface="Arial MT"/>
                <a:cs typeface="Arial MT"/>
              </a:rPr>
              <a:t>number</a:t>
            </a:r>
            <a:r>
              <a:rPr lang="en-US" sz="24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rial MT"/>
                <a:ea typeface="Arial MT"/>
                <a:cs typeface="Arial MT"/>
              </a:rPr>
              <a:t>of</a:t>
            </a:r>
            <a:r>
              <a:rPr lang="en-US" sz="2400" spc="-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rial MT"/>
                <a:ea typeface="Arial MT"/>
                <a:cs typeface="Arial MT"/>
              </a:rPr>
              <a:t>clusters,</a:t>
            </a:r>
            <a:r>
              <a:rPr lang="en-US" sz="2400" spc="-65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rial MT"/>
                <a:ea typeface="Arial MT"/>
                <a:cs typeface="Arial MT"/>
              </a:rPr>
              <a:t>I</a:t>
            </a:r>
            <a:r>
              <a:rPr lang="en-US" sz="2400" spc="-2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rial MT"/>
                <a:ea typeface="Arial MT"/>
                <a:cs typeface="Arial MT"/>
              </a:rPr>
              <a:t>=</a:t>
            </a:r>
            <a:r>
              <a:rPr lang="en-US" sz="24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rial MT"/>
                <a:ea typeface="Arial MT"/>
                <a:cs typeface="Arial MT"/>
              </a:rPr>
              <a:t>number</a:t>
            </a:r>
            <a:r>
              <a:rPr lang="en-US" sz="2400" spc="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rial MT"/>
                <a:ea typeface="Arial MT"/>
                <a:cs typeface="Arial MT"/>
              </a:rPr>
              <a:t>of</a:t>
            </a:r>
            <a:r>
              <a:rPr lang="en-US" sz="2400" spc="-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rial MT"/>
                <a:ea typeface="Arial MT"/>
                <a:cs typeface="Arial MT"/>
              </a:rPr>
              <a:t>iterations,</a:t>
            </a:r>
            <a:r>
              <a:rPr lang="en-US" sz="24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rial MT"/>
                <a:ea typeface="Arial MT"/>
                <a:cs typeface="Arial MT"/>
              </a:rPr>
              <a:t>d</a:t>
            </a:r>
            <a:r>
              <a:rPr lang="en-US" sz="24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effectLst/>
                <a:latin typeface="Arial MT"/>
                <a:ea typeface="Arial MT"/>
                <a:cs typeface="Arial MT"/>
              </a:rPr>
              <a:t>= dimensionality</a:t>
            </a:r>
            <a:endParaRPr lang="en-PK" sz="1100" dirty="0">
              <a:effectLst/>
              <a:latin typeface="Arial MT"/>
              <a:ea typeface="Arial MT"/>
              <a:cs typeface="Arial MT"/>
            </a:endParaRPr>
          </a:p>
          <a:p>
            <a:pPr marL="342900" lvl="0" indent="-342900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731520" algn="l"/>
              </a:tabLst>
            </a:pPr>
            <a:r>
              <a:rPr lang="en-US" sz="2800" dirty="0">
                <a:effectLst/>
                <a:latin typeface="Arial MT"/>
                <a:ea typeface="Arial MT"/>
                <a:cs typeface="Arial MT"/>
              </a:rPr>
              <a:t>In</a:t>
            </a:r>
            <a:r>
              <a:rPr lang="en-US" sz="2800" spc="-1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rial MT"/>
                <a:ea typeface="Arial MT"/>
                <a:cs typeface="Arial MT"/>
              </a:rPr>
              <a:t>general</a:t>
            </a:r>
            <a:r>
              <a:rPr lang="en-US" sz="28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rial MT"/>
                <a:ea typeface="Arial MT"/>
                <a:cs typeface="Arial MT"/>
              </a:rPr>
              <a:t>a </a:t>
            </a:r>
            <a:r>
              <a:rPr lang="en-US" sz="2800" dirty="0">
                <a:solidFill>
                  <a:srgbClr val="FF0000"/>
                </a:solidFill>
                <a:effectLst/>
                <a:latin typeface="Arial MT"/>
                <a:ea typeface="Arial MT"/>
                <a:cs typeface="Arial MT"/>
              </a:rPr>
              <a:t>fast</a:t>
            </a:r>
            <a:r>
              <a:rPr lang="en-US" sz="2800" spc="-5" dirty="0">
                <a:solidFill>
                  <a:srgbClr val="FF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solidFill>
                  <a:srgbClr val="FF0000"/>
                </a:solidFill>
                <a:effectLst/>
                <a:latin typeface="Arial MT"/>
                <a:ea typeface="Arial MT"/>
                <a:cs typeface="Arial MT"/>
              </a:rPr>
              <a:t>and efficient</a:t>
            </a:r>
            <a:r>
              <a:rPr lang="en-US" sz="2800" spc="-15" dirty="0">
                <a:solidFill>
                  <a:srgbClr val="FF000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solidFill>
                  <a:srgbClr val="FF0000"/>
                </a:solidFill>
                <a:effectLst/>
                <a:latin typeface="Arial MT"/>
                <a:ea typeface="Arial MT"/>
                <a:cs typeface="Arial MT"/>
              </a:rPr>
              <a:t>algorithm</a:t>
            </a:r>
            <a:endParaRPr lang="en-PK" sz="1100" dirty="0">
              <a:solidFill>
                <a:srgbClr val="FF0000"/>
              </a:solidFill>
              <a:effectLst/>
              <a:latin typeface="Arial MT"/>
              <a:ea typeface="Arial MT"/>
              <a:cs typeface="Arial MT"/>
            </a:endParaRP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65DED-55E9-4A2C-9882-2467F33E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887D-A815-403F-919D-4CE72666412C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85FC7A-B62A-47CC-AAC0-EDBFF799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B0D4E-5EB2-4E0C-9A04-E4005A65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B3998F7-EE01-4C59-83EB-7A73352F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237578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FA4FADD-E1B2-4086-8286-A092135ADC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Many indices are proposed for quality assessment of clustering.</a:t>
                </a:r>
              </a:p>
              <a:p>
                <a:r>
                  <a:rPr lang="en-US" dirty="0"/>
                  <a:t>For example, </a:t>
                </a:r>
                <a:r>
                  <a:rPr lang="en-US" dirty="0">
                    <a:solidFill>
                      <a:srgbClr val="FF0000"/>
                    </a:solidFill>
                  </a:rPr>
                  <a:t>Davies-Bouldin</a:t>
                </a:r>
                <a:r>
                  <a:rPr lang="en-US" dirty="0"/>
                  <a:t> index can be used to find cluster dispersion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K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PK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𝛿</m:t>
                          </m:r>
                        </m:e>
                        <m:sub>
                          <m:r>
                            <a:rPr lang="en-PK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PK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:=</m:t>
                      </m:r>
                      <m:rad>
                        <m:radPr>
                          <m:degHide m:val="on"/>
                          <m:ctrlPr>
                            <a:rPr lang="en-PK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PK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PK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PK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K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PK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PK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PK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en-PK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PK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K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𝒞</m:t>
                                  </m:r>
                                </m:e>
                                <m:sub>
                                  <m:r>
                                    <a:rPr lang="en-PK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PK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 </m:t>
                              </m:r>
                            </m:e>
                          </m:nary>
                          <m:sSup>
                            <m:sSupPr>
                              <m:ctrlPr>
                                <a:rPr lang="en-PK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∥"/>
                                  <m:endChr m:val="∥"/>
                                  <m:ctrlPr>
                                    <a:rPr lang="en-PK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PK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PK" sz="24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PK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PK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PK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PK" sz="2400" b="1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𝐜</m:t>
                                      </m:r>
                                    </m:e>
                                    <m:sub>
                                      <m:r>
                                        <a:rPr lang="en-PK" sz="2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PK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PK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Cluster similarity </a:t>
                </a:r>
                <a:r>
                  <a:rPr lang="en-US" dirty="0"/>
                  <a:t>for two clusters </a:t>
                </a:r>
                <a14:m>
                  <m:oMath xmlns:m="http://schemas.openxmlformats.org/officeDocument/2006/math">
                    <m:r>
                      <a:rPr lang="en-PK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𝑙</m:t>
                    </m:r>
                  </m:oMath>
                </a14:m>
                <a:r>
                  <a:rPr lang="en-US" dirty="0"/>
                  <a:t> and </a:t>
                </a:r>
                <a:r>
                  <a:rPr lang="en-US" i="1" dirty="0"/>
                  <a:t>k</a:t>
                </a:r>
                <a:r>
                  <a:rPr lang="en-US" dirty="0"/>
                  <a:t> can be calculated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K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PK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PK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𝑘𝑙</m:t>
                          </m:r>
                        </m:sub>
                      </m:sSub>
                      <m:r>
                        <a:rPr lang="en-PK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:=</m:t>
                      </m:r>
                      <m:f>
                        <m:fPr>
                          <m:ctrlPr>
                            <a:rPr lang="en-PK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PK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PK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PK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PK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PK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PK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PK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en-PK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PK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PK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en-PK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PK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PK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PK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en-PK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PK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∥</m:t>
                          </m:r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US" sz="2600" dirty="0"/>
                  <a:t>Large dispersion expected</a:t>
                </a:r>
                <a:endParaRPr lang="en-PK" sz="3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FA4FADD-E1B2-4086-8286-A092135ADC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40FDF-2460-440F-BCF9-C9420F02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B3D6-D5F5-41F2-932F-E0467CCA517A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6DA7D-3D56-48AA-B3E9-FA81EDE2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8146A-C0F1-4FB4-9338-F9D261B21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918C401-7E6E-4715-AD14-204EBDCF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quality of a clustering</a:t>
            </a:r>
          </a:p>
        </p:txBody>
      </p:sp>
    </p:spTree>
    <p:extLst>
      <p:ext uri="{BB962C8B-B14F-4D97-AF65-F5344CB8AC3E}">
        <p14:creationId xmlns:p14="http://schemas.microsoft.com/office/powerpoint/2010/main" val="2606441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766859-4763-4CC4-87AF-36DDE7E6E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1466850" lvl="0" indent="-342900" rtl="0">
              <a:lnSpc>
                <a:spcPct val="103000"/>
              </a:lnSpc>
              <a:spcBef>
                <a:spcPts val="262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731520" algn="l"/>
              </a:tabLst>
            </a:pPr>
            <a:r>
              <a:rPr lang="en-US" sz="2800" dirty="0">
                <a:effectLst/>
                <a:latin typeface="Arial MT"/>
                <a:ea typeface="Arial MT"/>
                <a:cs typeface="Arial MT"/>
              </a:rPr>
              <a:t>K-means has problems when clusters are of</a:t>
            </a:r>
            <a:r>
              <a:rPr lang="en-US" sz="2800" spc="-76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effectLst/>
                <a:latin typeface="Arial MT"/>
                <a:ea typeface="Arial MT"/>
                <a:cs typeface="Arial MT"/>
              </a:rPr>
              <a:t>different</a:t>
            </a:r>
            <a:endParaRPr lang="en-PK" sz="1100" dirty="0">
              <a:effectLst/>
              <a:latin typeface="Arial MT"/>
              <a:ea typeface="Arial MT"/>
              <a:cs typeface="Arial MT"/>
            </a:endParaRPr>
          </a:p>
          <a:p>
            <a:pPr marL="742950" lvl="1" indent="-285750">
              <a:spcBef>
                <a:spcPts val="59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006475" algn="l"/>
              </a:tabLst>
            </a:pPr>
            <a:r>
              <a:rPr lang="en-US" sz="2400" dirty="0">
                <a:effectLst/>
                <a:latin typeface="Arial MT"/>
                <a:ea typeface="Arial MT"/>
                <a:cs typeface="Arial MT"/>
              </a:rPr>
              <a:t>Sizes</a:t>
            </a:r>
            <a:endParaRPr lang="en-PK" sz="1100" dirty="0">
              <a:effectLst/>
              <a:latin typeface="Arial MT"/>
              <a:ea typeface="Arial MT"/>
              <a:cs typeface="Arial MT"/>
            </a:endParaRPr>
          </a:p>
          <a:p>
            <a:pPr marL="742950" lvl="1" indent="-285750">
              <a:spcBef>
                <a:spcPts val="7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006475" algn="l"/>
              </a:tabLst>
            </a:pPr>
            <a:r>
              <a:rPr lang="en-US" sz="2400" dirty="0">
                <a:effectLst/>
                <a:latin typeface="Arial MT"/>
                <a:ea typeface="Arial MT"/>
                <a:cs typeface="Arial MT"/>
              </a:rPr>
              <a:t>Densities</a:t>
            </a:r>
            <a:endParaRPr lang="en-PK" sz="1100" dirty="0">
              <a:effectLst/>
              <a:latin typeface="Arial MT"/>
              <a:ea typeface="Arial MT"/>
              <a:cs typeface="Arial MT"/>
            </a:endParaRPr>
          </a:p>
          <a:p>
            <a:pPr marL="742950" lvl="1" indent="-285750">
              <a:spcBef>
                <a:spcPts val="69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006475" algn="l"/>
              </a:tabLst>
            </a:pPr>
            <a:r>
              <a:rPr lang="en-US" sz="2400" dirty="0">
                <a:solidFill>
                  <a:srgbClr val="E36C09"/>
                </a:solidFill>
                <a:effectLst/>
                <a:latin typeface="Arial MT"/>
                <a:ea typeface="Arial MT"/>
                <a:cs typeface="Arial MT"/>
              </a:rPr>
              <a:t>Complex </a:t>
            </a:r>
            <a:r>
              <a:rPr lang="en-US" sz="2400" dirty="0">
                <a:effectLst/>
                <a:latin typeface="Arial MT"/>
                <a:ea typeface="Arial MT"/>
                <a:cs typeface="Arial MT"/>
              </a:rPr>
              <a:t>shapes</a:t>
            </a:r>
            <a:endParaRPr lang="en-PK" sz="1100" dirty="0">
              <a:effectLst/>
              <a:latin typeface="Arial MT"/>
              <a:ea typeface="Arial MT"/>
              <a:cs typeface="Arial MT"/>
            </a:endParaRPr>
          </a:p>
          <a:p>
            <a:endParaRPr lang="en-US" sz="1800" dirty="0">
              <a:effectLst/>
              <a:latin typeface="Arial MT"/>
              <a:ea typeface="Arial MT"/>
              <a:cs typeface="Arial MT"/>
            </a:endParaRPr>
          </a:p>
          <a:p>
            <a:r>
              <a:rPr lang="en-US" dirty="0">
                <a:effectLst/>
                <a:latin typeface="Arial MT"/>
                <a:ea typeface="Arial MT"/>
                <a:cs typeface="Arial MT"/>
              </a:rPr>
              <a:t>K-means has problems when the </a:t>
            </a:r>
            <a:r>
              <a:rPr lang="en-US" dirty="0">
                <a:solidFill>
                  <a:srgbClr val="00B050"/>
                </a:solidFill>
                <a:effectLst/>
                <a:latin typeface="Arial MT"/>
                <a:ea typeface="Arial MT"/>
                <a:cs typeface="Arial MT"/>
              </a:rPr>
              <a:t>data contains</a:t>
            </a:r>
            <a:r>
              <a:rPr lang="en-US" spc="-765" dirty="0">
                <a:solidFill>
                  <a:srgbClr val="00B050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dirty="0">
                <a:solidFill>
                  <a:srgbClr val="00B050"/>
                </a:solidFill>
                <a:effectLst/>
                <a:latin typeface="Arial MT"/>
                <a:ea typeface="Arial MT"/>
                <a:cs typeface="Arial MT"/>
              </a:rPr>
              <a:t>outliers</a:t>
            </a:r>
            <a:r>
              <a:rPr lang="en-US" dirty="0">
                <a:effectLst/>
                <a:latin typeface="Arial MT"/>
                <a:ea typeface="Arial MT"/>
                <a:cs typeface="Arial MT"/>
              </a:rPr>
              <a:t>.</a:t>
            </a:r>
            <a:endParaRPr lang="en-PK" dirty="0">
              <a:effectLst/>
              <a:latin typeface="Arial MT"/>
              <a:ea typeface="Arial MT"/>
              <a:cs typeface="Arial MT"/>
            </a:endParaRP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F8646A-8308-47FE-9382-FF5FECD1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E3D8-CD8B-41BC-A0BA-517BEBF10FB5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6E7A6-6ABE-44A6-BEE5-0352F526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78FDE-8008-4FD1-900A-10056DBA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DCE2759-9CF8-4D90-84AC-8B84CAA1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1792333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A77184-3DA0-4E33-84EB-2873C59AA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12" y="1752600"/>
            <a:ext cx="8067675" cy="4010025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096F9-93D0-4310-A985-24A10082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7CF3-570A-4D28-900D-87895D9CDD24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45F03-4F9C-4458-A4E5-F5085FF7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4547B-525F-4076-93FC-9C17EC3B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FD45C93-9354-4160-8D75-717D5EEE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221721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6A894FC-8FC1-4D70-9005-7E4C612A4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72149"/>
            <a:ext cx="8229600" cy="3982064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87B9B-77B3-4BDA-9F9B-A020E7FD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9ED9C-E8B8-4F50-A3DF-C84459C50852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DAEC8-D916-4629-845D-74805FC7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A9621-D2C0-4C8A-B959-705952A7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74079D-CBE6-48AD-950B-E31F069F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267108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A6358F-7C3A-496B-868E-CAEEF073B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machine learning technique in which </a:t>
            </a:r>
            <a:r>
              <a:rPr lang="en-US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data is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given without labels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No </a:t>
            </a:r>
            <a:r>
              <a:rPr lang="en-US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supervisor or teacher available</a:t>
            </a:r>
          </a:p>
          <a:p>
            <a:r>
              <a:rPr lang="en-U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Model must discover patterns from the data itself.</a:t>
            </a:r>
          </a:p>
          <a:p>
            <a:r>
              <a:rPr lang="en-US" dirty="0">
                <a:solidFill>
                  <a:srgbClr val="00B0F0"/>
                </a:solidFill>
              </a:rPr>
              <a:t>Relationship</a:t>
            </a:r>
            <a:r>
              <a:rPr lang="en-US" dirty="0"/>
              <a:t> exists between data</a:t>
            </a:r>
          </a:p>
          <a:p>
            <a:pPr lvl="1"/>
            <a:r>
              <a:rPr lang="en-US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Exploits this relationship to learning</a:t>
            </a:r>
          </a:p>
          <a:p>
            <a:pPr lvl="1"/>
            <a:r>
              <a:rPr lang="en-US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It 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needs </a:t>
            </a:r>
            <a:r>
              <a:rPr lang="en-US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more </a:t>
            </a:r>
            <a:r>
              <a:rPr lang="en-US" i="0" dirty="0">
                <a:solidFill>
                  <a:srgbClr val="00B050"/>
                </a:solidFill>
                <a:effectLst/>
                <a:latin typeface="Source Sans Pro" panose="020B0503030403020204" pitchFamily="34" charset="0"/>
              </a:rPr>
              <a:t>complex processing</a:t>
            </a:r>
          </a:p>
          <a:p>
            <a:r>
              <a:rPr lang="en-US" b="1" dirty="0">
                <a:solidFill>
                  <a:srgbClr val="222222"/>
                </a:solidFill>
                <a:latin typeface="Source Sans Pro" panose="020B0503030403020204" pitchFamily="34" charset="0"/>
              </a:rPr>
              <a:t>Applications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: </a:t>
            </a:r>
            <a:r>
              <a:rPr lang="en-US" sz="2400" dirty="0">
                <a:solidFill>
                  <a:srgbClr val="222222"/>
                </a:solidFill>
                <a:latin typeface="Source Sans Pro" panose="020B0503030403020204" pitchFamily="34" charset="0"/>
              </a:rPr>
              <a:t>C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lustering, anomaly detection, document categorization, relevant news</a:t>
            </a:r>
            <a:r>
              <a:rPr lang="en-US" sz="2400" dirty="0">
                <a:solidFill>
                  <a:srgbClr val="222222"/>
                </a:solidFill>
                <a:latin typeface="Source Sans Pro" panose="020B0503030403020204" pitchFamily="34" charset="0"/>
              </a:rPr>
              <a:t>, Customer segmentation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6B9CD6-7417-49E2-B9E0-52F19790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CEB0-5394-4C70-9BF0-2D953BDCDC86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CD597-2030-4285-8A11-5345DB27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02FF30-A93F-4F0F-8E98-454A43F0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58BEAE5-587D-4481-A5EE-15C5D221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679254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C5B82EB-097F-4722-B8E3-18C1E87C9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2148681"/>
            <a:ext cx="7848600" cy="34290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BFFB0-E7B5-419D-9238-A31CA6CA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219E-15C2-4FE8-AE86-361141A459A5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60B1A-BADA-4060-8885-B2174EF5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02848-4986-4913-BF2E-A839BBE0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DD36380-A284-497E-A5AE-DDBE0D96C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2527678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835644-7351-4610-B3FF-073D71E12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146" y="1600200"/>
            <a:ext cx="6693708" cy="4525963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8A5F6C-1241-4F79-BD2C-4DA8DBA1C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12BC-8B46-4861-91E6-79A149584431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6DF47-9DBE-45C5-A7F3-AE9707CA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01179-7339-4204-B628-36E781BC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9B6F434-8435-4F3F-9A3D-90E66C6F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Image Segmentation</a:t>
            </a:r>
          </a:p>
        </p:txBody>
      </p:sp>
    </p:spTree>
    <p:extLst>
      <p:ext uri="{BB962C8B-B14F-4D97-AF65-F5344CB8AC3E}">
        <p14:creationId xmlns:p14="http://schemas.microsoft.com/office/powerpoint/2010/main" val="38684637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CC2BA9-4EBD-4574-8F38-FD11846F5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https://www.saedsayad.com/clustering_kmeans.htm</a:t>
            </a:r>
            <a:endParaRPr lang="en-US"/>
          </a:p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1192B-9656-4582-9FBB-8B264B7C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775A-B2E1-4422-A78B-C04A360B1BFF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FCC9B-6ABB-4939-86FB-4C0F2301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5769B-E39E-4C5D-B526-D6AEE823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DE7A64E-4FB6-47D5-B45E-FA626139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Example</a:t>
            </a:r>
          </a:p>
        </p:txBody>
      </p:sp>
    </p:spTree>
    <p:extLst>
      <p:ext uri="{BB962C8B-B14F-4D97-AF65-F5344CB8AC3E}">
        <p14:creationId xmlns:p14="http://schemas.microsoft.com/office/powerpoint/2010/main" val="578779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451F11-1A79-4878-BD6B-B8BF6260D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9E980EE-E49A-432C-9A0E-21147F21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48DCE-46ED-4FCE-A81D-B65C35EF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2FA6-8BEB-427E-8AF4-4A8BBEC15289}" type="datetime1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0F90D-8F13-421E-8B83-A7E30BD0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33FBBB-D9A7-4725-8EA4-AC9CA4F4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419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152" y="2866671"/>
            <a:ext cx="7886700" cy="606423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Thank You </a:t>
            </a:r>
            <a:r>
              <a:rPr lang="en-US" sz="7200" dirty="0">
                <a:sym typeface="Wingdings" panose="05000000000000000000" pitchFamily="2" charset="2"/>
              </a:rPr>
              <a:t> </a:t>
            </a:r>
            <a:endParaRPr lang="en-US" sz="7200" dirty="0"/>
          </a:p>
        </p:txBody>
      </p:sp>
      <p:sp>
        <p:nvSpPr>
          <p:cNvPr id="4" name="Rectangle 3"/>
          <p:cNvSpPr/>
          <p:nvPr/>
        </p:nvSpPr>
        <p:spPr>
          <a:xfrm>
            <a:off x="202676" y="762000"/>
            <a:ext cx="8484124" cy="1404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1D60B6-C4AB-4FCE-A7D0-FA402B4C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471D-2797-44A1-B2A0-0321848EEBA6}" type="datetime1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114CE-420E-4172-B2B3-AF289C1C3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F60BAE-FF99-448B-948D-19B928DA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3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A627CE-2342-4622-A31A-DD5D0411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3E81-D012-4DA2-9F66-231FA029C32B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E661A-4202-4E9D-880A-8D399FF3C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6B855-DE74-4A28-9BF0-7B74036C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3C24AA-5B63-4ADD-AFD0-37F00B2A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pic>
        <p:nvPicPr>
          <p:cNvPr id="1026" name="Picture 2" descr="What is Clustering">
            <a:extLst>
              <a:ext uri="{FF2B5EF4-FFF2-40B4-BE49-F238E27FC236}">
                <a16:creationId xmlns:a16="http://schemas.microsoft.com/office/drawing/2014/main" id="{814F4BB2-01C9-4ACF-B343-3BB12B8137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8229600" cy="342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98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442028-4BEE-1752-750E-647317E02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0653" y="2639048"/>
            <a:ext cx="6582694" cy="2448267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5CD22-9FFB-1C83-F583-33D4EE18F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2AB9-2D01-4FD7-9CEE-FD282555F420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F7F66-210C-ED54-EBE0-E7C7D3BB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915E5-129E-D647-F220-A53A2777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46DB4A2-4A3A-C762-D7A3-64E20D31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55731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5613D2-A8FC-4B63-8C4A-4B3E9C966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19350"/>
            <a:ext cx="5772150" cy="20193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14DE10-A89F-45B7-AEE1-7B02897A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149C-619A-418A-94E5-89BCF589D789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01089-83E8-4A31-AE38-E29B328D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8E986-49C9-42B1-AFBA-7E396052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5891EFB-64D3-419D-A7C5-2E8BBD91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268480-0885-4FE1-8CAB-6940F5894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920" y="1828800"/>
            <a:ext cx="2724880" cy="372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9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4DD157-8B0D-49FC-B7EA-06D1F573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4B3C4-B206-48BF-A2DD-BA04618D745B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E2F83-8D13-41CB-B7F6-2000EB8D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84375-0B86-41EE-B992-CB94CD4F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FF1C51A-9B81-4798-BB36-5AF3DEF5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pic>
        <p:nvPicPr>
          <p:cNvPr id="3074" name="Picture 2" descr="Sensors | Free Full-Text | Swarm Intelligence Algorithms in Text Document  Clustering with Various Benchmarks">
            <a:extLst>
              <a:ext uri="{FF2B5EF4-FFF2-40B4-BE49-F238E27FC236}">
                <a16:creationId xmlns:a16="http://schemas.microsoft.com/office/drawing/2014/main" id="{88F52DAD-5106-4DAA-9144-BC01E44E73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7924800" cy="497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12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05734F-03E5-4640-9C2A-96F231AE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F3E8-10A5-4DE8-83D6-15B146370634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7763A-AA8C-4CFF-8183-5996F507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2F783-07EC-4049-AA72-A2C8D1BC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E481AE-0009-45CE-8F49-79E28F885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pic>
        <p:nvPicPr>
          <p:cNvPr id="2050" name="Picture 2" descr="Supervised vs Unsupervised Learning in 3 Minutes | by Alan Jeffares |  Towards Data Science">
            <a:extLst>
              <a:ext uri="{FF2B5EF4-FFF2-40B4-BE49-F238E27FC236}">
                <a16:creationId xmlns:a16="http://schemas.microsoft.com/office/drawing/2014/main" id="{EA4A7A03-947D-42DC-AC69-DD72F88B7A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8229599" cy="342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8EBF239-B947-450E-8A1B-D9EAFE5B4F1F}"/>
              </a:ext>
            </a:extLst>
          </p:cNvPr>
          <p:cNvGrpSpPr/>
          <p:nvPr/>
        </p:nvGrpSpPr>
        <p:grpSpPr>
          <a:xfrm>
            <a:off x="4114800" y="1712692"/>
            <a:ext cx="3810000" cy="1245030"/>
            <a:chOff x="4114800" y="1712692"/>
            <a:chExt cx="3810000" cy="12450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AD220A-C423-4B86-9D37-314188672A3E}"/>
                </a:ext>
              </a:extLst>
            </p:cNvPr>
            <p:cNvSpPr txBox="1"/>
            <p:nvPr/>
          </p:nvSpPr>
          <p:spPr>
            <a:xfrm>
              <a:off x="4114800" y="1712692"/>
              <a:ext cx="381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Why they are in one group?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4E1C85B-C4D5-4231-9450-F49FB9C5CC97}"/>
                </a:ext>
              </a:extLst>
            </p:cNvPr>
            <p:cNvCxnSpPr/>
            <p:nvPr/>
          </p:nvCxnSpPr>
          <p:spPr>
            <a:xfrm>
              <a:off x="6019800" y="2119522"/>
              <a:ext cx="533400" cy="83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542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0675F3-FE91-49F9-9079-50C1B08C4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Various Unsupervised learning approaches: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Clustering </a:t>
            </a:r>
          </a:p>
          <a:p>
            <a:pPr lvl="1"/>
            <a:r>
              <a:rPr lang="en-US" dirty="0"/>
              <a:t>Local Outlier Factor</a:t>
            </a:r>
          </a:p>
          <a:p>
            <a:pPr lvl="1"/>
            <a:r>
              <a:rPr lang="en-US" dirty="0"/>
              <a:t>Expectation–maximization </a:t>
            </a:r>
          </a:p>
          <a:p>
            <a:pPr lvl="1"/>
            <a:r>
              <a:rPr lang="en-US" dirty="0"/>
              <a:t>Principal component analysis</a:t>
            </a:r>
          </a:p>
          <a:p>
            <a:pPr lvl="1"/>
            <a:r>
              <a:rPr lang="en-US" dirty="0"/>
              <a:t>Independent component analysis</a:t>
            </a:r>
          </a:p>
          <a:p>
            <a:pPr lvl="1"/>
            <a:r>
              <a:rPr lang="en-US" dirty="0"/>
              <a:t>Non-negative matrix factorization</a:t>
            </a:r>
          </a:p>
          <a:p>
            <a:pPr lvl="1"/>
            <a:r>
              <a:rPr lang="en-US" dirty="0"/>
              <a:t>Singular value decomposition</a:t>
            </a:r>
          </a:p>
          <a:p>
            <a:pPr lvl="1"/>
            <a:r>
              <a:rPr lang="en-US" dirty="0"/>
              <a:t>Isolation Forest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0B7BA4-E599-4FDA-9427-00B4B4B6D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96BBC-6CA2-4BFF-A178-4A9D5E0B37D2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EDEDB-F4F6-4AEA-B2F8-0B15B181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D6725-7C9A-41EC-80DC-E76BE47C3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18A3F1A-FEE6-41C6-B95B-B4B3A9C6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610684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20901</TotalTime>
  <Words>1100</Words>
  <Application>Microsoft Office PowerPoint</Application>
  <PresentationFormat>On-screen Show (4:3)</PresentationFormat>
  <Paragraphs>236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arial</vt:lpstr>
      <vt:lpstr>Arial MT</vt:lpstr>
      <vt:lpstr>Calibri</vt:lpstr>
      <vt:lpstr>Cambria Math</vt:lpstr>
      <vt:lpstr>Helvetica Neue</vt:lpstr>
      <vt:lpstr>Lato</vt:lpstr>
      <vt:lpstr>Source Sans Pro</vt:lpstr>
      <vt:lpstr>source-serif-pro</vt:lpstr>
      <vt:lpstr>Wingdings</vt:lpstr>
      <vt:lpstr>Office Theme</vt:lpstr>
      <vt:lpstr>PowerPoint Presentation</vt:lpstr>
      <vt:lpstr>Goals</vt:lpstr>
      <vt:lpstr>Unsupervised Learning</vt:lpstr>
      <vt:lpstr>Unsupervised Learning</vt:lpstr>
      <vt:lpstr>clustering</vt:lpstr>
      <vt:lpstr>Unsupervised Learning</vt:lpstr>
      <vt:lpstr>Unsupervised Learning</vt:lpstr>
      <vt:lpstr>Unsupervised Learning</vt:lpstr>
      <vt:lpstr>Unsupervised Learning</vt:lpstr>
      <vt:lpstr>Clustering</vt:lpstr>
      <vt:lpstr>Similar or Dissimilar?</vt:lpstr>
      <vt:lpstr>Clustering</vt:lpstr>
      <vt:lpstr>Clustering</vt:lpstr>
      <vt:lpstr>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Evaluate the quality of a clustering</vt:lpstr>
      <vt:lpstr>Disadvantages</vt:lpstr>
      <vt:lpstr>Disadvantages</vt:lpstr>
      <vt:lpstr>Disadvantages</vt:lpstr>
      <vt:lpstr>Disadvantages</vt:lpstr>
      <vt:lpstr>Example for Image Segmentation</vt:lpstr>
      <vt:lpstr>Numerical Example</vt:lpstr>
      <vt:lpstr>References</vt:lpstr>
      <vt:lpstr>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AKHTAR JAMIL</dc:creator>
  <cp:lastModifiedBy>Muhammad Zulqarnain</cp:lastModifiedBy>
  <cp:revision>1799</cp:revision>
  <dcterms:created xsi:type="dcterms:W3CDTF">2006-08-16T00:00:00Z</dcterms:created>
  <dcterms:modified xsi:type="dcterms:W3CDTF">2025-03-14T00:16:02Z</dcterms:modified>
</cp:coreProperties>
</file>