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43" r:id="rId2"/>
    <p:sldId id="865" r:id="rId3"/>
    <p:sldId id="841" r:id="rId4"/>
    <p:sldId id="842" r:id="rId5"/>
    <p:sldId id="866" r:id="rId6"/>
    <p:sldId id="844" r:id="rId7"/>
    <p:sldId id="867" r:id="rId8"/>
    <p:sldId id="868" r:id="rId9"/>
    <p:sldId id="869" r:id="rId10"/>
    <p:sldId id="870" r:id="rId11"/>
    <p:sldId id="871" r:id="rId12"/>
    <p:sldId id="872" r:id="rId13"/>
    <p:sldId id="873" r:id="rId14"/>
    <p:sldId id="854" r:id="rId15"/>
    <p:sldId id="874" r:id="rId16"/>
    <p:sldId id="875" r:id="rId17"/>
    <p:sldId id="876" r:id="rId18"/>
    <p:sldId id="877" r:id="rId19"/>
    <p:sldId id="852" r:id="rId20"/>
    <p:sldId id="879" r:id="rId21"/>
    <p:sldId id="880" r:id="rId22"/>
    <p:sldId id="881" r:id="rId23"/>
    <p:sldId id="882" r:id="rId24"/>
    <p:sldId id="8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2" autoAdjust="0"/>
    <p:restoredTop sz="93625" autoAdjust="0"/>
  </p:normalViewPr>
  <p:slideViewPr>
    <p:cSldViewPr>
      <p:cViewPr varScale="1">
        <p:scale>
          <a:sx n="106" d="100"/>
          <a:sy n="106" d="100"/>
        </p:scale>
        <p:origin x="162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C01284-3AB7-031B-13D4-DC7125F14F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811AC-F4E8-A055-FA2D-393AABAE36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3AF60-69A0-4869-B798-1D97015E1A9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A7F19-0299-3CBF-15D7-43B525274C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5B4F7-6383-C028-EDAB-E6641EEFCF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9F478-344D-4F87-80BB-4DE2FE51E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44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8C82-CA69-4C24-80B0-668ACBAF35BA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793F-0F1D-49B1-A0BA-855CC24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3E59F-820E-4EB1-9047-B66E52D8BC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3E59F-820E-4EB1-9047-B66E52D8BC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19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3E59F-820E-4EB1-9047-B66E52D8BC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58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3E59F-820E-4EB1-9047-B66E52D8BC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75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3E59F-820E-4EB1-9047-B66E52D8BC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55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3E59F-820E-4EB1-9047-B66E52D8BC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09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3E59F-820E-4EB1-9047-B66E52D8BC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23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3E59F-820E-4EB1-9047-B66E52D8BC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19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3E59F-820E-4EB1-9047-B66E52D8BC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90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3E59F-820E-4EB1-9047-B66E52D8BC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2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3E59F-820E-4EB1-9047-B66E52D8BC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21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3E59F-820E-4EB1-9047-B66E52D8BC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22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3E59F-820E-4EB1-9047-B66E52D8BC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47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3E59F-820E-4EB1-9047-B66E52D8BC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323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3E59F-820E-4EB1-9047-B66E52D8BC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88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3E59F-820E-4EB1-9047-B66E52D8BC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43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3E59F-820E-4EB1-9047-B66E52D8BC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52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3E59F-820E-4EB1-9047-B66E52D8BC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02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3E59F-820E-4EB1-9047-B66E52D8BC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68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3E59F-820E-4EB1-9047-B66E52D8BC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94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3E59F-820E-4EB1-9047-B66E52D8BC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07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3E59F-820E-4EB1-9047-B66E52D8BC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9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AE8EF7F-0184-47C6-AE32-41A96EF390A8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Muhammad Zulqarnain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8548-F9D1-4398-B9C7-D92F84E51B1A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C446-7ABD-4260-A8C4-B1816F112E59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DEF4-D4CA-40F0-8CB0-85A934C6C3DA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609601"/>
            <a:ext cx="8229600" cy="8382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0AB3-EBED-4BEE-AB0D-18170D66439B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75F8-2D64-4462-8048-716AEE8B4C04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E2D1-E668-4B43-84F0-C51145E6B4EC}" type="datetime1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9D85C-98F6-4A89-84DF-A48B551A5717}" type="datetime1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BACF-C271-4218-A95B-017DE9EB229F}" type="datetime1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4858-4AD5-4801-B5F8-C7BAEA320A7A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1DEE-43DC-4C57-9072-57426D112F42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38C72D4-6138-4E9A-A150-F3270328E939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Muhammad Zulqarnain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5CA2-1E20-4034-B21E-86CA93337388}" type="datetime1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Muhammad Zulqarnain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1400" y="92867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i="0" dirty="0">
                <a:solidFill>
                  <a:srgbClr val="0099CC"/>
                </a:solidFill>
                <a:effectLst/>
                <a:latin typeface="arial" panose="020B0604020202020204" pitchFamily="34" charset="0"/>
              </a:rPr>
              <a:t>The National University of Computer and Emerging Sciences</a:t>
            </a:r>
            <a:endParaRPr lang="en-US" sz="2000" b="1" dirty="0">
              <a:solidFill>
                <a:srgbClr val="0099CC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1028700" y="2590799"/>
            <a:ext cx="7391399" cy="83820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Introduction to </a:t>
            </a:r>
            <a:r>
              <a:rPr lang="en-US" sz="3200" dirty="0">
                <a:solidFill>
                  <a:schemeClr val="bg2"/>
                </a:solidFill>
              </a:rPr>
              <a:t>K-Nearest Neighbors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1028700" y="4829633"/>
            <a:ext cx="7086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Muhammad Zulqarnain</a:t>
            </a:r>
          </a:p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Department of Computer Science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37244" y="3913617"/>
            <a:ext cx="7391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 Science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4098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E0F510F5-0228-44A0-926A-4D4211F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5802"/>
            <a:ext cx="1864889" cy="18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95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55A8-CD1C-4B46-8D6E-3900AFA7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7171-8BC6-4CFB-BE01-A25A9B960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2161117"/>
            <a:ext cx="7202091" cy="3371551"/>
          </a:xfrm>
        </p:spPr>
        <p:txBody>
          <a:bodyPr>
            <a:normAutofit/>
          </a:bodyPr>
          <a:lstStyle/>
          <a:p>
            <a:r>
              <a:rPr lang="en-US" sz="1500" dirty="0"/>
              <a:t>If K is too small, it is sensitive to noise points</a:t>
            </a:r>
          </a:p>
          <a:p>
            <a:r>
              <a:rPr lang="en-US" sz="1500" dirty="0"/>
              <a:t>Larger K works well. But too large K may include majority points from other classes.</a:t>
            </a:r>
          </a:p>
          <a:p>
            <a:r>
              <a:rPr lang="en-US" sz="1500" dirty="0"/>
              <a:t>Rule of thumb is K &lt; sqrt(n),</a:t>
            </a:r>
            <a:br>
              <a:rPr lang="en-US" sz="1500" dirty="0"/>
            </a:br>
            <a:r>
              <a:rPr lang="en-US" sz="1500" dirty="0"/>
              <a:t>where n is number of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1D221-118C-4D16-B29B-E0C4786B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160F-F9C8-4D99-B0AA-E18F0A8F0A72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AEDC2-DCB5-2391-DDE3-D5628F17F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149" y="2905145"/>
            <a:ext cx="1953487" cy="1594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B2B0B7-F604-ED42-E0D7-28614E82A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386" y="3702205"/>
            <a:ext cx="4907756" cy="22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55A8-CD1C-4B46-8D6E-3900AFA7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Feature Weighting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7171-8BC6-4CFB-BE01-A25A9B960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50823"/>
            <a:ext cx="6213551" cy="3581845"/>
          </a:xfrm>
        </p:spPr>
        <p:txBody>
          <a:bodyPr>
            <a:normAutofit/>
          </a:bodyPr>
          <a:lstStyle/>
          <a:p>
            <a:r>
              <a:rPr lang="en-US" sz="1500" dirty="0"/>
              <a:t>Scale each feature by its importance for classification.</a:t>
            </a:r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Can use our prior knowledge about which features are more important .</a:t>
            </a:r>
          </a:p>
          <a:p>
            <a:r>
              <a:rPr lang="en-US" sz="1500" dirty="0"/>
              <a:t>Can learn the weights </a:t>
            </a:r>
            <a:r>
              <a:rPr lang="en-US" sz="1500" dirty="0" err="1"/>
              <a:t>w</a:t>
            </a:r>
            <a:r>
              <a:rPr lang="en-US" sz="1500" baseline="-25000" dirty="0" err="1"/>
              <a:t>k</a:t>
            </a:r>
            <a:r>
              <a:rPr lang="en-US" sz="1500" dirty="0"/>
              <a:t> using cross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1D221-118C-4D16-B29B-E0C4786B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160F-F9C8-4D99-B0AA-E18F0A8F0A72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BEF48D-B8FF-0330-8CDA-523996A70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203" y="2653869"/>
            <a:ext cx="3607594" cy="9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17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55A8-CD1C-4B46-8D6E-3900AFA7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7171-8BC6-4CFB-BE01-A25A9B960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50823"/>
            <a:ext cx="6213551" cy="3581845"/>
          </a:xfrm>
        </p:spPr>
        <p:txBody>
          <a:bodyPr>
            <a:normAutofit/>
          </a:bodyPr>
          <a:lstStyle/>
          <a:p>
            <a:r>
              <a:rPr lang="en-US" sz="1500" dirty="0"/>
              <a:t>Distance between neighbors could be dominated by some attributes with relatively large numbers.</a:t>
            </a:r>
          </a:p>
          <a:p>
            <a:r>
              <a:rPr lang="en-US" sz="1500" dirty="0"/>
              <a:t>E.g. income of customer</a:t>
            </a:r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Arises when two features are in different scales.</a:t>
            </a:r>
          </a:p>
          <a:p>
            <a:r>
              <a:rPr lang="en-US" sz="1500" dirty="0"/>
              <a:t>Important to normalize those features.</a:t>
            </a:r>
          </a:p>
          <a:p>
            <a:r>
              <a:rPr lang="en-US" sz="1500" dirty="0"/>
              <a:t>Mapping values to numbers between 0-1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1D221-118C-4D16-B29B-E0C4786B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160F-F9C8-4D99-B0AA-E18F0A8F0A72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D9A9F-2E82-502A-FB61-DFEA8BD6C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894" y="2891350"/>
            <a:ext cx="1700213" cy="6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62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55A8-CD1C-4B46-8D6E-3900AFA7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Nominal/Categorical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7171-8BC6-4CFB-BE01-A25A9B960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50823"/>
            <a:ext cx="6213551" cy="3581845"/>
          </a:xfrm>
        </p:spPr>
        <p:txBody>
          <a:bodyPr>
            <a:normAutofit/>
          </a:bodyPr>
          <a:lstStyle/>
          <a:p>
            <a:r>
              <a:rPr lang="en-US" sz="1500" dirty="0"/>
              <a:t>Distance works naturally with numerical attributes.</a:t>
            </a:r>
          </a:p>
          <a:p>
            <a:r>
              <a:rPr lang="en-US" sz="1500" dirty="0"/>
              <a:t>Binary value categorical data attributes can be regarded as 1 or 0.</a:t>
            </a:r>
          </a:p>
          <a:p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1D221-118C-4D16-B29B-E0C4786B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160F-F9C8-4D99-B0AA-E18F0A8F0A72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7D9A9F-2E82-502A-FB61-DFEA8BD6C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894" y="2891350"/>
            <a:ext cx="1700213" cy="678656"/>
          </a:xfrm>
          <a:prstGeom prst="rect">
            <a:avLst/>
          </a:prstGeom>
        </p:spPr>
      </p:pic>
      <p:pic>
        <p:nvPicPr>
          <p:cNvPr id="5122" name="Picture 2" descr="KNN Classification">
            <a:extLst>
              <a:ext uri="{FF2B5EF4-FFF2-40B4-BE49-F238E27FC236}">
                <a16:creationId xmlns:a16="http://schemas.microsoft.com/office/drawing/2014/main" id="{B184AD11-C975-169D-E539-B46F409F6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297" y="3570006"/>
            <a:ext cx="2107406" cy="227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17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55A8-CD1C-4B46-8D6E-3900AFA7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is a Nonlinear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7171-8BC6-4CFB-BE01-A25A9B960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714" y="2161117"/>
            <a:ext cx="7976287" cy="3371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KNN just like Decision Trees are an example of non-linear models.</a:t>
            </a: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1D221-118C-4D16-B29B-E0C4786B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160F-F9C8-4D99-B0AA-E18F0A8F0A7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F2C19-2443-F8DA-0A67-150796561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606" y="3016608"/>
            <a:ext cx="6093619" cy="25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81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55A8-CD1C-4B46-8D6E-3900AFA7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1D221-118C-4D16-B29B-E0C4786B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160F-F9C8-4D99-B0AA-E18F0A8F0A72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36D578-A7AB-953D-246A-071F97839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3B53AE-B3BF-8977-854D-949D95C11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578" y="2457450"/>
            <a:ext cx="5243513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4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55A8-CD1C-4B46-8D6E-3900AFA7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Classification - Distance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1D221-118C-4D16-B29B-E0C4786B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160F-F9C8-4D99-B0AA-E18F0A8F0A72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467465-99E5-71BC-10B4-7B1500796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431" y="2079481"/>
            <a:ext cx="4529138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84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55A8-CD1C-4B46-8D6E-3900AFA7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1325332"/>
            <a:ext cx="7085006" cy="960668"/>
          </a:xfrm>
        </p:spPr>
        <p:txBody>
          <a:bodyPr/>
          <a:lstStyle/>
          <a:p>
            <a:r>
              <a:rPr lang="en-US" dirty="0"/>
              <a:t>KNN Classification – Standardized Distance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1D221-118C-4D16-B29B-E0C4786B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160F-F9C8-4D99-B0AA-E18F0A8F0A72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5D3DE9-34B6-3FDE-35E5-6CAAC2152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441" y="2286000"/>
            <a:ext cx="4379119" cy="33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51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55A8-CD1C-4B46-8D6E-3900AFA7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7171-8BC6-4CFB-BE01-A25A9B960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950823"/>
            <a:ext cx="6213551" cy="35818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Strengths</a:t>
            </a:r>
          </a:p>
          <a:p>
            <a:r>
              <a:rPr lang="en-US" sz="1800" dirty="0"/>
              <a:t>Very simple and intuitive</a:t>
            </a:r>
          </a:p>
          <a:p>
            <a:r>
              <a:rPr lang="en-US" sz="1800" dirty="0"/>
              <a:t>Can be applied to the data from any distribution</a:t>
            </a:r>
          </a:p>
          <a:p>
            <a:r>
              <a:rPr lang="en-US" sz="1800" dirty="0"/>
              <a:t>Good classification if the number of samples is large enough.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Weaknesses </a:t>
            </a:r>
          </a:p>
          <a:p>
            <a:r>
              <a:rPr lang="en-US" sz="1800" dirty="0"/>
              <a:t>Takes more time to classify a new example </a:t>
            </a:r>
          </a:p>
          <a:p>
            <a:pPr lvl="1"/>
            <a:r>
              <a:rPr lang="en-US" sz="1500" dirty="0"/>
              <a:t>Need to calculate and compare distance from new example to all other examples.</a:t>
            </a:r>
          </a:p>
          <a:p>
            <a:r>
              <a:rPr lang="en-US" sz="1800" dirty="0"/>
              <a:t>Choosing k may be tricky.</a:t>
            </a:r>
          </a:p>
          <a:p>
            <a:r>
              <a:rPr lang="en-US" sz="1800" dirty="0"/>
              <a:t>Need large number of samples for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1D221-118C-4D16-B29B-E0C4786B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160F-F9C8-4D99-B0AA-E18F0A8F0A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55A8-CD1C-4B46-8D6E-3900AFA7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Building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7171-8BC6-4CFB-BE01-A25A9B960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714" y="2161117"/>
            <a:ext cx="7976287" cy="3371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Importing Required Libraries</a:t>
            </a:r>
          </a:p>
          <a:p>
            <a:pPr marL="0" indent="0">
              <a:buNone/>
            </a:pPr>
            <a:r>
              <a:rPr lang="en-US" sz="1500" dirty="0"/>
              <a:t># Load libraries</a:t>
            </a:r>
          </a:p>
          <a:p>
            <a:pPr marL="0" indent="0">
              <a:buNone/>
            </a:pPr>
            <a:r>
              <a:rPr lang="en-US" sz="1500" dirty="0"/>
              <a:t>import pandas as pd</a:t>
            </a:r>
          </a:p>
          <a:p>
            <a:pPr marL="0" indent="0">
              <a:buNone/>
            </a:pPr>
            <a:r>
              <a:rPr lang="en-US" sz="1500" dirty="0"/>
              <a:t>from </a:t>
            </a:r>
            <a:r>
              <a:rPr lang="en-US" sz="1500" dirty="0" err="1"/>
              <a:t>sklearn.neighbors</a:t>
            </a:r>
            <a:r>
              <a:rPr lang="en-US" sz="1500" dirty="0"/>
              <a:t> import </a:t>
            </a:r>
            <a:r>
              <a:rPr lang="en-US" sz="1500" dirty="0" err="1"/>
              <a:t>KNeighborsRegressor</a:t>
            </a:r>
            <a:r>
              <a:rPr lang="en-US" sz="1500" dirty="0"/>
              <a:t> # Import KNN Classifier</a:t>
            </a:r>
          </a:p>
          <a:p>
            <a:pPr marL="0" indent="0">
              <a:buNone/>
            </a:pPr>
            <a:r>
              <a:rPr lang="en-US" sz="1500" dirty="0"/>
              <a:t>from </a:t>
            </a:r>
            <a:r>
              <a:rPr lang="en-US" sz="1500" dirty="0" err="1"/>
              <a:t>sklearn.model_selection</a:t>
            </a:r>
            <a:r>
              <a:rPr lang="en-US" sz="1500" dirty="0"/>
              <a:t> import </a:t>
            </a:r>
            <a:r>
              <a:rPr lang="en-US" sz="1500" dirty="0" err="1"/>
              <a:t>train_test_split</a:t>
            </a:r>
            <a:r>
              <a:rPr lang="en-US" sz="1500" dirty="0"/>
              <a:t> # Import </a:t>
            </a:r>
            <a:r>
              <a:rPr lang="en-US" sz="1500" dirty="0" err="1"/>
              <a:t>train_test_split</a:t>
            </a:r>
            <a:r>
              <a:rPr lang="en-US" sz="1500" dirty="0"/>
              <a:t> function</a:t>
            </a:r>
          </a:p>
          <a:p>
            <a:pPr marL="0" indent="0">
              <a:buNone/>
            </a:pPr>
            <a:r>
              <a:rPr lang="en-US" sz="1500" dirty="0"/>
              <a:t>from </a:t>
            </a:r>
            <a:r>
              <a:rPr lang="en-US" sz="1500" dirty="0" err="1"/>
              <a:t>sklearn.metrics</a:t>
            </a:r>
            <a:r>
              <a:rPr lang="en-US" sz="1500" dirty="0"/>
              <a:t> import </a:t>
            </a:r>
            <a:r>
              <a:rPr lang="en-US" sz="1500" dirty="0" err="1"/>
              <a:t>mean_squared_error</a:t>
            </a:r>
            <a:r>
              <a:rPr lang="en-US" sz="1500" dirty="0"/>
              <a:t> #Import scikit-learn metrics module for accuracy calculation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1D221-118C-4D16-B29B-E0C4786B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160F-F9C8-4D99-B0AA-E18F0A8F0A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4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55A8-CD1C-4B46-8D6E-3900AFA7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Based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1D221-118C-4D16-B29B-E0C4786B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160F-F9C8-4D99-B0AA-E18F0A8F0A72}" type="slidenum">
              <a:rPr lang="en-US" smtClean="0"/>
              <a:t>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18B466-0763-6F33-EAE1-DC96C050B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116" y="2911798"/>
            <a:ext cx="4371975" cy="237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52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55A8-CD1C-4B46-8D6E-3900AFA7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Building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7171-8BC6-4CFB-BE01-A25A9B960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714" y="2161117"/>
            <a:ext cx="7976287" cy="3371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Loading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1D221-118C-4D16-B29B-E0C4786B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160F-F9C8-4D99-B0AA-E18F0A8F0A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13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55A8-CD1C-4B46-8D6E-3900AFA7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Building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7171-8BC6-4CFB-BE01-A25A9B960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714" y="2161117"/>
            <a:ext cx="7976287" cy="3371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Splitting Data</a:t>
            </a:r>
          </a:p>
          <a:p>
            <a:pPr marL="0" indent="0">
              <a:buNone/>
            </a:pPr>
            <a:r>
              <a:rPr lang="en-US" sz="1500" dirty="0"/>
              <a:t>To understand model performance, divide the dataset into a training set and a test set.</a:t>
            </a:r>
          </a:p>
          <a:p>
            <a:pPr marL="0" indent="0">
              <a:buNone/>
            </a:pPr>
            <a:r>
              <a:rPr lang="en-US" sz="1500" dirty="0"/>
              <a:t>Split the dataset by using the function </a:t>
            </a:r>
            <a:r>
              <a:rPr lang="en-US" sz="1500" dirty="0" err="1"/>
              <a:t>train_test_split</a:t>
            </a:r>
            <a:r>
              <a:rPr lang="en-US" sz="1500" dirty="0"/>
              <a:t>() and pass 3 parameters features; target, and </a:t>
            </a:r>
            <a:r>
              <a:rPr lang="en-US" sz="1500" dirty="0" err="1"/>
              <a:t>test_set</a:t>
            </a:r>
            <a:r>
              <a:rPr lang="en-US" sz="1500" dirty="0"/>
              <a:t> size</a:t>
            </a:r>
          </a:p>
          <a:p>
            <a:pPr marL="0" indent="0">
              <a:buNone/>
            </a:pPr>
            <a:r>
              <a:rPr lang="en-US" sz="1500" dirty="0" err="1"/>
              <a:t>X_train</a:t>
            </a:r>
            <a:r>
              <a:rPr lang="en-US" sz="1500" dirty="0"/>
              <a:t>, </a:t>
            </a:r>
            <a:r>
              <a:rPr lang="en-US" sz="1500" dirty="0" err="1"/>
              <a:t>X_test</a:t>
            </a:r>
            <a:r>
              <a:rPr lang="en-US" sz="1500" dirty="0"/>
              <a:t>, </a:t>
            </a:r>
            <a:r>
              <a:rPr lang="en-US" sz="1500" dirty="0" err="1"/>
              <a:t>y_train</a:t>
            </a:r>
            <a:r>
              <a:rPr lang="en-US" sz="1500" dirty="0"/>
              <a:t>, </a:t>
            </a:r>
            <a:r>
              <a:rPr lang="en-US" sz="1500" dirty="0" err="1"/>
              <a:t>y_test</a:t>
            </a:r>
            <a:r>
              <a:rPr lang="en-US" sz="1500" dirty="0"/>
              <a:t> = </a:t>
            </a:r>
            <a:r>
              <a:rPr lang="en-US" sz="1500" dirty="0" err="1"/>
              <a:t>train_test_split</a:t>
            </a:r>
            <a:r>
              <a:rPr lang="en-US" sz="1500" dirty="0"/>
              <a:t>(X, y, </a:t>
            </a:r>
            <a:r>
              <a:rPr lang="en-US" sz="1500" dirty="0" err="1"/>
              <a:t>test_size</a:t>
            </a:r>
            <a:r>
              <a:rPr lang="en-US" sz="1500" dirty="0"/>
              <a:t>=0.2, </a:t>
            </a:r>
            <a:r>
              <a:rPr lang="en-US" sz="1500" dirty="0" err="1"/>
              <a:t>random_state</a:t>
            </a:r>
            <a:r>
              <a:rPr lang="en-US" sz="1500" dirty="0"/>
              <a:t>=12345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1D221-118C-4D16-B29B-E0C4786B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160F-F9C8-4D99-B0AA-E18F0A8F0A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90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55A8-CD1C-4B46-8D6E-3900AFA7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Building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7171-8BC6-4CFB-BE01-A25A9B960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714" y="2161117"/>
            <a:ext cx="7976287" cy="3371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Building the model</a:t>
            </a:r>
          </a:p>
          <a:p>
            <a:pPr marL="0" indent="0">
              <a:buNone/>
            </a:pPr>
            <a:r>
              <a:rPr lang="en-US" sz="1500" dirty="0"/>
              <a:t>To understand model performance, divide the dataset into a training set and a test set.</a:t>
            </a:r>
          </a:p>
          <a:p>
            <a:pPr marL="0" indent="0">
              <a:buNone/>
            </a:pPr>
            <a:r>
              <a:rPr lang="en-US" sz="1500" dirty="0" err="1"/>
              <a:t>knn_model</a:t>
            </a:r>
            <a:r>
              <a:rPr lang="en-US" sz="1500" dirty="0"/>
              <a:t> = </a:t>
            </a:r>
            <a:r>
              <a:rPr lang="en-US" sz="1500" dirty="0" err="1"/>
              <a:t>KNeighborsRegressor</a:t>
            </a:r>
            <a:r>
              <a:rPr lang="en-US" sz="1500" dirty="0"/>
              <a:t>(</a:t>
            </a:r>
            <a:r>
              <a:rPr lang="en-US" sz="1500" dirty="0" err="1"/>
              <a:t>n_neighbors</a:t>
            </a:r>
            <a:r>
              <a:rPr lang="en-US" sz="1500" dirty="0"/>
              <a:t>=3)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fr-FR" sz="1500" dirty="0" err="1"/>
              <a:t>knn_model.fit</a:t>
            </a:r>
            <a:r>
              <a:rPr lang="fr-FR" sz="1500" dirty="0"/>
              <a:t>(</a:t>
            </a:r>
            <a:r>
              <a:rPr lang="fr-FR" sz="1500" dirty="0" err="1"/>
              <a:t>X_train</a:t>
            </a:r>
            <a:r>
              <a:rPr lang="fr-FR" sz="1500" dirty="0"/>
              <a:t>, </a:t>
            </a:r>
            <a:r>
              <a:rPr lang="fr-FR" sz="1500" dirty="0" err="1"/>
              <a:t>y_train</a:t>
            </a:r>
            <a:r>
              <a:rPr lang="fr-FR" sz="1500" dirty="0"/>
              <a:t>)</a:t>
            </a:r>
          </a:p>
          <a:p>
            <a:pPr marL="0" indent="0">
              <a:buNone/>
            </a:pPr>
            <a:r>
              <a:rPr lang="en-US" sz="1500" dirty="0"/>
              <a:t>from math import sqrt</a:t>
            </a:r>
          </a:p>
          <a:p>
            <a:pPr marL="0" indent="0">
              <a:buNone/>
            </a:pPr>
            <a:r>
              <a:rPr lang="en-US" sz="1500" dirty="0" err="1"/>
              <a:t>train_preds</a:t>
            </a:r>
            <a:r>
              <a:rPr lang="en-US" sz="1500" dirty="0"/>
              <a:t> = </a:t>
            </a:r>
            <a:r>
              <a:rPr lang="en-US" sz="1500" dirty="0" err="1"/>
              <a:t>knn_model.predict</a:t>
            </a:r>
            <a:r>
              <a:rPr lang="en-US" sz="1500" dirty="0"/>
              <a:t>(</a:t>
            </a:r>
            <a:r>
              <a:rPr lang="en-US" sz="1500" dirty="0" err="1"/>
              <a:t>X_train</a:t>
            </a:r>
            <a:r>
              <a:rPr lang="en-US" sz="1500" dirty="0"/>
              <a:t>)</a:t>
            </a:r>
          </a:p>
          <a:p>
            <a:pPr marL="0" indent="0">
              <a:buNone/>
            </a:pPr>
            <a:r>
              <a:rPr lang="en-US" sz="1500" dirty="0" err="1"/>
              <a:t>mse</a:t>
            </a:r>
            <a:r>
              <a:rPr lang="en-US" sz="1500" dirty="0"/>
              <a:t> = </a:t>
            </a:r>
            <a:r>
              <a:rPr lang="en-US" sz="1500" dirty="0" err="1"/>
              <a:t>mean_squared_error</a:t>
            </a:r>
            <a:r>
              <a:rPr lang="en-US" sz="1500" dirty="0"/>
              <a:t>(</a:t>
            </a:r>
            <a:r>
              <a:rPr lang="en-US" sz="1500" dirty="0" err="1"/>
              <a:t>y_train</a:t>
            </a:r>
            <a:r>
              <a:rPr lang="en-US" sz="1500" dirty="0"/>
              <a:t>, </a:t>
            </a:r>
            <a:r>
              <a:rPr lang="en-US" sz="1500" dirty="0" err="1"/>
              <a:t>train_preds</a:t>
            </a:r>
            <a:r>
              <a:rPr lang="en-US" sz="1500" dirty="0"/>
              <a:t>)</a:t>
            </a:r>
          </a:p>
          <a:p>
            <a:pPr marL="0" indent="0">
              <a:buNone/>
            </a:pPr>
            <a:r>
              <a:rPr lang="en-US" sz="1500" dirty="0" err="1"/>
              <a:t>rmse</a:t>
            </a:r>
            <a:r>
              <a:rPr lang="en-US" sz="1500" dirty="0"/>
              <a:t> = sqrt(</a:t>
            </a:r>
            <a:r>
              <a:rPr lang="en-US" sz="1500" dirty="0" err="1"/>
              <a:t>mse</a:t>
            </a:r>
            <a:r>
              <a:rPr lang="en-US" sz="1500" dirty="0"/>
              <a:t>)</a:t>
            </a:r>
          </a:p>
          <a:p>
            <a:pPr marL="0" indent="0">
              <a:buNone/>
            </a:pPr>
            <a:r>
              <a:rPr lang="en-US" sz="1500" dirty="0" err="1"/>
              <a:t>rmse</a:t>
            </a: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1D221-118C-4D16-B29B-E0C4786B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160F-F9C8-4D99-B0AA-E18F0A8F0A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61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55A8-CD1C-4B46-8D6E-3900AFA7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 Building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7171-8BC6-4CFB-BE01-A25A9B960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714" y="2161117"/>
            <a:ext cx="7976287" cy="3371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Building the model</a:t>
            </a:r>
          </a:p>
          <a:p>
            <a:pPr marL="0" indent="0">
              <a:buNone/>
            </a:pPr>
            <a:r>
              <a:rPr lang="en-US" sz="1500" dirty="0" err="1"/>
              <a:t>test_preds</a:t>
            </a:r>
            <a:r>
              <a:rPr lang="en-US" sz="1500" dirty="0"/>
              <a:t> = </a:t>
            </a:r>
            <a:r>
              <a:rPr lang="en-US" sz="1500" dirty="0" err="1"/>
              <a:t>knn_model.predict</a:t>
            </a:r>
            <a:r>
              <a:rPr lang="en-US" sz="1500" dirty="0"/>
              <a:t>(</a:t>
            </a:r>
            <a:r>
              <a:rPr lang="en-US" sz="1500" dirty="0" err="1"/>
              <a:t>X_test</a:t>
            </a:r>
            <a:r>
              <a:rPr lang="en-US" sz="1500" dirty="0"/>
              <a:t>)</a:t>
            </a:r>
          </a:p>
          <a:p>
            <a:pPr marL="0" indent="0">
              <a:buNone/>
            </a:pPr>
            <a:r>
              <a:rPr lang="en-US" sz="1500" dirty="0" err="1"/>
              <a:t>mse</a:t>
            </a:r>
            <a:r>
              <a:rPr lang="en-US" sz="1500" dirty="0"/>
              <a:t> = </a:t>
            </a:r>
            <a:r>
              <a:rPr lang="en-US" sz="1500" dirty="0" err="1"/>
              <a:t>mean_squared_error</a:t>
            </a:r>
            <a:r>
              <a:rPr lang="en-US" sz="1500" dirty="0"/>
              <a:t>(</a:t>
            </a:r>
            <a:r>
              <a:rPr lang="en-US" sz="1500" dirty="0" err="1"/>
              <a:t>y_test</a:t>
            </a:r>
            <a:r>
              <a:rPr lang="en-US" sz="1500" dirty="0"/>
              <a:t>, </a:t>
            </a:r>
            <a:r>
              <a:rPr lang="en-US" sz="1500" dirty="0" err="1"/>
              <a:t>test_preds</a:t>
            </a:r>
            <a:r>
              <a:rPr lang="en-US" sz="1500" dirty="0"/>
              <a:t>)</a:t>
            </a:r>
          </a:p>
          <a:p>
            <a:pPr marL="0" indent="0">
              <a:buNone/>
            </a:pPr>
            <a:r>
              <a:rPr lang="en-US" sz="1500" dirty="0" err="1"/>
              <a:t>rmse</a:t>
            </a:r>
            <a:r>
              <a:rPr lang="en-US" sz="1500" dirty="0"/>
              <a:t> = sqrt(</a:t>
            </a:r>
            <a:r>
              <a:rPr lang="en-US" sz="1500" dirty="0" err="1"/>
              <a:t>mse</a:t>
            </a:r>
            <a:r>
              <a:rPr lang="en-US" sz="1500" dirty="0"/>
              <a:t>)</a:t>
            </a:r>
          </a:p>
          <a:p>
            <a:pPr marL="0" indent="0">
              <a:buNone/>
            </a:pPr>
            <a:r>
              <a:rPr lang="en-US" sz="1500" dirty="0" err="1"/>
              <a:t>rmse</a:t>
            </a: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1D221-118C-4D16-B29B-E0C4786B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160F-F9C8-4D99-B0AA-E18F0A8F0A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62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9068-6410-4C98-8C4F-59C63436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1026" name="Picture 2" descr="Image result for questions">
            <a:extLst>
              <a:ext uri="{FF2B5EF4-FFF2-40B4-BE49-F238E27FC236}">
                <a16:creationId xmlns:a16="http://schemas.microsoft.com/office/drawing/2014/main" id="{5F7E9086-3D20-41F6-9EF0-6D6185330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20" y="2556896"/>
            <a:ext cx="1850231" cy="13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029F26-ECF2-4CC2-B43D-945C16F6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160F-F9C8-4D99-B0AA-E18F0A8F0A72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C74C75-4CA7-BC0A-BBED-2069701BD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92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55A8-CD1C-4B46-8D6E-3900AFA7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7171-8BC6-4CFB-BE01-A25A9B960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K-Nearest Neighbors</a:t>
            </a:r>
          </a:p>
          <a:p>
            <a:r>
              <a:rPr lang="en-US" sz="2400" dirty="0"/>
              <a:t>Memory-Based Reasoning</a:t>
            </a:r>
          </a:p>
          <a:p>
            <a:r>
              <a:rPr lang="en-US" sz="2400" dirty="0"/>
              <a:t>Example-Based Reasoning</a:t>
            </a:r>
          </a:p>
          <a:p>
            <a:r>
              <a:rPr lang="en-US" sz="2400" dirty="0"/>
              <a:t>Instance-Based Learning</a:t>
            </a:r>
          </a:p>
          <a:p>
            <a:r>
              <a:rPr lang="en-US" sz="2400" dirty="0"/>
              <a:t>Lazy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1D221-118C-4D16-B29B-E0C4786B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160F-F9C8-4D99-B0AA-E18F0A8F0A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9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55A8-CD1C-4B46-8D6E-3900AFA7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KNN?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7171-8BC6-4CFB-BE01-A25A9B960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743224"/>
            <a:ext cx="7202091" cy="3371551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A powerful classification algorithm used in pattern recognition</a:t>
            </a:r>
          </a:p>
          <a:p>
            <a:r>
              <a:rPr lang="en-US" sz="1800" b="1" dirty="0"/>
              <a:t>K nearest neighbors stores all available cases and classifies new cases based on a similarity measure (e.g. distance function)</a:t>
            </a:r>
          </a:p>
          <a:p>
            <a:r>
              <a:rPr lang="en-US" sz="1800" b="1" dirty="0"/>
              <a:t>A non-parametric lazy learning algorithm (An instance based learning method)</a:t>
            </a:r>
          </a:p>
          <a:p>
            <a:r>
              <a:rPr lang="en-US" sz="1800" b="1" dirty="0"/>
              <a:t>Lazy learning methods defer the decision of how to generalize beyond the training data until a new query instance is observed</a:t>
            </a:r>
          </a:p>
          <a:p>
            <a:r>
              <a:rPr lang="en-US" altLang="en-US" sz="1800" b="1" dirty="0"/>
              <a:t>Eager learning methods commit to the target model at the time of training</a:t>
            </a:r>
          </a:p>
          <a:p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1D221-118C-4D16-B29B-E0C4786B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160F-F9C8-4D99-B0AA-E18F0A8F0A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6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55A8-CD1C-4B46-8D6E-3900AFA7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KNN: Classification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7171-8BC6-4CFB-BE01-A25A9B960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81200"/>
            <a:ext cx="7202091" cy="3611033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An object (a new instance) is classified by a majority votes for its neighbor classes.</a:t>
            </a:r>
          </a:p>
          <a:p>
            <a:r>
              <a:rPr lang="en-US" sz="1800" b="1" dirty="0"/>
              <a:t>The object is assigned to the most common class amongst its k nearest neighbors (measures by a distance function)</a:t>
            </a:r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r>
              <a:rPr lang="en-US" altLang="en-US" sz="1800" b="1" dirty="0"/>
              <a:t>Note that 1-nearest neighbor classifies </a:t>
            </a:r>
            <a:r>
              <a:rPr lang="en-US" altLang="en-US" sz="1800" b="1" dirty="0" err="1"/>
              <a:t>x</a:t>
            </a:r>
            <a:r>
              <a:rPr lang="en-US" altLang="en-US" sz="1800" b="1" baseline="-25000" dirty="0" err="1"/>
              <a:t>q</a:t>
            </a:r>
            <a:r>
              <a:rPr lang="en-US" altLang="en-US" sz="1800" b="1" dirty="0"/>
              <a:t> as positive, whereas 5-nearest neighbor classifies it as negative</a:t>
            </a:r>
          </a:p>
          <a:p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1D221-118C-4D16-B29B-E0C4786B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160F-F9C8-4D99-B0AA-E18F0A8F0A7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1821A-9EA0-B10B-7E90-AC21976D0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669" y="3314050"/>
            <a:ext cx="2178844" cy="1643063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38A78179-FA85-69EF-F4ED-6A5BC4A7F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876" y="3299763"/>
            <a:ext cx="21717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007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55A8-CD1C-4B46-8D6E-3900AFA7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1D221-118C-4D16-B29B-E0C4786B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160F-F9C8-4D99-B0AA-E18F0A8F0A72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399D0-D2AB-295C-4F28-4866F826F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A8B65-3A32-FDFA-BABD-9E71DDC31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87" y="2110978"/>
            <a:ext cx="6031930" cy="317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5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55A8-CD1C-4B46-8D6E-3900AFA73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94" y="1325332"/>
            <a:ext cx="7199306" cy="960668"/>
          </a:xfrm>
        </p:spPr>
        <p:txBody>
          <a:bodyPr/>
          <a:lstStyle/>
          <a:p>
            <a:r>
              <a:rPr lang="en-US" dirty="0"/>
              <a:t>Distance measure for continuous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7171-8BC6-4CFB-BE01-A25A9B960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7768" y="2161117"/>
            <a:ext cx="7202091" cy="3371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Distance functions</a:t>
            </a:r>
          </a:p>
          <a:p>
            <a:r>
              <a:rPr lang="en-US" sz="1500" dirty="0"/>
              <a:t>Calculate the distance between new example</a:t>
            </a:r>
            <a:br>
              <a:rPr lang="en-US" sz="1500" dirty="0"/>
            </a:br>
            <a:r>
              <a:rPr lang="en-US" sz="1500" dirty="0"/>
              <a:t>( E ) and all examples in the training set</a:t>
            </a:r>
          </a:p>
          <a:p>
            <a:r>
              <a:rPr lang="en-US" sz="1500" dirty="0"/>
              <a:t> Euclidean distance between two examples</a:t>
            </a:r>
          </a:p>
          <a:p>
            <a:r>
              <a:rPr lang="en-US" sz="1500" dirty="0"/>
              <a:t>X=[x</a:t>
            </a:r>
            <a:r>
              <a:rPr lang="en-US" sz="1500" baseline="-25000" dirty="0"/>
              <a:t>1</a:t>
            </a:r>
            <a:r>
              <a:rPr lang="en-US" sz="1500" dirty="0"/>
              <a:t>.x</a:t>
            </a:r>
            <a:r>
              <a:rPr lang="en-US" sz="1500" baseline="-25000" dirty="0"/>
              <a:t>2</a:t>
            </a:r>
            <a:r>
              <a:rPr lang="en-US" sz="1500" dirty="0"/>
              <a:t>.x</a:t>
            </a:r>
            <a:r>
              <a:rPr lang="en-US" sz="1500" baseline="-25000" dirty="0"/>
              <a:t>3</a:t>
            </a:r>
            <a:r>
              <a:rPr lang="en-US" sz="1500" dirty="0"/>
              <a:t>,…,</a:t>
            </a:r>
            <a:r>
              <a:rPr lang="en-US" sz="1500" dirty="0" err="1"/>
              <a:t>x</a:t>
            </a:r>
            <a:r>
              <a:rPr lang="en-US" sz="1500" baseline="-25000" dirty="0" err="1"/>
              <a:t>n</a:t>
            </a:r>
            <a:r>
              <a:rPr lang="en-US" sz="1500" dirty="0"/>
              <a:t>]</a:t>
            </a:r>
          </a:p>
          <a:p>
            <a:r>
              <a:rPr lang="en-US" sz="1500" dirty="0"/>
              <a:t>Y=[y</a:t>
            </a:r>
            <a:r>
              <a:rPr lang="en-US" sz="1500" baseline="-25000" dirty="0"/>
              <a:t>1</a:t>
            </a:r>
            <a:r>
              <a:rPr lang="en-US" sz="1500" dirty="0"/>
              <a:t>,y</a:t>
            </a:r>
            <a:r>
              <a:rPr lang="en-US" sz="1500" baseline="-25000" dirty="0"/>
              <a:t>2</a:t>
            </a:r>
            <a:r>
              <a:rPr lang="en-US" sz="1500" dirty="0"/>
              <a:t>,y</a:t>
            </a:r>
            <a:r>
              <a:rPr lang="en-US" sz="1500" baseline="-25000" dirty="0"/>
              <a:t>3</a:t>
            </a:r>
            <a:r>
              <a:rPr lang="en-US" sz="1500" dirty="0"/>
              <a:t>,…,</a:t>
            </a:r>
            <a:r>
              <a:rPr lang="en-US" sz="1500" dirty="0" err="1"/>
              <a:t>y</a:t>
            </a:r>
            <a:r>
              <a:rPr lang="en-US" sz="1500" baseline="-25000" dirty="0" err="1"/>
              <a:t>n</a:t>
            </a:r>
            <a:r>
              <a:rPr lang="en-US" sz="1500" dirty="0"/>
              <a:t>]</a:t>
            </a:r>
          </a:p>
          <a:p>
            <a:r>
              <a:rPr lang="en-US" sz="1500" dirty="0"/>
              <a:t>The Euclidean distance D(X,Y) between</a:t>
            </a:r>
            <a:br>
              <a:rPr lang="en-US" sz="1500" dirty="0"/>
            </a:br>
            <a:r>
              <a:rPr lang="en-US" sz="1500" dirty="0"/>
              <a:t>X and Y is defined as:</a:t>
            </a:r>
          </a:p>
          <a:p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1D221-118C-4D16-B29B-E0C4786B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160F-F9C8-4D99-B0AA-E18F0A8F0A72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KNN Classification">
            <a:extLst>
              <a:ext uri="{FF2B5EF4-FFF2-40B4-BE49-F238E27FC236}">
                <a16:creationId xmlns:a16="http://schemas.microsoft.com/office/drawing/2014/main" id="{E4F9E735-F126-AC48-F035-3CB8CDC46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830" y="1805667"/>
            <a:ext cx="2460170" cy="232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4D0F79-09E8-D878-BBF5-F784AC424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801" y="4572001"/>
            <a:ext cx="1907381" cy="65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4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55A8-CD1C-4B46-8D6E-3900AFA7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7171-8BC6-4CFB-BE01-A25A9B960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54" y="1981200"/>
            <a:ext cx="7202091" cy="3371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All the instances correspond to points in an n-dimensional feature space</a:t>
            </a:r>
          </a:p>
          <a:p>
            <a:pPr marL="0" indent="0">
              <a:buNone/>
            </a:pPr>
            <a:r>
              <a:rPr lang="en-US" sz="1500" b="1" dirty="0"/>
              <a:t>Each instance is represented with a set of numerical attributes</a:t>
            </a:r>
          </a:p>
          <a:p>
            <a:pPr marL="0" indent="0">
              <a:buNone/>
            </a:pPr>
            <a:r>
              <a:rPr lang="en-US" sz="1500" b="1" dirty="0"/>
              <a:t>Each of the training data consists of a set of vectors and a class label associated with each vector.</a:t>
            </a:r>
          </a:p>
          <a:p>
            <a:pPr marL="0" indent="0">
              <a:buNone/>
            </a:pPr>
            <a:r>
              <a:rPr lang="en-US" sz="1500" b="1" dirty="0"/>
              <a:t>Classification is done by comparing feature vectors of different k nearest points.</a:t>
            </a:r>
          </a:p>
          <a:p>
            <a:pPr marL="0" indent="0">
              <a:buNone/>
            </a:pPr>
            <a:r>
              <a:rPr lang="en-US" sz="1500" b="1" dirty="0"/>
              <a:t>Select the k-nearest example to E in the  training set </a:t>
            </a:r>
          </a:p>
          <a:p>
            <a:pPr marL="0" indent="0">
              <a:buNone/>
            </a:pPr>
            <a:r>
              <a:rPr lang="en-US" sz="1500" b="1" dirty="0"/>
              <a:t>Assign E to the most common class among its k-nearest neighbors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1D221-118C-4D16-B29B-E0C4786B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160F-F9C8-4D99-B0AA-E18F0A8F0A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24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55A8-CD1C-4B46-8D6E-3900AFA7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3-KNN: 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1D221-118C-4D16-B29B-E0C4786B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1160F-F9C8-4D99-B0AA-E18F0A8F0A72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D2321-2682-2311-3A0E-6FFC18DEB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954B8-5FA2-285D-B9B8-A9AF37876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34" y="2286000"/>
            <a:ext cx="3943350" cy="3057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2BEA27-D087-3B2A-747B-700E02094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184" y="2286000"/>
            <a:ext cx="1843088" cy="277891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6ACA71-568F-40E8-2AE5-0C8B448CDAB7}"/>
              </a:ext>
            </a:extLst>
          </p:cNvPr>
          <p:cNvSpPr/>
          <p:nvPr/>
        </p:nvSpPr>
        <p:spPr>
          <a:xfrm>
            <a:off x="4374573" y="4951269"/>
            <a:ext cx="910611" cy="3393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4274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11763</TotalTime>
  <Words>912</Words>
  <Application>Microsoft Office PowerPoint</Application>
  <PresentationFormat>On-screen Show (4:3)</PresentationFormat>
  <Paragraphs>168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Arial</vt:lpstr>
      <vt:lpstr>Calibri</vt:lpstr>
      <vt:lpstr>Office Theme</vt:lpstr>
      <vt:lpstr>PowerPoint Presentation</vt:lpstr>
      <vt:lpstr>Instance Based Learning</vt:lpstr>
      <vt:lpstr>Different Names</vt:lpstr>
      <vt:lpstr>What is KNN?</vt:lpstr>
      <vt:lpstr>KNN: Classification Approach</vt:lpstr>
      <vt:lpstr>Distance Measure</vt:lpstr>
      <vt:lpstr>Distance measure for continuous Variables</vt:lpstr>
      <vt:lpstr>K-Nearest Neighbor Algorithm</vt:lpstr>
      <vt:lpstr>3-KNN: Example </vt:lpstr>
      <vt:lpstr>How to choose K?</vt:lpstr>
      <vt:lpstr>KNN Feature Weighting</vt:lpstr>
      <vt:lpstr>Feature Normalization</vt:lpstr>
      <vt:lpstr>Nominal/Categorical Data</vt:lpstr>
      <vt:lpstr>KNN is a Nonlinear Algorithm</vt:lpstr>
      <vt:lpstr>KNN Classification</vt:lpstr>
      <vt:lpstr>KNN Classification - Distance</vt:lpstr>
      <vt:lpstr>KNN Classification – Standardized Distance</vt:lpstr>
      <vt:lpstr>KNN</vt:lpstr>
      <vt:lpstr>KNN Building in Python</vt:lpstr>
      <vt:lpstr>KNN Building in Python</vt:lpstr>
      <vt:lpstr>KNN Building in Python</vt:lpstr>
      <vt:lpstr>KNN Building in Python</vt:lpstr>
      <vt:lpstr>KNN Building in Python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AKHTAR JAMIL</dc:creator>
  <cp:lastModifiedBy>Muhammad Zulqarnain</cp:lastModifiedBy>
  <cp:revision>1133</cp:revision>
  <dcterms:created xsi:type="dcterms:W3CDTF">2006-08-16T00:00:00Z</dcterms:created>
  <dcterms:modified xsi:type="dcterms:W3CDTF">2025-03-07T04:39:01Z</dcterms:modified>
</cp:coreProperties>
</file>