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sldIdLst>
    <p:sldId id="443" r:id="rId2"/>
    <p:sldId id="504" r:id="rId3"/>
    <p:sldId id="625" r:id="rId4"/>
    <p:sldId id="628" r:id="rId5"/>
    <p:sldId id="626" r:id="rId6"/>
    <p:sldId id="634" r:id="rId7"/>
    <p:sldId id="637" r:id="rId8"/>
    <p:sldId id="636" r:id="rId9"/>
    <p:sldId id="639" r:id="rId10"/>
    <p:sldId id="638" r:id="rId11"/>
    <p:sldId id="641" r:id="rId12"/>
    <p:sldId id="642" r:id="rId13"/>
    <p:sldId id="643" r:id="rId14"/>
    <p:sldId id="414" r:id="rId15"/>
    <p:sldId id="41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>
      <p:cViewPr varScale="1">
        <p:scale>
          <a:sx n="113" d="100"/>
          <a:sy n="113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3B39D3AF-4677-4A8D-A3A6-DF7E23B25AE9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DC1A-938D-4644-A69F-85C3517D517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927-9F73-4004-BE21-ACC210DF3599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F0EF-0D11-4D0B-B80C-137E06326353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2515-1AC1-47DC-8EC5-0D506C15053A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02D4-4AB7-449D-A728-DCFBBDB4905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C7C9-726A-437A-8B59-A92EB2165766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6437-8C3F-4E27-8EA1-B6373EAC63C8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C6DA-5CA2-474F-88D9-B01DF8F5DC03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078B-7569-4312-B44A-E412345E6640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EFED-DA45-4A8C-A242-0B04F8BBB760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363DD851-BF4B-4F9A-8ABA-FEDED16A2FCE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ll-about-feature-scaling-bcc0ad75cb3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80D-9FAA-4278-8663-5DCD715149D8}" type="datetime1">
              <a:rPr lang="en-US" smtClean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Muhammad Zulqarnain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solidFill>
                  <a:srgbClr val="0099CC"/>
                </a:solidFill>
                <a:effectLst/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76300" y="2589241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28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Muhammad Zulqarnain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6300" y="3900341"/>
            <a:ext cx="739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   Data Science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5802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503AAB-C25E-4A10-88F0-842AF2D3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K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p</m:t>
                      </m:r>
                      <m:d>
                        <m:d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PK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n-PK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PK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K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PK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PK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PK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K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p</m:t>
                      </m:r>
                      <m:d>
                        <m:dPr>
                          <m:ctrlP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PK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r>
                  <a:rPr lang="en-US" i="1" dirty="0">
                    <a:solidFill>
                      <a:srgbClr val="FF0000"/>
                    </a:solidFill>
                    <a:ea typeface="Calibri" panose="020F0502020204030204" pitchFamily="34" charset="0"/>
                  </a:rPr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⁡(1−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effectLst/>
                                    <a:latin typeface="Calibri" panose="020F0502020204030204" pitchFamily="34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K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b="0" i="0" u="none" strike="noStrike" baseline="0" dirty="0">
                    <a:solidFill>
                      <a:srgbClr val="FF0000"/>
                    </a:solidFill>
                  </a:rPr>
                  <a:t>The </a:t>
                </a:r>
                <a:r>
                  <a:rPr lang="en-US" b="0" i="1" u="none" strike="noStrike" baseline="0" dirty="0">
                    <a:solidFill>
                      <a:srgbClr val="FF0000"/>
                    </a:solidFill>
                  </a:rPr>
                  <a:t>log loss</a:t>
                </a:r>
                <a:r>
                  <a:rPr lang="en-US" dirty="0">
                    <a:solidFill>
                      <a:srgbClr val="FF0000"/>
                    </a:solidFill>
                  </a:rPr>
                  <a:t> can be written as:</a:t>
                </a:r>
                <a:endParaRPr lang="en-US" b="0" i="0" u="none" strike="noStrike" baseline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𝐽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)=−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PK" i="1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503AAB-C25E-4A10-88F0-842AF2D3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FAB2C-E921-48C7-8340-92EDE43F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012D-6A18-474F-B01F-6B4007EAAAAA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2681A-9651-4338-B33C-93634AC4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FB69A-D29C-464C-9A58-DBC319F6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1A718A-A3FF-45CB-BBBE-8ABC2D15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9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780F48-36B0-42D8-9326-7EA9788E7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3200" b="0" i="0" u="none" strike="noStrike" baseline="0" dirty="0">
                    <a:solidFill>
                      <a:srgbClr val="FF0000"/>
                    </a:solidFill>
                    <a:latin typeface="TimesNewRomanPSMT"/>
                  </a:rPr>
                  <a:t>This cost function is convex</a:t>
                </a:r>
              </a:p>
              <a:p>
                <a:pPr lvl="1"/>
                <a:r>
                  <a:rPr lang="en-US" sz="2800" b="0" i="0" u="none" strike="noStrike" baseline="0" dirty="0">
                    <a:latin typeface="TimesNewRomanPSMT"/>
                  </a:rPr>
                  <a:t>Gradient Descent is </a:t>
                </a:r>
                <a:r>
                  <a:rPr lang="en-US" sz="2800" b="0" i="0" u="none" strike="noStrike" baseline="0" dirty="0">
                    <a:solidFill>
                      <a:srgbClr val="00B050"/>
                    </a:solidFill>
                    <a:latin typeface="TimesNewRomanPSMT"/>
                  </a:rPr>
                  <a:t>guaranteed to find the global minimum</a:t>
                </a:r>
                <a:r>
                  <a:rPr lang="en-US" sz="2800" b="0" i="0" u="none" strike="noStrike" baseline="0" dirty="0">
                    <a:latin typeface="TimesNewRomanPSMT"/>
                  </a:rPr>
                  <a:t> </a:t>
                </a:r>
              </a:p>
              <a:p>
                <a:r>
                  <a:rPr lang="en-US" sz="2400" dirty="0"/>
                  <a:t>The weights can be updated using the partial derivative of the cost function according to W</a:t>
                </a:r>
                <a:r>
                  <a:rPr lang="en-US" sz="2400" baseline="-25000" dirty="0"/>
                  <a:t>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K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𝜆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K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J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PK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PK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K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4000" baseline="-25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780F48-36B0-42D8-9326-7EA9788E7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B897E-F7C5-4B63-B6AB-F441C625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1B5-40D4-4030-A7F1-20802C0826BE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49D3-186E-426A-99CC-F5561D15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FCA40-411C-402A-932B-82C7B177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BF50D8-E2D5-4D06-8AE1-53664F29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9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66C97-DA41-45AF-BD33-950E65C9A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will find W such that it </a:t>
                </a:r>
                <a:r>
                  <a:rPr lang="en-US" dirty="0">
                    <a:solidFill>
                      <a:srgbClr val="00B050"/>
                    </a:solidFill>
                  </a:rPr>
                  <a:t>minimizes J(W)</a:t>
                </a:r>
              </a:p>
              <a:p>
                <a:r>
                  <a:rPr lang="en-US" dirty="0"/>
                  <a:t>Make prediction using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latin typeface="TimesNewRomanPSMT"/>
                  </a:rPr>
                  <a:t>p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)= </m:t>
                    </m:r>
                    <m:f>
                      <m:fPr>
                        <m:ctrlP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PK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PK" sz="36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PK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PK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PK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PK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K" sz="2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K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K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&amp;0    &amp;&amp;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&amp;1    &amp;&amp;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2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≥0.5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66C97-DA41-45AF-BD33-950E65C9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D3AE9-7087-4F9C-9FAB-B170DC9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C9-E9DF-4940-993D-EDA8D4E90A50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A251F-54F3-495A-B30C-C3E51976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C12F5-6CAC-4A5F-8BE4-867716B5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421681-5DD0-414D-9371-8F59047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8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809D3-F9FC-4540-8CEE-98E582BA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extend the Logistic Regression model </a:t>
            </a:r>
            <a:r>
              <a:rPr lang="en-US" dirty="0">
                <a:solidFill>
                  <a:srgbClr val="00B050"/>
                </a:solidFill>
              </a:rPr>
              <a:t>for multiclass classification</a:t>
            </a:r>
            <a:r>
              <a:rPr lang="en-US" dirty="0"/>
              <a:t>(more than two) problems?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Multinomial model regression</a:t>
            </a:r>
          </a:p>
          <a:p>
            <a:pPr lvl="1"/>
            <a:r>
              <a:rPr lang="en-US" dirty="0"/>
              <a:t>We can use </a:t>
            </a:r>
            <a:r>
              <a:rPr lang="en-US" dirty="0">
                <a:solidFill>
                  <a:srgbClr val="FF0000"/>
                </a:solidFill>
              </a:rPr>
              <a:t>One-vs-Rest (One-vs-all)</a:t>
            </a:r>
          </a:p>
          <a:p>
            <a:pPr lvl="1"/>
            <a:r>
              <a:rPr lang="en-US" dirty="0"/>
              <a:t>Divide the problem into many </a:t>
            </a:r>
            <a:r>
              <a:rPr lang="en-US" dirty="0">
                <a:solidFill>
                  <a:srgbClr val="0070C0"/>
                </a:solidFill>
              </a:rPr>
              <a:t>sub problems (binary)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Train separate model </a:t>
            </a:r>
            <a:r>
              <a:rPr lang="en-US" dirty="0"/>
              <a:t>for one class vs rest classes</a:t>
            </a:r>
          </a:p>
          <a:p>
            <a:pPr lvl="1"/>
            <a:r>
              <a:rPr lang="en-US" dirty="0"/>
              <a:t>Repeat for </a:t>
            </a:r>
            <a:r>
              <a:rPr lang="en-US" dirty="0">
                <a:solidFill>
                  <a:srgbClr val="0070C0"/>
                </a:solidFill>
              </a:rPr>
              <a:t>all possible combinations </a:t>
            </a:r>
            <a:r>
              <a:rPr lang="en-US" dirty="0"/>
              <a:t>for every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AE8C9-5326-4283-946A-3051AFF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8B4E-65D0-4DFB-BD1B-AE7F0B4B591F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496C0-E3E0-4916-9E2B-5DEBDA5D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13D16-664B-486C-B6DF-0B3A1ECB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BA5212-EAF7-419D-8D16-B2765E31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56484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Chapter 5, Deep Learning MIT Press 2016, Ian Goodfellow</a:t>
            </a:r>
          </a:p>
          <a:p>
            <a:r>
              <a:rPr lang="en-US" altLang="tr-TR" dirty="0">
                <a:cs typeface="Times New Roman" panose="02020603050405020304" pitchFamily="18" charset="0"/>
              </a:rPr>
              <a:t>Chapter 3 Pattern Recognition and Machine Learning, </a:t>
            </a:r>
            <a:r>
              <a:rPr lang="en-US" dirty="0">
                <a:cs typeface="Times New Roman" panose="02020603050405020304" pitchFamily="18" charset="0"/>
              </a:rPr>
              <a:t>Christopher M. Bishop</a:t>
            </a:r>
          </a:p>
          <a:p>
            <a:r>
              <a:rPr lang="en-US" dirty="0">
                <a:cs typeface="Times New Roman" panose="02020603050405020304" pitchFamily="18" charset="0"/>
              </a:rPr>
              <a:t>Some graphics from the internet:</a:t>
            </a:r>
          </a:p>
          <a:p>
            <a:pPr lvl="1"/>
            <a:r>
              <a:rPr lang="en-US" altLang="tr-TR" dirty="0">
                <a:cs typeface="Times New Roman" panose="02020603050405020304" pitchFamily="18" charset="0"/>
                <a:hlinkClick r:id="rId2"/>
              </a:rPr>
              <a:t>https://towardsdatascience.com/all-about-feature-scaling-bcc0ad75cb35</a:t>
            </a:r>
            <a:endParaRPr lang="en-US" altLang="tr-TR" dirty="0">
              <a:cs typeface="Times New Roman" panose="02020603050405020304" pitchFamily="18" charset="0"/>
            </a:endParaRPr>
          </a:p>
          <a:p>
            <a:endParaRPr lang="en-US" altLang="tr-TR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318E-102C-45C4-9AC5-8223C9B022E3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2" y="2866671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202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EC80-A999-4873-8DE5-1FFA1F7E0683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EDD64-3DA7-4AEE-A463-9E951CA5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B57-94CB-4DDE-8589-6B7918D7657A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317E4-0A50-4544-B179-1B16AE2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6622B-9672-482A-A812-D64935AC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F47C34-5F53-4CF3-8118-5902DDF3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9900"/>
            <a:ext cx="8229600" cy="838200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33836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5B186E-E6B3-42F6-8A01-9FABAD06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</a:t>
            </a:r>
            <a:r>
              <a:rPr lang="en-US" dirty="0"/>
              <a:t>models the </a:t>
            </a:r>
            <a:r>
              <a:rPr lang="en-US" dirty="0">
                <a:solidFill>
                  <a:srgbClr val="7030A0"/>
                </a:solidFill>
              </a:rPr>
              <a:t>relationship between a response variable and one or more explanatory</a:t>
            </a:r>
            <a:r>
              <a:rPr lang="en-US" dirty="0"/>
              <a:t> 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categorical response variable </a:t>
            </a:r>
            <a:r>
              <a:rPr lang="en-US" dirty="0"/>
              <a:t>with two possible values, </a:t>
            </a:r>
            <a:r>
              <a:rPr lang="en-US" dirty="0">
                <a:solidFill>
                  <a:srgbClr val="0070C0"/>
                </a:solidFill>
              </a:rPr>
              <a:t>Similar Regression Models </a:t>
            </a:r>
            <a:r>
              <a:rPr lang="en-US" dirty="0"/>
              <a:t>can also be used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Spam or Not Spam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Patient Dies or Survives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Tumor Benign or Malignant</a:t>
            </a:r>
            <a:r>
              <a:rPr lang="en-US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7E95A-C174-40D6-8BEA-FD810DC7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A97E-C4BC-453E-B5AC-DB7541A2432F}" type="datetime1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FF618-EE1C-464C-8740-06DD586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7DAAD-2E50-432B-9053-3EF1B4BC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F4F8C6-61E0-4988-9F4F-4523A5C4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8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3F165-C329-45E4-B022-63126689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Classification</a:t>
            </a:r>
            <a:r>
              <a:rPr lang="en-US" dirty="0"/>
              <a:t>, like regression, is a predictive task</a:t>
            </a:r>
          </a:p>
          <a:p>
            <a:pPr lvl="1"/>
            <a:r>
              <a:rPr lang="en-US" dirty="0"/>
              <a:t>But one in which the outcome takes only values across discrete categories;</a:t>
            </a:r>
          </a:p>
          <a:p>
            <a:r>
              <a:rPr lang="en-US" dirty="0">
                <a:solidFill>
                  <a:srgbClr val="FF0000"/>
                </a:solidFill>
              </a:rPr>
              <a:t>Classification problems are very common </a:t>
            </a:r>
            <a:r>
              <a:rPr lang="en-US" dirty="0"/>
              <a:t>(more common than regression problems!)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objective function </a:t>
            </a:r>
            <a:r>
              <a:rPr lang="en-US" dirty="0"/>
              <a:t>should be modified</a:t>
            </a:r>
          </a:p>
          <a:p>
            <a:r>
              <a:rPr lang="en-US" dirty="0">
                <a:solidFill>
                  <a:srgbClr val="FF0000"/>
                </a:solidFill>
              </a:rPr>
              <a:t>Fundamentals</a:t>
            </a:r>
            <a:r>
              <a:rPr lang="en-US" dirty="0"/>
              <a:t> will be same as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A9994-E2A4-4078-8B09-380F3517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FA5-9F86-4305-953A-A4E0301F909A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9F885-178F-4661-B8B7-80F14D75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8873B-7008-440B-8FA6-C45A31A8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EBCB9F-E02C-4FBE-81E2-9BBCE917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CB813-A2E0-4F9E-A4D4-F18E3B69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1" u="none" strike="noStrike" baseline="0" dirty="0"/>
              <a:t>Logistic Regression </a:t>
            </a:r>
            <a:r>
              <a:rPr lang="en-US" sz="2600" b="0" u="none" strike="noStrike" baseline="0" dirty="0"/>
              <a:t>(also called </a:t>
            </a:r>
            <a:r>
              <a:rPr lang="en-US" sz="2600" b="0" u="none" strike="noStrike" baseline="0" dirty="0">
                <a:solidFill>
                  <a:srgbClr val="00B050"/>
                </a:solidFill>
              </a:rPr>
              <a:t>Logit Regression</a:t>
            </a:r>
            <a:r>
              <a:rPr lang="en-US" sz="2600" b="0" u="none" strike="noStrike" baseline="0" dirty="0"/>
              <a:t>) is commonly used to estimate the probability for each class</a:t>
            </a:r>
          </a:p>
          <a:p>
            <a:pPr lvl="1"/>
            <a:r>
              <a:rPr lang="en-US" b="0" u="none" strike="noStrike" baseline="0" dirty="0">
                <a:solidFill>
                  <a:srgbClr val="FF0000"/>
                </a:solidFill>
              </a:rPr>
              <a:t>What is the probability that this email is spam?</a:t>
            </a:r>
          </a:p>
          <a:p>
            <a:r>
              <a:rPr lang="en-US" dirty="0"/>
              <a:t>Can a </a:t>
            </a:r>
            <a:r>
              <a:rPr lang="en-US" dirty="0">
                <a:solidFill>
                  <a:srgbClr val="FF0000"/>
                </a:solidFill>
              </a:rPr>
              <a:t>binary classifier </a:t>
            </a:r>
            <a:r>
              <a:rPr lang="en-US" dirty="0"/>
              <a:t>be constructed using probability?</a:t>
            </a:r>
          </a:p>
          <a:p>
            <a:pPr lvl="1"/>
            <a:r>
              <a:rPr lang="en-US" sz="2800" u="none" strike="noStrike" baseline="0" dirty="0">
                <a:latin typeface="TimesNewRomanPSMT"/>
              </a:rPr>
              <a:t>If the </a:t>
            </a:r>
            <a:r>
              <a:rPr lang="en-US" sz="2800" u="none" strike="noStrike" baseline="0" dirty="0">
                <a:solidFill>
                  <a:srgbClr val="0070C0"/>
                </a:solidFill>
                <a:latin typeface="TimesNewRomanPSMT"/>
              </a:rPr>
              <a:t>estimated probability &gt; 50%, </a:t>
            </a:r>
            <a:r>
              <a:rPr lang="en-US" sz="2800" u="none" strike="noStrike" baseline="0" dirty="0">
                <a:latin typeface="TimesNewRomanPSMT"/>
              </a:rPr>
              <a:t>the instance belongs </a:t>
            </a:r>
            <a:r>
              <a:rPr lang="en-US" sz="2800" u="none" strike="noStrike" baseline="0" dirty="0">
                <a:solidFill>
                  <a:srgbClr val="00B050"/>
                </a:solidFill>
                <a:latin typeface="TimesNewRomanPS-ItalicMT"/>
              </a:rPr>
              <a:t>positive class</a:t>
            </a:r>
          </a:p>
          <a:p>
            <a:pPr lvl="1"/>
            <a:r>
              <a:rPr lang="en-US" sz="2800" u="none" strike="noStrike" baseline="0" dirty="0">
                <a:latin typeface="TimesNewRomanPSMT"/>
              </a:rPr>
              <a:t>Otherwise, it belongs to the </a:t>
            </a:r>
            <a:r>
              <a:rPr lang="en-US" sz="2800" u="none" strike="noStrike" baseline="0" dirty="0">
                <a:solidFill>
                  <a:srgbClr val="00B050"/>
                </a:solidFill>
                <a:latin typeface="TimesNewRomanPS-ItalicMT"/>
              </a:rPr>
              <a:t>negative class</a:t>
            </a:r>
            <a:endParaRPr lang="en-US" sz="2800" u="none" strike="noStrike" baseline="0" dirty="0">
              <a:solidFill>
                <a:srgbClr val="00B050"/>
              </a:solidFill>
              <a:latin typeface="TimesNewRomanPSMT"/>
            </a:endParaRPr>
          </a:p>
          <a:p>
            <a:endParaRPr lang="en-US" b="0" u="none" strike="noStrike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6FD25-34F2-4954-B061-5A04EF51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9F1A-BC23-40E7-AE93-EF81ECE6F8D6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B2939-6AD7-46DA-8475-223DA4A5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8B84A-14FB-4528-8BE4-B597F38F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7CB69C-A6A4-486A-8E02-93C688E6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3B778E-57DC-4C39-AC3E-C56F3E90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NewRomanPSMT"/>
                  </a:rPr>
                  <a:t>Suppose p(y=1|x) = p(x)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TimesNewRomanPSMT"/>
                  </a:rPr>
                  <a:t>Sigmoid Function: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NewRomanPSMT"/>
                  </a:rPr>
                  <a:t> p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)= </m:t>
                    </m:r>
                    <m:f>
                      <m:fPr>
                        <m:ctrlPr>
                          <a:rPr lang="en-P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P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PK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PK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PK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TimesNewRomanPSMT"/>
                </a:endParaRPr>
              </a:p>
              <a:p>
                <a:pPr marL="0" indent="0">
                  <a:buNone/>
                </a:pPr>
                <a:endParaRPr lang="en-PK" i="1" dirty="0"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3B778E-57DC-4C39-AC3E-C56F3E90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EFF0E-4655-4EDE-8E4C-D14B7836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E743-06D6-42C5-83F3-B0CE92301100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F193-0F48-48C4-8D9F-B7515E4D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8235-E1E5-4292-8BF5-EB2C408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88D008-DA5C-4129-8AD2-C73092DB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D3460-F79A-4DBD-AC81-FF8E6FA5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441830"/>
            <a:ext cx="5149863" cy="26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D67FB6-36B8-4834-8D41-B8670C3B1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PK" sz="32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p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sSub>
                        <m:sSubPr>
                          <m:ctrlPr>
                            <a:rPr lang="en-PK" sz="3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3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PK" sz="32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PK" sz="32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𝐱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PK" sz="3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𝜎</m:t>
                      </m:r>
                      <m:d>
                        <m:dPr>
                          <m:ctrlPr>
                            <a:rPr lang="en-PK" sz="3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K" sz="3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PK" sz="32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PK" sz="32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PK" sz="32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PK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u="none" strike="noStrike" baseline="0" dirty="0">
                    <a:latin typeface="TimesNewRomanPS-ItalicMT"/>
                  </a:rPr>
                  <a:t>σ</a:t>
                </a:r>
                <a:r>
                  <a:rPr lang="en-US" sz="3200" u="none" strike="noStrike" baseline="0" dirty="0">
                    <a:latin typeface="TimesNewRomanPSMT"/>
                  </a:rPr>
                  <a:t>(·) is a </a:t>
                </a:r>
                <a:r>
                  <a:rPr lang="en-US" sz="3200" u="none" strike="noStrike" baseline="0" dirty="0">
                    <a:solidFill>
                      <a:srgbClr val="0070C0"/>
                    </a:solidFill>
                    <a:latin typeface="TimesNewRomanPS-ItalicMT"/>
                  </a:rPr>
                  <a:t>sigmoid function</a:t>
                </a:r>
              </a:p>
              <a:p>
                <a:pPr algn="l"/>
                <a:r>
                  <a:rPr lang="en-US" sz="3200" dirty="0">
                    <a:latin typeface="TimesNewRomanPSMT"/>
                  </a:rPr>
                  <a:t>Outputs a number </a:t>
                </a:r>
                <a:r>
                  <a:rPr lang="en-US" sz="3200" dirty="0">
                    <a:solidFill>
                      <a:srgbClr val="0070C0"/>
                    </a:solidFill>
                    <a:latin typeface="TimesNewRomanPSMT"/>
                  </a:rPr>
                  <a:t>between 0 and 1</a:t>
                </a:r>
              </a:p>
              <a:p>
                <a:r>
                  <a:rPr lang="en-US" sz="3200" dirty="0">
                    <a:latin typeface="TimesNewRomanPSMT"/>
                  </a:rPr>
                  <a:t>Logistic Regression model </a:t>
                </a:r>
                <a:r>
                  <a:rPr lang="en-US" sz="3200" dirty="0">
                    <a:solidFill>
                      <a:srgbClr val="00B050"/>
                    </a:solidFill>
                    <a:latin typeface="TimesNewRomanPSMT"/>
                  </a:rPr>
                  <a:t>Prediction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K" sz="3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K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K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&amp;0    &amp;&amp;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&lt;0.5</m:t>
                              </m:r>
                            </m:e>
                            <m:e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&amp;1    &amp;&amp;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en-US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≥0.5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3200" b="0" i="0" u="none" strike="noStrike" baseline="0" dirty="0">
                  <a:latin typeface="TimesNewRomanPSM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D67FB6-36B8-4834-8D41-B8670C3B1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37F7C-C4D5-48AF-9CE0-BCA4F312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D2A2-9479-48C4-8172-77D3BCB83A08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48311-2775-4BF9-A018-6E109CD1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1A1C4-CF17-4BC0-9214-4E764ABC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D774C8-E3B1-48BF-BBCD-33E60CFB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516D11-90C9-4FE8-B49A-16AEE8E24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2800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K" sz="2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PK" sz="2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must be estimated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Linear Regression </a:t>
                </a:r>
                <a:r>
                  <a:rPr lang="en-US" dirty="0"/>
                  <a:t>uses</a:t>
                </a:r>
                <a:r>
                  <a:rPr lang="en-US" dirty="0">
                    <a:solidFill>
                      <a:srgbClr val="00B050"/>
                    </a:solidFill>
                  </a:rPr>
                  <a:t> Least Squared</a:t>
                </a:r>
                <a:r>
                  <a:rPr lang="en-US" dirty="0"/>
                  <a:t> method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Logistic Regression </a:t>
                </a:r>
                <a:r>
                  <a:rPr lang="en-US" dirty="0"/>
                  <a:t>uses </a:t>
                </a:r>
                <a:r>
                  <a:rPr lang="en-US" dirty="0">
                    <a:solidFill>
                      <a:srgbClr val="0070C0"/>
                    </a:solidFill>
                  </a:rPr>
                  <a:t>Maximum Likelihood estimation (MLE)</a:t>
                </a:r>
              </a:p>
              <a:p>
                <a:pPr lvl="1"/>
                <a:r>
                  <a:rPr lang="en-US" dirty="0"/>
                  <a:t>For a </a:t>
                </a:r>
                <a:r>
                  <a:rPr lang="en-US" dirty="0">
                    <a:solidFill>
                      <a:srgbClr val="00B050"/>
                    </a:solidFill>
                  </a:rPr>
                  <a:t>Binary 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 labeled samples with labels (0 or 1)</a:t>
                </a:r>
              </a:p>
              <a:p>
                <a:pPr lvl="1"/>
                <a:r>
                  <a:rPr lang="en-US" dirty="0"/>
                  <a:t>For class-1: Find values of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dirty="0"/>
                  <a:t> such that </a:t>
                </a:r>
                <a:r>
                  <a:rPr lang="en-US" dirty="0">
                    <a:solidFill>
                      <a:srgbClr val="FF0000"/>
                    </a:solidFill>
                  </a:rPr>
                  <a:t>p(x) is close to 1</a:t>
                </a:r>
              </a:p>
              <a:p>
                <a:pPr lvl="1"/>
                <a:r>
                  <a:rPr lang="en-US" dirty="0"/>
                  <a:t>For class-0: Find values of </a:t>
                </a:r>
                <a:r>
                  <a:rPr lang="en-US" dirty="0">
                    <a:solidFill>
                      <a:srgbClr val="00B050"/>
                    </a:solidFill>
                  </a:rPr>
                  <a:t>W</a:t>
                </a:r>
                <a:r>
                  <a:rPr lang="en-US" dirty="0"/>
                  <a:t> such that </a:t>
                </a:r>
                <a:r>
                  <a:rPr lang="en-US" dirty="0">
                    <a:solidFill>
                      <a:srgbClr val="0070C0"/>
                    </a:solidFill>
                  </a:rPr>
                  <a:t>p(x) is close to 0 or 1-p(x) is close to 1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516D11-90C9-4FE8-B49A-16AEE8E24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5BE9D-215D-4796-B4C5-71FE6992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1085-56D1-4040-AA95-181FE5FC1BEE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B6C33-3DB4-4A1C-8E3C-E04CFB87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F9A3-8C7C-4EE3-891D-91A229B0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351AA2-3D74-442F-8E10-625922C4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6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8118FF-32D9-4E6E-9B43-3AF21F729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K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K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PK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PK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×{0,1},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=1,…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PK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32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Assume:  </a:t>
                </a: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PK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PK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=1∣</m:t>
                        </m:r>
                        <m:sSub>
                          <m:sSubPr>
                            <m:ctrlPr>
                              <a:rPr lang="en-PK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PK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PK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PK" sz="28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8118FF-32D9-4E6E-9B43-3AF21F729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F166F-2622-4899-9F85-C965820A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2B2-42D0-47BF-A9E9-07329FD6F03A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2A610-F1DB-4284-866D-5F3003AF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7E7E-3A60-4341-86CA-F1103361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C78F4C-32A8-40C6-9906-4BDB5A5B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u="none" strike="noStrike" baseline="0" dirty="0">
                <a:latin typeface="TimesNewRomanPS-ItalicMT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13536</TotalTime>
  <Words>649</Words>
  <Application>Microsoft Office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Cambria Math</vt:lpstr>
      <vt:lpstr>Times New Roman</vt:lpstr>
      <vt:lpstr>TimesNewRomanPS-ItalicMT</vt:lpstr>
      <vt:lpstr>TimesNewRomanPSMT</vt:lpstr>
      <vt:lpstr>Wingdings</vt:lpstr>
      <vt:lpstr>Office Theme</vt:lpstr>
      <vt:lpstr>PowerPoint Presentation</vt:lpstr>
      <vt:lpstr>Today’s Lecture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Multinomial regression</vt:lpstr>
      <vt:lpstr>Reference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Muhammad Zulqarnain</cp:lastModifiedBy>
  <cp:revision>1260</cp:revision>
  <dcterms:created xsi:type="dcterms:W3CDTF">2006-08-16T00:00:00Z</dcterms:created>
  <dcterms:modified xsi:type="dcterms:W3CDTF">2025-05-01T18:01:27Z</dcterms:modified>
</cp:coreProperties>
</file>