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377" r:id="rId2"/>
    <p:sldId id="378" r:id="rId3"/>
    <p:sldId id="379" r:id="rId4"/>
    <p:sldId id="383" r:id="rId5"/>
    <p:sldId id="382" r:id="rId6"/>
    <p:sldId id="381" r:id="rId7"/>
    <p:sldId id="385" r:id="rId8"/>
    <p:sldId id="384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8" r:id="rId19"/>
    <p:sldId id="395" r:id="rId20"/>
    <p:sldId id="396" r:id="rId21"/>
    <p:sldId id="3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68" autoAdjust="0"/>
  </p:normalViewPr>
  <p:slideViewPr>
    <p:cSldViewPr>
      <p:cViewPr varScale="1">
        <p:scale>
          <a:sx n="101" d="100"/>
          <a:sy n="101" d="100"/>
        </p:scale>
        <p:origin x="19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2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pandas crosstab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F8ADB9F-F57E-47EC-819F-F667E3470971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8F6-C6D5-40A8-B403-67263394FDB4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574E-1D57-4FAF-A2F8-83F85FFFA75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97CE-2348-437D-8ADD-C17DFD1F13A1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72F2-47F7-4A53-BD71-6DDC25A331BE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9A74-0E18-477C-8C86-2EBA89A967E3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CFB8-A4C4-42C7-B17B-63A3E87AE777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8D84-3C03-4B8D-826E-B0CBC9736A5B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FB2-EF62-42FE-8B0A-EEF71ECB0A8E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052E-2CD7-4389-A952-CBA00B2263F2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0800" y="182563"/>
            <a:ext cx="91188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B63F09-0473-445E-A153-C28F39A2D21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D00DC-B294-CE86-980F-A07CDD121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 and Sampling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232CEB-E759-2B6D-9C5C-C2D2FA3B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457200"/>
          </a:xfrm>
        </p:spPr>
        <p:txBody>
          <a:bodyPr/>
          <a:lstStyle/>
          <a:p>
            <a:fld id="{BBB814D1-7F02-489D-94C8-7E7954F47966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14187D-1026-5ECC-4B5F-D134789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457200"/>
          </a:xfrm>
        </p:spPr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1A14338-3859-EA20-4B20-4C35F18D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A65961-9820-718E-EE2B-CA2B74B7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Always involves chance selection of the elements for inclusion in the sample.</a:t>
            </a:r>
          </a:p>
          <a:p>
            <a:endParaRPr lang="en-US" sz="2400" dirty="0"/>
          </a:p>
          <a:p>
            <a:r>
              <a:rPr lang="en-US" sz="2400" dirty="0"/>
              <a:t>Each element will have a non-zero chance of selection.</a:t>
            </a:r>
          </a:p>
          <a:p>
            <a:endParaRPr lang="en-US" sz="2400" dirty="0"/>
          </a:p>
          <a:p>
            <a:r>
              <a:rPr lang="en-US" sz="2400" dirty="0"/>
              <a:t>Only with a probability sample can we estimate the likelihood that a sample will represent the population.</a:t>
            </a:r>
          </a:p>
          <a:p>
            <a:endParaRPr lang="en-US" sz="2400" dirty="0"/>
          </a:p>
          <a:p>
            <a:r>
              <a:rPr lang="en-US" sz="2400" dirty="0"/>
              <a:t>We can estimate the error associated with the sample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A79E8-AD0B-533A-24AC-105ADED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30242-D0AA-C050-FDFD-E5767A9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FFF21-F033-E14D-1709-466752F9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B02752-1CCD-9432-828F-7AD9329D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probability samples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0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AC241E-0948-418A-B1E4-240D1058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 assurance that every element of the population has a chance to be included.</a:t>
            </a:r>
          </a:p>
          <a:p>
            <a:endParaRPr lang="en-US" dirty="0"/>
          </a:p>
          <a:p>
            <a:r>
              <a:rPr lang="en-US" dirty="0"/>
              <a:t> We do not have the ability to estimate the error associated with the sample drawn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B4279-4366-875F-0950-C58AEC83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FB66E-1C5A-F87D-F08D-4633B43D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784B-97A2-5D10-7051-8FC2A959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55FEAF-E869-3570-E147-1859C1D7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 non</a:t>
            </a:r>
            <a:br>
              <a:rPr lang="en-US" dirty="0"/>
            </a:br>
            <a:r>
              <a:rPr lang="en-US" dirty="0"/>
              <a:t>Probability samples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0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0F0169-77B4-067D-D559-A4721CD5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i="0" dirty="0">
                <a:solidFill>
                  <a:srgbClr val="00B050"/>
                </a:solidFill>
                <a:effectLst/>
                <a:latin typeface="Arial-BoldMT"/>
              </a:rPr>
              <a:t>The sampling process comprises several stages :</a:t>
            </a:r>
          </a:p>
          <a:p>
            <a:r>
              <a:rPr lang="en-US" sz="8800" i="0" dirty="0">
                <a:effectLst/>
                <a:latin typeface="ArialMT"/>
              </a:rPr>
              <a:t>Defining the population of concern</a:t>
            </a:r>
          </a:p>
          <a:p>
            <a:endParaRPr lang="en-US" sz="8800" i="0" dirty="0">
              <a:effectLst/>
              <a:latin typeface="ArialMT"/>
            </a:endParaRPr>
          </a:p>
          <a:p>
            <a:r>
              <a:rPr lang="en-US" sz="8800" i="0" dirty="0">
                <a:effectLst/>
                <a:latin typeface="ArialMT"/>
              </a:rPr>
              <a:t>Specifying a sampling frame, a set of items or events possible to measure</a:t>
            </a:r>
          </a:p>
          <a:p>
            <a:endParaRPr lang="en-US" sz="8800" i="0" dirty="0">
              <a:effectLst/>
              <a:latin typeface="ArialMT"/>
            </a:endParaRPr>
          </a:p>
          <a:p>
            <a:r>
              <a:rPr lang="en-US" sz="8800" i="0" dirty="0">
                <a:effectLst/>
                <a:latin typeface="ArialMT"/>
              </a:rPr>
              <a:t>Specifying a sampling method for selecting items or events from the frame</a:t>
            </a:r>
          </a:p>
          <a:p>
            <a:endParaRPr lang="en-US" sz="8800" i="0" dirty="0">
              <a:effectLst/>
              <a:latin typeface="ArialMT"/>
            </a:endParaRPr>
          </a:p>
          <a:p>
            <a:r>
              <a:rPr lang="en-US" sz="8800" i="0" dirty="0">
                <a:effectLst/>
                <a:latin typeface="ArialMT"/>
              </a:rPr>
              <a:t>Determining the sample size</a:t>
            </a:r>
          </a:p>
          <a:p>
            <a:endParaRPr lang="en-US" sz="8800" i="0" dirty="0">
              <a:effectLst/>
              <a:latin typeface="ArialMT"/>
            </a:endParaRPr>
          </a:p>
          <a:p>
            <a:r>
              <a:rPr lang="en-US" sz="8800" i="0" dirty="0">
                <a:effectLst/>
                <a:latin typeface="ArialMT"/>
              </a:rPr>
              <a:t>Implementing the sampling plan</a:t>
            </a:r>
          </a:p>
          <a:p>
            <a:endParaRPr lang="en-US" sz="8800" i="0" dirty="0">
              <a:effectLst/>
              <a:latin typeface="ArialMT"/>
            </a:endParaRPr>
          </a:p>
          <a:p>
            <a:r>
              <a:rPr lang="en-US" sz="8800" i="0" dirty="0">
                <a:effectLst/>
                <a:latin typeface="ArialMT"/>
              </a:rPr>
              <a:t>Sampling  and data collecting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3A54A-5CE3-5886-2163-150D8EF1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BC6F8-267E-0E9B-5CA8-651EF3D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Muhammad Zulqarnain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4CE56-018E-FF1F-3514-A09E4026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B62612-2143-EFD9-9CF4-1A08EEE9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1390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D2096B-695D-3788-9C26-E5E6D6E1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ArialMT"/>
              </a:rPr>
              <a:t>Simple random sampling</a:t>
            </a:r>
          </a:p>
          <a:p>
            <a:endParaRPr lang="en-US" sz="2400" b="0" i="0" dirty="0">
              <a:effectLst/>
              <a:latin typeface="ArialMT"/>
            </a:endParaRPr>
          </a:p>
          <a:p>
            <a:r>
              <a:rPr lang="en-US" sz="2400" b="0" i="0" dirty="0">
                <a:effectLst/>
                <a:latin typeface="ArialMT"/>
              </a:rPr>
              <a:t>Systematic random sampling</a:t>
            </a:r>
          </a:p>
          <a:p>
            <a:endParaRPr lang="en-US" sz="2400" b="0" i="0" dirty="0">
              <a:effectLst/>
              <a:latin typeface="ArialMT"/>
            </a:endParaRPr>
          </a:p>
          <a:p>
            <a:r>
              <a:rPr lang="en-US" sz="2400" b="0" i="0" dirty="0">
                <a:effectLst/>
                <a:latin typeface="ArialMT"/>
              </a:rPr>
              <a:t>Stratified </a:t>
            </a:r>
            <a:r>
              <a:rPr lang="en-US" sz="2400" dirty="0">
                <a:latin typeface="ArialMT"/>
              </a:rPr>
              <a:t>Randon </a:t>
            </a:r>
            <a:r>
              <a:rPr lang="en-US" sz="2400" b="0" i="0" dirty="0">
                <a:effectLst/>
                <a:latin typeface="ArialMT"/>
              </a:rPr>
              <a:t>sampling</a:t>
            </a:r>
          </a:p>
          <a:p>
            <a:endParaRPr lang="en-US" sz="2400" b="0" i="0" dirty="0">
              <a:effectLst/>
              <a:latin typeface="ArialMT"/>
            </a:endParaRPr>
          </a:p>
          <a:p>
            <a:r>
              <a:rPr lang="en-US" sz="2400" b="0" i="0" dirty="0">
                <a:effectLst/>
                <a:latin typeface="ArialMT"/>
              </a:rPr>
              <a:t> Cluster/area random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A1853-1206-3B65-31B2-68EAF998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3829-F23E-8CAF-9871-FAF31F9E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770C-94A3-C3FE-600C-C796342D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FFF16F-E8C3-54A4-61F1-EE0C595C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Types of probab</a:t>
            </a:r>
            <a:r>
              <a:rPr lang="en-US" sz="3600" b="0" i="0" dirty="0">
                <a:solidFill>
                  <a:srgbClr val="2B2F44"/>
                </a:solidFill>
                <a:effectLst/>
                <a:latin typeface="ArialMT"/>
              </a:rPr>
              <a:t>i</a:t>
            </a:r>
            <a:r>
              <a:rPr lang="en-US" sz="3600" b="0" i="0" dirty="0">
                <a:solidFill>
                  <a:srgbClr val="380C16"/>
                </a:solidFill>
                <a:effectLst/>
                <a:latin typeface="ArialMT"/>
              </a:rPr>
              <a:t>l</a:t>
            </a:r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ity samp</a:t>
            </a:r>
            <a:r>
              <a:rPr lang="en-US" sz="3600" b="0" i="0" dirty="0">
                <a:solidFill>
                  <a:srgbClr val="3D242B"/>
                </a:solidFill>
                <a:effectLst/>
                <a:latin typeface="ArialMT"/>
              </a:rPr>
              <a:t>l</a:t>
            </a:r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ing</a:t>
            </a:r>
            <a:b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5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2851F-4F4D-A5C4-48DB-9760A48C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dirty="0">
                <a:effectLst/>
                <a:latin typeface="ArialMT"/>
              </a:rPr>
              <a:t> </a:t>
            </a:r>
            <a:r>
              <a:rPr lang="en-US" sz="2400" b="0" i="0" dirty="0">
                <a:effectLst/>
                <a:latin typeface="ArialMT"/>
              </a:rPr>
              <a:t>When population is rather uniform (</a:t>
            </a:r>
            <a:r>
              <a:rPr lang="en-US" sz="2400" b="0" i="0" dirty="0" err="1">
                <a:effectLst/>
                <a:latin typeface="ArialMT"/>
              </a:rPr>
              <a:t>e.g.school</a:t>
            </a:r>
            <a:r>
              <a:rPr lang="en-US" sz="2400" b="0" i="0" dirty="0">
                <a:effectLst/>
                <a:latin typeface="ArialMT"/>
              </a:rPr>
              <a:t>/college students, low-cost houses)</a:t>
            </a:r>
          </a:p>
          <a:p>
            <a:endParaRPr lang="en-US" sz="2400" b="0" i="0" dirty="0">
              <a:effectLst/>
              <a:latin typeface="ArialMT"/>
            </a:endParaRPr>
          </a:p>
          <a:p>
            <a:r>
              <a:rPr lang="en-US" sz="2400" b="0" i="0" dirty="0">
                <a:effectLst/>
                <a:latin typeface="ArialMT"/>
              </a:rPr>
              <a:t>Every element in the population will have an equal chance of being selected.</a:t>
            </a:r>
          </a:p>
          <a:p>
            <a:endParaRPr lang="en-US" sz="2400" b="0" i="0" dirty="0">
              <a:effectLst/>
              <a:latin typeface="ArialMT"/>
            </a:endParaRPr>
          </a:p>
          <a:p>
            <a:r>
              <a:rPr lang="en-US" sz="2400" b="0" i="0" dirty="0">
                <a:effectLst/>
                <a:latin typeface="ArialMT"/>
              </a:rPr>
              <a:t>Tables of random number population or computer generated random numbers </a:t>
            </a:r>
            <a:r>
              <a:rPr lang="en-US" b="0" i="0" dirty="0">
                <a:effectLst/>
                <a:latin typeface="ArialMT"/>
              </a:rPr>
              <a:t>are used.</a:t>
            </a:r>
          </a:p>
          <a:p>
            <a:endParaRPr lang="en-US" b="0" i="0" dirty="0">
              <a:solidFill>
                <a:srgbClr val="16131A"/>
              </a:solidFill>
              <a:effectLst/>
              <a:latin typeface="ArialMT"/>
            </a:endParaRPr>
          </a:p>
          <a:p>
            <a:r>
              <a:rPr lang="en-US" b="0" i="0" dirty="0">
                <a:effectLst/>
                <a:latin typeface="ArialMT"/>
              </a:rPr>
              <a:t>Simplest, fastest, cheapest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01D5B-6EF6-3A76-F9EC-1D19B44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F18CA-0AE6-F320-76AA-0B9D0651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8435B-2041-B13A-387D-6C7D64E9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16D606-289B-656B-70CC-F49CB68C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16131A"/>
                </a:solidFill>
                <a:effectLst/>
                <a:latin typeface="ArialMT"/>
              </a:rPr>
              <a:t>S</a:t>
            </a:r>
            <a:r>
              <a:rPr lang="en-US" sz="3600" b="0" i="0" dirty="0">
                <a:solidFill>
                  <a:srgbClr val="38231F"/>
                </a:solidFill>
                <a:effectLst/>
                <a:latin typeface="ArialMT"/>
              </a:rPr>
              <a:t>i</a:t>
            </a:r>
            <a:r>
              <a:rPr lang="en-US" sz="3600" b="0" i="0" dirty="0">
                <a:solidFill>
                  <a:srgbClr val="16131A"/>
                </a:solidFill>
                <a:effectLst/>
                <a:latin typeface="ArialMT"/>
              </a:rPr>
              <a:t>mple random samp</a:t>
            </a:r>
            <a:r>
              <a:rPr lang="en-US" sz="3600" b="0" i="0" dirty="0">
                <a:solidFill>
                  <a:srgbClr val="38231F"/>
                </a:solidFill>
                <a:effectLst/>
                <a:latin typeface="ArialMT"/>
              </a:rPr>
              <a:t>l</a:t>
            </a:r>
            <a:r>
              <a:rPr lang="en-US" sz="3600" b="0" i="0" dirty="0">
                <a:solidFill>
                  <a:srgbClr val="28283F"/>
                </a:solidFill>
                <a:effectLst/>
                <a:latin typeface="ArialMT"/>
              </a:rPr>
              <a:t>i</a:t>
            </a:r>
            <a:r>
              <a:rPr lang="en-US" sz="3600" b="0" i="0" dirty="0">
                <a:solidFill>
                  <a:srgbClr val="16131A"/>
                </a:solidFill>
                <a:effectLst/>
                <a:latin typeface="ArialMT"/>
              </a:rPr>
              <a:t>ng</a:t>
            </a:r>
            <a:br>
              <a:rPr lang="en-US" sz="3600" b="0" i="0" dirty="0">
                <a:solidFill>
                  <a:srgbClr val="16131A"/>
                </a:solidFill>
                <a:effectLst/>
                <a:latin typeface="ArialMT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9823C-DE86-98BE-1EAD-75D4AC61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4292450"/>
            <a:ext cx="2362200" cy="20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365709-B250-5D73-EDA6-BB65BDA5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MT"/>
              </a:rPr>
              <a:t>Initial starting point is selected randomly, then every nth number on the list is selected.</a:t>
            </a:r>
          </a:p>
          <a:p>
            <a:r>
              <a:rPr lang="en-US" i="0" dirty="0">
                <a:solidFill>
                  <a:srgbClr val="0D405F"/>
                </a:solidFill>
                <a:effectLst/>
                <a:latin typeface="Inter"/>
              </a:rPr>
              <a:t>The population is arranged in a particular order either ascendin</a:t>
            </a:r>
            <a:r>
              <a:rPr lang="en-US" dirty="0">
                <a:solidFill>
                  <a:srgbClr val="0D405F"/>
                </a:solidFill>
                <a:latin typeface="Inter"/>
              </a:rPr>
              <a:t>g or descending order. </a:t>
            </a:r>
          </a:p>
          <a:p>
            <a:endParaRPr lang="en-US" b="0" i="0" dirty="0">
              <a:effectLst/>
              <a:latin typeface="ArialM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ArialMT"/>
              </a:rPr>
              <a:t>Example: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MT"/>
              </a:rPr>
              <a:t>You wish to take a sample of 1,000 from a list consisting of 200,000 names. Using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ArialMT"/>
              </a:rPr>
              <a:t>systematic selection, every 200th name from the list will be drawn.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NewRomanPSMT"/>
              </a:rPr>
              <a:t>sampling interval = 200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TimesNewRomanPSMT"/>
              </a:rPr>
              <a:t>200,000/1,000 = 200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12C09-26C1-6721-EB10-379B5196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891FF-1548-AE96-0AD1-9FDC1450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7B83-1F5A-8B1D-9000-33A905DB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367318-0084-4CC4-4307-B67C111C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random sample</a:t>
            </a:r>
          </a:p>
        </p:txBody>
      </p:sp>
      <p:pic>
        <p:nvPicPr>
          <p:cNvPr id="7" name="Picture 4" descr="Systematic Random Sampling: The Complete Guide">
            <a:extLst>
              <a:ext uri="{FF2B5EF4-FFF2-40B4-BE49-F238E27FC236}">
                <a16:creationId xmlns:a16="http://schemas.microsoft.com/office/drawing/2014/main" id="{F8816A5B-ECBE-206F-8220-7C5F1A973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4495800"/>
            <a:ext cx="3733800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6ECA46-593F-E242-29F5-AF1AB430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Break population into groups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or st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r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ata and 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th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en </a:t>
            </a:r>
            <a:r>
              <a:rPr lang="en-US" sz="2400" b="0" i="0" dirty="0">
                <a:solidFill>
                  <a:srgbClr val="131118"/>
                </a:solidFill>
                <a:effectLst/>
                <a:latin typeface="ArialMT"/>
              </a:rPr>
              <a:t>t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ake 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r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andom samp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l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 w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ithin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each g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r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oup.</a:t>
            </a:r>
          </a:p>
          <a:p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Tr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eat each st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r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atum as a separate subpopulation 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for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sampling 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purposes.</a:t>
            </a:r>
          </a:p>
          <a:p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Strata are 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homogeneous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within and he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t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erogeneous 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between (or maxima</a:t>
            </a:r>
            <a:r>
              <a:rPr lang="en-US" sz="2400" b="0" i="0" dirty="0">
                <a:solidFill>
                  <a:srgbClr val="131118"/>
                </a:solidFill>
                <a:effectLst/>
                <a:latin typeface="ArialMT"/>
              </a:rPr>
              <a:t>ll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y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differe</a:t>
            </a:r>
            <a:r>
              <a:rPr lang="en-US" sz="2400" b="0" i="0" dirty="0">
                <a:solidFill>
                  <a:srgbClr val="26232A"/>
                </a:solidFill>
                <a:effectLst/>
                <a:latin typeface="ArialMT"/>
              </a:rPr>
              <a:t>nt </a:t>
            </a:r>
            <a:r>
              <a:rPr lang="en-US" sz="2400" b="0" i="0" dirty="0">
                <a:solidFill>
                  <a:srgbClr val="3A363F"/>
                </a:solidFill>
                <a:effectLst/>
                <a:latin typeface="ArialMT"/>
              </a:rPr>
              <a:t>from </a:t>
            </a:r>
            <a:r>
              <a:rPr lang="en-US" sz="2400" b="0" i="0" dirty="0">
                <a:solidFill>
                  <a:srgbClr val="4B4B4D"/>
                </a:solidFill>
                <a:effectLst/>
                <a:latin typeface="ArialMT"/>
              </a:rPr>
              <a:t>each other).</a:t>
            </a:r>
            <a:r>
              <a:rPr lang="en-US" sz="24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571D7-2A9D-8EAD-F89D-FCB4C84B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B2CBE-24BC-1F7D-66AE-62A15B52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A169-262F-73A7-6C28-AF2E550F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22684F-4728-857B-88C6-33810B28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1FB56-463C-F556-5F56-7EE1A3F3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93382"/>
            <a:ext cx="3867216" cy="25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3A460-EAEE-A18C-73DB-DCCA4F59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405F"/>
                </a:solidFill>
                <a:effectLst/>
                <a:latin typeface="Inter"/>
              </a:rPr>
              <a:t>The population is divided into mutually exclusive groups(like union councils/towns/cities/provinces/countries/pacific regions).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405F"/>
                </a:solidFill>
                <a:latin typeface="Inter"/>
              </a:rPr>
              <a:t>The researcher draws the sample from each groups to analyze.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B050"/>
                </a:solidFill>
                <a:effectLst/>
                <a:latin typeface="ArialMT"/>
              </a:rPr>
              <a:t>Two-stage cluster {cluster first, Then</a:t>
            </a:r>
            <a:r>
              <a:rPr lang="en-US" sz="18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ArialMT"/>
              </a:rPr>
              <a:t>stratify within cluster)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575659"/>
                </a:solidFill>
                <a:effectLst/>
                <a:latin typeface="ArialMT"/>
              </a:rPr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48278-F959-06A7-65E7-C1DB33A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86251-E7A8-AD12-83F1-BA14CB84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E55-D33C-39F9-C5CC-1601AD0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752DC6-495A-44F9-5CE1-1B46A715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Cluster/Area Sampling </a:t>
            </a:r>
          </a:p>
        </p:txBody>
      </p:sp>
      <p:pic>
        <p:nvPicPr>
          <p:cNvPr id="7" name="Picture 2" descr="Cluster Sampling: Definition, Method and Examples">
            <a:extLst>
              <a:ext uri="{FF2B5EF4-FFF2-40B4-BE49-F238E27FC236}">
                <a16:creationId xmlns:a16="http://schemas.microsoft.com/office/drawing/2014/main" id="{C1EE529F-55EF-301E-B580-C6A14139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72706"/>
            <a:ext cx="2286000" cy="24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785F49-D43C-327D-B5F5-C8DA0A06F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90154"/>
              </p:ext>
            </p:extLst>
          </p:nvPr>
        </p:nvGraphicFramePr>
        <p:xfrm>
          <a:off x="752474" y="4831080"/>
          <a:ext cx="5876925" cy="472440"/>
        </p:xfrm>
        <a:graphic>
          <a:graphicData uri="http://schemas.openxmlformats.org/drawingml/2006/table">
            <a:tbl>
              <a:tblPr/>
              <a:tblGrid>
                <a:gridCol w="5876925">
                  <a:extLst>
                    <a:ext uri="{9D8B030D-6E8A-4147-A177-3AD203B41FA5}">
                      <a16:colId xmlns:a16="http://schemas.microsoft.com/office/drawing/2014/main" val="3942469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b="0" i="0" dirty="0">
                          <a:solidFill>
                            <a:srgbClr val="18161C"/>
                          </a:solidFill>
                          <a:effectLst/>
                          <a:latin typeface="ArialMT"/>
                        </a:rPr>
                        <a:t>Efficient from admin</a:t>
                      </a:r>
                      <a:r>
                        <a:rPr lang="en-US" sz="2500" b="0" i="0" dirty="0">
                          <a:solidFill>
                            <a:srgbClr val="3A231F"/>
                          </a:solidFill>
                          <a:effectLst/>
                          <a:latin typeface="ArialMT"/>
                        </a:rPr>
                        <a:t>i</a:t>
                      </a:r>
                      <a:r>
                        <a:rPr lang="en-US" sz="2500" b="0" i="0" dirty="0">
                          <a:solidFill>
                            <a:srgbClr val="18161C"/>
                          </a:solidFill>
                          <a:effectLst/>
                          <a:latin typeface="ArialMT"/>
                        </a:rPr>
                        <a:t>strative perspective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62822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AA6ABD3-CF6B-DC7F-AF76-1CCF4603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83155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6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BE764-9D37-9B20-2254-F38EFFAB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Convenience </a:t>
            </a:r>
            <a:r>
              <a:rPr lang="en-US" dirty="0"/>
              <a:t>sampling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Judgement sampling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Quota sampling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Snowball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6A4C4-7FCE-1C9C-4B47-E43DBADE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4136B-7441-8CE3-84BC-988DEF18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2838-E199-E9D8-18B8-FDB7168A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9FF2495-114A-8896-2FD3-A2AB235B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Types of </a:t>
            </a:r>
            <a:r>
              <a:rPr lang="en-US" dirty="0">
                <a:solidFill>
                  <a:srgbClr val="1F1C21"/>
                </a:solidFill>
                <a:latin typeface="ArialMT"/>
              </a:rPr>
              <a:t>Non </a:t>
            </a:r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probab</a:t>
            </a:r>
            <a:r>
              <a:rPr lang="en-US" sz="3600" b="0" i="0" dirty="0">
                <a:solidFill>
                  <a:srgbClr val="2B2F44"/>
                </a:solidFill>
                <a:effectLst/>
                <a:latin typeface="ArialMT"/>
              </a:rPr>
              <a:t>i</a:t>
            </a:r>
            <a:r>
              <a:rPr lang="en-US" sz="3600" b="0" i="0" dirty="0">
                <a:solidFill>
                  <a:srgbClr val="380C16"/>
                </a:solidFill>
                <a:effectLst/>
                <a:latin typeface="ArialMT"/>
              </a:rPr>
              <a:t>l</a:t>
            </a:r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ity samp</a:t>
            </a:r>
            <a:r>
              <a:rPr lang="en-US" sz="3600" b="0" i="0" dirty="0">
                <a:solidFill>
                  <a:srgbClr val="3D242B"/>
                </a:solidFill>
                <a:effectLst/>
                <a:latin typeface="ArialMT"/>
              </a:rPr>
              <a:t>l</a:t>
            </a:r>
            <a: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  <a:t>ing</a:t>
            </a:r>
            <a:br>
              <a:rPr lang="en-US" sz="3600" b="0" i="0" dirty="0">
                <a:solidFill>
                  <a:srgbClr val="1F1C21"/>
                </a:solidFill>
                <a:effectLst/>
                <a:latin typeface="ArialM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2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DCB8AA-61F0-5181-F41F-0E1BEF58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Convenience Sampling</a:t>
            </a:r>
            <a:endParaRPr lang="en-US" dirty="0"/>
          </a:p>
          <a:p>
            <a:pPr lvl="1"/>
            <a:r>
              <a:rPr lang="en-US" dirty="0"/>
              <a:t> Selecting individuals who are easiest to reach (e.g., surveying people at a shopping mall).</a:t>
            </a:r>
          </a:p>
          <a:p>
            <a:endParaRPr lang="en-US" dirty="0"/>
          </a:p>
          <a:p>
            <a:r>
              <a:rPr lang="en-US" b="1" dirty="0"/>
              <a:t>Judgmental (Purposive) Sampling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Selecting participants based on expert judgment about who would be most useful for the study.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07894-1516-92F2-F107-39CF06E2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24105-021C-4FCF-79C9-47029F8C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A18CE-26AA-0289-57EE-3395253A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825004-822C-85D0-5514-9BB9C562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57556D-ECE0-BEE6-64AA-6B8E588C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larger group from which individual can be selected to participate in study.</a:t>
            </a:r>
          </a:p>
          <a:p>
            <a:r>
              <a:rPr lang="en-US" dirty="0"/>
              <a:t>Large group from which </a:t>
            </a:r>
            <a:r>
              <a:rPr lang="en-US" dirty="0">
                <a:solidFill>
                  <a:srgbClr val="00B050"/>
                </a:solidFill>
              </a:rPr>
              <a:t>SAMPLE</a:t>
            </a:r>
            <a:r>
              <a:rPr lang="en-US" dirty="0"/>
              <a:t> is to be drawn.</a:t>
            </a:r>
          </a:p>
          <a:p>
            <a:r>
              <a:rPr lang="en-US" dirty="0"/>
              <a:t>Group of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human being </a:t>
            </a:r>
            <a:r>
              <a:rPr lang="en-US" dirty="0"/>
              <a:t>such as men ,students, drug addicts 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non human </a:t>
            </a:r>
            <a:r>
              <a:rPr lang="en-US" dirty="0"/>
              <a:t>being such as educational institutions, hospitals, phenomena.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306BF-B5A4-5276-2F11-85692822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83909-6C6A-C015-76BD-01877EC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1A281-6C46-AE8D-808D-35D7BB63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17BED9-BBB2-9470-B39F-36B2062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2604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F496E-D9C2-EB61-168E-C8620B2F5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Snowball Sampling</a:t>
            </a:r>
          </a:p>
          <a:p>
            <a:pPr lvl="1"/>
            <a:r>
              <a:rPr lang="en-US" dirty="0"/>
              <a:t>Participants refer other participants, useful for hard-to-reach </a:t>
            </a:r>
          </a:p>
          <a:p>
            <a:pPr lvl="1"/>
            <a:r>
              <a:rPr lang="en-US" dirty="0"/>
              <a:t>Example populations (e.g., studying drug users)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025B4-47E5-11F6-AA7A-DD85AD8E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AF5F0-290C-EE33-84FE-C33E8979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7A57-9808-CDE8-DC88-A0250849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0196A4-AA2A-8F14-F37B-C6E8CED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C13EB-F766-1380-EF01-C5D42E9F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Quota sampling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00B050"/>
                </a:solidFill>
              </a:rPr>
              <a:t>non-probability sampling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method where participants are selected to match key characteristics of the population.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Proportional Quota Sampling</a:t>
            </a:r>
            <a:r>
              <a:rPr lang="en-US" sz="2000" dirty="0"/>
              <a:t>: Ensures sample proportions match the population (e.g., 40% women, 60% men).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Non-Proportional Quota Sampling</a:t>
            </a:r>
            <a:r>
              <a:rPr lang="en-US" sz="2000" dirty="0"/>
              <a:t>: Ensures a minimum number of cases in each category, without strict proportionality, to adequately represent smaller groups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493BE-633A-1182-D7E7-4D2A0177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0F07F-5549-1F17-4B95-C31F8EEE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59D5F-3A2D-8143-E7A1-7D562ABF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4F29A2-E6CA-525C-8D9D-45FD3416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some cases, the entire class or group is investigated. The process of examining every member in the population is called </a:t>
            </a:r>
            <a:r>
              <a:rPr lang="en-US" b="1" dirty="0"/>
              <a:t>census</a:t>
            </a:r>
            <a:r>
              <a:rPr lang="en-US" dirty="0"/>
              <a:t>.</a:t>
            </a:r>
          </a:p>
          <a:p>
            <a:r>
              <a:rPr lang="en-US" dirty="0"/>
              <a:t>But the majority of the time, an entire population cannot be examined due to money, time, and resource constraints.</a:t>
            </a:r>
          </a:p>
          <a:p>
            <a:r>
              <a:rPr lang="en-US" dirty="0"/>
              <a:t>Measurements of large number of people often affect the quality.</a:t>
            </a:r>
          </a:p>
          <a:p>
            <a:r>
              <a:rPr lang="en-US" dirty="0"/>
              <a:t>The usual procedure in these instances is to take sample.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B3216-96E3-A67E-CF3F-C3BECB39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B8B6C-7DAA-6966-FE0F-6E9A5908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7B7C1-B1BA-7524-283A-0470A0C6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317A7F-2013-6689-58D4-EC8CC306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</a:t>
            </a:r>
          </a:p>
        </p:txBody>
      </p:sp>
    </p:spTree>
    <p:extLst>
      <p:ext uri="{BB962C8B-B14F-4D97-AF65-F5344CB8AC3E}">
        <p14:creationId xmlns:p14="http://schemas.microsoft.com/office/powerpoint/2010/main" val="11994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0F9EED-BDC7-FAA5-9873-4089D8E5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population that is representative of the entire population.</a:t>
            </a:r>
          </a:p>
          <a:p>
            <a:r>
              <a:rPr lang="en-US" dirty="0"/>
              <a:t>To study the characteristics of the population.</a:t>
            </a:r>
          </a:p>
          <a:p>
            <a:r>
              <a:rPr lang="en-US" dirty="0"/>
              <a:t>If a sample is </a:t>
            </a:r>
            <a:r>
              <a:rPr lang="en-US" b="1" dirty="0"/>
              <a:t>not representative</a:t>
            </a:r>
            <a:r>
              <a:rPr lang="en-US" dirty="0"/>
              <a:t>, the results cannot be generalized to the entire population</a:t>
            </a:r>
          </a:p>
          <a:p>
            <a:r>
              <a:rPr lang="en-US" dirty="0"/>
              <a:t>A small blood sample taken from a patient can determine the patient’s sugar level because it is truly representative of the whole blood supply.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1FD12-ECD6-0435-4E4E-BD1C3ECC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68A1E-7206-7865-FD51-A7825D5C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B6109-8B36-0CD9-DDAB-BD53D0B3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0FF40B-3B87-E2BE-B318-302AD1FD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</p:spTree>
    <p:extLst>
      <p:ext uri="{BB962C8B-B14F-4D97-AF65-F5344CB8AC3E}">
        <p14:creationId xmlns:p14="http://schemas.microsoft.com/office/powerpoint/2010/main" val="84230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0242A-C4F8-A9C7-12A5-9EC68006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9E0DB-D7AE-B820-7E47-1AB268D7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99828-C1BD-60C1-2E7F-64B8CC4E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ABD956-BBE8-DCCF-21F5-FE8C0AD8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F3632-5532-5C7A-F3D5-DB1574847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Sampling is the process of selecting sample from the population.</a:t>
            </a:r>
          </a:p>
          <a:p>
            <a:endParaRPr lang="en-US" dirty="0"/>
          </a:p>
          <a:p>
            <a:r>
              <a:rPr lang="en-US" dirty="0"/>
              <a:t>A relatively small number of individuals or measures of objects or events is selected and analyzed in order to find out something about the entire population from which it was selected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3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FB244-CA6F-337E-AD9D-DF08D020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1B7D2-35AC-CB5A-B2D8-2F1E70B8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29088-AC01-DED4-F477-AED962EA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2FB202-B3C4-FD79-E15D-4F6CE431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D4BF26-C625-2CFA-ADCE-8BEA930B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Accurate representative  of the population.</a:t>
            </a:r>
          </a:p>
          <a:p>
            <a:r>
              <a:rPr lang="en-US" dirty="0"/>
              <a:t>Time and cost efficient.</a:t>
            </a:r>
          </a:p>
          <a:p>
            <a:r>
              <a:rPr lang="en-US" dirty="0"/>
              <a:t>A sample should be proportional to the size of the population it should be large enough to represent the population properly.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B46D4-AB92-CD8B-5793-ACBAEB7B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A985-E628-E946-E38E-270F3C4E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3DDFC-976E-C8C1-ADCE-256010F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03B5F11-FE46-6E75-A1FB-F7EFF5A8B910}"/>
              </a:ext>
            </a:extLst>
          </p:cNvPr>
          <p:cNvSpPr txBox="1">
            <a:spLocks/>
          </p:cNvSpPr>
          <p:nvPr/>
        </p:nvSpPr>
        <p:spPr>
          <a:xfrm>
            <a:off x="6858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Provides precise information about the         population.  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Randomly selected since it makes the selected sample truly representative in character.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Free from bias.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 must possess the least sampling error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(a statistical error that occurs when a researcher does not select a sample that represents the population).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3D9A8-6E97-634E-4FCF-B90B342C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sampling process:</a:t>
            </a:r>
          </a:p>
          <a:p>
            <a:pPr lvl="1"/>
            <a:r>
              <a:rPr lang="en-US" dirty="0"/>
              <a:t> Define the population</a:t>
            </a:r>
          </a:p>
          <a:p>
            <a:pPr lvl="1"/>
            <a:r>
              <a:rPr lang="en-US" dirty="0"/>
              <a:t>Specify the sampling frame</a:t>
            </a:r>
          </a:p>
          <a:p>
            <a:pPr lvl="1"/>
            <a:r>
              <a:rPr lang="en-US" dirty="0"/>
              <a:t> Determine sampling method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MT"/>
              </a:rPr>
              <a:t>Determine sample size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MT"/>
              </a:rPr>
              <a:t>Select the sample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5290D-4EEE-D911-0E3B-05B1DCAF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0006A-AD09-9160-AB4F-1B9A07F7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FB12-9C31-9F7C-555B-56DACA0A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4EEB86-FEF6-E146-AA5B-E4A6CF5E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40290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D3A46-B10B-329A-FDA6-1E817F88C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131113"/>
                </a:solidFill>
                <a:effectLst/>
                <a:latin typeface="Arial-BoldMT"/>
              </a:rPr>
              <a:t>Two types of samp</a:t>
            </a:r>
            <a:r>
              <a:rPr lang="en-US" b="1" i="0" dirty="0">
                <a:solidFill>
                  <a:srgbClr val="282831"/>
                </a:solidFill>
                <a:effectLst/>
                <a:latin typeface="Arial-BoldMT"/>
              </a:rPr>
              <a:t>li</a:t>
            </a:r>
            <a:r>
              <a:rPr lang="en-US" b="1" i="0" dirty="0">
                <a:solidFill>
                  <a:srgbClr val="131113"/>
                </a:solidFill>
                <a:effectLst/>
                <a:latin typeface="Arial-BoldMT"/>
              </a:rPr>
              <a:t>ng p</a:t>
            </a:r>
            <a:r>
              <a:rPr lang="en-US" b="1" i="0" dirty="0">
                <a:solidFill>
                  <a:srgbClr val="282831"/>
                </a:solidFill>
                <a:effectLst/>
                <a:latin typeface="Arial-BoldMT"/>
              </a:rPr>
              <a:t>r</a:t>
            </a:r>
            <a:r>
              <a:rPr lang="en-US" b="1" i="0" dirty="0">
                <a:solidFill>
                  <a:srgbClr val="131113"/>
                </a:solidFill>
                <a:effectLst/>
                <a:latin typeface="Arial-BoldMT"/>
              </a:rPr>
              <a:t>ocedures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31113"/>
                </a:solidFill>
                <a:latin typeface="Arial-BoldMT"/>
              </a:rPr>
              <a:t> </a:t>
            </a:r>
            <a:r>
              <a:rPr lang="en-US" sz="2400" b="0" i="0" dirty="0">
                <a:solidFill>
                  <a:schemeClr val="accent3"/>
                </a:solidFill>
                <a:effectLst/>
                <a:latin typeface="ArialMT"/>
              </a:rPr>
              <a:t>Probability sampling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MT"/>
              </a:rPr>
              <a:t>We can specify the probability or likelihood that a given element of the population will be included in the sample.</a:t>
            </a:r>
          </a:p>
          <a:p>
            <a:pPr marL="0" indent="0">
              <a:buNone/>
            </a:pPr>
            <a:endParaRPr lang="en-US" sz="2400" b="0" i="0" dirty="0">
              <a:solidFill>
                <a:srgbClr val="282831"/>
              </a:solidFill>
              <a:effectLst/>
              <a:latin typeface="ArialMT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3"/>
                </a:solidFill>
                <a:effectLst/>
                <a:latin typeface="ArialMT"/>
              </a:rPr>
              <a:t>Non-probability sampling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82831"/>
                </a:solidFill>
                <a:effectLst/>
                <a:latin typeface="ArialMT"/>
              </a:rPr>
              <a:t>.</a:t>
            </a:r>
            <a:r>
              <a:rPr lang="en-US" sz="2400" dirty="0">
                <a:latin typeface="ArialMT"/>
              </a:rPr>
              <a:t>We cannot specify the likelihood that a given element from the population will be included </a:t>
            </a:r>
            <a:r>
              <a:rPr lang="en-US" sz="2400" dirty="0" err="1">
                <a:latin typeface="ArialMT"/>
              </a:rPr>
              <a:t>inthe</a:t>
            </a:r>
            <a:r>
              <a:rPr lang="en-US" sz="2400" dirty="0">
                <a:latin typeface="ArialMT"/>
              </a:rPr>
              <a:t> sample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28EE9-0030-0B63-4053-B6BA1298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3BB-5DB2-476A-8FB5-4110CBCFA5B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BBC6B-300B-1357-EB3E-94959515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A5667-C3EA-3EFA-FF51-5E767340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6371EC-3914-9D6A-4925-8A404629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67534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13631</TotalTime>
  <Words>1072</Words>
  <Application>Microsoft Office PowerPoint</Application>
  <PresentationFormat>On-screen Show (4:3)</PresentationFormat>
  <Paragraphs>196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Arial-BoldMT</vt:lpstr>
      <vt:lpstr>ArialMT</vt:lpstr>
      <vt:lpstr>Calibri</vt:lpstr>
      <vt:lpstr>Google Sans</vt:lpstr>
      <vt:lpstr>Inter</vt:lpstr>
      <vt:lpstr>TimesNewRomanPSMT</vt:lpstr>
      <vt:lpstr>Office Theme</vt:lpstr>
      <vt:lpstr>Population and Sampling</vt:lpstr>
      <vt:lpstr>Population</vt:lpstr>
      <vt:lpstr>Census</vt:lpstr>
      <vt:lpstr>Sample </vt:lpstr>
      <vt:lpstr>Sampling</vt:lpstr>
      <vt:lpstr>Characteristics of Good Sample</vt:lpstr>
      <vt:lpstr>PowerPoint Presentation</vt:lpstr>
      <vt:lpstr>Sampling methods and procedures</vt:lpstr>
      <vt:lpstr>Types</vt:lpstr>
      <vt:lpstr>Characteristics of probability samples </vt:lpstr>
      <vt:lpstr>Characteristics of  non Probability samples </vt:lpstr>
      <vt:lpstr>Process</vt:lpstr>
      <vt:lpstr>Types of probability sampling </vt:lpstr>
      <vt:lpstr>Simple random sampling </vt:lpstr>
      <vt:lpstr>Systematic random sample</vt:lpstr>
      <vt:lpstr>Stratified sampling</vt:lpstr>
      <vt:lpstr>Cluster/Area Sampling </vt:lpstr>
      <vt:lpstr>Types of Non probability sampling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ZULQARNAIN</dc:creator>
  <cp:lastModifiedBy>Muhammad Zulqarnain</cp:lastModifiedBy>
  <cp:revision>1345</cp:revision>
  <dcterms:created xsi:type="dcterms:W3CDTF">2006-08-16T00:00:00Z</dcterms:created>
  <dcterms:modified xsi:type="dcterms:W3CDTF">2025-02-10T16:55:33Z</dcterms:modified>
</cp:coreProperties>
</file>