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arif Bold" charset="1" panose="00000800000000000000"/>
      <p:regular r:id="rId14"/>
    </p:embeddedFont>
    <p:embeddedFont>
      <p:font typeface="Garet" charset="1" panose="00000000000000000000"/>
      <p:regular r:id="rId15"/>
    </p:embeddedFont>
    <p:embeddedFont>
      <p:font typeface="Garet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C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35" y="6382550"/>
            <a:ext cx="18288000" cy="4847425"/>
          </a:xfrm>
          <a:custGeom>
            <a:avLst/>
            <a:gdLst/>
            <a:ahLst/>
            <a:cxnLst/>
            <a:rect r="r" b="b" t="t" l="l"/>
            <a:pathLst>
              <a:path h="4847425" w="18288000">
                <a:moveTo>
                  <a:pt x="0" y="0"/>
                </a:moveTo>
                <a:lnTo>
                  <a:pt x="18288000" y="0"/>
                </a:lnTo>
                <a:lnTo>
                  <a:pt x="18288000" y="4847425"/>
                </a:lnTo>
                <a:lnTo>
                  <a:pt x="0" y="4847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7272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25851" y="540597"/>
            <a:ext cx="19686318" cy="5841953"/>
            <a:chOff x="0" y="0"/>
            <a:chExt cx="7055132" cy="20936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055132" cy="2093624"/>
            </a:xfrm>
            <a:custGeom>
              <a:avLst/>
              <a:gdLst/>
              <a:ahLst/>
              <a:cxnLst/>
              <a:rect r="r" b="b" t="t" l="l"/>
              <a:pathLst>
                <a:path h="2093624" w="7055132">
                  <a:moveTo>
                    <a:pt x="0" y="0"/>
                  </a:moveTo>
                  <a:lnTo>
                    <a:pt x="7055132" y="0"/>
                  </a:lnTo>
                  <a:lnTo>
                    <a:pt x="7055132" y="2093624"/>
                  </a:lnTo>
                  <a:lnTo>
                    <a:pt x="0" y="2093624"/>
                  </a:lnTo>
                  <a:close/>
                </a:path>
              </a:pathLst>
            </a:custGeom>
            <a:solidFill>
              <a:srgbClr val="283A61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7055132" cy="2112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-7405130" y="1678265"/>
            <a:ext cx="14810259" cy="5897176"/>
          </a:xfrm>
          <a:custGeom>
            <a:avLst/>
            <a:gdLst/>
            <a:ahLst/>
            <a:cxnLst/>
            <a:rect r="r" b="b" t="t" l="l"/>
            <a:pathLst>
              <a:path h="5897176" w="14810259">
                <a:moveTo>
                  <a:pt x="14810260" y="0"/>
                </a:moveTo>
                <a:lnTo>
                  <a:pt x="0" y="0"/>
                </a:lnTo>
                <a:lnTo>
                  <a:pt x="0" y="5897176"/>
                </a:lnTo>
                <a:lnTo>
                  <a:pt x="14810260" y="5897176"/>
                </a:lnTo>
                <a:lnTo>
                  <a:pt x="148102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92808" y="1508043"/>
            <a:ext cx="9110794" cy="3445537"/>
          </a:xfrm>
          <a:custGeom>
            <a:avLst/>
            <a:gdLst/>
            <a:ahLst/>
            <a:cxnLst/>
            <a:rect r="r" b="b" t="t" l="l"/>
            <a:pathLst>
              <a:path h="3445537" w="9110794">
                <a:moveTo>
                  <a:pt x="0" y="0"/>
                </a:moveTo>
                <a:lnTo>
                  <a:pt x="9110795" y="0"/>
                </a:lnTo>
                <a:lnTo>
                  <a:pt x="9110795" y="3445537"/>
                </a:lnTo>
                <a:lnTo>
                  <a:pt x="0" y="34455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436803" y="-402378"/>
            <a:ext cx="18953403" cy="1431078"/>
            <a:chOff x="0" y="0"/>
            <a:chExt cx="6792472" cy="5128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92472" cy="512866"/>
            </a:xfrm>
            <a:custGeom>
              <a:avLst/>
              <a:gdLst/>
              <a:ahLst/>
              <a:cxnLst/>
              <a:rect r="r" b="b" t="t" l="l"/>
              <a:pathLst>
                <a:path h="512866" w="6792472">
                  <a:moveTo>
                    <a:pt x="0" y="0"/>
                  </a:moveTo>
                  <a:lnTo>
                    <a:pt x="6792472" y="0"/>
                  </a:lnTo>
                  <a:lnTo>
                    <a:pt x="6792472" y="512866"/>
                  </a:lnTo>
                  <a:lnTo>
                    <a:pt x="0" y="512866"/>
                  </a:lnTo>
                  <a:close/>
                </a:path>
              </a:pathLst>
            </a:custGeom>
            <a:solidFill>
              <a:srgbClr val="7198D4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6792472" cy="531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023355" y="6382550"/>
            <a:ext cx="7866483" cy="2974961"/>
          </a:xfrm>
          <a:custGeom>
            <a:avLst/>
            <a:gdLst/>
            <a:ahLst/>
            <a:cxnLst/>
            <a:rect r="r" b="b" t="t" l="l"/>
            <a:pathLst>
              <a:path h="2974961" w="7866483">
                <a:moveTo>
                  <a:pt x="0" y="0"/>
                </a:moveTo>
                <a:lnTo>
                  <a:pt x="7866483" y="0"/>
                </a:lnTo>
                <a:lnTo>
                  <a:pt x="7866483" y="2974961"/>
                </a:lnTo>
                <a:lnTo>
                  <a:pt x="0" y="29749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956882" y="2768146"/>
            <a:ext cx="14526637" cy="5336665"/>
            <a:chOff x="0" y="0"/>
            <a:chExt cx="19368849" cy="711555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03200" y="203200"/>
              <a:ext cx="19165649" cy="6912353"/>
              <a:chOff x="0" y="0"/>
              <a:chExt cx="5151402" cy="185792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151402" cy="1857923"/>
              </a:xfrm>
              <a:custGeom>
                <a:avLst/>
                <a:gdLst/>
                <a:ahLst/>
                <a:cxnLst/>
                <a:rect r="r" b="b" t="t" l="l"/>
                <a:pathLst>
                  <a:path h="1857923" w="5151402">
                    <a:moveTo>
                      <a:pt x="0" y="0"/>
                    </a:moveTo>
                    <a:lnTo>
                      <a:pt x="5151402" y="0"/>
                    </a:lnTo>
                    <a:lnTo>
                      <a:pt x="5151402" y="1857923"/>
                    </a:lnTo>
                    <a:lnTo>
                      <a:pt x="0" y="1857923"/>
                    </a:lnTo>
                    <a:close/>
                  </a:path>
                </a:pathLst>
              </a:custGeom>
              <a:solidFill>
                <a:srgbClr val="283A61"/>
              </a:solidFill>
              <a:ln w="47625" cap="sq">
                <a:solidFill>
                  <a:srgbClr val="283A61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5151402" cy="18769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19165649" cy="6882090"/>
              <a:chOff x="0" y="0"/>
              <a:chExt cx="5151402" cy="184978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5151402" cy="1849789"/>
              </a:xfrm>
              <a:custGeom>
                <a:avLst/>
                <a:gdLst/>
                <a:ahLst/>
                <a:cxnLst/>
                <a:rect r="r" b="b" t="t" l="l"/>
                <a:pathLst>
                  <a:path h="1849789" w="5151402">
                    <a:moveTo>
                      <a:pt x="0" y="0"/>
                    </a:moveTo>
                    <a:lnTo>
                      <a:pt x="5151402" y="0"/>
                    </a:lnTo>
                    <a:lnTo>
                      <a:pt x="5151402" y="1849789"/>
                    </a:lnTo>
                    <a:lnTo>
                      <a:pt x="0" y="1849789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283A61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9050"/>
                <a:ext cx="5151402" cy="18688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0"/>
              <a:ext cx="19165649" cy="740179"/>
              <a:chOff x="0" y="0"/>
              <a:chExt cx="5151402" cy="1989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151402" cy="198948"/>
              </a:xfrm>
              <a:custGeom>
                <a:avLst/>
                <a:gdLst/>
                <a:ahLst/>
                <a:cxnLst/>
                <a:rect r="r" b="b" t="t" l="l"/>
                <a:pathLst>
                  <a:path h="198948" w="5151402">
                    <a:moveTo>
                      <a:pt x="0" y="0"/>
                    </a:moveTo>
                    <a:lnTo>
                      <a:pt x="5151402" y="0"/>
                    </a:lnTo>
                    <a:lnTo>
                      <a:pt x="5151402" y="198948"/>
                    </a:lnTo>
                    <a:lnTo>
                      <a:pt x="0" y="198948"/>
                    </a:lnTo>
                    <a:close/>
                  </a:path>
                </a:pathLst>
              </a:custGeom>
              <a:solidFill>
                <a:srgbClr val="D45357"/>
              </a:solidFill>
              <a:ln w="47625" cap="sq">
                <a:solidFill>
                  <a:srgbClr val="283A61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9050"/>
                <a:ext cx="5151402" cy="2179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646335" y="1560431"/>
              <a:ext cx="18068468" cy="2529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03"/>
                </a:lnSpc>
              </a:pPr>
              <a:r>
                <a:rPr lang="en-US" b="true" sz="7323">
                  <a:solidFill>
                    <a:srgbClr val="283A61"/>
                  </a:solidFill>
                  <a:latin typeface="Tarif Bold"/>
                  <a:ea typeface="Tarif Bold"/>
                  <a:cs typeface="Tarif Bold"/>
                  <a:sym typeface="Tarif Bold"/>
                </a:rPr>
                <a:t>UTS MACHINE LEARNING - REGRESSI DAN KLASIFIKASI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324495" y="5149099"/>
              <a:ext cx="12516660" cy="1564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68"/>
                </a:lnSpc>
                <a:spcBef>
                  <a:spcPct val="0"/>
                </a:spcBef>
              </a:pPr>
              <a:r>
                <a:rPr lang="en-US" sz="3477">
                  <a:solidFill>
                    <a:srgbClr val="283A61"/>
                  </a:solidFill>
                  <a:latin typeface="Garet"/>
                  <a:ea typeface="Garet"/>
                  <a:cs typeface="Garet"/>
                  <a:sym typeface="Garet"/>
                </a:rPr>
                <a:t>Muhammad Abyan Ridhan Siregar - 1103210053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83A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6803" y="835376"/>
            <a:ext cx="9580803" cy="10300917"/>
            <a:chOff x="0" y="0"/>
            <a:chExt cx="3433544" cy="36916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3544" cy="3691616"/>
            </a:xfrm>
            <a:custGeom>
              <a:avLst/>
              <a:gdLst/>
              <a:ahLst/>
              <a:cxnLst/>
              <a:rect r="r" b="b" t="t" l="l"/>
              <a:pathLst>
                <a:path h="3691616" w="3433544">
                  <a:moveTo>
                    <a:pt x="0" y="0"/>
                  </a:moveTo>
                  <a:lnTo>
                    <a:pt x="3433544" y="0"/>
                  </a:lnTo>
                  <a:lnTo>
                    <a:pt x="3433544" y="3691616"/>
                  </a:lnTo>
                  <a:lnTo>
                    <a:pt x="0" y="3691616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433544" cy="3710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448108"/>
            <a:ext cx="7109480" cy="252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8"/>
              </a:lnSpc>
            </a:pPr>
            <a:r>
              <a:rPr lang="en-US" sz="419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Exploratory Data Analysis, Data Preparation, </a:t>
            </a:r>
          </a:p>
          <a:p>
            <a:pPr algn="l">
              <a:lnSpc>
                <a:spcPts val="5028"/>
              </a:lnSpc>
            </a:pPr>
            <a:r>
              <a:rPr lang="en-US" sz="419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Modeling, </a:t>
            </a:r>
          </a:p>
          <a:p>
            <a:pPr algn="l">
              <a:lnSpc>
                <a:spcPts val="5028"/>
              </a:lnSpc>
            </a:pPr>
            <a:r>
              <a:rPr lang="en-US" sz="419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dan Evaluasi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505993"/>
            <a:ext cx="6169737" cy="1214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8"/>
              </a:lnSpc>
            </a:pPr>
            <a:r>
              <a:rPr lang="en-US" sz="9099" b="true">
                <a:solidFill>
                  <a:srgbClr val="283A61"/>
                </a:solidFill>
                <a:latin typeface="Tarif Bold"/>
                <a:ea typeface="Tarif Bold"/>
                <a:cs typeface="Tarif Bold"/>
                <a:sym typeface="Tarif Bold"/>
              </a:rPr>
              <a:t>About This!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436803" y="-147379"/>
            <a:ext cx="9580803" cy="1176079"/>
            <a:chOff x="0" y="0"/>
            <a:chExt cx="3433544" cy="4214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33544" cy="421480"/>
            </a:xfrm>
            <a:custGeom>
              <a:avLst/>
              <a:gdLst/>
              <a:ahLst/>
              <a:cxnLst/>
              <a:rect r="r" b="b" t="t" l="l"/>
              <a:pathLst>
                <a:path h="421480" w="3433544">
                  <a:moveTo>
                    <a:pt x="0" y="0"/>
                  </a:moveTo>
                  <a:lnTo>
                    <a:pt x="3433544" y="0"/>
                  </a:lnTo>
                  <a:lnTo>
                    <a:pt x="3433544" y="421480"/>
                  </a:lnTo>
                  <a:lnTo>
                    <a:pt x="0" y="421480"/>
                  </a:lnTo>
                  <a:close/>
                </a:path>
              </a:pathLst>
            </a:custGeom>
            <a:solidFill>
              <a:srgbClr val="FFBC65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433544" cy="4405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149820" y="1674496"/>
            <a:ext cx="7109480" cy="6928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4787" indent="-452393" lvl="1">
              <a:lnSpc>
                <a:spcPts val="5028"/>
              </a:lnSpc>
              <a:buFont typeface="Arial"/>
              <a:buChar char="•"/>
            </a:pPr>
            <a:r>
              <a:rPr lang="en-US" sz="419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Melakukan analisis pada dataset regresi dan klasifikasi.</a:t>
            </a:r>
          </a:p>
          <a:p>
            <a:pPr algn="l" marL="904787" indent="-452393" lvl="1">
              <a:lnSpc>
                <a:spcPts val="5028"/>
              </a:lnSpc>
              <a:buFont typeface="Arial"/>
              <a:buChar char="•"/>
            </a:pPr>
            <a:r>
              <a:rPr lang="en-US" sz="419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Membangun model prediksi untuk regresi dan klasifikasi.</a:t>
            </a:r>
          </a:p>
          <a:p>
            <a:pPr algn="l" marL="904787" indent="-452393" lvl="1">
              <a:lnSpc>
                <a:spcPts val="5028"/>
              </a:lnSpc>
              <a:buFont typeface="Arial"/>
              <a:buChar char="•"/>
            </a:pPr>
            <a:r>
              <a:rPr lang="en-US" sz="419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Mengevaluasi performa model menggunakan metrik tertentu.</a:t>
            </a:r>
          </a:p>
          <a:p>
            <a:pPr algn="l">
              <a:lnSpc>
                <a:spcPts val="5028"/>
              </a:lnSpc>
            </a:pPr>
          </a:p>
        </p:txBody>
      </p:sp>
    </p:spTree>
  </p:cSld>
  <p:clrMapOvr>
    <a:masterClrMapping/>
  </p:clrMapOvr>
  <p:transition spd="fast">
    <p:cover dir="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98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382550"/>
            <a:ext cx="18288000" cy="4847425"/>
          </a:xfrm>
          <a:custGeom>
            <a:avLst/>
            <a:gdLst/>
            <a:ahLst/>
            <a:cxnLst/>
            <a:rect r="r" b="b" t="t" l="l"/>
            <a:pathLst>
              <a:path h="4847425" w="18288000">
                <a:moveTo>
                  <a:pt x="0" y="0"/>
                </a:moveTo>
                <a:lnTo>
                  <a:pt x="18288000" y="0"/>
                </a:lnTo>
                <a:lnTo>
                  <a:pt x="18288000" y="4847425"/>
                </a:lnTo>
                <a:lnTo>
                  <a:pt x="0" y="4847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7272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25851" y="-729762"/>
            <a:ext cx="19686318" cy="7112312"/>
            <a:chOff x="0" y="0"/>
            <a:chExt cx="7055132" cy="25488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055132" cy="2548892"/>
            </a:xfrm>
            <a:custGeom>
              <a:avLst/>
              <a:gdLst/>
              <a:ahLst/>
              <a:cxnLst/>
              <a:rect r="r" b="b" t="t" l="l"/>
              <a:pathLst>
                <a:path h="2548892" w="7055132">
                  <a:moveTo>
                    <a:pt x="0" y="0"/>
                  </a:moveTo>
                  <a:lnTo>
                    <a:pt x="7055132" y="0"/>
                  </a:lnTo>
                  <a:lnTo>
                    <a:pt x="7055132" y="2548892"/>
                  </a:lnTo>
                  <a:lnTo>
                    <a:pt x="0" y="2548892"/>
                  </a:lnTo>
                  <a:close/>
                </a:path>
              </a:pathLst>
            </a:custGeom>
            <a:solidFill>
              <a:srgbClr val="283A61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7055132" cy="2567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36803" y="-402378"/>
            <a:ext cx="18953403" cy="2130061"/>
            <a:chOff x="0" y="0"/>
            <a:chExt cx="6792472" cy="7633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92472" cy="763366"/>
            </a:xfrm>
            <a:custGeom>
              <a:avLst/>
              <a:gdLst/>
              <a:ahLst/>
              <a:cxnLst/>
              <a:rect r="r" b="b" t="t" l="l"/>
              <a:pathLst>
                <a:path h="763366" w="6792472">
                  <a:moveTo>
                    <a:pt x="0" y="0"/>
                  </a:moveTo>
                  <a:lnTo>
                    <a:pt x="6792472" y="0"/>
                  </a:lnTo>
                  <a:lnTo>
                    <a:pt x="6792472" y="763366"/>
                  </a:lnTo>
                  <a:lnTo>
                    <a:pt x="0" y="763366"/>
                  </a:lnTo>
                  <a:close/>
                </a:path>
              </a:pathLst>
            </a:custGeom>
            <a:solidFill>
              <a:srgbClr val="7198D4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6792472" cy="782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862556"/>
            <a:ext cx="15654446" cy="10145862"/>
            <a:chOff x="0" y="0"/>
            <a:chExt cx="5610200" cy="36360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10200" cy="3636048"/>
            </a:xfrm>
            <a:custGeom>
              <a:avLst/>
              <a:gdLst/>
              <a:ahLst/>
              <a:cxnLst/>
              <a:rect r="r" b="b" t="t" l="l"/>
              <a:pathLst>
                <a:path h="3636048" w="5610200">
                  <a:moveTo>
                    <a:pt x="0" y="0"/>
                  </a:moveTo>
                  <a:lnTo>
                    <a:pt x="5610200" y="0"/>
                  </a:lnTo>
                  <a:lnTo>
                    <a:pt x="5610200" y="3636048"/>
                  </a:lnTo>
                  <a:lnTo>
                    <a:pt x="0" y="3636048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5610200" cy="3655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082334" y="1741943"/>
            <a:ext cx="7562773" cy="2333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63"/>
              </a:lnSpc>
            </a:pPr>
            <a:r>
              <a:rPr lang="en-US" sz="8799" b="true">
                <a:solidFill>
                  <a:srgbClr val="283A61"/>
                </a:solidFill>
                <a:latin typeface="Tarif Bold"/>
                <a:ea typeface="Tarif Bold"/>
                <a:cs typeface="Tarif Bold"/>
                <a:sym typeface="Tarif Bold"/>
              </a:rPr>
              <a:t>Gambaran Dataset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217308" y="-247278"/>
            <a:ext cx="6747960" cy="2551956"/>
          </a:xfrm>
          <a:custGeom>
            <a:avLst/>
            <a:gdLst/>
            <a:ahLst/>
            <a:cxnLst/>
            <a:rect r="r" b="b" t="t" l="l"/>
            <a:pathLst>
              <a:path h="2551956" w="6747960">
                <a:moveTo>
                  <a:pt x="0" y="0"/>
                </a:moveTo>
                <a:lnTo>
                  <a:pt x="6747960" y="0"/>
                </a:lnTo>
                <a:lnTo>
                  <a:pt x="6747960" y="2551956"/>
                </a:lnTo>
                <a:lnTo>
                  <a:pt x="0" y="2551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5822567" y="4954069"/>
            <a:ext cx="6747960" cy="2551956"/>
          </a:xfrm>
          <a:custGeom>
            <a:avLst/>
            <a:gdLst/>
            <a:ahLst/>
            <a:cxnLst/>
            <a:rect r="r" b="b" t="t" l="l"/>
            <a:pathLst>
              <a:path h="2551956" w="6747960">
                <a:moveTo>
                  <a:pt x="6747960" y="0"/>
                </a:moveTo>
                <a:lnTo>
                  <a:pt x="0" y="0"/>
                </a:lnTo>
                <a:lnTo>
                  <a:pt x="0" y="2551956"/>
                </a:lnTo>
                <a:lnTo>
                  <a:pt x="6747960" y="2551956"/>
                </a:lnTo>
                <a:lnTo>
                  <a:pt x="67479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222733" y="2926485"/>
            <a:ext cx="3781386" cy="962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  <a:spcBef>
                <a:spcPct val="0"/>
              </a:spcBef>
            </a:pPr>
            <a:r>
              <a:rPr lang="en-US" b="true" sz="5599">
                <a:solidFill>
                  <a:srgbClr val="D45357"/>
                </a:solidFill>
                <a:latin typeface="Tarif Bold"/>
                <a:ea typeface="Tarif Bold"/>
                <a:cs typeface="Tarif Bold"/>
                <a:sym typeface="Tarif Bold"/>
              </a:rPr>
              <a:t>What is it?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23322" y="4615662"/>
            <a:ext cx="8280798" cy="352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599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Dataset Regressi:</a:t>
            </a: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  <a:r>
              <a:rPr lang="en-US" sz="2599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RegresiUTSTelkom.csv</a:t>
            </a: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  <a:r>
              <a:rPr lang="en-US" sz="2599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Ukuran dataset: 510.000+ baris, mencakup variabel numerik dan target (continuous).</a:t>
            </a:r>
          </a:p>
          <a:p>
            <a:pPr algn="l">
              <a:lnSpc>
                <a:spcPts val="3119"/>
              </a:lnSpc>
            </a:pPr>
            <a:r>
              <a:rPr lang="en-US" sz="2599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Variabel penting: Fitur numerik seperti X1, X2, hingga variabel target Y.</a:t>
            </a:r>
          </a:p>
          <a:p>
            <a:pPr algn="l">
              <a:lnSpc>
                <a:spcPts val="311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284917" y="8768162"/>
            <a:ext cx="250816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61475" y="4615662"/>
            <a:ext cx="6103793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599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Dataset Klasifikasi:</a:t>
            </a: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  <a:r>
              <a:rPr lang="en-US" sz="2599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Dataset klasifikasi dari bagian sebelumnya (maternal health risk).</a:t>
            </a:r>
          </a:p>
          <a:p>
            <a:pPr algn="l">
              <a:lnSpc>
                <a:spcPts val="3119"/>
              </a:lnSpc>
            </a:pPr>
            <a:r>
              <a:rPr lang="en-US" sz="2599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Variabel target RiskLevel dengan kategori risiko: High, Mid, Low.</a:t>
            </a:r>
          </a:p>
          <a:p>
            <a:pPr algn="l">
              <a:lnSpc>
                <a:spcPts val="3119"/>
              </a:lnSpc>
            </a:pPr>
          </a:p>
        </p:txBody>
      </p:sp>
    </p:spTree>
  </p:cSld>
  <p:clrMapOvr>
    <a:masterClrMapping/>
  </p:clrMapOvr>
  <p:transition spd="fast">
    <p:cover dir="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98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382550"/>
            <a:ext cx="18288000" cy="4847425"/>
          </a:xfrm>
          <a:custGeom>
            <a:avLst/>
            <a:gdLst/>
            <a:ahLst/>
            <a:cxnLst/>
            <a:rect r="r" b="b" t="t" l="l"/>
            <a:pathLst>
              <a:path h="4847425" w="18288000">
                <a:moveTo>
                  <a:pt x="0" y="0"/>
                </a:moveTo>
                <a:lnTo>
                  <a:pt x="18288000" y="0"/>
                </a:lnTo>
                <a:lnTo>
                  <a:pt x="18288000" y="4847425"/>
                </a:lnTo>
                <a:lnTo>
                  <a:pt x="0" y="4847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7272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25851" y="-729762"/>
            <a:ext cx="19686318" cy="7112312"/>
            <a:chOff x="0" y="0"/>
            <a:chExt cx="7055132" cy="25488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055132" cy="2548892"/>
            </a:xfrm>
            <a:custGeom>
              <a:avLst/>
              <a:gdLst/>
              <a:ahLst/>
              <a:cxnLst/>
              <a:rect r="r" b="b" t="t" l="l"/>
              <a:pathLst>
                <a:path h="2548892" w="7055132">
                  <a:moveTo>
                    <a:pt x="0" y="0"/>
                  </a:moveTo>
                  <a:lnTo>
                    <a:pt x="7055132" y="0"/>
                  </a:lnTo>
                  <a:lnTo>
                    <a:pt x="7055132" y="2548892"/>
                  </a:lnTo>
                  <a:lnTo>
                    <a:pt x="0" y="2548892"/>
                  </a:lnTo>
                  <a:close/>
                </a:path>
              </a:pathLst>
            </a:custGeom>
            <a:solidFill>
              <a:srgbClr val="283A61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7055132" cy="2567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36803" y="-402378"/>
            <a:ext cx="18953403" cy="2130061"/>
            <a:chOff x="0" y="0"/>
            <a:chExt cx="6792472" cy="7633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92472" cy="763366"/>
            </a:xfrm>
            <a:custGeom>
              <a:avLst/>
              <a:gdLst/>
              <a:ahLst/>
              <a:cxnLst/>
              <a:rect r="r" b="b" t="t" l="l"/>
              <a:pathLst>
                <a:path h="763366" w="6792472">
                  <a:moveTo>
                    <a:pt x="0" y="0"/>
                  </a:moveTo>
                  <a:lnTo>
                    <a:pt x="6792472" y="0"/>
                  </a:lnTo>
                  <a:lnTo>
                    <a:pt x="6792472" y="763366"/>
                  </a:lnTo>
                  <a:lnTo>
                    <a:pt x="0" y="763366"/>
                  </a:lnTo>
                  <a:close/>
                </a:path>
              </a:pathLst>
            </a:custGeom>
            <a:solidFill>
              <a:srgbClr val="7198D4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6792472" cy="782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862556"/>
            <a:ext cx="16088828" cy="10145862"/>
            <a:chOff x="0" y="0"/>
            <a:chExt cx="5765873" cy="36360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65873" cy="3636048"/>
            </a:xfrm>
            <a:custGeom>
              <a:avLst/>
              <a:gdLst/>
              <a:ahLst/>
              <a:cxnLst/>
              <a:rect r="r" b="b" t="t" l="l"/>
              <a:pathLst>
                <a:path h="3636048" w="5765873">
                  <a:moveTo>
                    <a:pt x="0" y="0"/>
                  </a:moveTo>
                  <a:lnTo>
                    <a:pt x="5765873" y="0"/>
                  </a:lnTo>
                  <a:lnTo>
                    <a:pt x="5765873" y="3636048"/>
                  </a:lnTo>
                  <a:lnTo>
                    <a:pt x="0" y="3636048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5765873" cy="3655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082334" y="4876800"/>
            <a:ext cx="6481020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Regresi:</a:t>
            </a:r>
          </a:p>
          <a:p>
            <a:pPr algn="l" marL="561341" indent="-280670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Mengidentifikasi missing values dan menangani outlier.</a:t>
            </a:r>
          </a:p>
          <a:p>
            <a:pPr algn="l" marL="561341" indent="-280670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Standarisasi variabel numerik menggunakan StandardScaler.</a:t>
            </a:r>
          </a:p>
          <a:p>
            <a:pPr algn="l" marL="561341" indent="-280670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M</a:t>
            </a:r>
            <a:r>
              <a:rPr lang="en-US" sz="260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embagi dataset menjadi training (80%) dan testing (20%).</a:t>
            </a:r>
          </a:p>
          <a:p>
            <a:pPr algn="l">
              <a:lnSpc>
                <a:spcPts val="312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082334" y="1741943"/>
            <a:ext cx="10805474" cy="2333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63"/>
              </a:lnSpc>
            </a:pPr>
            <a:r>
              <a:rPr lang="en-US" sz="8799" b="true">
                <a:solidFill>
                  <a:srgbClr val="283A61"/>
                </a:solidFill>
                <a:latin typeface="Tarif Bold"/>
                <a:ea typeface="Tarif Bold"/>
                <a:cs typeface="Tarif Bold"/>
                <a:sym typeface="Tarif Bold"/>
              </a:rPr>
              <a:t>Pembersihan dan Persiapan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47298" y="4876800"/>
            <a:ext cx="6481020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Klasifikasi:</a:t>
            </a:r>
          </a:p>
          <a:p>
            <a:pPr algn="l" marL="561341" indent="-280670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Langkah pembersihan yang sama seperti regresi.</a:t>
            </a:r>
          </a:p>
          <a:p>
            <a:pPr algn="l" marL="561341" indent="-280670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Encod</a:t>
            </a:r>
            <a:r>
              <a:rPr lang="en-US" sz="260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ing variabel target RiskLevel menjadi numerik.</a:t>
            </a:r>
          </a:p>
          <a:p>
            <a:pPr algn="l">
              <a:lnSpc>
                <a:spcPts val="3120"/>
              </a:lnSpc>
            </a:pPr>
          </a:p>
        </p:txBody>
      </p:sp>
    </p:spTree>
  </p:cSld>
  <p:clrMapOvr>
    <a:masterClrMapping/>
  </p:clrMapOvr>
  <p:transition spd="fast">
    <p:cover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53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356758"/>
            <a:ext cx="18288000" cy="4847425"/>
          </a:xfrm>
          <a:custGeom>
            <a:avLst/>
            <a:gdLst/>
            <a:ahLst/>
            <a:cxnLst/>
            <a:rect r="r" b="b" t="t" l="l"/>
            <a:pathLst>
              <a:path h="4847425" w="18288000">
                <a:moveTo>
                  <a:pt x="0" y="0"/>
                </a:moveTo>
                <a:lnTo>
                  <a:pt x="18288000" y="0"/>
                </a:lnTo>
                <a:lnTo>
                  <a:pt x="18288000" y="4847425"/>
                </a:lnTo>
                <a:lnTo>
                  <a:pt x="0" y="4847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7272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25851" y="-729762"/>
            <a:ext cx="19686318" cy="7112312"/>
            <a:chOff x="0" y="0"/>
            <a:chExt cx="7055132" cy="25488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055132" cy="2548892"/>
            </a:xfrm>
            <a:custGeom>
              <a:avLst/>
              <a:gdLst/>
              <a:ahLst/>
              <a:cxnLst/>
              <a:rect r="r" b="b" t="t" l="l"/>
              <a:pathLst>
                <a:path h="2548892" w="7055132">
                  <a:moveTo>
                    <a:pt x="0" y="0"/>
                  </a:moveTo>
                  <a:lnTo>
                    <a:pt x="7055132" y="0"/>
                  </a:lnTo>
                  <a:lnTo>
                    <a:pt x="7055132" y="2548892"/>
                  </a:lnTo>
                  <a:lnTo>
                    <a:pt x="0" y="2548892"/>
                  </a:lnTo>
                  <a:close/>
                </a:path>
              </a:pathLst>
            </a:custGeom>
            <a:solidFill>
              <a:srgbClr val="283A61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7055132" cy="2567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36803" y="-402378"/>
            <a:ext cx="18953403" cy="2130061"/>
            <a:chOff x="0" y="0"/>
            <a:chExt cx="6792472" cy="7633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92472" cy="763366"/>
            </a:xfrm>
            <a:custGeom>
              <a:avLst/>
              <a:gdLst/>
              <a:ahLst/>
              <a:cxnLst/>
              <a:rect r="r" b="b" t="t" l="l"/>
              <a:pathLst>
                <a:path h="763366" w="6792472">
                  <a:moveTo>
                    <a:pt x="0" y="0"/>
                  </a:moveTo>
                  <a:lnTo>
                    <a:pt x="6792472" y="0"/>
                  </a:lnTo>
                  <a:lnTo>
                    <a:pt x="6792472" y="763366"/>
                  </a:lnTo>
                  <a:lnTo>
                    <a:pt x="0" y="763366"/>
                  </a:lnTo>
                  <a:close/>
                </a:path>
              </a:pathLst>
            </a:custGeom>
            <a:solidFill>
              <a:srgbClr val="7198D4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6792472" cy="782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862556"/>
            <a:ext cx="16230600" cy="9863303"/>
            <a:chOff x="0" y="0"/>
            <a:chExt cx="5816681" cy="35347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816681" cy="3534785"/>
            </a:xfrm>
            <a:custGeom>
              <a:avLst/>
              <a:gdLst/>
              <a:ahLst/>
              <a:cxnLst/>
              <a:rect r="r" b="b" t="t" l="l"/>
              <a:pathLst>
                <a:path h="3534785" w="5816681">
                  <a:moveTo>
                    <a:pt x="0" y="0"/>
                  </a:moveTo>
                  <a:lnTo>
                    <a:pt x="5816681" y="0"/>
                  </a:lnTo>
                  <a:lnTo>
                    <a:pt x="5816681" y="3534785"/>
                  </a:lnTo>
                  <a:lnTo>
                    <a:pt x="0" y="3534785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5816681" cy="35538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43301" y="3010888"/>
            <a:ext cx="6433608" cy="6611605"/>
            <a:chOff x="0" y="0"/>
            <a:chExt cx="5763269" cy="59227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63269" cy="5922719"/>
            </a:xfrm>
            <a:custGeom>
              <a:avLst/>
              <a:gdLst/>
              <a:ahLst/>
              <a:cxnLst/>
              <a:rect r="r" b="b" t="t" l="l"/>
              <a:pathLst>
                <a:path h="5922719" w="5763269">
                  <a:moveTo>
                    <a:pt x="0" y="0"/>
                  </a:moveTo>
                  <a:lnTo>
                    <a:pt x="5763269" y="0"/>
                  </a:lnTo>
                  <a:lnTo>
                    <a:pt x="5763269" y="5922719"/>
                  </a:lnTo>
                  <a:lnTo>
                    <a:pt x="0" y="5922719"/>
                  </a:lnTo>
                  <a:close/>
                </a:path>
              </a:pathLst>
            </a:custGeom>
            <a:solidFill>
              <a:srgbClr val="FFBC65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5763269" cy="5922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191408" y="3341518"/>
            <a:ext cx="5937394" cy="6007510"/>
            <a:chOff x="0" y="0"/>
            <a:chExt cx="5909828" cy="59796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909828" cy="5979618"/>
            </a:xfrm>
            <a:custGeom>
              <a:avLst/>
              <a:gdLst/>
              <a:ahLst/>
              <a:cxnLst/>
              <a:rect r="r" b="b" t="t" l="l"/>
              <a:pathLst>
                <a:path h="5979618" w="5909828">
                  <a:moveTo>
                    <a:pt x="0" y="0"/>
                  </a:moveTo>
                  <a:lnTo>
                    <a:pt x="5909828" y="0"/>
                  </a:lnTo>
                  <a:lnTo>
                    <a:pt x="5909828" y="5979618"/>
                  </a:lnTo>
                  <a:lnTo>
                    <a:pt x="0" y="5979618"/>
                  </a:lnTo>
                  <a:close/>
                </a:path>
              </a:pathLst>
            </a:custGeom>
            <a:solidFill>
              <a:srgbClr val="283A61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5909828" cy="5979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606290" y="3010888"/>
            <a:ext cx="6433608" cy="6611605"/>
            <a:chOff x="0" y="0"/>
            <a:chExt cx="5763269" cy="59227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763269" cy="5922719"/>
            </a:xfrm>
            <a:custGeom>
              <a:avLst/>
              <a:gdLst/>
              <a:ahLst/>
              <a:cxnLst/>
              <a:rect r="r" b="b" t="t" l="l"/>
              <a:pathLst>
                <a:path h="5922719" w="5763269">
                  <a:moveTo>
                    <a:pt x="0" y="0"/>
                  </a:moveTo>
                  <a:lnTo>
                    <a:pt x="5763269" y="0"/>
                  </a:lnTo>
                  <a:lnTo>
                    <a:pt x="5763269" y="5922719"/>
                  </a:lnTo>
                  <a:lnTo>
                    <a:pt x="0" y="5922719"/>
                  </a:lnTo>
                  <a:close/>
                </a:path>
              </a:pathLst>
            </a:custGeom>
            <a:solidFill>
              <a:srgbClr val="FFBC65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5763269" cy="59417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854397" y="3341518"/>
            <a:ext cx="5937394" cy="5950345"/>
            <a:chOff x="0" y="0"/>
            <a:chExt cx="5909828" cy="592272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909828" cy="5922719"/>
            </a:xfrm>
            <a:custGeom>
              <a:avLst/>
              <a:gdLst/>
              <a:ahLst/>
              <a:cxnLst/>
              <a:rect r="r" b="b" t="t" l="l"/>
              <a:pathLst>
                <a:path h="5922719" w="5909828">
                  <a:moveTo>
                    <a:pt x="0" y="0"/>
                  </a:moveTo>
                  <a:lnTo>
                    <a:pt x="5909828" y="0"/>
                  </a:lnTo>
                  <a:lnTo>
                    <a:pt x="5909828" y="5922719"/>
                  </a:lnTo>
                  <a:lnTo>
                    <a:pt x="0" y="5922719"/>
                  </a:lnTo>
                  <a:close/>
                </a:path>
              </a:pathLst>
            </a:custGeom>
            <a:solidFill>
              <a:srgbClr val="283A61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5909828" cy="59417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538442" y="1742878"/>
            <a:ext cx="11211116" cy="961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41"/>
              </a:lnSpc>
            </a:pPr>
            <a:r>
              <a:rPr lang="en-US" b="true" sz="6861">
                <a:solidFill>
                  <a:srgbClr val="283A61"/>
                </a:solidFill>
                <a:latin typeface="Tarif Bold"/>
                <a:ea typeface="Tarif Bold"/>
                <a:cs typeface="Tarif Bold"/>
                <a:sym typeface="Tarif Bold"/>
              </a:rPr>
              <a:t>Eksplorasi Data (EDA)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608129" y="4896650"/>
            <a:ext cx="5103953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2438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Dataset Klasifikasi:</a:t>
            </a:r>
          </a:p>
          <a:p>
            <a:pPr algn="l" marL="526405" indent="-263203" lvl="1">
              <a:lnSpc>
                <a:spcPts val="2925"/>
              </a:lnSpc>
              <a:buFont typeface="Arial"/>
              <a:buChar char="•"/>
            </a:pPr>
            <a:r>
              <a:rPr lang="en-US" b="true" sz="243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Distribusi kategori risiko.</a:t>
            </a:r>
          </a:p>
          <a:p>
            <a:pPr algn="l" marL="526405" indent="-263203" lvl="1">
              <a:lnSpc>
                <a:spcPts val="2925"/>
              </a:lnSpc>
              <a:buFont typeface="Arial"/>
              <a:buChar char="•"/>
            </a:pPr>
            <a:r>
              <a:rPr lang="en-US" b="true" sz="243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Korelasi antar fitur.</a:t>
            </a:r>
          </a:p>
          <a:p>
            <a:pPr algn="l" marL="526405" indent="-263203" lvl="1">
              <a:lnSpc>
                <a:spcPts val="2925"/>
              </a:lnSpc>
              <a:buFont typeface="Arial"/>
              <a:buChar char="•"/>
            </a:pPr>
            <a:r>
              <a:rPr lang="en-US" b="true" sz="243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Pairplot untuk hubungan antar fitur berdasarkan kategori.</a:t>
            </a:r>
          </a:p>
          <a:p>
            <a:pPr algn="l">
              <a:lnSpc>
                <a:spcPts val="2925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3296939" y="4896650"/>
            <a:ext cx="5052310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2438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Dataset Regressi:</a:t>
            </a:r>
          </a:p>
          <a:p>
            <a:pPr algn="l" marL="526405" indent="-263203" lvl="1">
              <a:lnSpc>
                <a:spcPts val="2925"/>
              </a:lnSpc>
              <a:buFont typeface="Arial"/>
              <a:buChar char="•"/>
            </a:pPr>
            <a:r>
              <a:rPr lang="en-US" b="true" sz="243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Distribusi variabel target Y.</a:t>
            </a:r>
          </a:p>
          <a:p>
            <a:pPr algn="l" marL="526405" indent="-263203" lvl="1">
              <a:lnSpc>
                <a:spcPts val="2925"/>
              </a:lnSpc>
              <a:buFont typeface="Arial"/>
              <a:buChar char="•"/>
            </a:pPr>
            <a:r>
              <a:rPr lang="en-US" b="true" sz="243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Korelasi antar fitur numerik menggunakan heatmap.</a:t>
            </a:r>
          </a:p>
          <a:p>
            <a:pPr algn="l" marL="526405" indent="-263203" lvl="1">
              <a:lnSpc>
                <a:spcPts val="2925"/>
              </a:lnSpc>
              <a:buFont typeface="Arial"/>
              <a:buChar char="•"/>
            </a:pPr>
            <a:r>
              <a:rPr lang="en-US" b="true" sz="243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Scatterplot untuk melihat pola antara fitur numerik dan target.</a:t>
            </a:r>
          </a:p>
          <a:p>
            <a:pPr algn="l">
              <a:lnSpc>
                <a:spcPts val="2925"/>
              </a:lnSpc>
            </a:pPr>
          </a:p>
        </p:txBody>
      </p:sp>
    </p:spTree>
  </p:cSld>
  <p:clrMapOvr>
    <a:masterClrMapping/>
  </p:clrMapOvr>
  <p:transition spd="fast">
    <p:cover dir="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C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403" y="6317628"/>
            <a:ext cx="18953403" cy="4781494"/>
            <a:chOff x="0" y="0"/>
            <a:chExt cx="6792472" cy="17135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2472" cy="1713580"/>
            </a:xfrm>
            <a:custGeom>
              <a:avLst/>
              <a:gdLst/>
              <a:ahLst/>
              <a:cxnLst/>
              <a:rect r="r" b="b" t="t" l="l"/>
              <a:pathLst>
                <a:path h="1713580" w="6792472">
                  <a:moveTo>
                    <a:pt x="0" y="0"/>
                  </a:moveTo>
                  <a:lnTo>
                    <a:pt x="6792472" y="0"/>
                  </a:lnTo>
                  <a:lnTo>
                    <a:pt x="6792472" y="1713580"/>
                  </a:lnTo>
                  <a:lnTo>
                    <a:pt x="0" y="171358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792472" cy="1732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22466" y="6317628"/>
            <a:ext cx="18532932" cy="4912347"/>
          </a:xfrm>
          <a:custGeom>
            <a:avLst/>
            <a:gdLst/>
            <a:ahLst/>
            <a:cxnLst/>
            <a:rect r="r" b="b" t="t" l="l"/>
            <a:pathLst>
              <a:path h="4912347" w="18532932">
                <a:moveTo>
                  <a:pt x="0" y="0"/>
                </a:moveTo>
                <a:lnTo>
                  <a:pt x="18532932" y="0"/>
                </a:lnTo>
                <a:lnTo>
                  <a:pt x="18532932" y="4912347"/>
                </a:lnTo>
                <a:lnTo>
                  <a:pt x="0" y="4912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7272" r="0" b="0"/>
            </a:stretch>
          </a:blipFill>
          <a:ln w="38100" cap="sq">
            <a:solidFill>
              <a:srgbClr val="283A61"/>
            </a:solidFill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-436803" y="-402378"/>
            <a:ext cx="18953403" cy="2567321"/>
            <a:chOff x="0" y="0"/>
            <a:chExt cx="6792472" cy="920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92472" cy="920070"/>
            </a:xfrm>
            <a:custGeom>
              <a:avLst/>
              <a:gdLst/>
              <a:ahLst/>
              <a:cxnLst/>
              <a:rect r="r" b="b" t="t" l="l"/>
              <a:pathLst>
                <a:path h="920070" w="6792472">
                  <a:moveTo>
                    <a:pt x="0" y="0"/>
                  </a:moveTo>
                  <a:lnTo>
                    <a:pt x="6792472" y="0"/>
                  </a:lnTo>
                  <a:lnTo>
                    <a:pt x="6792472" y="920070"/>
                  </a:lnTo>
                  <a:lnTo>
                    <a:pt x="0" y="920070"/>
                  </a:lnTo>
                  <a:close/>
                </a:path>
              </a:pathLst>
            </a:custGeom>
            <a:solidFill>
              <a:srgbClr val="283A61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6792472" cy="929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426694" y="524468"/>
            <a:ext cx="9434613" cy="1187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5"/>
              </a:lnSpc>
              <a:spcBef>
                <a:spcPct val="0"/>
              </a:spcBef>
            </a:pPr>
            <a:r>
              <a:rPr lang="en-US" b="true" sz="6861">
                <a:solidFill>
                  <a:srgbClr val="FFFFFF"/>
                </a:solidFill>
                <a:latin typeface="Tarif Bold"/>
                <a:ea typeface="Tarif Bold"/>
                <a:cs typeface="Tarif Bold"/>
                <a:sym typeface="Tarif Bold"/>
              </a:rPr>
              <a:t>Pemodelan - Regresi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794996" y="2672927"/>
            <a:ext cx="4549176" cy="6585373"/>
            <a:chOff x="0" y="0"/>
            <a:chExt cx="1630322" cy="23600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30322" cy="2360049"/>
            </a:xfrm>
            <a:custGeom>
              <a:avLst/>
              <a:gdLst/>
              <a:ahLst/>
              <a:cxnLst/>
              <a:rect r="r" b="b" t="t" l="l"/>
              <a:pathLst>
                <a:path h="2360049" w="1630322">
                  <a:moveTo>
                    <a:pt x="0" y="0"/>
                  </a:moveTo>
                  <a:lnTo>
                    <a:pt x="1630322" y="0"/>
                  </a:lnTo>
                  <a:lnTo>
                    <a:pt x="1630322" y="2360049"/>
                  </a:lnTo>
                  <a:lnTo>
                    <a:pt x="0" y="2360049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1630322" cy="23600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94996" y="2164943"/>
            <a:ext cx="4549176" cy="805995"/>
            <a:chOff x="0" y="0"/>
            <a:chExt cx="1630322" cy="2888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30322" cy="288851"/>
            </a:xfrm>
            <a:custGeom>
              <a:avLst/>
              <a:gdLst/>
              <a:ahLst/>
              <a:cxnLst/>
              <a:rect r="r" b="b" t="t" l="l"/>
              <a:pathLst>
                <a:path h="288851" w="1630322">
                  <a:moveTo>
                    <a:pt x="0" y="0"/>
                  </a:moveTo>
                  <a:lnTo>
                    <a:pt x="1630322" y="0"/>
                  </a:lnTo>
                  <a:lnTo>
                    <a:pt x="1630322" y="288851"/>
                  </a:lnTo>
                  <a:lnTo>
                    <a:pt x="0" y="288851"/>
                  </a:lnTo>
                  <a:close/>
                </a:path>
              </a:pathLst>
            </a:custGeom>
            <a:solidFill>
              <a:srgbClr val="283A61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1630322" cy="2888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310385" y="2241143"/>
            <a:ext cx="3518398" cy="57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0"/>
              </a:lnSpc>
            </a:pPr>
            <a:r>
              <a:rPr lang="en-US" b="true" sz="4000">
                <a:solidFill>
                  <a:srgbClr val="FFFFFF"/>
                </a:solidFill>
                <a:latin typeface="Tarif Bold"/>
                <a:ea typeface="Tarif Bold"/>
                <a:cs typeface="Tarif Bold"/>
                <a:sym typeface="Tarif Bold"/>
              </a:rPr>
              <a:t>Model regresi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17810" y="2970938"/>
            <a:ext cx="4527726" cy="506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352" indent="-260176" lvl="1">
              <a:lnSpc>
                <a:spcPts val="2892"/>
              </a:lnSpc>
              <a:buFont typeface="Arial"/>
              <a:buChar char="•"/>
            </a:pPr>
            <a:r>
              <a:rPr lang="en-US" sz="241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Linear Regression: Model baseline untuk regresi linear.</a:t>
            </a:r>
          </a:p>
          <a:p>
            <a:pPr algn="l" marL="520352" indent="-260176" lvl="1">
              <a:lnSpc>
                <a:spcPts val="2892"/>
              </a:lnSpc>
              <a:buFont typeface="Arial"/>
              <a:buChar char="•"/>
            </a:pPr>
            <a:r>
              <a:rPr lang="en-US" sz="241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Decision Tree Regressor: Menangkap pola non-linear.</a:t>
            </a:r>
          </a:p>
          <a:p>
            <a:pPr algn="l" marL="520352" indent="-260176" lvl="1">
              <a:lnSpc>
                <a:spcPts val="2892"/>
              </a:lnSpc>
              <a:buFont typeface="Arial"/>
              <a:buChar char="•"/>
            </a:pPr>
            <a:r>
              <a:rPr lang="en-US" sz="241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k-NN Regressor: Pendekatan berbasis jarak.</a:t>
            </a:r>
          </a:p>
          <a:p>
            <a:pPr algn="l" marL="520352" indent="-260176" lvl="1">
              <a:lnSpc>
                <a:spcPts val="2892"/>
              </a:lnSpc>
              <a:buFont typeface="Arial"/>
              <a:buChar char="•"/>
            </a:pPr>
            <a:r>
              <a:rPr lang="en-US" sz="241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XGBoost Regressor: Model boosting untuk performa tinggi.</a:t>
            </a:r>
          </a:p>
          <a:p>
            <a:pPr algn="l">
              <a:lnSpc>
                <a:spcPts val="2892"/>
              </a:lnSpc>
            </a:pPr>
          </a:p>
          <a:p>
            <a:pPr algn="l">
              <a:lnSpc>
                <a:spcPts val="2892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1943828" y="2672927"/>
            <a:ext cx="4549176" cy="6585373"/>
            <a:chOff x="0" y="0"/>
            <a:chExt cx="1630322" cy="23600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30322" cy="2360049"/>
            </a:xfrm>
            <a:custGeom>
              <a:avLst/>
              <a:gdLst/>
              <a:ahLst/>
              <a:cxnLst/>
              <a:rect r="r" b="b" t="t" l="l"/>
              <a:pathLst>
                <a:path h="2360049" w="1630322">
                  <a:moveTo>
                    <a:pt x="0" y="0"/>
                  </a:moveTo>
                  <a:lnTo>
                    <a:pt x="1630322" y="0"/>
                  </a:lnTo>
                  <a:lnTo>
                    <a:pt x="1630322" y="2360049"/>
                  </a:lnTo>
                  <a:lnTo>
                    <a:pt x="0" y="2360049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1630322" cy="2379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319711" indent="-159856" lvl="1">
                <a:lnSpc>
                  <a:spcPts val="1925"/>
                </a:lnSpc>
                <a:buAutoNum type="arabicPeriod" startAt="1"/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943828" y="2164943"/>
            <a:ext cx="4549176" cy="805995"/>
            <a:chOff x="0" y="0"/>
            <a:chExt cx="1630322" cy="28885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30322" cy="288851"/>
            </a:xfrm>
            <a:custGeom>
              <a:avLst/>
              <a:gdLst/>
              <a:ahLst/>
              <a:cxnLst/>
              <a:rect r="r" b="b" t="t" l="l"/>
              <a:pathLst>
                <a:path h="288851" w="1630322">
                  <a:moveTo>
                    <a:pt x="0" y="0"/>
                  </a:moveTo>
                  <a:lnTo>
                    <a:pt x="1630322" y="0"/>
                  </a:lnTo>
                  <a:lnTo>
                    <a:pt x="1630322" y="288851"/>
                  </a:lnTo>
                  <a:lnTo>
                    <a:pt x="0" y="288851"/>
                  </a:lnTo>
                  <a:close/>
                </a:path>
              </a:pathLst>
            </a:custGeom>
            <a:solidFill>
              <a:srgbClr val="283A61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1630322" cy="307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319711" indent="-159856" lvl="1">
                <a:lnSpc>
                  <a:spcPts val="1925"/>
                </a:lnSpc>
                <a:buAutoNum type="arabicPeriod" startAt="1"/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869412" y="2672927"/>
            <a:ext cx="4549176" cy="6585373"/>
            <a:chOff x="0" y="0"/>
            <a:chExt cx="1630322" cy="23600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630322" cy="2360049"/>
            </a:xfrm>
            <a:custGeom>
              <a:avLst/>
              <a:gdLst/>
              <a:ahLst/>
              <a:cxnLst/>
              <a:rect r="r" b="b" t="t" l="l"/>
              <a:pathLst>
                <a:path h="2360049" w="1630322">
                  <a:moveTo>
                    <a:pt x="0" y="0"/>
                  </a:moveTo>
                  <a:lnTo>
                    <a:pt x="1630322" y="0"/>
                  </a:lnTo>
                  <a:lnTo>
                    <a:pt x="1630322" y="2360049"/>
                  </a:lnTo>
                  <a:lnTo>
                    <a:pt x="0" y="2360049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1630322" cy="2379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869412" y="2164943"/>
            <a:ext cx="4549176" cy="805995"/>
            <a:chOff x="0" y="0"/>
            <a:chExt cx="1630322" cy="28885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630322" cy="288851"/>
            </a:xfrm>
            <a:custGeom>
              <a:avLst/>
              <a:gdLst/>
              <a:ahLst/>
              <a:cxnLst/>
              <a:rect r="r" b="b" t="t" l="l"/>
              <a:pathLst>
                <a:path h="288851" w="1630322">
                  <a:moveTo>
                    <a:pt x="0" y="0"/>
                  </a:moveTo>
                  <a:lnTo>
                    <a:pt x="1630322" y="0"/>
                  </a:lnTo>
                  <a:lnTo>
                    <a:pt x="1630322" y="288851"/>
                  </a:lnTo>
                  <a:lnTo>
                    <a:pt x="0" y="288851"/>
                  </a:lnTo>
                  <a:close/>
                </a:path>
              </a:pathLst>
            </a:custGeom>
            <a:solidFill>
              <a:srgbClr val="283A61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1630322" cy="307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383437" y="2105253"/>
            <a:ext cx="3518398" cy="842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0"/>
              </a:lnSpc>
            </a:pPr>
            <a:r>
              <a:rPr lang="en-US" b="true" sz="3000">
                <a:solidFill>
                  <a:srgbClr val="FFFFFF"/>
                </a:solidFill>
                <a:latin typeface="Tarif Bold"/>
                <a:ea typeface="Tarif Bold"/>
                <a:cs typeface="Tarif Bold"/>
                <a:sym typeface="Tarif Bold"/>
              </a:rPr>
              <a:t>Hyperparameter Tuning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119484" y="2989035"/>
            <a:ext cx="4299104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41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Menggunakan GridSearchCV untuk parameter seperti max_depth, n_neighbors, dll.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457852" y="2311310"/>
            <a:ext cx="3518398" cy="496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5"/>
              </a:lnSpc>
            </a:pPr>
            <a:r>
              <a:rPr lang="en-US" b="true" sz="3500">
                <a:solidFill>
                  <a:srgbClr val="FFFFFF"/>
                </a:solidFill>
                <a:latin typeface="Tarif Bold"/>
                <a:ea typeface="Tarif Bold"/>
                <a:cs typeface="Tarif Bold"/>
                <a:sym typeface="Tarif Bold"/>
              </a:rPr>
              <a:t>Metrik Evaluasi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965277" y="2980463"/>
            <a:ext cx="4527726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352" indent="-260176" lvl="1">
              <a:lnSpc>
                <a:spcPts val="2892"/>
              </a:lnSpc>
              <a:buFont typeface="Arial"/>
              <a:buChar char="•"/>
            </a:pPr>
            <a:r>
              <a:rPr lang="en-US" sz="241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Mean Absolute Error (MAE).</a:t>
            </a:r>
          </a:p>
          <a:p>
            <a:pPr algn="l" marL="520352" indent="-260176" lvl="1">
              <a:lnSpc>
                <a:spcPts val="2892"/>
              </a:lnSpc>
              <a:buFont typeface="Arial"/>
              <a:buChar char="•"/>
            </a:pPr>
            <a:r>
              <a:rPr lang="en-US" sz="241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Mean Squared Error (MSE).</a:t>
            </a:r>
          </a:p>
          <a:p>
            <a:pPr algn="l" marL="520352" indent="-260176" lvl="1">
              <a:lnSpc>
                <a:spcPts val="2892"/>
              </a:lnSpc>
              <a:buFont typeface="Arial"/>
              <a:buChar char="•"/>
            </a:pPr>
            <a:r>
              <a:rPr lang="en-US" sz="241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R-squared (R²).</a:t>
            </a:r>
          </a:p>
          <a:p>
            <a:pPr algn="l">
              <a:lnSpc>
                <a:spcPts val="2892"/>
              </a:lnSpc>
            </a:pPr>
          </a:p>
        </p:txBody>
      </p:sp>
    </p:spTree>
  </p:cSld>
  <p:clrMapOvr>
    <a:masterClrMapping/>
  </p:clrMapOvr>
  <p:transition spd="fast">
    <p:cover dir="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C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403" y="6317628"/>
            <a:ext cx="18953403" cy="4781494"/>
            <a:chOff x="0" y="0"/>
            <a:chExt cx="6792472" cy="17135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2472" cy="1713580"/>
            </a:xfrm>
            <a:custGeom>
              <a:avLst/>
              <a:gdLst/>
              <a:ahLst/>
              <a:cxnLst/>
              <a:rect r="r" b="b" t="t" l="l"/>
              <a:pathLst>
                <a:path h="1713580" w="6792472">
                  <a:moveTo>
                    <a:pt x="0" y="0"/>
                  </a:moveTo>
                  <a:lnTo>
                    <a:pt x="6792472" y="0"/>
                  </a:lnTo>
                  <a:lnTo>
                    <a:pt x="6792472" y="1713580"/>
                  </a:lnTo>
                  <a:lnTo>
                    <a:pt x="0" y="171358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792472" cy="1732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22466" y="6317628"/>
            <a:ext cx="18532932" cy="4912347"/>
          </a:xfrm>
          <a:custGeom>
            <a:avLst/>
            <a:gdLst/>
            <a:ahLst/>
            <a:cxnLst/>
            <a:rect r="r" b="b" t="t" l="l"/>
            <a:pathLst>
              <a:path h="4912347" w="18532932">
                <a:moveTo>
                  <a:pt x="0" y="0"/>
                </a:moveTo>
                <a:lnTo>
                  <a:pt x="18532932" y="0"/>
                </a:lnTo>
                <a:lnTo>
                  <a:pt x="18532932" y="4912347"/>
                </a:lnTo>
                <a:lnTo>
                  <a:pt x="0" y="4912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7272" r="0" b="0"/>
            </a:stretch>
          </a:blipFill>
          <a:ln w="38100" cap="sq">
            <a:solidFill>
              <a:srgbClr val="283A61"/>
            </a:solidFill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-436803" y="-402378"/>
            <a:ext cx="18953403" cy="2567321"/>
            <a:chOff x="0" y="0"/>
            <a:chExt cx="6792472" cy="920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92472" cy="920070"/>
            </a:xfrm>
            <a:custGeom>
              <a:avLst/>
              <a:gdLst/>
              <a:ahLst/>
              <a:cxnLst/>
              <a:rect r="r" b="b" t="t" l="l"/>
              <a:pathLst>
                <a:path h="920070" w="6792472">
                  <a:moveTo>
                    <a:pt x="0" y="0"/>
                  </a:moveTo>
                  <a:lnTo>
                    <a:pt x="6792472" y="0"/>
                  </a:lnTo>
                  <a:lnTo>
                    <a:pt x="6792472" y="920070"/>
                  </a:lnTo>
                  <a:lnTo>
                    <a:pt x="0" y="920070"/>
                  </a:lnTo>
                  <a:close/>
                </a:path>
              </a:pathLst>
            </a:custGeom>
            <a:solidFill>
              <a:srgbClr val="283A61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6792472" cy="929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426694" y="524468"/>
            <a:ext cx="9434613" cy="1187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5"/>
              </a:lnSpc>
              <a:spcBef>
                <a:spcPct val="0"/>
              </a:spcBef>
            </a:pPr>
            <a:r>
              <a:rPr lang="en-US" b="true" sz="6861">
                <a:solidFill>
                  <a:srgbClr val="FFFFFF"/>
                </a:solidFill>
                <a:latin typeface="Tarif Bold"/>
                <a:ea typeface="Tarif Bold"/>
                <a:cs typeface="Tarif Bold"/>
                <a:sym typeface="Tarif Bold"/>
              </a:rPr>
              <a:t>Pemodelan - Klasifikasi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794996" y="2672927"/>
            <a:ext cx="4549176" cy="6585373"/>
            <a:chOff x="0" y="0"/>
            <a:chExt cx="1630322" cy="23600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30322" cy="2360049"/>
            </a:xfrm>
            <a:custGeom>
              <a:avLst/>
              <a:gdLst/>
              <a:ahLst/>
              <a:cxnLst/>
              <a:rect r="r" b="b" t="t" l="l"/>
              <a:pathLst>
                <a:path h="2360049" w="1630322">
                  <a:moveTo>
                    <a:pt x="0" y="0"/>
                  </a:moveTo>
                  <a:lnTo>
                    <a:pt x="1630322" y="0"/>
                  </a:lnTo>
                  <a:lnTo>
                    <a:pt x="1630322" y="2360049"/>
                  </a:lnTo>
                  <a:lnTo>
                    <a:pt x="0" y="2360049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1630322" cy="23600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94996" y="2164943"/>
            <a:ext cx="4549176" cy="805995"/>
            <a:chOff x="0" y="0"/>
            <a:chExt cx="1630322" cy="2888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30322" cy="288851"/>
            </a:xfrm>
            <a:custGeom>
              <a:avLst/>
              <a:gdLst/>
              <a:ahLst/>
              <a:cxnLst/>
              <a:rect r="r" b="b" t="t" l="l"/>
              <a:pathLst>
                <a:path h="288851" w="1630322">
                  <a:moveTo>
                    <a:pt x="0" y="0"/>
                  </a:moveTo>
                  <a:lnTo>
                    <a:pt x="1630322" y="0"/>
                  </a:lnTo>
                  <a:lnTo>
                    <a:pt x="1630322" y="288851"/>
                  </a:lnTo>
                  <a:lnTo>
                    <a:pt x="0" y="288851"/>
                  </a:lnTo>
                  <a:close/>
                </a:path>
              </a:pathLst>
            </a:custGeom>
            <a:solidFill>
              <a:srgbClr val="283A61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1630322" cy="2888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310385" y="2241143"/>
            <a:ext cx="3518398" cy="57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0"/>
              </a:lnSpc>
            </a:pPr>
            <a:r>
              <a:rPr lang="en-US" b="true" sz="4000">
                <a:solidFill>
                  <a:srgbClr val="FFFFFF"/>
                </a:solidFill>
                <a:latin typeface="Tarif Bold"/>
                <a:ea typeface="Tarif Bold"/>
                <a:cs typeface="Tarif Bold"/>
                <a:sym typeface="Tarif Bold"/>
              </a:rPr>
              <a:t>Model regresi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17810" y="2970938"/>
            <a:ext cx="4527726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352" indent="-260176" lvl="1">
              <a:lnSpc>
                <a:spcPts val="2892"/>
              </a:lnSpc>
              <a:buFont typeface="Arial"/>
              <a:buChar char="•"/>
            </a:pPr>
            <a:r>
              <a:rPr lang="en-US" sz="241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Logistic Regression.</a:t>
            </a:r>
          </a:p>
          <a:p>
            <a:pPr algn="l" marL="520352" indent="-260176" lvl="1">
              <a:lnSpc>
                <a:spcPts val="2892"/>
              </a:lnSpc>
              <a:buFont typeface="Arial"/>
              <a:buChar char="•"/>
            </a:pPr>
            <a:r>
              <a:rPr lang="en-US" sz="241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Decision Tree Classifier.</a:t>
            </a:r>
          </a:p>
          <a:p>
            <a:pPr algn="l" marL="520352" indent="-260176" lvl="1">
              <a:lnSpc>
                <a:spcPts val="2892"/>
              </a:lnSpc>
              <a:buFont typeface="Arial"/>
              <a:buChar char="•"/>
            </a:pPr>
            <a:r>
              <a:rPr lang="en-US" sz="241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k-NN Classifier.</a:t>
            </a:r>
          </a:p>
          <a:p>
            <a:pPr algn="l" marL="520352" indent="-260176" lvl="1">
              <a:lnSpc>
                <a:spcPts val="2892"/>
              </a:lnSpc>
              <a:buFont typeface="Arial"/>
              <a:buChar char="•"/>
            </a:pPr>
            <a:r>
              <a:rPr lang="en-US" sz="241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XGBoost Classifier.</a:t>
            </a:r>
          </a:p>
          <a:p>
            <a:pPr algn="l">
              <a:lnSpc>
                <a:spcPts val="2892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1943828" y="2672927"/>
            <a:ext cx="4549176" cy="6585373"/>
            <a:chOff x="0" y="0"/>
            <a:chExt cx="1630322" cy="23600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30322" cy="2360049"/>
            </a:xfrm>
            <a:custGeom>
              <a:avLst/>
              <a:gdLst/>
              <a:ahLst/>
              <a:cxnLst/>
              <a:rect r="r" b="b" t="t" l="l"/>
              <a:pathLst>
                <a:path h="2360049" w="1630322">
                  <a:moveTo>
                    <a:pt x="0" y="0"/>
                  </a:moveTo>
                  <a:lnTo>
                    <a:pt x="1630322" y="0"/>
                  </a:lnTo>
                  <a:lnTo>
                    <a:pt x="1630322" y="2360049"/>
                  </a:lnTo>
                  <a:lnTo>
                    <a:pt x="0" y="2360049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1630322" cy="2379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319711" indent="-159856" lvl="1">
                <a:lnSpc>
                  <a:spcPts val="1925"/>
                </a:lnSpc>
                <a:buAutoNum type="arabicPeriod" startAt="1"/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943828" y="2164943"/>
            <a:ext cx="4549176" cy="805995"/>
            <a:chOff x="0" y="0"/>
            <a:chExt cx="1630322" cy="28885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30322" cy="288851"/>
            </a:xfrm>
            <a:custGeom>
              <a:avLst/>
              <a:gdLst/>
              <a:ahLst/>
              <a:cxnLst/>
              <a:rect r="r" b="b" t="t" l="l"/>
              <a:pathLst>
                <a:path h="288851" w="1630322">
                  <a:moveTo>
                    <a:pt x="0" y="0"/>
                  </a:moveTo>
                  <a:lnTo>
                    <a:pt x="1630322" y="0"/>
                  </a:lnTo>
                  <a:lnTo>
                    <a:pt x="1630322" y="288851"/>
                  </a:lnTo>
                  <a:lnTo>
                    <a:pt x="0" y="288851"/>
                  </a:lnTo>
                  <a:close/>
                </a:path>
              </a:pathLst>
            </a:custGeom>
            <a:solidFill>
              <a:srgbClr val="283A61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1630322" cy="307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319711" indent="-159856" lvl="1">
                <a:lnSpc>
                  <a:spcPts val="1925"/>
                </a:lnSpc>
                <a:buAutoNum type="arabicPeriod" startAt="1"/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869412" y="2672927"/>
            <a:ext cx="4549176" cy="6585373"/>
            <a:chOff x="0" y="0"/>
            <a:chExt cx="1630322" cy="23600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630322" cy="2360049"/>
            </a:xfrm>
            <a:custGeom>
              <a:avLst/>
              <a:gdLst/>
              <a:ahLst/>
              <a:cxnLst/>
              <a:rect r="r" b="b" t="t" l="l"/>
              <a:pathLst>
                <a:path h="2360049" w="1630322">
                  <a:moveTo>
                    <a:pt x="0" y="0"/>
                  </a:moveTo>
                  <a:lnTo>
                    <a:pt x="1630322" y="0"/>
                  </a:lnTo>
                  <a:lnTo>
                    <a:pt x="1630322" y="2360049"/>
                  </a:lnTo>
                  <a:lnTo>
                    <a:pt x="0" y="2360049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1630322" cy="2379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869412" y="2164943"/>
            <a:ext cx="4549176" cy="805995"/>
            <a:chOff x="0" y="0"/>
            <a:chExt cx="1630322" cy="28885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630322" cy="288851"/>
            </a:xfrm>
            <a:custGeom>
              <a:avLst/>
              <a:gdLst/>
              <a:ahLst/>
              <a:cxnLst/>
              <a:rect r="r" b="b" t="t" l="l"/>
              <a:pathLst>
                <a:path h="288851" w="1630322">
                  <a:moveTo>
                    <a:pt x="0" y="0"/>
                  </a:moveTo>
                  <a:lnTo>
                    <a:pt x="1630322" y="0"/>
                  </a:lnTo>
                  <a:lnTo>
                    <a:pt x="1630322" y="288851"/>
                  </a:lnTo>
                  <a:lnTo>
                    <a:pt x="0" y="288851"/>
                  </a:lnTo>
                  <a:close/>
                </a:path>
              </a:pathLst>
            </a:custGeom>
            <a:solidFill>
              <a:srgbClr val="283A61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1630322" cy="307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383437" y="2105253"/>
            <a:ext cx="3518398" cy="842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0"/>
              </a:lnSpc>
            </a:pPr>
            <a:r>
              <a:rPr lang="en-US" b="true" sz="3000">
                <a:solidFill>
                  <a:srgbClr val="FFFFFF"/>
                </a:solidFill>
                <a:latin typeface="Tarif Bold"/>
                <a:ea typeface="Tarif Bold"/>
                <a:cs typeface="Tarif Bold"/>
                <a:sym typeface="Tarif Bold"/>
              </a:rPr>
              <a:t>Hyperparameter Tuning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119484" y="2989035"/>
            <a:ext cx="4299104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41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Menggunakan GridSearchCV untuk parameter seperti C, solver, n_estimators, dll.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457852" y="2311310"/>
            <a:ext cx="3518398" cy="496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5"/>
              </a:lnSpc>
            </a:pPr>
            <a:r>
              <a:rPr lang="en-US" b="true" sz="3500">
                <a:solidFill>
                  <a:srgbClr val="FFFFFF"/>
                </a:solidFill>
                <a:latin typeface="Tarif Bold"/>
                <a:ea typeface="Tarif Bold"/>
                <a:cs typeface="Tarif Bold"/>
                <a:sym typeface="Tarif Bold"/>
              </a:rPr>
              <a:t>Metrik Evaluasi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965277" y="2980463"/>
            <a:ext cx="4527726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352" indent="-260176" lvl="1">
              <a:lnSpc>
                <a:spcPts val="2892"/>
              </a:lnSpc>
              <a:buFont typeface="Arial"/>
              <a:buChar char="•"/>
            </a:pPr>
            <a:r>
              <a:rPr lang="en-US" sz="241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Akurasi.</a:t>
            </a:r>
          </a:p>
          <a:p>
            <a:pPr algn="l" marL="520352" indent="-260176" lvl="1">
              <a:lnSpc>
                <a:spcPts val="2892"/>
              </a:lnSpc>
              <a:buFont typeface="Arial"/>
              <a:buChar char="•"/>
            </a:pPr>
            <a:r>
              <a:rPr lang="en-US" sz="2410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Precision, Recall, dan F1-Score.</a:t>
            </a:r>
          </a:p>
          <a:p>
            <a:pPr algn="l">
              <a:lnSpc>
                <a:spcPts val="2892"/>
              </a:lnSpc>
            </a:pPr>
          </a:p>
        </p:txBody>
      </p:sp>
    </p:spTree>
  </p:cSld>
  <p:clrMapOvr>
    <a:masterClrMapping/>
  </p:clrMapOvr>
  <p:transition spd="fast">
    <p:cover dir="d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C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2859914" cy="2148974"/>
            <a:chOff x="0" y="0"/>
            <a:chExt cx="4608703" cy="7701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8703" cy="770144"/>
            </a:xfrm>
            <a:custGeom>
              <a:avLst/>
              <a:gdLst/>
              <a:ahLst/>
              <a:cxnLst/>
              <a:rect r="r" b="b" t="t" l="l"/>
              <a:pathLst>
                <a:path h="770144" w="4608703">
                  <a:moveTo>
                    <a:pt x="0" y="0"/>
                  </a:moveTo>
                  <a:lnTo>
                    <a:pt x="4608703" y="0"/>
                  </a:lnTo>
                  <a:lnTo>
                    <a:pt x="4608703" y="770144"/>
                  </a:lnTo>
                  <a:lnTo>
                    <a:pt x="0" y="770144"/>
                  </a:lnTo>
                  <a:close/>
                </a:path>
              </a:pathLst>
            </a:custGeom>
            <a:solidFill>
              <a:srgbClr val="283A61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608703" cy="7891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909846"/>
            <a:ext cx="5401257" cy="2617830"/>
            <a:chOff x="0" y="0"/>
            <a:chExt cx="1514712" cy="734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14712" cy="734136"/>
            </a:xfrm>
            <a:custGeom>
              <a:avLst/>
              <a:gdLst/>
              <a:ahLst/>
              <a:cxnLst/>
              <a:rect r="r" b="b" t="t" l="l"/>
              <a:pathLst>
                <a:path h="734136" w="1514712">
                  <a:moveTo>
                    <a:pt x="0" y="0"/>
                  </a:moveTo>
                  <a:lnTo>
                    <a:pt x="1514712" y="0"/>
                  </a:lnTo>
                  <a:lnTo>
                    <a:pt x="1514712" y="734136"/>
                  </a:lnTo>
                  <a:lnTo>
                    <a:pt x="0" y="734136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514712" cy="753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2280336"/>
            <a:ext cx="5401257" cy="779896"/>
            <a:chOff x="0" y="0"/>
            <a:chExt cx="1514712" cy="2187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14712" cy="218712"/>
            </a:xfrm>
            <a:custGeom>
              <a:avLst/>
              <a:gdLst/>
              <a:ahLst/>
              <a:cxnLst/>
              <a:rect r="r" b="b" t="t" l="l"/>
              <a:pathLst>
                <a:path h="218712" w="1514712">
                  <a:moveTo>
                    <a:pt x="0" y="0"/>
                  </a:moveTo>
                  <a:lnTo>
                    <a:pt x="1514712" y="0"/>
                  </a:lnTo>
                  <a:lnTo>
                    <a:pt x="1514712" y="218712"/>
                  </a:lnTo>
                  <a:lnTo>
                    <a:pt x="0" y="218712"/>
                  </a:lnTo>
                  <a:close/>
                </a:path>
              </a:pathLst>
            </a:custGeom>
            <a:solidFill>
              <a:srgbClr val="283A61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514712" cy="237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58673" y="4577309"/>
            <a:ext cx="5954333" cy="2799943"/>
            <a:chOff x="0" y="0"/>
            <a:chExt cx="1561207" cy="7341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61207" cy="734136"/>
            </a:xfrm>
            <a:custGeom>
              <a:avLst/>
              <a:gdLst/>
              <a:ahLst/>
              <a:cxnLst/>
              <a:rect r="r" b="b" t="t" l="l"/>
              <a:pathLst>
                <a:path h="734136" w="1561207">
                  <a:moveTo>
                    <a:pt x="0" y="0"/>
                  </a:moveTo>
                  <a:lnTo>
                    <a:pt x="1561207" y="0"/>
                  </a:lnTo>
                  <a:lnTo>
                    <a:pt x="1561207" y="734136"/>
                  </a:lnTo>
                  <a:lnTo>
                    <a:pt x="0" y="734136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561207" cy="753186"/>
            </a:xfrm>
            <a:prstGeom prst="rect">
              <a:avLst/>
            </a:prstGeom>
          </p:spPr>
          <p:txBody>
            <a:bodyPr anchor="ctr" rtlCol="false" tIns="69435" lIns="69435" bIns="69435" rIns="69435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3184193"/>
            <a:ext cx="5062715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3292" indent="-246646" lvl="1">
              <a:lnSpc>
                <a:spcPts val="2741"/>
              </a:lnSpc>
              <a:buFont typeface="Arial"/>
              <a:buChar char="•"/>
            </a:pPr>
            <a:r>
              <a:rPr lang="en-US" sz="2284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XGBoost Regressor memiliki performa terbaik dengan R² tinggi.</a:t>
            </a:r>
          </a:p>
          <a:p>
            <a:pPr algn="ctr" marL="493292" indent="-246646" lvl="1">
              <a:lnSpc>
                <a:spcPts val="2741"/>
              </a:lnSpc>
              <a:buFont typeface="Arial"/>
              <a:buChar char="•"/>
            </a:pPr>
            <a:r>
              <a:rPr lang="en-US" sz="2284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Linear Regression memberikan baseline dengan MAE moderat.</a:t>
            </a:r>
          </a:p>
          <a:p>
            <a:pPr algn="l">
              <a:lnSpc>
                <a:spcPts val="1422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6658673" y="3904007"/>
            <a:ext cx="5954333" cy="834150"/>
            <a:chOff x="0" y="0"/>
            <a:chExt cx="1561207" cy="21871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61207" cy="218712"/>
            </a:xfrm>
            <a:custGeom>
              <a:avLst/>
              <a:gdLst/>
              <a:ahLst/>
              <a:cxnLst/>
              <a:rect r="r" b="b" t="t" l="l"/>
              <a:pathLst>
                <a:path h="218712" w="1561207">
                  <a:moveTo>
                    <a:pt x="0" y="0"/>
                  </a:moveTo>
                  <a:lnTo>
                    <a:pt x="1561207" y="0"/>
                  </a:lnTo>
                  <a:lnTo>
                    <a:pt x="1561207" y="218712"/>
                  </a:lnTo>
                  <a:lnTo>
                    <a:pt x="0" y="218712"/>
                  </a:lnTo>
                  <a:close/>
                </a:path>
              </a:pathLst>
            </a:custGeom>
            <a:solidFill>
              <a:srgbClr val="283A61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1561207" cy="237762"/>
            </a:xfrm>
            <a:prstGeom prst="rect">
              <a:avLst/>
            </a:prstGeom>
          </p:spPr>
          <p:txBody>
            <a:bodyPr anchor="ctr" rtlCol="false" tIns="69435" lIns="69435" bIns="69435" rIns="69435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31491" y="6565902"/>
            <a:ext cx="6698170" cy="3569591"/>
            <a:chOff x="0" y="0"/>
            <a:chExt cx="8930893" cy="475945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922639"/>
              <a:ext cx="8930893" cy="3836816"/>
              <a:chOff x="0" y="0"/>
              <a:chExt cx="1708837" cy="73413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708837" cy="734136"/>
              </a:xfrm>
              <a:custGeom>
                <a:avLst/>
                <a:gdLst/>
                <a:ahLst/>
                <a:cxnLst/>
                <a:rect r="r" b="b" t="t" l="l"/>
                <a:pathLst>
                  <a:path h="734136" w="1708837">
                    <a:moveTo>
                      <a:pt x="0" y="0"/>
                    </a:moveTo>
                    <a:lnTo>
                      <a:pt x="1708837" y="0"/>
                    </a:lnTo>
                    <a:lnTo>
                      <a:pt x="1708837" y="734136"/>
                    </a:lnTo>
                    <a:lnTo>
                      <a:pt x="0" y="734136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283A61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9050"/>
                <a:ext cx="1708837" cy="7531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0"/>
              <a:ext cx="8930893" cy="1143052"/>
              <a:chOff x="0" y="0"/>
              <a:chExt cx="1708837" cy="218712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708837" cy="218712"/>
              </a:xfrm>
              <a:custGeom>
                <a:avLst/>
                <a:gdLst/>
                <a:ahLst/>
                <a:cxnLst/>
                <a:rect r="r" b="b" t="t" l="l"/>
                <a:pathLst>
                  <a:path h="218712" w="1708837">
                    <a:moveTo>
                      <a:pt x="0" y="0"/>
                    </a:moveTo>
                    <a:lnTo>
                      <a:pt x="1708837" y="0"/>
                    </a:lnTo>
                    <a:lnTo>
                      <a:pt x="1708837" y="218712"/>
                    </a:lnTo>
                    <a:lnTo>
                      <a:pt x="0" y="218712"/>
                    </a:lnTo>
                    <a:close/>
                  </a:path>
                </a:pathLst>
              </a:custGeom>
              <a:solidFill>
                <a:srgbClr val="283A61"/>
              </a:solidFill>
              <a:ln w="47625" cap="sq">
                <a:solidFill>
                  <a:srgbClr val="283A61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9050"/>
                <a:ext cx="1708837" cy="2377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12859914" y="0"/>
            <a:ext cx="7682683" cy="10287000"/>
            <a:chOff x="0" y="0"/>
            <a:chExt cx="2896614" cy="387852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896614" cy="3878523"/>
            </a:xfrm>
            <a:custGeom>
              <a:avLst/>
              <a:gdLst/>
              <a:ahLst/>
              <a:cxnLst/>
              <a:rect r="r" b="b" t="t" l="l"/>
              <a:pathLst>
                <a:path h="3878523" w="2896614">
                  <a:moveTo>
                    <a:pt x="0" y="0"/>
                  </a:moveTo>
                  <a:lnTo>
                    <a:pt x="2896614" y="0"/>
                  </a:lnTo>
                  <a:lnTo>
                    <a:pt x="2896614" y="3878523"/>
                  </a:lnTo>
                  <a:lnTo>
                    <a:pt x="0" y="3878523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283A61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19050"/>
              <a:ext cx="2896614" cy="38975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2859914" y="239815"/>
            <a:ext cx="14569118" cy="9778038"/>
          </a:xfrm>
          <a:custGeom>
            <a:avLst/>
            <a:gdLst/>
            <a:ahLst/>
            <a:cxnLst/>
            <a:rect r="r" b="b" t="t" l="l"/>
            <a:pathLst>
              <a:path h="9778038" w="14569118">
                <a:moveTo>
                  <a:pt x="0" y="0"/>
                </a:moveTo>
                <a:lnTo>
                  <a:pt x="14569117" y="0"/>
                </a:lnTo>
                <a:lnTo>
                  <a:pt x="14569117" y="9778038"/>
                </a:lnTo>
                <a:lnTo>
                  <a:pt x="0" y="97780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398" t="-61168" r="-4769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608127" y="490537"/>
            <a:ext cx="7643659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6999">
                <a:solidFill>
                  <a:srgbClr val="EEF8FF"/>
                </a:solidFill>
                <a:latin typeface="Tarif Bold"/>
                <a:ea typeface="Tarif Bold"/>
                <a:cs typeface="Tarif Bold"/>
                <a:sym typeface="Tarif Bold"/>
              </a:rPr>
              <a:t>Hasil dan Insight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2355959"/>
            <a:ext cx="540125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b="true" sz="4500">
                <a:solidFill>
                  <a:srgbClr val="EEF8FF"/>
                </a:solidFill>
                <a:latin typeface="Tarif Bold"/>
                <a:ea typeface="Tarif Bold"/>
                <a:cs typeface="Tarif Bold"/>
                <a:sym typeface="Tarif Bold"/>
              </a:rPr>
              <a:t>Regresi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935211" y="4042832"/>
            <a:ext cx="540125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b="true" sz="4500">
                <a:solidFill>
                  <a:srgbClr val="EEF8FF"/>
                </a:solidFill>
                <a:latin typeface="Tarif Bold"/>
                <a:ea typeface="Tarif Bold"/>
                <a:cs typeface="Tarif Bold"/>
                <a:sym typeface="Tarif Bold"/>
              </a:rPr>
              <a:t>Klasifikasi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79948" y="6674017"/>
            <a:ext cx="5401257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true">
                <a:solidFill>
                  <a:srgbClr val="EEF8FF"/>
                </a:solidFill>
                <a:latin typeface="Tarif Bold"/>
                <a:ea typeface="Tarif Bold"/>
                <a:cs typeface="Tarif Bold"/>
                <a:sym typeface="Tarif Bold"/>
              </a:rPr>
              <a:t>Insight</a:t>
            </a:r>
          </a:p>
          <a:p>
            <a:pPr algn="ctr">
              <a:lnSpc>
                <a:spcPts val="5400"/>
              </a:lnSpc>
            </a:pPr>
          </a:p>
          <a:p>
            <a:pPr algn="ctr">
              <a:lnSpc>
                <a:spcPts val="540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7030032" y="5120031"/>
            <a:ext cx="5062715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3292" indent="-246646" lvl="1">
              <a:lnSpc>
                <a:spcPts val="2741"/>
              </a:lnSpc>
              <a:buFont typeface="Arial"/>
              <a:buChar char="•"/>
            </a:pPr>
            <a:r>
              <a:rPr lang="en-US" sz="2284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XGBoost Classifier unggul dalam akurasi.</a:t>
            </a:r>
          </a:p>
          <a:p>
            <a:pPr algn="ctr" marL="493292" indent="-246646" lvl="1">
              <a:lnSpc>
                <a:spcPts val="2741"/>
              </a:lnSpc>
              <a:buFont typeface="Arial"/>
              <a:buChar char="•"/>
            </a:pPr>
            <a:r>
              <a:rPr lang="en-US" sz="2284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Logistic Regression memberikan baseline sederhana.</a:t>
            </a:r>
          </a:p>
          <a:p>
            <a:pPr algn="l">
              <a:lnSpc>
                <a:spcPts val="1422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1000525" y="7626517"/>
            <a:ext cx="6071859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3292" indent="-246646" lvl="1">
              <a:lnSpc>
                <a:spcPts val="2741"/>
              </a:lnSpc>
              <a:buFont typeface="Arial"/>
              <a:buChar char="•"/>
            </a:pPr>
            <a:r>
              <a:rPr lang="en-US" sz="2284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Pada regresi, fitur dengan korelasi tinggi sangat memengaruhi prediksi target.</a:t>
            </a:r>
          </a:p>
          <a:p>
            <a:pPr algn="ctr" marL="493292" indent="-246646" lvl="1">
              <a:lnSpc>
                <a:spcPts val="2741"/>
              </a:lnSpc>
              <a:buFont typeface="Arial"/>
              <a:buChar char="•"/>
            </a:pPr>
            <a:r>
              <a:rPr lang="en-US" sz="2284">
                <a:solidFill>
                  <a:srgbClr val="283A61"/>
                </a:solidFill>
                <a:latin typeface="Garet"/>
                <a:ea typeface="Garet"/>
                <a:cs typeface="Garet"/>
                <a:sym typeface="Garet"/>
              </a:rPr>
              <a:t>Pada klasifikasi, distribusi kategori risiko membantu dalam interpretasi hasil model.</a:t>
            </a:r>
          </a:p>
          <a:p>
            <a:pPr algn="l">
              <a:lnSpc>
                <a:spcPts val="1422"/>
              </a:lnSpc>
            </a:pPr>
          </a:p>
        </p:txBody>
      </p:sp>
    </p:spTree>
  </p:cSld>
  <p:clrMapOvr>
    <a:masterClrMapping/>
  </p:clrMapOvr>
  <p:transition spd="fast">
    <p:cover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DAGW4aRBOXw</dc:identifier>
  <dcterms:modified xsi:type="dcterms:W3CDTF">2011-08-01T06:04:30Z</dcterms:modified>
  <cp:revision>1</cp:revision>
  <dc:title>UTS Machine Learning - Regressi dan Klasifikasi</dc:title>
</cp:coreProperties>
</file>