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370" r:id="rId3"/>
    <p:sldId id="404" r:id="rId4"/>
    <p:sldId id="448" r:id="rId5"/>
    <p:sldId id="432" r:id="rId6"/>
    <p:sldId id="434" r:id="rId7"/>
    <p:sldId id="447" r:id="rId8"/>
    <p:sldId id="465" r:id="rId9"/>
    <p:sldId id="442" r:id="rId10"/>
    <p:sldId id="444" r:id="rId11"/>
    <p:sldId id="438" r:id="rId12"/>
    <p:sldId id="433" r:id="rId13"/>
    <p:sldId id="443" r:id="rId14"/>
    <p:sldId id="445" r:id="rId15"/>
    <p:sldId id="429" r:id="rId16"/>
    <p:sldId id="436" r:id="rId17"/>
    <p:sldId id="437" r:id="rId18"/>
    <p:sldId id="440" r:id="rId19"/>
    <p:sldId id="441" r:id="rId20"/>
    <p:sldId id="439" r:id="rId21"/>
    <p:sldId id="449" r:id="rId22"/>
    <p:sldId id="455" r:id="rId23"/>
    <p:sldId id="456" r:id="rId24"/>
    <p:sldId id="450" r:id="rId25"/>
    <p:sldId id="451" r:id="rId26"/>
    <p:sldId id="452" r:id="rId27"/>
    <p:sldId id="454" r:id="rId28"/>
    <p:sldId id="453" r:id="rId29"/>
    <p:sldId id="457" r:id="rId30"/>
    <p:sldId id="458" r:id="rId31"/>
    <p:sldId id="459" r:id="rId32"/>
    <p:sldId id="460" r:id="rId33"/>
    <p:sldId id="461" r:id="rId34"/>
    <p:sldId id="462" r:id="rId35"/>
    <p:sldId id="463" r:id="rId36"/>
    <p:sldId id="464" r:id="rId37"/>
    <p:sldId id="435" r:id="rId38"/>
    <p:sldId id="413" r:id="rId39"/>
  </p:sldIdLst>
  <p:sldSz cx="12192000" cy="6858000"/>
  <p:notesSz cx="9601200" cy="7315200"/>
  <p:defaultText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ECE"/>
    <a:srgbClr val="FCAF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p:scale>
          <a:sx n="80" d="100"/>
          <a:sy n="80" d="100"/>
        </p:scale>
        <p:origin x="21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663DC6-BFB1-4DB3-8BD9-EBE85774A9F1}"/>
              </a:ext>
            </a:extLst>
          </p:cNvPr>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r>
              <a:rPr lang="en-US"/>
              <a:t>Object Oriented Programming</a:t>
            </a:r>
            <a:endParaRPr lang="en-RW"/>
          </a:p>
        </p:txBody>
      </p:sp>
      <p:sp>
        <p:nvSpPr>
          <p:cNvPr id="3" name="Date Placeholder 2">
            <a:extLst>
              <a:ext uri="{FF2B5EF4-FFF2-40B4-BE49-F238E27FC236}">
                <a16:creationId xmlns:a16="http://schemas.microsoft.com/office/drawing/2014/main" id="{69EB97B5-AC0D-4F0E-9FE2-94E071CA1DD1}"/>
              </a:ext>
            </a:extLst>
          </p:cNvPr>
          <p:cNvSpPr>
            <a:spLocks noGrp="1"/>
          </p:cNvSpPr>
          <p:nvPr>
            <p:ph type="dt" sz="quarter" idx="1"/>
          </p:nvPr>
        </p:nvSpPr>
        <p:spPr>
          <a:xfrm>
            <a:off x="5438458" y="0"/>
            <a:ext cx="4160520" cy="367030"/>
          </a:xfrm>
          <a:prstGeom prst="rect">
            <a:avLst/>
          </a:prstGeom>
        </p:spPr>
        <p:txBody>
          <a:bodyPr vert="horz" lIns="96661" tIns="48331" rIns="96661" bIns="48331" rtlCol="0"/>
          <a:lstStyle>
            <a:lvl1pPr algn="r">
              <a:defRPr sz="1300"/>
            </a:lvl1pPr>
          </a:lstStyle>
          <a:p>
            <a:fld id="{E3989B02-B486-4123-B917-47FE77C9084C}" type="datetimeFigureOut">
              <a:rPr lang="en-RW" smtClean="0"/>
              <a:t>01/04/2020</a:t>
            </a:fld>
            <a:endParaRPr lang="en-RW"/>
          </a:p>
        </p:txBody>
      </p:sp>
      <p:sp>
        <p:nvSpPr>
          <p:cNvPr id="4" name="Footer Placeholder 3">
            <a:extLst>
              <a:ext uri="{FF2B5EF4-FFF2-40B4-BE49-F238E27FC236}">
                <a16:creationId xmlns:a16="http://schemas.microsoft.com/office/drawing/2014/main" id="{095EA24D-B66C-43F8-8369-159052C481BC}"/>
              </a:ext>
            </a:extLst>
          </p:cNvPr>
          <p:cNvSpPr>
            <a:spLocks noGrp="1"/>
          </p:cNvSpPr>
          <p:nvPr>
            <p:ph type="ftr" sz="quarter" idx="2"/>
          </p:nvPr>
        </p:nvSpPr>
        <p:spPr>
          <a:xfrm>
            <a:off x="0" y="6948172"/>
            <a:ext cx="4160520" cy="367029"/>
          </a:xfrm>
          <a:prstGeom prst="rect">
            <a:avLst/>
          </a:prstGeom>
        </p:spPr>
        <p:txBody>
          <a:bodyPr vert="horz" lIns="96661" tIns="48331" rIns="96661" bIns="48331" rtlCol="0" anchor="b"/>
          <a:lstStyle>
            <a:lvl1pPr algn="l">
              <a:defRPr sz="1300"/>
            </a:lvl1pPr>
          </a:lstStyle>
          <a:p>
            <a:endParaRPr lang="en-RW"/>
          </a:p>
        </p:txBody>
      </p:sp>
      <p:sp>
        <p:nvSpPr>
          <p:cNvPr id="5" name="Slide Number Placeholder 4">
            <a:extLst>
              <a:ext uri="{FF2B5EF4-FFF2-40B4-BE49-F238E27FC236}">
                <a16:creationId xmlns:a16="http://schemas.microsoft.com/office/drawing/2014/main" id="{5C5636AE-904C-47EC-8F7A-4487A1AECF02}"/>
              </a:ext>
            </a:extLst>
          </p:cNvPr>
          <p:cNvSpPr>
            <a:spLocks noGrp="1"/>
          </p:cNvSpPr>
          <p:nvPr>
            <p:ph type="sldNum" sz="quarter" idx="3"/>
          </p:nvPr>
        </p:nvSpPr>
        <p:spPr>
          <a:xfrm>
            <a:off x="5438458" y="6948172"/>
            <a:ext cx="4160520" cy="367029"/>
          </a:xfrm>
          <a:prstGeom prst="rect">
            <a:avLst/>
          </a:prstGeom>
        </p:spPr>
        <p:txBody>
          <a:bodyPr vert="horz" lIns="96661" tIns="48331" rIns="96661" bIns="48331" rtlCol="0" anchor="b"/>
          <a:lstStyle>
            <a:lvl1pPr algn="r">
              <a:defRPr sz="1300"/>
            </a:lvl1pPr>
          </a:lstStyle>
          <a:p>
            <a:fld id="{1C79E4C5-D7EC-4C04-8917-809BC50FA0CA}" type="slidenum">
              <a:rPr lang="en-RW" smtClean="0"/>
              <a:t>‹#›</a:t>
            </a:fld>
            <a:endParaRPr lang="en-RW"/>
          </a:p>
        </p:txBody>
      </p:sp>
    </p:spTree>
    <p:extLst>
      <p:ext uri="{BB962C8B-B14F-4D97-AF65-F5344CB8AC3E}">
        <p14:creationId xmlns:p14="http://schemas.microsoft.com/office/powerpoint/2010/main" val="224354372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7030"/>
          </a:xfrm>
          <a:prstGeom prst="rect">
            <a:avLst/>
          </a:prstGeom>
        </p:spPr>
        <p:txBody>
          <a:bodyPr vert="horz" lIns="96661" tIns="48331" rIns="96661" bIns="48331" rtlCol="0"/>
          <a:lstStyle>
            <a:lvl1pPr algn="l">
              <a:defRPr sz="1300"/>
            </a:lvl1pPr>
          </a:lstStyle>
          <a:p>
            <a:r>
              <a:rPr lang="en-US"/>
              <a:t>Object Oriented Programming</a:t>
            </a:r>
            <a:endParaRPr lang="en-RW"/>
          </a:p>
        </p:txBody>
      </p:sp>
      <p:sp>
        <p:nvSpPr>
          <p:cNvPr id="3" name="Date Placeholder 2"/>
          <p:cNvSpPr>
            <a:spLocks noGrp="1"/>
          </p:cNvSpPr>
          <p:nvPr>
            <p:ph type="dt" idx="1"/>
          </p:nvPr>
        </p:nvSpPr>
        <p:spPr>
          <a:xfrm>
            <a:off x="5438458" y="0"/>
            <a:ext cx="4160520" cy="367030"/>
          </a:xfrm>
          <a:prstGeom prst="rect">
            <a:avLst/>
          </a:prstGeom>
        </p:spPr>
        <p:txBody>
          <a:bodyPr vert="horz" lIns="96661" tIns="48331" rIns="96661" bIns="48331" rtlCol="0"/>
          <a:lstStyle>
            <a:lvl1pPr algn="r">
              <a:defRPr sz="1300"/>
            </a:lvl1pPr>
          </a:lstStyle>
          <a:p>
            <a:fld id="{A551752C-3C2E-4DFF-901A-0724505B9891}" type="datetimeFigureOut">
              <a:rPr lang="en-RW" smtClean="0"/>
              <a:t>01/04/2020</a:t>
            </a:fld>
            <a:endParaRPr lang="en-RW"/>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RW"/>
          </a:p>
        </p:txBody>
      </p:sp>
      <p:sp>
        <p:nvSpPr>
          <p:cNvPr id="5" name="Notes Placeholder 4"/>
          <p:cNvSpPr>
            <a:spLocks noGrp="1"/>
          </p:cNvSpPr>
          <p:nvPr>
            <p:ph type="body" sz="quarter" idx="3"/>
          </p:nvPr>
        </p:nvSpPr>
        <p:spPr>
          <a:xfrm>
            <a:off x="960120" y="3520440"/>
            <a:ext cx="7680960" cy="288036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6" name="Footer Placeholder 5"/>
          <p:cNvSpPr>
            <a:spLocks noGrp="1"/>
          </p:cNvSpPr>
          <p:nvPr>
            <p:ph type="ftr" sz="quarter" idx="4"/>
          </p:nvPr>
        </p:nvSpPr>
        <p:spPr>
          <a:xfrm>
            <a:off x="0" y="6948172"/>
            <a:ext cx="4160520" cy="367029"/>
          </a:xfrm>
          <a:prstGeom prst="rect">
            <a:avLst/>
          </a:prstGeom>
        </p:spPr>
        <p:txBody>
          <a:bodyPr vert="horz" lIns="96661" tIns="48331" rIns="96661" bIns="48331" rtlCol="0" anchor="b"/>
          <a:lstStyle>
            <a:lvl1pPr algn="l">
              <a:defRPr sz="1300"/>
            </a:lvl1pPr>
          </a:lstStyle>
          <a:p>
            <a:endParaRPr lang="en-RW"/>
          </a:p>
        </p:txBody>
      </p:sp>
      <p:sp>
        <p:nvSpPr>
          <p:cNvPr id="7" name="Slide Number Placeholder 6"/>
          <p:cNvSpPr>
            <a:spLocks noGrp="1"/>
          </p:cNvSpPr>
          <p:nvPr>
            <p:ph type="sldNum" sz="quarter" idx="5"/>
          </p:nvPr>
        </p:nvSpPr>
        <p:spPr>
          <a:xfrm>
            <a:off x="5438458" y="6948172"/>
            <a:ext cx="4160520" cy="367029"/>
          </a:xfrm>
          <a:prstGeom prst="rect">
            <a:avLst/>
          </a:prstGeom>
        </p:spPr>
        <p:txBody>
          <a:bodyPr vert="horz" lIns="96661" tIns="48331" rIns="96661" bIns="48331" rtlCol="0" anchor="b"/>
          <a:lstStyle>
            <a:lvl1pPr algn="r">
              <a:defRPr sz="1300"/>
            </a:lvl1pPr>
          </a:lstStyle>
          <a:p>
            <a:fld id="{5521FE48-8834-4F9D-8EF1-C31ACD56AD40}" type="slidenum">
              <a:rPr lang="en-RW" smtClean="0"/>
              <a:t>‹#›</a:t>
            </a:fld>
            <a:endParaRPr lang="en-RW"/>
          </a:p>
        </p:txBody>
      </p:sp>
    </p:spTree>
    <p:extLst>
      <p:ext uri="{BB962C8B-B14F-4D97-AF65-F5344CB8AC3E}">
        <p14:creationId xmlns:p14="http://schemas.microsoft.com/office/powerpoint/2010/main" val="48485972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W"/>
          </a:p>
        </p:txBody>
      </p:sp>
      <p:sp>
        <p:nvSpPr>
          <p:cNvPr id="4" name="Header Placeholder 3"/>
          <p:cNvSpPr>
            <a:spLocks noGrp="1"/>
          </p:cNvSpPr>
          <p:nvPr>
            <p:ph type="hdr" sz="quarter"/>
          </p:nvPr>
        </p:nvSpPr>
        <p:spPr/>
        <p:txBody>
          <a:bodyPr/>
          <a:lstStyle/>
          <a:p>
            <a:r>
              <a:rPr lang="en-US"/>
              <a:t>Object Oriented Programming</a:t>
            </a:r>
            <a:endParaRPr lang="en-RW"/>
          </a:p>
        </p:txBody>
      </p:sp>
      <p:sp>
        <p:nvSpPr>
          <p:cNvPr id="5" name="Slide Number Placeholder 4"/>
          <p:cNvSpPr>
            <a:spLocks noGrp="1"/>
          </p:cNvSpPr>
          <p:nvPr>
            <p:ph type="sldNum" sz="quarter" idx="5"/>
          </p:nvPr>
        </p:nvSpPr>
        <p:spPr/>
        <p:txBody>
          <a:bodyPr/>
          <a:lstStyle/>
          <a:p>
            <a:fld id="{5521FE48-8834-4F9D-8EF1-C31ACD56AD40}" type="slidenum">
              <a:rPr lang="en-RW" smtClean="0"/>
              <a:t>1</a:t>
            </a:fld>
            <a:endParaRPr lang="en-RW"/>
          </a:p>
        </p:txBody>
      </p:sp>
    </p:spTree>
    <p:extLst>
      <p:ext uri="{BB962C8B-B14F-4D97-AF65-F5344CB8AC3E}">
        <p14:creationId xmlns:p14="http://schemas.microsoft.com/office/powerpoint/2010/main" val="51256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W"/>
          </a:p>
        </p:txBody>
      </p:sp>
      <p:sp>
        <p:nvSpPr>
          <p:cNvPr id="4" name="Header Placeholder 3"/>
          <p:cNvSpPr>
            <a:spLocks noGrp="1"/>
          </p:cNvSpPr>
          <p:nvPr>
            <p:ph type="hdr" sz="quarter"/>
          </p:nvPr>
        </p:nvSpPr>
        <p:spPr/>
        <p:txBody>
          <a:bodyPr/>
          <a:lstStyle/>
          <a:p>
            <a:r>
              <a:rPr lang="en-US"/>
              <a:t>Object Oriented Programming</a:t>
            </a:r>
            <a:endParaRPr lang="en-RW"/>
          </a:p>
        </p:txBody>
      </p:sp>
      <p:sp>
        <p:nvSpPr>
          <p:cNvPr id="5" name="Slide Number Placeholder 4"/>
          <p:cNvSpPr>
            <a:spLocks noGrp="1"/>
          </p:cNvSpPr>
          <p:nvPr>
            <p:ph type="sldNum" sz="quarter" idx="5"/>
          </p:nvPr>
        </p:nvSpPr>
        <p:spPr/>
        <p:txBody>
          <a:bodyPr/>
          <a:lstStyle/>
          <a:p>
            <a:fld id="{5521FE48-8834-4F9D-8EF1-C31ACD56AD40}" type="slidenum">
              <a:rPr lang="en-RW" smtClean="0"/>
              <a:t>2</a:t>
            </a:fld>
            <a:endParaRPr lang="en-RW"/>
          </a:p>
        </p:txBody>
      </p:sp>
    </p:spTree>
    <p:extLst>
      <p:ext uri="{BB962C8B-B14F-4D97-AF65-F5344CB8AC3E}">
        <p14:creationId xmlns:p14="http://schemas.microsoft.com/office/powerpoint/2010/main" val="58419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866A5-B71B-4EDB-8BB2-8EA9F33E99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RW"/>
          </a:p>
        </p:txBody>
      </p:sp>
      <p:sp>
        <p:nvSpPr>
          <p:cNvPr id="3" name="Subtitle 2">
            <a:extLst>
              <a:ext uri="{FF2B5EF4-FFF2-40B4-BE49-F238E27FC236}">
                <a16:creationId xmlns:a16="http://schemas.microsoft.com/office/drawing/2014/main" id="{D6F4ECBF-A10C-4CA8-8F16-45BE08278D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RW"/>
          </a:p>
        </p:txBody>
      </p:sp>
      <p:sp>
        <p:nvSpPr>
          <p:cNvPr id="4" name="Date Placeholder 3">
            <a:extLst>
              <a:ext uri="{FF2B5EF4-FFF2-40B4-BE49-F238E27FC236}">
                <a16:creationId xmlns:a16="http://schemas.microsoft.com/office/drawing/2014/main" id="{B795D9CB-ABA7-4D18-B23E-24A0309718FB}"/>
              </a:ext>
            </a:extLst>
          </p:cNvPr>
          <p:cNvSpPr>
            <a:spLocks noGrp="1"/>
          </p:cNvSpPr>
          <p:nvPr>
            <p:ph type="dt" sz="half" idx="10"/>
          </p:nvPr>
        </p:nvSpPr>
        <p:spPr/>
        <p:txBody>
          <a:bodyPr/>
          <a:lstStyle/>
          <a:p>
            <a:fld id="{B71F1CC2-375A-43C2-B54C-06166A88DD25}" type="datetime8">
              <a:rPr lang="en-RW" smtClean="0"/>
              <a:t>01/04/2020 09:20</a:t>
            </a:fld>
            <a:endParaRPr lang="en-RW"/>
          </a:p>
        </p:txBody>
      </p:sp>
      <p:sp>
        <p:nvSpPr>
          <p:cNvPr id="6" name="Slide Number Placeholder 5">
            <a:extLst>
              <a:ext uri="{FF2B5EF4-FFF2-40B4-BE49-F238E27FC236}">
                <a16:creationId xmlns:a16="http://schemas.microsoft.com/office/drawing/2014/main" id="{21E1A5C6-104E-4766-96E7-5ECE7FA54844}"/>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80695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B352-298F-49F4-AF82-223C1B916547}"/>
              </a:ext>
            </a:extLst>
          </p:cNvPr>
          <p:cNvSpPr>
            <a:spLocks noGrp="1"/>
          </p:cNvSpPr>
          <p:nvPr>
            <p:ph type="title"/>
          </p:nvPr>
        </p:nvSpPr>
        <p:spPr/>
        <p:txBody>
          <a:bodyPr/>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DDD9EE38-F5B2-4F9F-92AD-B5090E78D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DB4D800F-239F-4E89-9956-C6D3BB7EF72C}"/>
              </a:ext>
            </a:extLst>
          </p:cNvPr>
          <p:cNvSpPr>
            <a:spLocks noGrp="1"/>
          </p:cNvSpPr>
          <p:nvPr>
            <p:ph type="dt" sz="half" idx="10"/>
          </p:nvPr>
        </p:nvSpPr>
        <p:spPr/>
        <p:txBody>
          <a:bodyPr/>
          <a:lstStyle/>
          <a:p>
            <a:fld id="{8E9C085C-22D9-4973-AB13-7E23D2D2F391}" type="datetime8">
              <a:rPr lang="en-RW" smtClean="0"/>
              <a:t>01/04/2020 09:20</a:t>
            </a:fld>
            <a:endParaRPr lang="en-RW"/>
          </a:p>
        </p:txBody>
      </p:sp>
      <p:sp>
        <p:nvSpPr>
          <p:cNvPr id="6" name="Slide Number Placeholder 5">
            <a:extLst>
              <a:ext uri="{FF2B5EF4-FFF2-40B4-BE49-F238E27FC236}">
                <a16:creationId xmlns:a16="http://schemas.microsoft.com/office/drawing/2014/main" id="{C0E46425-EC2A-4BBB-B7F6-328BF21674F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51021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CA580-3E14-4733-A1EC-890637F906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RW"/>
          </a:p>
        </p:txBody>
      </p:sp>
      <p:sp>
        <p:nvSpPr>
          <p:cNvPr id="3" name="Vertical Text Placeholder 2">
            <a:extLst>
              <a:ext uri="{FF2B5EF4-FFF2-40B4-BE49-F238E27FC236}">
                <a16:creationId xmlns:a16="http://schemas.microsoft.com/office/drawing/2014/main" id="{B5BFB601-2F83-4884-B64A-B964B5B11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3D38FB86-9439-49F1-95F0-837B625551F9}"/>
              </a:ext>
            </a:extLst>
          </p:cNvPr>
          <p:cNvSpPr>
            <a:spLocks noGrp="1"/>
          </p:cNvSpPr>
          <p:nvPr>
            <p:ph type="dt" sz="half" idx="10"/>
          </p:nvPr>
        </p:nvSpPr>
        <p:spPr/>
        <p:txBody>
          <a:bodyPr/>
          <a:lstStyle/>
          <a:p>
            <a:fld id="{DD25880E-3711-4A83-A9F0-C8D44DF8659E}" type="datetime8">
              <a:rPr lang="en-RW" smtClean="0"/>
              <a:t>01/04/2020 09:20</a:t>
            </a:fld>
            <a:endParaRPr lang="en-RW"/>
          </a:p>
        </p:txBody>
      </p:sp>
      <p:sp>
        <p:nvSpPr>
          <p:cNvPr id="6" name="Slide Number Placeholder 5">
            <a:extLst>
              <a:ext uri="{FF2B5EF4-FFF2-40B4-BE49-F238E27FC236}">
                <a16:creationId xmlns:a16="http://schemas.microsoft.com/office/drawing/2014/main" id="{B2CE14D3-EFF4-4807-8515-1845F648BC55}"/>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361731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9B2C-00D9-4EA9-A46A-C5ABDC394209}"/>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A5A59FA6-0340-445B-B092-915F48F52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Date Placeholder 3">
            <a:extLst>
              <a:ext uri="{FF2B5EF4-FFF2-40B4-BE49-F238E27FC236}">
                <a16:creationId xmlns:a16="http://schemas.microsoft.com/office/drawing/2014/main" id="{1AD54FCD-7596-4A29-B67E-D82356D26CCE}"/>
              </a:ext>
            </a:extLst>
          </p:cNvPr>
          <p:cNvSpPr>
            <a:spLocks noGrp="1"/>
          </p:cNvSpPr>
          <p:nvPr>
            <p:ph type="dt" sz="half" idx="10"/>
          </p:nvPr>
        </p:nvSpPr>
        <p:spPr/>
        <p:txBody>
          <a:bodyPr/>
          <a:lstStyle/>
          <a:p>
            <a:fld id="{BA4D39BB-5CC9-4B93-B1A6-9BFD523D06C7}" type="datetime8">
              <a:rPr lang="en-RW" smtClean="0"/>
              <a:t>01/04/2020 09:20</a:t>
            </a:fld>
            <a:endParaRPr lang="en-RW"/>
          </a:p>
        </p:txBody>
      </p:sp>
      <p:sp>
        <p:nvSpPr>
          <p:cNvPr id="6" name="Slide Number Placeholder 5">
            <a:extLst>
              <a:ext uri="{FF2B5EF4-FFF2-40B4-BE49-F238E27FC236}">
                <a16:creationId xmlns:a16="http://schemas.microsoft.com/office/drawing/2014/main" id="{3980225E-33C1-423E-B547-854A4B0E392D}"/>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60859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0094-C370-4767-8BA3-EED726427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RW"/>
          </a:p>
        </p:txBody>
      </p:sp>
      <p:sp>
        <p:nvSpPr>
          <p:cNvPr id="3" name="Text Placeholder 2">
            <a:extLst>
              <a:ext uri="{FF2B5EF4-FFF2-40B4-BE49-F238E27FC236}">
                <a16:creationId xmlns:a16="http://schemas.microsoft.com/office/drawing/2014/main" id="{799AF93F-D78B-489F-B742-9A2868578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7420CA-ECF5-4FBB-BD16-7CDCC21D8C22}"/>
              </a:ext>
            </a:extLst>
          </p:cNvPr>
          <p:cNvSpPr>
            <a:spLocks noGrp="1"/>
          </p:cNvSpPr>
          <p:nvPr>
            <p:ph type="dt" sz="half" idx="10"/>
          </p:nvPr>
        </p:nvSpPr>
        <p:spPr/>
        <p:txBody>
          <a:bodyPr/>
          <a:lstStyle/>
          <a:p>
            <a:fld id="{B80FC7EC-F785-4EB0-9D87-19A46F231166}" type="datetime8">
              <a:rPr lang="en-RW" smtClean="0"/>
              <a:t>01/04/2020 09:20</a:t>
            </a:fld>
            <a:endParaRPr lang="en-RW"/>
          </a:p>
        </p:txBody>
      </p:sp>
      <p:sp>
        <p:nvSpPr>
          <p:cNvPr id="6" name="Slide Number Placeholder 5">
            <a:extLst>
              <a:ext uri="{FF2B5EF4-FFF2-40B4-BE49-F238E27FC236}">
                <a16:creationId xmlns:a16="http://schemas.microsoft.com/office/drawing/2014/main" id="{CC5FD86C-9A7B-444C-8E5E-C246AB4ABA0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8449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F5902-4EDF-408A-B392-281E9AD0EA80}"/>
              </a:ext>
            </a:extLst>
          </p:cNvPr>
          <p:cNvSpPr>
            <a:spLocks noGrp="1"/>
          </p:cNvSpPr>
          <p:nvPr>
            <p:ph type="title"/>
          </p:nvPr>
        </p:nvSpPr>
        <p:spPr/>
        <p:txBody>
          <a:bodyPr/>
          <a:lstStyle/>
          <a:p>
            <a:r>
              <a:rPr lang="en-US"/>
              <a:t>Click to edit Master title style</a:t>
            </a:r>
            <a:endParaRPr lang="en-RW"/>
          </a:p>
        </p:txBody>
      </p:sp>
      <p:sp>
        <p:nvSpPr>
          <p:cNvPr id="3" name="Content Placeholder 2">
            <a:extLst>
              <a:ext uri="{FF2B5EF4-FFF2-40B4-BE49-F238E27FC236}">
                <a16:creationId xmlns:a16="http://schemas.microsoft.com/office/drawing/2014/main" id="{E74A649D-BE32-40DA-B4AB-139526A691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Content Placeholder 3">
            <a:extLst>
              <a:ext uri="{FF2B5EF4-FFF2-40B4-BE49-F238E27FC236}">
                <a16:creationId xmlns:a16="http://schemas.microsoft.com/office/drawing/2014/main" id="{E1259DBA-7518-4F83-8F70-AA38F53D63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Date Placeholder 4">
            <a:extLst>
              <a:ext uri="{FF2B5EF4-FFF2-40B4-BE49-F238E27FC236}">
                <a16:creationId xmlns:a16="http://schemas.microsoft.com/office/drawing/2014/main" id="{D51920BA-B50B-445D-8A31-9FDCF5564CF2}"/>
              </a:ext>
            </a:extLst>
          </p:cNvPr>
          <p:cNvSpPr>
            <a:spLocks noGrp="1"/>
          </p:cNvSpPr>
          <p:nvPr>
            <p:ph type="dt" sz="half" idx="10"/>
          </p:nvPr>
        </p:nvSpPr>
        <p:spPr/>
        <p:txBody>
          <a:bodyPr/>
          <a:lstStyle/>
          <a:p>
            <a:fld id="{E664B6C0-305B-4B67-A451-48FED8A9F7E6}" type="datetime8">
              <a:rPr lang="en-RW" smtClean="0"/>
              <a:t>01/04/2020 09:20</a:t>
            </a:fld>
            <a:endParaRPr lang="en-RW"/>
          </a:p>
        </p:txBody>
      </p:sp>
      <p:sp>
        <p:nvSpPr>
          <p:cNvPr id="7" name="Slide Number Placeholder 6">
            <a:extLst>
              <a:ext uri="{FF2B5EF4-FFF2-40B4-BE49-F238E27FC236}">
                <a16:creationId xmlns:a16="http://schemas.microsoft.com/office/drawing/2014/main" id="{DEA8B382-C57B-46D3-8FF0-2DC8C749673C}"/>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65825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9272-1DCE-411E-8CB6-775847919A14}"/>
              </a:ext>
            </a:extLst>
          </p:cNvPr>
          <p:cNvSpPr>
            <a:spLocks noGrp="1"/>
          </p:cNvSpPr>
          <p:nvPr>
            <p:ph type="title"/>
          </p:nvPr>
        </p:nvSpPr>
        <p:spPr>
          <a:xfrm>
            <a:off x="839788" y="365125"/>
            <a:ext cx="10515600" cy="1325563"/>
          </a:xfrm>
        </p:spPr>
        <p:txBody>
          <a:bodyPr/>
          <a:lstStyle/>
          <a:p>
            <a:r>
              <a:rPr lang="en-US"/>
              <a:t>Click to edit Master title style</a:t>
            </a:r>
            <a:endParaRPr lang="en-RW"/>
          </a:p>
        </p:txBody>
      </p:sp>
      <p:sp>
        <p:nvSpPr>
          <p:cNvPr id="3" name="Text Placeholder 2">
            <a:extLst>
              <a:ext uri="{FF2B5EF4-FFF2-40B4-BE49-F238E27FC236}">
                <a16:creationId xmlns:a16="http://schemas.microsoft.com/office/drawing/2014/main" id="{068ED0E9-60F3-478E-8E58-02DF12D34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D65CB-6866-4FFF-B09E-BEE052DB68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5" name="Text Placeholder 4">
            <a:extLst>
              <a:ext uri="{FF2B5EF4-FFF2-40B4-BE49-F238E27FC236}">
                <a16:creationId xmlns:a16="http://schemas.microsoft.com/office/drawing/2014/main" id="{DD714CCB-5B47-4623-93F4-0F986CEB49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B957C-81EB-44B7-9AFB-A99961A396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7" name="Date Placeholder 6">
            <a:extLst>
              <a:ext uri="{FF2B5EF4-FFF2-40B4-BE49-F238E27FC236}">
                <a16:creationId xmlns:a16="http://schemas.microsoft.com/office/drawing/2014/main" id="{03C9FA36-1527-4EDE-9751-D4F7B7C72086}"/>
              </a:ext>
            </a:extLst>
          </p:cNvPr>
          <p:cNvSpPr>
            <a:spLocks noGrp="1"/>
          </p:cNvSpPr>
          <p:nvPr>
            <p:ph type="dt" sz="half" idx="10"/>
          </p:nvPr>
        </p:nvSpPr>
        <p:spPr/>
        <p:txBody>
          <a:bodyPr/>
          <a:lstStyle/>
          <a:p>
            <a:fld id="{1ED5AD3A-6854-42E0-B0BD-16C1ACDB3B51}" type="datetime8">
              <a:rPr lang="en-RW" smtClean="0"/>
              <a:t>01/04/2020 09:20</a:t>
            </a:fld>
            <a:endParaRPr lang="en-RW"/>
          </a:p>
        </p:txBody>
      </p:sp>
      <p:sp>
        <p:nvSpPr>
          <p:cNvPr id="9" name="Slide Number Placeholder 8">
            <a:extLst>
              <a:ext uri="{FF2B5EF4-FFF2-40B4-BE49-F238E27FC236}">
                <a16:creationId xmlns:a16="http://schemas.microsoft.com/office/drawing/2014/main" id="{0CA6EFF4-E10A-4754-8381-31DFB89C12AF}"/>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104710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097A-D5CB-4B64-9263-53F15B4CDD45}"/>
              </a:ext>
            </a:extLst>
          </p:cNvPr>
          <p:cNvSpPr>
            <a:spLocks noGrp="1"/>
          </p:cNvSpPr>
          <p:nvPr>
            <p:ph type="title"/>
          </p:nvPr>
        </p:nvSpPr>
        <p:spPr/>
        <p:txBody>
          <a:bodyPr/>
          <a:lstStyle/>
          <a:p>
            <a:r>
              <a:rPr lang="en-US"/>
              <a:t>Click to edit Master title style</a:t>
            </a:r>
            <a:endParaRPr lang="en-RW"/>
          </a:p>
        </p:txBody>
      </p:sp>
      <p:sp>
        <p:nvSpPr>
          <p:cNvPr id="3" name="Date Placeholder 2">
            <a:extLst>
              <a:ext uri="{FF2B5EF4-FFF2-40B4-BE49-F238E27FC236}">
                <a16:creationId xmlns:a16="http://schemas.microsoft.com/office/drawing/2014/main" id="{B7EC7AEB-54B0-4DDB-9ED1-D3877915EEDC}"/>
              </a:ext>
            </a:extLst>
          </p:cNvPr>
          <p:cNvSpPr>
            <a:spLocks noGrp="1"/>
          </p:cNvSpPr>
          <p:nvPr>
            <p:ph type="dt" sz="half" idx="10"/>
          </p:nvPr>
        </p:nvSpPr>
        <p:spPr/>
        <p:txBody>
          <a:bodyPr/>
          <a:lstStyle/>
          <a:p>
            <a:fld id="{DE054A3A-B418-4655-8F19-A6D0A1D0AFBC}" type="datetime8">
              <a:rPr lang="en-RW" smtClean="0"/>
              <a:t>01/04/2020 09:20</a:t>
            </a:fld>
            <a:endParaRPr lang="en-RW"/>
          </a:p>
        </p:txBody>
      </p:sp>
      <p:sp>
        <p:nvSpPr>
          <p:cNvPr id="5" name="Slide Number Placeholder 4">
            <a:extLst>
              <a:ext uri="{FF2B5EF4-FFF2-40B4-BE49-F238E27FC236}">
                <a16:creationId xmlns:a16="http://schemas.microsoft.com/office/drawing/2014/main" id="{C07ABB57-A18F-4109-807A-BFB36F0B0472}"/>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52604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E4A44-EB8F-4F0E-8A4B-BFA9E5F8D68C}"/>
              </a:ext>
            </a:extLst>
          </p:cNvPr>
          <p:cNvSpPr>
            <a:spLocks noGrp="1"/>
          </p:cNvSpPr>
          <p:nvPr>
            <p:ph type="dt" sz="half" idx="10"/>
          </p:nvPr>
        </p:nvSpPr>
        <p:spPr/>
        <p:txBody>
          <a:bodyPr/>
          <a:lstStyle/>
          <a:p>
            <a:fld id="{D56333CA-3CB2-4ADF-AFF2-04C413F5AFFA}" type="datetime8">
              <a:rPr lang="en-RW" smtClean="0"/>
              <a:t>01/04/2020 09:20</a:t>
            </a:fld>
            <a:endParaRPr lang="en-RW"/>
          </a:p>
        </p:txBody>
      </p:sp>
      <p:sp>
        <p:nvSpPr>
          <p:cNvPr id="4" name="Slide Number Placeholder 3">
            <a:extLst>
              <a:ext uri="{FF2B5EF4-FFF2-40B4-BE49-F238E27FC236}">
                <a16:creationId xmlns:a16="http://schemas.microsoft.com/office/drawing/2014/main" id="{A1799D14-9F96-4B22-AACD-FD9B780DF1A1}"/>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343690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3FDCD-E54E-4C73-ADD7-39DCDE995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Content Placeholder 2">
            <a:extLst>
              <a:ext uri="{FF2B5EF4-FFF2-40B4-BE49-F238E27FC236}">
                <a16:creationId xmlns:a16="http://schemas.microsoft.com/office/drawing/2014/main" id="{FF58E3F5-818D-49DD-91D5-597FED5E2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RW"/>
          </a:p>
        </p:txBody>
      </p:sp>
      <p:sp>
        <p:nvSpPr>
          <p:cNvPr id="4" name="Text Placeholder 3">
            <a:extLst>
              <a:ext uri="{FF2B5EF4-FFF2-40B4-BE49-F238E27FC236}">
                <a16:creationId xmlns:a16="http://schemas.microsoft.com/office/drawing/2014/main" id="{69DF50BB-7DC4-4146-A558-4519BA584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42E37-DF7A-4164-B19E-3D0B6C554B36}"/>
              </a:ext>
            </a:extLst>
          </p:cNvPr>
          <p:cNvSpPr>
            <a:spLocks noGrp="1"/>
          </p:cNvSpPr>
          <p:nvPr>
            <p:ph type="dt" sz="half" idx="10"/>
          </p:nvPr>
        </p:nvSpPr>
        <p:spPr/>
        <p:txBody>
          <a:bodyPr/>
          <a:lstStyle/>
          <a:p>
            <a:fld id="{1EA7D898-44DF-464E-A38F-BB6B5CA4F63C}" type="datetime8">
              <a:rPr lang="en-RW" smtClean="0"/>
              <a:t>01/04/2020 09:20</a:t>
            </a:fld>
            <a:endParaRPr lang="en-RW"/>
          </a:p>
        </p:txBody>
      </p:sp>
      <p:sp>
        <p:nvSpPr>
          <p:cNvPr id="7" name="Slide Number Placeholder 6">
            <a:extLst>
              <a:ext uri="{FF2B5EF4-FFF2-40B4-BE49-F238E27FC236}">
                <a16:creationId xmlns:a16="http://schemas.microsoft.com/office/drawing/2014/main" id="{DD299214-8839-4E80-B705-EDBA07A0C177}"/>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117662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947A-7A76-4439-9DF6-88D1ADC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RW"/>
          </a:p>
        </p:txBody>
      </p:sp>
      <p:sp>
        <p:nvSpPr>
          <p:cNvPr id="3" name="Picture Placeholder 2">
            <a:extLst>
              <a:ext uri="{FF2B5EF4-FFF2-40B4-BE49-F238E27FC236}">
                <a16:creationId xmlns:a16="http://schemas.microsoft.com/office/drawing/2014/main" id="{A9E6EA98-5C91-4276-B974-04C90113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RW"/>
          </a:p>
        </p:txBody>
      </p:sp>
      <p:sp>
        <p:nvSpPr>
          <p:cNvPr id="4" name="Text Placeholder 3">
            <a:extLst>
              <a:ext uri="{FF2B5EF4-FFF2-40B4-BE49-F238E27FC236}">
                <a16:creationId xmlns:a16="http://schemas.microsoft.com/office/drawing/2014/main" id="{5B7BF78E-3F16-4228-A0DE-2F714BDE7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E4825-159B-4AA1-B5B9-707ACBE6BC7C}"/>
              </a:ext>
            </a:extLst>
          </p:cNvPr>
          <p:cNvSpPr>
            <a:spLocks noGrp="1"/>
          </p:cNvSpPr>
          <p:nvPr>
            <p:ph type="dt" sz="half" idx="10"/>
          </p:nvPr>
        </p:nvSpPr>
        <p:spPr/>
        <p:txBody>
          <a:bodyPr/>
          <a:lstStyle/>
          <a:p>
            <a:fld id="{F9C82E3D-B2A7-4876-A27D-B46F0A63BB5F}" type="datetime8">
              <a:rPr lang="en-RW" smtClean="0"/>
              <a:t>01/04/2020 09:20</a:t>
            </a:fld>
            <a:endParaRPr lang="en-RW"/>
          </a:p>
        </p:txBody>
      </p:sp>
      <p:sp>
        <p:nvSpPr>
          <p:cNvPr id="7" name="Slide Number Placeholder 6">
            <a:extLst>
              <a:ext uri="{FF2B5EF4-FFF2-40B4-BE49-F238E27FC236}">
                <a16:creationId xmlns:a16="http://schemas.microsoft.com/office/drawing/2014/main" id="{0280FAB7-2432-4C7F-8866-CA71D44649E0}"/>
              </a:ext>
            </a:extLst>
          </p:cNvPr>
          <p:cNvSpPr>
            <a:spLocks noGrp="1"/>
          </p:cNvSpPr>
          <p:nvPr>
            <p:ph type="sldNum" sz="quarter" idx="12"/>
          </p:nvPr>
        </p:nvSpPr>
        <p:spPr/>
        <p:txBody>
          <a:bodyPr/>
          <a:lstStyle/>
          <a:p>
            <a:fld id="{583C1354-0F4F-4118-983A-17CBBA946E76}" type="slidenum">
              <a:rPr lang="en-RW" smtClean="0"/>
              <a:t>‹#›</a:t>
            </a:fld>
            <a:endParaRPr lang="en-RW"/>
          </a:p>
        </p:txBody>
      </p:sp>
    </p:spTree>
    <p:extLst>
      <p:ext uri="{BB962C8B-B14F-4D97-AF65-F5344CB8AC3E}">
        <p14:creationId xmlns:p14="http://schemas.microsoft.com/office/powerpoint/2010/main" val="264362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CC6023-CD1F-4364-994A-49572CAEACA4}"/>
              </a:ext>
            </a:extLst>
          </p:cNvPr>
          <p:cNvSpPr>
            <a:spLocks noGrp="1"/>
          </p:cNvSpPr>
          <p:nvPr>
            <p:ph type="title"/>
          </p:nvPr>
        </p:nvSpPr>
        <p:spPr>
          <a:xfrm>
            <a:off x="838200" y="757008"/>
            <a:ext cx="10515600" cy="771344"/>
          </a:xfrm>
          <a:prstGeom prst="rect">
            <a:avLst/>
          </a:prstGeom>
        </p:spPr>
        <p:txBody>
          <a:bodyPr vert="horz" lIns="91440" tIns="45720" rIns="91440" bIns="45720" rtlCol="0" anchor="ctr">
            <a:normAutofit/>
          </a:bodyPr>
          <a:lstStyle/>
          <a:p>
            <a:r>
              <a:rPr lang="en-US" dirty="0"/>
              <a:t>Click to edit Master title style</a:t>
            </a:r>
            <a:endParaRPr lang="en-RW" dirty="0"/>
          </a:p>
        </p:txBody>
      </p:sp>
      <p:sp>
        <p:nvSpPr>
          <p:cNvPr id="3" name="Text Placeholder 2">
            <a:extLst>
              <a:ext uri="{FF2B5EF4-FFF2-40B4-BE49-F238E27FC236}">
                <a16:creationId xmlns:a16="http://schemas.microsoft.com/office/drawing/2014/main" id="{AAB8ED97-2F41-4B64-AD85-692DFBB5E6AF}"/>
              </a:ext>
            </a:extLst>
          </p:cNvPr>
          <p:cNvSpPr>
            <a:spLocks noGrp="1"/>
          </p:cNvSpPr>
          <p:nvPr>
            <p:ph type="body" idx="1"/>
          </p:nvPr>
        </p:nvSpPr>
        <p:spPr>
          <a:xfrm>
            <a:off x="838200" y="1685108"/>
            <a:ext cx="10515600" cy="45702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RW" dirty="0"/>
          </a:p>
        </p:txBody>
      </p:sp>
      <p:sp>
        <p:nvSpPr>
          <p:cNvPr id="4" name="Date Placeholder 3">
            <a:extLst>
              <a:ext uri="{FF2B5EF4-FFF2-40B4-BE49-F238E27FC236}">
                <a16:creationId xmlns:a16="http://schemas.microsoft.com/office/drawing/2014/main" id="{B235611E-02A6-4AE8-84DD-F05DF2140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90400-31F5-454D-8985-E7A1D227F386}" type="datetime8">
              <a:rPr lang="en-RW" smtClean="0"/>
              <a:t>01/04/2020 09:20</a:t>
            </a:fld>
            <a:endParaRPr lang="en-RW" dirty="0"/>
          </a:p>
        </p:txBody>
      </p:sp>
      <p:sp>
        <p:nvSpPr>
          <p:cNvPr id="6" name="Slide Number Placeholder 5">
            <a:extLst>
              <a:ext uri="{FF2B5EF4-FFF2-40B4-BE49-F238E27FC236}">
                <a16:creationId xmlns:a16="http://schemas.microsoft.com/office/drawing/2014/main" id="{4390F44A-883B-4DE9-9913-7AC35D005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583C1354-0F4F-4118-983A-17CBBA946E76}" type="slidenum">
              <a:rPr lang="en-RW" smtClean="0"/>
              <a:pPr/>
              <a:t>‹#›</a:t>
            </a:fld>
            <a:endParaRPr lang="en-RW" dirty="0"/>
          </a:p>
        </p:txBody>
      </p:sp>
      <p:sp>
        <p:nvSpPr>
          <p:cNvPr id="7" name="Rectangle 6">
            <a:extLst>
              <a:ext uri="{FF2B5EF4-FFF2-40B4-BE49-F238E27FC236}">
                <a16:creationId xmlns:a16="http://schemas.microsoft.com/office/drawing/2014/main" id="{5E54A46A-6035-41F1-B31F-6B072AC249DB}"/>
              </a:ext>
            </a:extLst>
          </p:cNvPr>
          <p:cNvSpPr/>
          <p:nvPr userDrawn="1"/>
        </p:nvSpPr>
        <p:spPr>
          <a:xfrm>
            <a:off x="0" y="0"/>
            <a:ext cx="8464731" cy="22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8" name="Rectangle 7">
            <a:extLst>
              <a:ext uri="{FF2B5EF4-FFF2-40B4-BE49-F238E27FC236}">
                <a16:creationId xmlns:a16="http://schemas.microsoft.com/office/drawing/2014/main" id="{A84AE333-41A0-4EF2-BB31-6DAB38E5D233}"/>
              </a:ext>
            </a:extLst>
          </p:cNvPr>
          <p:cNvSpPr/>
          <p:nvPr userDrawn="1"/>
        </p:nvSpPr>
        <p:spPr>
          <a:xfrm>
            <a:off x="8464731" y="-633"/>
            <a:ext cx="3727269" cy="2214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sp>
        <p:nvSpPr>
          <p:cNvPr id="9" name="Rectangle 8">
            <a:extLst>
              <a:ext uri="{FF2B5EF4-FFF2-40B4-BE49-F238E27FC236}">
                <a16:creationId xmlns:a16="http://schemas.microsoft.com/office/drawing/2014/main" id="{C09D3A76-6AA7-4C51-BDCB-5F56475EB514}"/>
              </a:ext>
            </a:extLst>
          </p:cNvPr>
          <p:cNvSpPr/>
          <p:nvPr userDrawn="1"/>
        </p:nvSpPr>
        <p:spPr>
          <a:xfrm rot="16200000" flipH="1">
            <a:off x="895439" y="-895439"/>
            <a:ext cx="220802" cy="20116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W"/>
          </a:p>
        </p:txBody>
      </p:sp>
      <p:pic>
        <p:nvPicPr>
          <p:cNvPr id="11" name="Picture 10">
            <a:extLst>
              <a:ext uri="{FF2B5EF4-FFF2-40B4-BE49-F238E27FC236}">
                <a16:creationId xmlns:a16="http://schemas.microsoft.com/office/drawing/2014/main" id="{E43A7633-47B9-48F0-B25D-F27B1A74E3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832197" y="246926"/>
            <a:ext cx="1359804" cy="1359804"/>
          </a:xfrm>
          <a:prstGeom prst="rect">
            <a:avLst/>
          </a:prstGeom>
        </p:spPr>
      </p:pic>
      <p:cxnSp>
        <p:nvCxnSpPr>
          <p:cNvPr id="13" name="Straight Connector 12">
            <a:extLst>
              <a:ext uri="{FF2B5EF4-FFF2-40B4-BE49-F238E27FC236}">
                <a16:creationId xmlns:a16="http://schemas.microsoft.com/office/drawing/2014/main" id="{218E20FD-5F89-4FB8-8499-63B7D05DD7BE}"/>
              </a:ext>
            </a:extLst>
          </p:cNvPr>
          <p:cNvCxnSpPr/>
          <p:nvPr userDrawn="1"/>
        </p:nvCxnSpPr>
        <p:spPr>
          <a:xfrm>
            <a:off x="0" y="6333719"/>
            <a:ext cx="1219200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503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6E49-EF0C-4CA0-8E37-E39E4C9BC265}"/>
              </a:ext>
            </a:extLst>
          </p:cNvPr>
          <p:cNvSpPr>
            <a:spLocks noGrp="1"/>
          </p:cNvSpPr>
          <p:nvPr>
            <p:ph type="ctrTitle"/>
          </p:nvPr>
        </p:nvSpPr>
        <p:spPr>
          <a:xfrm>
            <a:off x="1524000" y="2195790"/>
            <a:ext cx="9144000" cy="852211"/>
          </a:xfrm>
        </p:spPr>
        <p:txBody>
          <a:bodyPr>
            <a:normAutofit fontScale="90000"/>
          </a:bodyPr>
          <a:lstStyle/>
          <a:p>
            <a:r>
              <a:rPr lang="en-US" b="1" dirty="0"/>
              <a:t>Programming fundamentals</a:t>
            </a:r>
            <a:endParaRPr lang="en-RW" b="1" dirty="0"/>
          </a:p>
        </p:txBody>
      </p:sp>
      <p:sp>
        <p:nvSpPr>
          <p:cNvPr id="4" name="Slide Number Placeholder 3">
            <a:extLst>
              <a:ext uri="{FF2B5EF4-FFF2-40B4-BE49-F238E27FC236}">
                <a16:creationId xmlns:a16="http://schemas.microsoft.com/office/drawing/2014/main" id="{D919EC75-FBCE-4173-A007-BA1EBF8037A6}"/>
              </a:ext>
            </a:extLst>
          </p:cNvPr>
          <p:cNvSpPr>
            <a:spLocks noGrp="1"/>
          </p:cNvSpPr>
          <p:nvPr>
            <p:ph type="sldNum" sz="quarter" idx="12"/>
          </p:nvPr>
        </p:nvSpPr>
        <p:spPr/>
        <p:txBody>
          <a:bodyPr/>
          <a:lstStyle/>
          <a:p>
            <a:fld id="{583C1354-0F4F-4118-983A-17CBBA946E76}" type="slidenum">
              <a:rPr lang="en-RW" smtClean="0"/>
              <a:t>1</a:t>
            </a:fld>
            <a:endParaRPr lang="en-RW"/>
          </a:p>
        </p:txBody>
      </p:sp>
      <p:sp>
        <p:nvSpPr>
          <p:cNvPr id="6" name="Title 1">
            <a:extLst>
              <a:ext uri="{FF2B5EF4-FFF2-40B4-BE49-F238E27FC236}">
                <a16:creationId xmlns:a16="http://schemas.microsoft.com/office/drawing/2014/main" id="{84243FCD-FD3C-4A49-AC50-77F16500E573}"/>
              </a:ext>
            </a:extLst>
          </p:cNvPr>
          <p:cNvSpPr txBox="1">
            <a:spLocks/>
          </p:cNvSpPr>
          <p:nvPr/>
        </p:nvSpPr>
        <p:spPr>
          <a:xfrm>
            <a:off x="1524000" y="3435627"/>
            <a:ext cx="9144000" cy="852211"/>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Lecture 12: 2D arrays, char arrays and strings</a:t>
            </a:r>
            <a:endParaRPr lang="en-RW" sz="4800" dirty="0"/>
          </a:p>
        </p:txBody>
      </p:sp>
    </p:spTree>
    <p:extLst>
      <p:ext uri="{BB962C8B-B14F-4D97-AF65-F5344CB8AC3E}">
        <p14:creationId xmlns:p14="http://schemas.microsoft.com/office/powerpoint/2010/main" val="121198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28A2-CB65-4785-B8F4-F6FA3A851535}"/>
              </a:ext>
            </a:extLst>
          </p:cNvPr>
          <p:cNvSpPr>
            <a:spLocks noGrp="1"/>
          </p:cNvSpPr>
          <p:nvPr>
            <p:ph type="title"/>
          </p:nvPr>
        </p:nvSpPr>
        <p:spPr/>
        <p:txBody>
          <a:bodyPr/>
          <a:lstStyle/>
          <a:p>
            <a:r>
              <a:rPr lang="en-US" dirty="0"/>
              <a:t>Char array can also act as a string</a:t>
            </a:r>
            <a:endParaRPr lang="en-RW" dirty="0"/>
          </a:p>
        </p:txBody>
      </p:sp>
      <p:sp>
        <p:nvSpPr>
          <p:cNvPr id="3" name="Content Placeholder 2">
            <a:extLst>
              <a:ext uri="{FF2B5EF4-FFF2-40B4-BE49-F238E27FC236}">
                <a16:creationId xmlns:a16="http://schemas.microsoft.com/office/drawing/2014/main" id="{BB507707-2CBC-41C1-9AF1-4C32F3FF3B87}"/>
              </a:ext>
            </a:extLst>
          </p:cNvPr>
          <p:cNvSpPr>
            <a:spLocks noGrp="1"/>
          </p:cNvSpPr>
          <p:nvPr>
            <p:ph idx="1"/>
          </p:nvPr>
        </p:nvSpPr>
        <p:spPr/>
        <p:txBody>
          <a:bodyPr>
            <a:normAutofit lnSpcReduction="10000"/>
          </a:bodyPr>
          <a:lstStyle/>
          <a:p>
            <a:r>
              <a:rPr lang="en-US" dirty="0"/>
              <a:t>In C++, a </a:t>
            </a:r>
            <a:r>
              <a:rPr lang="en-US" i="1" dirty="0"/>
              <a:t>string is</a:t>
            </a:r>
            <a:r>
              <a:rPr lang="en-US" dirty="0"/>
              <a:t> defined as a character array that is terminated by a null. </a:t>
            </a:r>
          </a:p>
          <a:p>
            <a:r>
              <a:rPr lang="en-US" dirty="0"/>
              <a:t>A null character is specified using </a:t>
            </a:r>
            <a:r>
              <a:rPr lang="en-US" b="1" dirty="0"/>
              <a:t>'\0’</a:t>
            </a:r>
            <a:r>
              <a:rPr lang="en-US" dirty="0"/>
              <a:t>. </a:t>
            </a:r>
          </a:p>
          <a:p>
            <a:r>
              <a:rPr lang="en-US" dirty="0"/>
              <a:t>Because of the null terminator, it is necessary to declare a character array to be one character longer than the largest string that it will hold. </a:t>
            </a:r>
          </a:p>
          <a:p>
            <a:pPr marL="0" indent="0">
              <a:buNone/>
            </a:pPr>
            <a:r>
              <a:rPr lang="en-US" dirty="0"/>
              <a:t>					char str[11];</a:t>
            </a:r>
          </a:p>
          <a:p>
            <a:r>
              <a:rPr lang="en-US" dirty="0"/>
              <a:t>Specifying the size as 11 makes room for the null at the end of the string.</a:t>
            </a:r>
          </a:p>
          <a:p>
            <a:endParaRPr lang="en-US" dirty="0"/>
          </a:p>
          <a:p>
            <a:r>
              <a:rPr lang="en-US" dirty="0"/>
              <a:t>Note: the string data type that we briefly covered is not the same as this character array. When we write “string name;” we are actually creating an object of string class built-in and defined in standard </a:t>
            </a:r>
            <a:r>
              <a:rPr lang="en-US" dirty="0" err="1"/>
              <a:t>c++</a:t>
            </a:r>
            <a:r>
              <a:rPr lang="en-US" dirty="0"/>
              <a:t> library.</a:t>
            </a:r>
          </a:p>
          <a:p>
            <a:r>
              <a:rPr lang="en-US" dirty="0"/>
              <a:t>We will cover string class in a separate lecture. So, ignore it for now.</a:t>
            </a:r>
            <a:endParaRPr lang="en-RW" dirty="0"/>
          </a:p>
          <a:p>
            <a:pPr marL="0" indent="0">
              <a:buNone/>
            </a:pPr>
            <a:endParaRPr lang="en-RW" dirty="0"/>
          </a:p>
        </p:txBody>
      </p:sp>
      <p:sp>
        <p:nvSpPr>
          <p:cNvPr id="4" name="Slide Number Placeholder 3">
            <a:extLst>
              <a:ext uri="{FF2B5EF4-FFF2-40B4-BE49-F238E27FC236}">
                <a16:creationId xmlns:a16="http://schemas.microsoft.com/office/drawing/2014/main" id="{8F526C7F-3452-414C-9D2D-88414A0A18FB}"/>
              </a:ext>
            </a:extLst>
          </p:cNvPr>
          <p:cNvSpPr>
            <a:spLocks noGrp="1"/>
          </p:cNvSpPr>
          <p:nvPr>
            <p:ph type="sldNum" sz="quarter" idx="12"/>
          </p:nvPr>
        </p:nvSpPr>
        <p:spPr/>
        <p:txBody>
          <a:bodyPr/>
          <a:lstStyle/>
          <a:p>
            <a:fld id="{583C1354-0F4F-4118-983A-17CBBA946E76}" type="slidenum">
              <a:rPr lang="en-RW" smtClean="0"/>
              <a:t>10</a:t>
            </a:fld>
            <a:endParaRPr lang="en-RW"/>
          </a:p>
        </p:txBody>
      </p:sp>
    </p:spTree>
    <p:extLst>
      <p:ext uri="{BB962C8B-B14F-4D97-AF65-F5344CB8AC3E}">
        <p14:creationId xmlns:p14="http://schemas.microsoft.com/office/powerpoint/2010/main" val="2374087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BF50-C365-48F7-82DE-D8A74BF3C337}"/>
              </a:ext>
            </a:extLst>
          </p:cNvPr>
          <p:cNvSpPr>
            <a:spLocks noGrp="1"/>
          </p:cNvSpPr>
          <p:nvPr>
            <p:ph type="title"/>
          </p:nvPr>
        </p:nvSpPr>
        <p:spPr>
          <a:xfrm>
            <a:off x="838200" y="306841"/>
            <a:ext cx="10515600" cy="771344"/>
          </a:xfrm>
        </p:spPr>
        <p:txBody>
          <a:bodyPr/>
          <a:lstStyle/>
          <a:p>
            <a:r>
              <a:rPr lang="en-US" dirty="0"/>
              <a:t>Strings or char array</a:t>
            </a:r>
            <a:endParaRPr lang="en-RW" dirty="0"/>
          </a:p>
        </p:txBody>
      </p:sp>
      <p:sp>
        <p:nvSpPr>
          <p:cNvPr id="4" name="Slide Number Placeholder 3">
            <a:extLst>
              <a:ext uri="{FF2B5EF4-FFF2-40B4-BE49-F238E27FC236}">
                <a16:creationId xmlns:a16="http://schemas.microsoft.com/office/drawing/2014/main" id="{C3351AEB-80C2-46DA-B023-4F10FE2E818B}"/>
              </a:ext>
            </a:extLst>
          </p:cNvPr>
          <p:cNvSpPr>
            <a:spLocks noGrp="1"/>
          </p:cNvSpPr>
          <p:nvPr>
            <p:ph type="sldNum" sz="quarter" idx="12"/>
          </p:nvPr>
        </p:nvSpPr>
        <p:spPr/>
        <p:txBody>
          <a:bodyPr/>
          <a:lstStyle/>
          <a:p>
            <a:fld id="{583C1354-0F4F-4118-983A-17CBBA946E76}" type="slidenum">
              <a:rPr lang="en-RW" smtClean="0"/>
              <a:t>11</a:t>
            </a:fld>
            <a:endParaRPr lang="en-RW"/>
          </a:p>
        </p:txBody>
      </p:sp>
      <p:pic>
        <p:nvPicPr>
          <p:cNvPr id="7" name="Picture 6">
            <a:extLst>
              <a:ext uri="{FF2B5EF4-FFF2-40B4-BE49-F238E27FC236}">
                <a16:creationId xmlns:a16="http://schemas.microsoft.com/office/drawing/2014/main" id="{3261B96A-2368-46CE-A0C5-E06C666F34AC}"/>
              </a:ext>
            </a:extLst>
          </p:cNvPr>
          <p:cNvPicPr>
            <a:picLocks noChangeAspect="1"/>
          </p:cNvPicPr>
          <p:nvPr/>
        </p:nvPicPr>
        <p:blipFill>
          <a:blip r:embed="rId2"/>
          <a:stretch>
            <a:fillRect/>
          </a:stretch>
        </p:blipFill>
        <p:spPr>
          <a:xfrm>
            <a:off x="1798864" y="929991"/>
            <a:ext cx="8833192" cy="1261884"/>
          </a:xfrm>
          <a:prstGeom prst="rect">
            <a:avLst/>
          </a:prstGeom>
        </p:spPr>
      </p:pic>
      <p:sp>
        <p:nvSpPr>
          <p:cNvPr id="6" name="Rectangle 5">
            <a:extLst>
              <a:ext uri="{FF2B5EF4-FFF2-40B4-BE49-F238E27FC236}">
                <a16:creationId xmlns:a16="http://schemas.microsoft.com/office/drawing/2014/main" id="{A14E2A9A-A1B3-4CE3-BF39-51AD57FA586A}"/>
              </a:ext>
            </a:extLst>
          </p:cNvPr>
          <p:cNvSpPr/>
          <p:nvPr/>
        </p:nvSpPr>
        <p:spPr>
          <a:xfrm>
            <a:off x="1199072" y="2422707"/>
            <a:ext cx="9793856" cy="1261884"/>
          </a:xfrm>
          <a:prstGeom prst="rect">
            <a:avLst/>
          </a:prstGeom>
        </p:spPr>
        <p:txBody>
          <a:bodyPr wrap="square">
            <a:spAutoFit/>
          </a:bodyPr>
          <a:lstStyle/>
          <a:p>
            <a:r>
              <a:rPr lang="en-US" sz="2400" dirty="0">
                <a:latin typeface="Courier"/>
              </a:rPr>
              <a:t>char str[6] = "hello";</a:t>
            </a:r>
          </a:p>
          <a:p>
            <a:r>
              <a:rPr lang="en-US" sz="2800" dirty="0">
                <a:latin typeface="StoneSerif"/>
              </a:rPr>
              <a:t>This is the same as writing</a:t>
            </a:r>
          </a:p>
          <a:p>
            <a:r>
              <a:rPr lang="it-IT" sz="2400" dirty="0">
                <a:latin typeface="Courier"/>
              </a:rPr>
              <a:t>char str[6] = { 'h', 'e', 'l', 'l', 'o', '\0' };</a:t>
            </a:r>
            <a:endParaRPr lang="en-RW" sz="2400" dirty="0"/>
          </a:p>
        </p:txBody>
      </p:sp>
      <p:sp>
        <p:nvSpPr>
          <p:cNvPr id="5" name="TextBox 4">
            <a:extLst>
              <a:ext uri="{FF2B5EF4-FFF2-40B4-BE49-F238E27FC236}">
                <a16:creationId xmlns:a16="http://schemas.microsoft.com/office/drawing/2014/main" id="{FFA11E01-1998-4F2B-8DAC-80A77CE8578B}"/>
              </a:ext>
            </a:extLst>
          </p:cNvPr>
          <p:cNvSpPr txBox="1"/>
          <p:nvPr/>
        </p:nvSpPr>
        <p:spPr>
          <a:xfrm>
            <a:off x="2203093" y="1961042"/>
            <a:ext cx="8309503" cy="461665"/>
          </a:xfrm>
          <a:prstGeom prst="rect">
            <a:avLst/>
          </a:prstGeom>
          <a:noFill/>
        </p:spPr>
        <p:txBody>
          <a:bodyPr wrap="square" rtlCol="0">
            <a:spAutoFit/>
          </a:bodyPr>
          <a:lstStyle/>
          <a:p>
            <a:r>
              <a:rPr lang="en-US" sz="2400" b="1" dirty="0"/>
              <a:t>     0                   	1	       2                 3                    4                    5</a:t>
            </a:r>
            <a:endParaRPr lang="en-RW" sz="2400" b="1" dirty="0"/>
          </a:p>
        </p:txBody>
      </p:sp>
      <p:pic>
        <p:nvPicPr>
          <p:cNvPr id="8" name="Picture 7">
            <a:extLst>
              <a:ext uri="{FF2B5EF4-FFF2-40B4-BE49-F238E27FC236}">
                <a16:creationId xmlns:a16="http://schemas.microsoft.com/office/drawing/2014/main" id="{F4EA9D8A-F2C4-4156-8C43-539321D907AA}"/>
              </a:ext>
            </a:extLst>
          </p:cNvPr>
          <p:cNvPicPr>
            <a:picLocks noChangeAspect="1"/>
          </p:cNvPicPr>
          <p:nvPr/>
        </p:nvPicPr>
        <p:blipFill>
          <a:blip r:embed="rId3"/>
          <a:stretch>
            <a:fillRect/>
          </a:stretch>
        </p:blipFill>
        <p:spPr>
          <a:xfrm>
            <a:off x="5253037" y="3933738"/>
            <a:ext cx="6715125" cy="2190750"/>
          </a:xfrm>
          <a:prstGeom prst="rect">
            <a:avLst/>
          </a:prstGeom>
        </p:spPr>
      </p:pic>
      <p:sp>
        <p:nvSpPr>
          <p:cNvPr id="9" name="TextBox 8">
            <a:extLst>
              <a:ext uri="{FF2B5EF4-FFF2-40B4-BE49-F238E27FC236}">
                <a16:creationId xmlns:a16="http://schemas.microsoft.com/office/drawing/2014/main" id="{9EED44FB-5BCB-4C86-B2B6-0D422C014C17}"/>
              </a:ext>
            </a:extLst>
          </p:cNvPr>
          <p:cNvSpPr txBox="1"/>
          <p:nvPr/>
        </p:nvSpPr>
        <p:spPr>
          <a:xfrm>
            <a:off x="223838" y="3933738"/>
            <a:ext cx="4847368" cy="1754326"/>
          </a:xfrm>
          <a:prstGeom prst="rect">
            <a:avLst/>
          </a:prstGeom>
          <a:noFill/>
          <a:ln w="28575">
            <a:solidFill>
              <a:srgbClr val="FFC000"/>
            </a:solidFill>
          </a:ln>
        </p:spPr>
        <p:txBody>
          <a:bodyPr wrap="square" rtlCol="0">
            <a:spAutoFit/>
          </a:bodyPr>
          <a:lstStyle/>
          <a:p>
            <a:r>
              <a:rPr lang="en-US" dirty="0"/>
              <a:t>If we use character array as a string and initialize it with a string, then we must consider a space for ‘\0’ character. Otherwise, compiler will generate an error. Like in this example, hello is of 5 characters so you need to declare a char array of 6 size. One extra cell for ‘\0’ character.</a:t>
            </a:r>
            <a:endParaRPr lang="en-RW" dirty="0"/>
          </a:p>
        </p:txBody>
      </p:sp>
    </p:spTree>
    <p:extLst>
      <p:ext uri="{BB962C8B-B14F-4D97-AF65-F5344CB8AC3E}">
        <p14:creationId xmlns:p14="http://schemas.microsoft.com/office/powerpoint/2010/main" val="338032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351AEB-80C2-46DA-B023-4F10FE2E818B}"/>
              </a:ext>
            </a:extLst>
          </p:cNvPr>
          <p:cNvSpPr>
            <a:spLocks noGrp="1"/>
          </p:cNvSpPr>
          <p:nvPr>
            <p:ph type="sldNum" sz="quarter" idx="12"/>
          </p:nvPr>
        </p:nvSpPr>
        <p:spPr/>
        <p:txBody>
          <a:bodyPr/>
          <a:lstStyle/>
          <a:p>
            <a:fld id="{583C1354-0F4F-4118-983A-17CBBA946E76}" type="slidenum">
              <a:rPr lang="en-RW" smtClean="0"/>
              <a:t>12</a:t>
            </a:fld>
            <a:endParaRPr lang="en-RW"/>
          </a:p>
        </p:txBody>
      </p:sp>
      <p:pic>
        <p:nvPicPr>
          <p:cNvPr id="5" name="Picture 4">
            <a:extLst>
              <a:ext uri="{FF2B5EF4-FFF2-40B4-BE49-F238E27FC236}">
                <a16:creationId xmlns:a16="http://schemas.microsoft.com/office/drawing/2014/main" id="{CDFE90B0-2C27-4AD6-9AE5-B03DEB56B62D}"/>
              </a:ext>
            </a:extLst>
          </p:cNvPr>
          <p:cNvPicPr>
            <a:picLocks noChangeAspect="1"/>
          </p:cNvPicPr>
          <p:nvPr/>
        </p:nvPicPr>
        <p:blipFill>
          <a:blip r:embed="rId2"/>
          <a:stretch>
            <a:fillRect/>
          </a:stretch>
        </p:blipFill>
        <p:spPr>
          <a:xfrm>
            <a:off x="4510750" y="3429000"/>
            <a:ext cx="7343775" cy="2117361"/>
          </a:xfrm>
          <a:prstGeom prst="rect">
            <a:avLst/>
          </a:prstGeom>
        </p:spPr>
      </p:pic>
      <p:sp>
        <p:nvSpPr>
          <p:cNvPr id="6" name="Rectangle 5">
            <a:extLst>
              <a:ext uri="{FF2B5EF4-FFF2-40B4-BE49-F238E27FC236}">
                <a16:creationId xmlns:a16="http://schemas.microsoft.com/office/drawing/2014/main" id="{0E3A45BE-92CE-4F3D-AD12-A4146ECA4489}"/>
              </a:ext>
            </a:extLst>
          </p:cNvPr>
          <p:cNvSpPr/>
          <p:nvPr/>
        </p:nvSpPr>
        <p:spPr>
          <a:xfrm>
            <a:off x="337475" y="3178383"/>
            <a:ext cx="4309476" cy="2862322"/>
          </a:xfrm>
          <a:prstGeom prst="rect">
            <a:avLst/>
          </a:prstGeom>
        </p:spPr>
        <p:txBody>
          <a:bodyPr wrap="square">
            <a:spAutoFit/>
          </a:bodyPr>
          <a:lstStyle/>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it-IT" sz="2000" dirty="0">
                <a:solidFill>
                  <a:srgbClr val="0000FF"/>
                </a:solidFill>
                <a:latin typeface="Consolas" panose="020B0609020204030204" pitchFamily="49" charset="0"/>
              </a:rPr>
              <a:t>char</a:t>
            </a:r>
            <a:r>
              <a:rPr lang="it-IT" sz="2000" dirty="0">
                <a:solidFill>
                  <a:srgbClr val="000000"/>
                </a:solidFill>
                <a:latin typeface="Consolas" panose="020B0609020204030204" pitchFamily="49" charset="0"/>
              </a:rPr>
              <a:t> a[5] = {</a:t>
            </a:r>
            <a:r>
              <a:rPr lang="it-IT" sz="2000" dirty="0">
                <a:solidFill>
                  <a:srgbClr val="A31515"/>
                </a:solidFill>
                <a:latin typeface="Consolas" panose="020B0609020204030204" pitchFamily="49" charset="0"/>
              </a:rPr>
              <a:t>'h'</a:t>
            </a:r>
            <a:r>
              <a:rPr lang="it-IT" sz="2000" dirty="0">
                <a:solidFill>
                  <a:srgbClr val="000000"/>
                </a:solidFill>
                <a:latin typeface="Consolas" panose="020B0609020204030204" pitchFamily="49" charset="0"/>
              </a:rPr>
              <a:t>,</a:t>
            </a:r>
            <a:r>
              <a:rPr lang="it-IT" sz="2000" dirty="0">
                <a:solidFill>
                  <a:srgbClr val="A31515"/>
                </a:solidFill>
                <a:latin typeface="Consolas" panose="020B0609020204030204" pitchFamily="49" charset="0"/>
              </a:rPr>
              <a:t>'e'</a:t>
            </a:r>
            <a:r>
              <a:rPr lang="it-IT" sz="2000" dirty="0">
                <a:solidFill>
                  <a:srgbClr val="000000"/>
                </a:solidFill>
                <a:latin typeface="Consolas" panose="020B0609020204030204" pitchFamily="49" charset="0"/>
              </a:rPr>
              <a:t>,</a:t>
            </a:r>
            <a:r>
              <a:rPr lang="it-IT" sz="2000" dirty="0">
                <a:solidFill>
                  <a:srgbClr val="A31515"/>
                </a:solidFill>
                <a:latin typeface="Consolas" panose="020B0609020204030204" pitchFamily="49" charset="0"/>
              </a:rPr>
              <a:t>'l'</a:t>
            </a:r>
            <a:r>
              <a:rPr lang="it-IT" sz="2000" dirty="0">
                <a:solidFill>
                  <a:srgbClr val="000000"/>
                </a:solidFill>
                <a:latin typeface="Consolas" panose="020B0609020204030204" pitchFamily="49" charset="0"/>
              </a:rPr>
              <a:t>,</a:t>
            </a:r>
            <a:r>
              <a:rPr lang="it-IT" sz="2000" dirty="0">
                <a:solidFill>
                  <a:srgbClr val="A31515"/>
                </a:solidFill>
                <a:latin typeface="Consolas" panose="020B0609020204030204" pitchFamily="49" charset="0"/>
              </a:rPr>
              <a:t>'l'</a:t>
            </a:r>
            <a:r>
              <a:rPr lang="it-IT" sz="2000" dirty="0">
                <a:solidFill>
                  <a:srgbClr val="000000"/>
                </a:solidFill>
                <a:latin typeface="Consolas" panose="020B0609020204030204" pitchFamily="49" charset="0"/>
              </a:rPr>
              <a:t>,</a:t>
            </a:r>
            <a:r>
              <a:rPr lang="it-IT" sz="2000" dirty="0">
                <a:solidFill>
                  <a:srgbClr val="A31515"/>
                </a:solidFill>
                <a:latin typeface="Consolas" panose="020B0609020204030204" pitchFamily="49" charset="0"/>
              </a:rPr>
              <a:t>'o'</a:t>
            </a:r>
            <a:r>
              <a:rPr lang="it-IT" sz="2000" dirty="0">
                <a:solidFill>
                  <a:srgbClr val="000000"/>
                </a:solidFill>
                <a:latin typeface="Consolas" panose="020B0609020204030204" pitchFamily="49" charset="0"/>
              </a:rPr>
              <a:t>};</a:t>
            </a:r>
          </a:p>
          <a:p>
            <a:pPr lvl="1"/>
            <a:r>
              <a:rPr lang="en-US" sz="2000" dirty="0">
                <a:solidFill>
                  <a:srgbClr val="FF0000"/>
                </a:solidFill>
                <a:highlight>
                  <a:srgbClr val="FFFF00"/>
                </a:highlight>
                <a:latin typeface="Consolas" panose="020B0609020204030204" pitchFamily="49" charset="0"/>
              </a:rPr>
              <a:t>char a[5] = { "hello" };</a:t>
            </a:r>
            <a:endParaRPr lang="en-RW" sz="2000" dirty="0">
              <a:solidFill>
                <a:srgbClr val="FF0000"/>
              </a:solidFill>
              <a:highlight>
                <a:srgbClr val="FFFF00"/>
              </a:highlight>
              <a:latin typeface="Consolas" panose="020B0609020204030204" pitchFamily="49" charset="0"/>
            </a:endParaRP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endParaRPr lang="en-RW" sz="2000" dirty="0"/>
          </a:p>
        </p:txBody>
      </p:sp>
      <p:sp>
        <p:nvSpPr>
          <p:cNvPr id="3" name="Rectangle 2">
            <a:extLst>
              <a:ext uri="{FF2B5EF4-FFF2-40B4-BE49-F238E27FC236}">
                <a16:creationId xmlns:a16="http://schemas.microsoft.com/office/drawing/2014/main" id="{011D3210-53FA-4DC8-BCD2-4854A5A7011A}"/>
              </a:ext>
            </a:extLst>
          </p:cNvPr>
          <p:cNvSpPr/>
          <p:nvPr/>
        </p:nvSpPr>
        <p:spPr>
          <a:xfrm>
            <a:off x="3017182" y="298604"/>
            <a:ext cx="9057807" cy="2308324"/>
          </a:xfrm>
          <a:prstGeom prst="rect">
            <a:avLst/>
          </a:prstGeom>
        </p:spPr>
        <p:txBody>
          <a:bodyPr wrap="square">
            <a:spAutoFit/>
          </a:bodyPr>
          <a:lstStyle/>
          <a:p>
            <a:r>
              <a:rPr lang="en-RW" sz="2400" b="1" dirty="0"/>
              <a:t>Alternative ways of defining a string</a:t>
            </a:r>
          </a:p>
          <a:p>
            <a:r>
              <a:rPr lang="en-RW" sz="2400" dirty="0">
                <a:highlight>
                  <a:srgbClr val="FFFF00"/>
                </a:highlight>
              </a:rPr>
              <a:t>char str[4] = "C++";</a:t>
            </a:r>
          </a:p>
          <a:p>
            <a:r>
              <a:rPr lang="en-RW" sz="2400" dirty="0">
                <a:highlight>
                  <a:srgbClr val="FFFF00"/>
                </a:highlight>
              </a:rPr>
              <a:t>     </a:t>
            </a:r>
          </a:p>
          <a:p>
            <a:r>
              <a:rPr lang="en-RW" sz="2400" dirty="0"/>
              <a:t>char str[] = {'C','+','+','\0'};</a:t>
            </a:r>
          </a:p>
          <a:p>
            <a:endParaRPr lang="en-RW" sz="2400" dirty="0"/>
          </a:p>
          <a:p>
            <a:r>
              <a:rPr lang="en-RW" sz="2400" dirty="0"/>
              <a:t>char str[4] = {'C','+','+','\0'};</a:t>
            </a:r>
          </a:p>
        </p:txBody>
      </p:sp>
      <p:sp>
        <p:nvSpPr>
          <p:cNvPr id="9" name="TextBox 8">
            <a:extLst>
              <a:ext uri="{FF2B5EF4-FFF2-40B4-BE49-F238E27FC236}">
                <a16:creationId xmlns:a16="http://schemas.microsoft.com/office/drawing/2014/main" id="{BA103EBE-FEAE-4844-B4E4-BAB40B4842C7}"/>
              </a:ext>
            </a:extLst>
          </p:cNvPr>
          <p:cNvSpPr txBox="1"/>
          <p:nvPr/>
        </p:nvSpPr>
        <p:spPr>
          <a:xfrm>
            <a:off x="337475" y="2733354"/>
            <a:ext cx="11854525" cy="369332"/>
          </a:xfrm>
          <a:prstGeom prst="rect">
            <a:avLst/>
          </a:prstGeom>
          <a:noFill/>
          <a:ln w="28575">
            <a:solidFill>
              <a:srgbClr val="FFC000"/>
            </a:solidFill>
          </a:ln>
        </p:spPr>
        <p:txBody>
          <a:bodyPr wrap="square" rtlCol="0">
            <a:spAutoFit/>
          </a:bodyPr>
          <a:lstStyle/>
          <a:p>
            <a:r>
              <a:rPr lang="en-US" dirty="0"/>
              <a:t>For initialization using curly brackets, we cannot put string inside braces, this is not allowed. For example, see the code below.</a:t>
            </a:r>
            <a:endParaRPr lang="en-RW" dirty="0"/>
          </a:p>
        </p:txBody>
      </p:sp>
    </p:spTree>
    <p:extLst>
      <p:ext uri="{BB962C8B-B14F-4D97-AF65-F5344CB8AC3E}">
        <p14:creationId xmlns:p14="http://schemas.microsoft.com/office/powerpoint/2010/main" val="161117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9726AD-A2A1-47D3-9BD6-57920D3D2693}"/>
              </a:ext>
            </a:extLst>
          </p:cNvPr>
          <p:cNvSpPr>
            <a:spLocks noGrp="1"/>
          </p:cNvSpPr>
          <p:nvPr>
            <p:ph type="sldNum" sz="quarter" idx="12"/>
          </p:nvPr>
        </p:nvSpPr>
        <p:spPr/>
        <p:txBody>
          <a:bodyPr/>
          <a:lstStyle/>
          <a:p>
            <a:fld id="{583C1354-0F4F-4118-983A-17CBBA946E76}" type="slidenum">
              <a:rPr lang="en-RW" smtClean="0"/>
              <a:t>13</a:t>
            </a:fld>
            <a:endParaRPr lang="en-RW"/>
          </a:p>
        </p:txBody>
      </p:sp>
      <p:sp>
        <p:nvSpPr>
          <p:cNvPr id="5" name="Rectangle 4">
            <a:extLst>
              <a:ext uri="{FF2B5EF4-FFF2-40B4-BE49-F238E27FC236}">
                <a16:creationId xmlns:a16="http://schemas.microsoft.com/office/drawing/2014/main" id="{75F2935A-20B6-4961-A244-B32971671819}"/>
              </a:ext>
            </a:extLst>
          </p:cNvPr>
          <p:cNvSpPr/>
          <p:nvPr/>
        </p:nvSpPr>
        <p:spPr>
          <a:xfrm>
            <a:off x="499671" y="471195"/>
            <a:ext cx="6096000" cy="3416320"/>
          </a:xfrm>
          <a:prstGeom prst="rect">
            <a:avLst/>
          </a:prstGeom>
        </p:spPr>
        <p:txBody>
          <a:bodyPr>
            <a:spAutoFit/>
          </a:bodyPr>
          <a:lstStyle/>
          <a:p>
            <a:r>
              <a:rPr lang="en-US" sz="2400" dirty="0">
                <a:solidFill>
                  <a:srgbClr val="808080"/>
                </a:solidFill>
                <a:latin typeface="Consolas" panose="020B0609020204030204" pitchFamily="49" charset="0"/>
              </a:rPr>
              <a:t>#include</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str[5];</a:t>
            </a:r>
          </a:p>
          <a:p>
            <a:pPr lvl="1"/>
            <a:r>
              <a:rPr lang="en-US" sz="2400" dirty="0" err="1">
                <a:solidFill>
                  <a:srgbClr val="000000"/>
                </a:solidFill>
                <a:latin typeface="Consolas" panose="020B0609020204030204" pitchFamily="49" charset="0"/>
              </a:rPr>
              <a:t>cin</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&gt;&gt;</a:t>
            </a:r>
            <a:r>
              <a:rPr lang="en-US" sz="2400" dirty="0">
                <a:solidFill>
                  <a:srgbClr val="000000"/>
                </a:solidFill>
                <a:latin typeface="Consolas" panose="020B0609020204030204" pitchFamily="49" charset="0"/>
              </a:rPr>
              <a:t> str;</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str;</a:t>
            </a:r>
            <a:endParaRPr lang="en-US" sz="2400" dirty="0">
              <a:solidFill>
                <a:srgbClr val="0000FF"/>
              </a:solidFill>
              <a:latin typeface="Consolas" panose="020B0609020204030204" pitchFamily="49" charset="0"/>
            </a:endParaRP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C1BCC442-EFB4-489E-A646-76E17996E7C4}"/>
              </a:ext>
            </a:extLst>
          </p:cNvPr>
          <p:cNvSpPr txBox="1"/>
          <p:nvPr/>
        </p:nvSpPr>
        <p:spPr>
          <a:xfrm>
            <a:off x="5606321" y="769641"/>
            <a:ext cx="4886794" cy="2308324"/>
          </a:xfrm>
          <a:prstGeom prst="rect">
            <a:avLst/>
          </a:prstGeom>
          <a:noFill/>
          <a:ln w="28575">
            <a:solidFill>
              <a:srgbClr val="FFC000"/>
            </a:solidFill>
          </a:ln>
        </p:spPr>
        <p:txBody>
          <a:bodyPr wrap="square" rtlCol="0">
            <a:spAutoFit/>
          </a:bodyPr>
          <a:lstStyle/>
          <a:p>
            <a:r>
              <a:rPr lang="en-US" dirty="0"/>
              <a:t>If we want to use character array as a string, then there is no need to append square brackets with the name of array. </a:t>
            </a:r>
            <a:endParaRPr lang="en-US" b="1" dirty="0">
              <a:solidFill>
                <a:srgbClr val="FF0000"/>
              </a:solidFill>
            </a:endParaRPr>
          </a:p>
          <a:p>
            <a:r>
              <a:rPr lang="en-US" b="1" dirty="0">
                <a:solidFill>
                  <a:srgbClr val="FF0000"/>
                </a:solidFill>
                <a:highlight>
                  <a:srgbClr val="FFFF00"/>
                </a:highlight>
              </a:rPr>
              <a:t>Note: </a:t>
            </a:r>
            <a:r>
              <a:rPr lang="en-US" dirty="0">
                <a:highlight>
                  <a:srgbClr val="FFFF00"/>
                </a:highlight>
              </a:rPr>
              <a:t>for int, double, bool, and other data types, array name depicts base address. But in case of char array, the array name does not act as a base address.</a:t>
            </a:r>
          </a:p>
          <a:p>
            <a:endParaRPr lang="en-RW" dirty="0"/>
          </a:p>
        </p:txBody>
      </p:sp>
      <p:sp>
        <p:nvSpPr>
          <p:cNvPr id="7" name="TextBox 6">
            <a:extLst>
              <a:ext uri="{FF2B5EF4-FFF2-40B4-BE49-F238E27FC236}">
                <a16:creationId xmlns:a16="http://schemas.microsoft.com/office/drawing/2014/main" id="{E850216E-FE1D-4D61-A601-C2E3D1E98C20}"/>
              </a:ext>
            </a:extLst>
          </p:cNvPr>
          <p:cNvSpPr txBox="1"/>
          <p:nvPr/>
        </p:nvSpPr>
        <p:spPr>
          <a:xfrm>
            <a:off x="668935" y="4511044"/>
            <a:ext cx="10854129" cy="1015663"/>
          </a:xfrm>
          <a:prstGeom prst="rect">
            <a:avLst/>
          </a:prstGeom>
          <a:noFill/>
          <a:ln w="28575">
            <a:solidFill>
              <a:srgbClr val="FFC000"/>
            </a:solidFill>
          </a:ln>
        </p:spPr>
        <p:txBody>
          <a:bodyPr wrap="square" rtlCol="0">
            <a:spAutoFit/>
          </a:bodyPr>
          <a:lstStyle/>
          <a:p>
            <a:r>
              <a:rPr lang="en-US" sz="2000" dirty="0"/>
              <a:t>Like in this example, we have declared an array of 5 characters. Thus, it is mandatory for user to enter only 4 characters (4 plus 1 for ‘\o’). If the user enters “hello” which is 5 characters long then the compiler will throw exception.</a:t>
            </a:r>
            <a:endParaRPr lang="en-RW" sz="2000" dirty="0"/>
          </a:p>
        </p:txBody>
      </p:sp>
    </p:spTree>
    <p:extLst>
      <p:ext uri="{BB962C8B-B14F-4D97-AF65-F5344CB8AC3E}">
        <p14:creationId xmlns:p14="http://schemas.microsoft.com/office/powerpoint/2010/main" val="383712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9726AD-A2A1-47D3-9BD6-57920D3D2693}"/>
              </a:ext>
            </a:extLst>
          </p:cNvPr>
          <p:cNvSpPr>
            <a:spLocks noGrp="1"/>
          </p:cNvSpPr>
          <p:nvPr>
            <p:ph type="sldNum" sz="quarter" idx="12"/>
          </p:nvPr>
        </p:nvSpPr>
        <p:spPr/>
        <p:txBody>
          <a:bodyPr/>
          <a:lstStyle/>
          <a:p>
            <a:fld id="{583C1354-0F4F-4118-983A-17CBBA946E76}" type="slidenum">
              <a:rPr lang="en-RW" smtClean="0"/>
              <a:t>14</a:t>
            </a:fld>
            <a:endParaRPr lang="en-RW"/>
          </a:p>
        </p:txBody>
      </p:sp>
      <p:sp>
        <p:nvSpPr>
          <p:cNvPr id="5" name="Rectangle 4">
            <a:extLst>
              <a:ext uri="{FF2B5EF4-FFF2-40B4-BE49-F238E27FC236}">
                <a16:creationId xmlns:a16="http://schemas.microsoft.com/office/drawing/2014/main" id="{75F2935A-20B6-4961-A244-B32971671819}"/>
              </a:ext>
            </a:extLst>
          </p:cNvPr>
          <p:cNvSpPr/>
          <p:nvPr/>
        </p:nvSpPr>
        <p:spPr>
          <a:xfrm>
            <a:off x="1444052" y="428178"/>
            <a:ext cx="6096000" cy="5632311"/>
          </a:xfrm>
          <a:prstGeom prst="rect">
            <a:avLst/>
          </a:prstGeom>
        </p:spPr>
        <p:txBody>
          <a:bodyPr>
            <a:spAutoFit/>
          </a:bodyPr>
          <a:lstStyle/>
          <a:p>
            <a:r>
              <a:rPr lang="en-US" sz="2400" dirty="0">
                <a:solidFill>
                  <a:srgbClr val="808080"/>
                </a:solidFill>
                <a:latin typeface="Consolas" panose="020B0609020204030204" pitchFamily="49" charset="0"/>
              </a:rPr>
              <a:t>#include</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str[5];</a:t>
            </a:r>
          </a:p>
          <a:p>
            <a:pPr lvl="1"/>
            <a:r>
              <a:rPr lang="en-US" sz="2400" dirty="0" err="1">
                <a:solidFill>
                  <a:srgbClr val="000000"/>
                </a:solidFill>
                <a:latin typeface="Consolas" panose="020B0609020204030204" pitchFamily="49" charset="0"/>
              </a:rPr>
              <a:t>cin</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&gt;&gt;</a:t>
            </a:r>
            <a:r>
              <a:rPr lang="en-US" sz="2400" dirty="0">
                <a:solidFill>
                  <a:srgbClr val="000000"/>
                </a:solidFill>
                <a:latin typeface="Consolas" panose="020B0609020204030204" pitchFamily="49" charset="0"/>
              </a:rPr>
              <a:t> str;</a:t>
            </a:r>
          </a:p>
          <a:p>
            <a:pPr lvl="1"/>
            <a:endParaRPr lang="en-US" sz="2400" dirty="0">
              <a:solidFill>
                <a:srgbClr val="0000FF"/>
              </a:solidFill>
              <a:latin typeface="Consolas" panose="020B0609020204030204" pitchFamily="49" charset="0"/>
            </a:endParaRP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 0;</a:t>
            </a:r>
          </a:p>
          <a:p>
            <a:pPr lvl="1"/>
            <a:r>
              <a:rPr lang="en-US" sz="2400" dirty="0">
                <a:solidFill>
                  <a:srgbClr val="0000FF"/>
                </a:solidFill>
                <a:latin typeface="Consolas" panose="020B0609020204030204" pitchFamily="49" charset="0"/>
              </a:rPr>
              <a:t>while</a:t>
            </a:r>
            <a:r>
              <a:rPr lang="en-US" sz="2400" dirty="0">
                <a:solidFill>
                  <a:srgbClr val="000000"/>
                </a:solidFill>
                <a:latin typeface="Consolas" panose="020B0609020204030204" pitchFamily="49" charset="0"/>
              </a:rPr>
              <a:t> (1)</a:t>
            </a:r>
          </a:p>
          <a:p>
            <a:pPr lvl="1"/>
            <a:r>
              <a:rPr lang="en-RW" sz="2400" dirty="0">
                <a:solidFill>
                  <a:srgbClr val="000000"/>
                </a:solidFill>
                <a:latin typeface="Consolas" panose="020B0609020204030204" pitchFamily="49" charset="0"/>
              </a:rPr>
              <a:t>{</a:t>
            </a:r>
          </a:p>
          <a:p>
            <a:pPr lvl="2"/>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(str[</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'\0’</a:t>
            </a:r>
            <a:r>
              <a:rPr lang="en-US" sz="2400" dirty="0">
                <a:solidFill>
                  <a:srgbClr val="000000"/>
                </a:solidFill>
                <a:latin typeface="Consolas" panose="020B0609020204030204" pitchFamily="49" charset="0"/>
              </a:rPr>
              <a:t>)</a:t>
            </a:r>
          </a:p>
          <a:p>
            <a:pPr lvl="2"/>
            <a:r>
              <a:rPr lang="en-US" sz="2400" dirty="0">
                <a:solidFill>
                  <a:srgbClr val="0000FF"/>
                </a:solidFill>
                <a:latin typeface="Consolas" panose="020B0609020204030204" pitchFamily="49" charset="0"/>
              </a:rPr>
              <a:t>	break</a:t>
            </a:r>
            <a:r>
              <a:rPr lang="en-US" sz="2400" dirty="0">
                <a:solidFill>
                  <a:srgbClr val="000000"/>
                </a:solidFill>
                <a:latin typeface="Consolas" panose="020B0609020204030204" pitchFamily="49" charset="0"/>
              </a:rPr>
              <a:t>;</a:t>
            </a:r>
          </a:p>
          <a:p>
            <a:pPr lvl="1"/>
            <a:r>
              <a:rPr lang="en-RW"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39AE9C47-EE5C-4E46-838A-032BB38D139A}"/>
              </a:ext>
            </a:extLst>
          </p:cNvPr>
          <p:cNvSpPr txBox="1"/>
          <p:nvPr/>
        </p:nvSpPr>
        <p:spPr>
          <a:xfrm>
            <a:off x="5535743" y="1228198"/>
            <a:ext cx="5212205" cy="1631216"/>
          </a:xfrm>
          <a:prstGeom prst="rect">
            <a:avLst/>
          </a:prstGeom>
          <a:noFill/>
          <a:ln w="28575">
            <a:solidFill>
              <a:srgbClr val="FFC000"/>
            </a:solidFill>
          </a:ln>
        </p:spPr>
        <p:txBody>
          <a:bodyPr wrap="square" rtlCol="0">
            <a:spAutoFit/>
          </a:bodyPr>
          <a:lstStyle/>
          <a:p>
            <a:r>
              <a:rPr lang="en-US" sz="2000" dirty="0"/>
              <a:t>We can apply conditional logic on null terminator character to see if we reach the end of our character array or not. This will might help in designing a logic of “finding the number of characters in a string”</a:t>
            </a:r>
            <a:endParaRPr lang="en-RW" sz="2000" dirty="0"/>
          </a:p>
        </p:txBody>
      </p:sp>
      <p:sp>
        <p:nvSpPr>
          <p:cNvPr id="7" name="TextBox 6">
            <a:extLst>
              <a:ext uri="{FF2B5EF4-FFF2-40B4-BE49-F238E27FC236}">
                <a16:creationId xmlns:a16="http://schemas.microsoft.com/office/drawing/2014/main" id="{F2758A2D-A7DF-473F-A40E-E9DF451674D5}"/>
              </a:ext>
            </a:extLst>
          </p:cNvPr>
          <p:cNvSpPr txBox="1"/>
          <p:nvPr/>
        </p:nvSpPr>
        <p:spPr>
          <a:xfrm>
            <a:off x="6317730" y="3429000"/>
            <a:ext cx="5212205" cy="1938992"/>
          </a:xfrm>
          <a:prstGeom prst="rect">
            <a:avLst/>
          </a:prstGeom>
          <a:noFill/>
          <a:ln w="28575">
            <a:solidFill>
              <a:srgbClr val="FFC000"/>
            </a:solidFill>
          </a:ln>
        </p:spPr>
        <p:txBody>
          <a:bodyPr wrap="square" rtlCol="0">
            <a:spAutoFit/>
          </a:bodyPr>
          <a:lstStyle/>
          <a:p>
            <a:r>
              <a:rPr lang="en-US" sz="2000" dirty="0"/>
              <a:t>In this program, an infinite loop is created that keeps on accessing elements of an array one by one using statement </a:t>
            </a:r>
            <a:r>
              <a:rPr lang="en-US" sz="2000" dirty="0">
                <a:solidFill>
                  <a:srgbClr val="000000"/>
                </a:solidFill>
                <a:latin typeface="Consolas" panose="020B0609020204030204" pitchFamily="49" charset="0"/>
              </a:rPr>
              <a:t>str[</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a:t>
            </a:r>
            <a:r>
              <a:rPr lang="en-US" sz="2000" dirty="0"/>
              <a:t> We want to end the loop, once end of a character array is reached. Therefore we introduced if statement in it.</a:t>
            </a:r>
            <a:r>
              <a:rPr lang="en-US" sz="2000" dirty="0">
                <a:solidFill>
                  <a:srgbClr val="000000"/>
                </a:solidFill>
                <a:latin typeface="Consolas" panose="020B0609020204030204" pitchFamily="49" charset="0"/>
              </a:rPr>
              <a:t> </a:t>
            </a:r>
            <a:endParaRPr lang="en-RW" sz="2000" dirty="0"/>
          </a:p>
        </p:txBody>
      </p:sp>
    </p:spTree>
    <p:extLst>
      <p:ext uri="{BB962C8B-B14F-4D97-AF65-F5344CB8AC3E}">
        <p14:creationId xmlns:p14="http://schemas.microsoft.com/office/powerpoint/2010/main" val="3362782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1616E2-C88F-4CC9-8B0B-4858C37D66A7}"/>
              </a:ext>
            </a:extLst>
          </p:cNvPr>
          <p:cNvSpPr>
            <a:spLocks noGrp="1"/>
          </p:cNvSpPr>
          <p:nvPr>
            <p:ph type="sldNum" sz="quarter" idx="12"/>
          </p:nvPr>
        </p:nvSpPr>
        <p:spPr/>
        <p:txBody>
          <a:bodyPr/>
          <a:lstStyle/>
          <a:p>
            <a:fld id="{583C1354-0F4F-4118-983A-17CBBA946E76}" type="slidenum">
              <a:rPr lang="en-RW" smtClean="0"/>
              <a:t>15</a:t>
            </a:fld>
            <a:endParaRPr lang="en-RW"/>
          </a:p>
        </p:txBody>
      </p:sp>
      <p:pic>
        <p:nvPicPr>
          <p:cNvPr id="7" name="Picture 6">
            <a:extLst>
              <a:ext uri="{FF2B5EF4-FFF2-40B4-BE49-F238E27FC236}">
                <a16:creationId xmlns:a16="http://schemas.microsoft.com/office/drawing/2014/main" id="{2E95768E-2FC3-4E28-94BE-948CEBCFD67C}"/>
              </a:ext>
            </a:extLst>
          </p:cNvPr>
          <p:cNvPicPr>
            <a:picLocks noChangeAspect="1"/>
          </p:cNvPicPr>
          <p:nvPr/>
        </p:nvPicPr>
        <p:blipFill>
          <a:blip r:embed="rId2"/>
          <a:stretch>
            <a:fillRect/>
          </a:stretch>
        </p:blipFill>
        <p:spPr>
          <a:xfrm>
            <a:off x="2756941" y="4017302"/>
            <a:ext cx="2267040" cy="2199868"/>
          </a:xfrm>
          <a:prstGeom prst="rect">
            <a:avLst/>
          </a:prstGeom>
        </p:spPr>
      </p:pic>
      <p:sp>
        <p:nvSpPr>
          <p:cNvPr id="8" name="Rectangle 7">
            <a:extLst>
              <a:ext uri="{FF2B5EF4-FFF2-40B4-BE49-F238E27FC236}">
                <a16:creationId xmlns:a16="http://schemas.microsoft.com/office/drawing/2014/main" id="{5B5AB8EC-A086-48F1-B718-6871CB2A8A66}"/>
              </a:ext>
            </a:extLst>
          </p:cNvPr>
          <p:cNvSpPr/>
          <p:nvPr/>
        </p:nvSpPr>
        <p:spPr>
          <a:xfrm>
            <a:off x="608427" y="1351508"/>
            <a:ext cx="9373773" cy="2862322"/>
          </a:xfrm>
          <a:prstGeom prst="rect">
            <a:avLst/>
          </a:prstGeom>
        </p:spPr>
        <p:txBody>
          <a:bodyPr wrap="square">
            <a:spAutoFit/>
          </a:bodyPr>
          <a:lstStyle/>
          <a:p>
            <a:r>
              <a:rPr lang="en-US" dirty="0">
                <a:solidFill>
                  <a:srgbClr val="808080"/>
                </a:solidFill>
                <a:latin typeface="Consolas" panose="020B0609020204030204" pitchFamily="49" charset="0"/>
              </a:rPr>
              <a:t>#include</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RW"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a[6];</a:t>
            </a:r>
          </a:p>
          <a:p>
            <a:pPr lvl="1"/>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&gt;&gt;</a:t>
            </a:r>
            <a:r>
              <a:rPr lang="en-US" dirty="0">
                <a:solidFill>
                  <a:srgbClr val="000000"/>
                </a:solidFill>
                <a:latin typeface="Consolas" panose="020B0609020204030204" pitchFamily="49" charset="0"/>
              </a:rPr>
              <a:t> a;</a:t>
            </a:r>
          </a:p>
          <a:p>
            <a:pPr lvl="1"/>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=0;i&lt;7;i++)</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"index "</a:t>
            </a:r>
            <a:r>
              <a:rPr lang="en-US" dirty="0">
                <a:solidFill>
                  <a:srgbClr val="008080"/>
                </a:solidFill>
                <a:latin typeface="Consolas" panose="020B0609020204030204" pitchFamily="49" charset="0"/>
              </a:rPr>
              <a:t>&lt;&lt;</a:t>
            </a:r>
            <a:r>
              <a:rPr lang="en-US" dirty="0" err="1">
                <a:solidFill>
                  <a:srgbClr val="000000"/>
                </a:solidFill>
                <a:latin typeface="Consolas" panose="020B0609020204030204" pitchFamily="49" charset="0"/>
              </a:rPr>
              <a:t>i</a:t>
            </a:r>
            <a:r>
              <a:rPr lang="en-US" dirty="0">
                <a:solidFill>
                  <a:srgbClr val="008080"/>
                </a:solidFill>
                <a:latin typeface="Consolas" panose="020B0609020204030204" pitchFamily="49" charset="0"/>
              </a:rPr>
              <a:t>&lt;&lt;</a:t>
            </a:r>
            <a:r>
              <a:rPr lang="en-US" dirty="0">
                <a:solidFill>
                  <a:srgbClr val="A31515"/>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a[</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&lt;&lt;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RW" dirty="0">
                <a:solidFill>
                  <a:srgbClr val="000000"/>
                </a:solidFill>
                <a:latin typeface="Consolas" panose="020B0609020204030204" pitchFamily="49" charset="0"/>
              </a:rPr>
              <a:t>}</a:t>
            </a:r>
            <a:endParaRPr lang="en-RW" dirty="0"/>
          </a:p>
        </p:txBody>
      </p:sp>
      <p:sp>
        <p:nvSpPr>
          <p:cNvPr id="5" name="TextBox 4">
            <a:extLst>
              <a:ext uri="{FF2B5EF4-FFF2-40B4-BE49-F238E27FC236}">
                <a16:creationId xmlns:a16="http://schemas.microsoft.com/office/drawing/2014/main" id="{4BF6FA39-331A-40E5-8414-4AA37A408492}"/>
              </a:ext>
            </a:extLst>
          </p:cNvPr>
          <p:cNvSpPr txBox="1"/>
          <p:nvPr/>
        </p:nvSpPr>
        <p:spPr>
          <a:xfrm>
            <a:off x="441586" y="640830"/>
            <a:ext cx="5212205" cy="461665"/>
          </a:xfrm>
          <a:prstGeom prst="rect">
            <a:avLst/>
          </a:prstGeom>
          <a:noFill/>
          <a:ln w="28575">
            <a:solidFill>
              <a:srgbClr val="FFC000"/>
            </a:solidFill>
          </a:ln>
        </p:spPr>
        <p:txBody>
          <a:bodyPr wrap="square" rtlCol="0">
            <a:spAutoFit/>
          </a:bodyPr>
          <a:lstStyle/>
          <a:p>
            <a:r>
              <a:rPr lang="en-US" sz="2400" b="1" dirty="0"/>
              <a:t>Giving input to char array </a:t>
            </a:r>
            <a:r>
              <a:rPr lang="en-US" sz="2400" b="1" i="1" dirty="0">
                <a:highlight>
                  <a:srgbClr val="FFFF00"/>
                </a:highlight>
              </a:rPr>
              <a:t>in string form</a:t>
            </a:r>
            <a:endParaRPr lang="en-RW" sz="2400" b="1" i="1" dirty="0">
              <a:highlight>
                <a:srgbClr val="FFFF00"/>
              </a:highlight>
            </a:endParaRPr>
          </a:p>
        </p:txBody>
      </p:sp>
      <p:pic>
        <p:nvPicPr>
          <p:cNvPr id="2" name="Picture 1">
            <a:extLst>
              <a:ext uri="{FF2B5EF4-FFF2-40B4-BE49-F238E27FC236}">
                <a16:creationId xmlns:a16="http://schemas.microsoft.com/office/drawing/2014/main" id="{9F1CECDF-025B-4532-B7B2-9D6A347DA6D9}"/>
              </a:ext>
            </a:extLst>
          </p:cNvPr>
          <p:cNvPicPr>
            <a:picLocks noChangeAspect="1"/>
          </p:cNvPicPr>
          <p:nvPr/>
        </p:nvPicPr>
        <p:blipFill>
          <a:blip r:embed="rId3"/>
          <a:stretch>
            <a:fillRect/>
          </a:stretch>
        </p:blipFill>
        <p:spPr>
          <a:xfrm>
            <a:off x="9617049" y="3778770"/>
            <a:ext cx="2371725" cy="2438400"/>
          </a:xfrm>
          <a:prstGeom prst="rect">
            <a:avLst/>
          </a:prstGeom>
        </p:spPr>
      </p:pic>
      <p:sp>
        <p:nvSpPr>
          <p:cNvPr id="3" name="Rectangle 2">
            <a:extLst>
              <a:ext uri="{FF2B5EF4-FFF2-40B4-BE49-F238E27FC236}">
                <a16:creationId xmlns:a16="http://schemas.microsoft.com/office/drawing/2014/main" id="{BD70B549-09DF-49EB-952A-B6543B3E3DDE}"/>
              </a:ext>
            </a:extLst>
          </p:cNvPr>
          <p:cNvSpPr/>
          <p:nvPr/>
        </p:nvSpPr>
        <p:spPr>
          <a:xfrm>
            <a:off x="6387059" y="1351508"/>
            <a:ext cx="6096000" cy="2862322"/>
          </a:xfrm>
          <a:prstGeom prst="rect">
            <a:avLst/>
          </a:prstGeom>
        </p:spPr>
        <p:txBody>
          <a:bodyPr>
            <a:spAutoFit/>
          </a:bodyPr>
          <a:lstStyle/>
          <a:p>
            <a:r>
              <a:rPr lang="en-US" dirty="0">
                <a:solidFill>
                  <a:srgbClr val="808080"/>
                </a:solidFill>
                <a:latin typeface="Consolas" panose="020B0609020204030204" pitchFamily="49" charset="0"/>
              </a:rPr>
              <a:t>#include</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RW"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a[6];</a:t>
            </a:r>
          </a:p>
          <a:p>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&gt;&gt;</a:t>
            </a:r>
            <a:r>
              <a:rPr lang="en-US" dirty="0">
                <a:solidFill>
                  <a:srgbClr val="000000"/>
                </a:solidFill>
                <a:latin typeface="Consolas" panose="020B0609020204030204" pitchFamily="49" charset="0"/>
              </a:rPr>
              <a:t> a;</a:t>
            </a:r>
          </a:p>
          <a:p>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7; i++)</a:t>
            </a:r>
          </a:p>
          <a:p>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"index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RW" dirty="0">
                <a:solidFill>
                  <a:srgbClr val="000000"/>
                </a:solidFill>
                <a:latin typeface="Consolas" panose="020B0609020204030204" pitchFamily="49" charset="0"/>
              </a:rPr>
              <a:t>}</a:t>
            </a:r>
          </a:p>
        </p:txBody>
      </p:sp>
      <p:sp>
        <p:nvSpPr>
          <p:cNvPr id="9" name="TextBox 8">
            <a:extLst>
              <a:ext uri="{FF2B5EF4-FFF2-40B4-BE49-F238E27FC236}">
                <a16:creationId xmlns:a16="http://schemas.microsoft.com/office/drawing/2014/main" id="{45FE4706-DF69-4F74-8C8C-1C8052F7E558}"/>
              </a:ext>
            </a:extLst>
          </p:cNvPr>
          <p:cNvSpPr txBox="1"/>
          <p:nvPr/>
        </p:nvSpPr>
        <p:spPr>
          <a:xfrm>
            <a:off x="6004497" y="520511"/>
            <a:ext cx="5212205" cy="830997"/>
          </a:xfrm>
          <a:prstGeom prst="rect">
            <a:avLst/>
          </a:prstGeom>
          <a:noFill/>
          <a:ln w="28575">
            <a:solidFill>
              <a:srgbClr val="FFC000"/>
            </a:solidFill>
          </a:ln>
        </p:spPr>
        <p:txBody>
          <a:bodyPr wrap="square" rtlCol="0">
            <a:spAutoFit/>
          </a:bodyPr>
          <a:lstStyle/>
          <a:p>
            <a:r>
              <a:rPr lang="en-US" sz="2400" b="1" dirty="0"/>
              <a:t>Giving input to char array </a:t>
            </a:r>
            <a:r>
              <a:rPr lang="en-US" sz="2400" b="1" i="1" dirty="0">
                <a:highlight>
                  <a:srgbClr val="FFFF00"/>
                </a:highlight>
              </a:rPr>
              <a:t>in characters form</a:t>
            </a:r>
            <a:endParaRPr lang="en-RW" sz="2400" b="1" i="1" dirty="0">
              <a:highlight>
                <a:srgbClr val="FFFF00"/>
              </a:highlight>
            </a:endParaRPr>
          </a:p>
        </p:txBody>
      </p:sp>
      <p:sp>
        <p:nvSpPr>
          <p:cNvPr id="10" name="TextBox 9">
            <a:extLst>
              <a:ext uri="{FF2B5EF4-FFF2-40B4-BE49-F238E27FC236}">
                <a16:creationId xmlns:a16="http://schemas.microsoft.com/office/drawing/2014/main" id="{D47674A8-BFA5-4467-A183-A59D7C0011BD}"/>
              </a:ext>
            </a:extLst>
          </p:cNvPr>
          <p:cNvSpPr txBox="1"/>
          <p:nvPr/>
        </p:nvSpPr>
        <p:spPr>
          <a:xfrm>
            <a:off x="5855218" y="4401226"/>
            <a:ext cx="3724705" cy="1815882"/>
          </a:xfrm>
          <a:prstGeom prst="rect">
            <a:avLst/>
          </a:prstGeom>
          <a:noFill/>
          <a:ln w="28575">
            <a:solidFill>
              <a:srgbClr val="FFC000"/>
            </a:solidFill>
          </a:ln>
        </p:spPr>
        <p:txBody>
          <a:bodyPr wrap="square" rtlCol="0">
            <a:spAutoFit/>
          </a:bodyPr>
          <a:lstStyle/>
          <a:p>
            <a:r>
              <a:rPr lang="en-US" sz="1600" dirty="0"/>
              <a:t>Once you enter a space after character ‘h’, </a:t>
            </a:r>
            <a:r>
              <a:rPr lang="en-US" sz="1600" dirty="0" err="1"/>
              <a:t>cin</a:t>
            </a:r>
            <a:r>
              <a:rPr lang="en-US" sz="1600" dirty="0"/>
              <a:t> will assume that you have finished giving input. It thus stores ‘h’ to array. Any other characters that you write after that will be discarded. You will notice that by default the compiler places blanks and special characters into the empty places</a:t>
            </a:r>
            <a:endParaRPr lang="en-RW" sz="1600" dirty="0"/>
          </a:p>
        </p:txBody>
      </p:sp>
    </p:spTree>
    <p:extLst>
      <p:ext uri="{BB962C8B-B14F-4D97-AF65-F5344CB8AC3E}">
        <p14:creationId xmlns:p14="http://schemas.microsoft.com/office/powerpoint/2010/main" val="2994560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8E9DB-88DA-484B-A9E6-198696E122AE}"/>
              </a:ext>
            </a:extLst>
          </p:cNvPr>
          <p:cNvSpPr>
            <a:spLocks noGrp="1"/>
          </p:cNvSpPr>
          <p:nvPr>
            <p:ph type="title"/>
          </p:nvPr>
        </p:nvSpPr>
        <p:spPr>
          <a:xfrm>
            <a:off x="838200" y="607108"/>
            <a:ext cx="10515600" cy="771344"/>
          </a:xfrm>
        </p:spPr>
        <p:txBody>
          <a:bodyPr/>
          <a:lstStyle/>
          <a:p>
            <a:r>
              <a:rPr lang="en-US" dirty="0"/>
              <a:t>Char array takes a space as a terminating character</a:t>
            </a:r>
            <a:endParaRPr lang="en-RW" dirty="0"/>
          </a:p>
        </p:txBody>
      </p:sp>
      <p:sp>
        <p:nvSpPr>
          <p:cNvPr id="3" name="Content Placeholder 2">
            <a:extLst>
              <a:ext uri="{FF2B5EF4-FFF2-40B4-BE49-F238E27FC236}">
                <a16:creationId xmlns:a16="http://schemas.microsoft.com/office/drawing/2014/main" id="{00A1437D-DA95-4878-B897-5EC31398B1B4}"/>
              </a:ext>
            </a:extLst>
          </p:cNvPr>
          <p:cNvSpPr>
            <a:spLocks noGrp="1"/>
          </p:cNvSpPr>
          <p:nvPr>
            <p:ph idx="1"/>
          </p:nvPr>
        </p:nvSpPr>
        <p:spPr>
          <a:xfrm>
            <a:off x="838200" y="1318492"/>
            <a:ext cx="10515600" cy="4570233"/>
          </a:xfrm>
        </p:spPr>
        <p:txBody>
          <a:bodyPr/>
          <a:lstStyle/>
          <a:p>
            <a:r>
              <a:rPr lang="en-US" dirty="0"/>
              <a:t>“Hello World” is taken as “Hello”… space is taken as terminating character</a:t>
            </a:r>
          </a:p>
          <a:p>
            <a:pPr marL="0" indent="0">
              <a:buNone/>
            </a:pPr>
            <a:endParaRPr lang="en-RW" dirty="0"/>
          </a:p>
        </p:txBody>
      </p:sp>
      <p:sp>
        <p:nvSpPr>
          <p:cNvPr id="4" name="Slide Number Placeholder 3">
            <a:extLst>
              <a:ext uri="{FF2B5EF4-FFF2-40B4-BE49-F238E27FC236}">
                <a16:creationId xmlns:a16="http://schemas.microsoft.com/office/drawing/2014/main" id="{A3D6EDD5-8F9D-4090-BEE2-0703B5132805}"/>
              </a:ext>
            </a:extLst>
          </p:cNvPr>
          <p:cNvSpPr>
            <a:spLocks noGrp="1"/>
          </p:cNvSpPr>
          <p:nvPr>
            <p:ph type="sldNum" sz="quarter" idx="12"/>
          </p:nvPr>
        </p:nvSpPr>
        <p:spPr/>
        <p:txBody>
          <a:bodyPr/>
          <a:lstStyle/>
          <a:p>
            <a:fld id="{583C1354-0F4F-4118-983A-17CBBA946E76}" type="slidenum">
              <a:rPr lang="en-RW" smtClean="0"/>
              <a:t>16</a:t>
            </a:fld>
            <a:endParaRPr lang="en-RW"/>
          </a:p>
        </p:txBody>
      </p:sp>
      <p:pic>
        <p:nvPicPr>
          <p:cNvPr id="5" name="Picture 4">
            <a:extLst>
              <a:ext uri="{FF2B5EF4-FFF2-40B4-BE49-F238E27FC236}">
                <a16:creationId xmlns:a16="http://schemas.microsoft.com/office/drawing/2014/main" id="{B35684E2-4159-4946-BC74-48C5DAFB06F8}"/>
              </a:ext>
            </a:extLst>
          </p:cNvPr>
          <p:cNvPicPr>
            <a:picLocks noChangeAspect="1"/>
          </p:cNvPicPr>
          <p:nvPr/>
        </p:nvPicPr>
        <p:blipFill>
          <a:blip r:embed="rId2"/>
          <a:stretch>
            <a:fillRect/>
          </a:stretch>
        </p:blipFill>
        <p:spPr>
          <a:xfrm>
            <a:off x="7582212" y="4688575"/>
            <a:ext cx="4362450" cy="1200150"/>
          </a:xfrm>
          <a:prstGeom prst="rect">
            <a:avLst/>
          </a:prstGeom>
        </p:spPr>
      </p:pic>
      <p:sp>
        <p:nvSpPr>
          <p:cNvPr id="6" name="Rectangle 5">
            <a:extLst>
              <a:ext uri="{FF2B5EF4-FFF2-40B4-BE49-F238E27FC236}">
                <a16:creationId xmlns:a16="http://schemas.microsoft.com/office/drawing/2014/main" id="{90C2CA83-3E91-4B49-A487-8029B97D1F9A}"/>
              </a:ext>
            </a:extLst>
          </p:cNvPr>
          <p:cNvSpPr/>
          <p:nvPr/>
        </p:nvSpPr>
        <p:spPr>
          <a:xfrm>
            <a:off x="1031511" y="1757085"/>
            <a:ext cx="6550701" cy="4154984"/>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str[20];</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nEnter</a:t>
            </a:r>
            <a:r>
              <a:rPr lang="en-US" sz="2400" dirty="0">
                <a:solidFill>
                  <a:srgbClr val="A31515"/>
                </a:solidFill>
                <a:latin typeface="Consolas" panose="020B0609020204030204" pitchFamily="49" charset="0"/>
              </a:rPr>
              <a:t> another string: "</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cin</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&gt;&gt;</a:t>
            </a:r>
            <a:r>
              <a:rPr lang="en-US" sz="2400" dirty="0">
                <a:solidFill>
                  <a:srgbClr val="000000"/>
                </a:solidFill>
                <a:latin typeface="Consolas" panose="020B0609020204030204" pitchFamily="49" charset="0"/>
              </a:rPr>
              <a:t> str;</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"You entered: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str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endParaRPr lang="en-RW" sz="2400" dirty="0"/>
          </a:p>
        </p:txBody>
      </p:sp>
      <p:sp>
        <p:nvSpPr>
          <p:cNvPr id="7" name="TextBox 6">
            <a:extLst>
              <a:ext uri="{FF2B5EF4-FFF2-40B4-BE49-F238E27FC236}">
                <a16:creationId xmlns:a16="http://schemas.microsoft.com/office/drawing/2014/main" id="{03F26FF7-CFA9-47D9-B2F5-907D8954726F}"/>
              </a:ext>
            </a:extLst>
          </p:cNvPr>
          <p:cNvSpPr txBox="1"/>
          <p:nvPr/>
        </p:nvSpPr>
        <p:spPr>
          <a:xfrm>
            <a:off x="1192028" y="362635"/>
            <a:ext cx="9284847" cy="400110"/>
          </a:xfrm>
          <a:prstGeom prst="rect">
            <a:avLst/>
          </a:prstGeom>
          <a:noFill/>
          <a:ln w="28575">
            <a:solidFill>
              <a:srgbClr val="FFC000"/>
            </a:solidFill>
          </a:ln>
        </p:spPr>
        <p:txBody>
          <a:bodyPr wrap="square" rtlCol="0">
            <a:spAutoFit/>
          </a:bodyPr>
          <a:lstStyle/>
          <a:p>
            <a:pPr algn="ctr"/>
            <a:r>
              <a:rPr lang="en-US" sz="2000" b="1" dirty="0">
                <a:highlight>
                  <a:srgbClr val="FFFF00"/>
                </a:highlight>
              </a:rPr>
              <a:t>What if we want to have a sentence recorded in our char array</a:t>
            </a:r>
            <a:endParaRPr lang="en-RW" sz="2000" b="1" dirty="0">
              <a:highlight>
                <a:srgbClr val="FFFF00"/>
              </a:highlight>
            </a:endParaRPr>
          </a:p>
        </p:txBody>
      </p:sp>
      <p:sp>
        <p:nvSpPr>
          <p:cNvPr id="8" name="TextBox 7">
            <a:extLst>
              <a:ext uri="{FF2B5EF4-FFF2-40B4-BE49-F238E27FC236}">
                <a16:creationId xmlns:a16="http://schemas.microsoft.com/office/drawing/2014/main" id="{D6B052D0-AEEF-46A1-AA53-84AD82B133B3}"/>
              </a:ext>
            </a:extLst>
          </p:cNvPr>
          <p:cNvSpPr txBox="1"/>
          <p:nvPr/>
        </p:nvSpPr>
        <p:spPr>
          <a:xfrm>
            <a:off x="8013803" y="3205287"/>
            <a:ext cx="3499267" cy="1015663"/>
          </a:xfrm>
          <a:prstGeom prst="rect">
            <a:avLst/>
          </a:prstGeom>
          <a:noFill/>
          <a:ln w="28575">
            <a:solidFill>
              <a:srgbClr val="FFC000"/>
            </a:solidFill>
          </a:ln>
        </p:spPr>
        <p:txBody>
          <a:bodyPr wrap="square" rtlCol="0">
            <a:spAutoFit/>
          </a:bodyPr>
          <a:lstStyle/>
          <a:p>
            <a:r>
              <a:rPr lang="en-US" sz="2000" dirty="0"/>
              <a:t>‘world’ is discarded because </a:t>
            </a:r>
            <a:r>
              <a:rPr lang="en-US" sz="2000" dirty="0" err="1"/>
              <a:t>cin</a:t>
            </a:r>
            <a:r>
              <a:rPr lang="en-US" sz="2000" dirty="0"/>
              <a:t> has taken space as a terminating character.</a:t>
            </a:r>
            <a:endParaRPr lang="en-RW" sz="2000" dirty="0"/>
          </a:p>
        </p:txBody>
      </p:sp>
    </p:spTree>
    <p:extLst>
      <p:ext uri="{BB962C8B-B14F-4D97-AF65-F5344CB8AC3E}">
        <p14:creationId xmlns:p14="http://schemas.microsoft.com/office/powerpoint/2010/main" val="4272670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E255-2059-409A-91A1-98A7CDEB4392}"/>
              </a:ext>
            </a:extLst>
          </p:cNvPr>
          <p:cNvSpPr>
            <a:spLocks noGrp="1"/>
          </p:cNvSpPr>
          <p:nvPr>
            <p:ph type="title"/>
          </p:nvPr>
        </p:nvSpPr>
        <p:spPr>
          <a:xfrm>
            <a:off x="838200" y="431256"/>
            <a:ext cx="10515600" cy="771344"/>
          </a:xfrm>
        </p:spPr>
        <p:txBody>
          <a:bodyPr/>
          <a:lstStyle/>
          <a:p>
            <a:r>
              <a:rPr lang="en-US" dirty="0"/>
              <a:t>Solution to get a complete sentence as input in character array</a:t>
            </a:r>
            <a:endParaRPr lang="en-RW" dirty="0"/>
          </a:p>
        </p:txBody>
      </p:sp>
      <p:sp>
        <p:nvSpPr>
          <p:cNvPr id="3" name="Content Placeholder 2">
            <a:extLst>
              <a:ext uri="{FF2B5EF4-FFF2-40B4-BE49-F238E27FC236}">
                <a16:creationId xmlns:a16="http://schemas.microsoft.com/office/drawing/2014/main" id="{3E89648F-AFCB-471F-A966-DDEB9760CE95}"/>
              </a:ext>
            </a:extLst>
          </p:cNvPr>
          <p:cNvSpPr>
            <a:spLocks noGrp="1"/>
          </p:cNvSpPr>
          <p:nvPr>
            <p:ph idx="1"/>
          </p:nvPr>
        </p:nvSpPr>
        <p:spPr>
          <a:xfrm>
            <a:off x="838200" y="1143883"/>
            <a:ext cx="10515600" cy="4570233"/>
          </a:xfrm>
        </p:spPr>
        <p:txBody>
          <a:bodyPr>
            <a:normAutofit/>
          </a:bodyPr>
          <a:lstStyle/>
          <a:p>
            <a:r>
              <a:rPr lang="en-US" sz="2000" dirty="0"/>
              <a:t>Use </a:t>
            </a:r>
            <a:r>
              <a:rPr lang="en-US" sz="2000" dirty="0" err="1"/>
              <a:t>getline</a:t>
            </a:r>
            <a:r>
              <a:rPr lang="en-US" sz="2000" dirty="0"/>
              <a:t> function</a:t>
            </a:r>
          </a:p>
          <a:p>
            <a:r>
              <a:rPr lang="en-US" sz="2000" dirty="0" err="1"/>
              <a:t>Getline</a:t>
            </a:r>
            <a:r>
              <a:rPr lang="en-US" sz="2000" dirty="0"/>
              <a:t> takes three arguments: 1) char array name, 2) number of characters to take from an input, 3) terminating character. Argument 3 is optional and if we don’t specify it then by default ‘\n’ newline character is assumed.</a:t>
            </a:r>
          </a:p>
          <a:p>
            <a:r>
              <a:rPr lang="en-US" sz="2000" dirty="0"/>
              <a:t>Now with </a:t>
            </a:r>
            <a:r>
              <a:rPr lang="en-US" sz="2000" dirty="0" err="1"/>
              <a:t>getline</a:t>
            </a:r>
            <a:r>
              <a:rPr lang="en-US" sz="2000" dirty="0"/>
              <a:t>, </a:t>
            </a:r>
            <a:r>
              <a:rPr lang="en-US" sz="2000" dirty="0" err="1"/>
              <a:t>cin</a:t>
            </a:r>
            <a:r>
              <a:rPr lang="en-US" sz="2000" dirty="0"/>
              <a:t> will either terminate when </a:t>
            </a:r>
            <a:r>
              <a:rPr lang="en-US" sz="2000" b="1" i="1" dirty="0"/>
              <a:t>number of characters</a:t>
            </a:r>
            <a:r>
              <a:rPr lang="en-US" sz="2000" dirty="0"/>
              <a:t> is reached, or when newline (ENTER) character is encountered.</a:t>
            </a:r>
            <a:endParaRPr lang="en-RW" sz="2000" b="1" i="1" dirty="0"/>
          </a:p>
        </p:txBody>
      </p:sp>
      <p:sp>
        <p:nvSpPr>
          <p:cNvPr id="4" name="Slide Number Placeholder 3">
            <a:extLst>
              <a:ext uri="{FF2B5EF4-FFF2-40B4-BE49-F238E27FC236}">
                <a16:creationId xmlns:a16="http://schemas.microsoft.com/office/drawing/2014/main" id="{DB923AD9-BC3B-4ADD-B3ED-28D85EFCEAD3}"/>
              </a:ext>
            </a:extLst>
          </p:cNvPr>
          <p:cNvSpPr>
            <a:spLocks noGrp="1"/>
          </p:cNvSpPr>
          <p:nvPr>
            <p:ph type="sldNum" sz="quarter" idx="12"/>
          </p:nvPr>
        </p:nvSpPr>
        <p:spPr/>
        <p:txBody>
          <a:bodyPr/>
          <a:lstStyle/>
          <a:p>
            <a:fld id="{583C1354-0F4F-4118-983A-17CBBA946E76}" type="slidenum">
              <a:rPr lang="en-RW" smtClean="0"/>
              <a:t>17</a:t>
            </a:fld>
            <a:endParaRPr lang="en-RW"/>
          </a:p>
        </p:txBody>
      </p:sp>
      <p:pic>
        <p:nvPicPr>
          <p:cNvPr id="5" name="Picture 4">
            <a:extLst>
              <a:ext uri="{FF2B5EF4-FFF2-40B4-BE49-F238E27FC236}">
                <a16:creationId xmlns:a16="http://schemas.microsoft.com/office/drawing/2014/main" id="{ED3BFCF6-1B78-4B87-B00D-D8A38A11D5E3}"/>
              </a:ext>
            </a:extLst>
          </p:cNvPr>
          <p:cNvPicPr>
            <a:picLocks noChangeAspect="1"/>
          </p:cNvPicPr>
          <p:nvPr/>
        </p:nvPicPr>
        <p:blipFill>
          <a:blip r:embed="rId2"/>
          <a:stretch>
            <a:fillRect/>
          </a:stretch>
        </p:blipFill>
        <p:spPr>
          <a:xfrm>
            <a:off x="7326911" y="4043597"/>
            <a:ext cx="4324350" cy="1143000"/>
          </a:xfrm>
          <a:prstGeom prst="rect">
            <a:avLst/>
          </a:prstGeom>
        </p:spPr>
      </p:pic>
      <p:sp>
        <p:nvSpPr>
          <p:cNvPr id="6" name="Rectangle 5">
            <a:extLst>
              <a:ext uri="{FF2B5EF4-FFF2-40B4-BE49-F238E27FC236}">
                <a16:creationId xmlns:a16="http://schemas.microsoft.com/office/drawing/2014/main" id="{A824247C-C814-4023-A3D0-5F3B7C5FFBE7}"/>
              </a:ext>
            </a:extLst>
          </p:cNvPr>
          <p:cNvSpPr/>
          <p:nvPr/>
        </p:nvSpPr>
        <p:spPr>
          <a:xfrm>
            <a:off x="1135661" y="3256644"/>
            <a:ext cx="6096000" cy="3170099"/>
          </a:xfrm>
          <a:prstGeom prst="rect">
            <a:avLst/>
          </a:prstGeom>
        </p:spPr>
        <p:txBody>
          <a:bodyPr>
            <a:spAutoFit/>
          </a:bodyPr>
          <a:lstStyle/>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char</a:t>
            </a:r>
            <a:r>
              <a:rPr lang="en-US" sz="2000" dirty="0">
                <a:solidFill>
                  <a:srgbClr val="000000"/>
                </a:solidFill>
                <a:latin typeface="Consolas" panose="020B0609020204030204" pitchFamily="49" charset="0"/>
              </a:rPr>
              <a:t> str[20];</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nEnter</a:t>
            </a:r>
            <a:r>
              <a:rPr lang="en-US" sz="2000" dirty="0">
                <a:solidFill>
                  <a:srgbClr val="A31515"/>
                </a:solidFill>
                <a:latin typeface="Consolas" panose="020B0609020204030204" pitchFamily="49" charset="0"/>
              </a:rPr>
              <a:t> another string: "</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cin.getline</a:t>
            </a:r>
            <a:r>
              <a:rPr lang="en-US" sz="2000" dirty="0">
                <a:solidFill>
                  <a:srgbClr val="000000"/>
                </a:solidFill>
                <a:latin typeface="Consolas" panose="020B0609020204030204" pitchFamily="49" charset="0"/>
              </a:rPr>
              <a:t>(str,20);</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"You entered: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str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endParaRPr lang="en-RW" sz="2000" dirty="0"/>
          </a:p>
        </p:txBody>
      </p:sp>
    </p:spTree>
    <p:extLst>
      <p:ext uri="{BB962C8B-B14F-4D97-AF65-F5344CB8AC3E}">
        <p14:creationId xmlns:p14="http://schemas.microsoft.com/office/powerpoint/2010/main" val="245778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8938-8BBB-4B1C-AE8E-91D7B233A1A8}"/>
              </a:ext>
            </a:extLst>
          </p:cNvPr>
          <p:cNvSpPr>
            <a:spLocks noGrp="1"/>
          </p:cNvSpPr>
          <p:nvPr>
            <p:ph type="title"/>
          </p:nvPr>
        </p:nvSpPr>
        <p:spPr>
          <a:xfrm>
            <a:off x="688300" y="502178"/>
            <a:ext cx="10515600" cy="771344"/>
          </a:xfrm>
        </p:spPr>
        <p:txBody>
          <a:bodyPr/>
          <a:lstStyle/>
          <a:p>
            <a:r>
              <a:rPr lang="en-US" dirty="0"/>
              <a:t>Contd..</a:t>
            </a:r>
            <a:endParaRPr lang="en-RW" dirty="0"/>
          </a:p>
        </p:txBody>
      </p:sp>
      <p:sp>
        <p:nvSpPr>
          <p:cNvPr id="3" name="Content Placeholder 2">
            <a:extLst>
              <a:ext uri="{FF2B5EF4-FFF2-40B4-BE49-F238E27FC236}">
                <a16:creationId xmlns:a16="http://schemas.microsoft.com/office/drawing/2014/main" id="{0C219C46-8ED7-4675-B065-0CF98103F2B8}"/>
              </a:ext>
            </a:extLst>
          </p:cNvPr>
          <p:cNvSpPr>
            <a:spLocks noGrp="1"/>
          </p:cNvSpPr>
          <p:nvPr>
            <p:ph idx="1"/>
          </p:nvPr>
        </p:nvSpPr>
        <p:spPr>
          <a:xfrm>
            <a:off x="688300" y="1164404"/>
            <a:ext cx="10515600" cy="4570233"/>
          </a:xfrm>
        </p:spPr>
        <p:txBody>
          <a:bodyPr/>
          <a:lstStyle/>
          <a:p>
            <a:r>
              <a:rPr lang="en-US" dirty="0"/>
              <a:t>After you do </a:t>
            </a:r>
            <a:r>
              <a:rPr lang="en-US" dirty="0" err="1"/>
              <a:t>cin</a:t>
            </a:r>
            <a:r>
              <a:rPr lang="en-US" dirty="0"/>
              <a:t>&gt;&gt;t;, the buffer still contains the newline sequence. Then </a:t>
            </a:r>
            <a:r>
              <a:rPr lang="en-US" dirty="0" err="1"/>
              <a:t>getline</a:t>
            </a:r>
            <a:r>
              <a:rPr lang="en-US" dirty="0"/>
              <a:t>() reads an immediate newline which tricks it into thinking that the user just pressed enter without typing anything.</a:t>
            </a:r>
          </a:p>
          <a:p>
            <a:r>
              <a:rPr lang="en-US" dirty="0"/>
              <a:t>In order to fix this, you need to ignore the newline before calling </a:t>
            </a:r>
            <a:r>
              <a:rPr lang="en-US" dirty="0" err="1"/>
              <a:t>getline</a:t>
            </a:r>
            <a:r>
              <a:rPr lang="en-US" dirty="0"/>
              <a:t>().</a:t>
            </a:r>
            <a:endParaRPr lang="en-RW" dirty="0"/>
          </a:p>
        </p:txBody>
      </p:sp>
      <p:sp>
        <p:nvSpPr>
          <p:cNvPr id="4" name="Slide Number Placeholder 3">
            <a:extLst>
              <a:ext uri="{FF2B5EF4-FFF2-40B4-BE49-F238E27FC236}">
                <a16:creationId xmlns:a16="http://schemas.microsoft.com/office/drawing/2014/main" id="{6CEDE052-BA16-4011-92BA-6D7027B4209F}"/>
              </a:ext>
            </a:extLst>
          </p:cNvPr>
          <p:cNvSpPr>
            <a:spLocks noGrp="1"/>
          </p:cNvSpPr>
          <p:nvPr>
            <p:ph type="sldNum" sz="quarter" idx="12"/>
          </p:nvPr>
        </p:nvSpPr>
        <p:spPr/>
        <p:txBody>
          <a:bodyPr/>
          <a:lstStyle/>
          <a:p>
            <a:fld id="{583C1354-0F4F-4118-983A-17CBBA946E76}" type="slidenum">
              <a:rPr lang="en-RW" smtClean="0"/>
              <a:t>18</a:t>
            </a:fld>
            <a:endParaRPr lang="en-RW"/>
          </a:p>
        </p:txBody>
      </p:sp>
      <p:pic>
        <p:nvPicPr>
          <p:cNvPr id="6" name="Picture 5">
            <a:extLst>
              <a:ext uri="{FF2B5EF4-FFF2-40B4-BE49-F238E27FC236}">
                <a16:creationId xmlns:a16="http://schemas.microsoft.com/office/drawing/2014/main" id="{C866C7C8-4F39-48B0-AF32-E93CF489B3E6}"/>
              </a:ext>
            </a:extLst>
          </p:cNvPr>
          <p:cNvPicPr>
            <a:picLocks noChangeAspect="1"/>
          </p:cNvPicPr>
          <p:nvPr/>
        </p:nvPicPr>
        <p:blipFill>
          <a:blip r:embed="rId2"/>
          <a:stretch>
            <a:fillRect/>
          </a:stretch>
        </p:blipFill>
        <p:spPr>
          <a:xfrm>
            <a:off x="389431" y="3704351"/>
            <a:ext cx="3163238" cy="1191945"/>
          </a:xfrm>
          <a:prstGeom prst="rect">
            <a:avLst/>
          </a:prstGeom>
        </p:spPr>
      </p:pic>
      <p:sp>
        <p:nvSpPr>
          <p:cNvPr id="8" name="Rectangle 7">
            <a:extLst>
              <a:ext uri="{FF2B5EF4-FFF2-40B4-BE49-F238E27FC236}">
                <a16:creationId xmlns:a16="http://schemas.microsoft.com/office/drawing/2014/main" id="{4B55605A-FFFE-47DC-B6E7-D0951D92D0DE}"/>
              </a:ext>
            </a:extLst>
          </p:cNvPr>
          <p:cNvSpPr/>
          <p:nvPr/>
        </p:nvSpPr>
        <p:spPr>
          <a:xfrm>
            <a:off x="5112895" y="2858058"/>
            <a:ext cx="6096000" cy="3539430"/>
          </a:xfrm>
          <a:prstGeom prst="rect">
            <a:avLst/>
          </a:prstGeom>
        </p:spPr>
        <p:txBody>
          <a:bodyPr>
            <a:spAutoFit/>
          </a:bodyPr>
          <a:lstStyle/>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x;</a:t>
            </a:r>
          </a:p>
          <a:p>
            <a:pPr lvl="1"/>
            <a:r>
              <a:rPr lang="en-US" sz="2000" dirty="0">
                <a:solidFill>
                  <a:srgbClr val="0000FF"/>
                </a:solidFill>
                <a:latin typeface="Consolas" panose="020B0609020204030204" pitchFamily="49" charset="0"/>
              </a:rPr>
              <a:t>char</a:t>
            </a:r>
            <a:r>
              <a:rPr lang="en-US" sz="2000" dirty="0">
                <a:solidFill>
                  <a:srgbClr val="000000"/>
                </a:solidFill>
                <a:latin typeface="Consolas" panose="020B0609020204030204" pitchFamily="49" charset="0"/>
              </a:rPr>
              <a:t> str[6];</a:t>
            </a:r>
          </a:p>
          <a:p>
            <a:pPr lvl="1"/>
            <a:r>
              <a:rPr lang="en-US" sz="2000" dirty="0" err="1">
                <a:solidFill>
                  <a:srgbClr val="000000"/>
                </a:solidFill>
                <a:latin typeface="Consolas" panose="020B0609020204030204" pitchFamily="49" charset="0"/>
              </a:rPr>
              <a:t>cin</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&gt;&gt;</a:t>
            </a:r>
            <a:r>
              <a:rPr lang="en-US" sz="2000" dirty="0">
                <a:solidFill>
                  <a:srgbClr val="000000"/>
                </a:solidFill>
                <a:latin typeface="Consolas" panose="020B0609020204030204" pitchFamily="49" charset="0"/>
              </a:rPr>
              <a:t> x;</a:t>
            </a:r>
          </a:p>
          <a:p>
            <a:pPr lvl="1"/>
            <a:r>
              <a:rPr lang="da-DK" sz="2000" dirty="0">
                <a:solidFill>
                  <a:srgbClr val="000000"/>
                </a:solidFill>
                <a:latin typeface="Consolas" panose="020B0609020204030204" pitchFamily="49" charset="0"/>
              </a:rPr>
              <a:t>cin.getline(str, 6,</a:t>
            </a:r>
            <a:r>
              <a:rPr lang="da-DK" sz="2000" dirty="0">
                <a:solidFill>
                  <a:srgbClr val="A31515"/>
                </a:solidFill>
                <a:latin typeface="Consolas" panose="020B0609020204030204" pitchFamily="49" charset="0"/>
              </a:rPr>
              <a:t>'\n'</a:t>
            </a:r>
            <a:r>
              <a:rPr lang="da-DK"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"You entered: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str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p>
        </p:txBody>
      </p:sp>
      <p:sp>
        <p:nvSpPr>
          <p:cNvPr id="9" name="TextBox 8">
            <a:extLst>
              <a:ext uri="{FF2B5EF4-FFF2-40B4-BE49-F238E27FC236}">
                <a16:creationId xmlns:a16="http://schemas.microsoft.com/office/drawing/2014/main" id="{13D85E98-8F01-44E8-8ACB-F43C78B339B6}"/>
              </a:ext>
            </a:extLst>
          </p:cNvPr>
          <p:cNvSpPr txBox="1"/>
          <p:nvPr/>
        </p:nvSpPr>
        <p:spPr>
          <a:xfrm>
            <a:off x="2308486" y="568487"/>
            <a:ext cx="9444427" cy="400110"/>
          </a:xfrm>
          <a:prstGeom prst="rect">
            <a:avLst/>
          </a:prstGeom>
          <a:noFill/>
          <a:ln w="28575">
            <a:solidFill>
              <a:srgbClr val="FFC000"/>
            </a:solidFill>
          </a:ln>
        </p:spPr>
        <p:txBody>
          <a:bodyPr wrap="square" rtlCol="0">
            <a:spAutoFit/>
          </a:bodyPr>
          <a:lstStyle/>
          <a:p>
            <a:pPr algn="ctr"/>
            <a:r>
              <a:rPr lang="en-US" sz="2000" b="1" dirty="0" err="1">
                <a:highlight>
                  <a:srgbClr val="FFFF00"/>
                </a:highlight>
              </a:rPr>
              <a:t>Cin</a:t>
            </a:r>
            <a:r>
              <a:rPr lang="en-US" sz="2000" b="1" dirty="0">
                <a:highlight>
                  <a:srgbClr val="FFFF00"/>
                </a:highlight>
              </a:rPr>
              <a:t> integer and then </a:t>
            </a:r>
            <a:r>
              <a:rPr lang="en-US" sz="2000" b="1" dirty="0" err="1">
                <a:highlight>
                  <a:srgbClr val="FFFF00"/>
                </a:highlight>
              </a:rPr>
              <a:t>cin</a:t>
            </a:r>
            <a:r>
              <a:rPr lang="en-US" sz="2000" b="1" dirty="0">
                <a:highlight>
                  <a:srgbClr val="FFFF00"/>
                </a:highlight>
              </a:rPr>
              <a:t> char array will cause ambiguous behavior</a:t>
            </a:r>
            <a:endParaRPr lang="en-RW" sz="2000" b="1" dirty="0">
              <a:highlight>
                <a:srgbClr val="FFFF00"/>
              </a:highlight>
            </a:endParaRPr>
          </a:p>
        </p:txBody>
      </p:sp>
      <p:sp>
        <p:nvSpPr>
          <p:cNvPr id="10" name="TextBox 9">
            <a:extLst>
              <a:ext uri="{FF2B5EF4-FFF2-40B4-BE49-F238E27FC236}">
                <a16:creationId xmlns:a16="http://schemas.microsoft.com/office/drawing/2014/main" id="{806F7155-4734-4B19-A58B-A51AC31C2E74}"/>
              </a:ext>
            </a:extLst>
          </p:cNvPr>
          <p:cNvSpPr txBox="1"/>
          <p:nvPr/>
        </p:nvSpPr>
        <p:spPr>
          <a:xfrm>
            <a:off x="389431" y="5138144"/>
            <a:ext cx="3499267" cy="1015663"/>
          </a:xfrm>
          <a:prstGeom prst="rect">
            <a:avLst/>
          </a:prstGeom>
          <a:noFill/>
          <a:ln w="28575">
            <a:solidFill>
              <a:srgbClr val="FFC000"/>
            </a:solidFill>
          </a:ln>
        </p:spPr>
        <p:txBody>
          <a:bodyPr wrap="square" rtlCol="0">
            <a:spAutoFit/>
          </a:bodyPr>
          <a:lstStyle/>
          <a:p>
            <a:r>
              <a:rPr lang="en-US" sz="2000" dirty="0">
                <a:solidFill>
                  <a:srgbClr val="FF0000"/>
                </a:solidFill>
              </a:rPr>
              <a:t>The program terminated without taking input in char array</a:t>
            </a:r>
            <a:endParaRPr lang="en-RW" sz="2000" dirty="0">
              <a:solidFill>
                <a:srgbClr val="FF0000"/>
              </a:solidFill>
            </a:endParaRPr>
          </a:p>
        </p:txBody>
      </p:sp>
    </p:spTree>
    <p:extLst>
      <p:ext uri="{BB962C8B-B14F-4D97-AF65-F5344CB8AC3E}">
        <p14:creationId xmlns:p14="http://schemas.microsoft.com/office/powerpoint/2010/main" val="897731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8938-8BBB-4B1C-AE8E-91D7B233A1A8}"/>
              </a:ext>
            </a:extLst>
          </p:cNvPr>
          <p:cNvSpPr>
            <a:spLocks noGrp="1"/>
          </p:cNvSpPr>
          <p:nvPr>
            <p:ph type="title"/>
          </p:nvPr>
        </p:nvSpPr>
        <p:spPr/>
        <p:txBody>
          <a:bodyPr/>
          <a:lstStyle/>
          <a:p>
            <a:r>
              <a:rPr lang="en-US" dirty="0"/>
              <a:t>Contd..</a:t>
            </a:r>
            <a:endParaRPr lang="en-RW" dirty="0"/>
          </a:p>
        </p:txBody>
      </p:sp>
      <p:sp>
        <p:nvSpPr>
          <p:cNvPr id="4" name="Slide Number Placeholder 3">
            <a:extLst>
              <a:ext uri="{FF2B5EF4-FFF2-40B4-BE49-F238E27FC236}">
                <a16:creationId xmlns:a16="http://schemas.microsoft.com/office/drawing/2014/main" id="{6CEDE052-BA16-4011-92BA-6D7027B4209F}"/>
              </a:ext>
            </a:extLst>
          </p:cNvPr>
          <p:cNvSpPr>
            <a:spLocks noGrp="1"/>
          </p:cNvSpPr>
          <p:nvPr>
            <p:ph type="sldNum" sz="quarter" idx="12"/>
          </p:nvPr>
        </p:nvSpPr>
        <p:spPr/>
        <p:txBody>
          <a:bodyPr/>
          <a:lstStyle/>
          <a:p>
            <a:fld id="{583C1354-0F4F-4118-983A-17CBBA946E76}" type="slidenum">
              <a:rPr lang="en-RW" smtClean="0"/>
              <a:t>19</a:t>
            </a:fld>
            <a:endParaRPr lang="en-RW"/>
          </a:p>
        </p:txBody>
      </p:sp>
      <p:pic>
        <p:nvPicPr>
          <p:cNvPr id="7" name="Picture 6">
            <a:extLst>
              <a:ext uri="{FF2B5EF4-FFF2-40B4-BE49-F238E27FC236}">
                <a16:creationId xmlns:a16="http://schemas.microsoft.com/office/drawing/2014/main" id="{18F93BF9-CFA6-4AB7-BFAE-044FBAB43014}"/>
              </a:ext>
            </a:extLst>
          </p:cNvPr>
          <p:cNvPicPr>
            <a:picLocks noChangeAspect="1"/>
          </p:cNvPicPr>
          <p:nvPr/>
        </p:nvPicPr>
        <p:blipFill>
          <a:blip r:embed="rId2"/>
          <a:stretch>
            <a:fillRect/>
          </a:stretch>
        </p:blipFill>
        <p:spPr>
          <a:xfrm>
            <a:off x="6693420" y="1876487"/>
            <a:ext cx="3919616" cy="1765323"/>
          </a:xfrm>
          <a:prstGeom prst="rect">
            <a:avLst/>
          </a:prstGeom>
        </p:spPr>
      </p:pic>
      <p:sp>
        <p:nvSpPr>
          <p:cNvPr id="8" name="Rectangle 7">
            <a:extLst>
              <a:ext uri="{FF2B5EF4-FFF2-40B4-BE49-F238E27FC236}">
                <a16:creationId xmlns:a16="http://schemas.microsoft.com/office/drawing/2014/main" id="{4B55605A-FFFE-47DC-B6E7-D0951D92D0DE}"/>
              </a:ext>
            </a:extLst>
          </p:cNvPr>
          <p:cNvSpPr/>
          <p:nvPr/>
        </p:nvSpPr>
        <p:spPr>
          <a:xfrm>
            <a:off x="1005590" y="1876488"/>
            <a:ext cx="8183380" cy="4524315"/>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x;</a:t>
            </a:r>
          </a:p>
          <a:p>
            <a:pPr lvl="1"/>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str[6];</a:t>
            </a:r>
          </a:p>
          <a:p>
            <a:pPr lvl="1"/>
            <a:r>
              <a:rPr lang="en-US" sz="2400" dirty="0" err="1">
                <a:solidFill>
                  <a:srgbClr val="000000"/>
                </a:solidFill>
                <a:latin typeface="Consolas" panose="020B0609020204030204" pitchFamily="49" charset="0"/>
              </a:rPr>
              <a:t>cin</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&gt;&gt;</a:t>
            </a:r>
            <a:r>
              <a:rPr lang="en-US" sz="2400" dirty="0">
                <a:solidFill>
                  <a:srgbClr val="000000"/>
                </a:solidFill>
                <a:latin typeface="Consolas" panose="020B0609020204030204" pitchFamily="49" charset="0"/>
              </a:rPr>
              <a:t> x;</a:t>
            </a:r>
          </a:p>
          <a:p>
            <a:pPr lvl="1"/>
            <a:r>
              <a:rPr lang="en-US" sz="2400" dirty="0" err="1">
                <a:solidFill>
                  <a:srgbClr val="000000"/>
                </a:solidFill>
                <a:highlight>
                  <a:srgbClr val="FFFF00"/>
                </a:highlight>
                <a:latin typeface="Consolas" panose="020B0609020204030204" pitchFamily="49" charset="0"/>
              </a:rPr>
              <a:t>cin.ignore</a:t>
            </a:r>
            <a:r>
              <a:rPr lang="en-US" sz="2400" dirty="0">
                <a:solidFill>
                  <a:srgbClr val="000000"/>
                </a:solidFill>
                <a:highlight>
                  <a:srgbClr val="FFFF00"/>
                </a:highlight>
                <a:latin typeface="Consolas" panose="020B0609020204030204" pitchFamily="49" charset="0"/>
              </a:rPr>
              <a:t>();</a:t>
            </a:r>
          </a:p>
          <a:p>
            <a:pPr lvl="1"/>
            <a:r>
              <a:rPr lang="da-DK" sz="2400" dirty="0">
                <a:solidFill>
                  <a:srgbClr val="000000"/>
                </a:solidFill>
                <a:latin typeface="Consolas" panose="020B0609020204030204" pitchFamily="49" charset="0"/>
              </a:rPr>
              <a:t>cin.get(str, 6,</a:t>
            </a:r>
            <a:r>
              <a:rPr lang="da-DK" sz="2400" dirty="0">
                <a:solidFill>
                  <a:srgbClr val="A31515"/>
                </a:solidFill>
                <a:latin typeface="Consolas" panose="020B0609020204030204" pitchFamily="49" charset="0"/>
              </a:rPr>
              <a:t>'\n'</a:t>
            </a:r>
            <a:r>
              <a:rPr lang="da-DK"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"You entered: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str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75515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6434-7302-4343-A808-ED81EFBD4BCE}"/>
              </a:ext>
            </a:extLst>
          </p:cNvPr>
          <p:cNvSpPr>
            <a:spLocks noGrp="1"/>
          </p:cNvSpPr>
          <p:nvPr>
            <p:ph type="title"/>
          </p:nvPr>
        </p:nvSpPr>
        <p:spPr/>
        <p:txBody>
          <a:bodyPr/>
          <a:lstStyle/>
          <a:p>
            <a:r>
              <a:rPr lang="en-US" dirty="0"/>
              <a:t>Recap</a:t>
            </a:r>
            <a:endParaRPr lang="en-RW" dirty="0"/>
          </a:p>
        </p:txBody>
      </p:sp>
      <p:sp>
        <p:nvSpPr>
          <p:cNvPr id="3" name="Content Placeholder 2">
            <a:extLst>
              <a:ext uri="{FF2B5EF4-FFF2-40B4-BE49-F238E27FC236}">
                <a16:creationId xmlns:a16="http://schemas.microsoft.com/office/drawing/2014/main" id="{0BBFBAAE-7E78-4138-9352-6001A2EF2676}"/>
              </a:ext>
            </a:extLst>
          </p:cNvPr>
          <p:cNvSpPr>
            <a:spLocks noGrp="1"/>
          </p:cNvSpPr>
          <p:nvPr>
            <p:ph idx="1"/>
          </p:nvPr>
        </p:nvSpPr>
        <p:spPr>
          <a:xfrm>
            <a:off x="255104" y="1786117"/>
            <a:ext cx="10515600" cy="4570233"/>
          </a:xfrm>
        </p:spPr>
        <p:txBody>
          <a:bodyPr>
            <a:normAutofit/>
          </a:bodyPr>
          <a:lstStyle/>
          <a:p>
            <a:pPr lvl="1"/>
            <a:r>
              <a:rPr lang="en-US" sz="2400" dirty="0">
                <a:cs typeface="Times New Roman" panose="02020603050405020304" pitchFamily="18" charset="0"/>
              </a:rPr>
              <a:t>Basic idea of multi-dimensional arrays</a:t>
            </a:r>
          </a:p>
          <a:p>
            <a:pPr lvl="1"/>
            <a:r>
              <a:rPr lang="en-US" sz="2400" dirty="0">
                <a:cs typeface="Times New Roman" panose="02020603050405020304" pitchFamily="18" charset="0"/>
              </a:rPr>
              <a:t>Finding element in an array</a:t>
            </a:r>
          </a:p>
          <a:p>
            <a:pPr lvl="1"/>
            <a:r>
              <a:rPr lang="en-US" sz="2400" dirty="0">
                <a:cs typeface="Times New Roman" panose="02020603050405020304" pitchFamily="18" charset="0"/>
              </a:rPr>
              <a:t>Sorting</a:t>
            </a:r>
          </a:p>
          <a:p>
            <a:pPr lvl="1"/>
            <a:r>
              <a:rPr lang="en-US" sz="2400" dirty="0">
                <a:cs typeface="Times New Roman" panose="02020603050405020304" pitchFamily="18" charset="0"/>
              </a:rPr>
              <a:t>Working of </a:t>
            </a:r>
            <a:r>
              <a:rPr lang="en-US" sz="2400" dirty="0" err="1">
                <a:cs typeface="Times New Roman" panose="02020603050405020304" pitchFamily="18" charset="0"/>
              </a:rPr>
              <a:t>cin</a:t>
            </a:r>
            <a:endParaRPr lang="en-US" sz="2400" dirty="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4DA2EDA-3A08-4C6F-B326-781247A523B3}"/>
              </a:ext>
            </a:extLst>
          </p:cNvPr>
          <p:cNvSpPr>
            <a:spLocks noGrp="1"/>
          </p:cNvSpPr>
          <p:nvPr>
            <p:ph type="sldNum" sz="quarter" idx="12"/>
          </p:nvPr>
        </p:nvSpPr>
        <p:spPr/>
        <p:txBody>
          <a:bodyPr/>
          <a:lstStyle/>
          <a:p>
            <a:fld id="{583C1354-0F4F-4118-983A-17CBBA946E76}" type="slidenum">
              <a:rPr lang="en-RW" smtClean="0"/>
              <a:t>2</a:t>
            </a:fld>
            <a:endParaRPr lang="en-RW"/>
          </a:p>
        </p:txBody>
      </p:sp>
    </p:spTree>
    <p:extLst>
      <p:ext uri="{BB962C8B-B14F-4D97-AF65-F5344CB8AC3E}">
        <p14:creationId xmlns:p14="http://schemas.microsoft.com/office/powerpoint/2010/main" val="679082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0AB4-EC77-408E-844B-AF3D451C04C5}"/>
              </a:ext>
            </a:extLst>
          </p:cNvPr>
          <p:cNvSpPr>
            <a:spLocks noGrp="1"/>
          </p:cNvSpPr>
          <p:nvPr>
            <p:ph type="title"/>
          </p:nvPr>
        </p:nvSpPr>
        <p:spPr/>
        <p:txBody>
          <a:bodyPr/>
          <a:lstStyle/>
          <a:p>
            <a:r>
              <a:rPr lang="en-US" dirty="0"/>
              <a:t>Contd..</a:t>
            </a:r>
            <a:endParaRPr lang="en-RW" dirty="0"/>
          </a:p>
        </p:txBody>
      </p:sp>
      <p:sp>
        <p:nvSpPr>
          <p:cNvPr id="3" name="Content Placeholder 2">
            <a:extLst>
              <a:ext uri="{FF2B5EF4-FFF2-40B4-BE49-F238E27FC236}">
                <a16:creationId xmlns:a16="http://schemas.microsoft.com/office/drawing/2014/main" id="{F7D9125A-FE64-46CE-8E3C-DD7E319B505C}"/>
              </a:ext>
            </a:extLst>
          </p:cNvPr>
          <p:cNvSpPr>
            <a:spLocks noGrp="1"/>
          </p:cNvSpPr>
          <p:nvPr>
            <p:ph idx="1"/>
          </p:nvPr>
        </p:nvSpPr>
        <p:spPr/>
        <p:txBody>
          <a:bodyPr/>
          <a:lstStyle/>
          <a:p>
            <a:r>
              <a:rPr lang="en-US" dirty="0"/>
              <a:t>It also allows a third argument that specifies the terminating character for input. The default value is the newline character.</a:t>
            </a:r>
            <a:endParaRPr lang="en-RW" dirty="0"/>
          </a:p>
        </p:txBody>
      </p:sp>
      <p:sp>
        <p:nvSpPr>
          <p:cNvPr id="4" name="Slide Number Placeholder 3">
            <a:extLst>
              <a:ext uri="{FF2B5EF4-FFF2-40B4-BE49-F238E27FC236}">
                <a16:creationId xmlns:a16="http://schemas.microsoft.com/office/drawing/2014/main" id="{65703F99-C6CE-4838-A32F-82166EB7D7CF}"/>
              </a:ext>
            </a:extLst>
          </p:cNvPr>
          <p:cNvSpPr>
            <a:spLocks noGrp="1"/>
          </p:cNvSpPr>
          <p:nvPr>
            <p:ph type="sldNum" sz="quarter" idx="12"/>
          </p:nvPr>
        </p:nvSpPr>
        <p:spPr/>
        <p:txBody>
          <a:bodyPr/>
          <a:lstStyle/>
          <a:p>
            <a:fld id="{583C1354-0F4F-4118-983A-17CBBA946E76}" type="slidenum">
              <a:rPr lang="en-RW" smtClean="0"/>
              <a:t>20</a:t>
            </a:fld>
            <a:endParaRPr lang="en-RW"/>
          </a:p>
        </p:txBody>
      </p:sp>
      <p:pic>
        <p:nvPicPr>
          <p:cNvPr id="5" name="Picture 4">
            <a:extLst>
              <a:ext uri="{FF2B5EF4-FFF2-40B4-BE49-F238E27FC236}">
                <a16:creationId xmlns:a16="http://schemas.microsoft.com/office/drawing/2014/main" id="{5CF74C14-A38A-4253-B77B-535FF7052298}"/>
              </a:ext>
            </a:extLst>
          </p:cNvPr>
          <p:cNvPicPr>
            <a:picLocks noChangeAspect="1"/>
          </p:cNvPicPr>
          <p:nvPr/>
        </p:nvPicPr>
        <p:blipFill>
          <a:blip r:embed="rId2"/>
          <a:stretch>
            <a:fillRect/>
          </a:stretch>
        </p:blipFill>
        <p:spPr>
          <a:xfrm>
            <a:off x="8074233" y="4051376"/>
            <a:ext cx="3657600" cy="1085850"/>
          </a:xfrm>
          <a:prstGeom prst="rect">
            <a:avLst/>
          </a:prstGeom>
        </p:spPr>
      </p:pic>
      <p:sp>
        <p:nvSpPr>
          <p:cNvPr id="6" name="Rectangle 5">
            <a:extLst>
              <a:ext uri="{FF2B5EF4-FFF2-40B4-BE49-F238E27FC236}">
                <a16:creationId xmlns:a16="http://schemas.microsoft.com/office/drawing/2014/main" id="{284378AC-7529-4D22-A09A-9645270DA2DC}"/>
              </a:ext>
            </a:extLst>
          </p:cNvPr>
          <p:cNvSpPr/>
          <p:nvPr/>
        </p:nvSpPr>
        <p:spPr>
          <a:xfrm>
            <a:off x="1050560" y="2747348"/>
            <a:ext cx="6864245" cy="3170099"/>
          </a:xfrm>
          <a:prstGeom prst="rect">
            <a:avLst/>
          </a:prstGeom>
        </p:spPr>
        <p:txBody>
          <a:bodyPr wrap="square">
            <a:spAutoFit/>
          </a:bodyPr>
          <a:lstStyle/>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char</a:t>
            </a:r>
            <a:r>
              <a:rPr lang="en-US" sz="2000" dirty="0">
                <a:solidFill>
                  <a:srgbClr val="000000"/>
                </a:solidFill>
                <a:latin typeface="Consolas" panose="020B0609020204030204" pitchFamily="49" charset="0"/>
              </a:rPr>
              <a:t> str[20];</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nEnter</a:t>
            </a:r>
            <a:r>
              <a:rPr lang="en-US" sz="2000" dirty="0">
                <a:solidFill>
                  <a:srgbClr val="A31515"/>
                </a:solidFill>
                <a:latin typeface="Consolas" panose="020B0609020204030204" pitchFamily="49" charset="0"/>
              </a:rPr>
              <a:t> another string: "</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cin.getline</a:t>
            </a:r>
            <a:r>
              <a:rPr lang="en-US" sz="2000" dirty="0">
                <a:solidFill>
                  <a:srgbClr val="000000"/>
                </a:solidFill>
                <a:latin typeface="Consolas" panose="020B0609020204030204" pitchFamily="49" charset="0"/>
              </a:rPr>
              <a:t>(str, 20,</a:t>
            </a:r>
            <a:r>
              <a:rPr lang="en-US" sz="2000" dirty="0">
                <a:solidFill>
                  <a:srgbClr val="A31515"/>
                </a:solidFill>
                <a:latin typeface="Consolas" panose="020B0609020204030204" pitchFamily="49" charset="0"/>
              </a:rPr>
              <a:t>'a'</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"You entered: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str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F9D16897-E281-4321-AA2E-3A29B7EF3C45}"/>
              </a:ext>
            </a:extLst>
          </p:cNvPr>
          <p:cNvSpPr txBox="1"/>
          <p:nvPr/>
        </p:nvSpPr>
        <p:spPr>
          <a:xfrm>
            <a:off x="6430780" y="2594664"/>
            <a:ext cx="5301053" cy="1323439"/>
          </a:xfrm>
          <a:prstGeom prst="rect">
            <a:avLst/>
          </a:prstGeom>
          <a:noFill/>
          <a:ln w="28575">
            <a:solidFill>
              <a:srgbClr val="FFC000"/>
            </a:solidFill>
          </a:ln>
        </p:spPr>
        <p:txBody>
          <a:bodyPr wrap="square" rtlCol="0">
            <a:spAutoFit/>
          </a:bodyPr>
          <a:lstStyle/>
          <a:p>
            <a:r>
              <a:rPr lang="en-US" sz="2000" dirty="0"/>
              <a:t>Since ‘a’ is taken as a terminating character. Thus, once the user enters a, </a:t>
            </a:r>
            <a:r>
              <a:rPr lang="en-US" sz="2000" dirty="0" err="1"/>
              <a:t>cin</a:t>
            </a:r>
            <a:r>
              <a:rPr lang="en-US" sz="2000" dirty="0"/>
              <a:t> will stop taking further input. Like ‘a’ inserted after first ‘h’ in below example. </a:t>
            </a:r>
            <a:endParaRPr lang="en-RW" sz="2000" dirty="0"/>
          </a:p>
        </p:txBody>
      </p:sp>
    </p:spTree>
    <p:extLst>
      <p:ext uri="{BB962C8B-B14F-4D97-AF65-F5344CB8AC3E}">
        <p14:creationId xmlns:p14="http://schemas.microsoft.com/office/powerpoint/2010/main" val="2348637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A0A5-B292-43C2-A42F-76C29109649C}"/>
              </a:ext>
            </a:extLst>
          </p:cNvPr>
          <p:cNvSpPr>
            <a:spLocks noGrp="1"/>
          </p:cNvSpPr>
          <p:nvPr>
            <p:ph type="title"/>
          </p:nvPr>
        </p:nvSpPr>
        <p:spPr/>
        <p:txBody>
          <a:bodyPr>
            <a:normAutofit/>
          </a:bodyPr>
          <a:lstStyle/>
          <a:p>
            <a:pPr algn="ctr"/>
            <a:r>
              <a:rPr lang="en-US" b="1" dirty="0"/>
              <a:t>Practice problems</a:t>
            </a:r>
            <a:br>
              <a:rPr lang="en-US" dirty="0"/>
            </a:br>
            <a:r>
              <a:rPr lang="en-US" sz="4800" i="1" dirty="0"/>
              <a:t>character array</a:t>
            </a:r>
            <a:endParaRPr lang="en-RW" i="1" dirty="0"/>
          </a:p>
        </p:txBody>
      </p:sp>
      <p:sp>
        <p:nvSpPr>
          <p:cNvPr id="4" name="Slide Number Placeholder 3">
            <a:extLst>
              <a:ext uri="{FF2B5EF4-FFF2-40B4-BE49-F238E27FC236}">
                <a16:creationId xmlns:a16="http://schemas.microsoft.com/office/drawing/2014/main" id="{0AFB3604-56AC-4D46-BB04-D7EED66FAD9E}"/>
              </a:ext>
            </a:extLst>
          </p:cNvPr>
          <p:cNvSpPr>
            <a:spLocks noGrp="1"/>
          </p:cNvSpPr>
          <p:nvPr>
            <p:ph type="sldNum" sz="quarter" idx="12"/>
          </p:nvPr>
        </p:nvSpPr>
        <p:spPr/>
        <p:txBody>
          <a:bodyPr/>
          <a:lstStyle/>
          <a:p>
            <a:fld id="{583C1354-0F4F-4118-983A-17CBBA946E76}" type="slidenum">
              <a:rPr lang="en-RW" smtClean="0"/>
              <a:t>21</a:t>
            </a:fld>
            <a:endParaRPr lang="en-RW"/>
          </a:p>
        </p:txBody>
      </p:sp>
    </p:spTree>
    <p:extLst>
      <p:ext uri="{BB962C8B-B14F-4D97-AF65-F5344CB8AC3E}">
        <p14:creationId xmlns:p14="http://schemas.microsoft.com/office/powerpoint/2010/main" val="3925392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6851-CD01-4D2A-A481-DD136BE57420}"/>
              </a:ext>
            </a:extLst>
          </p:cNvPr>
          <p:cNvSpPr>
            <a:spLocks noGrp="1"/>
          </p:cNvSpPr>
          <p:nvPr>
            <p:ph type="title"/>
          </p:nvPr>
        </p:nvSpPr>
        <p:spPr/>
        <p:txBody>
          <a:bodyPr/>
          <a:lstStyle/>
          <a:p>
            <a:r>
              <a:rPr lang="en-US" dirty="0"/>
              <a:t>Changing a character from upper case to lower case</a:t>
            </a:r>
            <a:endParaRPr lang="en-RW" dirty="0"/>
          </a:p>
        </p:txBody>
      </p:sp>
      <p:sp>
        <p:nvSpPr>
          <p:cNvPr id="4" name="Slide Number Placeholder 3">
            <a:extLst>
              <a:ext uri="{FF2B5EF4-FFF2-40B4-BE49-F238E27FC236}">
                <a16:creationId xmlns:a16="http://schemas.microsoft.com/office/drawing/2014/main" id="{6A589694-176B-4902-BE97-D8F067ECB5F3}"/>
              </a:ext>
            </a:extLst>
          </p:cNvPr>
          <p:cNvSpPr>
            <a:spLocks noGrp="1"/>
          </p:cNvSpPr>
          <p:nvPr>
            <p:ph type="sldNum" sz="quarter" idx="12"/>
          </p:nvPr>
        </p:nvSpPr>
        <p:spPr/>
        <p:txBody>
          <a:bodyPr/>
          <a:lstStyle/>
          <a:p>
            <a:fld id="{583C1354-0F4F-4118-983A-17CBBA946E76}" type="slidenum">
              <a:rPr lang="en-RW" smtClean="0"/>
              <a:t>22</a:t>
            </a:fld>
            <a:endParaRPr lang="en-RW"/>
          </a:p>
        </p:txBody>
      </p:sp>
      <p:sp>
        <p:nvSpPr>
          <p:cNvPr id="3" name="Rectangle 2">
            <a:extLst>
              <a:ext uri="{FF2B5EF4-FFF2-40B4-BE49-F238E27FC236}">
                <a16:creationId xmlns:a16="http://schemas.microsoft.com/office/drawing/2014/main" id="{A523B39A-318E-447E-9F22-34418D10B280}"/>
              </a:ext>
            </a:extLst>
          </p:cNvPr>
          <p:cNvSpPr/>
          <p:nvPr/>
        </p:nvSpPr>
        <p:spPr>
          <a:xfrm>
            <a:off x="838200" y="1700347"/>
            <a:ext cx="5378267" cy="369332"/>
          </a:xfrm>
          <a:prstGeom prst="rect">
            <a:avLst/>
          </a:prstGeom>
        </p:spPr>
        <p:txBody>
          <a:bodyPr wrap="none">
            <a:spAutoFit/>
          </a:bodyPr>
          <a:lstStyle/>
          <a:p>
            <a:r>
              <a:rPr lang="en-US" b="1" dirty="0">
                <a:solidFill>
                  <a:srgbClr val="333333"/>
                </a:solidFill>
                <a:latin typeface="Helvetica Neue"/>
              </a:rPr>
              <a:t>ASCII value of A is 65 and ASCII value of a is 97</a:t>
            </a:r>
            <a:endParaRPr lang="en-RW" b="1" dirty="0"/>
          </a:p>
        </p:txBody>
      </p:sp>
      <p:sp>
        <p:nvSpPr>
          <p:cNvPr id="5" name="Rectangle 4">
            <a:extLst>
              <a:ext uri="{FF2B5EF4-FFF2-40B4-BE49-F238E27FC236}">
                <a16:creationId xmlns:a16="http://schemas.microsoft.com/office/drawing/2014/main" id="{72FB7759-84A8-4A1B-8039-0FA0892D57FD}"/>
              </a:ext>
            </a:extLst>
          </p:cNvPr>
          <p:cNvSpPr/>
          <p:nvPr/>
        </p:nvSpPr>
        <p:spPr>
          <a:xfrm>
            <a:off x="838200" y="2152769"/>
            <a:ext cx="6096669" cy="369332"/>
          </a:xfrm>
          <a:prstGeom prst="rect">
            <a:avLst/>
          </a:prstGeom>
        </p:spPr>
        <p:txBody>
          <a:bodyPr wrap="none">
            <a:spAutoFit/>
          </a:bodyPr>
          <a:lstStyle/>
          <a:p>
            <a:r>
              <a:rPr lang="en-US" dirty="0">
                <a:solidFill>
                  <a:srgbClr val="333333"/>
                </a:solidFill>
                <a:latin typeface="Helvetica Neue"/>
              </a:rPr>
              <a:t>65+32 = 97 = a = equivalent value of A in lowercase i.e., a</a:t>
            </a:r>
            <a:endParaRPr lang="en-RW" dirty="0"/>
          </a:p>
        </p:txBody>
      </p:sp>
      <p:sp>
        <p:nvSpPr>
          <p:cNvPr id="6" name="Rectangle 5">
            <a:extLst>
              <a:ext uri="{FF2B5EF4-FFF2-40B4-BE49-F238E27FC236}">
                <a16:creationId xmlns:a16="http://schemas.microsoft.com/office/drawing/2014/main" id="{AE33D662-228B-4024-BF15-EDC1EEA8AD98}"/>
              </a:ext>
            </a:extLst>
          </p:cNvPr>
          <p:cNvSpPr/>
          <p:nvPr/>
        </p:nvSpPr>
        <p:spPr>
          <a:xfrm>
            <a:off x="6216467" y="2684672"/>
            <a:ext cx="6096000" cy="3416320"/>
          </a:xfrm>
          <a:prstGeom prst="rect">
            <a:avLst/>
          </a:prstGeom>
        </p:spPr>
        <p:txBody>
          <a:bodyPr>
            <a:spAutoFit/>
          </a:bodyPr>
          <a:lstStyle/>
          <a:p>
            <a:r>
              <a:rPr lang="en-US" dirty="0">
                <a:solidFill>
                  <a:srgbClr val="808080"/>
                </a:solidFill>
                <a:latin typeface="Consolas" panose="020B0609020204030204" pitchFamily="49" charset="0"/>
              </a:rPr>
              <a:t>#include</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RW"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a character in uppercase : "</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&gt;&gt;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+ 32;</a:t>
            </a:r>
          </a:p>
          <a:p>
            <a:pPr lvl="1"/>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"Character in lowercase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RW" dirty="0">
                <a:solidFill>
                  <a:srgbClr val="000000"/>
                </a:solidFill>
                <a:latin typeface="Consolas" panose="020B0609020204030204" pitchFamily="49" charset="0"/>
              </a:rPr>
              <a:t>}</a:t>
            </a:r>
          </a:p>
        </p:txBody>
      </p:sp>
      <p:pic>
        <p:nvPicPr>
          <p:cNvPr id="8" name="Picture 7">
            <a:extLst>
              <a:ext uri="{FF2B5EF4-FFF2-40B4-BE49-F238E27FC236}">
                <a16:creationId xmlns:a16="http://schemas.microsoft.com/office/drawing/2014/main" id="{A0F69C53-2624-469B-9477-C95449B37CE1}"/>
              </a:ext>
            </a:extLst>
          </p:cNvPr>
          <p:cNvPicPr>
            <a:picLocks noChangeAspect="1"/>
          </p:cNvPicPr>
          <p:nvPr/>
        </p:nvPicPr>
        <p:blipFill>
          <a:blip r:embed="rId2"/>
          <a:stretch>
            <a:fillRect/>
          </a:stretch>
        </p:blipFill>
        <p:spPr>
          <a:xfrm>
            <a:off x="976937" y="2522101"/>
            <a:ext cx="4719326" cy="3632089"/>
          </a:xfrm>
          <a:prstGeom prst="rect">
            <a:avLst/>
          </a:prstGeom>
        </p:spPr>
      </p:pic>
    </p:spTree>
    <p:extLst>
      <p:ext uri="{BB962C8B-B14F-4D97-AF65-F5344CB8AC3E}">
        <p14:creationId xmlns:p14="http://schemas.microsoft.com/office/powerpoint/2010/main" val="4265350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6851-CD01-4D2A-A481-DD136BE57420}"/>
              </a:ext>
            </a:extLst>
          </p:cNvPr>
          <p:cNvSpPr>
            <a:spLocks noGrp="1"/>
          </p:cNvSpPr>
          <p:nvPr>
            <p:ph type="title"/>
          </p:nvPr>
        </p:nvSpPr>
        <p:spPr/>
        <p:txBody>
          <a:bodyPr/>
          <a:lstStyle/>
          <a:p>
            <a:r>
              <a:rPr lang="en-US" dirty="0"/>
              <a:t>Finding length of a string</a:t>
            </a:r>
            <a:endParaRPr lang="en-RW" dirty="0"/>
          </a:p>
        </p:txBody>
      </p:sp>
      <p:sp>
        <p:nvSpPr>
          <p:cNvPr id="4" name="Slide Number Placeholder 3">
            <a:extLst>
              <a:ext uri="{FF2B5EF4-FFF2-40B4-BE49-F238E27FC236}">
                <a16:creationId xmlns:a16="http://schemas.microsoft.com/office/drawing/2014/main" id="{6A589694-176B-4902-BE97-D8F067ECB5F3}"/>
              </a:ext>
            </a:extLst>
          </p:cNvPr>
          <p:cNvSpPr>
            <a:spLocks noGrp="1"/>
          </p:cNvSpPr>
          <p:nvPr>
            <p:ph type="sldNum" sz="quarter" idx="12"/>
          </p:nvPr>
        </p:nvSpPr>
        <p:spPr/>
        <p:txBody>
          <a:bodyPr/>
          <a:lstStyle/>
          <a:p>
            <a:fld id="{583C1354-0F4F-4118-983A-17CBBA946E76}" type="slidenum">
              <a:rPr lang="en-RW" smtClean="0"/>
              <a:t>23</a:t>
            </a:fld>
            <a:endParaRPr lang="en-RW"/>
          </a:p>
        </p:txBody>
      </p:sp>
      <p:pic>
        <p:nvPicPr>
          <p:cNvPr id="5" name="Picture 4">
            <a:extLst>
              <a:ext uri="{FF2B5EF4-FFF2-40B4-BE49-F238E27FC236}">
                <a16:creationId xmlns:a16="http://schemas.microsoft.com/office/drawing/2014/main" id="{1E38B4BB-24B4-42BB-8A45-59F3B6158C97}"/>
              </a:ext>
            </a:extLst>
          </p:cNvPr>
          <p:cNvPicPr>
            <a:picLocks noChangeAspect="1"/>
          </p:cNvPicPr>
          <p:nvPr/>
        </p:nvPicPr>
        <p:blipFill>
          <a:blip r:embed="rId2"/>
          <a:stretch>
            <a:fillRect/>
          </a:stretch>
        </p:blipFill>
        <p:spPr>
          <a:xfrm>
            <a:off x="7896615" y="3395272"/>
            <a:ext cx="3324225" cy="838200"/>
          </a:xfrm>
          <a:prstGeom prst="rect">
            <a:avLst/>
          </a:prstGeom>
        </p:spPr>
      </p:pic>
      <p:sp>
        <p:nvSpPr>
          <p:cNvPr id="6" name="Rectangle 5">
            <a:extLst>
              <a:ext uri="{FF2B5EF4-FFF2-40B4-BE49-F238E27FC236}">
                <a16:creationId xmlns:a16="http://schemas.microsoft.com/office/drawing/2014/main" id="{E4EF5659-6168-4398-90E8-FC3662212382}"/>
              </a:ext>
            </a:extLst>
          </p:cNvPr>
          <p:cNvSpPr/>
          <p:nvPr/>
        </p:nvSpPr>
        <p:spPr>
          <a:xfrm>
            <a:off x="838200" y="1587860"/>
            <a:ext cx="8515662" cy="4708981"/>
          </a:xfrm>
          <a:prstGeom prst="rect">
            <a:avLst/>
          </a:prstGeom>
        </p:spPr>
        <p:txBody>
          <a:bodyPr wrap="square">
            <a:spAutoFit/>
          </a:bodyPr>
          <a:lstStyle/>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char</a:t>
            </a:r>
            <a:r>
              <a:rPr lang="en-US" sz="2000" dirty="0">
                <a:solidFill>
                  <a:srgbClr val="000000"/>
                </a:solidFill>
                <a:latin typeface="Consolas" panose="020B0609020204030204" pitchFamily="49" charset="0"/>
              </a:rPr>
              <a:t> str[100]; </a:t>
            </a:r>
            <a:r>
              <a:rPr lang="en-US" sz="2000" dirty="0">
                <a:solidFill>
                  <a:srgbClr val="008000"/>
                </a:solidFill>
                <a:latin typeface="Consolas" panose="020B0609020204030204" pitchFamily="49" charset="0"/>
              </a:rPr>
              <a:t>/* Declares a string of size 100 */</a:t>
            </a:r>
            <a:endParaRPr lang="en-US" sz="2000" dirty="0">
              <a:solidFill>
                <a:srgbClr val="000000"/>
              </a:solidFill>
              <a:latin typeface="Consolas" panose="020B0609020204030204" pitchFamily="49" charset="0"/>
            </a:endParaRP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l = 0;</a:t>
            </a:r>
          </a:p>
          <a:p>
            <a:pPr lvl="1"/>
            <a:endParaRPr lang="en-RW" sz="2000" dirty="0">
              <a:solidFill>
                <a:srgbClr val="000000"/>
              </a:solidFill>
              <a:latin typeface="Consolas" panose="020B0609020204030204" pitchFamily="49" charset="0"/>
            </a:endParaRPr>
          </a:p>
          <a:p>
            <a:pPr lvl="1"/>
            <a:r>
              <a:rPr lang="en-US" sz="2000" dirty="0" err="1">
                <a:solidFill>
                  <a:srgbClr val="000000"/>
                </a:solidFill>
                <a:latin typeface="Consolas" panose="020B0609020204030204" pitchFamily="49" charset="0"/>
              </a:rPr>
              <a:t>cin</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&gt;&gt;</a:t>
            </a:r>
            <a:r>
              <a:rPr lang="en-US" sz="2000" dirty="0">
                <a:solidFill>
                  <a:srgbClr val="000000"/>
                </a:solidFill>
                <a:latin typeface="Consolas" panose="020B0609020204030204" pitchFamily="49" charset="0"/>
              </a:rPr>
              <a:t> str;</a:t>
            </a:r>
          </a:p>
          <a:p>
            <a:pPr lvl="1"/>
            <a:r>
              <a:rPr lang="en-US" sz="2000" dirty="0">
                <a:solidFill>
                  <a:srgbClr val="0000FF"/>
                </a:solidFill>
                <a:latin typeface="Consolas" panose="020B0609020204030204" pitchFamily="49" charset="0"/>
              </a:rPr>
              <a:t>while</a:t>
            </a:r>
            <a:r>
              <a:rPr lang="en-US" sz="2000" dirty="0">
                <a:solidFill>
                  <a:srgbClr val="000000"/>
                </a:solidFill>
                <a:latin typeface="Consolas" panose="020B0609020204030204" pitchFamily="49" charset="0"/>
              </a:rPr>
              <a:t> (str[l] != </a:t>
            </a:r>
            <a:r>
              <a:rPr lang="en-US" sz="2000" dirty="0">
                <a:solidFill>
                  <a:srgbClr val="A31515"/>
                </a:solidFill>
                <a:latin typeface="Consolas" panose="020B0609020204030204" pitchFamily="49" charset="0"/>
              </a:rPr>
              <a:t>'\0'</a:t>
            </a:r>
            <a:r>
              <a:rPr lang="en-US" sz="2000" dirty="0">
                <a:solidFill>
                  <a:srgbClr val="000000"/>
                </a:solidFill>
                <a:latin typeface="Consolas" panose="020B0609020204030204" pitchFamily="49" charset="0"/>
              </a:rPr>
              <a:t>)</a:t>
            </a:r>
          </a:p>
          <a:p>
            <a:pPr lvl="1"/>
            <a:r>
              <a:rPr lang="en-RW" sz="2000" dirty="0">
                <a:solidFill>
                  <a:srgbClr val="000000"/>
                </a:solidFill>
                <a:latin typeface="Consolas" panose="020B0609020204030204" pitchFamily="49" charset="0"/>
              </a:rPr>
              <a:t>{</a:t>
            </a:r>
          </a:p>
          <a:p>
            <a:pPr lvl="1"/>
            <a:r>
              <a:rPr lang="en-US" sz="2000">
                <a:solidFill>
                  <a:srgbClr val="000000"/>
                </a:solidFill>
                <a:latin typeface="Consolas" panose="020B0609020204030204" pitchFamily="49" charset="0"/>
              </a:rPr>
              <a:t>	l</a:t>
            </a:r>
            <a:r>
              <a:rPr lang="en-US" sz="2000" dirty="0">
                <a:solidFill>
                  <a:srgbClr val="000000"/>
                </a:solidFill>
                <a:latin typeface="Consolas" panose="020B0609020204030204" pitchFamily="49" charset="0"/>
              </a:rPr>
              <a:t>++;</a:t>
            </a:r>
          </a:p>
          <a:p>
            <a:pPr lvl="1"/>
            <a:r>
              <a:rPr lang="en-RW"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"Length of the string is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l;</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13046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6851-CD01-4D2A-A481-DD136BE57420}"/>
              </a:ext>
            </a:extLst>
          </p:cNvPr>
          <p:cNvSpPr>
            <a:spLocks noGrp="1"/>
          </p:cNvSpPr>
          <p:nvPr>
            <p:ph type="title"/>
          </p:nvPr>
        </p:nvSpPr>
        <p:spPr/>
        <p:txBody>
          <a:bodyPr/>
          <a:lstStyle/>
          <a:p>
            <a:r>
              <a:rPr lang="en-US" dirty="0"/>
              <a:t>Reverse a string</a:t>
            </a:r>
            <a:endParaRPr lang="en-RW" dirty="0"/>
          </a:p>
        </p:txBody>
      </p:sp>
      <p:sp>
        <p:nvSpPr>
          <p:cNvPr id="4" name="Slide Number Placeholder 3">
            <a:extLst>
              <a:ext uri="{FF2B5EF4-FFF2-40B4-BE49-F238E27FC236}">
                <a16:creationId xmlns:a16="http://schemas.microsoft.com/office/drawing/2014/main" id="{6A589694-176B-4902-BE97-D8F067ECB5F3}"/>
              </a:ext>
            </a:extLst>
          </p:cNvPr>
          <p:cNvSpPr>
            <a:spLocks noGrp="1"/>
          </p:cNvSpPr>
          <p:nvPr>
            <p:ph type="sldNum" sz="quarter" idx="12"/>
          </p:nvPr>
        </p:nvSpPr>
        <p:spPr/>
        <p:txBody>
          <a:bodyPr/>
          <a:lstStyle/>
          <a:p>
            <a:fld id="{583C1354-0F4F-4118-983A-17CBBA946E76}" type="slidenum">
              <a:rPr lang="en-RW" smtClean="0"/>
              <a:t>24</a:t>
            </a:fld>
            <a:endParaRPr lang="en-RW"/>
          </a:p>
        </p:txBody>
      </p:sp>
      <p:graphicFrame>
        <p:nvGraphicFramePr>
          <p:cNvPr id="3" name="Table 6">
            <a:extLst>
              <a:ext uri="{FF2B5EF4-FFF2-40B4-BE49-F238E27FC236}">
                <a16:creationId xmlns:a16="http://schemas.microsoft.com/office/drawing/2014/main" id="{1E64558D-DA1B-49E5-8F32-3C62C82FF0C2}"/>
              </a:ext>
            </a:extLst>
          </p:cNvPr>
          <p:cNvGraphicFramePr>
            <a:graphicFrameLocks noGrp="1"/>
          </p:cNvGraphicFramePr>
          <p:nvPr/>
        </p:nvGraphicFramePr>
        <p:xfrm>
          <a:off x="2031999" y="1709017"/>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288506758"/>
                    </a:ext>
                  </a:extLst>
                </a:gridCol>
                <a:gridCol w="1354667">
                  <a:extLst>
                    <a:ext uri="{9D8B030D-6E8A-4147-A177-3AD203B41FA5}">
                      <a16:colId xmlns:a16="http://schemas.microsoft.com/office/drawing/2014/main" val="3440524253"/>
                    </a:ext>
                  </a:extLst>
                </a:gridCol>
                <a:gridCol w="1354667">
                  <a:extLst>
                    <a:ext uri="{9D8B030D-6E8A-4147-A177-3AD203B41FA5}">
                      <a16:colId xmlns:a16="http://schemas.microsoft.com/office/drawing/2014/main" val="2997743107"/>
                    </a:ext>
                  </a:extLst>
                </a:gridCol>
                <a:gridCol w="1354667">
                  <a:extLst>
                    <a:ext uri="{9D8B030D-6E8A-4147-A177-3AD203B41FA5}">
                      <a16:colId xmlns:a16="http://schemas.microsoft.com/office/drawing/2014/main" val="3892097532"/>
                    </a:ext>
                  </a:extLst>
                </a:gridCol>
                <a:gridCol w="1354667">
                  <a:extLst>
                    <a:ext uri="{9D8B030D-6E8A-4147-A177-3AD203B41FA5}">
                      <a16:colId xmlns:a16="http://schemas.microsoft.com/office/drawing/2014/main" val="3303081882"/>
                    </a:ext>
                  </a:extLst>
                </a:gridCol>
                <a:gridCol w="1354667">
                  <a:extLst>
                    <a:ext uri="{9D8B030D-6E8A-4147-A177-3AD203B41FA5}">
                      <a16:colId xmlns:a16="http://schemas.microsoft.com/office/drawing/2014/main" val="2150372153"/>
                    </a:ext>
                  </a:extLst>
                </a:gridCol>
              </a:tblGrid>
              <a:tr h="370840">
                <a:tc>
                  <a:txBody>
                    <a:bodyPr/>
                    <a:lstStyle/>
                    <a:p>
                      <a:pPr algn="ctr"/>
                      <a:r>
                        <a:rPr lang="en-US" dirty="0">
                          <a:solidFill>
                            <a:sysClr val="windowText" lastClr="000000"/>
                          </a:solidFill>
                        </a:rPr>
                        <a:t>U</a:t>
                      </a:r>
                      <a:endParaRPr lang="en-RW" dirty="0">
                        <a:solidFill>
                          <a:sysClr val="windowText" lastClr="000000"/>
                        </a:solidFill>
                      </a:endParaRPr>
                    </a:p>
                  </a:txBody>
                  <a:tcPr>
                    <a:solidFill>
                      <a:schemeClr val="bg1">
                        <a:lumMod val="95000"/>
                      </a:schemeClr>
                    </a:solidFill>
                  </a:tcPr>
                </a:tc>
                <a:tc>
                  <a:txBody>
                    <a:bodyPr/>
                    <a:lstStyle/>
                    <a:p>
                      <a:pPr algn="ctr"/>
                      <a:r>
                        <a:rPr lang="en-US" dirty="0">
                          <a:solidFill>
                            <a:sysClr val="windowText" lastClr="000000"/>
                          </a:solidFill>
                        </a:rPr>
                        <a:t>S</a:t>
                      </a:r>
                      <a:endParaRPr lang="en-RW" dirty="0">
                        <a:solidFill>
                          <a:sysClr val="windowText" lastClr="000000"/>
                        </a:solidFill>
                      </a:endParaRPr>
                    </a:p>
                  </a:txBody>
                  <a:tcPr>
                    <a:solidFill>
                      <a:schemeClr val="bg1">
                        <a:lumMod val="95000"/>
                      </a:schemeClr>
                    </a:solidFill>
                  </a:tcPr>
                </a:tc>
                <a:tc>
                  <a:txBody>
                    <a:bodyPr/>
                    <a:lstStyle/>
                    <a:p>
                      <a:pPr algn="ctr"/>
                      <a:r>
                        <a:rPr lang="en-US" dirty="0">
                          <a:solidFill>
                            <a:sysClr val="windowText" lastClr="000000"/>
                          </a:solidFill>
                        </a:rPr>
                        <a:t>A</a:t>
                      </a:r>
                      <a:endParaRPr lang="en-RW" dirty="0">
                        <a:solidFill>
                          <a:sysClr val="windowText" lastClr="000000"/>
                        </a:solidFill>
                      </a:endParaRPr>
                    </a:p>
                  </a:txBody>
                  <a:tcPr>
                    <a:solidFill>
                      <a:schemeClr val="bg1">
                        <a:lumMod val="95000"/>
                      </a:schemeClr>
                    </a:solidFill>
                  </a:tcPr>
                </a:tc>
                <a:tc>
                  <a:txBody>
                    <a:bodyPr/>
                    <a:lstStyle/>
                    <a:p>
                      <a:pPr algn="ctr"/>
                      <a:r>
                        <a:rPr lang="en-US" dirty="0">
                          <a:solidFill>
                            <a:sysClr val="windowText" lastClr="000000"/>
                          </a:solidFill>
                        </a:rPr>
                        <a:t>M</a:t>
                      </a:r>
                      <a:endParaRPr lang="en-RW" dirty="0">
                        <a:solidFill>
                          <a:sysClr val="windowText" lastClr="000000"/>
                        </a:solidFill>
                      </a:endParaRPr>
                    </a:p>
                  </a:txBody>
                  <a:tcPr>
                    <a:solidFill>
                      <a:schemeClr val="bg1">
                        <a:lumMod val="95000"/>
                      </a:schemeClr>
                    </a:solidFill>
                  </a:tcPr>
                </a:tc>
                <a:tc>
                  <a:txBody>
                    <a:bodyPr/>
                    <a:lstStyle/>
                    <a:p>
                      <a:pPr algn="ctr"/>
                      <a:r>
                        <a:rPr lang="en-US" dirty="0">
                          <a:solidFill>
                            <a:sysClr val="windowText" lastClr="000000"/>
                          </a:solidFill>
                        </a:rPr>
                        <a:t>A</a:t>
                      </a:r>
                      <a:endParaRPr lang="en-RW" dirty="0">
                        <a:solidFill>
                          <a:sysClr val="windowText" lastClr="000000"/>
                        </a:solidFill>
                      </a:endParaRPr>
                    </a:p>
                  </a:txBody>
                  <a:tcPr>
                    <a:solidFill>
                      <a:schemeClr val="bg1">
                        <a:lumMod val="95000"/>
                      </a:schemeClr>
                    </a:solidFill>
                  </a:tcPr>
                </a:tc>
                <a:tc>
                  <a:txBody>
                    <a:bodyPr/>
                    <a:lstStyle/>
                    <a:p>
                      <a:pPr algn="ctr"/>
                      <a:r>
                        <a:rPr lang="en-US" dirty="0">
                          <a:solidFill>
                            <a:sysClr val="windowText" lastClr="000000"/>
                          </a:solidFill>
                        </a:rPr>
                        <a:t>\0</a:t>
                      </a:r>
                      <a:endParaRPr lang="en-RW" dirty="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3050759835"/>
                  </a:ext>
                </a:extLst>
              </a:tr>
              <a:tr h="370840">
                <a:tc>
                  <a:txBody>
                    <a:bodyPr/>
                    <a:lstStyle/>
                    <a:p>
                      <a:pPr algn="ctr"/>
                      <a:r>
                        <a:rPr lang="en-US" dirty="0">
                          <a:solidFill>
                            <a:sysClr val="windowText" lastClr="000000"/>
                          </a:solidFill>
                        </a:rPr>
                        <a:t>0</a:t>
                      </a:r>
                      <a:endParaRPr lang="en-RW" dirty="0">
                        <a:solidFill>
                          <a:sysClr val="windowText" lastClr="000000"/>
                        </a:solidFill>
                      </a:endParaRPr>
                    </a:p>
                  </a:txBody>
                  <a:tcPr>
                    <a:solidFill>
                      <a:schemeClr val="bg1">
                        <a:lumMod val="95000"/>
                      </a:schemeClr>
                    </a:solidFill>
                  </a:tcPr>
                </a:tc>
                <a:tc>
                  <a:txBody>
                    <a:bodyPr/>
                    <a:lstStyle/>
                    <a:p>
                      <a:pPr algn="ctr"/>
                      <a:r>
                        <a:rPr lang="en-US" dirty="0">
                          <a:solidFill>
                            <a:sysClr val="windowText" lastClr="000000"/>
                          </a:solidFill>
                        </a:rPr>
                        <a:t>1</a:t>
                      </a:r>
                      <a:endParaRPr lang="en-RW" dirty="0">
                        <a:solidFill>
                          <a:sysClr val="windowText" lastClr="000000"/>
                        </a:solidFill>
                      </a:endParaRPr>
                    </a:p>
                  </a:txBody>
                  <a:tcPr>
                    <a:solidFill>
                      <a:schemeClr val="bg1">
                        <a:lumMod val="95000"/>
                      </a:schemeClr>
                    </a:solidFill>
                  </a:tcPr>
                </a:tc>
                <a:tc>
                  <a:txBody>
                    <a:bodyPr/>
                    <a:lstStyle/>
                    <a:p>
                      <a:pPr algn="ctr"/>
                      <a:r>
                        <a:rPr lang="en-US" dirty="0">
                          <a:solidFill>
                            <a:sysClr val="windowText" lastClr="000000"/>
                          </a:solidFill>
                        </a:rPr>
                        <a:t>2</a:t>
                      </a:r>
                      <a:endParaRPr lang="en-RW" dirty="0">
                        <a:solidFill>
                          <a:sysClr val="windowText" lastClr="000000"/>
                        </a:solidFill>
                      </a:endParaRPr>
                    </a:p>
                  </a:txBody>
                  <a:tcPr>
                    <a:solidFill>
                      <a:schemeClr val="bg1">
                        <a:lumMod val="95000"/>
                      </a:schemeClr>
                    </a:solidFill>
                  </a:tcPr>
                </a:tc>
                <a:tc>
                  <a:txBody>
                    <a:bodyPr/>
                    <a:lstStyle/>
                    <a:p>
                      <a:pPr algn="ctr"/>
                      <a:r>
                        <a:rPr lang="en-US" dirty="0">
                          <a:solidFill>
                            <a:sysClr val="windowText" lastClr="000000"/>
                          </a:solidFill>
                        </a:rPr>
                        <a:t>3</a:t>
                      </a:r>
                      <a:endParaRPr lang="en-RW" dirty="0">
                        <a:solidFill>
                          <a:sysClr val="windowText" lastClr="000000"/>
                        </a:solidFill>
                      </a:endParaRPr>
                    </a:p>
                  </a:txBody>
                  <a:tcPr>
                    <a:solidFill>
                      <a:schemeClr val="bg1">
                        <a:lumMod val="95000"/>
                      </a:schemeClr>
                    </a:solidFill>
                  </a:tcPr>
                </a:tc>
                <a:tc>
                  <a:txBody>
                    <a:bodyPr/>
                    <a:lstStyle/>
                    <a:p>
                      <a:pPr algn="ctr"/>
                      <a:r>
                        <a:rPr lang="en-US" dirty="0">
                          <a:solidFill>
                            <a:sysClr val="windowText" lastClr="000000"/>
                          </a:solidFill>
                        </a:rPr>
                        <a:t>4</a:t>
                      </a:r>
                      <a:endParaRPr lang="en-RW" dirty="0">
                        <a:solidFill>
                          <a:sysClr val="windowText" lastClr="000000"/>
                        </a:solidFill>
                      </a:endParaRPr>
                    </a:p>
                  </a:txBody>
                  <a:tcPr>
                    <a:solidFill>
                      <a:schemeClr val="bg1">
                        <a:lumMod val="95000"/>
                      </a:schemeClr>
                    </a:solidFill>
                  </a:tcPr>
                </a:tc>
                <a:tc>
                  <a:txBody>
                    <a:bodyPr/>
                    <a:lstStyle/>
                    <a:p>
                      <a:pPr algn="ctr"/>
                      <a:r>
                        <a:rPr lang="en-US" dirty="0">
                          <a:solidFill>
                            <a:sysClr val="windowText" lastClr="000000"/>
                          </a:solidFill>
                        </a:rPr>
                        <a:t>5</a:t>
                      </a:r>
                      <a:endParaRPr lang="en-RW" dirty="0">
                        <a:solidFill>
                          <a:sysClr val="windowText" lastClr="000000"/>
                        </a:solidFill>
                      </a:endParaRPr>
                    </a:p>
                  </a:txBody>
                  <a:tcPr>
                    <a:solidFill>
                      <a:schemeClr val="bg1">
                        <a:lumMod val="95000"/>
                      </a:schemeClr>
                    </a:solidFill>
                  </a:tcPr>
                </a:tc>
                <a:extLst>
                  <a:ext uri="{0D108BD9-81ED-4DB2-BD59-A6C34878D82A}">
                    <a16:rowId xmlns:a16="http://schemas.microsoft.com/office/drawing/2014/main" val="3127784464"/>
                  </a:ext>
                </a:extLst>
              </a:tr>
            </a:tbl>
          </a:graphicData>
        </a:graphic>
      </p:graphicFrame>
      <p:sp>
        <p:nvSpPr>
          <p:cNvPr id="8" name="TextBox 7">
            <a:extLst>
              <a:ext uri="{FF2B5EF4-FFF2-40B4-BE49-F238E27FC236}">
                <a16:creationId xmlns:a16="http://schemas.microsoft.com/office/drawing/2014/main" id="{5D036A23-8B2E-41DE-9BB7-7B21BFE1D49D}"/>
              </a:ext>
            </a:extLst>
          </p:cNvPr>
          <p:cNvSpPr txBox="1"/>
          <p:nvPr/>
        </p:nvSpPr>
        <p:spPr>
          <a:xfrm>
            <a:off x="7674964" y="958014"/>
            <a:ext cx="1360629" cy="461665"/>
          </a:xfrm>
          <a:prstGeom prst="rect">
            <a:avLst/>
          </a:prstGeom>
          <a:noFill/>
        </p:spPr>
        <p:txBody>
          <a:bodyPr wrap="none" rtlCol="0">
            <a:spAutoFit/>
          </a:bodyPr>
          <a:lstStyle/>
          <a:p>
            <a:r>
              <a:rPr lang="en-US" sz="2400" b="1" dirty="0"/>
              <a:t>Length: 5</a:t>
            </a:r>
            <a:endParaRPr lang="en-RW" sz="2400" b="1" dirty="0"/>
          </a:p>
        </p:txBody>
      </p:sp>
      <p:pic>
        <p:nvPicPr>
          <p:cNvPr id="9" name="Picture 8">
            <a:extLst>
              <a:ext uri="{FF2B5EF4-FFF2-40B4-BE49-F238E27FC236}">
                <a16:creationId xmlns:a16="http://schemas.microsoft.com/office/drawing/2014/main" id="{4DCC3E10-B728-490E-8F79-CEC52EDFF666}"/>
              </a:ext>
            </a:extLst>
          </p:cNvPr>
          <p:cNvPicPr>
            <a:picLocks noChangeAspect="1"/>
          </p:cNvPicPr>
          <p:nvPr/>
        </p:nvPicPr>
        <p:blipFill>
          <a:blip r:embed="rId2"/>
          <a:stretch>
            <a:fillRect/>
          </a:stretch>
        </p:blipFill>
        <p:spPr>
          <a:xfrm>
            <a:off x="8090845" y="4542021"/>
            <a:ext cx="3657695" cy="1228870"/>
          </a:xfrm>
          <a:prstGeom prst="rect">
            <a:avLst/>
          </a:prstGeom>
        </p:spPr>
      </p:pic>
      <p:sp>
        <p:nvSpPr>
          <p:cNvPr id="10" name="Rectangle 9">
            <a:extLst>
              <a:ext uri="{FF2B5EF4-FFF2-40B4-BE49-F238E27FC236}">
                <a16:creationId xmlns:a16="http://schemas.microsoft.com/office/drawing/2014/main" id="{1D5A5071-E82E-4A24-9FA0-1510C9EBED82}"/>
              </a:ext>
            </a:extLst>
          </p:cNvPr>
          <p:cNvSpPr/>
          <p:nvPr/>
        </p:nvSpPr>
        <p:spPr>
          <a:xfrm>
            <a:off x="443460" y="2736289"/>
            <a:ext cx="6096000" cy="3477875"/>
          </a:xfrm>
          <a:prstGeom prst="rect">
            <a:avLst/>
          </a:prstGeom>
        </p:spPr>
        <p:txBody>
          <a:bodyPr>
            <a:spAutoFit/>
          </a:bodyPr>
          <a:lstStyle/>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char</a:t>
            </a:r>
            <a:r>
              <a:rPr lang="en-US" sz="2000" dirty="0">
                <a:solidFill>
                  <a:srgbClr val="000000"/>
                </a:solidFill>
                <a:latin typeface="Consolas" panose="020B0609020204030204" pitchFamily="49" charset="0"/>
              </a:rPr>
              <a:t> str[100]; </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l = 0;</a:t>
            </a:r>
          </a:p>
          <a:p>
            <a:pPr lvl="1"/>
            <a:r>
              <a:rPr lang="en-US" sz="2000" dirty="0" err="1">
                <a:solidFill>
                  <a:srgbClr val="000000"/>
                </a:solidFill>
                <a:latin typeface="Consolas" panose="020B0609020204030204" pitchFamily="49" charset="0"/>
              </a:rPr>
              <a:t>cin</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&gt;&gt;</a:t>
            </a:r>
            <a:r>
              <a:rPr lang="en-US" sz="2000" dirty="0">
                <a:solidFill>
                  <a:srgbClr val="000000"/>
                </a:solidFill>
                <a:latin typeface="Consolas" panose="020B0609020204030204" pitchFamily="49" charset="0"/>
              </a:rPr>
              <a:t> str;</a:t>
            </a:r>
          </a:p>
          <a:p>
            <a:pPr lvl="1"/>
            <a:r>
              <a:rPr lang="en-US" sz="2000" dirty="0">
                <a:solidFill>
                  <a:srgbClr val="0000FF"/>
                </a:solidFill>
                <a:latin typeface="Consolas" panose="020B0609020204030204" pitchFamily="49" charset="0"/>
              </a:rPr>
              <a:t>while</a:t>
            </a:r>
            <a:r>
              <a:rPr lang="en-US" sz="2000" dirty="0">
                <a:solidFill>
                  <a:srgbClr val="000000"/>
                </a:solidFill>
                <a:latin typeface="Consolas" panose="020B0609020204030204" pitchFamily="49" charset="0"/>
              </a:rPr>
              <a:t> (str[l] != </a:t>
            </a:r>
            <a:r>
              <a:rPr lang="en-US" sz="2000" dirty="0">
                <a:solidFill>
                  <a:srgbClr val="A31515"/>
                </a:solidFill>
                <a:latin typeface="Consolas" panose="020B0609020204030204" pitchFamily="49" charset="0"/>
              </a:rPr>
              <a:t>'\0'</a:t>
            </a:r>
            <a:r>
              <a:rPr lang="en-US" sz="2000" dirty="0">
                <a:solidFill>
                  <a:srgbClr val="000000"/>
                </a:solidFill>
                <a:latin typeface="Consolas" panose="020B0609020204030204" pitchFamily="49" charset="0"/>
              </a:rPr>
              <a:t>)</a:t>
            </a:r>
          </a:p>
          <a:p>
            <a:pPr lvl="1"/>
            <a:r>
              <a:rPr lang="en-RW" sz="2000" dirty="0">
                <a:solidFill>
                  <a:srgbClr val="000000"/>
                </a:solidFill>
                <a:latin typeface="Consolas" panose="020B0609020204030204" pitchFamily="49" charset="0"/>
              </a:rPr>
              <a:t>{</a:t>
            </a:r>
          </a:p>
          <a:p>
            <a:pPr lvl="1"/>
            <a:r>
              <a:rPr lang="en-US" sz="2000" dirty="0">
                <a:solidFill>
                  <a:srgbClr val="000000"/>
                </a:solidFill>
                <a:latin typeface="Consolas" panose="020B0609020204030204" pitchFamily="49" charset="0"/>
              </a:rPr>
              <a:t>	l++;</a:t>
            </a:r>
          </a:p>
          <a:p>
            <a:pPr lvl="1"/>
            <a:r>
              <a:rPr lang="en-RW" sz="2000" dirty="0">
                <a:solidFill>
                  <a:srgbClr val="000000"/>
                </a:solidFill>
                <a:latin typeface="Consolas" panose="020B0609020204030204" pitchFamily="49" charset="0"/>
              </a:rPr>
              <a:t>}</a:t>
            </a:r>
          </a:p>
        </p:txBody>
      </p:sp>
      <p:sp>
        <p:nvSpPr>
          <p:cNvPr id="11" name="Rectangle 10">
            <a:extLst>
              <a:ext uri="{FF2B5EF4-FFF2-40B4-BE49-F238E27FC236}">
                <a16:creationId xmlns:a16="http://schemas.microsoft.com/office/drawing/2014/main" id="{DE4394D4-5CA7-4C13-9713-31AAD0AE8C7F}"/>
              </a:ext>
            </a:extLst>
          </p:cNvPr>
          <p:cNvSpPr/>
          <p:nvPr/>
        </p:nvSpPr>
        <p:spPr>
          <a:xfrm>
            <a:off x="4626964" y="2841416"/>
            <a:ext cx="6096000" cy="1938992"/>
          </a:xfrm>
          <a:prstGeom prst="rect">
            <a:avLst/>
          </a:prstGeom>
        </p:spPr>
        <p:txBody>
          <a:bodyPr>
            <a:spAutoFit/>
          </a:bodyPr>
          <a:lstStyle/>
          <a:p>
            <a:pPr lvl="1"/>
            <a:r>
              <a:rPr lang="nn-NO" sz="2000" dirty="0">
                <a:solidFill>
                  <a:srgbClr val="0000FF"/>
                </a:solidFill>
                <a:latin typeface="Consolas" panose="020B0609020204030204" pitchFamily="49" charset="0"/>
              </a:rPr>
              <a:t>for</a:t>
            </a:r>
            <a:r>
              <a:rPr lang="nn-NO" sz="2000" dirty="0">
                <a:solidFill>
                  <a:srgbClr val="000000"/>
                </a:solidFill>
                <a:latin typeface="Consolas" panose="020B0609020204030204" pitchFamily="49" charset="0"/>
              </a:rPr>
              <a:t> (</a:t>
            </a:r>
            <a:r>
              <a:rPr lang="nn-NO" sz="2000" dirty="0">
                <a:solidFill>
                  <a:srgbClr val="0000FF"/>
                </a:solidFill>
                <a:latin typeface="Consolas" panose="020B0609020204030204" pitchFamily="49" charset="0"/>
              </a:rPr>
              <a:t>int</a:t>
            </a:r>
            <a:r>
              <a:rPr lang="nn-NO" sz="2000" dirty="0">
                <a:solidFill>
                  <a:srgbClr val="000000"/>
                </a:solidFill>
                <a:latin typeface="Consolas" panose="020B0609020204030204" pitchFamily="49" charset="0"/>
              </a:rPr>
              <a:t> i = l-1; i &gt;= 0; i--)</a:t>
            </a:r>
          </a:p>
          <a:p>
            <a:pPr lvl="1"/>
            <a:r>
              <a:rPr lang="en-RW" sz="2000" dirty="0">
                <a:solidFill>
                  <a:srgbClr val="000000"/>
                </a:solidFill>
                <a:latin typeface="Consolas" panose="020B0609020204030204" pitchFamily="49" charset="0"/>
              </a:rPr>
              <a:t>{</a:t>
            </a:r>
          </a:p>
          <a:p>
            <a:pPr lvl="1"/>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cout</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str[</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a:t>
            </a:r>
          </a:p>
          <a:p>
            <a:pPr lvl="1"/>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826550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6851-CD01-4D2A-A481-DD136BE57420}"/>
              </a:ext>
            </a:extLst>
          </p:cNvPr>
          <p:cNvSpPr>
            <a:spLocks noGrp="1"/>
          </p:cNvSpPr>
          <p:nvPr>
            <p:ph type="title"/>
          </p:nvPr>
        </p:nvSpPr>
        <p:spPr>
          <a:xfrm>
            <a:off x="463446" y="344645"/>
            <a:ext cx="10515600" cy="771344"/>
          </a:xfrm>
        </p:spPr>
        <p:txBody>
          <a:bodyPr>
            <a:normAutofit/>
          </a:bodyPr>
          <a:lstStyle/>
          <a:p>
            <a:r>
              <a:rPr lang="en-US" dirty="0"/>
              <a:t>Count the total number of words in a string.</a:t>
            </a:r>
            <a:endParaRPr lang="en-RW" dirty="0"/>
          </a:p>
        </p:txBody>
      </p:sp>
      <p:sp>
        <p:nvSpPr>
          <p:cNvPr id="4" name="Slide Number Placeholder 3">
            <a:extLst>
              <a:ext uri="{FF2B5EF4-FFF2-40B4-BE49-F238E27FC236}">
                <a16:creationId xmlns:a16="http://schemas.microsoft.com/office/drawing/2014/main" id="{6A589694-176B-4902-BE97-D8F067ECB5F3}"/>
              </a:ext>
            </a:extLst>
          </p:cNvPr>
          <p:cNvSpPr>
            <a:spLocks noGrp="1"/>
          </p:cNvSpPr>
          <p:nvPr>
            <p:ph type="sldNum" sz="quarter" idx="12"/>
          </p:nvPr>
        </p:nvSpPr>
        <p:spPr/>
        <p:txBody>
          <a:bodyPr/>
          <a:lstStyle/>
          <a:p>
            <a:fld id="{583C1354-0F4F-4118-983A-17CBBA946E76}" type="slidenum">
              <a:rPr lang="en-RW" smtClean="0"/>
              <a:t>25</a:t>
            </a:fld>
            <a:endParaRPr lang="en-RW"/>
          </a:p>
        </p:txBody>
      </p:sp>
      <p:pic>
        <p:nvPicPr>
          <p:cNvPr id="6" name="Picture 5">
            <a:extLst>
              <a:ext uri="{FF2B5EF4-FFF2-40B4-BE49-F238E27FC236}">
                <a16:creationId xmlns:a16="http://schemas.microsoft.com/office/drawing/2014/main" id="{9108C2C7-F6DE-4B1E-B3F2-3F57FD981D4C}"/>
              </a:ext>
            </a:extLst>
          </p:cNvPr>
          <p:cNvPicPr>
            <a:picLocks noChangeAspect="1"/>
          </p:cNvPicPr>
          <p:nvPr/>
        </p:nvPicPr>
        <p:blipFill>
          <a:blip r:embed="rId2"/>
          <a:stretch>
            <a:fillRect/>
          </a:stretch>
        </p:blipFill>
        <p:spPr>
          <a:xfrm>
            <a:off x="6992580" y="1821148"/>
            <a:ext cx="5199419" cy="2990695"/>
          </a:xfrm>
          <a:prstGeom prst="rect">
            <a:avLst/>
          </a:prstGeom>
        </p:spPr>
      </p:pic>
      <p:pic>
        <p:nvPicPr>
          <p:cNvPr id="7" name="Picture 6">
            <a:extLst>
              <a:ext uri="{FF2B5EF4-FFF2-40B4-BE49-F238E27FC236}">
                <a16:creationId xmlns:a16="http://schemas.microsoft.com/office/drawing/2014/main" id="{7C374CF1-A83C-4618-927F-EDF2BE1B2CB6}"/>
              </a:ext>
            </a:extLst>
          </p:cNvPr>
          <p:cNvPicPr>
            <a:picLocks noChangeAspect="1"/>
          </p:cNvPicPr>
          <p:nvPr/>
        </p:nvPicPr>
        <p:blipFill>
          <a:blip r:embed="rId3"/>
          <a:stretch>
            <a:fillRect/>
          </a:stretch>
        </p:blipFill>
        <p:spPr>
          <a:xfrm>
            <a:off x="9605260" y="5446550"/>
            <a:ext cx="2095500" cy="800100"/>
          </a:xfrm>
          <a:prstGeom prst="rect">
            <a:avLst/>
          </a:prstGeom>
        </p:spPr>
      </p:pic>
      <p:sp>
        <p:nvSpPr>
          <p:cNvPr id="12" name="Rectangle 11">
            <a:extLst>
              <a:ext uri="{FF2B5EF4-FFF2-40B4-BE49-F238E27FC236}">
                <a16:creationId xmlns:a16="http://schemas.microsoft.com/office/drawing/2014/main" id="{835C5564-8AD0-4158-B563-AF4D568227D3}"/>
              </a:ext>
            </a:extLst>
          </p:cNvPr>
          <p:cNvSpPr/>
          <p:nvPr/>
        </p:nvSpPr>
        <p:spPr>
          <a:xfrm>
            <a:off x="491240" y="1001038"/>
            <a:ext cx="7490085" cy="5355312"/>
          </a:xfrm>
          <a:prstGeom prst="rect">
            <a:avLst/>
          </a:prstGeom>
        </p:spPr>
        <p:txBody>
          <a:bodyPr wrap="square">
            <a:spAutoFit/>
          </a:bodyPr>
          <a:lstStyle/>
          <a:p>
            <a:r>
              <a:rPr lang="en-US" dirty="0">
                <a:solidFill>
                  <a:srgbClr val="808080"/>
                </a:solidFill>
                <a:latin typeface="Consolas" panose="020B0609020204030204" pitchFamily="49" charset="0"/>
              </a:rPr>
              <a:t>#include</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RW"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str[50];</a:t>
            </a:r>
          </a:p>
          <a:p>
            <a:pPr lvl="1"/>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wrd</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cin.getline</a:t>
            </a:r>
            <a:r>
              <a:rPr lang="en-US" dirty="0">
                <a:solidFill>
                  <a:srgbClr val="000000"/>
                </a:solidFill>
                <a:latin typeface="Consolas" panose="020B0609020204030204" pitchFamily="49" charset="0"/>
              </a:rPr>
              <a:t>(str,50,</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//considering * as a terminating character</a:t>
            </a:r>
            <a:endParaRPr lang="en-US" dirty="0">
              <a:solidFill>
                <a:srgbClr val="000000"/>
              </a:solidFill>
              <a:latin typeface="Consolas" panose="020B0609020204030204" pitchFamily="49" charset="0"/>
            </a:endParaRPr>
          </a:p>
          <a:p>
            <a:pPr lvl="1"/>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0;</a:t>
            </a:r>
          </a:p>
          <a:p>
            <a:pPr lvl="1"/>
            <a:r>
              <a:rPr lang="en-US" dirty="0" err="1">
                <a:solidFill>
                  <a:srgbClr val="000000"/>
                </a:solidFill>
                <a:latin typeface="Consolas" panose="020B0609020204030204" pitchFamily="49" charset="0"/>
              </a:rPr>
              <a:t>wrd</a:t>
            </a:r>
            <a:r>
              <a:rPr lang="en-US" dirty="0">
                <a:solidFill>
                  <a:srgbClr val="000000"/>
                </a:solidFill>
                <a:latin typeface="Consolas" panose="020B0609020204030204" pitchFamily="49" charset="0"/>
              </a:rPr>
              <a:t> = 1;</a:t>
            </a:r>
          </a:p>
          <a:p>
            <a:pPr lvl="1"/>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(str[</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'\0'</a:t>
            </a:r>
            <a:r>
              <a:rPr lang="en-US" dirty="0">
                <a:solidFill>
                  <a:srgbClr val="000000"/>
                </a:solidFill>
                <a:latin typeface="Consolas" panose="020B0609020204030204" pitchFamily="49" charset="0"/>
              </a:rPr>
              <a:t>)</a:t>
            </a:r>
          </a:p>
          <a:p>
            <a:pPr lvl="1"/>
            <a:r>
              <a:rPr lang="en-RW"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(str[</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str[</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 || str[</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wrd</a:t>
            </a:r>
            <a:r>
              <a:rPr lang="en-US"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lvl="1"/>
            <a:r>
              <a:rPr lang="en-RW" dirty="0">
                <a:solidFill>
                  <a:srgbClr val="000000"/>
                </a:solidFill>
                <a:latin typeface="Consolas" panose="020B0609020204030204" pitchFamily="49" charset="0"/>
              </a:rPr>
              <a:t>}</a:t>
            </a:r>
          </a:p>
          <a:p>
            <a:pPr lvl="1"/>
            <a:r>
              <a:rPr lang="en-US" dirty="0" err="1">
                <a:solidFill>
                  <a:srgbClr val="000000"/>
                </a:solidFill>
                <a:latin typeface="Consolas" panose="020B0609020204030204" pitchFamily="49" charset="0"/>
              </a:rPr>
              <a:t>cout</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wrd</a:t>
            </a:r>
            <a:r>
              <a:rPr lang="en-US"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RW"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72005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6851-CD01-4D2A-A481-DD136BE57420}"/>
              </a:ext>
            </a:extLst>
          </p:cNvPr>
          <p:cNvSpPr>
            <a:spLocks noGrp="1"/>
          </p:cNvSpPr>
          <p:nvPr>
            <p:ph type="title"/>
          </p:nvPr>
        </p:nvSpPr>
        <p:spPr>
          <a:xfrm>
            <a:off x="463446" y="344645"/>
            <a:ext cx="10515600" cy="771344"/>
          </a:xfrm>
        </p:spPr>
        <p:txBody>
          <a:bodyPr>
            <a:normAutofit/>
          </a:bodyPr>
          <a:lstStyle/>
          <a:p>
            <a:r>
              <a:rPr lang="en-US" dirty="0"/>
              <a:t>Compare two strings with respect to length</a:t>
            </a:r>
            <a:endParaRPr lang="en-RW" dirty="0"/>
          </a:p>
        </p:txBody>
      </p:sp>
      <p:sp>
        <p:nvSpPr>
          <p:cNvPr id="4" name="Slide Number Placeholder 3">
            <a:extLst>
              <a:ext uri="{FF2B5EF4-FFF2-40B4-BE49-F238E27FC236}">
                <a16:creationId xmlns:a16="http://schemas.microsoft.com/office/drawing/2014/main" id="{6A589694-176B-4902-BE97-D8F067ECB5F3}"/>
              </a:ext>
            </a:extLst>
          </p:cNvPr>
          <p:cNvSpPr>
            <a:spLocks noGrp="1"/>
          </p:cNvSpPr>
          <p:nvPr>
            <p:ph type="sldNum" sz="quarter" idx="12"/>
          </p:nvPr>
        </p:nvSpPr>
        <p:spPr/>
        <p:txBody>
          <a:bodyPr/>
          <a:lstStyle/>
          <a:p>
            <a:fld id="{583C1354-0F4F-4118-983A-17CBBA946E76}" type="slidenum">
              <a:rPr lang="en-RW" smtClean="0"/>
              <a:t>26</a:t>
            </a:fld>
            <a:endParaRPr lang="en-RW"/>
          </a:p>
        </p:txBody>
      </p:sp>
      <p:pic>
        <p:nvPicPr>
          <p:cNvPr id="3" name="Picture 2">
            <a:extLst>
              <a:ext uri="{FF2B5EF4-FFF2-40B4-BE49-F238E27FC236}">
                <a16:creationId xmlns:a16="http://schemas.microsoft.com/office/drawing/2014/main" id="{1FA954CE-CC81-446D-8EE7-DC12BD0F5935}"/>
              </a:ext>
            </a:extLst>
          </p:cNvPr>
          <p:cNvPicPr>
            <a:picLocks noChangeAspect="1"/>
          </p:cNvPicPr>
          <p:nvPr/>
        </p:nvPicPr>
        <p:blipFill>
          <a:blip r:embed="rId2"/>
          <a:stretch>
            <a:fillRect/>
          </a:stretch>
        </p:blipFill>
        <p:spPr>
          <a:xfrm>
            <a:off x="6333803" y="1017047"/>
            <a:ext cx="5742267" cy="1355269"/>
          </a:xfrm>
          <a:prstGeom prst="rect">
            <a:avLst/>
          </a:prstGeom>
        </p:spPr>
      </p:pic>
      <p:sp>
        <p:nvSpPr>
          <p:cNvPr id="5" name="Rectangle 4">
            <a:extLst>
              <a:ext uri="{FF2B5EF4-FFF2-40B4-BE49-F238E27FC236}">
                <a16:creationId xmlns:a16="http://schemas.microsoft.com/office/drawing/2014/main" id="{A771ADE4-5C76-4F6B-B0D2-8B89EAC939A3}"/>
              </a:ext>
            </a:extLst>
          </p:cNvPr>
          <p:cNvSpPr/>
          <p:nvPr/>
        </p:nvSpPr>
        <p:spPr>
          <a:xfrm>
            <a:off x="292659" y="966618"/>
            <a:ext cx="6096000" cy="5262979"/>
          </a:xfrm>
          <a:prstGeom prst="rect">
            <a:avLst/>
          </a:prstGeom>
        </p:spPr>
        <p:txBody>
          <a:bodyPr>
            <a:spAutoFit/>
          </a:bodyPr>
          <a:lstStyle/>
          <a:p>
            <a:r>
              <a:rPr lang="en-US" sz="1600" dirty="0">
                <a:solidFill>
                  <a:srgbClr val="808080"/>
                </a:solidFill>
                <a:latin typeface="Consolas" panose="020B0609020204030204" pitchFamily="49" charset="0"/>
              </a:rPr>
              <a:t>#include</a:t>
            </a:r>
            <a:r>
              <a:rPr lang="en-US" sz="1600" dirty="0">
                <a:solidFill>
                  <a:srgbClr val="A31515"/>
                </a:solidFill>
                <a:latin typeface="Consolas" panose="020B0609020204030204" pitchFamily="49" charset="0"/>
              </a:rPr>
              <a:t>&lt;iostream&gt;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std;</a:t>
            </a: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RW"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 str1[10], str2[10]; </a:t>
            </a:r>
            <a:r>
              <a:rPr lang="en-US" sz="1600" dirty="0">
                <a:solidFill>
                  <a:srgbClr val="008000"/>
                </a:solidFill>
                <a:latin typeface="Consolas" panose="020B0609020204030204" pitchFamily="49" charset="0"/>
              </a:rPr>
              <a:t>/* Declares a string of size 100 */</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l1 = 0, l2 = 0;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cin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&gt;&gt;</a:t>
            </a:r>
            <a:r>
              <a:rPr lang="en-US" sz="1600" dirty="0">
                <a:solidFill>
                  <a:srgbClr val="000000"/>
                </a:solidFill>
                <a:latin typeface="Consolas" panose="020B0609020204030204" pitchFamily="49" charset="0"/>
              </a:rPr>
              <a:t> str1;</a:t>
            </a:r>
          </a:p>
          <a:p>
            <a:r>
              <a:rPr lang="en-US" sz="1600" dirty="0" err="1">
                <a:solidFill>
                  <a:srgbClr val="000000"/>
                </a:solidFill>
                <a:latin typeface="Consolas" panose="020B0609020204030204" pitchFamily="49" charset="0"/>
              </a:rPr>
              <a:t>cin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&gt;&gt;</a:t>
            </a:r>
            <a:r>
              <a:rPr lang="en-US" sz="1600" dirty="0">
                <a:solidFill>
                  <a:srgbClr val="000000"/>
                </a:solidFill>
                <a:latin typeface="Consolas" panose="020B0609020204030204" pitchFamily="49" charset="0"/>
              </a:rPr>
              <a:t> str2;</a:t>
            </a:r>
          </a:p>
          <a:p>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0;</a:t>
            </a:r>
          </a:p>
          <a:p>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 (str1[</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'\0'</a:t>
            </a:r>
            <a:r>
              <a:rPr lang="en-US" sz="1600" dirty="0">
                <a:solidFill>
                  <a:srgbClr val="000000"/>
                </a:solidFill>
                <a:latin typeface="Consolas" panose="020B0609020204030204" pitchFamily="49" charset="0"/>
              </a:rPr>
              <a:t>)</a:t>
            </a:r>
          </a:p>
          <a:p>
            <a:r>
              <a:rPr lang="en-RW"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l1++;</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en-RW"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"Length of first string is: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l1</a:t>
            </a:r>
            <a:r>
              <a:rPr lang="en-US" sz="1600" dirty="0">
                <a:solidFill>
                  <a:srgbClr val="008080"/>
                </a:solidFill>
                <a:latin typeface="Consolas" panose="020B0609020204030204" pitchFamily="49" charset="0"/>
              </a:rPr>
              <a:t>&lt;&lt;</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endParaRPr lang="en-RW"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0;</a:t>
            </a:r>
          </a:p>
          <a:p>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 (str2[</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'\0'</a:t>
            </a:r>
            <a:r>
              <a:rPr lang="en-US" sz="1600" dirty="0">
                <a:solidFill>
                  <a:srgbClr val="000000"/>
                </a:solidFill>
                <a:latin typeface="Consolas" panose="020B0609020204030204" pitchFamily="49" charset="0"/>
              </a:rPr>
              <a:t>)</a:t>
            </a:r>
          </a:p>
          <a:p>
            <a:r>
              <a:rPr lang="en-RW"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l2++;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a:t>
            </a:r>
          </a:p>
          <a:p>
            <a:r>
              <a:rPr lang="en-RW"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"Length of second string is: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l2</a:t>
            </a:r>
            <a:r>
              <a:rPr lang="en-US" sz="1600" dirty="0">
                <a:solidFill>
                  <a:srgbClr val="008080"/>
                </a:solidFill>
                <a:latin typeface="Consolas" panose="020B0609020204030204" pitchFamily="49" charset="0"/>
              </a:rPr>
              <a:t>&lt;&lt;</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p:txBody>
      </p:sp>
      <p:sp>
        <p:nvSpPr>
          <p:cNvPr id="9" name="Rectangle 8">
            <a:extLst>
              <a:ext uri="{FF2B5EF4-FFF2-40B4-BE49-F238E27FC236}">
                <a16:creationId xmlns:a16="http://schemas.microsoft.com/office/drawing/2014/main" id="{887A5244-645B-42A2-9BEB-D1D04924E961}"/>
              </a:ext>
            </a:extLst>
          </p:cNvPr>
          <p:cNvSpPr/>
          <p:nvPr/>
        </p:nvSpPr>
        <p:spPr>
          <a:xfrm>
            <a:off x="6328806" y="2916024"/>
            <a:ext cx="6096000" cy="2862322"/>
          </a:xfrm>
          <a:prstGeom prst="rect">
            <a:avLst/>
          </a:prstGeom>
        </p:spPr>
        <p:txBody>
          <a:bodyPr>
            <a:spAutoFit/>
          </a:bodyPr>
          <a:lstStyle/>
          <a:p>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(l1 == l2)</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"Both strings are equal"</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(l1 &gt; l2)</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"First string is larger in length 	than the second string"</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"First string is smaller in length 	than the second string"</a:t>
            </a:r>
            <a:r>
              <a:rPr lang="en-US" sz="1600" dirty="0">
                <a:solidFill>
                  <a:srgbClr val="000000"/>
                </a:solidFill>
                <a:latin typeface="Consolas" panose="020B0609020204030204" pitchFamily="49" charset="0"/>
              </a:rPr>
              <a:t>;</a:t>
            </a:r>
          </a:p>
          <a:p>
            <a:endParaRPr lang="en-RW"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0;</a:t>
            </a:r>
          </a:p>
          <a:p>
            <a:r>
              <a:rPr lang="en-RW"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27960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1526-F389-4775-9BB3-AD6A9F958A5C}"/>
              </a:ext>
            </a:extLst>
          </p:cNvPr>
          <p:cNvSpPr>
            <a:spLocks noGrp="1"/>
          </p:cNvSpPr>
          <p:nvPr>
            <p:ph type="title"/>
          </p:nvPr>
        </p:nvSpPr>
        <p:spPr/>
        <p:txBody>
          <a:bodyPr/>
          <a:lstStyle/>
          <a:p>
            <a:r>
              <a:rPr lang="en-US" dirty="0"/>
              <a:t>Extract a substring</a:t>
            </a:r>
            <a:endParaRPr lang="en-RW" dirty="0"/>
          </a:p>
        </p:txBody>
      </p:sp>
      <p:sp>
        <p:nvSpPr>
          <p:cNvPr id="4" name="Slide Number Placeholder 3">
            <a:extLst>
              <a:ext uri="{FF2B5EF4-FFF2-40B4-BE49-F238E27FC236}">
                <a16:creationId xmlns:a16="http://schemas.microsoft.com/office/drawing/2014/main" id="{B3197786-A8DB-41E0-AE5A-D87B512E03DE}"/>
              </a:ext>
            </a:extLst>
          </p:cNvPr>
          <p:cNvSpPr>
            <a:spLocks noGrp="1"/>
          </p:cNvSpPr>
          <p:nvPr>
            <p:ph type="sldNum" sz="quarter" idx="12"/>
          </p:nvPr>
        </p:nvSpPr>
        <p:spPr/>
        <p:txBody>
          <a:bodyPr/>
          <a:lstStyle/>
          <a:p>
            <a:fld id="{583C1354-0F4F-4118-983A-17CBBA946E76}" type="slidenum">
              <a:rPr lang="en-RW" smtClean="0"/>
              <a:t>27</a:t>
            </a:fld>
            <a:endParaRPr lang="en-RW"/>
          </a:p>
        </p:txBody>
      </p:sp>
      <p:pic>
        <p:nvPicPr>
          <p:cNvPr id="5" name="Picture 4">
            <a:extLst>
              <a:ext uri="{FF2B5EF4-FFF2-40B4-BE49-F238E27FC236}">
                <a16:creationId xmlns:a16="http://schemas.microsoft.com/office/drawing/2014/main" id="{2765684E-5FBA-43D4-837F-C4D52D6E5E79}"/>
              </a:ext>
            </a:extLst>
          </p:cNvPr>
          <p:cNvPicPr>
            <a:picLocks noChangeAspect="1"/>
          </p:cNvPicPr>
          <p:nvPr/>
        </p:nvPicPr>
        <p:blipFill>
          <a:blip r:embed="rId2"/>
          <a:stretch>
            <a:fillRect/>
          </a:stretch>
        </p:blipFill>
        <p:spPr>
          <a:xfrm>
            <a:off x="5379595" y="797015"/>
            <a:ext cx="5067300" cy="1362075"/>
          </a:xfrm>
          <a:prstGeom prst="rect">
            <a:avLst/>
          </a:prstGeom>
        </p:spPr>
      </p:pic>
      <p:sp>
        <p:nvSpPr>
          <p:cNvPr id="6" name="Rectangle 5">
            <a:extLst>
              <a:ext uri="{FF2B5EF4-FFF2-40B4-BE49-F238E27FC236}">
                <a16:creationId xmlns:a16="http://schemas.microsoft.com/office/drawing/2014/main" id="{FA8B12F0-58B0-4F53-AE3B-5B28891A711B}"/>
              </a:ext>
            </a:extLst>
          </p:cNvPr>
          <p:cNvSpPr/>
          <p:nvPr/>
        </p:nvSpPr>
        <p:spPr>
          <a:xfrm>
            <a:off x="385060" y="2261336"/>
            <a:ext cx="5850848" cy="4093428"/>
          </a:xfrm>
          <a:prstGeom prst="rect">
            <a:avLst/>
          </a:prstGeom>
        </p:spPr>
        <p:txBody>
          <a:bodyPr wrap="square">
            <a:spAutoFit/>
          </a:bodyPr>
          <a:lstStyle/>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sv-SE" sz="2000" dirty="0">
                <a:solidFill>
                  <a:srgbClr val="0000FF"/>
                </a:solidFill>
                <a:latin typeface="Consolas" panose="020B0609020204030204" pitchFamily="49" charset="0"/>
              </a:rPr>
              <a:t>char</a:t>
            </a:r>
            <a:r>
              <a:rPr lang="sv-SE" sz="2000" dirty="0">
                <a:solidFill>
                  <a:srgbClr val="000000"/>
                </a:solidFill>
                <a:latin typeface="Consolas" panose="020B0609020204030204" pitchFamily="49" charset="0"/>
              </a:rPr>
              <a:t> str[10], sstr[10];</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pos, c = 0;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l = 0;</a:t>
            </a:r>
            <a:endParaRPr lang="en-RW" sz="2000" dirty="0">
              <a:solidFill>
                <a:srgbClr val="000000"/>
              </a:solidFill>
              <a:latin typeface="Consolas" panose="020B0609020204030204" pitchFamily="49" charset="0"/>
            </a:endParaRPr>
          </a:p>
          <a:p>
            <a:pPr lvl="1"/>
            <a:r>
              <a:rPr lang="en-US" sz="2000" dirty="0" err="1">
                <a:solidFill>
                  <a:srgbClr val="000000"/>
                </a:solidFill>
                <a:latin typeface="Consolas" panose="020B0609020204030204" pitchFamily="49" charset="0"/>
              </a:rPr>
              <a:t>cin</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&gt;&gt;</a:t>
            </a:r>
            <a:r>
              <a:rPr lang="en-US" sz="2000" dirty="0">
                <a:solidFill>
                  <a:srgbClr val="000000"/>
                </a:solidFill>
                <a:latin typeface="Consolas" panose="020B0609020204030204" pitchFamily="49" charset="0"/>
              </a:rPr>
              <a:t> str;</a:t>
            </a:r>
          </a:p>
          <a:p>
            <a:pPr lvl="1"/>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 0;</a:t>
            </a:r>
          </a:p>
          <a:p>
            <a:pPr lvl="1"/>
            <a:r>
              <a:rPr lang="en-US" sz="2000" dirty="0">
                <a:solidFill>
                  <a:srgbClr val="0000FF"/>
                </a:solidFill>
                <a:latin typeface="Consolas" panose="020B0609020204030204" pitchFamily="49" charset="0"/>
              </a:rPr>
              <a:t>while</a:t>
            </a:r>
            <a:r>
              <a:rPr lang="en-US" sz="2000" dirty="0">
                <a:solidFill>
                  <a:srgbClr val="000000"/>
                </a:solidFill>
                <a:latin typeface="Consolas" panose="020B0609020204030204" pitchFamily="49" charset="0"/>
              </a:rPr>
              <a:t> (str[</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'\0'</a:t>
            </a:r>
            <a:r>
              <a:rPr lang="en-US" sz="2000" dirty="0">
                <a:solidFill>
                  <a:srgbClr val="000000"/>
                </a:solidFill>
                <a:latin typeface="Consolas" panose="020B0609020204030204" pitchFamily="49" charset="0"/>
              </a:rPr>
              <a:t>)</a:t>
            </a:r>
          </a:p>
          <a:p>
            <a:pPr lvl="1"/>
            <a:r>
              <a:rPr lang="en-RW" sz="2000" dirty="0">
                <a:solidFill>
                  <a:srgbClr val="000000"/>
                </a:solidFill>
                <a:latin typeface="Consolas" panose="020B0609020204030204" pitchFamily="49" charset="0"/>
              </a:rPr>
              <a:t>{</a:t>
            </a:r>
          </a:p>
          <a:p>
            <a:pPr lvl="1"/>
            <a:r>
              <a:rPr lang="en-US" sz="2000" dirty="0">
                <a:solidFill>
                  <a:srgbClr val="000000"/>
                </a:solidFill>
                <a:latin typeface="Consolas" panose="020B0609020204030204" pitchFamily="49" charset="0"/>
              </a:rPr>
              <a:t>	l++; </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a:t>
            </a:r>
          </a:p>
          <a:p>
            <a:pPr lvl="1"/>
            <a:r>
              <a:rPr lang="en-RW" sz="2000" dirty="0">
                <a:solidFill>
                  <a:srgbClr val="000000"/>
                </a:solidFill>
                <a:latin typeface="Consolas" panose="020B0609020204030204" pitchFamily="49" charset="0"/>
              </a:rPr>
              <a:t>}</a:t>
            </a:r>
          </a:p>
          <a:p>
            <a:endParaRPr lang="en-RW" sz="20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D8219721-2825-4247-94A2-A882816DC193}"/>
              </a:ext>
            </a:extLst>
          </p:cNvPr>
          <p:cNvSpPr/>
          <p:nvPr/>
        </p:nvSpPr>
        <p:spPr>
          <a:xfrm>
            <a:off x="5844290" y="2261336"/>
            <a:ext cx="6719964" cy="4093428"/>
          </a:xfrm>
          <a:prstGeom prst="rect">
            <a:avLst/>
          </a:prstGeom>
        </p:spPr>
        <p:txBody>
          <a:bodyPr wrap="square">
            <a:spAutoFit/>
          </a:bodyPr>
          <a:lstStyle/>
          <a:p>
            <a:endParaRPr lang="en-RW" sz="2000" dirty="0">
              <a:solidFill>
                <a:srgbClr val="000000"/>
              </a:solidFill>
              <a:latin typeface="Consolas" panose="020B0609020204030204" pitchFamily="49" charset="0"/>
            </a:endParaRPr>
          </a:p>
          <a:p>
            <a:pPr lvl="1"/>
            <a:r>
              <a:rPr lang="en-US" sz="2000" dirty="0" err="1">
                <a:solidFill>
                  <a:srgbClr val="000000"/>
                </a:solidFill>
                <a:latin typeface="Consolas" panose="020B0609020204030204" pitchFamily="49" charset="0"/>
              </a:rPr>
              <a:t>cout</a:t>
            </a:r>
            <a:r>
              <a:rPr lang="en-US" sz="2000" dirty="0">
                <a:solidFill>
                  <a:srgbClr val="008080"/>
                </a:solidFill>
                <a:latin typeface="Consolas" panose="020B0609020204030204" pitchFamily="49" charset="0"/>
              </a:rPr>
              <a:t>&lt;&lt;</a:t>
            </a:r>
            <a:r>
              <a:rPr lang="en-US" sz="2000" dirty="0">
                <a:solidFill>
                  <a:srgbClr val="A31515"/>
                </a:solidFill>
                <a:latin typeface="Consolas" panose="020B0609020204030204" pitchFamily="49" charset="0"/>
              </a:rPr>
              <a:t>"Input the position to start extraction :"</a:t>
            </a:r>
            <a:r>
              <a:rPr lang="en-US" sz="2000" dirty="0">
                <a:solidFill>
                  <a:srgbClr val="008080"/>
                </a:solidFill>
                <a:latin typeface="Consolas" panose="020B0609020204030204" pitchFamily="49" charset="0"/>
              </a:rPr>
              <a:t>&lt;&lt;</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cin</a:t>
            </a:r>
            <a:r>
              <a:rPr lang="en-US" sz="2000" dirty="0">
                <a:solidFill>
                  <a:srgbClr val="008080"/>
                </a:solidFill>
                <a:latin typeface="Consolas" panose="020B0609020204030204" pitchFamily="49" charset="0"/>
              </a:rPr>
              <a:t>&gt;&gt;</a:t>
            </a:r>
            <a:r>
              <a:rPr lang="en-US" sz="2000" dirty="0">
                <a:solidFill>
                  <a:srgbClr val="000000"/>
                </a:solidFill>
                <a:latin typeface="Consolas" panose="020B0609020204030204" pitchFamily="49" charset="0"/>
              </a:rPr>
              <a:t>pos;</a:t>
            </a:r>
            <a:endParaRPr lang="en-RW" sz="2000" dirty="0">
              <a:solidFill>
                <a:srgbClr val="000000"/>
              </a:solidFill>
              <a:latin typeface="Consolas" panose="020B0609020204030204" pitchFamily="49" charset="0"/>
            </a:endParaRPr>
          </a:p>
          <a:p>
            <a:pPr lvl="1"/>
            <a:r>
              <a:rPr lang="en-US" sz="2000" dirty="0">
                <a:solidFill>
                  <a:srgbClr val="0000FF"/>
                </a:solidFill>
                <a:latin typeface="Consolas" panose="020B0609020204030204" pitchFamily="49" charset="0"/>
              </a:rPr>
              <a:t>while</a:t>
            </a:r>
            <a:r>
              <a:rPr lang="en-US" sz="2000" dirty="0">
                <a:solidFill>
                  <a:srgbClr val="000000"/>
                </a:solidFill>
                <a:latin typeface="Consolas" panose="020B0609020204030204" pitchFamily="49" charset="0"/>
              </a:rPr>
              <a:t> (c &lt; l)</a:t>
            </a:r>
          </a:p>
          <a:p>
            <a:pPr lvl="1"/>
            <a:r>
              <a:rPr lang="en-RW" sz="2000" dirty="0">
                <a:solidFill>
                  <a:srgbClr val="000000"/>
                </a:solidFill>
                <a:latin typeface="Consolas" panose="020B0609020204030204" pitchFamily="49" charset="0"/>
              </a:rPr>
              <a:t>{</a:t>
            </a:r>
          </a:p>
          <a:p>
            <a:pPr lvl="2"/>
            <a:r>
              <a:rPr lang="en-US" sz="2000" dirty="0" err="1">
                <a:solidFill>
                  <a:srgbClr val="000000"/>
                </a:solidFill>
                <a:latin typeface="Consolas" panose="020B0609020204030204" pitchFamily="49" charset="0"/>
              </a:rPr>
              <a:t>sstr</a:t>
            </a:r>
            <a:r>
              <a:rPr lang="en-US" sz="2000" dirty="0">
                <a:solidFill>
                  <a:srgbClr val="000000"/>
                </a:solidFill>
                <a:latin typeface="Consolas" panose="020B0609020204030204" pitchFamily="49" charset="0"/>
              </a:rPr>
              <a:t>[c] = str[pos- 1+c];</a:t>
            </a:r>
          </a:p>
          <a:p>
            <a:pPr lvl="2"/>
            <a:r>
              <a:rPr lang="en-US" sz="2000" dirty="0" err="1">
                <a:solidFill>
                  <a:srgbClr val="000000"/>
                </a:solidFill>
                <a:latin typeface="Consolas" panose="020B0609020204030204" pitchFamily="49" charset="0"/>
              </a:rPr>
              <a:t>c++</a:t>
            </a:r>
            <a:r>
              <a:rPr lang="en-US" sz="2000" dirty="0">
                <a:solidFill>
                  <a:srgbClr val="000000"/>
                </a:solidFill>
                <a:latin typeface="Consolas" panose="020B0609020204030204" pitchFamily="49" charset="0"/>
              </a:rPr>
              <a:t>;</a:t>
            </a:r>
          </a:p>
          <a:p>
            <a:pPr lvl="1"/>
            <a:r>
              <a:rPr lang="en-RW"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sstr</a:t>
            </a:r>
            <a:r>
              <a:rPr lang="en-US" sz="2000" dirty="0">
                <a:solidFill>
                  <a:srgbClr val="000000"/>
                </a:solidFill>
                <a:latin typeface="Consolas" panose="020B0609020204030204" pitchFamily="49" charset="0"/>
              </a:rPr>
              <a:t>[c] = </a:t>
            </a:r>
            <a:r>
              <a:rPr lang="en-US" sz="2000" dirty="0">
                <a:solidFill>
                  <a:srgbClr val="A31515"/>
                </a:solidFill>
                <a:latin typeface="Consolas" panose="020B0609020204030204" pitchFamily="49" charset="0"/>
              </a:rPr>
              <a:t>'\0'</a:t>
            </a:r>
            <a:r>
              <a:rPr lang="en-US" sz="2000" dirty="0">
                <a:solidFill>
                  <a:srgbClr val="000000"/>
                </a:solidFill>
                <a:latin typeface="Consolas" panose="020B0609020204030204" pitchFamily="49" charset="0"/>
              </a:rPr>
              <a:t>;</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sstr</a:t>
            </a:r>
            <a:r>
              <a:rPr lang="en-US"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388934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ADB0-2393-47B0-B957-3BE474A85F07}"/>
              </a:ext>
            </a:extLst>
          </p:cNvPr>
          <p:cNvSpPr>
            <a:spLocks noGrp="1"/>
          </p:cNvSpPr>
          <p:nvPr>
            <p:ph type="title"/>
          </p:nvPr>
        </p:nvSpPr>
        <p:spPr/>
        <p:txBody>
          <a:bodyPr/>
          <a:lstStyle/>
          <a:p>
            <a:r>
              <a:rPr lang="en-US" dirty="0"/>
              <a:t>Some more problems..</a:t>
            </a:r>
            <a:endParaRPr lang="en-RW" dirty="0"/>
          </a:p>
        </p:txBody>
      </p:sp>
      <p:sp>
        <p:nvSpPr>
          <p:cNvPr id="3" name="Content Placeholder 2">
            <a:extLst>
              <a:ext uri="{FF2B5EF4-FFF2-40B4-BE49-F238E27FC236}">
                <a16:creationId xmlns:a16="http://schemas.microsoft.com/office/drawing/2014/main" id="{A326A3FB-4E6E-4DDC-944D-FA8147A86759}"/>
              </a:ext>
            </a:extLst>
          </p:cNvPr>
          <p:cNvSpPr>
            <a:spLocks noGrp="1"/>
          </p:cNvSpPr>
          <p:nvPr>
            <p:ph idx="1"/>
          </p:nvPr>
        </p:nvSpPr>
        <p:spPr/>
        <p:txBody>
          <a:bodyPr/>
          <a:lstStyle/>
          <a:p>
            <a:r>
              <a:rPr lang="en-US" b="1" dirty="0"/>
              <a:t>Copy one string into another string</a:t>
            </a:r>
          </a:p>
          <a:p>
            <a:r>
              <a:rPr lang="en-US" b="1" dirty="0"/>
              <a:t>Count total number of vowels</a:t>
            </a:r>
          </a:p>
          <a:p>
            <a:r>
              <a:rPr lang="en-US" b="1" dirty="0"/>
              <a:t>Extract a substring with starting position as </a:t>
            </a:r>
            <a:r>
              <a:rPr lang="en-US" b="1" i="1" dirty="0"/>
              <a:t>x</a:t>
            </a:r>
            <a:r>
              <a:rPr lang="en-US" b="1" dirty="0"/>
              <a:t> and ending position as </a:t>
            </a:r>
            <a:r>
              <a:rPr lang="en-US" b="1" i="1" dirty="0"/>
              <a:t>y</a:t>
            </a:r>
          </a:p>
          <a:p>
            <a:r>
              <a:rPr lang="en-US" b="1" dirty="0"/>
              <a:t>Change the letters in input string from upper case to lower case</a:t>
            </a:r>
          </a:p>
          <a:p>
            <a:endParaRPr lang="en-US" b="1" dirty="0"/>
          </a:p>
          <a:p>
            <a:endParaRPr lang="en-US" b="1" dirty="0"/>
          </a:p>
          <a:p>
            <a:endParaRPr lang="en-US" b="1" dirty="0"/>
          </a:p>
          <a:p>
            <a:endParaRPr lang="en-RW" dirty="0"/>
          </a:p>
        </p:txBody>
      </p:sp>
      <p:sp>
        <p:nvSpPr>
          <p:cNvPr id="4" name="Slide Number Placeholder 3">
            <a:extLst>
              <a:ext uri="{FF2B5EF4-FFF2-40B4-BE49-F238E27FC236}">
                <a16:creationId xmlns:a16="http://schemas.microsoft.com/office/drawing/2014/main" id="{05AF88AA-5210-4247-A727-0C6BB5307C68}"/>
              </a:ext>
            </a:extLst>
          </p:cNvPr>
          <p:cNvSpPr>
            <a:spLocks noGrp="1"/>
          </p:cNvSpPr>
          <p:nvPr>
            <p:ph type="sldNum" sz="quarter" idx="12"/>
          </p:nvPr>
        </p:nvSpPr>
        <p:spPr/>
        <p:txBody>
          <a:bodyPr/>
          <a:lstStyle/>
          <a:p>
            <a:fld id="{583C1354-0F4F-4118-983A-17CBBA946E76}" type="slidenum">
              <a:rPr lang="en-RW" smtClean="0"/>
              <a:t>28</a:t>
            </a:fld>
            <a:endParaRPr lang="en-RW"/>
          </a:p>
        </p:txBody>
      </p:sp>
    </p:spTree>
    <p:extLst>
      <p:ext uri="{BB962C8B-B14F-4D97-AF65-F5344CB8AC3E}">
        <p14:creationId xmlns:p14="http://schemas.microsoft.com/office/powerpoint/2010/main" val="1312507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A0A5-B292-43C2-A42F-76C29109649C}"/>
              </a:ext>
            </a:extLst>
          </p:cNvPr>
          <p:cNvSpPr>
            <a:spLocks noGrp="1"/>
          </p:cNvSpPr>
          <p:nvPr>
            <p:ph type="title"/>
          </p:nvPr>
        </p:nvSpPr>
        <p:spPr/>
        <p:txBody>
          <a:bodyPr>
            <a:normAutofit/>
          </a:bodyPr>
          <a:lstStyle/>
          <a:p>
            <a:pPr algn="ctr"/>
            <a:r>
              <a:rPr lang="en-US" b="1" dirty="0"/>
              <a:t>Practice problems</a:t>
            </a:r>
            <a:br>
              <a:rPr lang="en-US" dirty="0"/>
            </a:br>
            <a:r>
              <a:rPr lang="en-US" sz="4800" i="1" dirty="0"/>
              <a:t>String</a:t>
            </a:r>
            <a:endParaRPr lang="en-RW" i="1" dirty="0"/>
          </a:p>
        </p:txBody>
      </p:sp>
      <p:sp>
        <p:nvSpPr>
          <p:cNvPr id="4" name="Slide Number Placeholder 3">
            <a:extLst>
              <a:ext uri="{FF2B5EF4-FFF2-40B4-BE49-F238E27FC236}">
                <a16:creationId xmlns:a16="http://schemas.microsoft.com/office/drawing/2014/main" id="{0AFB3604-56AC-4D46-BB04-D7EED66FAD9E}"/>
              </a:ext>
            </a:extLst>
          </p:cNvPr>
          <p:cNvSpPr>
            <a:spLocks noGrp="1"/>
          </p:cNvSpPr>
          <p:nvPr>
            <p:ph type="sldNum" sz="quarter" idx="12"/>
          </p:nvPr>
        </p:nvSpPr>
        <p:spPr/>
        <p:txBody>
          <a:bodyPr/>
          <a:lstStyle/>
          <a:p>
            <a:fld id="{583C1354-0F4F-4118-983A-17CBBA946E76}" type="slidenum">
              <a:rPr lang="en-RW" smtClean="0"/>
              <a:t>29</a:t>
            </a:fld>
            <a:endParaRPr lang="en-RW"/>
          </a:p>
        </p:txBody>
      </p:sp>
    </p:spTree>
    <p:extLst>
      <p:ext uri="{BB962C8B-B14F-4D97-AF65-F5344CB8AC3E}">
        <p14:creationId xmlns:p14="http://schemas.microsoft.com/office/powerpoint/2010/main" val="104458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6AFE-EA5E-4275-B2CB-C86230AE8B2D}"/>
              </a:ext>
            </a:extLst>
          </p:cNvPr>
          <p:cNvSpPr>
            <a:spLocks noGrp="1"/>
          </p:cNvSpPr>
          <p:nvPr>
            <p:ph type="title"/>
          </p:nvPr>
        </p:nvSpPr>
        <p:spPr/>
        <p:txBody>
          <a:bodyPr/>
          <a:lstStyle/>
          <a:p>
            <a:r>
              <a:rPr lang="en-US" dirty="0"/>
              <a:t>Agenda</a:t>
            </a:r>
            <a:endParaRPr lang="en-RW" dirty="0"/>
          </a:p>
        </p:txBody>
      </p:sp>
      <p:sp>
        <p:nvSpPr>
          <p:cNvPr id="3" name="Content Placeholder 2">
            <a:extLst>
              <a:ext uri="{FF2B5EF4-FFF2-40B4-BE49-F238E27FC236}">
                <a16:creationId xmlns:a16="http://schemas.microsoft.com/office/drawing/2014/main" id="{308AE5C9-79AD-40AC-A7D1-DD47BD58F02F}"/>
              </a:ext>
            </a:extLst>
          </p:cNvPr>
          <p:cNvSpPr>
            <a:spLocks noGrp="1"/>
          </p:cNvSpPr>
          <p:nvPr>
            <p:ph idx="1"/>
          </p:nvPr>
        </p:nvSpPr>
        <p:spPr/>
        <p:txBody>
          <a:bodyPr/>
          <a:lstStyle/>
          <a:p>
            <a:r>
              <a:rPr lang="en-US" dirty="0"/>
              <a:t>2D arrays</a:t>
            </a:r>
          </a:p>
          <a:p>
            <a:r>
              <a:rPr lang="en-US" dirty="0"/>
              <a:t>Char array</a:t>
            </a:r>
          </a:p>
          <a:p>
            <a:r>
              <a:rPr lang="en-US" dirty="0"/>
              <a:t>Strings </a:t>
            </a:r>
            <a:endParaRPr lang="en-RW" dirty="0"/>
          </a:p>
        </p:txBody>
      </p:sp>
      <p:sp>
        <p:nvSpPr>
          <p:cNvPr id="4" name="Slide Number Placeholder 3">
            <a:extLst>
              <a:ext uri="{FF2B5EF4-FFF2-40B4-BE49-F238E27FC236}">
                <a16:creationId xmlns:a16="http://schemas.microsoft.com/office/drawing/2014/main" id="{074D4F92-12CC-4823-B1E3-B4730AAB35FD}"/>
              </a:ext>
            </a:extLst>
          </p:cNvPr>
          <p:cNvSpPr>
            <a:spLocks noGrp="1"/>
          </p:cNvSpPr>
          <p:nvPr>
            <p:ph type="sldNum" sz="quarter" idx="12"/>
          </p:nvPr>
        </p:nvSpPr>
        <p:spPr/>
        <p:txBody>
          <a:bodyPr/>
          <a:lstStyle/>
          <a:p>
            <a:fld id="{583C1354-0F4F-4118-983A-17CBBA946E76}" type="slidenum">
              <a:rPr lang="en-RW" smtClean="0"/>
              <a:t>3</a:t>
            </a:fld>
            <a:endParaRPr lang="en-RW"/>
          </a:p>
        </p:txBody>
      </p:sp>
    </p:spTree>
    <p:extLst>
      <p:ext uri="{BB962C8B-B14F-4D97-AF65-F5344CB8AC3E}">
        <p14:creationId xmlns:p14="http://schemas.microsoft.com/office/powerpoint/2010/main" val="1220915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448E-F5C4-4B4F-B30E-E593AA384A86}"/>
              </a:ext>
            </a:extLst>
          </p:cNvPr>
          <p:cNvSpPr>
            <a:spLocks noGrp="1"/>
          </p:cNvSpPr>
          <p:nvPr>
            <p:ph type="title"/>
          </p:nvPr>
        </p:nvSpPr>
        <p:spPr/>
        <p:txBody>
          <a:bodyPr>
            <a:normAutofit/>
          </a:bodyPr>
          <a:lstStyle/>
          <a:p>
            <a:r>
              <a:rPr lang="en-US" dirty="0"/>
              <a:t>String Concatenation</a:t>
            </a:r>
            <a:endParaRPr lang="en-RW" dirty="0"/>
          </a:p>
        </p:txBody>
      </p:sp>
      <p:sp>
        <p:nvSpPr>
          <p:cNvPr id="4" name="Slide Number Placeholder 3">
            <a:extLst>
              <a:ext uri="{FF2B5EF4-FFF2-40B4-BE49-F238E27FC236}">
                <a16:creationId xmlns:a16="http://schemas.microsoft.com/office/drawing/2014/main" id="{D7981C06-D82E-4E5B-B781-C4AFC0CB837B}"/>
              </a:ext>
            </a:extLst>
          </p:cNvPr>
          <p:cNvSpPr>
            <a:spLocks noGrp="1"/>
          </p:cNvSpPr>
          <p:nvPr>
            <p:ph type="sldNum" sz="quarter" idx="12"/>
          </p:nvPr>
        </p:nvSpPr>
        <p:spPr/>
        <p:txBody>
          <a:bodyPr/>
          <a:lstStyle/>
          <a:p>
            <a:fld id="{583C1354-0F4F-4118-983A-17CBBA946E76}" type="slidenum">
              <a:rPr lang="en-RW" smtClean="0"/>
              <a:t>30</a:t>
            </a:fld>
            <a:endParaRPr lang="en-RW"/>
          </a:p>
        </p:txBody>
      </p:sp>
      <p:sp>
        <p:nvSpPr>
          <p:cNvPr id="5" name="Rectangle 4">
            <a:extLst>
              <a:ext uri="{FF2B5EF4-FFF2-40B4-BE49-F238E27FC236}">
                <a16:creationId xmlns:a16="http://schemas.microsoft.com/office/drawing/2014/main" id="{A1C9C3BD-3863-4067-89E3-0461DC86595A}"/>
              </a:ext>
            </a:extLst>
          </p:cNvPr>
          <p:cNvSpPr/>
          <p:nvPr/>
        </p:nvSpPr>
        <p:spPr>
          <a:xfrm>
            <a:off x="838200" y="1818692"/>
            <a:ext cx="7909810" cy="4154984"/>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&lt;string&gt;</a:t>
            </a:r>
            <a:endParaRPr lang="en-US" sz="2400" dirty="0">
              <a:solidFill>
                <a:srgbClr val="000000"/>
              </a:solidFill>
              <a:latin typeface="Consolas" panose="020B0609020204030204" pitchFamily="49" charset="0"/>
            </a:endParaRPr>
          </a:p>
          <a:p>
            <a:r>
              <a:rPr lang="en-US" sz="2400" dirty="0">
                <a:solidFill>
                  <a:srgbClr val="808080"/>
                </a:solidFill>
                <a:latin typeface="Consolas" panose="020B0609020204030204" pitchFamily="49" charset="0"/>
              </a:rPr>
              <a:t>#include</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firstName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"Natalia "</a:t>
            </a:r>
            <a:r>
              <a:rPr lang="en-US" sz="2400" dirty="0">
                <a:solidFill>
                  <a:srgbClr val="000000"/>
                </a:solidFill>
                <a:latin typeface="Consolas" panose="020B0609020204030204" pitchFamily="49" charset="0"/>
              </a:rPr>
              <a:t>;</a:t>
            </a:r>
          </a:p>
          <a:p>
            <a:pPr lvl="1"/>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lastName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"Chaudhry"</a:t>
            </a:r>
            <a:r>
              <a:rPr lang="en-US" sz="2400" dirty="0">
                <a:solidFill>
                  <a:srgbClr val="000000"/>
                </a:solidFill>
                <a:latin typeface="Consolas" panose="020B0609020204030204" pitchFamily="49" charset="0"/>
              </a:rPr>
              <a:t>;</a:t>
            </a:r>
          </a:p>
          <a:p>
            <a:pPr lvl="1"/>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fullName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firstName</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lastName</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fullName</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FFF98C23-E5E9-4DFD-B08F-50C84749ED71}"/>
              </a:ext>
            </a:extLst>
          </p:cNvPr>
          <p:cNvSpPr txBox="1"/>
          <p:nvPr/>
        </p:nvSpPr>
        <p:spPr>
          <a:xfrm>
            <a:off x="5167125" y="1818692"/>
            <a:ext cx="6886950" cy="461665"/>
          </a:xfrm>
          <a:prstGeom prst="rect">
            <a:avLst/>
          </a:prstGeom>
          <a:noFill/>
          <a:ln>
            <a:solidFill>
              <a:srgbClr val="FFC000"/>
            </a:solidFill>
          </a:ln>
        </p:spPr>
        <p:txBody>
          <a:bodyPr wrap="none" rtlCol="0">
            <a:spAutoFit/>
          </a:bodyPr>
          <a:lstStyle/>
          <a:p>
            <a:r>
              <a:rPr lang="en-US" sz="2400" b="1" i="1" dirty="0"/>
              <a:t>+ operator helps in appending a character or a string</a:t>
            </a:r>
            <a:endParaRPr lang="en-RW" sz="2400" b="1" i="1" dirty="0"/>
          </a:p>
        </p:txBody>
      </p:sp>
    </p:spTree>
    <p:extLst>
      <p:ext uri="{BB962C8B-B14F-4D97-AF65-F5344CB8AC3E}">
        <p14:creationId xmlns:p14="http://schemas.microsoft.com/office/powerpoint/2010/main" val="3552128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448E-F5C4-4B4F-B30E-E593AA384A86}"/>
              </a:ext>
            </a:extLst>
          </p:cNvPr>
          <p:cNvSpPr>
            <a:spLocks noGrp="1"/>
          </p:cNvSpPr>
          <p:nvPr>
            <p:ph type="title"/>
          </p:nvPr>
        </p:nvSpPr>
        <p:spPr/>
        <p:txBody>
          <a:bodyPr>
            <a:normAutofit/>
          </a:bodyPr>
          <a:lstStyle/>
          <a:p>
            <a:r>
              <a:rPr lang="en-US" dirty="0"/>
              <a:t>String Concatenation</a:t>
            </a:r>
            <a:endParaRPr lang="en-RW" dirty="0"/>
          </a:p>
        </p:txBody>
      </p:sp>
      <p:sp>
        <p:nvSpPr>
          <p:cNvPr id="4" name="Slide Number Placeholder 3">
            <a:extLst>
              <a:ext uri="{FF2B5EF4-FFF2-40B4-BE49-F238E27FC236}">
                <a16:creationId xmlns:a16="http://schemas.microsoft.com/office/drawing/2014/main" id="{D7981C06-D82E-4E5B-B781-C4AFC0CB837B}"/>
              </a:ext>
            </a:extLst>
          </p:cNvPr>
          <p:cNvSpPr>
            <a:spLocks noGrp="1"/>
          </p:cNvSpPr>
          <p:nvPr>
            <p:ph type="sldNum" sz="quarter" idx="12"/>
          </p:nvPr>
        </p:nvSpPr>
        <p:spPr/>
        <p:txBody>
          <a:bodyPr/>
          <a:lstStyle/>
          <a:p>
            <a:fld id="{583C1354-0F4F-4118-983A-17CBBA946E76}" type="slidenum">
              <a:rPr lang="en-RW" smtClean="0"/>
              <a:t>31</a:t>
            </a:fld>
            <a:endParaRPr lang="en-RW"/>
          </a:p>
        </p:txBody>
      </p:sp>
      <p:sp>
        <p:nvSpPr>
          <p:cNvPr id="6" name="TextBox 5">
            <a:extLst>
              <a:ext uri="{FF2B5EF4-FFF2-40B4-BE49-F238E27FC236}">
                <a16:creationId xmlns:a16="http://schemas.microsoft.com/office/drawing/2014/main" id="{FFF98C23-E5E9-4DFD-B08F-50C84749ED71}"/>
              </a:ext>
            </a:extLst>
          </p:cNvPr>
          <p:cNvSpPr txBox="1"/>
          <p:nvPr/>
        </p:nvSpPr>
        <p:spPr>
          <a:xfrm>
            <a:off x="5167125" y="1818692"/>
            <a:ext cx="3002745" cy="461665"/>
          </a:xfrm>
          <a:prstGeom prst="rect">
            <a:avLst/>
          </a:prstGeom>
          <a:noFill/>
          <a:ln>
            <a:solidFill>
              <a:srgbClr val="FFC000"/>
            </a:solidFill>
          </a:ln>
        </p:spPr>
        <p:txBody>
          <a:bodyPr wrap="none" rtlCol="0">
            <a:spAutoFit/>
          </a:bodyPr>
          <a:lstStyle/>
          <a:p>
            <a:r>
              <a:rPr lang="en-US" sz="2400" b="1" i="1" dirty="0"/>
              <a:t>Use append() function</a:t>
            </a:r>
            <a:endParaRPr lang="en-RW" sz="2400" b="1" i="1" dirty="0"/>
          </a:p>
        </p:txBody>
      </p:sp>
      <p:sp>
        <p:nvSpPr>
          <p:cNvPr id="7" name="Rectangle 6">
            <a:extLst>
              <a:ext uri="{FF2B5EF4-FFF2-40B4-BE49-F238E27FC236}">
                <a16:creationId xmlns:a16="http://schemas.microsoft.com/office/drawing/2014/main" id="{8EF341E8-30A2-4017-AC14-1AE894DC5A18}"/>
              </a:ext>
            </a:extLst>
          </p:cNvPr>
          <p:cNvSpPr/>
          <p:nvPr/>
        </p:nvSpPr>
        <p:spPr>
          <a:xfrm>
            <a:off x="1113020" y="1864859"/>
            <a:ext cx="8869180" cy="4154984"/>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&lt;string&gt;</a:t>
            </a:r>
            <a:endParaRPr lang="en-US" sz="2400" dirty="0">
              <a:solidFill>
                <a:srgbClr val="000000"/>
              </a:solidFill>
              <a:latin typeface="Consolas" panose="020B0609020204030204" pitchFamily="49" charset="0"/>
            </a:endParaRPr>
          </a:p>
          <a:p>
            <a:r>
              <a:rPr lang="en-US" sz="2400" dirty="0">
                <a:solidFill>
                  <a:srgbClr val="808080"/>
                </a:solidFill>
                <a:latin typeface="Consolas" panose="020B0609020204030204" pitchFamily="49" charset="0"/>
              </a:rPr>
              <a:t>#include</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firstName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"Natalia "</a:t>
            </a:r>
            <a:r>
              <a:rPr lang="en-US" sz="2400" dirty="0">
                <a:solidFill>
                  <a:srgbClr val="000000"/>
                </a:solidFill>
                <a:latin typeface="Consolas" panose="020B0609020204030204" pitchFamily="49" charset="0"/>
              </a:rPr>
              <a:t>;</a:t>
            </a:r>
          </a:p>
          <a:p>
            <a:pPr lvl="1"/>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lastName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"Chaudhry"</a:t>
            </a:r>
            <a:r>
              <a:rPr lang="en-US" sz="2400" dirty="0">
                <a:solidFill>
                  <a:srgbClr val="000000"/>
                </a:solidFill>
                <a:latin typeface="Consolas" panose="020B0609020204030204" pitchFamily="49" charset="0"/>
              </a:rPr>
              <a:t>;</a:t>
            </a:r>
          </a:p>
          <a:p>
            <a:pPr lvl="1"/>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fullName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firstName.append</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lastName</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fullName</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098147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34BC-DA3A-4CAD-A804-CEE7CD1958A9}"/>
              </a:ext>
            </a:extLst>
          </p:cNvPr>
          <p:cNvSpPr>
            <a:spLocks noGrp="1"/>
          </p:cNvSpPr>
          <p:nvPr>
            <p:ph type="title"/>
          </p:nvPr>
        </p:nvSpPr>
        <p:spPr/>
        <p:txBody>
          <a:bodyPr/>
          <a:lstStyle/>
          <a:p>
            <a:r>
              <a:rPr lang="en-US" dirty="0"/>
              <a:t>+ operator acts according to the situation</a:t>
            </a:r>
            <a:endParaRPr lang="en-RW" dirty="0"/>
          </a:p>
        </p:txBody>
      </p:sp>
      <p:sp>
        <p:nvSpPr>
          <p:cNvPr id="3" name="Content Placeholder 2">
            <a:extLst>
              <a:ext uri="{FF2B5EF4-FFF2-40B4-BE49-F238E27FC236}">
                <a16:creationId xmlns:a16="http://schemas.microsoft.com/office/drawing/2014/main" id="{00ADA6FD-E0AC-425C-BCAA-6AF09D494037}"/>
              </a:ext>
            </a:extLst>
          </p:cNvPr>
          <p:cNvSpPr>
            <a:spLocks noGrp="1"/>
          </p:cNvSpPr>
          <p:nvPr>
            <p:ph idx="1"/>
          </p:nvPr>
        </p:nvSpPr>
        <p:spPr>
          <a:xfrm>
            <a:off x="838200" y="1685109"/>
            <a:ext cx="10515600" cy="391578"/>
          </a:xfrm>
        </p:spPr>
        <p:txBody>
          <a:bodyPr>
            <a:normAutofit lnSpcReduction="10000"/>
          </a:bodyPr>
          <a:lstStyle/>
          <a:p>
            <a:r>
              <a:rPr lang="en-US" dirty="0"/>
              <a:t>+ is used for both addition and concatenation</a:t>
            </a:r>
            <a:endParaRPr lang="en-RW" dirty="0"/>
          </a:p>
        </p:txBody>
      </p:sp>
      <p:sp>
        <p:nvSpPr>
          <p:cNvPr id="4" name="Slide Number Placeholder 3">
            <a:extLst>
              <a:ext uri="{FF2B5EF4-FFF2-40B4-BE49-F238E27FC236}">
                <a16:creationId xmlns:a16="http://schemas.microsoft.com/office/drawing/2014/main" id="{B7B849F7-8C14-4D76-B291-94B973BE942E}"/>
              </a:ext>
            </a:extLst>
          </p:cNvPr>
          <p:cNvSpPr>
            <a:spLocks noGrp="1"/>
          </p:cNvSpPr>
          <p:nvPr>
            <p:ph type="sldNum" sz="quarter" idx="12"/>
          </p:nvPr>
        </p:nvSpPr>
        <p:spPr/>
        <p:txBody>
          <a:bodyPr/>
          <a:lstStyle/>
          <a:p>
            <a:fld id="{583C1354-0F4F-4118-983A-17CBBA946E76}" type="slidenum">
              <a:rPr lang="en-RW" smtClean="0"/>
              <a:t>32</a:t>
            </a:fld>
            <a:endParaRPr lang="en-RW"/>
          </a:p>
        </p:txBody>
      </p:sp>
      <p:sp>
        <p:nvSpPr>
          <p:cNvPr id="5" name="Rectangle 4">
            <a:extLst>
              <a:ext uri="{FF2B5EF4-FFF2-40B4-BE49-F238E27FC236}">
                <a16:creationId xmlns:a16="http://schemas.microsoft.com/office/drawing/2014/main" id="{C721AC3B-D67D-4CC0-833B-735BEE0305EA}"/>
              </a:ext>
            </a:extLst>
          </p:cNvPr>
          <p:cNvSpPr/>
          <p:nvPr/>
        </p:nvSpPr>
        <p:spPr>
          <a:xfrm>
            <a:off x="1084287" y="2582511"/>
            <a:ext cx="8194623" cy="3477875"/>
          </a:xfrm>
          <a:prstGeom prst="rect">
            <a:avLst/>
          </a:prstGeom>
        </p:spPr>
        <p:txBody>
          <a:bodyPr wrap="square">
            <a:spAutoFit/>
          </a:bodyPr>
          <a:lstStyle/>
          <a:p>
            <a:r>
              <a:rPr lang="en-US" sz="2000" dirty="0">
                <a:solidFill>
                  <a:srgbClr val="808080"/>
                </a:solidFill>
                <a:latin typeface="Consolas" panose="020B0609020204030204" pitchFamily="49" charset="0"/>
              </a:rPr>
              <a:t>#include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&lt;string&gt;</a:t>
            </a:r>
            <a:endParaRPr lang="en-US" sz="2000" dirty="0">
              <a:solidFill>
                <a:srgbClr val="000000"/>
              </a:solidFill>
              <a:latin typeface="Consolas" panose="020B0609020204030204" pitchFamily="49" charset="0"/>
            </a:endParaRPr>
          </a:p>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x = 10;</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y = 20;</a:t>
            </a:r>
          </a:p>
          <a:p>
            <a:pPr lvl="1"/>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z = x + y;</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z;</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p>
        </p:txBody>
      </p:sp>
      <p:sp>
        <p:nvSpPr>
          <p:cNvPr id="6" name="Rectangle 5">
            <a:extLst>
              <a:ext uri="{FF2B5EF4-FFF2-40B4-BE49-F238E27FC236}">
                <a16:creationId xmlns:a16="http://schemas.microsoft.com/office/drawing/2014/main" id="{9EDCF7FB-44FF-46E5-B8BA-B950F4602452}"/>
              </a:ext>
            </a:extLst>
          </p:cNvPr>
          <p:cNvSpPr/>
          <p:nvPr/>
        </p:nvSpPr>
        <p:spPr>
          <a:xfrm>
            <a:off x="6404549" y="2582511"/>
            <a:ext cx="4949251" cy="3477875"/>
          </a:xfrm>
          <a:prstGeom prst="rect">
            <a:avLst/>
          </a:prstGeom>
        </p:spPr>
        <p:txBody>
          <a:bodyPr wrap="square">
            <a:spAutoFit/>
          </a:bodyPr>
          <a:lstStyle/>
          <a:p>
            <a:r>
              <a:rPr lang="en-US" sz="2000" dirty="0">
                <a:solidFill>
                  <a:srgbClr val="808080"/>
                </a:solidFill>
                <a:latin typeface="Consolas" panose="020B0609020204030204" pitchFamily="49" charset="0"/>
              </a:rPr>
              <a:t>#include</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&lt;string&gt;</a:t>
            </a:r>
            <a:endParaRPr lang="en-US" sz="2000" dirty="0">
              <a:solidFill>
                <a:srgbClr val="000000"/>
              </a:solidFill>
              <a:latin typeface="Consolas" panose="020B0609020204030204" pitchFamily="49" charset="0"/>
            </a:endParaRPr>
          </a:p>
          <a:p>
            <a:r>
              <a:rPr lang="en-US" sz="2000" dirty="0">
                <a:solidFill>
                  <a:srgbClr val="808080"/>
                </a:solidFill>
                <a:latin typeface="Consolas" panose="020B0609020204030204" pitchFamily="49" charset="0"/>
              </a:rPr>
              <a:t>#include</a:t>
            </a:r>
            <a:r>
              <a:rPr lang="en-US" sz="2000" dirty="0">
                <a:solidFill>
                  <a:srgbClr val="A31515"/>
                </a:solidFill>
                <a:latin typeface="Consolas" panose="020B0609020204030204" pitchFamily="49" charset="0"/>
              </a:rPr>
              <a:t>&lt;iostream&gt;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using</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namespace</a:t>
            </a:r>
            <a:r>
              <a:rPr lang="en-US" sz="2000" dirty="0">
                <a:solidFill>
                  <a:srgbClr val="000000"/>
                </a:solidFill>
                <a:latin typeface="Consolas" panose="020B0609020204030204" pitchFamily="49" charset="0"/>
              </a:rPr>
              <a:t> std;</a:t>
            </a: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main()</a:t>
            </a:r>
          </a:p>
          <a:p>
            <a:r>
              <a:rPr lang="en-RW" sz="2000" dirty="0">
                <a:solidFill>
                  <a:srgbClr val="000000"/>
                </a:solidFill>
                <a:latin typeface="Consolas" panose="020B0609020204030204" pitchFamily="49" charset="0"/>
              </a:rPr>
              <a:t>{</a:t>
            </a:r>
          </a:p>
          <a:p>
            <a:pPr lvl="1"/>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x = 10;</a:t>
            </a:r>
          </a:p>
          <a:p>
            <a:pPr lvl="1"/>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y = 20;</a:t>
            </a:r>
          </a:p>
          <a:p>
            <a:pPr lvl="1"/>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z = x + y;</a:t>
            </a:r>
          </a:p>
          <a:p>
            <a:pPr lvl="1"/>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z;</a:t>
            </a:r>
          </a:p>
          <a:p>
            <a:pPr lvl="1"/>
            <a:r>
              <a:rPr lang="en-US" sz="2000" dirty="0">
                <a:solidFill>
                  <a:srgbClr val="0000FF"/>
                </a:solidFill>
                <a:latin typeface="Consolas" panose="020B0609020204030204" pitchFamily="49" charset="0"/>
              </a:rPr>
              <a:t>return</a:t>
            </a:r>
            <a:r>
              <a:rPr lang="en-US" sz="2000" dirty="0">
                <a:solidFill>
                  <a:srgbClr val="000000"/>
                </a:solidFill>
                <a:latin typeface="Consolas" panose="020B0609020204030204" pitchFamily="49" charset="0"/>
              </a:rPr>
              <a:t> 0;</a:t>
            </a:r>
          </a:p>
          <a:p>
            <a:r>
              <a:rPr lang="en-RW" sz="2000" dirty="0">
                <a:solidFill>
                  <a:srgbClr val="000000"/>
                </a:solidFill>
                <a:latin typeface="Consolas" panose="020B0609020204030204" pitchFamily="49" charset="0"/>
              </a:rPr>
              <a:t>}</a:t>
            </a:r>
          </a:p>
        </p:txBody>
      </p:sp>
      <p:sp>
        <p:nvSpPr>
          <p:cNvPr id="7" name="TextBox 6">
            <a:extLst>
              <a:ext uri="{FF2B5EF4-FFF2-40B4-BE49-F238E27FC236}">
                <a16:creationId xmlns:a16="http://schemas.microsoft.com/office/drawing/2014/main" id="{A9197050-6192-4B96-9663-7D7E11D1041A}"/>
              </a:ext>
            </a:extLst>
          </p:cNvPr>
          <p:cNvSpPr txBox="1"/>
          <p:nvPr/>
        </p:nvSpPr>
        <p:spPr>
          <a:xfrm>
            <a:off x="1813074" y="2181617"/>
            <a:ext cx="1592103" cy="461665"/>
          </a:xfrm>
          <a:prstGeom prst="rect">
            <a:avLst/>
          </a:prstGeom>
          <a:noFill/>
          <a:ln>
            <a:solidFill>
              <a:srgbClr val="FFC000"/>
            </a:solidFill>
          </a:ln>
        </p:spPr>
        <p:txBody>
          <a:bodyPr wrap="none" rtlCol="0">
            <a:spAutoFit/>
          </a:bodyPr>
          <a:lstStyle/>
          <a:p>
            <a:r>
              <a:rPr lang="en-US" sz="2400" b="1" i="1" dirty="0"/>
              <a:t>z will be 30</a:t>
            </a:r>
            <a:endParaRPr lang="en-RW" sz="2400" b="1" i="1" dirty="0"/>
          </a:p>
        </p:txBody>
      </p:sp>
      <p:sp>
        <p:nvSpPr>
          <p:cNvPr id="8" name="TextBox 7">
            <a:extLst>
              <a:ext uri="{FF2B5EF4-FFF2-40B4-BE49-F238E27FC236}">
                <a16:creationId xmlns:a16="http://schemas.microsoft.com/office/drawing/2014/main" id="{65009227-B790-43EE-89ED-C9EFE843A87B}"/>
              </a:ext>
            </a:extLst>
          </p:cNvPr>
          <p:cNvSpPr txBox="1"/>
          <p:nvPr/>
        </p:nvSpPr>
        <p:spPr>
          <a:xfrm>
            <a:off x="6953841" y="2181617"/>
            <a:ext cx="2063385" cy="461665"/>
          </a:xfrm>
          <a:prstGeom prst="rect">
            <a:avLst/>
          </a:prstGeom>
          <a:noFill/>
          <a:ln>
            <a:solidFill>
              <a:srgbClr val="FFC000"/>
            </a:solidFill>
          </a:ln>
        </p:spPr>
        <p:txBody>
          <a:bodyPr wrap="none" rtlCol="0">
            <a:spAutoFit/>
          </a:bodyPr>
          <a:lstStyle/>
          <a:p>
            <a:r>
              <a:rPr lang="en-US" sz="2400" b="1" i="1" dirty="0"/>
              <a:t>z will be ‘1020’</a:t>
            </a:r>
            <a:endParaRPr lang="en-RW" sz="2400" b="1" i="1" dirty="0"/>
          </a:p>
        </p:txBody>
      </p:sp>
    </p:spTree>
    <p:extLst>
      <p:ext uri="{BB962C8B-B14F-4D97-AF65-F5344CB8AC3E}">
        <p14:creationId xmlns:p14="http://schemas.microsoft.com/office/powerpoint/2010/main" val="830414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13E6-3003-4681-B03A-6B5E27E14806}"/>
              </a:ext>
            </a:extLst>
          </p:cNvPr>
          <p:cNvSpPr>
            <a:spLocks noGrp="1"/>
          </p:cNvSpPr>
          <p:nvPr>
            <p:ph type="title"/>
          </p:nvPr>
        </p:nvSpPr>
        <p:spPr/>
        <p:txBody>
          <a:bodyPr/>
          <a:lstStyle/>
          <a:p>
            <a:r>
              <a:rPr lang="en-US" dirty="0"/>
              <a:t>Find string length: use </a:t>
            </a:r>
            <a:r>
              <a:rPr lang="en-US" dirty="0">
                <a:solidFill>
                  <a:srgbClr val="000000"/>
                </a:solidFill>
                <a:latin typeface="Consolas" panose="020B0609020204030204" pitchFamily="49" charset="0"/>
              </a:rPr>
              <a:t>length()</a:t>
            </a:r>
            <a:r>
              <a:rPr lang="en-US" dirty="0"/>
              <a:t>function</a:t>
            </a:r>
            <a:endParaRPr lang="en-RW" dirty="0"/>
          </a:p>
        </p:txBody>
      </p:sp>
      <p:sp>
        <p:nvSpPr>
          <p:cNvPr id="4" name="Slide Number Placeholder 3">
            <a:extLst>
              <a:ext uri="{FF2B5EF4-FFF2-40B4-BE49-F238E27FC236}">
                <a16:creationId xmlns:a16="http://schemas.microsoft.com/office/drawing/2014/main" id="{322974B6-23FF-4929-948B-8EF5262BDD11}"/>
              </a:ext>
            </a:extLst>
          </p:cNvPr>
          <p:cNvSpPr>
            <a:spLocks noGrp="1"/>
          </p:cNvSpPr>
          <p:nvPr>
            <p:ph type="sldNum" sz="quarter" idx="12"/>
          </p:nvPr>
        </p:nvSpPr>
        <p:spPr/>
        <p:txBody>
          <a:bodyPr/>
          <a:lstStyle/>
          <a:p>
            <a:fld id="{583C1354-0F4F-4118-983A-17CBBA946E76}" type="slidenum">
              <a:rPr lang="en-RW" smtClean="0"/>
              <a:t>33</a:t>
            </a:fld>
            <a:endParaRPr lang="en-RW"/>
          </a:p>
        </p:txBody>
      </p:sp>
      <p:pic>
        <p:nvPicPr>
          <p:cNvPr id="5" name="Picture 4">
            <a:extLst>
              <a:ext uri="{FF2B5EF4-FFF2-40B4-BE49-F238E27FC236}">
                <a16:creationId xmlns:a16="http://schemas.microsoft.com/office/drawing/2014/main" id="{4AAFF7F6-B41D-404E-ABAE-0EA4F5EFBC8F}"/>
              </a:ext>
            </a:extLst>
          </p:cNvPr>
          <p:cNvPicPr>
            <a:picLocks noChangeAspect="1"/>
          </p:cNvPicPr>
          <p:nvPr/>
        </p:nvPicPr>
        <p:blipFill>
          <a:blip r:embed="rId2"/>
          <a:stretch>
            <a:fillRect/>
          </a:stretch>
        </p:blipFill>
        <p:spPr>
          <a:xfrm>
            <a:off x="6720326" y="4776396"/>
            <a:ext cx="4847348" cy="963353"/>
          </a:xfrm>
          <a:prstGeom prst="rect">
            <a:avLst/>
          </a:prstGeom>
        </p:spPr>
      </p:pic>
      <p:sp>
        <p:nvSpPr>
          <p:cNvPr id="6" name="Rectangle 5">
            <a:extLst>
              <a:ext uri="{FF2B5EF4-FFF2-40B4-BE49-F238E27FC236}">
                <a16:creationId xmlns:a16="http://schemas.microsoft.com/office/drawing/2014/main" id="{625F5FF2-4475-4F92-AFD2-ECA2050C2575}"/>
              </a:ext>
            </a:extLst>
          </p:cNvPr>
          <p:cNvSpPr/>
          <p:nvPr/>
        </p:nvSpPr>
        <p:spPr>
          <a:xfrm>
            <a:off x="838200" y="1821259"/>
            <a:ext cx="11049000" cy="3416320"/>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&lt;string&gt;</a:t>
            </a:r>
            <a:endParaRPr lang="en-US" sz="2400" dirty="0">
              <a:solidFill>
                <a:srgbClr val="000000"/>
              </a:solidFill>
              <a:latin typeface="Consolas" panose="020B0609020204030204" pitchFamily="49" charset="0"/>
            </a:endParaRPr>
          </a:p>
          <a:p>
            <a:r>
              <a:rPr lang="en-US" sz="2400" dirty="0">
                <a:solidFill>
                  <a:srgbClr val="808080"/>
                </a:solidFill>
                <a:latin typeface="Consolas" panose="020B0609020204030204" pitchFamily="49" charset="0"/>
              </a:rPr>
              <a:t>#include</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txt = </a:t>
            </a:r>
            <a:r>
              <a:rPr lang="en-US" sz="2400" dirty="0">
                <a:solidFill>
                  <a:srgbClr val="A31515"/>
                </a:solidFill>
                <a:latin typeface="Consolas" panose="020B0609020204030204" pitchFamily="49" charset="0"/>
              </a:rPr>
              <a:t>"Natalia"</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"The length string is: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txt.length</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8804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6BE6-8971-4902-9CF9-72DEFCBCD6FC}"/>
              </a:ext>
            </a:extLst>
          </p:cNvPr>
          <p:cNvSpPr>
            <a:spLocks noGrp="1"/>
          </p:cNvSpPr>
          <p:nvPr>
            <p:ph type="title"/>
          </p:nvPr>
        </p:nvSpPr>
        <p:spPr/>
        <p:txBody>
          <a:bodyPr>
            <a:normAutofit/>
          </a:bodyPr>
          <a:lstStyle/>
          <a:p>
            <a:r>
              <a:rPr lang="en-US" dirty="0"/>
              <a:t>Access Strings</a:t>
            </a:r>
            <a:endParaRPr lang="en-RW" dirty="0"/>
          </a:p>
        </p:txBody>
      </p:sp>
      <p:sp>
        <p:nvSpPr>
          <p:cNvPr id="3" name="Content Placeholder 2">
            <a:extLst>
              <a:ext uri="{FF2B5EF4-FFF2-40B4-BE49-F238E27FC236}">
                <a16:creationId xmlns:a16="http://schemas.microsoft.com/office/drawing/2014/main" id="{F1385F28-4197-402F-9984-0167DE431891}"/>
              </a:ext>
            </a:extLst>
          </p:cNvPr>
          <p:cNvSpPr>
            <a:spLocks noGrp="1"/>
          </p:cNvSpPr>
          <p:nvPr>
            <p:ph idx="1"/>
          </p:nvPr>
        </p:nvSpPr>
        <p:spPr/>
        <p:txBody>
          <a:bodyPr/>
          <a:lstStyle/>
          <a:p>
            <a:r>
              <a:rPr lang="en-US" dirty="0"/>
              <a:t>You can access the characters in a string by referring to its index number inside square brackets []</a:t>
            </a:r>
          </a:p>
          <a:p>
            <a:endParaRPr lang="en-US" dirty="0"/>
          </a:p>
          <a:p>
            <a:endParaRPr lang="en-RW" dirty="0"/>
          </a:p>
        </p:txBody>
      </p:sp>
      <p:sp>
        <p:nvSpPr>
          <p:cNvPr id="4" name="Slide Number Placeholder 3">
            <a:extLst>
              <a:ext uri="{FF2B5EF4-FFF2-40B4-BE49-F238E27FC236}">
                <a16:creationId xmlns:a16="http://schemas.microsoft.com/office/drawing/2014/main" id="{D2E40A91-29E6-458F-9339-B53DDBB06300}"/>
              </a:ext>
            </a:extLst>
          </p:cNvPr>
          <p:cNvSpPr>
            <a:spLocks noGrp="1"/>
          </p:cNvSpPr>
          <p:nvPr>
            <p:ph type="sldNum" sz="quarter" idx="12"/>
          </p:nvPr>
        </p:nvSpPr>
        <p:spPr/>
        <p:txBody>
          <a:bodyPr/>
          <a:lstStyle/>
          <a:p>
            <a:fld id="{583C1354-0F4F-4118-983A-17CBBA946E76}" type="slidenum">
              <a:rPr lang="en-RW" smtClean="0"/>
              <a:t>34</a:t>
            </a:fld>
            <a:endParaRPr lang="en-RW"/>
          </a:p>
        </p:txBody>
      </p:sp>
      <p:sp>
        <p:nvSpPr>
          <p:cNvPr id="6" name="Rectangle 5">
            <a:extLst>
              <a:ext uri="{FF2B5EF4-FFF2-40B4-BE49-F238E27FC236}">
                <a16:creationId xmlns:a16="http://schemas.microsoft.com/office/drawing/2014/main" id="{29996636-F7DB-49D5-9F0C-86126BFB3B2A}"/>
              </a:ext>
            </a:extLst>
          </p:cNvPr>
          <p:cNvSpPr/>
          <p:nvPr/>
        </p:nvSpPr>
        <p:spPr>
          <a:xfrm>
            <a:off x="3048000" y="2967335"/>
            <a:ext cx="6096000" cy="1815882"/>
          </a:xfrm>
          <a:prstGeom prst="rect">
            <a:avLst/>
          </a:prstGeom>
        </p:spPr>
        <p:txBody>
          <a:bodyPr>
            <a:spAutoFit/>
          </a:bodyPr>
          <a:lstStyle/>
          <a:p>
            <a:r>
              <a:rPr lang="en-US" sz="2800" dirty="0">
                <a:solidFill>
                  <a:srgbClr val="000000"/>
                </a:solidFill>
                <a:latin typeface="Consolas" panose="020B0609020204030204" pitchFamily="49" charset="0"/>
              </a:rPr>
              <a:t>string </a:t>
            </a:r>
            <a:r>
              <a:rPr lang="en-US" sz="2800" dirty="0" err="1">
                <a:solidFill>
                  <a:srgbClr val="000000"/>
                </a:solidFill>
                <a:latin typeface="Consolas" panose="020B0609020204030204" pitchFamily="49" charset="0"/>
              </a:rPr>
              <a:t>myString</a:t>
            </a:r>
            <a:r>
              <a:rPr lang="en-US" sz="2800" dirty="0">
                <a:solidFill>
                  <a:srgbClr val="000000"/>
                </a:solidFill>
                <a:latin typeface="Consolas" panose="020B0609020204030204" pitchFamily="49" charset="0"/>
              </a:rPr>
              <a:t> = </a:t>
            </a:r>
            <a:r>
              <a:rPr lang="en-US" sz="2800" dirty="0">
                <a:solidFill>
                  <a:srgbClr val="A52A2A"/>
                </a:solidFill>
                <a:latin typeface="Consolas" panose="020B0609020204030204" pitchFamily="49" charset="0"/>
              </a:rPr>
              <a:t>"Hello"</a:t>
            </a:r>
            <a:r>
              <a:rPr lang="en-US" sz="2800" dirty="0">
                <a:solidFill>
                  <a:srgbClr val="000000"/>
                </a:solidFill>
                <a:latin typeface="Consolas" panose="020B0609020204030204" pitchFamily="49" charset="0"/>
              </a:rPr>
              <a:t>;</a:t>
            </a:r>
            <a:br>
              <a:rPr lang="en-US" sz="2800" dirty="0"/>
            </a:br>
            <a:r>
              <a:rPr lang="en-US" sz="2800" dirty="0" err="1">
                <a:solidFill>
                  <a:srgbClr val="000000"/>
                </a:solidFill>
                <a:latin typeface="Consolas" panose="020B0609020204030204" pitchFamily="49" charset="0"/>
              </a:rPr>
              <a:t>cout</a:t>
            </a:r>
            <a:r>
              <a:rPr lang="en-US" sz="2800" dirty="0">
                <a:solidFill>
                  <a:srgbClr val="000000"/>
                </a:solidFill>
                <a:latin typeface="Consolas" panose="020B0609020204030204" pitchFamily="49" charset="0"/>
              </a:rPr>
              <a:t> &lt;&lt; </a:t>
            </a:r>
            <a:r>
              <a:rPr lang="en-US" sz="2800" dirty="0" err="1">
                <a:solidFill>
                  <a:srgbClr val="000000"/>
                </a:solidFill>
                <a:latin typeface="Consolas" panose="020B0609020204030204" pitchFamily="49" charset="0"/>
              </a:rPr>
              <a:t>myString</a:t>
            </a:r>
            <a:r>
              <a:rPr lang="en-US" sz="2800" dirty="0">
                <a:solidFill>
                  <a:srgbClr val="000000"/>
                </a:solidFill>
                <a:latin typeface="Consolas" panose="020B0609020204030204" pitchFamily="49" charset="0"/>
              </a:rPr>
              <a:t>[</a:t>
            </a:r>
            <a:r>
              <a:rPr lang="en-US" sz="2800" dirty="0">
                <a:solidFill>
                  <a:srgbClr val="FF0000"/>
                </a:solidFill>
                <a:latin typeface="Consolas" panose="020B0609020204030204" pitchFamily="49" charset="0"/>
              </a:rPr>
              <a:t>0</a:t>
            </a:r>
            <a:r>
              <a:rPr lang="en-US" sz="2800" dirty="0">
                <a:solidFill>
                  <a:srgbClr val="000000"/>
                </a:solidFill>
                <a:latin typeface="Consolas" panose="020B0609020204030204" pitchFamily="49" charset="0"/>
              </a:rPr>
              <a:t>];</a:t>
            </a:r>
            <a:br>
              <a:rPr lang="en-US" sz="2800" dirty="0"/>
            </a:br>
            <a:r>
              <a:rPr lang="en-US" sz="2800" dirty="0">
                <a:solidFill>
                  <a:srgbClr val="008000"/>
                </a:solidFill>
                <a:latin typeface="Consolas" panose="020B0609020204030204" pitchFamily="49" charset="0"/>
              </a:rPr>
              <a:t>// Outputs H</a:t>
            </a:r>
          </a:p>
          <a:p>
            <a:r>
              <a:rPr lang="en-US" sz="2800" dirty="0" err="1">
                <a:solidFill>
                  <a:srgbClr val="000000"/>
                </a:solidFill>
                <a:latin typeface="Consolas" panose="020B0609020204030204" pitchFamily="49" charset="0"/>
              </a:rPr>
              <a:t>myString</a:t>
            </a:r>
            <a:r>
              <a:rPr lang="en-US" sz="2800" dirty="0">
                <a:solidFill>
                  <a:srgbClr val="000000"/>
                </a:solidFill>
                <a:latin typeface="Consolas" panose="020B0609020204030204" pitchFamily="49" charset="0"/>
              </a:rPr>
              <a:t>[0] = ’h';</a:t>
            </a:r>
            <a:endParaRPr lang="en-RW" sz="2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271965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9C7B-AB35-4B08-8679-9E89A4D408AB}"/>
              </a:ext>
            </a:extLst>
          </p:cNvPr>
          <p:cNvSpPr>
            <a:spLocks noGrp="1"/>
          </p:cNvSpPr>
          <p:nvPr>
            <p:ph type="title"/>
          </p:nvPr>
        </p:nvSpPr>
        <p:spPr/>
        <p:txBody>
          <a:bodyPr/>
          <a:lstStyle/>
          <a:p>
            <a:r>
              <a:rPr lang="en-US" dirty="0"/>
              <a:t>Input in strings</a:t>
            </a:r>
            <a:endParaRPr lang="en-RW" dirty="0"/>
          </a:p>
        </p:txBody>
      </p:sp>
      <p:sp>
        <p:nvSpPr>
          <p:cNvPr id="3" name="Content Placeholder 2">
            <a:extLst>
              <a:ext uri="{FF2B5EF4-FFF2-40B4-BE49-F238E27FC236}">
                <a16:creationId xmlns:a16="http://schemas.microsoft.com/office/drawing/2014/main" id="{F89C3264-635E-476F-A4FC-20E144A5CFA6}"/>
              </a:ext>
            </a:extLst>
          </p:cNvPr>
          <p:cNvSpPr>
            <a:spLocks noGrp="1"/>
          </p:cNvSpPr>
          <p:nvPr>
            <p:ph idx="1"/>
          </p:nvPr>
        </p:nvSpPr>
        <p:spPr/>
        <p:txBody>
          <a:bodyPr>
            <a:normAutofit/>
          </a:bodyPr>
          <a:lstStyle/>
          <a:p>
            <a:r>
              <a:rPr lang="en-US" sz="2800" dirty="0" err="1"/>
              <a:t>cin</a:t>
            </a:r>
            <a:r>
              <a:rPr lang="en-US" sz="2800" dirty="0"/>
              <a:t> considers a space (whitespace, tabs, </a:t>
            </a:r>
            <a:r>
              <a:rPr lang="en-US" sz="2800" dirty="0" err="1"/>
              <a:t>etc</a:t>
            </a:r>
            <a:r>
              <a:rPr lang="en-US" sz="2800" dirty="0"/>
              <a:t>) as a terminating character, which means that it can only display a single word (even if you type many words)</a:t>
            </a:r>
          </a:p>
          <a:p>
            <a:r>
              <a:rPr lang="en-US" sz="2800" dirty="0" err="1"/>
              <a:t>Cin.getline</a:t>
            </a:r>
            <a:r>
              <a:rPr lang="en-US" sz="2800" dirty="0"/>
              <a:t>() function only works for char array as its first argument</a:t>
            </a:r>
          </a:p>
          <a:p>
            <a:r>
              <a:rPr lang="en-US" sz="2800" dirty="0"/>
              <a:t>Use another version of </a:t>
            </a:r>
            <a:r>
              <a:rPr lang="en-US" sz="2800" dirty="0" err="1"/>
              <a:t>getline</a:t>
            </a:r>
            <a:r>
              <a:rPr lang="en-US" sz="2800" dirty="0"/>
              <a:t>():</a:t>
            </a:r>
          </a:p>
          <a:p>
            <a:pPr lvl="1"/>
            <a:r>
              <a:rPr lang="en-US" sz="2400" dirty="0" err="1"/>
              <a:t>Getline</a:t>
            </a:r>
            <a:r>
              <a:rPr lang="en-US" sz="2400" dirty="0"/>
              <a:t>(first argument, second argument);</a:t>
            </a:r>
          </a:p>
          <a:p>
            <a:pPr lvl="1"/>
            <a:r>
              <a:rPr lang="en-US" sz="2400" dirty="0"/>
              <a:t>First argument is </a:t>
            </a:r>
            <a:r>
              <a:rPr lang="en-US" sz="2400" b="1" dirty="0" err="1"/>
              <a:t>cin</a:t>
            </a:r>
            <a:endParaRPr lang="en-US" sz="2400" b="1" dirty="0"/>
          </a:p>
          <a:p>
            <a:pPr lvl="1"/>
            <a:r>
              <a:rPr lang="en-US" sz="2400" dirty="0"/>
              <a:t>Second argument is </a:t>
            </a:r>
            <a:r>
              <a:rPr lang="en-US" sz="2400" b="1" dirty="0"/>
              <a:t>string </a:t>
            </a:r>
            <a:r>
              <a:rPr lang="en-US" sz="2400" dirty="0"/>
              <a:t>variable name</a:t>
            </a:r>
          </a:p>
          <a:p>
            <a:endParaRPr lang="en-RW" sz="2800" dirty="0"/>
          </a:p>
        </p:txBody>
      </p:sp>
      <p:sp>
        <p:nvSpPr>
          <p:cNvPr id="4" name="Slide Number Placeholder 3">
            <a:extLst>
              <a:ext uri="{FF2B5EF4-FFF2-40B4-BE49-F238E27FC236}">
                <a16:creationId xmlns:a16="http://schemas.microsoft.com/office/drawing/2014/main" id="{9D47E26D-35D8-4D7F-9F81-A7424B3EFC8F}"/>
              </a:ext>
            </a:extLst>
          </p:cNvPr>
          <p:cNvSpPr>
            <a:spLocks noGrp="1"/>
          </p:cNvSpPr>
          <p:nvPr>
            <p:ph type="sldNum" sz="quarter" idx="12"/>
          </p:nvPr>
        </p:nvSpPr>
        <p:spPr/>
        <p:txBody>
          <a:bodyPr/>
          <a:lstStyle/>
          <a:p>
            <a:fld id="{583C1354-0F4F-4118-983A-17CBBA946E76}" type="slidenum">
              <a:rPr lang="en-RW" smtClean="0"/>
              <a:t>35</a:t>
            </a:fld>
            <a:endParaRPr lang="en-RW"/>
          </a:p>
        </p:txBody>
      </p:sp>
    </p:spTree>
    <p:extLst>
      <p:ext uri="{BB962C8B-B14F-4D97-AF65-F5344CB8AC3E}">
        <p14:creationId xmlns:p14="http://schemas.microsoft.com/office/powerpoint/2010/main" val="1602918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9C7B-AB35-4B08-8679-9E89A4D408AB}"/>
              </a:ext>
            </a:extLst>
          </p:cNvPr>
          <p:cNvSpPr>
            <a:spLocks noGrp="1"/>
          </p:cNvSpPr>
          <p:nvPr>
            <p:ph type="title"/>
          </p:nvPr>
        </p:nvSpPr>
        <p:spPr/>
        <p:txBody>
          <a:bodyPr/>
          <a:lstStyle/>
          <a:p>
            <a:r>
              <a:rPr lang="en-US" dirty="0"/>
              <a:t>Input in strings</a:t>
            </a:r>
            <a:endParaRPr lang="en-RW" dirty="0"/>
          </a:p>
        </p:txBody>
      </p:sp>
      <p:sp>
        <p:nvSpPr>
          <p:cNvPr id="4" name="Slide Number Placeholder 3">
            <a:extLst>
              <a:ext uri="{FF2B5EF4-FFF2-40B4-BE49-F238E27FC236}">
                <a16:creationId xmlns:a16="http://schemas.microsoft.com/office/drawing/2014/main" id="{9D47E26D-35D8-4D7F-9F81-A7424B3EFC8F}"/>
              </a:ext>
            </a:extLst>
          </p:cNvPr>
          <p:cNvSpPr>
            <a:spLocks noGrp="1"/>
          </p:cNvSpPr>
          <p:nvPr>
            <p:ph type="sldNum" sz="quarter" idx="12"/>
          </p:nvPr>
        </p:nvSpPr>
        <p:spPr/>
        <p:txBody>
          <a:bodyPr/>
          <a:lstStyle/>
          <a:p>
            <a:fld id="{583C1354-0F4F-4118-983A-17CBBA946E76}" type="slidenum">
              <a:rPr lang="en-RW" smtClean="0"/>
              <a:t>36</a:t>
            </a:fld>
            <a:endParaRPr lang="en-RW"/>
          </a:p>
        </p:txBody>
      </p:sp>
      <p:pic>
        <p:nvPicPr>
          <p:cNvPr id="6" name="Picture 5">
            <a:extLst>
              <a:ext uri="{FF2B5EF4-FFF2-40B4-BE49-F238E27FC236}">
                <a16:creationId xmlns:a16="http://schemas.microsoft.com/office/drawing/2014/main" id="{917F78B5-69A6-4418-AD2D-60305C8F4823}"/>
              </a:ext>
            </a:extLst>
          </p:cNvPr>
          <p:cNvPicPr>
            <a:picLocks noChangeAspect="1"/>
          </p:cNvPicPr>
          <p:nvPr/>
        </p:nvPicPr>
        <p:blipFill>
          <a:blip r:embed="rId2"/>
          <a:stretch>
            <a:fillRect/>
          </a:stretch>
        </p:blipFill>
        <p:spPr>
          <a:xfrm>
            <a:off x="5284832" y="2289120"/>
            <a:ext cx="6651535" cy="1139880"/>
          </a:xfrm>
          <a:prstGeom prst="rect">
            <a:avLst/>
          </a:prstGeom>
        </p:spPr>
      </p:pic>
      <p:sp>
        <p:nvSpPr>
          <p:cNvPr id="7" name="Rectangle 6">
            <a:extLst>
              <a:ext uri="{FF2B5EF4-FFF2-40B4-BE49-F238E27FC236}">
                <a16:creationId xmlns:a16="http://schemas.microsoft.com/office/drawing/2014/main" id="{53E62ACC-81BA-47D3-A074-AFB0D3BF10B7}"/>
              </a:ext>
            </a:extLst>
          </p:cNvPr>
          <p:cNvSpPr/>
          <p:nvPr/>
        </p:nvSpPr>
        <p:spPr>
          <a:xfrm>
            <a:off x="719528" y="1859340"/>
            <a:ext cx="8424472" cy="4154984"/>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&lt;string&gt;</a:t>
            </a:r>
            <a:endParaRPr lang="en-US" sz="2400" dirty="0">
              <a:solidFill>
                <a:srgbClr val="000000"/>
              </a:solidFill>
              <a:latin typeface="Consolas" panose="020B0609020204030204" pitchFamily="49" charset="0"/>
            </a:endParaRPr>
          </a:p>
          <a:p>
            <a:r>
              <a:rPr lang="en-US" sz="2400" dirty="0">
                <a:solidFill>
                  <a:srgbClr val="808080"/>
                </a:solidFill>
                <a:latin typeface="Consolas" panose="020B0609020204030204" pitchFamily="49" charset="0"/>
              </a:rPr>
              <a:t>#include</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fullName</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"Type your full name: "</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getline</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cin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fullName</a:t>
            </a:r>
            <a:r>
              <a:rPr lang="en-US" sz="2400" dirty="0">
                <a:solidFill>
                  <a:srgbClr val="000000"/>
                </a:solidFill>
                <a:latin typeface="Consolas" panose="020B0609020204030204" pitchFamily="49" charset="0"/>
              </a:rPr>
              <a:t>);</a:t>
            </a:r>
          </a:p>
          <a:p>
            <a:pPr lvl="1"/>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"Your name is: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fullName</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	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08439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29D4-E118-44CA-A1D1-B4497CF8BC86}"/>
              </a:ext>
            </a:extLst>
          </p:cNvPr>
          <p:cNvSpPr>
            <a:spLocks noGrp="1"/>
          </p:cNvSpPr>
          <p:nvPr>
            <p:ph type="title"/>
          </p:nvPr>
        </p:nvSpPr>
        <p:spPr/>
        <p:txBody>
          <a:bodyPr/>
          <a:lstStyle/>
          <a:p>
            <a:r>
              <a:rPr lang="en-US" dirty="0"/>
              <a:t>Reading</a:t>
            </a:r>
            <a:endParaRPr lang="en-RW" dirty="0"/>
          </a:p>
        </p:txBody>
      </p:sp>
      <p:sp>
        <p:nvSpPr>
          <p:cNvPr id="3" name="Content Placeholder 2">
            <a:extLst>
              <a:ext uri="{FF2B5EF4-FFF2-40B4-BE49-F238E27FC236}">
                <a16:creationId xmlns:a16="http://schemas.microsoft.com/office/drawing/2014/main" id="{573E0A13-DEF8-4915-8174-B9B7D700418E}"/>
              </a:ext>
            </a:extLst>
          </p:cNvPr>
          <p:cNvSpPr>
            <a:spLocks noGrp="1"/>
          </p:cNvSpPr>
          <p:nvPr>
            <p:ph idx="1"/>
          </p:nvPr>
        </p:nvSpPr>
        <p:spPr/>
        <p:txBody>
          <a:bodyPr/>
          <a:lstStyle/>
          <a:p>
            <a:r>
              <a:rPr lang="en-US" dirty="0"/>
              <a:t>D.S Malik C++ Programming-From Problem Analysis to Program Design, Pg. 486 - Pg. 526, Chapter 9 Array and Strings</a:t>
            </a:r>
          </a:p>
          <a:p>
            <a:r>
              <a:rPr lang="en-US" dirty="0"/>
              <a:t>Walter </a:t>
            </a:r>
            <a:r>
              <a:rPr lang="en-US" dirty="0" err="1"/>
              <a:t>savitch</a:t>
            </a:r>
            <a:r>
              <a:rPr lang="en-US" dirty="0"/>
              <a:t>, problem solving with C++</a:t>
            </a:r>
          </a:p>
          <a:p>
            <a:pPr lvl="1"/>
            <a:r>
              <a:rPr lang="en-US" dirty="0" err="1"/>
              <a:t>Pg</a:t>
            </a:r>
            <a:r>
              <a:rPr lang="en-US" dirty="0"/>
              <a:t> 425, multi-dimensional array basics</a:t>
            </a:r>
            <a:endParaRPr lang="en-RW" dirty="0"/>
          </a:p>
        </p:txBody>
      </p:sp>
      <p:sp>
        <p:nvSpPr>
          <p:cNvPr id="4" name="Slide Number Placeholder 3">
            <a:extLst>
              <a:ext uri="{FF2B5EF4-FFF2-40B4-BE49-F238E27FC236}">
                <a16:creationId xmlns:a16="http://schemas.microsoft.com/office/drawing/2014/main" id="{AC253C56-FD3B-4F8D-99F5-4083B6538758}"/>
              </a:ext>
            </a:extLst>
          </p:cNvPr>
          <p:cNvSpPr>
            <a:spLocks noGrp="1"/>
          </p:cNvSpPr>
          <p:nvPr>
            <p:ph type="sldNum" sz="quarter" idx="12"/>
          </p:nvPr>
        </p:nvSpPr>
        <p:spPr/>
        <p:txBody>
          <a:bodyPr/>
          <a:lstStyle/>
          <a:p>
            <a:fld id="{583C1354-0F4F-4118-983A-17CBBA946E76}" type="slidenum">
              <a:rPr lang="en-RW" smtClean="0"/>
              <a:t>37</a:t>
            </a:fld>
            <a:endParaRPr lang="en-RW"/>
          </a:p>
        </p:txBody>
      </p:sp>
    </p:spTree>
    <p:extLst>
      <p:ext uri="{BB962C8B-B14F-4D97-AF65-F5344CB8AC3E}">
        <p14:creationId xmlns:p14="http://schemas.microsoft.com/office/powerpoint/2010/main" val="3140436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5917-FC3E-41A0-A53C-C86625B3787A}"/>
              </a:ext>
            </a:extLst>
          </p:cNvPr>
          <p:cNvSpPr>
            <a:spLocks noGrp="1"/>
          </p:cNvSpPr>
          <p:nvPr>
            <p:ph type="title"/>
          </p:nvPr>
        </p:nvSpPr>
        <p:spPr/>
        <p:txBody>
          <a:bodyPr/>
          <a:lstStyle/>
          <a:p>
            <a:r>
              <a:rPr lang="en-US" dirty="0"/>
              <a:t>Recommended reads</a:t>
            </a:r>
            <a:endParaRPr lang="en-RW" dirty="0"/>
          </a:p>
        </p:txBody>
      </p:sp>
      <p:sp>
        <p:nvSpPr>
          <p:cNvPr id="3" name="Content Placeholder 2">
            <a:extLst>
              <a:ext uri="{FF2B5EF4-FFF2-40B4-BE49-F238E27FC236}">
                <a16:creationId xmlns:a16="http://schemas.microsoft.com/office/drawing/2014/main" id="{E9B48DF3-CD1E-4E9A-9641-072CF2570DF1}"/>
              </a:ext>
            </a:extLst>
          </p:cNvPr>
          <p:cNvSpPr>
            <a:spLocks noGrp="1"/>
          </p:cNvSpPr>
          <p:nvPr>
            <p:ph idx="1"/>
          </p:nvPr>
        </p:nvSpPr>
        <p:spPr/>
        <p:txBody>
          <a:bodyPr/>
          <a:lstStyle/>
          <a:p>
            <a:r>
              <a:rPr lang="en-US" dirty="0"/>
              <a:t>Walter </a:t>
            </a:r>
            <a:r>
              <a:rPr lang="en-US" dirty="0" err="1"/>
              <a:t>Savitch</a:t>
            </a:r>
            <a:r>
              <a:rPr lang="en-US" dirty="0"/>
              <a:t>, Problem Solving with C++ The Object of Programming </a:t>
            </a:r>
          </a:p>
          <a:p>
            <a:pPr lvl="1"/>
            <a:r>
              <a:rPr lang="en-US" dirty="0"/>
              <a:t>Chapter 7, </a:t>
            </a:r>
            <a:r>
              <a:rPr lang="fr-FR" dirty="0"/>
              <a:t>page 378, section 7.1</a:t>
            </a:r>
            <a:endParaRPr lang="en-US" dirty="0"/>
          </a:p>
        </p:txBody>
      </p:sp>
      <p:sp>
        <p:nvSpPr>
          <p:cNvPr id="4" name="Slide Number Placeholder 3">
            <a:extLst>
              <a:ext uri="{FF2B5EF4-FFF2-40B4-BE49-F238E27FC236}">
                <a16:creationId xmlns:a16="http://schemas.microsoft.com/office/drawing/2014/main" id="{F3B3F828-5818-4AE4-BAFF-3CD328CAD81F}"/>
              </a:ext>
            </a:extLst>
          </p:cNvPr>
          <p:cNvSpPr>
            <a:spLocks noGrp="1"/>
          </p:cNvSpPr>
          <p:nvPr>
            <p:ph type="sldNum" sz="quarter" idx="12"/>
          </p:nvPr>
        </p:nvSpPr>
        <p:spPr/>
        <p:txBody>
          <a:bodyPr/>
          <a:lstStyle/>
          <a:p>
            <a:fld id="{583C1354-0F4F-4118-983A-17CBBA946E76}" type="slidenum">
              <a:rPr lang="en-RW" smtClean="0"/>
              <a:t>38</a:t>
            </a:fld>
            <a:endParaRPr lang="en-RW"/>
          </a:p>
        </p:txBody>
      </p:sp>
    </p:spTree>
    <p:extLst>
      <p:ext uri="{BB962C8B-B14F-4D97-AF65-F5344CB8AC3E}">
        <p14:creationId xmlns:p14="http://schemas.microsoft.com/office/powerpoint/2010/main" val="428228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6851-CD01-4D2A-A481-DD136BE57420}"/>
              </a:ext>
            </a:extLst>
          </p:cNvPr>
          <p:cNvSpPr>
            <a:spLocks noGrp="1"/>
          </p:cNvSpPr>
          <p:nvPr>
            <p:ph type="title"/>
          </p:nvPr>
        </p:nvSpPr>
        <p:spPr>
          <a:xfrm>
            <a:off x="694544" y="322293"/>
            <a:ext cx="10515600" cy="771344"/>
          </a:xfrm>
        </p:spPr>
        <p:txBody>
          <a:bodyPr/>
          <a:lstStyle/>
          <a:p>
            <a:r>
              <a:rPr lang="en-US" dirty="0"/>
              <a:t>Copying one array </a:t>
            </a:r>
            <a:r>
              <a:rPr lang="en-US" b="1" dirty="0"/>
              <a:t>A </a:t>
            </a:r>
            <a:r>
              <a:rPr lang="en-US" dirty="0"/>
              <a:t>to another array </a:t>
            </a:r>
            <a:r>
              <a:rPr lang="en-US" b="1" dirty="0"/>
              <a:t>B</a:t>
            </a:r>
            <a:endParaRPr lang="en-RW" dirty="0"/>
          </a:p>
        </p:txBody>
      </p:sp>
      <p:sp>
        <p:nvSpPr>
          <p:cNvPr id="4" name="Slide Number Placeholder 3">
            <a:extLst>
              <a:ext uri="{FF2B5EF4-FFF2-40B4-BE49-F238E27FC236}">
                <a16:creationId xmlns:a16="http://schemas.microsoft.com/office/drawing/2014/main" id="{6A589694-176B-4902-BE97-D8F067ECB5F3}"/>
              </a:ext>
            </a:extLst>
          </p:cNvPr>
          <p:cNvSpPr>
            <a:spLocks noGrp="1"/>
          </p:cNvSpPr>
          <p:nvPr>
            <p:ph type="sldNum" sz="quarter" idx="12"/>
          </p:nvPr>
        </p:nvSpPr>
        <p:spPr/>
        <p:txBody>
          <a:bodyPr/>
          <a:lstStyle/>
          <a:p>
            <a:fld id="{583C1354-0F4F-4118-983A-17CBBA946E76}" type="slidenum">
              <a:rPr lang="en-RW" smtClean="0"/>
              <a:t>4</a:t>
            </a:fld>
            <a:endParaRPr lang="en-RW"/>
          </a:p>
        </p:txBody>
      </p:sp>
      <p:sp>
        <p:nvSpPr>
          <p:cNvPr id="7" name="Rectangle 6">
            <a:extLst>
              <a:ext uri="{FF2B5EF4-FFF2-40B4-BE49-F238E27FC236}">
                <a16:creationId xmlns:a16="http://schemas.microsoft.com/office/drawing/2014/main" id="{A17706C8-3BB8-4F4A-B8B4-BD1DB3D2452E}"/>
              </a:ext>
            </a:extLst>
          </p:cNvPr>
          <p:cNvSpPr/>
          <p:nvPr/>
        </p:nvSpPr>
        <p:spPr>
          <a:xfrm>
            <a:off x="2553324" y="948690"/>
            <a:ext cx="7916056" cy="5909310"/>
          </a:xfrm>
          <a:prstGeom prst="rect">
            <a:avLst/>
          </a:prstGeom>
        </p:spPr>
        <p:txBody>
          <a:bodyPr wrap="square">
            <a:spAutoFit/>
          </a:bodyPr>
          <a:lstStyle/>
          <a:p>
            <a:r>
              <a:rPr lang="en-US" dirty="0">
                <a:solidFill>
                  <a:srgbClr val="808080"/>
                </a:solidFill>
                <a:latin typeface="Consolas" panose="020B0609020204030204" pitchFamily="49" charset="0"/>
              </a:rPr>
              <a:t>#include</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RW"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A[5],B[5];</a:t>
            </a:r>
          </a:p>
          <a:p>
            <a:pPr lvl="1"/>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5; i++)</a:t>
            </a:r>
          </a:p>
          <a:p>
            <a:pPr lvl="1"/>
            <a:r>
              <a:rPr lang="en-RW"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&gt;&gt;</a:t>
            </a:r>
            <a:r>
              <a:rPr lang="en-US" dirty="0">
                <a:solidFill>
                  <a:srgbClr val="000000"/>
                </a:solidFill>
                <a:latin typeface="Consolas" panose="020B0609020204030204" pitchFamily="49" charset="0"/>
              </a:rPr>
              <a:t> A[</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p>
          <a:p>
            <a:pPr lvl="1"/>
            <a:r>
              <a:rPr lang="en-RW" dirty="0">
                <a:solidFill>
                  <a:srgbClr val="000000"/>
                </a:solidFill>
                <a:latin typeface="Consolas" panose="020B0609020204030204" pitchFamily="49" charset="0"/>
              </a:rPr>
              <a:t>}</a:t>
            </a:r>
          </a:p>
          <a:p>
            <a:pPr lvl="1"/>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5; i++)</a:t>
            </a:r>
          </a:p>
          <a:p>
            <a:pPr lvl="1"/>
            <a:r>
              <a:rPr lang="en-RW"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B[</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lvl="1"/>
            <a:r>
              <a:rPr lang="en-RW" dirty="0">
                <a:solidFill>
                  <a:srgbClr val="000000"/>
                </a:solidFill>
                <a:latin typeface="Consolas" panose="020B0609020204030204" pitchFamily="49" charset="0"/>
              </a:rPr>
              <a:t>}</a:t>
            </a:r>
          </a:p>
          <a:p>
            <a:pPr lvl="1"/>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5; i++)</a:t>
            </a:r>
          </a:p>
          <a:p>
            <a:pPr lvl="1"/>
            <a:r>
              <a:rPr lang="en-RW"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RW"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0;</a:t>
            </a:r>
          </a:p>
          <a:p>
            <a:r>
              <a:rPr lang="en-RW"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73082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28F4-02AD-4B9E-B2C9-E2FB1E02F786}"/>
              </a:ext>
            </a:extLst>
          </p:cNvPr>
          <p:cNvSpPr>
            <a:spLocks noGrp="1"/>
          </p:cNvSpPr>
          <p:nvPr>
            <p:ph type="title"/>
          </p:nvPr>
        </p:nvSpPr>
        <p:spPr/>
        <p:txBody>
          <a:bodyPr/>
          <a:lstStyle/>
          <a:p>
            <a:r>
              <a:rPr lang="en-US" dirty="0"/>
              <a:t>2D array</a:t>
            </a:r>
            <a:endParaRPr lang="en-RW" dirty="0"/>
          </a:p>
        </p:txBody>
      </p:sp>
      <p:sp>
        <p:nvSpPr>
          <p:cNvPr id="4" name="Slide Number Placeholder 3">
            <a:extLst>
              <a:ext uri="{FF2B5EF4-FFF2-40B4-BE49-F238E27FC236}">
                <a16:creationId xmlns:a16="http://schemas.microsoft.com/office/drawing/2014/main" id="{96265DAE-FA17-4736-B037-05B7E5CEFA5C}"/>
              </a:ext>
            </a:extLst>
          </p:cNvPr>
          <p:cNvSpPr>
            <a:spLocks noGrp="1"/>
          </p:cNvSpPr>
          <p:nvPr>
            <p:ph type="sldNum" sz="quarter" idx="12"/>
          </p:nvPr>
        </p:nvSpPr>
        <p:spPr/>
        <p:txBody>
          <a:bodyPr/>
          <a:lstStyle/>
          <a:p>
            <a:fld id="{583C1354-0F4F-4118-983A-17CBBA946E76}" type="slidenum">
              <a:rPr lang="en-RW" smtClean="0"/>
              <a:t>5</a:t>
            </a:fld>
            <a:endParaRPr lang="en-RW"/>
          </a:p>
        </p:txBody>
      </p:sp>
      <p:sp>
        <p:nvSpPr>
          <p:cNvPr id="5" name="Rectangle 4">
            <a:extLst>
              <a:ext uri="{FF2B5EF4-FFF2-40B4-BE49-F238E27FC236}">
                <a16:creationId xmlns:a16="http://schemas.microsoft.com/office/drawing/2014/main" id="{DE2EA45A-D84D-43A6-B9D0-459E90250F33}"/>
              </a:ext>
            </a:extLst>
          </p:cNvPr>
          <p:cNvSpPr/>
          <p:nvPr/>
        </p:nvSpPr>
        <p:spPr>
          <a:xfrm>
            <a:off x="1022252" y="1807424"/>
            <a:ext cx="8037342" cy="4524315"/>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sqrs1[10][2] = {1, 1,2, 4,3, 9,4, 16,5, 25,6, </a:t>
            </a:r>
            <a:r>
              <a:rPr lang="en-RW" sz="2400" dirty="0">
                <a:solidFill>
                  <a:srgbClr val="000000"/>
                </a:solidFill>
                <a:latin typeface="Consolas" panose="020B0609020204030204" pitchFamily="49" charset="0"/>
              </a:rPr>
              <a:t>36,7, 49,8, 64,9, 81,10, 100};</a:t>
            </a:r>
            <a:endParaRPr lang="en-US" sz="2400" dirty="0">
              <a:solidFill>
                <a:srgbClr val="000000"/>
              </a:solidFill>
              <a:latin typeface="Consolas" panose="020B0609020204030204" pitchFamily="49" charset="0"/>
            </a:endParaRPr>
          </a:p>
          <a:p>
            <a:pPr lvl="1"/>
            <a:endParaRPr lang="en-RW" sz="2400" dirty="0">
              <a:solidFill>
                <a:srgbClr val="000000"/>
              </a:solidFill>
              <a:latin typeface="Consolas" panose="020B0609020204030204" pitchFamily="49" charset="0"/>
            </a:endParaRP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sqrs2[10][2] = {{1, 1},{2, 4},{3,9},</a:t>
            </a:r>
          </a:p>
          <a:p>
            <a:pPr lvl="1"/>
            <a:r>
              <a:rPr lang="en-US" sz="2400" dirty="0">
                <a:solidFill>
                  <a:srgbClr val="000000"/>
                </a:solidFill>
                <a:latin typeface="Consolas" panose="020B0609020204030204" pitchFamily="49" charset="0"/>
              </a:rPr>
              <a:t>{4, 16},</a:t>
            </a:r>
            <a:r>
              <a:rPr lang="en-RW" sz="2400" dirty="0">
                <a:solidFill>
                  <a:srgbClr val="000000"/>
                </a:solidFill>
                <a:latin typeface="Consolas" panose="020B0609020204030204" pitchFamily="49" charset="0"/>
              </a:rPr>
              <a:t>{5, 25},{6, 36},{7, 49},{8, 64},{9, 81},{10, 100}};</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endParaRPr lang="en-RW" sz="2400" dirty="0"/>
          </a:p>
        </p:txBody>
      </p:sp>
      <p:pic>
        <p:nvPicPr>
          <p:cNvPr id="6" name="Picture 5">
            <a:extLst>
              <a:ext uri="{FF2B5EF4-FFF2-40B4-BE49-F238E27FC236}">
                <a16:creationId xmlns:a16="http://schemas.microsoft.com/office/drawing/2014/main" id="{3B5AC649-3E12-4F46-AB4B-ED8CEAE439C7}"/>
              </a:ext>
            </a:extLst>
          </p:cNvPr>
          <p:cNvPicPr>
            <a:picLocks noChangeAspect="1"/>
          </p:cNvPicPr>
          <p:nvPr/>
        </p:nvPicPr>
        <p:blipFill>
          <a:blip r:embed="rId2"/>
          <a:stretch>
            <a:fillRect/>
          </a:stretch>
        </p:blipFill>
        <p:spPr>
          <a:xfrm>
            <a:off x="9059594" y="533265"/>
            <a:ext cx="3002939" cy="5567727"/>
          </a:xfrm>
          <a:prstGeom prst="rect">
            <a:avLst/>
          </a:prstGeom>
        </p:spPr>
      </p:pic>
      <p:sp>
        <p:nvSpPr>
          <p:cNvPr id="7" name="TextBox 6">
            <a:extLst>
              <a:ext uri="{FF2B5EF4-FFF2-40B4-BE49-F238E27FC236}">
                <a16:creationId xmlns:a16="http://schemas.microsoft.com/office/drawing/2014/main" id="{F320D3E9-CCE6-498F-9FD2-0A99A9AF6DE9}"/>
              </a:ext>
            </a:extLst>
          </p:cNvPr>
          <p:cNvSpPr txBox="1"/>
          <p:nvPr/>
        </p:nvSpPr>
        <p:spPr>
          <a:xfrm>
            <a:off x="4751881" y="2501603"/>
            <a:ext cx="4113552" cy="400110"/>
          </a:xfrm>
          <a:prstGeom prst="rect">
            <a:avLst/>
          </a:prstGeom>
          <a:noFill/>
          <a:ln w="28575">
            <a:solidFill>
              <a:srgbClr val="FFC000"/>
            </a:solidFill>
          </a:ln>
        </p:spPr>
        <p:txBody>
          <a:bodyPr wrap="square" rtlCol="0">
            <a:spAutoFit/>
          </a:bodyPr>
          <a:lstStyle/>
          <a:p>
            <a:r>
              <a:rPr lang="en-US" sz="2000" dirty="0"/>
              <a:t>Two Ways to initialize 2D arrays</a:t>
            </a:r>
            <a:endParaRPr lang="en-RW" sz="2000" dirty="0"/>
          </a:p>
        </p:txBody>
      </p:sp>
    </p:spTree>
    <p:extLst>
      <p:ext uri="{BB962C8B-B14F-4D97-AF65-F5344CB8AC3E}">
        <p14:creationId xmlns:p14="http://schemas.microsoft.com/office/powerpoint/2010/main" val="326950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670F-DA75-4D44-8A20-2843EEE65228}"/>
              </a:ext>
            </a:extLst>
          </p:cNvPr>
          <p:cNvSpPr>
            <a:spLocks noGrp="1"/>
          </p:cNvSpPr>
          <p:nvPr>
            <p:ph type="title"/>
          </p:nvPr>
        </p:nvSpPr>
        <p:spPr/>
        <p:txBody>
          <a:bodyPr/>
          <a:lstStyle/>
          <a:p>
            <a:r>
              <a:rPr lang="en-US" dirty="0"/>
              <a:t>Example</a:t>
            </a:r>
            <a:endParaRPr lang="en-RW" dirty="0"/>
          </a:p>
        </p:txBody>
      </p:sp>
      <p:sp>
        <p:nvSpPr>
          <p:cNvPr id="4" name="Slide Number Placeholder 3">
            <a:extLst>
              <a:ext uri="{FF2B5EF4-FFF2-40B4-BE49-F238E27FC236}">
                <a16:creationId xmlns:a16="http://schemas.microsoft.com/office/drawing/2014/main" id="{863608B5-FC50-4FC2-AAB9-B882585B61B1}"/>
              </a:ext>
            </a:extLst>
          </p:cNvPr>
          <p:cNvSpPr>
            <a:spLocks noGrp="1"/>
          </p:cNvSpPr>
          <p:nvPr>
            <p:ph type="sldNum" sz="quarter" idx="12"/>
          </p:nvPr>
        </p:nvSpPr>
        <p:spPr/>
        <p:txBody>
          <a:bodyPr/>
          <a:lstStyle/>
          <a:p>
            <a:fld id="{583C1354-0F4F-4118-983A-17CBBA946E76}" type="slidenum">
              <a:rPr lang="en-RW" smtClean="0"/>
              <a:t>6</a:t>
            </a:fld>
            <a:endParaRPr lang="en-RW"/>
          </a:p>
        </p:txBody>
      </p:sp>
      <p:sp>
        <p:nvSpPr>
          <p:cNvPr id="5" name="Rectangle 4">
            <a:extLst>
              <a:ext uri="{FF2B5EF4-FFF2-40B4-BE49-F238E27FC236}">
                <a16:creationId xmlns:a16="http://schemas.microsoft.com/office/drawing/2014/main" id="{3DEDE0C8-7604-4F18-9CC7-182F45CC77E1}"/>
              </a:ext>
            </a:extLst>
          </p:cNvPr>
          <p:cNvSpPr/>
          <p:nvPr/>
        </p:nvSpPr>
        <p:spPr>
          <a:xfrm>
            <a:off x="3343421" y="428178"/>
            <a:ext cx="8515643" cy="6001643"/>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rows = 2; </a:t>
            </a:r>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cols = 2;</a:t>
            </a:r>
          </a:p>
          <a:p>
            <a:pPr lvl="1"/>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[rows][cols] = {1,2,3,4};</a:t>
            </a:r>
          </a:p>
          <a:p>
            <a:pPr lvl="1"/>
            <a:r>
              <a:rPr lang="nn-NO" sz="2400" dirty="0">
                <a:solidFill>
                  <a:srgbClr val="0000FF"/>
                </a:solidFill>
                <a:latin typeface="Consolas" panose="020B0609020204030204" pitchFamily="49" charset="0"/>
              </a:rPr>
              <a:t>for</a:t>
            </a:r>
            <a:r>
              <a:rPr lang="nn-NO" sz="2400" dirty="0">
                <a:solidFill>
                  <a:srgbClr val="000000"/>
                </a:solidFill>
                <a:latin typeface="Consolas" panose="020B0609020204030204" pitchFamily="49" charset="0"/>
              </a:rPr>
              <a:t> (</a:t>
            </a:r>
            <a:r>
              <a:rPr lang="nn-NO" sz="2400" dirty="0">
                <a:solidFill>
                  <a:srgbClr val="0000FF"/>
                </a:solidFill>
                <a:latin typeface="Consolas" panose="020B0609020204030204" pitchFamily="49" charset="0"/>
              </a:rPr>
              <a:t>int</a:t>
            </a:r>
            <a:r>
              <a:rPr lang="nn-NO" sz="2400" dirty="0">
                <a:solidFill>
                  <a:srgbClr val="000000"/>
                </a:solidFill>
                <a:latin typeface="Consolas" panose="020B0609020204030204" pitchFamily="49" charset="0"/>
              </a:rPr>
              <a:t> i = 0; i &lt; rows; i++)</a:t>
            </a:r>
          </a:p>
          <a:p>
            <a:pPr lvl="1"/>
            <a:r>
              <a:rPr lang="en-RW" sz="2400" dirty="0">
                <a:solidFill>
                  <a:srgbClr val="000000"/>
                </a:solidFill>
                <a:latin typeface="Consolas" panose="020B0609020204030204" pitchFamily="49" charset="0"/>
              </a:rPr>
              <a:t>{</a:t>
            </a:r>
          </a:p>
          <a:p>
            <a:pPr lvl="2"/>
            <a:r>
              <a:rPr lang="en-US" sz="2400" dirty="0">
                <a:solidFill>
                  <a:srgbClr val="0000FF"/>
                </a:solidFill>
                <a:latin typeface="Consolas" panose="020B0609020204030204" pitchFamily="49" charset="0"/>
              </a:rPr>
              <a:t>for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j = 0; j &lt; cols; </a:t>
            </a:r>
            <a:r>
              <a:rPr lang="en-US" sz="2400" dirty="0" err="1">
                <a:solidFill>
                  <a:srgbClr val="000000"/>
                </a:solidFill>
                <a:latin typeface="Consolas" panose="020B0609020204030204" pitchFamily="49" charset="0"/>
              </a:rPr>
              <a:t>j++</a:t>
            </a:r>
            <a:r>
              <a:rPr lang="en-US" sz="2400" dirty="0">
                <a:solidFill>
                  <a:srgbClr val="000000"/>
                </a:solidFill>
                <a:latin typeface="Consolas" panose="020B0609020204030204" pitchFamily="49" charset="0"/>
              </a:rPr>
              <a:t>)</a:t>
            </a:r>
          </a:p>
          <a:p>
            <a:pPr lvl="2"/>
            <a:r>
              <a:rPr lang="en-RW" sz="2400" dirty="0">
                <a:solidFill>
                  <a:srgbClr val="000000"/>
                </a:solidFill>
                <a:latin typeface="Consolas" panose="020B0609020204030204" pitchFamily="49" charset="0"/>
              </a:rPr>
              <a:t>{</a:t>
            </a:r>
          </a:p>
          <a:p>
            <a:pPr lvl="2"/>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][j]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p>
          <a:p>
            <a:pPr lvl="2"/>
            <a:r>
              <a:rPr lang="en-RW" sz="2400" dirty="0">
                <a:solidFill>
                  <a:srgbClr val="000000"/>
                </a:solidFill>
                <a:latin typeface="Consolas" panose="020B0609020204030204" pitchFamily="49" charset="0"/>
              </a:rPr>
              <a:t>}</a:t>
            </a:r>
          </a:p>
          <a:p>
            <a:pPr lvl="2"/>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RW"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endParaRPr lang="en-RW" sz="2400" dirty="0"/>
          </a:p>
        </p:txBody>
      </p:sp>
      <p:graphicFrame>
        <p:nvGraphicFramePr>
          <p:cNvPr id="6" name="Table 6">
            <a:extLst>
              <a:ext uri="{FF2B5EF4-FFF2-40B4-BE49-F238E27FC236}">
                <a16:creationId xmlns:a16="http://schemas.microsoft.com/office/drawing/2014/main" id="{322B964D-BA33-48AA-824E-7B5D1089242D}"/>
              </a:ext>
            </a:extLst>
          </p:cNvPr>
          <p:cNvGraphicFramePr>
            <a:graphicFrameLocks noGrp="1"/>
          </p:cNvGraphicFramePr>
          <p:nvPr/>
        </p:nvGraphicFramePr>
        <p:xfrm>
          <a:off x="1132645" y="2542735"/>
          <a:ext cx="1582420" cy="1340572"/>
        </p:xfrm>
        <a:graphic>
          <a:graphicData uri="http://schemas.openxmlformats.org/drawingml/2006/table">
            <a:tbl>
              <a:tblPr firstRow="1" bandRow="1">
                <a:tableStyleId>{5C22544A-7EE6-4342-B048-85BDC9FD1C3A}</a:tableStyleId>
              </a:tblPr>
              <a:tblGrid>
                <a:gridCol w="791210">
                  <a:extLst>
                    <a:ext uri="{9D8B030D-6E8A-4147-A177-3AD203B41FA5}">
                      <a16:colId xmlns:a16="http://schemas.microsoft.com/office/drawing/2014/main" val="3782813395"/>
                    </a:ext>
                  </a:extLst>
                </a:gridCol>
                <a:gridCol w="791210">
                  <a:extLst>
                    <a:ext uri="{9D8B030D-6E8A-4147-A177-3AD203B41FA5}">
                      <a16:colId xmlns:a16="http://schemas.microsoft.com/office/drawing/2014/main" val="2040194862"/>
                    </a:ext>
                  </a:extLst>
                </a:gridCol>
              </a:tblGrid>
              <a:tr h="670286">
                <a:tc>
                  <a:txBody>
                    <a:bodyPr/>
                    <a:lstStyle/>
                    <a:p>
                      <a:pPr algn="ctr"/>
                      <a:r>
                        <a:rPr lang="en-US" sz="2800" b="1" dirty="0">
                          <a:solidFill>
                            <a:sysClr val="windowText" lastClr="000000"/>
                          </a:solidFill>
                        </a:rPr>
                        <a:t>1</a:t>
                      </a: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1" dirty="0">
                          <a:solidFill>
                            <a:sysClr val="windowText" lastClr="000000"/>
                          </a:solidFill>
                        </a:rPr>
                        <a:t>2</a:t>
                      </a: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9459580"/>
                  </a:ext>
                </a:extLst>
              </a:tr>
              <a:tr h="670286">
                <a:tc>
                  <a:txBody>
                    <a:bodyPr/>
                    <a:lstStyle/>
                    <a:p>
                      <a:pPr algn="ctr"/>
                      <a:r>
                        <a:rPr lang="en-US" sz="2800" b="1" dirty="0">
                          <a:solidFill>
                            <a:sysClr val="windowText" lastClr="000000"/>
                          </a:solidFill>
                        </a:rPr>
                        <a:t>3</a:t>
                      </a: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1" dirty="0">
                          <a:solidFill>
                            <a:sysClr val="windowText" lastClr="000000"/>
                          </a:solidFill>
                        </a:rPr>
                        <a:t>4</a:t>
                      </a: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7437949"/>
                  </a:ext>
                </a:extLst>
              </a:tr>
            </a:tbl>
          </a:graphicData>
        </a:graphic>
      </p:graphicFrame>
      <p:sp>
        <p:nvSpPr>
          <p:cNvPr id="8" name="TextBox 7">
            <a:extLst>
              <a:ext uri="{FF2B5EF4-FFF2-40B4-BE49-F238E27FC236}">
                <a16:creationId xmlns:a16="http://schemas.microsoft.com/office/drawing/2014/main" id="{36F38601-BEDC-4E15-AB98-C00701924D8A}"/>
              </a:ext>
            </a:extLst>
          </p:cNvPr>
          <p:cNvSpPr txBox="1"/>
          <p:nvPr/>
        </p:nvSpPr>
        <p:spPr>
          <a:xfrm>
            <a:off x="715493" y="2714890"/>
            <a:ext cx="301686" cy="369332"/>
          </a:xfrm>
          <a:prstGeom prst="rect">
            <a:avLst/>
          </a:prstGeom>
          <a:noFill/>
        </p:spPr>
        <p:txBody>
          <a:bodyPr wrap="none" rtlCol="0">
            <a:spAutoFit/>
          </a:bodyPr>
          <a:lstStyle/>
          <a:p>
            <a:r>
              <a:rPr lang="en-US" dirty="0"/>
              <a:t>0</a:t>
            </a:r>
            <a:endParaRPr lang="en-RW" dirty="0"/>
          </a:p>
        </p:txBody>
      </p:sp>
      <p:sp>
        <p:nvSpPr>
          <p:cNvPr id="9" name="TextBox 8">
            <a:extLst>
              <a:ext uri="{FF2B5EF4-FFF2-40B4-BE49-F238E27FC236}">
                <a16:creationId xmlns:a16="http://schemas.microsoft.com/office/drawing/2014/main" id="{2BA39AB3-7BDD-4151-AB74-64DF664924B0}"/>
              </a:ext>
            </a:extLst>
          </p:cNvPr>
          <p:cNvSpPr txBox="1"/>
          <p:nvPr/>
        </p:nvSpPr>
        <p:spPr>
          <a:xfrm>
            <a:off x="1374332" y="2187470"/>
            <a:ext cx="301686" cy="369332"/>
          </a:xfrm>
          <a:prstGeom prst="rect">
            <a:avLst/>
          </a:prstGeom>
          <a:noFill/>
        </p:spPr>
        <p:txBody>
          <a:bodyPr wrap="none" rtlCol="0">
            <a:spAutoFit/>
          </a:bodyPr>
          <a:lstStyle/>
          <a:p>
            <a:r>
              <a:rPr lang="en-US" dirty="0"/>
              <a:t>0</a:t>
            </a:r>
            <a:endParaRPr lang="en-RW" dirty="0"/>
          </a:p>
        </p:txBody>
      </p:sp>
      <p:sp>
        <p:nvSpPr>
          <p:cNvPr id="10" name="TextBox 9">
            <a:extLst>
              <a:ext uri="{FF2B5EF4-FFF2-40B4-BE49-F238E27FC236}">
                <a16:creationId xmlns:a16="http://schemas.microsoft.com/office/drawing/2014/main" id="{4F412328-4B17-4068-9DCA-CDD697ACB064}"/>
              </a:ext>
            </a:extLst>
          </p:cNvPr>
          <p:cNvSpPr txBox="1"/>
          <p:nvPr/>
        </p:nvSpPr>
        <p:spPr>
          <a:xfrm>
            <a:off x="691662" y="3359659"/>
            <a:ext cx="301686" cy="369332"/>
          </a:xfrm>
          <a:prstGeom prst="rect">
            <a:avLst/>
          </a:prstGeom>
          <a:noFill/>
        </p:spPr>
        <p:txBody>
          <a:bodyPr wrap="none" rtlCol="0">
            <a:spAutoFit/>
          </a:bodyPr>
          <a:lstStyle/>
          <a:p>
            <a:r>
              <a:rPr lang="en-US" dirty="0"/>
              <a:t>1</a:t>
            </a:r>
            <a:endParaRPr lang="en-RW" dirty="0"/>
          </a:p>
        </p:txBody>
      </p:sp>
      <p:sp>
        <p:nvSpPr>
          <p:cNvPr id="11" name="TextBox 10">
            <a:extLst>
              <a:ext uri="{FF2B5EF4-FFF2-40B4-BE49-F238E27FC236}">
                <a16:creationId xmlns:a16="http://schemas.microsoft.com/office/drawing/2014/main" id="{CD70EACC-1120-4C56-B81C-40AD6E9C3F6E}"/>
              </a:ext>
            </a:extLst>
          </p:cNvPr>
          <p:cNvSpPr txBox="1"/>
          <p:nvPr/>
        </p:nvSpPr>
        <p:spPr>
          <a:xfrm>
            <a:off x="2165829" y="2173402"/>
            <a:ext cx="301686" cy="369332"/>
          </a:xfrm>
          <a:prstGeom prst="rect">
            <a:avLst/>
          </a:prstGeom>
          <a:noFill/>
        </p:spPr>
        <p:txBody>
          <a:bodyPr wrap="none" rtlCol="0">
            <a:spAutoFit/>
          </a:bodyPr>
          <a:lstStyle/>
          <a:p>
            <a:r>
              <a:rPr lang="en-US" dirty="0"/>
              <a:t>1</a:t>
            </a:r>
            <a:endParaRPr lang="en-RW" dirty="0"/>
          </a:p>
        </p:txBody>
      </p:sp>
      <p:graphicFrame>
        <p:nvGraphicFramePr>
          <p:cNvPr id="12" name="Table 6">
            <a:extLst>
              <a:ext uri="{FF2B5EF4-FFF2-40B4-BE49-F238E27FC236}">
                <a16:creationId xmlns:a16="http://schemas.microsoft.com/office/drawing/2014/main" id="{908C3EED-5738-454B-89F8-C3DFF4D2E208}"/>
              </a:ext>
            </a:extLst>
          </p:cNvPr>
          <p:cNvGraphicFramePr>
            <a:graphicFrameLocks noGrp="1"/>
          </p:cNvGraphicFramePr>
          <p:nvPr/>
        </p:nvGraphicFramePr>
        <p:xfrm>
          <a:off x="1132645" y="4646535"/>
          <a:ext cx="1582420" cy="1340572"/>
        </p:xfrm>
        <a:graphic>
          <a:graphicData uri="http://schemas.openxmlformats.org/drawingml/2006/table">
            <a:tbl>
              <a:tblPr firstRow="1" bandRow="1">
                <a:tableStyleId>{5C22544A-7EE6-4342-B048-85BDC9FD1C3A}</a:tableStyleId>
              </a:tblPr>
              <a:tblGrid>
                <a:gridCol w="791210">
                  <a:extLst>
                    <a:ext uri="{9D8B030D-6E8A-4147-A177-3AD203B41FA5}">
                      <a16:colId xmlns:a16="http://schemas.microsoft.com/office/drawing/2014/main" val="3782813395"/>
                    </a:ext>
                  </a:extLst>
                </a:gridCol>
                <a:gridCol w="791210">
                  <a:extLst>
                    <a:ext uri="{9D8B030D-6E8A-4147-A177-3AD203B41FA5}">
                      <a16:colId xmlns:a16="http://schemas.microsoft.com/office/drawing/2014/main" val="2040194862"/>
                    </a:ext>
                  </a:extLst>
                </a:gridCol>
              </a:tblGrid>
              <a:tr h="670286">
                <a:tc>
                  <a:txBody>
                    <a:bodyPr/>
                    <a:lstStyle/>
                    <a:p>
                      <a:pPr algn="ctr"/>
                      <a:r>
                        <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[0][0]</a:t>
                      </a:r>
                      <a:endParaRPr lang="en-RW" sz="20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[0][1]</a:t>
                      </a:r>
                      <a:endParaRPr lang="en-RW" sz="20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9459580"/>
                  </a:ext>
                </a:extLst>
              </a:tr>
              <a:tr h="670286">
                <a:tc>
                  <a:txBody>
                    <a:bodyPr/>
                    <a:lstStyle/>
                    <a:p>
                      <a:pPr algn="ctr"/>
                      <a:r>
                        <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[1][0]</a:t>
                      </a:r>
                      <a:endParaRPr lang="en-RW" sz="20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[1][1]</a:t>
                      </a:r>
                      <a:endParaRPr lang="en-RW" sz="20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7437949"/>
                  </a:ext>
                </a:extLst>
              </a:tr>
            </a:tbl>
          </a:graphicData>
        </a:graphic>
      </p:graphicFrame>
    </p:spTree>
    <p:extLst>
      <p:ext uri="{BB962C8B-B14F-4D97-AF65-F5344CB8AC3E}">
        <p14:creationId xmlns:p14="http://schemas.microsoft.com/office/powerpoint/2010/main" val="343402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20485D-F56A-4C8C-AA77-007472BBC81D}"/>
              </a:ext>
            </a:extLst>
          </p:cNvPr>
          <p:cNvSpPr>
            <a:spLocks noGrp="1"/>
          </p:cNvSpPr>
          <p:nvPr>
            <p:ph type="sldNum" sz="quarter" idx="12"/>
          </p:nvPr>
        </p:nvSpPr>
        <p:spPr/>
        <p:txBody>
          <a:bodyPr/>
          <a:lstStyle/>
          <a:p>
            <a:fld id="{583C1354-0F4F-4118-983A-17CBBA946E76}" type="slidenum">
              <a:rPr lang="en-RW" smtClean="0"/>
              <a:t>7</a:t>
            </a:fld>
            <a:endParaRPr lang="en-RW"/>
          </a:p>
        </p:txBody>
      </p:sp>
      <p:graphicFrame>
        <p:nvGraphicFramePr>
          <p:cNvPr id="5" name="Table 6">
            <a:extLst>
              <a:ext uri="{FF2B5EF4-FFF2-40B4-BE49-F238E27FC236}">
                <a16:creationId xmlns:a16="http://schemas.microsoft.com/office/drawing/2014/main" id="{9E07165C-646D-4AA2-805E-0A73A8EEDC6E}"/>
              </a:ext>
            </a:extLst>
          </p:cNvPr>
          <p:cNvGraphicFramePr>
            <a:graphicFrameLocks noGrp="1"/>
          </p:cNvGraphicFramePr>
          <p:nvPr/>
        </p:nvGraphicFramePr>
        <p:xfrm>
          <a:off x="1116603" y="2508630"/>
          <a:ext cx="2392608" cy="2113485"/>
        </p:xfrm>
        <a:graphic>
          <a:graphicData uri="http://schemas.openxmlformats.org/drawingml/2006/table">
            <a:tbl>
              <a:tblPr firstRow="1" bandRow="1">
                <a:tableStyleId>{5C22544A-7EE6-4342-B048-85BDC9FD1C3A}</a:tableStyleId>
              </a:tblPr>
              <a:tblGrid>
                <a:gridCol w="598152">
                  <a:extLst>
                    <a:ext uri="{9D8B030D-6E8A-4147-A177-3AD203B41FA5}">
                      <a16:colId xmlns:a16="http://schemas.microsoft.com/office/drawing/2014/main" val="2983309622"/>
                    </a:ext>
                  </a:extLst>
                </a:gridCol>
                <a:gridCol w="598152">
                  <a:extLst>
                    <a:ext uri="{9D8B030D-6E8A-4147-A177-3AD203B41FA5}">
                      <a16:colId xmlns:a16="http://schemas.microsoft.com/office/drawing/2014/main" val="226447711"/>
                    </a:ext>
                  </a:extLst>
                </a:gridCol>
                <a:gridCol w="598152">
                  <a:extLst>
                    <a:ext uri="{9D8B030D-6E8A-4147-A177-3AD203B41FA5}">
                      <a16:colId xmlns:a16="http://schemas.microsoft.com/office/drawing/2014/main" val="1972731004"/>
                    </a:ext>
                  </a:extLst>
                </a:gridCol>
                <a:gridCol w="598152">
                  <a:extLst>
                    <a:ext uri="{9D8B030D-6E8A-4147-A177-3AD203B41FA5}">
                      <a16:colId xmlns:a16="http://schemas.microsoft.com/office/drawing/2014/main" val="3134335648"/>
                    </a:ext>
                  </a:extLst>
                </a:gridCol>
              </a:tblGrid>
              <a:tr h="704495">
                <a:tc>
                  <a:txBody>
                    <a:bodyPr/>
                    <a:lstStyle/>
                    <a:p>
                      <a:pPr algn="ctr"/>
                      <a:r>
                        <a:rPr lang="en-US" sz="2800" b="1" dirty="0">
                          <a:solidFill>
                            <a:sysClr val="windowText" lastClr="000000"/>
                          </a:solidFill>
                        </a:rPr>
                        <a:t>1</a:t>
                      </a: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1" dirty="0">
                          <a:solidFill>
                            <a:sysClr val="windowText" lastClr="000000"/>
                          </a:solidFill>
                        </a:rPr>
                        <a:t>2</a:t>
                      </a: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1" dirty="0">
                          <a:solidFill>
                            <a:sysClr val="windowText" lastClr="000000"/>
                          </a:solidFill>
                        </a:rPr>
                        <a:t>3</a:t>
                      </a: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1" dirty="0">
                          <a:solidFill>
                            <a:sysClr val="windowText" lastClr="000000"/>
                          </a:solidFill>
                        </a:rPr>
                        <a:t>4</a:t>
                      </a: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9459580"/>
                  </a:ext>
                </a:extLst>
              </a:tr>
              <a:tr h="704495">
                <a:tc>
                  <a:txBody>
                    <a:bodyPr/>
                    <a:lstStyle/>
                    <a:p>
                      <a:pPr algn="ct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9189123"/>
                  </a:ext>
                </a:extLst>
              </a:tr>
              <a:tr h="704495">
                <a:tc>
                  <a:txBody>
                    <a:bodyPr/>
                    <a:lstStyle/>
                    <a:p>
                      <a:pPr algn="ct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RW" sz="2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7437949"/>
                  </a:ext>
                </a:extLst>
              </a:tr>
            </a:tbl>
          </a:graphicData>
        </a:graphic>
      </p:graphicFrame>
      <p:sp>
        <p:nvSpPr>
          <p:cNvPr id="6" name="TextBox 5">
            <a:extLst>
              <a:ext uri="{FF2B5EF4-FFF2-40B4-BE49-F238E27FC236}">
                <a16:creationId xmlns:a16="http://schemas.microsoft.com/office/drawing/2014/main" id="{0BEF4995-EEFB-41CF-A3F1-894F656775E5}"/>
              </a:ext>
            </a:extLst>
          </p:cNvPr>
          <p:cNvSpPr txBox="1"/>
          <p:nvPr/>
        </p:nvSpPr>
        <p:spPr>
          <a:xfrm>
            <a:off x="691662" y="2661832"/>
            <a:ext cx="301686" cy="369332"/>
          </a:xfrm>
          <a:prstGeom prst="rect">
            <a:avLst/>
          </a:prstGeom>
          <a:noFill/>
        </p:spPr>
        <p:txBody>
          <a:bodyPr wrap="none" rtlCol="0">
            <a:spAutoFit/>
          </a:bodyPr>
          <a:lstStyle/>
          <a:p>
            <a:r>
              <a:rPr lang="en-US" dirty="0"/>
              <a:t>0</a:t>
            </a:r>
            <a:endParaRPr lang="en-RW" dirty="0"/>
          </a:p>
        </p:txBody>
      </p:sp>
      <p:sp>
        <p:nvSpPr>
          <p:cNvPr id="7" name="TextBox 6">
            <a:extLst>
              <a:ext uri="{FF2B5EF4-FFF2-40B4-BE49-F238E27FC236}">
                <a16:creationId xmlns:a16="http://schemas.microsoft.com/office/drawing/2014/main" id="{0E349D70-CE0C-4AB1-9D76-E01B0B0906FC}"/>
              </a:ext>
            </a:extLst>
          </p:cNvPr>
          <p:cNvSpPr txBox="1"/>
          <p:nvPr/>
        </p:nvSpPr>
        <p:spPr>
          <a:xfrm>
            <a:off x="691662" y="3359659"/>
            <a:ext cx="301686" cy="369332"/>
          </a:xfrm>
          <a:prstGeom prst="rect">
            <a:avLst/>
          </a:prstGeom>
          <a:noFill/>
        </p:spPr>
        <p:txBody>
          <a:bodyPr wrap="none" rtlCol="0">
            <a:spAutoFit/>
          </a:bodyPr>
          <a:lstStyle/>
          <a:p>
            <a:r>
              <a:rPr lang="en-US" dirty="0"/>
              <a:t>1</a:t>
            </a:r>
            <a:endParaRPr lang="en-RW" dirty="0"/>
          </a:p>
        </p:txBody>
      </p:sp>
      <p:sp>
        <p:nvSpPr>
          <p:cNvPr id="8" name="TextBox 7">
            <a:extLst>
              <a:ext uri="{FF2B5EF4-FFF2-40B4-BE49-F238E27FC236}">
                <a16:creationId xmlns:a16="http://schemas.microsoft.com/office/drawing/2014/main" id="{8FAB55A7-A65F-4C7A-A66A-23D37B5887CE}"/>
              </a:ext>
            </a:extLst>
          </p:cNvPr>
          <p:cNvSpPr txBox="1"/>
          <p:nvPr/>
        </p:nvSpPr>
        <p:spPr>
          <a:xfrm>
            <a:off x="711713" y="4089569"/>
            <a:ext cx="301686" cy="369332"/>
          </a:xfrm>
          <a:prstGeom prst="rect">
            <a:avLst/>
          </a:prstGeom>
          <a:noFill/>
        </p:spPr>
        <p:txBody>
          <a:bodyPr wrap="none" rtlCol="0">
            <a:spAutoFit/>
          </a:bodyPr>
          <a:lstStyle/>
          <a:p>
            <a:r>
              <a:rPr lang="en-US" dirty="0"/>
              <a:t>2</a:t>
            </a:r>
            <a:endParaRPr lang="en-RW" dirty="0"/>
          </a:p>
        </p:txBody>
      </p:sp>
      <p:sp>
        <p:nvSpPr>
          <p:cNvPr id="9" name="TextBox 8">
            <a:extLst>
              <a:ext uri="{FF2B5EF4-FFF2-40B4-BE49-F238E27FC236}">
                <a16:creationId xmlns:a16="http://schemas.microsoft.com/office/drawing/2014/main" id="{101BDD6B-390A-4401-AC8F-1B62621D99DC}"/>
              </a:ext>
            </a:extLst>
          </p:cNvPr>
          <p:cNvSpPr txBox="1"/>
          <p:nvPr/>
        </p:nvSpPr>
        <p:spPr>
          <a:xfrm>
            <a:off x="1313292" y="2116398"/>
            <a:ext cx="301686" cy="369332"/>
          </a:xfrm>
          <a:prstGeom prst="rect">
            <a:avLst/>
          </a:prstGeom>
          <a:noFill/>
        </p:spPr>
        <p:txBody>
          <a:bodyPr wrap="none" rtlCol="0">
            <a:spAutoFit/>
          </a:bodyPr>
          <a:lstStyle/>
          <a:p>
            <a:r>
              <a:rPr lang="en-US" dirty="0"/>
              <a:t>0</a:t>
            </a:r>
            <a:endParaRPr lang="en-RW" dirty="0"/>
          </a:p>
        </p:txBody>
      </p:sp>
      <p:sp>
        <p:nvSpPr>
          <p:cNvPr id="10" name="TextBox 9">
            <a:extLst>
              <a:ext uri="{FF2B5EF4-FFF2-40B4-BE49-F238E27FC236}">
                <a16:creationId xmlns:a16="http://schemas.microsoft.com/office/drawing/2014/main" id="{00A1286D-4412-4891-9ECE-A103493569A1}"/>
              </a:ext>
            </a:extLst>
          </p:cNvPr>
          <p:cNvSpPr txBox="1"/>
          <p:nvPr/>
        </p:nvSpPr>
        <p:spPr>
          <a:xfrm>
            <a:off x="1850704" y="2124414"/>
            <a:ext cx="301686" cy="369332"/>
          </a:xfrm>
          <a:prstGeom prst="rect">
            <a:avLst/>
          </a:prstGeom>
          <a:noFill/>
        </p:spPr>
        <p:txBody>
          <a:bodyPr wrap="none" rtlCol="0">
            <a:spAutoFit/>
          </a:bodyPr>
          <a:lstStyle/>
          <a:p>
            <a:r>
              <a:rPr lang="en-US" dirty="0"/>
              <a:t>1</a:t>
            </a:r>
            <a:endParaRPr lang="en-RW" dirty="0"/>
          </a:p>
        </p:txBody>
      </p:sp>
      <p:sp>
        <p:nvSpPr>
          <p:cNvPr id="11" name="TextBox 10">
            <a:extLst>
              <a:ext uri="{FF2B5EF4-FFF2-40B4-BE49-F238E27FC236}">
                <a16:creationId xmlns:a16="http://schemas.microsoft.com/office/drawing/2014/main" id="{CC092D77-F151-4675-99A0-C244D4F766F0}"/>
              </a:ext>
            </a:extLst>
          </p:cNvPr>
          <p:cNvSpPr txBox="1"/>
          <p:nvPr/>
        </p:nvSpPr>
        <p:spPr>
          <a:xfrm>
            <a:off x="2463052" y="2125275"/>
            <a:ext cx="301686" cy="369332"/>
          </a:xfrm>
          <a:prstGeom prst="rect">
            <a:avLst/>
          </a:prstGeom>
          <a:noFill/>
        </p:spPr>
        <p:txBody>
          <a:bodyPr wrap="none" rtlCol="0">
            <a:spAutoFit/>
          </a:bodyPr>
          <a:lstStyle/>
          <a:p>
            <a:r>
              <a:rPr lang="en-US" dirty="0"/>
              <a:t>2</a:t>
            </a:r>
            <a:endParaRPr lang="en-RW" dirty="0"/>
          </a:p>
        </p:txBody>
      </p:sp>
      <p:sp>
        <p:nvSpPr>
          <p:cNvPr id="12" name="TextBox 11">
            <a:extLst>
              <a:ext uri="{FF2B5EF4-FFF2-40B4-BE49-F238E27FC236}">
                <a16:creationId xmlns:a16="http://schemas.microsoft.com/office/drawing/2014/main" id="{F6D3F231-0E10-481F-AFEC-36511B5D083E}"/>
              </a:ext>
            </a:extLst>
          </p:cNvPr>
          <p:cNvSpPr txBox="1"/>
          <p:nvPr/>
        </p:nvSpPr>
        <p:spPr>
          <a:xfrm>
            <a:off x="3053859" y="2136450"/>
            <a:ext cx="301686" cy="369332"/>
          </a:xfrm>
          <a:prstGeom prst="rect">
            <a:avLst/>
          </a:prstGeom>
          <a:noFill/>
        </p:spPr>
        <p:txBody>
          <a:bodyPr wrap="none" rtlCol="0">
            <a:spAutoFit/>
          </a:bodyPr>
          <a:lstStyle/>
          <a:p>
            <a:r>
              <a:rPr lang="en-US" dirty="0"/>
              <a:t>3</a:t>
            </a:r>
            <a:endParaRPr lang="en-RW" dirty="0"/>
          </a:p>
        </p:txBody>
      </p:sp>
      <p:sp>
        <p:nvSpPr>
          <p:cNvPr id="13" name="Rectangle 12">
            <a:extLst>
              <a:ext uri="{FF2B5EF4-FFF2-40B4-BE49-F238E27FC236}">
                <a16:creationId xmlns:a16="http://schemas.microsoft.com/office/drawing/2014/main" id="{D77C801F-7553-4763-807E-E634FEDA9253}"/>
              </a:ext>
            </a:extLst>
          </p:cNvPr>
          <p:cNvSpPr/>
          <p:nvPr/>
        </p:nvSpPr>
        <p:spPr>
          <a:xfrm>
            <a:off x="4038600" y="989779"/>
            <a:ext cx="9144000" cy="5478423"/>
          </a:xfrm>
          <a:prstGeom prst="rect">
            <a:avLst/>
          </a:prstGeom>
        </p:spPr>
        <p:txBody>
          <a:bodyPr wrap="square">
            <a:spAutoFit/>
          </a:bodyPr>
          <a:lstStyle/>
          <a:p>
            <a:r>
              <a:rPr lang="en-US" sz="1400" dirty="0">
                <a:solidFill>
                  <a:srgbClr val="808080"/>
                </a:solidFill>
                <a:latin typeface="Consolas" panose="020B0609020204030204" pitchFamily="49" charset="0"/>
              </a:rPr>
              <a:t>#include</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RW"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rows = 3; </a:t>
            </a:r>
            <a:r>
              <a:rPr lang="en-US" sz="1400" dirty="0">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cols = 4;</a:t>
            </a:r>
          </a:p>
          <a:p>
            <a:pPr lvl="1"/>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arr</a:t>
            </a:r>
            <a:r>
              <a:rPr lang="en-US" sz="1400" dirty="0">
                <a:solidFill>
                  <a:srgbClr val="000000"/>
                </a:solidFill>
                <a:latin typeface="Consolas" panose="020B0609020204030204" pitchFamily="49" charset="0"/>
              </a:rPr>
              <a:t>[rows][cols];</a:t>
            </a:r>
          </a:p>
          <a:p>
            <a:pPr lvl="1"/>
            <a:r>
              <a:rPr lang="nn-NO" sz="1400" dirty="0">
                <a:solidFill>
                  <a:srgbClr val="0000FF"/>
                </a:solidFill>
                <a:latin typeface="Consolas" panose="020B0609020204030204" pitchFamily="49" charset="0"/>
              </a:rPr>
              <a:t>for</a:t>
            </a:r>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int</a:t>
            </a:r>
            <a:r>
              <a:rPr lang="nn-NO" sz="1400" dirty="0">
                <a:solidFill>
                  <a:srgbClr val="000000"/>
                </a:solidFill>
                <a:latin typeface="Consolas" panose="020B0609020204030204" pitchFamily="49" charset="0"/>
              </a:rPr>
              <a:t> i = 0; i &lt; rows; i++)</a:t>
            </a:r>
          </a:p>
          <a:p>
            <a:pPr lvl="1"/>
            <a:r>
              <a:rPr lang="en-RW" sz="1400" dirty="0">
                <a:solidFill>
                  <a:srgbClr val="000000"/>
                </a:solidFill>
                <a:latin typeface="Consolas" panose="020B0609020204030204" pitchFamily="49" charset="0"/>
              </a:rPr>
              <a:t>{</a:t>
            </a:r>
          </a:p>
          <a:p>
            <a:pPr lvl="2"/>
            <a:r>
              <a:rPr lang="en-US" sz="1400" dirty="0">
                <a:solidFill>
                  <a:srgbClr val="0000FF"/>
                </a:solidFill>
                <a:highlight>
                  <a:srgbClr val="C0C0C0"/>
                </a:highlight>
                <a:latin typeface="Consolas" panose="020B0609020204030204" pitchFamily="49" charset="0"/>
              </a:rPr>
              <a:t>if</a:t>
            </a:r>
            <a:r>
              <a:rPr lang="en-US" sz="1400" dirty="0">
                <a:solidFill>
                  <a:srgbClr val="000000"/>
                </a:solidFill>
                <a:highlight>
                  <a:srgbClr val="C0C0C0"/>
                </a:highlight>
                <a:latin typeface="Consolas" panose="020B0609020204030204" pitchFamily="49" charset="0"/>
              </a:rPr>
              <a:t>(</a:t>
            </a:r>
            <a:r>
              <a:rPr lang="en-US" sz="1400" dirty="0" err="1">
                <a:solidFill>
                  <a:srgbClr val="000000"/>
                </a:solidFill>
                <a:highlight>
                  <a:srgbClr val="C0C0C0"/>
                </a:highlight>
                <a:latin typeface="Consolas" panose="020B0609020204030204" pitchFamily="49" charset="0"/>
              </a:rPr>
              <a:t>i</a:t>
            </a:r>
            <a:r>
              <a:rPr lang="en-US" sz="1400" dirty="0">
                <a:solidFill>
                  <a:srgbClr val="000000"/>
                </a:solidFill>
                <a:highlight>
                  <a:srgbClr val="C0C0C0"/>
                </a:highlight>
                <a:latin typeface="Consolas" panose="020B0609020204030204" pitchFamily="49" charset="0"/>
              </a:rPr>
              <a:t>==0)</a:t>
            </a:r>
          </a:p>
          <a:p>
            <a:pPr lvl="2"/>
            <a:r>
              <a:rPr lang="en-RW" sz="1400" dirty="0">
                <a:solidFill>
                  <a:srgbClr val="000000"/>
                </a:solidFill>
                <a:highlight>
                  <a:srgbClr val="C0C0C0"/>
                </a:highlight>
                <a:latin typeface="Consolas" panose="020B0609020204030204" pitchFamily="49" charset="0"/>
              </a:rPr>
              <a:t>{</a:t>
            </a:r>
          </a:p>
          <a:p>
            <a:pPr lvl="2"/>
            <a:r>
              <a:rPr lang="en-US" sz="1400" dirty="0">
                <a:solidFill>
                  <a:srgbClr val="0000FF"/>
                </a:solidFill>
                <a:highlight>
                  <a:srgbClr val="C0C0C0"/>
                </a:highlight>
                <a:latin typeface="Consolas" panose="020B0609020204030204" pitchFamily="49" charset="0"/>
              </a:rPr>
              <a:t>	for</a:t>
            </a:r>
            <a:r>
              <a:rPr lang="en-US" sz="1400" dirty="0">
                <a:solidFill>
                  <a:srgbClr val="000000"/>
                </a:solidFill>
                <a:highlight>
                  <a:srgbClr val="C0C0C0"/>
                </a:highlight>
                <a:latin typeface="Consolas" panose="020B0609020204030204" pitchFamily="49" charset="0"/>
              </a:rPr>
              <a:t> (</a:t>
            </a:r>
            <a:r>
              <a:rPr lang="en-US" sz="1400" dirty="0">
                <a:solidFill>
                  <a:srgbClr val="0000FF"/>
                </a:solidFill>
                <a:highlight>
                  <a:srgbClr val="C0C0C0"/>
                </a:highlight>
                <a:latin typeface="Consolas" panose="020B0609020204030204" pitchFamily="49" charset="0"/>
              </a:rPr>
              <a:t>int</a:t>
            </a:r>
            <a:r>
              <a:rPr lang="en-US" sz="1400" dirty="0">
                <a:solidFill>
                  <a:srgbClr val="000000"/>
                </a:solidFill>
                <a:highlight>
                  <a:srgbClr val="C0C0C0"/>
                </a:highlight>
                <a:latin typeface="Consolas" panose="020B0609020204030204" pitchFamily="49" charset="0"/>
              </a:rPr>
              <a:t> j = 0; j &lt; cols; </a:t>
            </a:r>
            <a:r>
              <a:rPr lang="en-US" sz="1400" dirty="0" err="1">
                <a:solidFill>
                  <a:srgbClr val="000000"/>
                </a:solidFill>
                <a:highlight>
                  <a:srgbClr val="C0C0C0"/>
                </a:highlight>
                <a:latin typeface="Consolas" panose="020B0609020204030204" pitchFamily="49" charset="0"/>
              </a:rPr>
              <a:t>j++</a:t>
            </a:r>
            <a:r>
              <a:rPr lang="en-US" sz="1400" dirty="0">
                <a:solidFill>
                  <a:srgbClr val="000000"/>
                </a:solidFill>
                <a:highlight>
                  <a:srgbClr val="C0C0C0"/>
                </a:highlight>
                <a:latin typeface="Consolas" panose="020B0609020204030204" pitchFamily="49" charset="0"/>
              </a:rPr>
              <a:t>)</a:t>
            </a:r>
          </a:p>
          <a:p>
            <a:pPr lvl="2"/>
            <a:r>
              <a:rPr lang="en-US" sz="1400" dirty="0">
                <a:solidFill>
                  <a:srgbClr val="000000"/>
                </a:solidFill>
                <a:highlight>
                  <a:srgbClr val="C0C0C0"/>
                </a:highlight>
                <a:latin typeface="Consolas" panose="020B0609020204030204" pitchFamily="49" charset="0"/>
              </a:rPr>
              <a:t>		</a:t>
            </a:r>
            <a:r>
              <a:rPr lang="en-US" sz="1400" dirty="0" err="1">
                <a:solidFill>
                  <a:srgbClr val="000000"/>
                </a:solidFill>
                <a:highlight>
                  <a:srgbClr val="C0C0C0"/>
                </a:highlight>
                <a:latin typeface="Consolas" panose="020B0609020204030204" pitchFamily="49" charset="0"/>
              </a:rPr>
              <a:t>cin</a:t>
            </a:r>
            <a:r>
              <a:rPr lang="en-US" sz="1400" dirty="0">
                <a:solidFill>
                  <a:srgbClr val="000000"/>
                </a:solidFill>
                <a:highlight>
                  <a:srgbClr val="C0C0C0"/>
                </a:highlight>
                <a:latin typeface="Consolas" panose="020B0609020204030204" pitchFamily="49" charset="0"/>
              </a:rPr>
              <a:t> </a:t>
            </a:r>
            <a:r>
              <a:rPr lang="en-US" sz="1400" dirty="0">
                <a:solidFill>
                  <a:srgbClr val="008080"/>
                </a:solidFill>
                <a:highlight>
                  <a:srgbClr val="C0C0C0"/>
                </a:highlight>
                <a:latin typeface="Consolas" panose="020B0609020204030204" pitchFamily="49" charset="0"/>
              </a:rPr>
              <a:t>&gt;&gt;</a:t>
            </a:r>
            <a:r>
              <a:rPr lang="en-US" sz="1400" dirty="0">
                <a:solidFill>
                  <a:srgbClr val="000000"/>
                </a:solidFill>
                <a:highlight>
                  <a:srgbClr val="C0C0C0"/>
                </a:highlight>
                <a:latin typeface="Consolas" panose="020B0609020204030204" pitchFamily="49" charset="0"/>
              </a:rPr>
              <a:t> </a:t>
            </a:r>
            <a:r>
              <a:rPr lang="en-US" sz="1400" dirty="0" err="1">
                <a:solidFill>
                  <a:srgbClr val="000000"/>
                </a:solidFill>
                <a:highlight>
                  <a:srgbClr val="C0C0C0"/>
                </a:highlight>
                <a:latin typeface="Consolas" panose="020B0609020204030204" pitchFamily="49" charset="0"/>
              </a:rPr>
              <a:t>arr</a:t>
            </a:r>
            <a:r>
              <a:rPr lang="en-US" sz="1400" dirty="0">
                <a:solidFill>
                  <a:srgbClr val="000000"/>
                </a:solidFill>
                <a:highlight>
                  <a:srgbClr val="C0C0C0"/>
                </a:highlight>
                <a:latin typeface="Consolas" panose="020B0609020204030204" pitchFamily="49" charset="0"/>
              </a:rPr>
              <a:t>[</a:t>
            </a:r>
            <a:r>
              <a:rPr lang="en-US" sz="1400" dirty="0" err="1">
                <a:solidFill>
                  <a:srgbClr val="000000"/>
                </a:solidFill>
                <a:highlight>
                  <a:srgbClr val="C0C0C0"/>
                </a:highlight>
                <a:latin typeface="Consolas" panose="020B0609020204030204" pitchFamily="49" charset="0"/>
              </a:rPr>
              <a:t>i</a:t>
            </a:r>
            <a:r>
              <a:rPr lang="en-US" sz="1400" dirty="0">
                <a:solidFill>
                  <a:srgbClr val="000000"/>
                </a:solidFill>
                <a:highlight>
                  <a:srgbClr val="C0C0C0"/>
                </a:highlight>
                <a:latin typeface="Consolas" panose="020B0609020204030204" pitchFamily="49" charset="0"/>
              </a:rPr>
              <a:t>][j];</a:t>
            </a:r>
          </a:p>
          <a:p>
            <a:pPr lvl="2"/>
            <a:r>
              <a:rPr lang="en-US" sz="1400" dirty="0">
                <a:solidFill>
                  <a:srgbClr val="000000"/>
                </a:solidFill>
                <a:highlight>
                  <a:srgbClr val="C0C0C0"/>
                </a:highlight>
                <a:latin typeface="Consolas" panose="020B0609020204030204" pitchFamily="49" charset="0"/>
              </a:rPr>
              <a:t>	</a:t>
            </a:r>
            <a:r>
              <a:rPr lang="en-US" sz="1400" dirty="0" err="1">
                <a:solidFill>
                  <a:srgbClr val="000000"/>
                </a:solidFill>
                <a:highlight>
                  <a:srgbClr val="C0C0C0"/>
                </a:highlight>
                <a:latin typeface="Consolas" panose="020B0609020204030204" pitchFamily="49" charset="0"/>
              </a:rPr>
              <a:t>cout</a:t>
            </a:r>
            <a:r>
              <a:rPr lang="en-US" sz="1400" dirty="0">
                <a:solidFill>
                  <a:srgbClr val="000000"/>
                </a:solidFill>
                <a:highlight>
                  <a:srgbClr val="C0C0C0"/>
                </a:highlight>
                <a:latin typeface="Consolas" panose="020B0609020204030204" pitchFamily="49" charset="0"/>
              </a:rPr>
              <a:t> </a:t>
            </a:r>
            <a:r>
              <a:rPr lang="en-US" sz="1400" dirty="0">
                <a:solidFill>
                  <a:srgbClr val="008080"/>
                </a:solidFill>
                <a:highlight>
                  <a:srgbClr val="C0C0C0"/>
                </a:highlight>
                <a:latin typeface="Consolas" panose="020B0609020204030204" pitchFamily="49" charset="0"/>
              </a:rPr>
              <a:t>&lt;&lt;</a:t>
            </a:r>
            <a:r>
              <a:rPr lang="en-US" sz="1400" dirty="0">
                <a:solidFill>
                  <a:srgbClr val="000000"/>
                </a:solidFill>
                <a:highlight>
                  <a:srgbClr val="C0C0C0"/>
                </a:highlight>
                <a:latin typeface="Consolas" panose="020B0609020204030204" pitchFamily="49" charset="0"/>
              </a:rPr>
              <a:t> </a:t>
            </a:r>
            <a:r>
              <a:rPr lang="en-US" sz="1400" dirty="0" err="1">
                <a:solidFill>
                  <a:srgbClr val="000000"/>
                </a:solidFill>
                <a:highlight>
                  <a:srgbClr val="C0C0C0"/>
                </a:highlight>
                <a:latin typeface="Consolas" panose="020B0609020204030204" pitchFamily="49" charset="0"/>
              </a:rPr>
              <a:t>endl</a:t>
            </a:r>
            <a:r>
              <a:rPr lang="en-US" sz="1400" dirty="0">
                <a:solidFill>
                  <a:srgbClr val="000000"/>
                </a:solidFill>
                <a:highlight>
                  <a:srgbClr val="C0C0C0"/>
                </a:highlight>
                <a:latin typeface="Consolas" panose="020B0609020204030204" pitchFamily="49" charset="0"/>
              </a:rPr>
              <a:t>;</a:t>
            </a:r>
          </a:p>
          <a:p>
            <a:pPr lvl="2"/>
            <a:r>
              <a:rPr lang="en-RW" sz="1400" dirty="0">
                <a:solidFill>
                  <a:srgbClr val="000000"/>
                </a:solidFill>
                <a:highlight>
                  <a:srgbClr val="C0C0C0"/>
                </a:highlight>
                <a:latin typeface="Consolas" panose="020B0609020204030204" pitchFamily="49" charset="0"/>
              </a:rPr>
              <a:t>}</a:t>
            </a:r>
          </a:p>
          <a:p>
            <a:pPr lvl="1"/>
            <a:r>
              <a:rPr lang="en-RW" sz="1400" dirty="0">
                <a:solidFill>
                  <a:srgbClr val="000000"/>
                </a:solidFill>
                <a:latin typeface="Consolas" panose="020B0609020204030204" pitchFamily="49" charset="0"/>
              </a:rPr>
              <a:t>}</a:t>
            </a:r>
          </a:p>
          <a:p>
            <a:pPr lvl="1"/>
            <a:r>
              <a:rPr lang="nn-NO" sz="1400" dirty="0">
                <a:solidFill>
                  <a:srgbClr val="0000FF"/>
                </a:solidFill>
                <a:latin typeface="Consolas" panose="020B0609020204030204" pitchFamily="49" charset="0"/>
              </a:rPr>
              <a:t>for</a:t>
            </a:r>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int</a:t>
            </a:r>
            <a:r>
              <a:rPr lang="nn-NO" sz="1400" dirty="0">
                <a:solidFill>
                  <a:srgbClr val="000000"/>
                </a:solidFill>
                <a:latin typeface="Consolas" panose="020B0609020204030204" pitchFamily="49" charset="0"/>
              </a:rPr>
              <a:t> i = 0; i &lt; rows; i++)</a:t>
            </a:r>
          </a:p>
          <a:p>
            <a:pPr lvl="1"/>
            <a:r>
              <a:rPr lang="en-RW" sz="1400" dirty="0">
                <a:solidFill>
                  <a:srgbClr val="000000"/>
                </a:solidFill>
                <a:latin typeface="Consolas" panose="020B0609020204030204" pitchFamily="49" charset="0"/>
              </a:rPr>
              <a:t>{</a:t>
            </a:r>
          </a:p>
          <a:p>
            <a:pPr lvl="2"/>
            <a:r>
              <a:rPr lang="en-US" sz="1400" dirty="0">
                <a:solidFill>
                  <a:srgbClr val="0000FF"/>
                </a:solidFill>
                <a:latin typeface="Consolas" panose="020B0609020204030204" pitchFamily="49" charset="0"/>
              </a:rPr>
              <a:t>for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j = 0; j &lt; cols; </a:t>
            </a:r>
            <a:r>
              <a:rPr lang="en-US" sz="1400" dirty="0" err="1">
                <a:solidFill>
                  <a:srgbClr val="000000"/>
                </a:solidFill>
                <a:latin typeface="Consolas" panose="020B0609020204030204" pitchFamily="49" charset="0"/>
              </a:rPr>
              <a:t>j++</a:t>
            </a:r>
            <a:r>
              <a:rPr lang="en-US" sz="1400" dirty="0">
                <a:solidFill>
                  <a:srgbClr val="000000"/>
                </a:solidFill>
                <a:latin typeface="Consolas" panose="020B0609020204030204" pitchFamily="49" charset="0"/>
              </a:rPr>
              <a:t>)</a:t>
            </a:r>
          </a:p>
          <a:p>
            <a:pPr lvl="2"/>
            <a:r>
              <a:rPr lang="en-RW" sz="1400" dirty="0">
                <a:solidFill>
                  <a:srgbClr val="000000"/>
                </a:solidFill>
                <a:latin typeface="Consolas" panose="020B0609020204030204" pitchFamily="49" charset="0"/>
              </a:rPr>
              <a:t>{</a:t>
            </a:r>
          </a:p>
          <a:p>
            <a:pPr lvl="2"/>
            <a:r>
              <a:rPr lang="fr-FR" sz="1400" dirty="0">
                <a:solidFill>
                  <a:srgbClr val="000000"/>
                </a:solidFill>
                <a:latin typeface="Consolas" panose="020B0609020204030204" pitchFamily="49" charset="0"/>
              </a:rPr>
              <a:t>	cout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arr[i][j]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"\t"</a:t>
            </a:r>
            <a:r>
              <a:rPr lang="fr-FR" sz="1400" dirty="0">
                <a:solidFill>
                  <a:srgbClr val="000000"/>
                </a:solidFill>
                <a:latin typeface="Consolas" panose="020B0609020204030204" pitchFamily="49" charset="0"/>
              </a:rPr>
              <a:t>;</a:t>
            </a:r>
          </a:p>
          <a:p>
            <a:pPr lvl="2"/>
            <a:r>
              <a:rPr lang="en-RW" sz="1400" dirty="0">
                <a:solidFill>
                  <a:srgbClr val="000000"/>
                </a:solidFill>
                <a:latin typeface="Consolas" panose="020B0609020204030204" pitchFamily="49" charset="0"/>
              </a:rPr>
              <a:t>}</a:t>
            </a:r>
          </a:p>
          <a:p>
            <a:pPr lvl="2"/>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en-RW"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r>
              <a:rPr lang="en-RW"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8999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7322-EA89-4228-B3AD-EC5F82888038}"/>
              </a:ext>
            </a:extLst>
          </p:cNvPr>
          <p:cNvSpPr>
            <a:spLocks noGrp="1"/>
          </p:cNvSpPr>
          <p:nvPr>
            <p:ph type="title"/>
          </p:nvPr>
        </p:nvSpPr>
        <p:spPr/>
        <p:txBody>
          <a:bodyPr/>
          <a:lstStyle/>
          <a:p>
            <a:r>
              <a:rPr lang="en-US" dirty="0"/>
              <a:t>String vs char array</a:t>
            </a:r>
            <a:endParaRPr lang="en-RW" dirty="0"/>
          </a:p>
        </p:txBody>
      </p:sp>
      <p:sp>
        <p:nvSpPr>
          <p:cNvPr id="3" name="Content Placeholder 2">
            <a:extLst>
              <a:ext uri="{FF2B5EF4-FFF2-40B4-BE49-F238E27FC236}">
                <a16:creationId xmlns:a16="http://schemas.microsoft.com/office/drawing/2014/main" id="{936E0EE5-B9F3-4C29-AF3D-7F10D2DCFB30}"/>
              </a:ext>
            </a:extLst>
          </p:cNvPr>
          <p:cNvSpPr>
            <a:spLocks noGrp="1"/>
          </p:cNvSpPr>
          <p:nvPr>
            <p:ph idx="1"/>
          </p:nvPr>
        </p:nvSpPr>
        <p:spPr/>
        <p:txBody>
          <a:bodyPr>
            <a:normAutofit fontScale="92500"/>
          </a:bodyPr>
          <a:lstStyle/>
          <a:p>
            <a:r>
              <a:rPr lang="en-US" dirty="0"/>
              <a:t>A character array is simply an </a:t>
            </a:r>
            <a:r>
              <a:rPr lang="en-US" b="1" dirty="0"/>
              <a:t>array of characters</a:t>
            </a:r>
            <a:r>
              <a:rPr lang="en-US" dirty="0"/>
              <a:t> can terminated by a null character. </a:t>
            </a:r>
          </a:p>
          <a:p>
            <a:r>
              <a:rPr lang="en-US" dirty="0"/>
              <a:t>A string is a </a:t>
            </a:r>
            <a:r>
              <a:rPr lang="en-US" b="1" dirty="0"/>
              <a:t>class which defines objects</a:t>
            </a:r>
            <a:r>
              <a:rPr lang="en-US" dirty="0"/>
              <a:t> that be represented as stream of characters.</a:t>
            </a:r>
          </a:p>
          <a:p>
            <a:r>
              <a:rPr lang="en-US" dirty="0"/>
              <a:t>Size of the character array has to </a:t>
            </a:r>
            <a:r>
              <a:rPr lang="en-US" b="1" dirty="0"/>
              <a:t>allocated statically</a:t>
            </a:r>
            <a:r>
              <a:rPr lang="en-US" dirty="0"/>
              <a:t>, more memory cannot be allocated at run time if required. Unused allocated </a:t>
            </a:r>
            <a:r>
              <a:rPr lang="en-US" b="1" dirty="0"/>
              <a:t>memory is wasted</a:t>
            </a:r>
            <a:r>
              <a:rPr lang="en-US" dirty="0"/>
              <a:t> in case of character array. </a:t>
            </a:r>
          </a:p>
          <a:p>
            <a:r>
              <a:rPr lang="en-US" dirty="0"/>
              <a:t>In case of strings, memory is </a:t>
            </a:r>
            <a:r>
              <a:rPr lang="en-US" b="1" dirty="0"/>
              <a:t>allocated dynamically</a:t>
            </a:r>
            <a:r>
              <a:rPr lang="en-US" dirty="0"/>
              <a:t>. More memory can be allocated at run time on demand. As no memory is </a:t>
            </a:r>
            <a:r>
              <a:rPr lang="en-US" dirty="0" err="1"/>
              <a:t>preallocated</a:t>
            </a:r>
            <a:r>
              <a:rPr lang="en-US" dirty="0"/>
              <a:t>,</a:t>
            </a:r>
            <a:r>
              <a:rPr lang="en-US" b="1" dirty="0"/>
              <a:t> no memory is wasted</a:t>
            </a:r>
            <a:r>
              <a:rPr lang="en-US" dirty="0"/>
              <a:t>.</a:t>
            </a:r>
          </a:p>
          <a:p>
            <a:pPr fontAlgn="base"/>
            <a:r>
              <a:rPr lang="en-US" dirty="0"/>
              <a:t>Implementation of</a:t>
            </a:r>
            <a:r>
              <a:rPr lang="en-US" b="1" dirty="0"/>
              <a:t> character array is faster</a:t>
            </a:r>
            <a:r>
              <a:rPr lang="en-US" dirty="0"/>
              <a:t> than std:: string. </a:t>
            </a:r>
            <a:r>
              <a:rPr lang="en-US" b="1" dirty="0"/>
              <a:t>Strings are slower</a:t>
            </a:r>
            <a:r>
              <a:rPr lang="en-US" dirty="0"/>
              <a:t> when compared to implementation than character array.</a:t>
            </a:r>
          </a:p>
          <a:p>
            <a:pPr fontAlgn="base"/>
            <a:r>
              <a:rPr lang="en-US" dirty="0"/>
              <a:t>Character array </a:t>
            </a:r>
            <a:r>
              <a:rPr lang="en-US" b="1" dirty="0"/>
              <a:t>do not offer</a:t>
            </a:r>
            <a:r>
              <a:rPr lang="en-US" dirty="0"/>
              <a:t> much </a:t>
            </a:r>
            <a:r>
              <a:rPr lang="en-US" b="1" dirty="0"/>
              <a:t>inbuilt functions </a:t>
            </a:r>
            <a:r>
              <a:rPr lang="en-US" dirty="0"/>
              <a:t>to manipulate strings. String class defines</a:t>
            </a:r>
            <a:r>
              <a:rPr lang="en-US" b="1" dirty="0"/>
              <a:t> a number of functionalities</a:t>
            </a:r>
            <a:r>
              <a:rPr lang="en-US" dirty="0"/>
              <a:t> which allow manifold operations on strings.</a:t>
            </a:r>
          </a:p>
          <a:p>
            <a:endParaRPr lang="en-RW" dirty="0"/>
          </a:p>
        </p:txBody>
      </p:sp>
      <p:sp>
        <p:nvSpPr>
          <p:cNvPr id="4" name="Slide Number Placeholder 3">
            <a:extLst>
              <a:ext uri="{FF2B5EF4-FFF2-40B4-BE49-F238E27FC236}">
                <a16:creationId xmlns:a16="http://schemas.microsoft.com/office/drawing/2014/main" id="{0DF7B731-9843-4FF6-A327-90C87D9CC4C6}"/>
              </a:ext>
            </a:extLst>
          </p:cNvPr>
          <p:cNvSpPr>
            <a:spLocks noGrp="1"/>
          </p:cNvSpPr>
          <p:nvPr>
            <p:ph type="sldNum" sz="quarter" idx="12"/>
          </p:nvPr>
        </p:nvSpPr>
        <p:spPr/>
        <p:txBody>
          <a:bodyPr/>
          <a:lstStyle/>
          <a:p>
            <a:fld id="{583C1354-0F4F-4118-983A-17CBBA946E76}" type="slidenum">
              <a:rPr lang="en-RW" smtClean="0"/>
              <a:t>8</a:t>
            </a:fld>
            <a:endParaRPr lang="en-RW"/>
          </a:p>
        </p:txBody>
      </p:sp>
    </p:spTree>
    <p:extLst>
      <p:ext uri="{BB962C8B-B14F-4D97-AF65-F5344CB8AC3E}">
        <p14:creationId xmlns:p14="http://schemas.microsoft.com/office/powerpoint/2010/main" val="1121273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1616E2-C88F-4CC9-8B0B-4858C37D66A7}"/>
              </a:ext>
            </a:extLst>
          </p:cNvPr>
          <p:cNvSpPr>
            <a:spLocks noGrp="1"/>
          </p:cNvSpPr>
          <p:nvPr>
            <p:ph type="sldNum" sz="quarter" idx="12"/>
          </p:nvPr>
        </p:nvSpPr>
        <p:spPr/>
        <p:txBody>
          <a:bodyPr/>
          <a:lstStyle/>
          <a:p>
            <a:fld id="{583C1354-0F4F-4118-983A-17CBBA946E76}" type="slidenum">
              <a:rPr lang="en-RW" smtClean="0"/>
              <a:t>9</a:t>
            </a:fld>
            <a:endParaRPr lang="en-RW"/>
          </a:p>
        </p:txBody>
      </p:sp>
      <p:sp>
        <p:nvSpPr>
          <p:cNvPr id="5" name="Title 1">
            <a:extLst>
              <a:ext uri="{FF2B5EF4-FFF2-40B4-BE49-F238E27FC236}">
                <a16:creationId xmlns:a16="http://schemas.microsoft.com/office/drawing/2014/main" id="{8F93554C-0E3B-4629-A1C6-82E94839A8F4}"/>
              </a:ext>
            </a:extLst>
          </p:cNvPr>
          <p:cNvSpPr>
            <a:spLocks noGrp="1"/>
          </p:cNvSpPr>
          <p:nvPr>
            <p:ph type="title"/>
          </p:nvPr>
        </p:nvSpPr>
        <p:spPr>
          <a:xfrm>
            <a:off x="838200" y="306841"/>
            <a:ext cx="10515600" cy="771344"/>
          </a:xfrm>
        </p:spPr>
        <p:txBody>
          <a:bodyPr/>
          <a:lstStyle/>
          <a:p>
            <a:r>
              <a:rPr lang="en-US" dirty="0"/>
              <a:t>char array</a:t>
            </a:r>
            <a:endParaRPr lang="en-RW" dirty="0"/>
          </a:p>
        </p:txBody>
      </p:sp>
      <p:sp>
        <p:nvSpPr>
          <p:cNvPr id="2" name="Rectangle 1">
            <a:extLst>
              <a:ext uri="{FF2B5EF4-FFF2-40B4-BE49-F238E27FC236}">
                <a16:creationId xmlns:a16="http://schemas.microsoft.com/office/drawing/2014/main" id="{A6982DCF-4043-44BA-B1E6-E47C8F438765}"/>
              </a:ext>
            </a:extLst>
          </p:cNvPr>
          <p:cNvSpPr/>
          <p:nvPr/>
        </p:nvSpPr>
        <p:spPr>
          <a:xfrm>
            <a:off x="838200" y="1270444"/>
            <a:ext cx="9430062" cy="4524315"/>
          </a:xfrm>
          <a:prstGeom prst="rect">
            <a:avLst/>
          </a:prstGeom>
        </p:spPr>
        <p:txBody>
          <a:bodyPr wrap="square">
            <a:spAutoFit/>
          </a:bodyPr>
          <a:lstStyle/>
          <a:p>
            <a:r>
              <a:rPr lang="en-US" sz="2400" dirty="0">
                <a:solidFill>
                  <a:srgbClr val="808080"/>
                </a:solidFill>
                <a:latin typeface="Consolas" panose="020B0609020204030204" pitchFamily="49" charset="0"/>
              </a:rPr>
              <a:t>#include</a:t>
            </a:r>
            <a:r>
              <a:rPr lang="en-US" sz="2400" dirty="0">
                <a:solidFill>
                  <a:srgbClr val="A31515"/>
                </a:solidFill>
                <a:latin typeface="Consolas" panose="020B0609020204030204" pitchFamily="49" charset="0"/>
              </a:rPr>
              <a:t>&lt;iostream&gt;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std;</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a:t>
            </a:r>
          </a:p>
          <a:p>
            <a:r>
              <a:rPr lang="en-RW"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a1[5];</a:t>
            </a:r>
          </a:p>
          <a:p>
            <a:pPr lvl="1"/>
            <a:r>
              <a:rPr lang="nn-NO" sz="2400" dirty="0">
                <a:solidFill>
                  <a:srgbClr val="0000FF"/>
                </a:solidFill>
                <a:latin typeface="Consolas" panose="020B0609020204030204" pitchFamily="49" charset="0"/>
              </a:rPr>
              <a:t>for</a:t>
            </a:r>
            <a:r>
              <a:rPr lang="nn-NO" sz="2400" dirty="0">
                <a:solidFill>
                  <a:srgbClr val="000000"/>
                </a:solidFill>
                <a:latin typeface="Consolas" panose="020B0609020204030204" pitchFamily="49" charset="0"/>
              </a:rPr>
              <a:t> (</a:t>
            </a:r>
            <a:r>
              <a:rPr lang="nn-NO" sz="2400" dirty="0">
                <a:solidFill>
                  <a:srgbClr val="0000FF"/>
                </a:solidFill>
                <a:latin typeface="Consolas" panose="020B0609020204030204" pitchFamily="49" charset="0"/>
              </a:rPr>
              <a:t>int</a:t>
            </a:r>
            <a:r>
              <a:rPr lang="nn-NO" sz="2400" dirty="0">
                <a:solidFill>
                  <a:srgbClr val="000000"/>
                </a:solidFill>
                <a:latin typeface="Consolas" panose="020B0609020204030204" pitchFamily="49" charset="0"/>
              </a:rPr>
              <a:t> i = 0; i &lt; 5; i++)</a:t>
            </a:r>
          </a:p>
          <a:p>
            <a:pPr lvl="1"/>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cin</a:t>
            </a:r>
            <a:r>
              <a:rPr lang="en-US" sz="2400" dirty="0">
                <a:solidFill>
                  <a:srgbClr val="008080"/>
                </a:solidFill>
                <a:latin typeface="Consolas" panose="020B0609020204030204" pitchFamily="49" charset="0"/>
              </a:rPr>
              <a:t>&gt;&gt;</a:t>
            </a:r>
            <a:r>
              <a:rPr lang="en-US" sz="2400" dirty="0">
                <a:solidFill>
                  <a:srgbClr val="000000"/>
                </a:solidFill>
                <a:latin typeface="Consolas" panose="020B0609020204030204" pitchFamily="49" charset="0"/>
              </a:rPr>
              <a:t>a1[</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a:t>
            </a:r>
          </a:p>
          <a:p>
            <a:pPr lvl="1"/>
            <a:endParaRPr lang="en-RW" sz="2400" dirty="0">
              <a:solidFill>
                <a:srgbClr val="000000"/>
              </a:solidFill>
              <a:latin typeface="Consolas" panose="020B0609020204030204" pitchFamily="49" charset="0"/>
            </a:endParaRPr>
          </a:p>
          <a:p>
            <a:pPr lvl="1"/>
            <a:r>
              <a:rPr lang="nn-NO" sz="2400" dirty="0">
                <a:solidFill>
                  <a:srgbClr val="0000FF"/>
                </a:solidFill>
                <a:latin typeface="Consolas" panose="020B0609020204030204" pitchFamily="49" charset="0"/>
              </a:rPr>
              <a:t>for</a:t>
            </a:r>
            <a:r>
              <a:rPr lang="nn-NO" sz="2400" dirty="0">
                <a:solidFill>
                  <a:srgbClr val="000000"/>
                </a:solidFill>
                <a:latin typeface="Consolas" panose="020B0609020204030204" pitchFamily="49" charset="0"/>
              </a:rPr>
              <a:t> (</a:t>
            </a:r>
            <a:r>
              <a:rPr lang="nn-NO" sz="2400" dirty="0">
                <a:solidFill>
                  <a:srgbClr val="0000FF"/>
                </a:solidFill>
                <a:latin typeface="Consolas" panose="020B0609020204030204" pitchFamily="49" charset="0"/>
              </a:rPr>
              <a:t>int</a:t>
            </a:r>
            <a:r>
              <a:rPr lang="nn-NO" sz="2400" dirty="0">
                <a:solidFill>
                  <a:srgbClr val="000000"/>
                </a:solidFill>
                <a:latin typeface="Consolas" panose="020B0609020204030204" pitchFamily="49" charset="0"/>
              </a:rPr>
              <a:t> i = 0; i &lt; 5; i++)</a:t>
            </a:r>
          </a:p>
          <a:p>
            <a:pPr lvl="1"/>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"index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a1[</a:t>
            </a:r>
            <a:r>
              <a:rPr lang="en-US" sz="2400" dirty="0" err="1">
                <a:solidFill>
                  <a:srgbClr val="000000"/>
                </a:solidFill>
                <a:latin typeface="Consolas" panose="020B0609020204030204" pitchFamily="49" charset="0"/>
              </a:rPr>
              <a:t>i</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&lt;&lt;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lvl="1"/>
            <a:r>
              <a:rPr lang="en-US" sz="2400" dirty="0">
                <a:solidFill>
                  <a:srgbClr val="0000FF"/>
                </a:solidFill>
                <a:latin typeface="Consolas" panose="020B0609020204030204" pitchFamily="49" charset="0"/>
              </a:rPr>
              <a:t>return</a:t>
            </a:r>
            <a:r>
              <a:rPr lang="en-US" sz="2400" dirty="0">
                <a:solidFill>
                  <a:srgbClr val="000000"/>
                </a:solidFill>
                <a:latin typeface="Consolas" panose="020B0609020204030204" pitchFamily="49" charset="0"/>
              </a:rPr>
              <a:t> 0;</a:t>
            </a:r>
          </a:p>
          <a:p>
            <a:r>
              <a:rPr lang="en-RW" sz="2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921340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3386</Words>
  <Application>Microsoft Office PowerPoint</Application>
  <PresentationFormat>Widescreen</PresentationFormat>
  <Paragraphs>560</Paragraphs>
  <Slides>38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Consolas</vt:lpstr>
      <vt:lpstr>Courier</vt:lpstr>
      <vt:lpstr>Helvetica Neue</vt:lpstr>
      <vt:lpstr>StoneSerif</vt:lpstr>
      <vt:lpstr>Office Theme</vt:lpstr>
      <vt:lpstr>Programming fundamentals</vt:lpstr>
      <vt:lpstr>Recap</vt:lpstr>
      <vt:lpstr>Agenda</vt:lpstr>
      <vt:lpstr>Copying one array A to another array B</vt:lpstr>
      <vt:lpstr>2D array</vt:lpstr>
      <vt:lpstr>Example</vt:lpstr>
      <vt:lpstr>PowerPoint Presentation</vt:lpstr>
      <vt:lpstr>String vs char array</vt:lpstr>
      <vt:lpstr>char array</vt:lpstr>
      <vt:lpstr>Char array can also act as a string</vt:lpstr>
      <vt:lpstr>Strings or char array</vt:lpstr>
      <vt:lpstr>PowerPoint Presentation</vt:lpstr>
      <vt:lpstr>PowerPoint Presentation</vt:lpstr>
      <vt:lpstr>PowerPoint Presentation</vt:lpstr>
      <vt:lpstr>PowerPoint Presentation</vt:lpstr>
      <vt:lpstr>Char array takes a space as a terminating character</vt:lpstr>
      <vt:lpstr>Solution to get a complete sentence as input in character array</vt:lpstr>
      <vt:lpstr>Contd..</vt:lpstr>
      <vt:lpstr>Contd..</vt:lpstr>
      <vt:lpstr>Contd..</vt:lpstr>
      <vt:lpstr>Practice problems character array</vt:lpstr>
      <vt:lpstr>Changing a character from upper case to lower case</vt:lpstr>
      <vt:lpstr>Finding length of a string</vt:lpstr>
      <vt:lpstr>Reverse a string</vt:lpstr>
      <vt:lpstr>Count the total number of words in a string.</vt:lpstr>
      <vt:lpstr>Compare two strings with respect to length</vt:lpstr>
      <vt:lpstr>Extract a substring</vt:lpstr>
      <vt:lpstr>Some more problems..</vt:lpstr>
      <vt:lpstr>Practice problems String</vt:lpstr>
      <vt:lpstr>String Concatenation</vt:lpstr>
      <vt:lpstr>String Concatenation</vt:lpstr>
      <vt:lpstr>+ operator acts according to the situation</vt:lpstr>
      <vt:lpstr>Find string length: use length()function</vt:lpstr>
      <vt:lpstr>Access Strings</vt:lpstr>
      <vt:lpstr>Input in strings</vt:lpstr>
      <vt:lpstr>Input in strings</vt:lpstr>
      <vt:lpstr>Reading</vt:lpstr>
      <vt:lpstr>Recommended reads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Nauman Warraich</dc:creator>
  <cp:lastModifiedBy>bushra.naseem001@gmail.com</cp:lastModifiedBy>
  <cp:revision>210</cp:revision>
  <cp:lastPrinted>2019-09-15T17:17:36Z</cp:lastPrinted>
  <dcterms:created xsi:type="dcterms:W3CDTF">2019-09-13T16:36:02Z</dcterms:created>
  <dcterms:modified xsi:type="dcterms:W3CDTF">2020-04-01T04:28:00Z</dcterms:modified>
</cp:coreProperties>
</file>