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70" r:id="rId3"/>
    <p:sldId id="404" r:id="rId4"/>
    <p:sldId id="465" r:id="rId5"/>
    <p:sldId id="449" r:id="rId6"/>
    <p:sldId id="466" r:id="rId7"/>
    <p:sldId id="467" r:id="rId8"/>
    <p:sldId id="468" r:id="rId9"/>
    <p:sldId id="469" r:id="rId10"/>
    <p:sldId id="470" r:id="rId11"/>
    <p:sldId id="471" r:id="rId12"/>
    <p:sldId id="472" r:id="rId13"/>
    <p:sldId id="473" r:id="rId14"/>
    <p:sldId id="474" r:id="rId15"/>
    <p:sldId id="475" r:id="rId16"/>
    <p:sldId id="476" r:id="rId17"/>
    <p:sldId id="477" r:id="rId18"/>
    <p:sldId id="478" r:id="rId19"/>
    <p:sldId id="479" r:id="rId20"/>
    <p:sldId id="480" r:id="rId21"/>
    <p:sldId id="481" r:id="rId22"/>
    <p:sldId id="482" r:id="rId23"/>
    <p:sldId id="483" r:id="rId24"/>
    <p:sldId id="485" r:id="rId25"/>
    <p:sldId id="484" r:id="rId26"/>
  </p:sldIdLst>
  <p:sldSz cx="12192000" cy="6858000"/>
  <p:notesSz cx="9601200" cy="7315200"/>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ECE"/>
    <a:srgbClr val="FCAF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8" d="100"/>
          <a:sy n="68"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663DC6-BFB1-4DB3-8BD9-EBE85774A9F1}"/>
              </a:ext>
            </a:extLst>
          </p:cNvPr>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a:extLst>
              <a:ext uri="{FF2B5EF4-FFF2-40B4-BE49-F238E27FC236}">
                <a16:creationId xmlns:a16="http://schemas.microsoft.com/office/drawing/2014/main" id="{69EB97B5-AC0D-4F0E-9FE2-94E071CA1DD1}"/>
              </a:ext>
            </a:extLst>
          </p:cNvPr>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E3989B02-B486-4123-B917-47FE77C9084C}" type="datetimeFigureOut">
              <a:rPr lang="en-RW" smtClean="0"/>
              <a:t>05/04/2020</a:t>
            </a:fld>
            <a:endParaRPr lang="en-RW"/>
          </a:p>
        </p:txBody>
      </p:sp>
      <p:sp>
        <p:nvSpPr>
          <p:cNvPr id="4" name="Footer Placeholder 3">
            <a:extLst>
              <a:ext uri="{FF2B5EF4-FFF2-40B4-BE49-F238E27FC236}">
                <a16:creationId xmlns:a16="http://schemas.microsoft.com/office/drawing/2014/main" id="{095EA24D-B66C-43F8-8369-159052C481BC}"/>
              </a:ext>
            </a:extLst>
          </p:cNvPr>
          <p:cNvSpPr>
            <a:spLocks noGrp="1"/>
          </p:cNvSpPr>
          <p:nvPr>
            <p:ph type="ftr" sz="quarter" idx="2"/>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5" name="Slide Number Placeholder 4">
            <a:extLst>
              <a:ext uri="{FF2B5EF4-FFF2-40B4-BE49-F238E27FC236}">
                <a16:creationId xmlns:a16="http://schemas.microsoft.com/office/drawing/2014/main" id="{5C5636AE-904C-47EC-8F7A-4487A1AECF02}"/>
              </a:ext>
            </a:extLst>
          </p:cNvPr>
          <p:cNvSpPr>
            <a:spLocks noGrp="1"/>
          </p:cNvSpPr>
          <p:nvPr>
            <p:ph type="sldNum" sz="quarter" idx="3"/>
          </p:nvPr>
        </p:nvSpPr>
        <p:spPr>
          <a:xfrm>
            <a:off x="5438458" y="6948172"/>
            <a:ext cx="4160520" cy="367029"/>
          </a:xfrm>
          <a:prstGeom prst="rect">
            <a:avLst/>
          </a:prstGeom>
        </p:spPr>
        <p:txBody>
          <a:bodyPr vert="horz" lIns="96661" tIns="48331" rIns="96661" bIns="48331" rtlCol="0" anchor="b"/>
          <a:lstStyle>
            <a:lvl1pPr algn="r">
              <a:defRPr sz="1300"/>
            </a:lvl1pPr>
          </a:lstStyle>
          <a:p>
            <a:fld id="{1C79E4C5-D7EC-4C04-8917-809BC50FA0CA}" type="slidenum">
              <a:rPr lang="en-RW" smtClean="0"/>
              <a:t>‹#›</a:t>
            </a:fld>
            <a:endParaRPr lang="en-RW"/>
          </a:p>
        </p:txBody>
      </p:sp>
    </p:spTree>
    <p:extLst>
      <p:ext uri="{BB962C8B-B14F-4D97-AF65-F5344CB8AC3E}">
        <p14:creationId xmlns:p14="http://schemas.microsoft.com/office/powerpoint/2010/main" val="22435437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A551752C-3C2E-4DFF-901A-0724505B9891}" type="datetimeFigureOut">
              <a:rPr lang="en-RW" smtClean="0"/>
              <a:t>04/04/2020</a:t>
            </a:fld>
            <a:endParaRPr lang="en-RW"/>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RW"/>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6" name="Footer Placeholder 5"/>
          <p:cNvSpPr>
            <a:spLocks noGrp="1"/>
          </p:cNvSpPr>
          <p:nvPr>
            <p:ph type="ftr" sz="quarter" idx="4"/>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7" name="Slide Number Placeholder 6"/>
          <p:cNvSpPr>
            <a:spLocks noGrp="1"/>
          </p:cNvSpPr>
          <p:nvPr>
            <p:ph type="sldNum" sz="quarter" idx="5"/>
          </p:nvPr>
        </p:nvSpPr>
        <p:spPr>
          <a:xfrm>
            <a:off x="5438458" y="6948172"/>
            <a:ext cx="4160520" cy="367029"/>
          </a:xfrm>
          <a:prstGeom prst="rect">
            <a:avLst/>
          </a:prstGeom>
        </p:spPr>
        <p:txBody>
          <a:bodyPr vert="horz" lIns="96661" tIns="48331" rIns="96661" bIns="48331" rtlCol="0" anchor="b"/>
          <a:lstStyle>
            <a:lvl1pPr algn="r">
              <a:defRPr sz="1300"/>
            </a:lvl1pPr>
          </a:lstStyle>
          <a:p>
            <a:fld id="{5521FE48-8834-4F9D-8EF1-C31ACD56AD40}" type="slidenum">
              <a:rPr lang="en-RW" smtClean="0"/>
              <a:t>‹#›</a:t>
            </a:fld>
            <a:endParaRPr lang="en-RW"/>
          </a:p>
        </p:txBody>
      </p:sp>
    </p:spTree>
    <p:extLst>
      <p:ext uri="{BB962C8B-B14F-4D97-AF65-F5344CB8AC3E}">
        <p14:creationId xmlns:p14="http://schemas.microsoft.com/office/powerpoint/2010/main" val="48485972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1</a:t>
            </a:fld>
            <a:endParaRPr lang="en-RW"/>
          </a:p>
        </p:txBody>
      </p:sp>
    </p:spTree>
    <p:extLst>
      <p:ext uri="{BB962C8B-B14F-4D97-AF65-F5344CB8AC3E}">
        <p14:creationId xmlns:p14="http://schemas.microsoft.com/office/powerpoint/2010/main" val="5125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2</a:t>
            </a:fld>
            <a:endParaRPr lang="en-RW"/>
          </a:p>
        </p:txBody>
      </p:sp>
    </p:spTree>
    <p:extLst>
      <p:ext uri="{BB962C8B-B14F-4D97-AF65-F5344CB8AC3E}">
        <p14:creationId xmlns:p14="http://schemas.microsoft.com/office/powerpoint/2010/main" val="58419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66A5-B71B-4EDB-8BB2-8EA9F33E9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W"/>
          </a:p>
        </p:txBody>
      </p:sp>
      <p:sp>
        <p:nvSpPr>
          <p:cNvPr id="3" name="Subtitle 2">
            <a:extLst>
              <a:ext uri="{FF2B5EF4-FFF2-40B4-BE49-F238E27FC236}">
                <a16:creationId xmlns:a16="http://schemas.microsoft.com/office/drawing/2014/main" id="{D6F4ECBF-A10C-4CA8-8F16-45BE08278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W"/>
          </a:p>
        </p:txBody>
      </p:sp>
      <p:sp>
        <p:nvSpPr>
          <p:cNvPr id="4" name="Date Placeholder 3">
            <a:extLst>
              <a:ext uri="{FF2B5EF4-FFF2-40B4-BE49-F238E27FC236}">
                <a16:creationId xmlns:a16="http://schemas.microsoft.com/office/drawing/2014/main" id="{B795D9CB-ABA7-4D18-B23E-24A0309718FB}"/>
              </a:ext>
            </a:extLst>
          </p:cNvPr>
          <p:cNvSpPr>
            <a:spLocks noGrp="1"/>
          </p:cNvSpPr>
          <p:nvPr>
            <p:ph type="dt" sz="half" idx="10"/>
          </p:nvPr>
        </p:nvSpPr>
        <p:spPr/>
        <p:txBody>
          <a:bodyPr/>
          <a:lstStyle/>
          <a:p>
            <a:fld id="{B71F1CC2-375A-43C2-B54C-06166A88DD25}" type="datetime8">
              <a:rPr lang="en-RW" smtClean="0"/>
              <a:t>04/04/2020 19:49</a:t>
            </a:fld>
            <a:endParaRPr lang="en-RW"/>
          </a:p>
        </p:txBody>
      </p:sp>
      <p:sp>
        <p:nvSpPr>
          <p:cNvPr id="6" name="Slide Number Placeholder 5">
            <a:extLst>
              <a:ext uri="{FF2B5EF4-FFF2-40B4-BE49-F238E27FC236}">
                <a16:creationId xmlns:a16="http://schemas.microsoft.com/office/drawing/2014/main" id="{21E1A5C6-104E-4766-96E7-5ECE7FA54844}"/>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80695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B352-298F-49F4-AF82-223C1B916547}"/>
              </a:ext>
            </a:extLst>
          </p:cNvPr>
          <p:cNvSpPr>
            <a:spLocks noGrp="1"/>
          </p:cNvSpPr>
          <p:nvPr>
            <p:ph type="title"/>
          </p:nvPr>
        </p:nvSpPr>
        <p:spPr/>
        <p:txBody>
          <a:bodyPr/>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DDD9EE38-F5B2-4F9F-92AD-B5090E78D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DB4D800F-239F-4E89-9956-C6D3BB7EF72C}"/>
              </a:ext>
            </a:extLst>
          </p:cNvPr>
          <p:cNvSpPr>
            <a:spLocks noGrp="1"/>
          </p:cNvSpPr>
          <p:nvPr>
            <p:ph type="dt" sz="half" idx="10"/>
          </p:nvPr>
        </p:nvSpPr>
        <p:spPr/>
        <p:txBody>
          <a:bodyPr/>
          <a:lstStyle/>
          <a:p>
            <a:fld id="{8E9C085C-22D9-4973-AB13-7E23D2D2F391}" type="datetime8">
              <a:rPr lang="en-RW" smtClean="0"/>
              <a:t>04/04/2020 19:49</a:t>
            </a:fld>
            <a:endParaRPr lang="en-RW"/>
          </a:p>
        </p:txBody>
      </p:sp>
      <p:sp>
        <p:nvSpPr>
          <p:cNvPr id="6" name="Slide Number Placeholder 5">
            <a:extLst>
              <a:ext uri="{FF2B5EF4-FFF2-40B4-BE49-F238E27FC236}">
                <a16:creationId xmlns:a16="http://schemas.microsoft.com/office/drawing/2014/main" id="{C0E46425-EC2A-4BBB-B7F6-328BF21674F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1021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CA580-3E14-4733-A1EC-890637F906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B5BFB601-2F83-4884-B64A-B964B5B11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3D38FB86-9439-49F1-95F0-837B625551F9}"/>
              </a:ext>
            </a:extLst>
          </p:cNvPr>
          <p:cNvSpPr>
            <a:spLocks noGrp="1"/>
          </p:cNvSpPr>
          <p:nvPr>
            <p:ph type="dt" sz="half" idx="10"/>
          </p:nvPr>
        </p:nvSpPr>
        <p:spPr/>
        <p:txBody>
          <a:bodyPr/>
          <a:lstStyle/>
          <a:p>
            <a:fld id="{DD25880E-3711-4A83-A9F0-C8D44DF8659E}" type="datetime8">
              <a:rPr lang="en-RW" smtClean="0"/>
              <a:t>04/04/2020 19:49</a:t>
            </a:fld>
            <a:endParaRPr lang="en-RW"/>
          </a:p>
        </p:txBody>
      </p:sp>
      <p:sp>
        <p:nvSpPr>
          <p:cNvPr id="6" name="Slide Number Placeholder 5">
            <a:extLst>
              <a:ext uri="{FF2B5EF4-FFF2-40B4-BE49-F238E27FC236}">
                <a16:creationId xmlns:a16="http://schemas.microsoft.com/office/drawing/2014/main" id="{B2CE14D3-EFF4-4807-8515-1845F648BC55}"/>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61731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9B2C-00D9-4EA9-A46A-C5ABDC394209}"/>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A5A59FA6-0340-445B-B092-915F48F5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1AD54FCD-7596-4A29-B67E-D82356D26CCE}"/>
              </a:ext>
            </a:extLst>
          </p:cNvPr>
          <p:cNvSpPr>
            <a:spLocks noGrp="1"/>
          </p:cNvSpPr>
          <p:nvPr>
            <p:ph type="dt" sz="half" idx="10"/>
          </p:nvPr>
        </p:nvSpPr>
        <p:spPr/>
        <p:txBody>
          <a:bodyPr/>
          <a:lstStyle/>
          <a:p>
            <a:fld id="{BA4D39BB-5CC9-4B93-B1A6-9BFD523D06C7}" type="datetime8">
              <a:rPr lang="en-RW" smtClean="0"/>
              <a:t>04/04/2020 19:49</a:t>
            </a:fld>
            <a:endParaRPr lang="en-RW"/>
          </a:p>
        </p:txBody>
      </p:sp>
      <p:sp>
        <p:nvSpPr>
          <p:cNvPr id="6" name="Slide Number Placeholder 5">
            <a:extLst>
              <a:ext uri="{FF2B5EF4-FFF2-40B4-BE49-F238E27FC236}">
                <a16:creationId xmlns:a16="http://schemas.microsoft.com/office/drawing/2014/main" id="{3980225E-33C1-423E-B547-854A4B0E392D}"/>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60859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0094-C370-4767-8BA3-EED726427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W"/>
          </a:p>
        </p:txBody>
      </p:sp>
      <p:sp>
        <p:nvSpPr>
          <p:cNvPr id="3" name="Text Placeholder 2">
            <a:extLst>
              <a:ext uri="{FF2B5EF4-FFF2-40B4-BE49-F238E27FC236}">
                <a16:creationId xmlns:a16="http://schemas.microsoft.com/office/drawing/2014/main" id="{799AF93F-D78B-489F-B742-9A2868578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420CA-ECF5-4FBB-BD16-7CDCC21D8C22}"/>
              </a:ext>
            </a:extLst>
          </p:cNvPr>
          <p:cNvSpPr>
            <a:spLocks noGrp="1"/>
          </p:cNvSpPr>
          <p:nvPr>
            <p:ph type="dt" sz="half" idx="10"/>
          </p:nvPr>
        </p:nvSpPr>
        <p:spPr/>
        <p:txBody>
          <a:bodyPr/>
          <a:lstStyle/>
          <a:p>
            <a:fld id="{B80FC7EC-F785-4EB0-9D87-19A46F231166}" type="datetime8">
              <a:rPr lang="en-RW" smtClean="0"/>
              <a:t>04/04/2020 19:49</a:t>
            </a:fld>
            <a:endParaRPr lang="en-RW"/>
          </a:p>
        </p:txBody>
      </p:sp>
      <p:sp>
        <p:nvSpPr>
          <p:cNvPr id="6" name="Slide Number Placeholder 5">
            <a:extLst>
              <a:ext uri="{FF2B5EF4-FFF2-40B4-BE49-F238E27FC236}">
                <a16:creationId xmlns:a16="http://schemas.microsoft.com/office/drawing/2014/main" id="{CC5FD86C-9A7B-444C-8E5E-C246AB4ABA0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844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5902-4EDF-408A-B392-281E9AD0EA80}"/>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E74A649D-BE32-40DA-B4AB-139526A69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Content Placeholder 3">
            <a:extLst>
              <a:ext uri="{FF2B5EF4-FFF2-40B4-BE49-F238E27FC236}">
                <a16:creationId xmlns:a16="http://schemas.microsoft.com/office/drawing/2014/main" id="{E1259DBA-7518-4F83-8F70-AA38F53D6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Date Placeholder 4">
            <a:extLst>
              <a:ext uri="{FF2B5EF4-FFF2-40B4-BE49-F238E27FC236}">
                <a16:creationId xmlns:a16="http://schemas.microsoft.com/office/drawing/2014/main" id="{D51920BA-B50B-445D-8A31-9FDCF5564CF2}"/>
              </a:ext>
            </a:extLst>
          </p:cNvPr>
          <p:cNvSpPr>
            <a:spLocks noGrp="1"/>
          </p:cNvSpPr>
          <p:nvPr>
            <p:ph type="dt" sz="half" idx="10"/>
          </p:nvPr>
        </p:nvSpPr>
        <p:spPr/>
        <p:txBody>
          <a:bodyPr/>
          <a:lstStyle/>
          <a:p>
            <a:fld id="{E664B6C0-305B-4B67-A451-48FED8A9F7E6}" type="datetime8">
              <a:rPr lang="en-RW" smtClean="0"/>
              <a:t>04/04/2020 19:49</a:t>
            </a:fld>
            <a:endParaRPr lang="en-RW"/>
          </a:p>
        </p:txBody>
      </p:sp>
      <p:sp>
        <p:nvSpPr>
          <p:cNvPr id="7" name="Slide Number Placeholder 6">
            <a:extLst>
              <a:ext uri="{FF2B5EF4-FFF2-40B4-BE49-F238E27FC236}">
                <a16:creationId xmlns:a16="http://schemas.microsoft.com/office/drawing/2014/main" id="{DEA8B382-C57B-46D3-8FF0-2DC8C749673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65825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9272-1DCE-411E-8CB6-775847919A14}"/>
              </a:ext>
            </a:extLst>
          </p:cNvPr>
          <p:cNvSpPr>
            <a:spLocks noGrp="1"/>
          </p:cNvSpPr>
          <p:nvPr>
            <p:ph type="title"/>
          </p:nvPr>
        </p:nvSpPr>
        <p:spPr>
          <a:xfrm>
            <a:off x="839788" y="365125"/>
            <a:ext cx="10515600" cy="1325563"/>
          </a:xfrm>
        </p:spPr>
        <p:txBody>
          <a:bodyPr/>
          <a:lstStyle/>
          <a:p>
            <a:r>
              <a:rPr lang="en-US"/>
              <a:t>Click to edit Master title style</a:t>
            </a:r>
            <a:endParaRPr lang="en-RW"/>
          </a:p>
        </p:txBody>
      </p:sp>
      <p:sp>
        <p:nvSpPr>
          <p:cNvPr id="3" name="Text Placeholder 2">
            <a:extLst>
              <a:ext uri="{FF2B5EF4-FFF2-40B4-BE49-F238E27FC236}">
                <a16:creationId xmlns:a16="http://schemas.microsoft.com/office/drawing/2014/main" id="{068ED0E9-60F3-478E-8E58-02DF12D3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D65CB-6866-4FFF-B09E-BEE052DB6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Text Placeholder 4">
            <a:extLst>
              <a:ext uri="{FF2B5EF4-FFF2-40B4-BE49-F238E27FC236}">
                <a16:creationId xmlns:a16="http://schemas.microsoft.com/office/drawing/2014/main" id="{DD714CCB-5B47-4623-93F4-0F986CEB4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B957C-81EB-44B7-9AFB-A99961A396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7" name="Date Placeholder 6">
            <a:extLst>
              <a:ext uri="{FF2B5EF4-FFF2-40B4-BE49-F238E27FC236}">
                <a16:creationId xmlns:a16="http://schemas.microsoft.com/office/drawing/2014/main" id="{03C9FA36-1527-4EDE-9751-D4F7B7C72086}"/>
              </a:ext>
            </a:extLst>
          </p:cNvPr>
          <p:cNvSpPr>
            <a:spLocks noGrp="1"/>
          </p:cNvSpPr>
          <p:nvPr>
            <p:ph type="dt" sz="half" idx="10"/>
          </p:nvPr>
        </p:nvSpPr>
        <p:spPr/>
        <p:txBody>
          <a:bodyPr/>
          <a:lstStyle/>
          <a:p>
            <a:fld id="{1ED5AD3A-6854-42E0-B0BD-16C1ACDB3B51}" type="datetime8">
              <a:rPr lang="en-RW" smtClean="0"/>
              <a:t>04/04/2020 19:49</a:t>
            </a:fld>
            <a:endParaRPr lang="en-RW"/>
          </a:p>
        </p:txBody>
      </p:sp>
      <p:sp>
        <p:nvSpPr>
          <p:cNvPr id="9" name="Slide Number Placeholder 8">
            <a:extLst>
              <a:ext uri="{FF2B5EF4-FFF2-40B4-BE49-F238E27FC236}">
                <a16:creationId xmlns:a16="http://schemas.microsoft.com/office/drawing/2014/main" id="{0CA6EFF4-E10A-4754-8381-31DFB89C12AF}"/>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10471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097A-D5CB-4B64-9263-53F15B4CDD45}"/>
              </a:ext>
            </a:extLst>
          </p:cNvPr>
          <p:cNvSpPr>
            <a:spLocks noGrp="1"/>
          </p:cNvSpPr>
          <p:nvPr>
            <p:ph type="title"/>
          </p:nvPr>
        </p:nvSpPr>
        <p:spPr/>
        <p:txBody>
          <a:bodyPr/>
          <a:lstStyle/>
          <a:p>
            <a:r>
              <a:rPr lang="en-US"/>
              <a:t>Click to edit Master title style</a:t>
            </a:r>
            <a:endParaRPr lang="en-RW"/>
          </a:p>
        </p:txBody>
      </p:sp>
      <p:sp>
        <p:nvSpPr>
          <p:cNvPr id="3" name="Date Placeholder 2">
            <a:extLst>
              <a:ext uri="{FF2B5EF4-FFF2-40B4-BE49-F238E27FC236}">
                <a16:creationId xmlns:a16="http://schemas.microsoft.com/office/drawing/2014/main" id="{B7EC7AEB-54B0-4DDB-9ED1-D3877915EEDC}"/>
              </a:ext>
            </a:extLst>
          </p:cNvPr>
          <p:cNvSpPr>
            <a:spLocks noGrp="1"/>
          </p:cNvSpPr>
          <p:nvPr>
            <p:ph type="dt" sz="half" idx="10"/>
          </p:nvPr>
        </p:nvSpPr>
        <p:spPr/>
        <p:txBody>
          <a:bodyPr/>
          <a:lstStyle/>
          <a:p>
            <a:fld id="{DE054A3A-B418-4655-8F19-A6D0A1D0AFBC}" type="datetime8">
              <a:rPr lang="en-RW" smtClean="0"/>
              <a:t>04/04/2020 19:49</a:t>
            </a:fld>
            <a:endParaRPr lang="en-RW"/>
          </a:p>
        </p:txBody>
      </p:sp>
      <p:sp>
        <p:nvSpPr>
          <p:cNvPr id="5" name="Slide Number Placeholder 4">
            <a:extLst>
              <a:ext uri="{FF2B5EF4-FFF2-40B4-BE49-F238E27FC236}">
                <a16:creationId xmlns:a16="http://schemas.microsoft.com/office/drawing/2014/main" id="{C07ABB57-A18F-4109-807A-BFB36F0B0472}"/>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2604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E4A44-EB8F-4F0E-8A4B-BFA9E5F8D68C}"/>
              </a:ext>
            </a:extLst>
          </p:cNvPr>
          <p:cNvSpPr>
            <a:spLocks noGrp="1"/>
          </p:cNvSpPr>
          <p:nvPr>
            <p:ph type="dt" sz="half" idx="10"/>
          </p:nvPr>
        </p:nvSpPr>
        <p:spPr/>
        <p:txBody>
          <a:bodyPr/>
          <a:lstStyle/>
          <a:p>
            <a:fld id="{D56333CA-3CB2-4ADF-AFF2-04C413F5AFFA}" type="datetime8">
              <a:rPr lang="en-RW" smtClean="0"/>
              <a:t>04/04/2020 19:49</a:t>
            </a:fld>
            <a:endParaRPr lang="en-RW"/>
          </a:p>
        </p:txBody>
      </p:sp>
      <p:sp>
        <p:nvSpPr>
          <p:cNvPr id="4" name="Slide Number Placeholder 3">
            <a:extLst>
              <a:ext uri="{FF2B5EF4-FFF2-40B4-BE49-F238E27FC236}">
                <a16:creationId xmlns:a16="http://schemas.microsoft.com/office/drawing/2014/main" id="{A1799D14-9F96-4B22-AACD-FD9B780DF1A1}"/>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43690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FDCD-E54E-4C73-ADD7-39DCDE995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Content Placeholder 2">
            <a:extLst>
              <a:ext uri="{FF2B5EF4-FFF2-40B4-BE49-F238E27FC236}">
                <a16:creationId xmlns:a16="http://schemas.microsoft.com/office/drawing/2014/main" id="{FF58E3F5-818D-49DD-91D5-597FED5E2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Text Placeholder 3">
            <a:extLst>
              <a:ext uri="{FF2B5EF4-FFF2-40B4-BE49-F238E27FC236}">
                <a16:creationId xmlns:a16="http://schemas.microsoft.com/office/drawing/2014/main" id="{69DF50BB-7DC4-4146-A558-4519BA584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2E37-DF7A-4164-B19E-3D0B6C554B36}"/>
              </a:ext>
            </a:extLst>
          </p:cNvPr>
          <p:cNvSpPr>
            <a:spLocks noGrp="1"/>
          </p:cNvSpPr>
          <p:nvPr>
            <p:ph type="dt" sz="half" idx="10"/>
          </p:nvPr>
        </p:nvSpPr>
        <p:spPr/>
        <p:txBody>
          <a:bodyPr/>
          <a:lstStyle/>
          <a:p>
            <a:fld id="{1EA7D898-44DF-464E-A38F-BB6B5CA4F63C}" type="datetime8">
              <a:rPr lang="en-RW" smtClean="0"/>
              <a:t>04/04/2020 19:49</a:t>
            </a:fld>
            <a:endParaRPr lang="en-RW"/>
          </a:p>
        </p:txBody>
      </p:sp>
      <p:sp>
        <p:nvSpPr>
          <p:cNvPr id="7" name="Slide Number Placeholder 6">
            <a:extLst>
              <a:ext uri="{FF2B5EF4-FFF2-40B4-BE49-F238E27FC236}">
                <a16:creationId xmlns:a16="http://schemas.microsoft.com/office/drawing/2014/main" id="{DD299214-8839-4E80-B705-EDBA07A0C177}"/>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17662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947A-7A76-4439-9DF6-88D1ADC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Picture Placeholder 2">
            <a:extLst>
              <a:ext uri="{FF2B5EF4-FFF2-40B4-BE49-F238E27FC236}">
                <a16:creationId xmlns:a16="http://schemas.microsoft.com/office/drawing/2014/main" id="{A9E6EA98-5C91-4276-B974-04C90113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W"/>
          </a:p>
        </p:txBody>
      </p:sp>
      <p:sp>
        <p:nvSpPr>
          <p:cNvPr id="4" name="Text Placeholder 3">
            <a:extLst>
              <a:ext uri="{FF2B5EF4-FFF2-40B4-BE49-F238E27FC236}">
                <a16:creationId xmlns:a16="http://schemas.microsoft.com/office/drawing/2014/main" id="{5B7BF78E-3F16-4228-A0DE-2F714BDE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E4825-159B-4AA1-B5B9-707ACBE6BC7C}"/>
              </a:ext>
            </a:extLst>
          </p:cNvPr>
          <p:cNvSpPr>
            <a:spLocks noGrp="1"/>
          </p:cNvSpPr>
          <p:nvPr>
            <p:ph type="dt" sz="half" idx="10"/>
          </p:nvPr>
        </p:nvSpPr>
        <p:spPr/>
        <p:txBody>
          <a:bodyPr/>
          <a:lstStyle/>
          <a:p>
            <a:fld id="{F9C82E3D-B2A7-4876-A27D-B46F0A63BB5F}" type="datetime8">
              <a:rPr lang="en-RW" smtClean="0"/>
              <a:t>04/04/2020 19:49</a:t>
            </a:fld>
            <a:endParaRPr lang="en-RW"/>
          </a:p>
        </p:txBody>
      </p:sp>
      <p:sp>
        <p:nvSpPr>
          <p:cNvPr id="7" name="Slide Number Placeholder 6">
            <a:extLst>
              <a:ext uri="{FF2B5EF4-FFF2-40B4-BE49-F238E27FC236}">
                <a16:creationId xmlns:a16="http://schemas.microsoft.com/office/drawing/2014/main" id="{0280FAB7-2432-4C7F-8866-CA71D44649E0}"/>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64362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C6023-CD1F-4364-994A-49572CAEACA4}"/>
              </a:ext>
            </a:extLst>
          </p:cNvPr>
          <p:cNvSpPr>
            <a:spLocks noGrp="1"/>
          </p:cNvSpPr>
          <p:nvPr>
            <p:ph type="title"/>
          </p:nvPr>
        </p:nvSpPr>
        <p:spPr>
          <a:xfrm>
            <a:off x="838200" y="757008"/>
            <a:ext cx="10515600" cy="771344"/>
          </a:xfrm>
          <a:prstGeom prst="rect">
            <a:avLst/>
          </a:prstGeom>
        </p:spPr>
        <p:txBody>
          <a:bodyPr vert="horz" lIns="91440" tIns="45720" rIns="91440" bIns="45720" rtlCol="0" anchor="ctr">
            <a:normAutofit/>
          </a:bodyPr>
          <a:lstStyle/>
          <a:p>
            <a:r>
              <a:rPr lang="en-US" dirty="0"/>
              <a:t>Click to edit Master title style</a:t>
            </a:r>
            <a:endParaRPr lang="en-RW" dirty="0"/>
          </a:p>
        </p:txBody>
      </p:sp>
      <p:sp>
        <p:nvSpPr>
          <p:cNvPr id="3" name="Text Placeholder 2">
            <a:extLst>
              <a:ext uri="{FF2B5EF4-FFF2-40B4-BE49-F238E27FC236}">
                <a16:creationId xmlns:a16="http://schemas.microsoft.com/office/drawing/2014/main" id="{AAB8ED97-2F41-4B64-AD85-692DFBB5E6AF}"/>
              </a:ext>
            </a:extLst>
          </p:cNvPr>
          <p:cNvSpPr>
            <a:spLocks noGrp="1"/>
          </p:cNvSpPr>
          <p:nvPr>
            <p:ph type="body" idx="1"/>
          </p:nvPr>
        </p:nvSpPr>
        <p:spPr>
          <a:xfrm>
            <a:off x="838200" y="1685108"/>
            <a:ext cx="10515600" cy="45702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RW" dirty="0"/>
          </a:p>
        </p:txBody>
      </p:sp>
      <p:sp>
        <p:nvSpPr>
          <p:cNvPr id="4" name="Date Placeholder 3">
            <a:extLst>
              <a:ext uri="{FF2B5EF4-FFF2-40B4-BE49-F238E27FC236}">
                <a16:creationId xmlns:a16="http://schemas.microsoft.com/office/drawing/2014/main" id="{B235611E-02A6-4AE8-84DD-F05DF2140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90400-31F5-454D-8985-E7A1D227F386}" type="datetime8">
              <a:rPr lang="en-RW" smtClean="0"/>
              <a:t>04/04/2020 19:49</a:t>
            </a:fld>
            <a:endParaRPr lang="en-RW" dirty="0"/>
          </a:p>
        </p:txBody>
      </p:sp>
      <p:sp>
        <p:nvSpPr>
          <p:cNvPr id="6" name="Slide Number Placeholder 5">
            <a:extLst>
              <a:ext uri="{FF2B5EF4-FFF2-40B4-BE49-F238E27FC236}">
                <a16:creationId xmlns:a16="http://schemas.microsoft.com/office/drawing/2014/main" id="{4390F44A-883B-4DE9-9913-7AC35D005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83C1354-0F4F-4118-983A-17CBBA946E76}" type="slidenum">
              <a:rPr lang="en-RW" smtClean="0"/>
              <a:pPr/>
              <a:t>‹#›</a:t>
            </a:fld>
            <a:endParaRPr lang="en-RW" dirty="0"/>
          </a:p>
        </p:txBody>
      </p:sp>
      <p:sp>
        <p:nvSpPr>
          <p:cNvPr id="7" name="Rectangle 6">
            <a:extLst>
              <a:ext uri="{FF2B5EF4-FFF2-40B4-BE49-F238E27FC236}">
                <a16:creationId xmlns:a16="http://schemas.microsoft.com/office/drawing/2014/main" id="{5E54A46A-6035-41F1-B31F-6B072AC249DB}"/>
              </a:ext>
            </a:extLst>
          </p:cNvPr>
          <p:cNvSpPr/>
          <p:nvPr userDrawn="1"/>
        </p:nvSpPr>
        <p:spPr>
          <a:xfrm>
            <a:off x="0" y="0"/>
            <a:ext cx="8464731" cy="22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8" name="Rectangle 7">
            <a:extLst>
              <a:ext uri="{FF2B5EF4-FFF2-40B4-BE49-F238E27FC236}">
                <a16:creationId xmlns:a16="http://schemas.microsoft.com/office/drawing/2014/main" id="{A84AE333-41A0-4EF2-BB31-6DAB38E5D233}"/>
              </a:ext>
            </a:extLst>
          </p:cNvPr>
          <p:cNvSpPr/>
          <p:nvPr userDrawn="1"/>
        </p:nvSpPr>
        <p:spPr>
          <a:xfrm>
            <a:off x="8464731" y="-633"/>
            <a:ext cx="3727269" cy="2214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9" name="Rectangle 8">
            <a:extLst>
              <a:ext uri="{FF2B5EF4-FFF2-40B4-BE49-F238E27FC236}">
                <a16:creationId xmlns:a16="http://schemas.microsoft.com/office/drawing/2014/main" id="{C09D3A76-6AA7-4C51-BDCB-5F56475EB514}"/>
              </a:ext>
            </a:extLst>
          </p:cNvPr>
          <p:cNvSpPr/>
          <p:nvPr userDrawn="1"/>
        </p:nvSpPr>
        <p:spPr>
          <a:xfrm rot="16200000" flipH="1">
            <a:off x="895439" y="-895439"/>
            <a:ext cx="220802" cy="2011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pic>
        <p:nvPicPr>
          <p:cNvPr id="11" name="Picture 10">
            <a:extLst>
              <a:ext uri="{FF2B5EF4-FFF2-40B4-BE49-F238E27FC236}">
                <a16:creationId xmlns:a16="http://schemas.microsoft.com/office/drawing/2014/main" id="{E43A7633-47B9-48F0-B25D-F27B1A74E3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32197" y="246926"/>
            <a:ext cx="1359804" cy="1359804"/>
          </a:xfrm>
          <a:prstGeom prst="rect">
            <a:avLst/>
          </a:prstGeom>
        </p:spPr>
      </p:pic>
      <p:cxnSp>
        <p:nvCxnSpPr>
          <p:cNvPr id="13" name="Straight Connector 12">
            <a:extLst>
              <a:ext uri="{FF2B5EF4-FFF2-40B4-BE49-F238E27FC236}">
                <a16:creationId xmlns:a16="http://schemas.microsoft.com/office/drawing/2014/main" id="{218E20FD-5F89-4FB8-8499-63B7D05DD7BE}"/>
              </a:ext>
            </a:extLst>
          </p:cNvPr>
          <p:cNvCxnSpPr/>
          <p:nvPr userDrawn="1"/>
        </p:nvCxnSpPr>
        <p:spPr>
          <a:xfrm>
            <a:off x="0" y="6333719"/>
            <a:ext cx="121920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503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substring-in-cpp/" TargetMode="External"/><Relationship Id="rId2" Type="http://schemas.openxmlformats.org/officeDocument/2006/relationships/hyperlink" Target="https://www.geeksforgeeks.org/string-find-in-c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6E49-EF0C-4CA0-8E37-E39E4C9BC265}"/>
              </a:ext>
            </a:extLst>
          </p:cNvPr>
          <p:cNvSpPr>
            <a:spLocks noGrp="1"/>
          </p:cNvSpPr>
          <p:nvPr>
            <p:ph type="ctrTitle"/>
          </p:nvPr>
        </p:nvSpPr>
        <p:spPr>
          <a:xfrm>
            <a:off x="1524000" y="2195790"/>
            <a:ext cx="9144000" cy="852211"/>
          </a:xfrm>
        </p:spPr>
        <p:txBody>
          <a:bodyPr>
            <a:normAutofit fontScale="90000"/>
          </a:bodyPr>
          <a:lstStyle/>
          <a:p>
            <a:r>
              <a:rPr lang="en-US" b="1" dirty="0"/>
              <a:t>Programming fundamentals</a:t>
            </a:r>
            <a:endParaRPr lang="en-RW" b="1" dirty="0"/>
          </a:p>
        </p:txBody>
      </p:sp>
      <p:sp>
        <p:nvSpPr>
          <p:cNvPr id="4" name="Slide Number Placeholder 3">
            <a:extLst>
              <a:ext uri="{FF2B5EF4-FFF2-40B4-BE49-F238E27FC236}">
                <a16:creationId xmlns:a16="http://schemas.microsoft.com/office/drawing/2014/main" id="{D919EC75-FBCE-4173-A007-BA1EBF8037A6}"/>
              </a:ext>
            </a:extLst>
          </p:cNvPr>
          <p:cNvSpPr>
            <a:spLocks noGrp="1"/>
          </p:cNvSpPr>
          <p:nvPr>
            <p:ph type="sldNum" sz="quarter" idx="12"/>
          </p:nvPr>
        </p:nvSpPr>
        <p:spPr/>
        <p:txBody>
          <a:bodyPr/>
          <a:lstStyle/>
          <a:p>
            <a:fld id="{583C1354-0F4F-4118-983A-17CBBA946E76}" type="slidenum">
              <a:rPr lang="en-RW" smtClean="0"/>
              <a:t>1</a:t>
            </a:fld>
            <a:endParaRPr lang="en-RW"/>
          </a:p>
        </p:txBody>
      </p:sp>
      <p:sp>
        <p:nvSpPr>
          <p:cNvPr id="6" name="Title 1">
            <a:extLst>
              <a:ext uri="{FF2B5EF4-FFF2-40B4-BE49-F238E27FC236}">
                <a16:creationId xmlns:a16="http://schemas.microsoft.com/office/drawing/2014/main" id="{84243FCD-FD3C-4A49-AC50-77F16500E573}"/>
              </a:ext>
            </a:extLst>
          </p:cNvPr>
          <p:cNvSpPr txBox="1">
            <a:spLocks/>
          </p:cNvSpPr>
          <p:nvPr/>
        </p:nvSpPr>
        <p:spPr>
          <a:xfrm>
            <a:off x="1524000" y="3435627"/>
            <a:ext cx="9144000" cy="85221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Lecture 13a: Practice questions on </a:t>
            </a:r>
            <a:r>
              <a:rPr lang="en-US" sz="4800" i="1" dirty="0"/>
              <a:t>char arrays and strings</a:t>
            </a:r>
            <a:endParaRPr lang="en-RW" sz="4800" i="1" dirty="0"/>
          </a:p>
        </p:txBody>
      </p:sp>
    </p:spTree>
    <p:extLst>
      <p:ext uri="{BB962C8B-B14F-4D97-AF65-F5344CB8AC3E}">
        <p14:creationId xmlns:p14="http://schemas.microsoft.com/office/powerpoint/2010/main" val="121198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AFD3-CF68-4304-A586-8503CE458F97}"/>
              </a:ext>
            </a:extLst>
          </p:cNvPr>
          <p:cNvSpPr>
            <a:spLocks noGrp="1"/>
          </p:cNvSpPr>
          <p:nvPr>
            <p:ph type="title"/>
          </p:nvPr>
        </p:nvSpPr>
        <p:spPr>
          <a:xfrm>
            <a:off x="838200" y="1251684"/>
            <a:ext cx="10515600" cy="771344"/>
          </a:xfrm>
        </p:spPr>
        <p:txBody>
          <a:bodyPr>
            <a:normAutofit fontScale="90000"/>
          </a:bodyPr>
          <a:lstStyle/>
          <a:p>
            <a:pPr lvl="0"/>
            <a:r>
              <a:rPr lang="en-RW" b="1" dirty="0"/>
              <a:t>What is the maximum length of a string that can be placed in the string variable declared by the following declaration? Explain</a:t>
            </a:r>
            <a:r>
              <a:rPr lang="en-RW" dirty="0"/>
              <a:t>.</a:t>
            </a:r>
            <a:br>
              <a:rPr lang="en-RW" dirty="0"/>
            </a:br>
            <a:r>
              <a:rPr lang="en-RW" i="1" dirty="0"/>
              <a:t>char </a:t>
            </a:r>
            <a:r>
              <a:rPr lang="en-RW" dirty="0"/>
              <a:t>s[6];</a:t>
            </a:r>
          </a:p>
        </p:txBody>
      </p:sp>
      <p:sp>
        <p:nvSpPr>
          <p:cNvPr id="3" name="Content Placeholder 2">
            <a:extLst>
              <a:ext uri="{FF2B5EF4-FFF2-40B4-BE49-F238E27FC236}">
                <a16:creationId xmlns:a16="http://schemas.microsoft.com/office/drawing/2014/main" id="{7ADE9955-9B0E-4619-89BE-E06612BA0339}"/>
              </a:ext>
            </a:extLst>
          </p:cNvPr>
          <p:cNvSpPr>
            <a:spLocks noGrp="1"/>
          </p:cNvSpPr>
          <p:nvPr>
            <p:ph idx="1"/>
          </p:nvPr>
        </p:nvSpPr>
        <p:spPr>
          <a:xfrm>
            <a:off x="838200" y="2863121"/>
            <a:ext cx="10515600" cy="3392220"/>
          </a:xfrm>
        </p:spPr>
        <p:txBody>
          <a:bodyPr/>
          <a:lstStyle/>
          <a:p>
            <a:r>
              <a:rPr lang="en-US" dirty="0"/>
              <a:t>5</a:t>
            </a:r>
          </a:p>
          <a:p>
            <a:r>
              <a:rPr lang="en-US" dirty="0"/>
              <a:t>Because one cell must be dedicated to null character</a:t>
            </a:r>
            <a:endParaRPr lang="en-RW" dirty="0"/>
          </a:p>
        </p:txBody>
      </p:sp>
      <p:sp>
        <p:nvSpPr>
          <p:cNvPr id="4" name="Slide Number Placeholder 3">
            <a:extLst>
              <a:ext uri="{FF2B5EF4-FFF2-40B4-BE49-F238E27FC236}">
                <a16:creationId xmlns:a16="http://schemas.microsoft.com/office/drawing/2014/main" id="{8FDF5E3B-D8B6-46B9-9A0A-7D88F99449D8}"/>
              </a:ext>
            </a:extLst>
          </p:cNvPr>
          <p:cNvSpPr>
            <a:spLocks noGrp="1"/>
          </p:cNvSpPr>
          <p:nvPr>
            <p:ph type="sldNum" sz="quarter" idx="12"/>
          </p:nvPr>
        </p:nvSpPr>
        <p:spPr/>
        <p:txBody>
          <a:bodyPr/>
          <a:lstStyle/>
          <a:p>
            <a:fld id="{583C1354-0F4F-4118-983A-17CBBA946E76}" type="slidenum">
              <a:rPr lang="en-RW" smtClean="0"/>
              <a:t>10</a:t>
            </a:fld>
            <a:endParaRPr lang="en-RW"/>
          </a:p>
        </p:txBody>
      </p:sp>
    </p:spTree>
    <p:extLst>
      <p:ext uri="{BB962C8B-B14F-4D97-AF65-F5344CB8AC3E}">
        <p14:creationId xmlns:p14="http://schemas.microsoft.com/office/powerpoint/2010/main" val="259255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3C3C-E9E4-4830-9B95-37F0051B72A6}"/>
              </a:ext>
            </a:extLst>
          </p:cNvPr>
          <p:cNvSpPr>
            <a:spLocks noGrp="1"/>
          </p:cNvSpPr>
          <p:nvPr>
            <p:ph type="title"/>
          </p:nvPr>
        </p:nvSpPr>
        <p:spPr/>
        <p:txBody>
          <a:bodyPr>
            <a:normAutofit fontScale="90000"/>
          </a:bodyPr>
          <a:lstStyle/>
          <a:p>
            <a:pPr lvl="0"/>
            <a:r>
              <a:rPr lang="en-RW" b="1" dirty="0"/>
              <a:t>How many characters are in each of the following character and string constants?</a:t>
            </a:r>
            <a:br>
              <a:rPr lang="en-RW" dirty="0"/>
            </a:br>
            <a:endParaRPr lang="en-RW" dirty="0"/>
          </a:p>
        </p:txBody>
      </p:sp>
      <p:sp>
        <p:nvSpPr>
          <p:cNvPr id="3" name="Content Placeholder 2">
            <a:extLst>
              <a:ext uri="{FF2B5EF4-FFF2-40B4-BE49-F238E27FC236}">
                <a16:creationId xmlns:a16="http://schemas.microsoft.com/office/drawing/2014/main" id="{2BEE2DAC-302E-4BB7-AF52-F7E9F135B0E1}"/>
              </a:ext>
            </a:extLst>
          </p:cNvPr>
          <p:cNvSpPr>
            <a:spLocks noGrp="1"/>
          </p:cNvSpPr>
          <p:nvPr>
            <p:ph idx="1"/>
          </p:nvPr>
        </p:nvSpPr>
        <p:spPr/>
        <p:txBody>
          <a:bodyPr>
            <a:normAutofit fontScale="92500" lnSpcReduction="20000"/>
          </a:bodyPr>
          <a:lstStyle/>
          <a:p>
            <a:r>
              <a:rPr lang="en-RW" dirty="0"/>
              <a:t>a. '\n’</a:t>
            </a:r>
            <a:endParaRPr lang="en-US" dirty="0"/>
          </a:p>
          <a:p>
            <a:pPr marL="0" indent="0">
              <a:buNone/>
            </a:pPr>
            <a:r>
              <a:rPr lang="en-US" b="1" dirty="0"/>
              <a:t>Ans: </a:t>
            </a:r>
            <a:r>
              <a:rPr lang="en-US" dirty="0">
                <a:highlight>
                  <a:srgbClr val="FFFF00"/>
                </a:highlight>
              </a:rPr>
              <a:t>1</a:t>
            </a:r>
          </a:p>
          <a:p>
            <a:br>
              <a:rPr lang="en-RW" dirty="0"/>
            </a:br>
            <a:r>
              <a:rPr lang="en-RW" dirty="0"/>
              <a:t>b. ‘n’</a:t>
            </a:r>
            <a:endParaRPr lang="en-US" dirty="0"/>
          </a:p>
          <a:p>
            <a:pPr marL="0" indent="0">
              <a:buNone/>
            </a:pPr>
            <a:r>
              <a:rPr lang="en-US" dirty="0"/>
              <a:t>Ans: </a:t>
            </a:r>
            <a:r>
              <a:rPr lang="en-US" dirty="0">
                <a:highlight>
                  <a:srgbClr val="FFFF00"/>
                </a:highlight>
              </a:rPr>
              <a:t>1</a:t>
            </a:r>
            <a:br>
              <a:rPr lang="en-RW" dirty="0"/>
            </a:br>
            <a:endParaRPr lang="en-US" dirty="0"/>
          </a:p>
          <a:p>
            <a:pPr marL="0" indent="0">
              <a:buNone/>
            </a:pPr>
            <a:r>
              <a:rPr lang="en-RW" dirty="0"/>
              <a:t>c. "Mary“</a:t>
            </a:r>
            <a:endParaRPr lang="en-US" dirty="0"/>
          </a:p>
          <a:p>
            <a:pPr marL="0" indent="0">
              <a:buNone/>
            </a:pPr>
            <a:r>
              <a:rPr lang="en-US" b="1" dirty="0"/>
              <a:t>Ans: </a:t>
            </a:r>
            <a:r>
              <a:rPr lang="en-US" b="1" dirty="0">
                <a:highlight>
                  <a:srgbClr val="FFFF00"/>
                </a:highlight>
              </a:rPr>
              <a:t>5</a:t>
            </a:r>
          </a:p>
          <a:p>
            <a:pPr marL="0" indent="0">
              <a:buNone/>
            </a:pPr>
            <a:br>
              <a:rPr lang="en-RW" dirty="0"/>
            </a:br>
            <a:r>
              <a:rPr lang="en-RW" dirty="0"/>
              <a:t>d. "M“</a:t>
            </a:r>
            <a:endParaRPr lang="en-US" dirty="0"/>
          </a:p>
          <a:p>
            <a:pPr marL="0" indent="0">
              <a:buNone/>
            </a:pPr>
            <a:r>
              <a:rPr lang="en-US" b="1" dirty="0"/>
              <a:t>Ans:</a:t>
            </a:r>
            <a:r>
              <a:rPr lang="en-US" dirty="0"/>
              <a:t> </a:t>
            </a:r>
            <a:r>
              <a:rPr lang="en-US" dirty="0">
                <a:highlight>
                  <a:srgbClr val="FFFF00"/>
                </a:highlight>
              </a:rPr>
              <a:t>2</a:t>
            </a:r>
          </a:p>
          <a:p>
            <a:pPr marL="0" indent="0">
              <a:buNone/>
            </a:pPr>
            <a:br>
              <a:rPr lang="en-RW" dirty="0"/>
            </a:br>
            <a:r>
              <a:rPr lang="en-RW" dirty="0"/>
              <a:t>e. "Mary\n"</a:t>
            </a:r>
            <a:br>
              <a:rPr lang="en-RW" dirty="0"/>
            </a:br>
            <a:r>
              <a:rPr lang="en-US" dirty="0"/>
              <a:t>Ans: </a:t>
            </a:r>
            <a:r>
              <a:rPr lang="en-US" dirty="0">
                <a:highlight>
                  <a:srgbClr val="FFFF00"/>
                </a:highlight>
              </a:rPr>
              <a:t>6</a:t>
            </a:r>
          </a:p>
        </p:txBody>
      </p:sp>
      <p:sp>
        <p:nvSpPr>
          <p:cNvPr id="4" name="Slide Number Placeholder 3">
            <a:extLst>
              <a:ext uri="{FF2B5EF4-FFF2-40B4-BE49-F238E27FC236}">
                <a16:creationId xmlns:a16="http://schemas.microsoft.com/office/drawing/2014/main" id="{21813C7F-F2C1-4A11-886F-E435D2F92FD6}"/>
              </a:ext>
            </a:extLst>
          </p:cNvPr>
          <p:cNvSpPr>
            <a:spLocks noGrp="1"/>
          </p:cNvSpPr>
          <p:nvPr>
            <p:ph type="sldNum" sz="quarter" idx="12"/>
          </p:nvPr>
        </p:nvSpPr>
        <p:spPr/>
        <p:txBody>
          <a:bodyPr/>
          <a:lstStyle/>
          <a:p>
            <a:fld id="{583C1354-0F4F-4118-983A-17CBBA946E76}" type="slidenum">
              <a:rPr lang="en-RW" smtClean="0"/>
              <a:t>11</a:t>
            </a:fld>
            <a:endParaRPr lang="en-RW"/>
          </a:p>
        </p:txBody>
      </p:sp>
      <p:sp>
        <p:nvSpPr>
          <p:cNvPr id="5" name="TextBox 4">
            <a:extLst>
              <a:ext uri="{FF2B5EF4-FFF2-40B4-BE49-F238E27FC236}">
                <a16:creationId xmlns:a16="http://schemas.microsoft.com/office/drawing/2014/main" id="{218A5FF3-9C18-4528-BE96-26E3F7F2C8A4}"/>
              </a:ext>
            </a:extLst>
          </p:cNvPr>
          <p:cNvSpPr txBox="1"/>
          <p:nvPr/>
        </p:nvSpPr>
        <p:spPr>
          <a:xfrm>
            <a:off x="2367197" y="1691317"/>
            <a:ext cx="5337747" cy="646331"/>
          </a:xfrm>
          <a:prstGeom prst="rect">
            <a:avLst/>
          </a:prstGeom>
          <a:solidFill>
            <a:schemeClr val="accent6">
              <a:lumMod val="40000"/>
              <a:lumOff val="60000"/>
            </a:schemeClr>
          </a:solidFill>
          <a:ln>
            <a:solidFill>
              <a:srgbClr val="FFC000"/>
            </a:solidFill>
          </a:ln>
        </p:spPr>
        <p:txBody>
          <a:bodyPr wrap="square" rtlCol="0">
            <a:spAutoFit/>
          </a:bodyPr>
          <a:lstStyle/>
          <a:p>
            <a:r>
              <a:rPr lang="en-US" dirty="0">
                <a:solidFill>
                  <a:sysClr val="windowText" lastClr="000000"/>
                </a:solidFill>
              </a:rPr>
              <a:t>Since \n is enclosed in single quotes therefore it will be treated as a character (escape sequence)</a:t>
            </a:r>
            <a:endParaRPr lang="en-RW" dirty="0">
              <a:solidFill>
                <a:sysClr val="windowText" lastClr="000000"/>
              </a:solidFill>
            </a:endParaRPr>
          </a:p>
        </p:txBody>
      </p:sp>
      <p:sp>
        <p:nvSpPr>
          <p:cNvPr id="6" name="TextBox 5">
            <a:extLst>
              <a:ext uri="{FF2B5EF4-FFF2-40B4-BE49-F238E27FC236}">
                <a16:creationId xmlns:a16="http://schemas.microsoft.com/office/drawing/2014/main" id="{42EB5158-1631-45CD-8386-0C2D1023DA7C}"/>
              </a:ext>
            </a:extLst>
          </p:cNvPr>
          <p:cNvSpPr txBox="1"/>
          <p:nvPr/>
        </p:nvSpPr>
        <p:spPr>
          <a:xfrm>
            <a:off x="2024922" y="3320024"/>
            <a:ext cx="4210988" cy="1200329"/>
          </a:xfrm>
          <a:prstGeom prst="rect">
            <a:avLst/>
          </a:prstGeom>
          <a:solidFill>
            <a:schemeClr val="accent6">
              <a:lumMod val="40000"/>
              <a:lumOff val="60000"/>
            </a:schemeClr>
          </a:solidFill>
          <a:ln>
            <a:solidFill>
              <a:srgbClr val="FFC000"/>
            </a:solidFill>
          </a:ln>
        </p:spPr>
        <p:txBody>
          <a:bodyPr wrap="square" rtlCol="0">
            <a:spAutoFit/>
          </a:bodyPr>
          <a:lstStyle/>
          <a:p>
            <a:r>
              <a:rPr lang="en-US" dirty="0">
                <a:solidFill>
                  <a:sysClr val="windowText" lastClr="000000"/>
                </a:solidFill>
              </a:rPr>
              <a:t>Since the text is enclosed in double </a:t>
            </a:r>
            <a:r>
              <a:rPr lang="en-US" dirty="0" err="1">
                <a:solidFill>
                  <a:sysClr val="windowText" lastClr="000000"/>
                </a:solidFill>
              </a:rPr>
              <a:t>quotes,,thus</a:t>
            </a:r>
            <a:r>
              <a:rPr lang="en-US" dirty="0">
                <a:solidFill>
                  <a:sysClr val="windowText" lastClr="000000"/>
                </a:solidFill>
              </a:rPr>
              <a:t> it will be treated as a </a:t>
            </a:r>
            <a:r>
              <a:rPr lang="en-US" dirty="0" err="1">
                <a:solidFill>
                  <a:sysClr val="windowText" lastClr="000000"/>
                </a:solidFill>
              </a:rPr>
              <a:t>sring</a:t>
            </a:r>
            <a:r>
              <a:rPr lang="en-US" dirty="0">
                <a:solidFill>
                  <a:sysClr val="windowText" lastClr="000000"/>
                </a:solidFill>
              </a:rPr>
              <a:t> with null character… 4 letters in the text + 1 for null</a:t>
            </a:r>
            <a:endParaRPr lang="en-RW" dirty="0">
              <a:solidFill>
                <a:sysClr val="windowText" lastClr="000000"/>
              </a:solidFill>
            </a:endParaRPr>
          </a:p>
        </p:txBody>
      </p:sp>
    </p:spTree>
    <p:extLst>
      <p:ext uri="{BB962C8B-B14F-4D97-AF65-F5344CB8AC3E}">
        <p14:creationId xmlns:p14="http://schemas.microsoft.com/office/powerpoint/2010/main" val="386444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813C7F-F2C1-4A11-886F-E435D2F92FD6}"/>
              </a:ext>
            </a:extLst>
          </p:cNvPr>
          <p:cNvSpPr>
            <a:spLocks noGrp="1"/>
          </p:cNvSpPr>
          <p:nvPr>
            <p:ph type="sldNum" sz="quarter" idx="12"/>
          </p:nvPr>
        </p:nvSpPr>
        <p:spPr/>
        <p:txBody>
          <a:bodyPr/>
          <a:lstStyle/>
          <a:p>
            <a:fld id="{583C1354-0F4F-4118-983A-17CBBA946E76}" type="slidenum">
              <a:rPr lang="en-RW" smtClean="0"/>
              <a:t>12</a:t>
            </a:fld>
            <a:endParaRPr lang="en-RW"/>
          </a:p>
        </p:txBody>
      </p:sp>
      <p:sp>
        <p:nvSpPr>
          <p:cNvPr id="8" name="Rectangle 7">
            <a:extLst>
              <a:ext uri="{FF2B5EF4-FFF2-40B4-BE49-F238E27FC236}">
                <a16:creationId xmlns:a16="http://schemas.microsoft.com/office/drawing/2014/main" id="{C8BD6560-B3F1-45D7-B5E5-58D651113F17}"/>
              </a:ext>
            </a:extLst>
          </p:cNvPr>
          <p:cNvSpPr/>
          <p:nvPr/>
        </p:nvSpPr>
        <p:spPr>
          <a:xfrm>
            <a:off x="725776" y="2192251"/>
            <a:ext cx="6096000" cy="4154984"/>
          </a:xfrm>
          <a:prstGeom prst="rect">
            <a:avLst/>
          </a:prstGeom>
        </p:spPr>
        <p:txBody>
          <a:bodyPr>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 = </a:t>
            </a:r>
            <a:r>
              <a:rPr lang="en-US" sz="2400" dirty="0">
                <a:solidFill>
                  <a:srgbClr val="A31515"/>
                </a:solidFill>
                <a:latin typeface="Consolas" panose="020B0609020204030204" pitchFamily="49" charset="0"/>
              </a:rPr>
              <a:t>"Mary\n"</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)s</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5</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)s</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4</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
        <p:nvSpPr>
          <p:cNvPr id="9" name="TextBox 8">
            <a:extLst>
              <a:ext uri="{FF2B5EF4-FFF2-40B4-BE49-F238E27FC236}">
                <a16:creationId xmlns:a16="http://schemas.microsoft.com/office/drawing/2014/main" id="{5F330546-1A52-40EB-A42C-E14EC2010A4C}"/>
              </a:ext>
            </a:extLst>
          </p:cNvPr>
          <p:cNvSpPr txBox="1"/>
          <p:nvPr/>
        </p:nvSpPr>
        <p:spPr>
          <a:xfrm>
            <a:off x="2023048" y="798141"/>
            <a:ext cx="7959152" cy="369332"/>
          </a:xfrm>
          <a:prstGeom prst="rect">
            <a:avLst/>
          </a:prstGeom>
          <a:solidFill>
            <a:schemeClr val="accent6">
              <a:lumMod val="40000"/>
              <a:lumOff val="60000"/>
            </a:schemeClr>
          </a:solidFill>
          <a:ln>
            <a:solidFill>
              <a:srgbClr val="FFC000"/>
            </a:solidFill>
          </a:ln>
        </p:spPr>
        <p:txBody>
          <a:bodyPr wrap="square" rtlCol="0">
            <a:spAutoFit/>
          </a:bodyPr>
          <a:lstStyle/>
          <a:p>
            <a:pPr algn="ctr"/>
            <a:r>
              <a:rPr lang="en-US" b="1" dirty="0">
                <a:solidFill>
                  <a:sysClr val="windowText" lastClr="000000"/>
                </a:solidFill>
              </a:rPr>
              <a:t>You can use this script to practice and see the size yourself</a:t>
            </a:r>
            <a:endParaRPr lang="en-RW" b="1" dirty="0">
              <a:solidFill>
                <a:sysClr val="windowText" lastClr="000000"/>
              </a:solidFill>
            </a:endParaRPr>
          </a:p>
        </p:txBody>
      </p:sp>
      <p:pic>
        <p:nvPicPr>
          <p:cNvPr id="13" name="Picture 12">
            <a:extLst>
              <a:ext uri="{FF2B5EF4-FFF2-40B4-BE49-F238E27FC236}">
                <a16:creationId xmlns:a16="http://schemas.microsoft.com/office/drawing/2014/main" id="{98BED481-B09A-4317-9B19-1A13ABD456EE}"/>
              </a:ext>
            </a:extLst>
          </p:cNvPr>
          <p:cNvPicPr>
            <a:picLocks noChangeAspect="1"/>
          </p:cNvPicPr>
          <p:nvPr/>
        </p:nvPicPr>
        <p:blipFill>
          <a:blip r:embed="rId2"/>
          <a:stretch>
            <a:fillRect/>
          </a:stretch>
        </p:blipFill>
        <p:spPr>
          <a:xfrm>
            <a:off x="6247776" y="3716939"/>
            <a:ext cx="3121076" cy="1857783"/>
          </a:xfrm>
          <a:prstGeom prst="rect">
            <a:avLst/>
          </a:prstGeom>
        </p:spPr>
      </p:pic>
      <p:sp>
        <p:nvSpPr>
          <p:cNvPr id="14" name="TextBox 13">
            <a:extLst>
              <a:ext uri="{FF2B5EF4-FFF2-40B4-BE49-F238E27FC236}">
                <a16:creationId xmlns:a16="http://schemas.microsoft.com/office/drawing/2014/main" id="{CB193266-3885-43DF-8C1E-81C26C9C27AB}"/>
              </a:ext>
            </a:extLst>
          </p:cNvPr>
          <p:cNvSpPr txBox="1"/>
          <p:nvPr/>
        </p:nvSpPr>
        <p:spPr>
          <a:xfrm>
            <a:off x="5005050" y="2505970"/>
            <a:ext cx="7186950" cy="307777"/>
          </a:xfrm>
          <a:prstGeom prst="rect">
            <a:avLst/>
          </a:prstGeom>
          <a:noFill/>
        </p:spPr>
        <p:txBody>
          <a:bodyPr wrap="square" rtlCol="0">
            <a:spAutoFit/>
          </a:bodyPr>
          <a:lstStyle/>
          <a:p>
            <a:r>
              <a:rPr lang="en-US" sz="1400" b="1" dirty="0">
                <a:solidFill>
                  <a:schemeClr val="tx1">
                    <a:lumMod val="65000"/>
                    <a:lumOff val="35000"/>
                  </a:schemeClr>
                </a:solidFill>
              </a:rPr>
              <a:t>     0                1               2               3                4              5               </a:t>
            </a:r>
            <a:endParaRPr lang="en-RW" sz="1400" b="1" dirty="0">
              <a:solidFill>
                <a:schemeClr val="tx1">
                  <a:lumMod val="65000"/>
                  <a:lumOff val="35000"/>
                </a:schemeClr>
              </a:solidFill>
            </a:endParaRPr>
          </a:p>
        </p:txBody>
      </p:sp>
      <p:graphicFrame>
        <p:nvGraphicFramePr>
          <p:cNvPr id="15" name="Table 9">
            <a:extLst>
              <a:ext uri="{FF2B5EF4-FFF2-40B4-BE49-F238E27FC236}">
                <a16:creationId xmlns:a16="http://schemas.microsoft.com/office/drawing/2014/main" id="{EC686B47-AF4A-4368-BCA8-E5C95856A2EF}"/>
              </a:ext>
            </a:extLst>
          </p:cNvPr>
          <p:cNvGraphicFramePr>
            <a:graphicFrameLocks noGrp="1"/>
          </p:cNvGraphicFramePr>
          <p:nvPr>
            <p:extLst>
              <p:ext uri="{D42A27DB-BD31-4B8C-83A1-F6EECF244321}">
                <p14:modId xmlns:p14="http://schemas.microsoft.com/office/powerpoint/2010/main" val="2742753908"/>
              </p:ext>
            </p:extLst>
          </p:nvPr>
        </p:nvGraphicFramePr>
        <p:xfrm>
          <a:off x="5005049" y="2192251"/>
          <a:ext cx="4249212" cy="365760"/>
        </p:xfrm>
        <a:graphic>
          <a:graphicData uri="http://schemas.openxmlformats.org/drawingml/2006/table">
            <a:tbl>
              <a:tblPr firstRow="1" bandRow="1">
                <a:tableStyleId>{5C22544A-7EE6-4342-B048-85BDC9FD1C3A}</a:tableStyleId>
              </a:tblPr>
              <a:tblGrid>
                <a:gridCol w="708202">
                  <a:extLst>
                    <a:ext uri="{9D8B030D-6E8A-4147-A177-3AD203B41FA5}">
                      <a16:colId xmlns:a16="http://schemas.microsoft.com/office/drawing/2014/main" val="769703149"/>
                    </a:ext>
                  </a:extLst>
                </a:gridCol>
                <a:gridCol w="708202">
                  <a:extLst>
                    <a:ext uri="{9D8B030D-6E8A-4147-A177-3AD203B41FA5}">
                      <a16:colId xmlns:a16="http://schemas.microsoft.com/office/drawing/2014/main" val="711126655"/>
                    </a:ext>
                  </a:extLst>
                </a:gridCol>
                <a:gridCol w="708202">
                  <a:extLst>
                    <a:ext uri="{9D8B030D-6E8A-4147-A177-3AD203B41FA5}">
                      <a16:colId xmlns:a16="http://schemas.microsoft.com/office/drawing/2014/main" val="219414342"/>
                    </a:ext>
                  </a:extLst>
                </a:gridCol>
                <a:gridCol w="708202">
                  <a:extLst>
                    <a:ext uri="{9D8B030D-6E8A-4147-A177-3AD203B41FA5}">
                      <a16:colId xmlns:a16="http://schemas.microsoft.com/office/drawing/2014/main" val="83647063"/>
                    </a:ext>
                  </a:extLst>
                </a:gridCol>
                <a:gridCol w="708202">
                  <a:extLst>
                    <a:ext uri="{9D8B030D-6E8A-4147-A177-3AD203B41FA5}">
                      <a16:colId xmlns:a16="http://schemas.microsoft.com/office/drawing/2014/main" val="3330704347"/>
                    </a:ext>
                  </a:extLst>
                </a:gridCol>
                <a:gridCol w="708202">
                  <a:extLst>
                    <a:ext uri="{9D8B030D-6E8A-4147-A177-3AD203B41FA5}">
                      <a16:colId xmlns:a16="http://schemas.microsoft.com/office/drawing/2014/main" val="4093088073"/>
                    </a:ext>
                  </a:extLst>
                </a:gridCol>
              </a:tblGrid>
              <a:tr h="224714">
                <a:tc>
                  <a:txBody>
                    <a:bodyPr/>
                    <a:lstStyle/>
                    <a:p>
                      <a:r>
                        <a:rPr lang="en-US" dirty="0">
                          <a:solidFill>
                            <a:sysClr val="windowText" lastClr="000000"/>
                          </a:solidFill>
                        </a:rPr>
                        <a:t>M</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a</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r</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y</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\n</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16" name="TextBox 15">
            <a:extLst>
              <a:ext uri="{FF2B5EF4-FFF2-40B4-BE49-F238E27FC236}">
                <a16:creationId xmlns:a16="http://schemas.microsoft.com/office/drawing/2014/main" id="{F6F7507D-6C7E-46A5-9298-13C8CABA0F16}"/>
              </a:ext>
            </a:extLst>
          </p:cNvPr>
          <p:cNvSpPr txBox="1"/>
          <p:nvPr/>
        </p:nvSpPr>
        <p:spPr>
          <a:xfrm>
            <a:off x="910030" y="1410623"/>
            <a:ext cx="9897878" cy="646331"/>
          </a:xfrm>
          <a:prstGeom prst="rect">
            <a:avLst/>
          </a:prstGeom>
          <a:solidFill>
            <a:schemeClr val="accent6">
              <a:lumMod val="40000"/>
              <a:lumOff val="60000"/>
            </a:schemeClr>
          </a:solidFill>
          <a:ln>
            <a:solidFill>
              <a:srgbClr val="FFC000"/>
            </a:solidFill>
          </a:ln>
        </p:spPr>
        <p:txBody>
          <a:bodyPr wrap="square" rtlCol="0">
            <a:spAutoFit/>
          </a:bodyPr>
          <a:lstStyle/>
          <a:p>
            <a:r>
              <a:rPr lang="en-US" dirty="0">
                <a:solidFill>
                  <a:sysClr val="windowText" lastClr="000000"/>
                </a:solidFill>
              </a:rPr>
              <a:t>Note: the length reported by compiler is “5”. Because the compiler gives the length excluding the null terminator character</a:t>
            </a:r>
            <a:endParaRPr lang="en-RW" dirty="0">
              <a:solidFill>
                <a:sysClr val="windowText" lastClr="000000"/>
              </a:solidFill>
            </a:endParaRPr>
          </a:p>
        </p:txBody>
      </p:sp>
      <p:sp>
        <p:nvSpPr>
          <p:cNvPr id="17" name="TextBox 16">
            <a:extLst>
              <a:ext uri="{FF2B5EF4-FFF2-40B4-BE49-F238E27FC236}">
                <a16:creationId xmlns:a16="http://schemas.microsoft.com/office/drawing/2014/main" id="{A4618AD2-3001-4D73-97B7-DA0A232DE925}"/>
              </a:ext>
            </a:extLst>
          </p:cNvPr>
          <p:cNvSpPr txBox="1"/>
          <p:nvPr/>
        </p:nvSpPr>
        <p:spPr>
          <a:xfrm>
            <a:off x="7437622" y="5731282"/>
            <a:ext cx="4138532" cy="369332"/>
          </a:xfrm>
          <a:prstGeom prst="rect">
            <a:avLst/>
          </a:prstGeom>
          <a:solidFill>
            <a:schemeClr val="accent6">
              <a:lumMod val="40000"/>
              <a:lumOff val="60000"/>
            </a:schemeClr>
          </a:solidFill>
          <a:ln>
            <a:solidFill>
              <a:srgbClr val="FFC000"/>
            </a:solidFill>
          </a:ln>
        </p:spPr>
        <p:txBody>
          <a:bodyPr wrap="square" rtlCol="0">
            <a:spAutoFit/>
          </a:bodyPr>
          <a:lstStyle/>
          <a:p>
            <a:r>
              <a:rPr lang="en-US" b="1" dirty="0">
                <a:solidFill>
                  <a:sysClr val="windowText" lastClr="000000"/>
                </a:solidFill>
              </a:rPr>
              <a:t>Note:</a:t>
            </a:r>
            <a:r>
              <a:rPr lang="en-US" dirty="0">
                <a:solidFill>
                  <a:srgbClr val="FF0000"/>
                </a:solidFill>
              </a:rPr>
              <a:t> 0 is the ASCII code of ‘\0’</a:t>
            </a:r>
            <a:endParaRPr lang="en-RW" dirty="0">
              <a:solidFill>
                <a:srgbClr val="FF0000"/>
              </a:solidFill>
            </a:endParaRPr>
          </a:p>
        </p:txBody>
      </p:sp>
    </p:spTree>
    <p:extLst>
      <p:ext uri="{BB962C8B-B14F-4D97-AF65-F5344CB8AC3E}">
        <p14:creationId xmlns:p14="http://schemas.microsoft.com/office/powerpoint/2010/main" val="1958047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B88062-955B-4CE6-A92B-6269416ACAED}"/>
              </a:ext>
            </a:extLst>
          </p:cNvPr>
          <p:cNvSpPr>
            <a:spLocks noGrp="1"/>
          </p:cNvSpPr>
          <p:nvPr>
            <p:ph type="sldNum" sz="quarter" idx="12"/>
          </p:nvPr>
        </p:nvSpPr>
        <p:spPr/>
        <p:txBody>
          <a:bodyPr/>
          <a:lstStyle/>
          <a:p>
            <a:fld id="{583C1354-0F4F-4118-983A-17CBBA946E76}" type="slidenum">
              <a:rPr lang="en-RW" smtClean="0"/>
              <a:t>13</a:t>
            </a:fld>
            <a:endParaRPr lang="en-RW"/>
          </a:p>
        </p:txBody>
      </p:sp>
      <p:sp>
        <p:nvSpPr>
          <p:cNvPr id="5" name="Rectangle 4">
            <a:extLst>
              <a:ext uri="{FF2B5EF4-FFF2-40B4-BE49-F238E27FC236}">
                <a16:creationId xmlns:a16="http://schemas.microsoft.com/office/drawing/2014/main" id="{C16990D0-7BBC-433B-A2DB-776555F28526}"/>
              </a:ext>
            </a:extLst>
          </p:cNvPr>
          <p:cNvSpPr/>
          <p:nvPr/>
        </p:nvSpPr>
        <p:spPr>
          <a:xfrm>
            <a:off x="934387" y="1999572"/>
            <a:ext cx="6096000" cy="4093428"/>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ourString</a:t>
            </a:r>
            <a:r>
              <a:rPr lang="en-US" sz="2000" dirty="0">
                <a:solidFill>
                  <a:srgbClr val="000000"/>
                </a:solidFill>
                <a:latin typeface="Consolas" panose="020B0609020204030204" pitchFamily="49" charset="0"/>
              </a:rPr>
              <a:t>[15] = </a:t>
            </a:r>
            <a:r>
              <a:rPr lang="en-US" sz="2000" dirty="0">
                <a:solidFill>
                  <a:srgbClr val="A31515"/>
                </a:solidFill>
                <a:latin typeface="Consolas" panose="020B0609020204030204" pitchFamily="49" charset="0"/>
              </a:rPr>
              <a:t>"Hi there!"</a:t>
            </a:r>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index = 0;</a:t>
            </a:r>
          </a:p>
          <a:p>
            <a:pPr lvl="1"/>
            <a:r>
              <a:rPr lang="en-US" sz="2000" dirty="0">
                <a:solidFill>
                  <a:srgbClr val="0000FF"/>
                </a:solidFill>
                <a:latin typeface="Consolas" panose="020B0609020204030204" pitchFamily="49" charset="0"/>
              </a:rPr>
              <a:t>while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ourString</a:t>
            </a:r>
            <a:r>
              <a:rPr lang="en-US" sz="2000" dirty="0">
                <a:solidFill>
                  <a:srgbClr val="000000"/>
                </a:solidFill>
                <a:latin typeface="Consolas" panose="020B0609020204030204" pitchFamily="49" charset="0"/>
              </a:rPr>
              <a:t>[index] != </a:t>
            </a:r>
            <a:r>
              <a:rPr lang="en-US" sz="2000" dirty="0">
                <a:solidFill>
                  <a:srgbClr val="A31515"/>
                </a:solidFill>
                <a:latin typeface="Consolas" panose="020B0609020204030204" pitchFamily="49" charset="0"/>
              </a:rPr>
              <a:t>'\0'</a:t>
            </a:r>
            <a:r>
              <a:rPr lang="en-US" sz="2000" dirty="0">
                <a:solidFill>
                  <a:srgbClr val="000000"/>
                </a:solidFill>
                <a:latin typeface="Consolas" panose="020B0609020204030204" pitchFamily="49" charset="0"/>
              </a:rPr>
              <a:t>)</a:t>
            </a:r>
          </a:p>
          <a:p>
            <a:pPr lvl="1"/>
            <a:r>
              <a:rPr lang="en-RW"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ourString</a:t>
            </a:r>
            <a:r>
              <a:rPr lang="en-US" sz="2000" dirty="0">
                <a:solidFill>
                  <a:srgbClr val="000000"/>
                </a:solidFill>
                <a:latin typeface="Consolas" panose="020B0609020204030204" pitchFamily="49" charset="0"/>
              </a:rPr>
              <a:t>[index] = </a:t>
            </a:r>
            <a:r>
              <a:rPr lang="en-US" sz="2000" dirty="0">
                <a:solidFill>
                  <a:srgbClr val="A31515"/>
                </a:solidFill>
                <a:latin typeface="Consolas" panose="020B0609020204030204" pitchFamily="49" charset="0"/>
              </a:rPr>
              <a:t>'X'</a:t>
            </a:r>
            <a:r>
              <a:rPr lang="en-US"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index++;</a:t>
            </a:r>
          </a:p>
          <a:p>
            <a:pPr lvl="1"/>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451207ED-FC23-4E74-86F6-E69005D22AFC}"/>
              </a:ext>
            </a:extLst>
          </p:cNvPr>
          <p:cNvSpPr/>
          <p:nvPr/>
        </p:nvSpPr>
        <p:spPr>
          <a:xfrm>
            <a:off x="484682" y="559967"/>
            <a:ext cx="10503108" cy="1166601"/>
          </a:xfrm>
          <a:prstGeom prst="rect">
            <a:avLst/>
          </a:prstGeom>
        </p:spPr>
        <p:txBody>
          <a:bodyPr wrap="square">
            <a:spAutoFit/>
          </a:bodyPr>
          <a:lstStyle/>
          <a:p>
            <a:pPr lvl="0" algn="just">
              <a:lnSpc>
                <a:spcPct val="107000"/>
              </a:lnSpc>
              <a:spcAft>
                <a:spcPts val="800"/>
              </a:spcAft>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a:t>
            </a:r>
            <a:r>
              <a:rPr lang="en-RW"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Given the following declaration and initialization of the string variable, write a loop to assign </a:t>
            </a:r>
            <a:r>
              <a:rPr lang="en-RW"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 </a:t>
            </a:r>
            <a:r>
              <a:rPr lang="en-RW"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all positions of this string variable, keeping the length the same.</a:t>
            </a:r>
            <a:endParaRPr lang="en-RW" sz="28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RW"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char </a:t>
            </a:r>
            <a:r>
              <a:rPr lang="en-RW"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our_string</a:t>
            </a:r>
            <a:r>
              <a:rPr lang="en-RW"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[15] = "Hi there!";</a:t>
            </a:r>
            <a:endParaRPr lang="en-RW"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736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3D7B28-302D-406E-9512-630B813ADF4F}"/>
              </a:ext>
            </a:extLst>
          </p:cNvPr>
          <p:cNvSpPr>
            <a:spLocks noGrp="1"/>
          </p:cNvSpPr>
          <p:nvPr>
            <p:ph type="sldNum" sz="quarter" idx="12"/>
          </p:nvPr>
        </p:nvSpPr>
        <p:spPr/>
        <p:txBody>
          <a:bodyPr/>
          <a:lstStyle/>
          <a:p>
            <a:fld id="{583C1354-0F4F-4118-983A-17CBBA946E76}" type="slidenum">
              <a:rPr lang="en-RW" smtClean="0"/>
              <a:t>14</a:t>
            </a:fld>
            <a:endParaRPr lang="en-RW"/>
          </a:p>
        </p:txBody>
      </p:sp>
      <p:sp>
        <p:nvSpPr>
          <p:cNvPr id="5" name="Rectangle 4">
            <a:extLst>
              <a:ext uri="{FF2B5EF4-FFF2-40B4-BE49-F238E27FC236}">
                <a16:creationId xmlns:a16="http://schemas.microsoft.com/office/drawing/2014/main" id="{89821494-EB95-4A8D-A1B1-04A4D8D03346}"/>
              </a:ext>
            </a:extLst>
          </p:cNvPr>
          <p:cNvSpPr/>
          <p:nvPr/>
        </p:nvSpPr>
        <p:spPr>
          <a:xfrm>
            <a:off x="454701" y="585145"/>
            <a:ext cx="10248275" cy="2975686"/>
          </a:xfrm>
          <a:prstGeom prst="rect">
            <a:avLst/>
          </a:prstGeom>
        </p:spPr>
        <p:txBody>
          <a:bodyPr wrap="square">
            <a:spAutoFit/>
          </a:bodyPr>
          <a:lstStyle/>
          <a:p>
            <a:pPr lvl="0" algn="just">
              <a:lnSpc>
                <a:spcPct val="107000"/>
              </a:lnSpc>
              <a:spcAft>
                <a:spcPts val="0"/>
              </a:spcAft>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 </a:t>
            </a:r>
            <a:r>
              <a:rPr lang="en-RW"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Consider the following code (and assume it is embedded in a complete and correct program and then run):</a:t>
            </a:r>
            <a:endParaRPr lang="en-RW"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char </a:t>
            </a: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my_string</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[80];</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cout</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&lt;&lt; "Enter a line of input:\n";</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cin.getline</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my_string</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6);</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cout</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&lt;&lt; </a:t>
            </a: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my_string</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&lt;&lt; "&lt;END OF OUTPUT";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the dialogue begins as follows, what will be the next line of output?</a:t>
            </a:r>
            <a:endParaRPr lang="en-RW" sz="2800" b="1"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Enter a line of input:</a:t>
            </a:r>
            <a:endParaRPr lang="en-RW"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RW"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May the hair on your toes grow long and curly.</a:t>
            </a:r>
            <a:endParaRPr lang="en-RW"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AE3D822-8B63-4807-B26F-D5ABC3B5B8D9}"/>
              </a:ext>
            </a:extLst>
          </p:cNvPr>
          <p:cNvPicPr>
            <a:picLocks noChangeAspect="1"/>
          </p:cNvPicPr>
          <p:nvPr/>
        </p:nvPicPr>
        <p:blipFill>
          <a:blip r:embed="rId2"/>
          <a:stretch>
            <a:fillRect/>
          </a:stretch>
        </p:blipFill>
        <p:spPr>
          <a:xfrm>
            <a:off x="5686425" y="3251238"/>
            <a:ext cx="5848350" cy="1085850"/>
          </a:xfrm>
          <a:prstGeom prst="rect">
            <a:avLst/>
          </a:prstGeom>
        </p:spPr>
      </p:pic>
      <p:sp>
        <p:nvSpPr>
          <p:cNvPr id="7" name="TextBox 6">
            <a:extLst>
              <a:ext uri="{FF2B5EF4-FFF2-40B4-BE49-F238E27FC236}">
                <a16:creationId xmlns:a16="http://schemas.microsoft.com/office/drawing/2014/main" id="{EA904E15-D13C-4BF1-B32E-6AEE4F3284A1}"/>
              </a:ext>
            </a:extLst>
          </p:cNvPr>
          <p:cNvSpPr txBox="1"/>
          <p:nvPr/>
        </p:nvSpPr>
        <p:spPr>
          <a:xfrm>
            <a:off x="983263" y="4941957"/>
            <a:ext cx="10186518" cy="307777"/>
          </a:xfrm>
          <a:prstGeom prst="rect">
            <a:avLst/>
          </a:prstGeom>
          <a:noFill/>
        </p:spPr>
        <p:txBody>
          <a:bodyPr wrap="square" rtlCol="0">
            <a:spAutoFit/>
          </a:bodyPr>
          <a:lstStyle/>
          <a:p>
            <a:r>
              <a:rPr lang="en-US" sz="1400" b="1" dirty="0">
                <a:solidFill>
                  <a:schemeClr val="tx1">
                    <a:lumMod val="65000"/>
                    <a:lumOff val="35000"/>
                  </a:schemeClr>
                </a:solidFill>
              </a:rPr>
              <a:t>0             1          2          3             4          5        6           7            8           9         10        11         12                                   75       76         77        78       79</a:t>
            </a:r>
            <a:endParaRPr lang="en-RW" sz="1400" b="1" dirty="0">
              <a:solidFill>
                <a:schemeClr val="tx1">
                  <a:lumMod val="65000"/>
                  <a:lumOff val="35000"/>
                </a:schemeClr>
              </a:solidFill>
            </a:endParaRPr>
          </a:p>
        </p:txBody>
      </p:sp>
      <p:graphicFrame>
        <p:nvGraphicFramePr>
          <p:cNvPr id="8" name="Table 9">
            <a:extLst>
              <a:ext uri="{FF2B5EF4-FFF2-40B4-BE49-F238E27FC236}">
                <a16:creationId xmlns:a16="http://schemas.microsoft.com/office/drawing/2014/main" id="{A2195FC6-039A-4F2D-A311-148C9E975903}"/>
              </a:ext>
            </a:extLst>
          </p:cNvPr>
          <p:cNvGraphicFramePr>
            <a:graphicFrameLocks noGrp="1"/>
          </p:cNvGraphicFramePr>
          <p:nvPr>
            <p:extLst>
              <p:ext uri="{D42A27DB-BD31-4B8C-83A1-F6EECF244321}">
                <p14:modId xmlns:p14="http://schemas.microsoft.com/office/powerpoint/2010/main" val="1466997280"/>
              </p:ext>
            </p:extLst>
          </p:nvPr>
        </p:nvGraphicFramePr>
        <p:xfrm>
          <a:off x="983261" y="4583268"/>
          <a:ext cx="10186520" cy="365760"/>
        </p:xfrm>
        <a:graphic>
          <a:graphicData uri="http://schemas.openxmlformats.org/drawingml/2006/table">
            <a:tbl>
              <a:tblPr firstRow="1" bandRow="1">
                <a:tableStyleId>{5C22544A-7EE6-4342-B048-85BDC9FD1C3A}</a:tableStyleId>
              </a:tblPr>
              <a:tblGrid>
                <a:gridCol w="509326">
                  <a:extLst>
                    <a:ext uri="{9D8B030D-6E8A-4147-A177-3AD203B41FA5}">
                      <a16:colId xmlns:a16="http://schemas.microsoft.com/office/drawing/2014/main" val="769703149"/>
                    </a:ext>
                  </a:extLst>
                </a:gridCol>
                <a:gridCol w="509326">
                  <a:extLst>
                    <a:ext uri="{9D8B030D-6E8A-4147-A177-3AD203B41FA5}">
                      <a16:colId xmlns:a16="http://schemas.microsoft.com/office/drawing/2014/main" val="711126655"/>
                    </a:ext>
                  </a:extLst>
                </a:gridCol>
                <a:gridCol w="509326">
                  <a:extLst>
                    <a:ext uri="{9D8B030D-6E8A-4147-A177-3AD203B41FA5}">
                      <a16:colId xmlns:a16="http://schemas.microsoft.com/office/drawing/2014/main" val="219414342"/>
                    </a:ext>
                  </a:extLst>
                </a:gridCol>
                <a:gridCol w="509326">
                  <a:extLst>
                    <a:ext uri="{9D8B030D-6E8A-4147-A177-3AD203B41FA5}">
                      <a16:colId xmlns:a16="http://schemas.microsoft.com/office/drawing/2014/main" val="83647063"/>
                    </a:ext>
                  </a:extLst>
                </a:gridCol>
                <a:gridCol w="509326">
                  <a:extLst>
                    <a:ext uri="{9D8B030D-6E8A-4147-A177-3AD203B41FA5}">
                      <a16:colId xmlns:a16="http://schemas.microsoft.com/office/drawing/2014/main" val="3330704347"/>
                    </a:ext>
                  </a:extLst>
                </a:gridCol>
                <a:gridCol w="509326">
                  <a:extLst>
                    <a:ext uri="{9D8B030D-6E8A-4147-A177-3AD203B41FA5}">
                      <a16:colId xmlns:a16="http://schemas.microsoft.com/office/drawing/2014/main" val="4093088073"/>
                    </a:ext>
                  </a:extLst>
                </a:gridCol>
                <a:gridCol w="509326">
                  <a:extLst>
                    <a:ext uri="{9D8B030D-6E8A-4147-A177-3AD203B41FA5}">
                      <a16:colId xmlns:a16="http://schemas.microsoft.com/office/drawing/2014/main" val="2450261145"/>
                    </a:ext>
                  </a:extLst>
                </a:gridCol>
                <a:gridCol w="509326">
                  <a:extLst>
                    <a:ext uri="{9D8B030D-6E8A-4147-A177-3AD203B41FA5}">
                      <a16:colId xmlns:a16="http://schemas.microsoft.com/office/drawing/2014/main" val="3716595994"/>
                    </a:ext>
                  </a:extLst>
                </a:gridCol>
                <a:gridCol w="509326">
                  <a:extLst>
                    <a:ext uri="{9D8B030D-6E8A-4147-A177-3AD203B41FA5}">
                      <a16:colId xmlns:a16="http://schemas.microsoft.com/office/drawing/2014/main" val="2342713598"/>
                    </a:ext>
                  </a:extLst>
                </a:gridCol>
                <a:gridCol w="509326">
                  <a:extLst>
                    <a:ext uri="{9D8B030D-6E8A-4147-A177-3AD203B41FA5}">
                      <a16:colId xmlns:a16="http://schemas.microsoft.com/office/drawing/2014/main" val="1988915841"/>
                    </a:ext>
                  </a:extLst>
                </a:gridCol>
                <a:gridCol w="509326">
                  <a:extLst>
                    <a:ext uri="{9D8B030D-6E8A-4147-A177-3AD203B41FA5}">
                      <a16:colId xmlns:a16="http://schemas.microsoft.com/office/drawing/2014/main" val="2912413448"/>
                    </a:ext>
                  </a:extLst>
                </a:gridCol>
                <a:gridCol w="509326">
                  <a:extLst>
                    <a:ext uri="{9D8B030D-6E8A-4147-A177-3AD203B41FA5}">
                      <a16:colId xmlns:a16="http://schemas.microsoft.com/office/drawing/2014/main" val="3664913185"/>
                    </a:ext>
                  </a:extLst>
                </a:gridCol>
                <a:gridCol w="509326">
                  <a:extLst>
                    <a:ext uri="{9D8B030D-6E8A-4147-A177-3AD203B41FA5}">
                      <a16:colId xmlns:a16="http://schemas.microsoft.com/office/drawing/2014/main" val="2018058867"/>
                    </a:ext>
                  </a:extLst>
                </a:gridCol>
                <a:gridCol w="509326">
                  <a:extLst>
                    <a:ext uri="{9D8B030D-6E8A-4147-A177-3AD203B41FA5}">
                      <a16:colId xmlns:a16="http://schemas.microsoft.com/office/drawing/2014/main" val="1740047482"/>
                    </a:ext>
                  </a:extLst>
                </a:gridCol>
                <a:gridCol w="509326">
                  <a:extLst>
                    <a:ext uri="{9D8B030D-6E8A-4147-A177-3AD203B41FA5}">
                      <a16:colId xmlns:a16="http://schemas.microsoft.com/office/drawing/2014/main" val="1511292491"/>
                    </a:ext>
                  </a:extLst>
                </a:gridCol>
                <a:gridCol w="509326">
                  <a:extLst>
                    <a:ext uri="{9D8B030D-6E8A-4147-A177-3AD203B41FA5}">
                      <a16:colId xmlns:a16="http://schemas.microsoft.com/office/drawing/2014/main" val="1822345329"/>
                    </a:ext>
                  </a:extLst>
                </a:gridCol>
                <a:gridCol w="509326">
                  <a:extLst>
                    <a:ext uri="{9D8B030D-6E8A-4147-A177-3AD203B41FA5}">
                      <a16:colId xmlns:a16="http://schemas.microsoft.com/office/drawing/2014/main" val="735206571"/>
                    </a:ext>
                  </a:extLst>
                </a:gridCol>
                <a:gridCol w="509326">
                  <a:extLst>
                    <a:ext uri="{9D8B030D-6E8A-4147-A177-3AD203B41FA5}">
                      <a16:colId xmlns:a16="http://schemas.microsoft.com/office/drawing/2014/main" val="486898241"/>
                    </a:ext>
                  </a:extLst>
                </a:gridCol>
                <a:gridCol w="509326">
                  <a:extLst>
                    <a:ext uri="{9D8B030D-6E8A-4147-A177-3AD203B41FA5}">
                      <a16:colId xmlns:a16="http://schemas.microsoft.com/office/drawing/2014/main" val="3408017415"/>
                    </a:ext>
                  </a:extLst>
                </a:gridCol>
                <a:gridCol w="509326">
                  <a:extLst>
                    <a:ext uri="{9D8B030D-6E8A-4147-A177-3AD203B41FA5}">
                      <a16:colId xmlns:a16="http://schemas.microsoft.com/office/drawing/2014/main" val="3417268344"/>
                    </a:ext>
                  </a:extLst>
                </a:gridCol>
              </a:tblGrid>
              <a:tr h="224714">
                <a:tc>
                  <a:txBody>
                    <a:bodyPr/>
                    <a:lstStyle/>
                    <a:p>
                      <a:r>
                        <a:rPr lang="en-US" dirty="0">
                          <a:solidFill>
                            <a:sysClr val="windowText" lastClr="000000"/>
                          </a:solidFill>
                        </a:rPr>
                        <a:t>M</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dirty="0">
                          <a:solidFill>
                            <a:sysClr val="windowText" lastClr="000000"/>
                          </a:solidFill>
                        </a:rPr>
                        <a:t>a</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dirty="0">
                          <a:solidFill>
                            <a:sysClr val="windowText" lastClr="000000"/>
                          </a:solidFill>
                        </a:rPr>
                        <a:t>y</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dirty="0">
                          <a:solidFill>
                            <a:sysClr val="windowText" lastClr="000000"/>
                          </a:solidFill>
                        </a:rPr>
                        <a:t> </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dirty="0">
                          <a:solidFill>
                            <a:sysClr val="windowText" lastClr="000000"/>
                          </a:solidFill>
                        </a:rPr>
                        <a:t>t</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dirty="0">
                          <a:solidFill>
                            <a:sysClr val="windowText" lastClr="000000"/>
                          </a:solidFill>
                        </a:rPr>
                        <a:t>\0</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 </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30546001"/>
                  </a:ext>
                </a:extLst>
              </a:tr>
            </a:tbl>
          </a:graphicData>
        </a:graphic>
      </p:graphicFrame>
      <p:sp>
        <p:nvSpPr>
          <p:cNvPr id="9" name="TextBox 8">
            <a:extLst>
              <a:ext uri="{FF2B5EF4-FFF2-40B4-BE49-F238E27FC236}">
                <a16:creationId xmlns:a16="http://schemas.microsoft.com/office/drawing/2014/main" id="{31657F2B-5340-45A6-A9A8-E325FE84029C}"/>
              </a:ext>
            </a:extLst>
          </p:cNvPr>
          <p:cNvSpPr txBox="1"/>
          <p:nvPr/>
        </p:nvSpPr>
        <p:spPr>
          <a:xfrm>
            <a:off x="1828176" y="5373622"/>
            <a:ext cx="7959152" cy="646331"/>
          </a:xfrm>
          <a:prstGeom prst="rect">
            <a:avLst/>
          </a:prstGeom>
          <a:solidFill>
            <a:schemeClr val="accent6">
              <a:lumMod val="40000"/>
              <a:lumOff val="60000"/>
            </a:schemeClr>
          </a:solidFill>
          <a:ln>
            <a:solidFill>
              <a:srgbClr val="FFC000"/>
            </a:solidFill>
          </a:ln>
        </p:spPr>
        <p:txBody>
          <a:bodyPr wrap="square" rtlCol="0">
            <a:spAutoFit/>
          </a:bodyPr>
          <a:lstStyle/>
          <a:p>
            <a:pPr algn="ctr"/>
            <a:r>
              <a:rPr lang="en-US" b="1" dirty="0">
                <a:solidFill>
                  <a:sysClr val="windowText" lastClr="000000"/>
                </a:solidFill>
              </a:rPr>
              <a:t>Since inside </a:t>
            </a:r>
            <a:r>
              <a:rPr lang="en-US" b="1" dirty="0" err="1">
                <a:solidFill>
                  <a:sysClr val="windowText" lastClr="000000"/>
                </a:solidFill>
              </a:rPr>
              <a:t>getline</a:t>
            </a:r>
            <a:r>
              <a:rPr lang="en-US" b="1" dirty="0">
                <a:solidFill>
                  <a:sysClr val="windowText" lastClr="000000"/>
                </a:solidFill>
              </a:rPr>
              <a:t> you have mentioned 6, therefore only first 5 characters (+1 for null) will be </a:t>
            </a:r>
            <a:r>
              <a:rPr lang="en-US" b="1" dirty="0" err="1">
                <a:solidFill>
                  <a:sysClr val="windowText" lastClr="000000"/>
                </a:solidFill>
              </a:rPr>
              <a:t>considered..rest</a:t>
            </a:r>
            <a:r>
              <a:rPr lang="en-US" b="1" dirty="0">
                <a:solidFill>
                  <a:sysClr val="windowText" lastClr="000000"/>
                </a:solidFill>
              </a:rPr>
              <a:t> of the input will be ignored</a:t>
            </a:r>
            <a:endParaRPr lang="en-RW" b="1" dirty="0">
              <a:solidFill>
                <a:sysClr val="windowText" lastClr="000000"/>
              </a:solidFill>
            </a:endParaRPr>
          </a:p>
        </p:txBody>
      </p:sp>
    </p:spTree>
    <p:extLst>
      <p:ext uri="{BB962C8B-B14F-4D97-AF65-F5344CB8AC3E}">
        <p14:creationId xmlns:p14="http://schemas.microsoft.com/office/powerpoint/2010/main" val="48533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979AAD-2E4B-4746-B15B-144C1AB28F6B}"/>
              </a:ext>
            </a:extLst>
          </p:cNvPr>
          <p:cNvSpPr>
            <a:spLocks noGrp="1"/>
          </p:cNvSpPr>
          <p:nvPr>
            <p:ph type="sldNum" sz="quarter" idx="12"/>
          </p:nvPr>
        </p:nvSpPr>
        <p:spPr/>
        <p:txBody>
          <a:bodyPr/>
          <a:lstStyle/>
          <a:p>
            <a:fld id="{583C1354-0F4F-4118-983A-17CBBA946E76}" type="slidenum">
              <a:rPr lang="en-RW" smtClean="0"/>
              <a:t>15</a:t>
            </a:fld>
            <a:endParaRPr lang="en-RW"/>
          </a:p>
        </p:txBody>
      </p:sp>
      <p:sp>
        <p:nvSpPr>
          <p:cNvPr id="5" name="Rectangle 4">
            <a:extLst>
              <a:ext uri="{FF2B5EF4-FFF2-40B4-BE49-F238E27FC236}">
                <a16:creationId xmlns:a16="http://schemas.microsoft.com/office/drawing/2014/main" id="{29DCAD58-7525-41A1-BC89-442765DBD03E}"/>
              </a:ext>
            </a:extLst>
          </p:cNvPr>
          <p:cNvSpPr/>
          <p:nvPr/>
        </p:nvSpPr>
        <p:spPr>
          <a:xfrm>
            <a:off x="468443" y="576848"/>
            <a:ext cx="9783580" cy="3930691"/>
          </a:xfrm>
          <a:prstGeom prst="rect">
            <a:avLst/>
          </a:prstGeom>
        </p:spPr>
        <p:txBody>
          <a:bodyPr wrap="square">
            <a:spAutoFit/>
          </a:bodyPr>
          <a:lstStyle/>
          <a:p>
            <a:pPr lvl="0" algn="just">
              <a:lnSpc>
                <a:spcPct val="107000"/>
              </a:lnSpc>
              <a:spcAft>
                <a:spcPts val="0"/>
              </a:spcAft>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7. </a:t>
            </a:r>
            <a:r>
              <a:rPr lang="en-RW"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Consider the following code:</a:t>
            </a:r>
            <a:endParaRPr lang="en-RW"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string s1, s2("Hello");</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cout</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&lt;&lt; "Enter a line of input:\n";</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cin</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&gt;&gt; s1;</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(s1 == s2)</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cout</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&lt;&lt; "Equal\n";</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else</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cout</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&lt;&lt; "Not equal\n";</a:t>
            </a:r>
            <a:endParaRPr lang="en-RW"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the dialogue begins as follows, what will be the next line of output?</a:t>
            </a:r>
            <a:endParaRPr lang="en-RW"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Enter a line of input:</a:t>
            </a:r>
            <a:endParaRPr lang="en-RW"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Hello friend!</a:t>
            </a:r>
            <a:endParaRPr lang="en-RW"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RW"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RW"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8FD7062-C04D-45D1-9668-23B41BF395A1}"/>
              </a:ext>
            </a:extLst>
          </p:cNvPr>
          <p:cNvPicPr>
            <a:picLocks noChangeAspect="1"/>
          </p:cNvPicPr>
          <p:nvPr/>
        </p:nvPicPr>
        <p:blipFill>
          <a:blip r:embed="rId2"/>
          <a:stretch>
            <a:fillRect/>
          </a:stretch>
        </p:blipFill>
        <p:spPr>
          <a:xfrm>
            <a:off x="7753506" y="4167191"/>
            <a:ext cx="3970051" cy="1675071"/>
          </a:xfrm>
          <a:prstGeom prst="rect">
            <a:avLst/>
          </a:prstGeom>
        </p:spPr>
      </p:pic>
      <p:sp>
        <p:nvSpPr>
          <p:cNvPr id="7" name="TextBox 6">
            <a:extLst>
              <a:ext uri="{FF2B5EF4-FFF2-40B4-BE49-F238E27FC236}">
                <a16:creationId xmlns:a16="http://schemas.microsoft.com/office/drawing/2014/main" id="{622A8C27-8A79-441B-B592-DE47F5CCC6CA}"/>
              </a:ext>
            </a:extLst>
          </p:cNvPr>
          <p:cNvSpPr txBox="1"/>
          <p:nvPr/>
        </p:nvSpPr>
        <p:spPr>
          <a:xfrm>
            <a:off x="651447" y="4232004"/>
            <a:ext cx="6978545" cy="1938992"/>
          </a:xfrm>
          <a:prstGeom prst="rect">
            <a:avLst/>
          </a:prstGeom>
          <a:solidFill>
            <a:schemeClr val="accent6">
              <a:lumMod val="40000"/>
              <a:lumOff val="60000"/>
            </a:schemeClr>
          </a:solidFill>
          <a:ln>
            <a:solidFill>
              <a:srgbClr val="FFC000"/>
            </a:solidFill>
          </a:ln>
        </p:spPr>
        <p:txBody>
          <a:bodyPr wrap="square" rtlCol="0">
            <a:spAutoFit/>
          </a:bodyPr>
          <a:lstStyle/>
          <a:p>
            <a:pPr marL="457200" indent="-457200">
              <a:buFont typeface="+mj-lt"/>
              <a:buAutoNum type="arabicPeriod"/>
            </a:pPr>
            <a:r>
              <a:rPr lang="en-US" sz="2000" dirty="0">
                <a:solidFill>
                  <a:sysClr val="windowText" lastClr="000000"/>
                </a:solidFill>
              </a:rPr>
              <a:t>s2(“Hello”) is one of the method to initialize a string</a:t>
            </a:r>
          </a:p>
          <a:p>
            <a:pPr marL="457200" indent="-457200">
              <a:buFont typeface="+mj-lt"/>
              <a:buAutoNum type="arabicPeriod"/>
            </a:pPr>
            <a:r>
              <a:rPr lang="en-US" sz="2000" dirty="0">
                <a:solidFill>
                  <a:sysClr val="windowText" lastClr="000000"/>
                </a:solidFill>
              </a:rPr>
              <a:t>Since </a:t>
            </a:r>
            <a:r>
              <a:rPr lang="en-US" sz="2000" dirty="0" err="1">
                <a:solidFill>
                  <a:sysClr val="windowText" lastClr="000000"/>
                </a:solidFill>
              </a:rPr>
              <a:t>cin</a:t>
            </a:r>
            <a:r>
              <a:rPr lang="en-US" sz="2000" dirty="0">
                <a:solidFill>
                  <a:sysClr val="windowText" lastClr="000000"/>
                </a:solidFill>
              </a:rPr>
              <a:t> takes </a:t>
            </a:r>
            <a:r>
              <a:rPr lang="en-US" sz="2000" b="1" dirty="0">
                <a:solidFill>
                  <a:sysClr val="windowText" lastClr="000000"/>
                </a:solidFill>
              </a:rPr>
              <a:t>space </a:t>
            </a:r>
            <a:r>
              <a:rPr lang="en-US" sz="2000" dirty="0">
                <a:solidFill>
                  <a:sysClr val="windowText" lastClr="000000"/>
                </a:solidFill>
              </a:rPr>
              <a:t>and </a:t>
            </a:r>
            <a:r>
              <a:rPr lang="en-US" sz="2000" b="1" dirty="0">
                <a:solidFill>
                  <a:sysClr val="windowText" lastClr="000000"/>
                </a:solidFill>
              </a:rPr>
              <a:t>newline  </a:t>
            </a:r>
            <a:r>
              <a:rPr lang="en-US" sz="2000" dirty="0">
                <a:solidFill>
                  <a:sysClr val="windowText" lastClr="000000"/>
                </a:solidFill>
              </a:rPr>
              <a:t>character as a terminating </a:t>
            </a:r>
            <a:r>
              <a:rPr lang="en-US" sz="2000" dirty="0" err="1">
                <a:solidFill>
                  <a:sysClr val="windowText" lastClr="000000"/>
                </a:solidFill>
              </a:rPr>
              <a:t>character..therefore</a:t>
            </a:r>
            <a:r>
              <a:rPr lang="en-US" sz="2000" dirty="0">
                <a:solidFill>
                  <a:sysClr val="windowText" lastClr="000000"/>
                </a:solidFill>
              </a:rPr>
              <a:t>, when you entered “Hello Friend!” it will ignore the text after </a:t>
            </a:r>
            <a:r>
              <a:rPr lang="en-US" sz="2000" b="1" dirty="0">
                <a:solidFill>
                  <a:sysClr val="windowText" lastClr="000000"/>
                </a:solidFill>
              </a:rPr>
              <a:t>space.</a:t>
            </a:r>
          </a:p>
          <a:p>
            <a:pPr marL="457200" indent="-457200">
              <a:buFont typeface="+mj-lt"/>
              <a:buAutoNum type="arabicPeriod"/>
            </a:pPr>
            <a:r>
              <a:rPr lang="en-US" sz="2000" dirty="0">
                <a:solidFill>
                  <a:sysClr val="windowText" lastClr="000000"/>
                </a:solidFill>
              </a:rPr>
              <a:t>Therefore, s1=“Hello</a:t>
            </a:r>
            <a:r>
              <a:rPr lang="en-US" sz="2000" strike="sngStrike" dirty="0">
                <a:solidFill>
                  <a:sysClr val="windowText" lastClr="000000"/>
                </a:solidFill>
              </a:rPr>
              <a:t> friend!</a:t>
            </a:r>
            <a:r>
              <a:rPr lang="en-US" sz="2000" dirty="0">
                <a:solidFill>
                  <a:sysClr val="windowText" lastClr="000000"/>
                </a:solidFill>
              </a:rPr>
              <a:t>”</a:t>
            </a:r>
          </a:p>
          <a:p>
            <a:r>
              <a:rPr lang="en-US" sz="2000" dirty="0">
                <a:solidFill>
                  <a:sysClr val="windowText" lastClr="000000"/>
                </a:solidFill>
              </a:rPr>
              <a:t>	i.e. “Hello” which is equal to s2</a:t>
            </a:r>
            <a:endParaRPr lang="en-RW" sz="2000" dirty="0">
              <a:solidFill>
                <a:sysClr val="windowText" lastClr="000000"/>
              </a:solidFill>
            </a:endParaRPr>
          </a:p>
        </p:txBody>
      </p:sp>
    </p:spTree>
    <p:extLst>
      <p:ext uri="{BB962C8B-B14F-4D97-AF65-F5344CB8AC3E}">
        <p14:creationId xmlns:p14="http://schemas.microsoft.com/office/powerpoint/2010/main" val="46501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3E8C15-EA76-4026-AA39-4548EB577395}"/>
              </a:ext>
            </a:extLst>
          </p:cNvPr>
          <p:cNvSpPr>
            <a:spLocks noGrp="1"/>
          </p:cNvSpPr>
          <p:nvPr>
            <p:ph type="sldNum" sz="quarter" idx="12"/>
          </p:nvPr>
        </p:nvSpPr>
        <p:spPr/>
        <p:txBody>
          <a:bodyPr/>
          <a:lstStyle/>
          <a:p>
            <a:fld id="{583C1354-0F4F-4118-983A-17CBBA946E76}" type="slidenum">
              <a:rPr lang="en-RW" smtClean="0"/>
              <a:t>16</a:t>
            </a:fld>
            <a:endParaRPr lang="en-RW"/>
          </a:p>
        </p:txBody>
      </p:sp>
      <p:sp>
        <p:nvSpPr>
          <p:cNvPr id="5" name="Rectangle 4">
            <a:extLst>
              <a:ext uri="{FF2B5EF4-FFF2-40B4-BE49-F238E27FC236}">
                <a16:creationId xmlns:a16="http://schemas.microsoft.com/office/drawing/2014/main" id="{2F6F7078-491F-41EF-9064-09B3B5FB0C57}"/>
              </a:ext>
            </a:extLst>
          </p:cNvPr>
          <p:cNvSpPr/>
          <p:nvPr/>
        </p:nvSpPr>
        <p:spPr>
          <a:xfrm>
            <a:off x="484681" y="564345"/>
            <a:ext cx="9648669" cy="2861874"/>
          </a:xfrm>
          <a:prstGeom prst="rect">
            <a:avLst/>
          </a:prstGeom>
        </p:spPr>
        <p:txBody>
          <a:bodyPr wrap="square">
            <a:spAutoFit/>
          </a:bodyPr>
          <a:lstStyle/>
          <a:p>
            <a:pPr lvl="0" algn="just">
              <a:lnSpc>
                <a:spcPct val="107000"/>
              </a:lnSpc>
              <a:spcAft>
                <a:spcPts val="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 </a:t>
            </a:r>
            <a:r>
              <a:rPr lang="en-RW"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What is the output produced by the following code?</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200000"/>
              </a:lnSpc>
              <a:spcAft>
                <a:spcPts val="0"/>
              </a:spcAft>
            </a:pP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string s1, s2("Hello");</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200000"/>
              </a:lnSpc>
              <a:spcAft>
                <a:spcPts val="0"/>
              </a:spcAft>
            </a:pP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s1 = s2;</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200000"/>
              </a:lnSpc>
              <a:spcAft>
                <a:spcPts val="0"/>
              </a:spcAft>
            </a:pP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s2[0] = 'J';</a:t>
            </a:r>
            <a:endParaRPr lang="en-RW" sz="32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200000"/>
              </a:lnSpc>
              <a:spcAft>
                <a:spcPts val="800"/>
              </a:spcAft>
            </a:pPr>
            <a:r>
              <a:rPr lang="en-RW"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cout</a:t>
            </a:r>
            <a:r>
              <a:rPr lang="en-RW"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&lt;&lt; s1 &lt;&lt; " " &lt;&lt; s2;</a:t>
            </a:r>
            <a:endParaRPr lang="en-RW"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119A1AF-8DD1-41F7-83CF-56C798DD250C}"/>
              </a:ext>
            </a:extLst>
          </p:cNvPr>
          <p:cNvPicPr>
            <a:picLocks noChangeAspect="1"/>
          </p:cNvPicPr>
          <p:nvPr/>
        </p:nvPicPr>
        <p:blipFill>
          <a:blip r:embed="rId2"/>
          <a:stretch>
            <a:fillRect/>
          </a:stretch>
        </p:blipFill>
        <p:spPr>
          <a:xfrm>
            <a:off x="4786838" y="3880501"/>
            <a:ext cx="3823762" cy="863887"/>
          </a:xfrm>
          <a:prstGeom prst="rect">
            <a:avLst/>
          </a:prstGeom>
        </p:spPr>
      </p:pic>
      <p:sp>
        <p:nvSpPr>
          <p:cNvPr id="7" name="TextBox 6">
            <a:extLst>
              <a:ext uri="{FF2B5EF4-FFF2-40B4-BE49-F238E27FC236}">
                <a16:creationId xmlns:a16="http://schemas.microsoft.com/office/drawing/2014/main" id="{0B78916A-8E66-45E5-A365-393D6FACCB6F}"/>
              </a:ext>
            </a:extLst>
          </p:cNvPr>
          <p:cNvSpPr txBox="1"/>
          <p:nvPr/>
        </p:nvSpPr>
        <p:spPr>
          <a:xfrm>
            <a:off x="2276943" y="2376301"/>
            <a:ext cx="6978545" cy="400110"/>
          </a:xfrm>
          <a:prstGeom prst="rect">
            <a:avLst/>
          </a:prstGeom>
          <a:solidFill>
            <a:schemeClr val="accent6">
              <a:lumMod val="40000"/>
              <a:lumOff val="60000"/>
            </a:schemeClr>
          </a:solidFill>
          <a:ln>
            <a:solidFill>
              <a:srgbClr val="FFC000"/>
            </a:solidFill>
          </a:ln>
        </p:spPr>
        <p:txBody>
          <a:bodyPr wrap="square" rtlCol="0">
            <a:spAutoFit/>
          </a:bodyPr>
          <a:lstStyle/>
          <a:p>
            <a:r>
              <a:rPr lang="en-US" sz="2000" dirty="0">
                <a:solidFill>
                  <a:sysClr val="windowText" lastClr="000000"/>
                </a:solidFill>
              </a:rPr>
              <a:t>First character of string gets replaced with ‘J’</a:t>
            </a:r>
            <a:endParaRPr lang="en-RW" sz="2000" dirty="0">
              <a:solidFill>
                <a:sysClr val="windowText" lastClr="000000"/>
              </a:solidFill>
            </a:endParaRPr>
          </a:p>
        </p:txBody>
      </p:sp>
    </p:spTree>
    <p:extLst>
      <p:ext uri="{BB962C8B-B14F-4D97-AF65-F5344CB8AC3E}">
        <p14:creationId xmlns:p14="http://schemas.microsoft.com/office/powerpoint/2010/main" val="721404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60CE-AC2B-42FE-BFC4-6AB753506ACF}"/>
              </a:ext>
            </a:extLst>
          </p:cNvPr>
          <p:cNvSpPr>
            <a:spLocks noGrp="1"/>
          </p:cNvSpPr>
          <p:nvPr>
            <p:ph type="title"/>
          </p:nvPr>
        </p:nvSpPr>
        <p:spPr/>
        <p:txBody>
          <a:bodyPr>
            <a:noAutofit/>
          </a:bodyPr>
          <a:lstStyle/>
          <a:p>
            <a:r>
              <a:rPr lang="en-US" sz="2000" b="1" dirty="0"/>
              <a:t>9. </a:t>
            </a:r>
            <a:r>
              <a:rPr lang="en-RW" sz="2000" b="1" dirty="0"/>
              <a:t>Create a </a:t>
            </a:r>
            <a:r>
              <a:rPr lang="en-RW" sz="2000" b="1" dirty="0" err="1"/>
              <a:t>Cstring</a:t>
            </a:r>
            <a:r>
              <a:rPr lang="en-RW" sz="2000" b="1" dirty="0"/>
              <a:t> variable that contains a name, age, and title. Each field is separated by a space. For example, the string might contain “Bob 45 Programmer” or any other name/age/title in the same format. Assume the name, age, and title have no spaces themselves. Write a program using only functions from </a:t>
            </a:r>
            <a:r>
              <a:rPr lang="en-RW" sz="2000" b="1" dirty="0" err="1"/>
              <a:t>cstring</a:t>
            </a:r>
            <a:r>
              <a:rPr lang="en-RW" sz="2000" b="1" dirty="0"/>
              <a:t> (not the class string) that can extract the name, age, and title into separate variables. Test your program with a variety of names, ages, and titles.</a:t>
            </a:r>
            <a:br>
              <a:rPr lang="en-RW" sz="2000" dirty="0"/>
            </a:br>
            <a:endParaRPr lang="en-RW" sz="2000" dirty="0"/>
          </a:p>
        </p:txBody>
      </p:sp>
      <p:sp>
        <p:nvSpPr>
          <p:cNvPr id="3" name="Content Placeholder 2">
            <a:extLst>
              <a:ext uri="{FF2B5EF4-FFF2-40B4-BE49-F238E27FC236}">
                <a16:creationId xmlns:a16="http://schemas.microsoft.com/office/drawing/2014/main" id="{6A781C4C-2E58-4D07-BBA9-40E2AB533ACB}"/>
              </a:ext>
            </a:extLst>
          </p:cNvPr>
          <p:cNvSpPr>
            <a:spLocks noGrp="1"/>
          </p:cNvSpPr>
          <p:nvPr>
            <p:ph idx="1"/>
          </p:nvPr>
        </p:nvSpPr>
        <p:spPr>
          <a:xfrm>
            <a:off x="838200" y="1871003"/>
            <a:ext cx="10515600" cy="4384338"/>
          </a:xfrm>
        </p:spPr>
        <p:txBody>
          <a:bodyPr>
            <a:normAutofit/>
          </a:bodyPr>
          <a:lstStyle/>
          <a:p>
            <a:r>
              <a:rPr lang="en-US" sz="2000" b="1" dirty="0" err="1"/>
              <a:t>Strtok</a:t>
            </a:r>
            <a:r>
              <a:rPr lang="en-US" sz="2000" dirty="0"/>
              <a:t> from </a:t>
            </a:r>
            <a:r>
              <a:rPr lang="en-US" sz="2000" dirty="0" err="1"/>
              <a:t>cstring</a:t>
            </a:r>
            <a:r>
              <a:rPr lang="en-US" sz="2000" dirty="0"/>
              <a:t> library can be used. But, it uses pointers concept so ignore it for now. Let’s try doing it without any built-in function</a:t>
            </a:r>
            <a:r>
              <a:rPr lang="en-US" dirty="0"/>
              <a:t> </a:t>
            </a:r>
          </a:p>
          <a:p>
            <a:r>
              <a:rPr lang="en-US" b="1" dirty="0">
                <a:highlight>
                  <a:srgbClr val="FFFF00"/>
                </a:highlight>
              </a:rPr>
              <a:t>Idea:</a:t>
            </a:r>
            <a:r>
              <a:rPr lang="en-US" dirty="0"/>
              <a:t> extract and read the name/age/title and copy them back to individual char arrays</a:t>
            </a:r>
          </a:p>
          <a:p>
            <a:pPr lvl="1"/>
            <a:r>
              <a:rPr lang="en-US" dirty="0"/>
              <a:t>Take input using </a:t>
            </a:r>
            <a:r>
              <a:rPr lang="en-US" dirty="0" err="1"/>
              <a:t>getline</a:t>
            </a:r>
            <a:r>
              <a:rPr lang="en-US" dirty="0"/>
              <a:t> since </a:t>
            </a:r>
            <a:r>
              <a:rPr lang="en-US" dirty="0" err="1"/>
              <a:t>getline</a:t>
            </a:r>
            <a:r>
              <a:rPr lang="en-US" dirty="0"/>
              <a:t> can deal with spaces</a:t>
            </a:r>
          </a:p>
          <a:p>
            <a:pPr lvl="1"/>
            <a:r>
              <a:rPr lang="en-US" dirty="0"/>
              <a:t>We now have a string that has three words separated by a space</a:t>
            </a:r>
          </a:p>
          <a:p>
            <a:pPr lvl="2"/>
            <a:r>
              <a:rPr lang="en-US" dirty="0"/>
              <a:t>Name age title</a:t>
            </a:r>
          </a:p>
          <a:p>
            <a:pPr lvl="1"/>
            <a:r>
              <a:rPr lang="en-US" dirty="0"/>
              <a:t>Now we have to iterate the string till we reach \0 </a:t>
            </a:r>
            <a:r>
              <a:rPr lang="en-US" dirty="0" err="1"/>
              <a:t>i.e</a:t>
            </a:r>
            <a:r>
              <a:rPr lang="en-US" dirty="0"/>
              <a:t> till the end.</a:t>
            </a:r>
          </a:p>
          <a:p>
            <a:pPr lvl="1"/>
            <a:r>
              <a:rPr lang="en-US" dirty="0"/>
              <a:t>We have to handle following scenarios:</a:t>
            </a:r>
          </a:p>
          <a:p>
            <a:pPr lvl="2"/>
            <a:r>
              <a:rPr lang="en-US" dirty="0"/>
              <a:t>When we are going to read the name (no space encountered yet)</a:t>
            </a:r>
          </a:p>
          <a:p>
            <a:pPr lvl="2"/>
            <a:r>
              <a:rPr lang="en-US" dirty="0"/>
              <a:t>When we are going to read the age (only one space (first space) has been encountered yet)</a:t>
            </a:r>
          </a:p>
          <a:p>
            <a:pPr lvl="2"/>
            <a:r>
              <a:rPr lang="en-US" dirty="0"/>
              <a:t>When we are going to read the title (second space has been encountered)</a:t>
            </a:r>
          </a:p>
          <a:p>
            <a:pPr lvl="1"/>
            <a:endParaRPr lang="en-RW" dirty="0"/>
          </a:p>
        </p:txBody>
      </p:sp>
      <p:sp>
        <p:nvSpPr>
          <p:cNvPr id="4" name="Slide Number Placeholder 3">
            <a:extLst>
              <a:ext uri="{FF2B5EF4-FFF2-40B4-BE49-F238E27FC236}">
                <a16:creationId xmlns:a16="http://schemas.microsoft.com/office/drawing/2014/main" id="{8C671AE9-C053-4EA0-AAD9-4346ECA95179}"/>
              </a:ext>
            </a:extLst>
          </p:cNvPr>
          <p:cNvSpPr>
            <a:spLocks noGrp="1"/>
          </p:cNvSpPr>
          <p:nvPr>
            <p:ph type="sldNum" sz="quarter" idx="12"/>
          </p:nvPr>
        </p:nvSpPr>
        <p:spPr/>
        <p:txBody>
          <a:bodyPr/>
          <a:lstStyle/>
          <a:p>
            <a:fld id="{583C1354-0F4F-4118-983A-17CBBA946E76}" type="slidenum">
              <a:rPr lang="en-RW" smtClean="0"/>
              <a:t>17</a:t>
            </a:fld>
            <a:endParaRPr lang="en-RW"/>
          </a:p>
        </p:txBody>
      </p:sp>
      <p:pic>
        <p:nvPicPr>
          <p:cNvPr id="6" name="Picture 5">
            <a:extLst>
              <a:ext uri="{FF2B5EF4-FFF2-40B4-BE49-F238E27FC236}">
                <a16:creationId xmlns:a16="http://schemas.microsoft.com/office/drawing/2014/main" id="{C3D7EE21-F0CC-4FBB-B6C0-94C52EA21F03}"/>
              </a:ext>
            </a:extLst>
          </p:cNvPr>
          <p:cNvPicPr>
            <a:picLocks noChangeAspect="1"/>
          </p:cNvPicPr>
          <p:nvPr/>
        </p:nvPicPr>
        <p:blipFill>
          <a:blip r:embed="rId2"/>
          <a:stretch>
            <a:fillRect/>
          </a:stretch>
        </p:blipFill>
        <p:spPr>
          <a:xfrm>
            <a:off x="8342141" y="3185847"/>
            <a:ext cx="3721270" cy="1350399"/>
          </a:xfrm>
          <a:prstGeom prst="rect">
            <a:avLst/>
          </a:prstGeom>
        </p:spPr>
      </p:pic>
    </p:spTree>
    <p:extLst>
      <p:ext uri="{BB962C8B-B14F-4D97-AF65-F5344CB8AC3E}">
        <p14:creationId xmlns:p14="http://schemas.microsoft.com/office/powerpoint/2010/main" val="3838454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3B4A1E-36BF-455F-B4D7-0750E5014086}"/>
              </a:ext>
            </a:extLst>
          </p:cNvPr>
          <p:cNvSpPr>
            <a:spLocks noGrp="1"/>
          </p:cNvSpPr>
          <p:nvPr>
            <p:ph type="sldNum" sz="quarter" idx="12"/>
          </p:nvPr>
        </p:nvSpPr>
        <p:spPr/>
        <p:txBody>
          <a:bodyPr/>
          <a:lstStyle/>
          <a:p>
            <a:fld id="{583C1354-0F4F-4118-983A-17CBBA946E76}" type="slidenum">
              <a:rPr lang="en-RW" smtClean="0"/>
              <a:t>18</a:t>
            </a:fld>
            <a:endParaRPr lang="en-RW"/>
          </a:p>
        </p:txBody>
      </p:sp>
      <p:sp>
        <p:nvSpPr>
          <p:cNvPr id="5" name="Rectangle 4">
            <a:extLst>
              <a:ext uri="{FF2B5EF4-FFF2-40B4-BE49-F238E27FC236}">
                <a16:creationId xmlns:a16="http://schemas.microsoft.com/office/drawing/2014/main" id="{98607DD2-48E7-4389-BA65-E7AC77705DC9}"/>
              </a:ext>
            </a:extLst>
          </p:cNvPr>
          <p:cNvSpPr/>
          <p:nvPr/>
        </p:nvSpPr>
        <p:spPr>
          <a:xfrm>
            <a:off x="223911" y="302359"/>
            <a:ext cx="6416040" cy="6124754"/>
          </a:xfrm>
          <a:prstGeom prst="rect">
            <a:avLst/>
          </a:prstGeom>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RW"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input[50] = {};</a:t>
            </a:r>
          </a:p>
          <a:p>
            <a:pPr lvl="1"/>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name[20] = {};</a:t>
            </a:r>
          </a:p>
          <a:p>
            <a:pPr lvl="1"/>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age[5] = {};</a:t>
            </a:r>
          </a:p>
          <a:p>
            <a:pPr lvl="1"/>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title[20] = {};</a:t>
            </a:r>
          </a:p>
          <a:p>
            <a:pPr lvl="1"/>
            <a:endParaRPr lang="en-RW" sz="1400" dirty="0">
              <a:solidFill>
                <a:srgbClr val="000000"/>
              </a:solidFill>
              <a:latin typeface="Consolas" panose="020B0609020204030204" pitchFamily="49" charset="0"/>
            </a:endParaRPr>
          </a:p>
          <a:p>
            <a:pPr lvl="1"/>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the string with </a:t>
            </a:r>
            <a:r>
              <a:rPr lang="en-US" sz="1400" dirty="0" err="1">
                <a:solidFill>
                  <a:srgbClr val="A31515"/>
                </a:solidFill>
                <a:latin typeface="Consolas" panose="020B0609020204030204" pitchFamily="49" charset="0"/>
              </a:rPr>
              <a:t>name,age,title</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en-US" sz="1400" dirty="0" err="1">
                <a:solidFill>
                  <a:srgbClr val="000000"/>
                </a:solidFill>
                <a:latin typeface="Consolas" panose="020B0609020204030204" pitchFamily="49" charset="0"/>
              </a:rPr>
              <a:t>cin.getline</a:t>
            </a:r>
            <a:r>
              <a:rPr lang="en-US" sz="1400" dirty="0">
                <a:solidFill>
                  <a:srgbClr val="000000"/>
                </a:solidFill>
                <a:latin typeface="Consolas" panose="020B0609020204030204" pitchFamily="49" charset="0"/>
              </a:rPr>
              <a:t>(input, 50);</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n_index</a:t>
            </a:r>
            <a:r>
              <a:rPr lang="en-US" sz="1400" dirty="0">
                <a:solidFill>
                  <a:srgbClr val="000000"/>
                </a:solidFill>
                <a:latin typeface="Consolas" panose="020B0609020204030204" pitchFamily="49" charset="0"/>
              </a:rPr>
              <a:t> = 0, </a:t>
            </a:r>
            <a:r>
              <a:rPr lang="en-US" sz="1400" dirty="0" err="1">
                <a:solidFill>
                  <a:srgbClr val="000000"/>
                </a:solidFill>
                <a:latin typeface="Consolas" panose="020B0609020204030204" pitchFamily="49" charset="0"/>
              </a:rPr>
              <a:t>a_ind</a:t>
            </a:r>
            <a:r>
              <a:rPr lang="en-US" sz="1400" dirty="0">
                <a:solidFill>
                  <a:srgbClr val="008000"/>
                </a:solidFill>
                <a:latin typeface="Consolas" panose="020B0609020204030204" pitchFamily="49" charset="0"/>
              </a:rPr>
              <a:t>//indexes for three char arrays, since we have to start from 0 while setting their values</a:t>
            </a:r>
          </a:p>
          <a:p>
            <a:pPr lvl="1"/>
            <a:r>
              <a:rPr lang="en-US" sz="1400" dirty="0">
                <a:solidFill>
                  <a:srgbClr val="000000"/>
                </a:solidFill>
                <a:latin typeface="Consolas" panose="020B0609020204030204" pitchFamily="49" charset="0"/>
              </a:rPr>
              <a:t>ex = 0, </a:t>
            </a:r>
            <a:r>
              <a:rPr lang="en-US" sz="1400" dirty="0" err="1">
                <a:solidFill>
                  <a:srgbClr val="000000"/>
                </a:solidFill>
                <a:latin typeface="Consolas" panose="020B0609020204030204" pitchFamily="49" charset="0"/>
              </a:rPr>
              <a:t>t_index</a:t>
            </a:r>
            <a:r>
              <a:rPr lang="en-US" sz="1400" dirty="0">
                <a:solidFill>
                  <a:srgbClr val="000000"/>
                </a:solidFill>
                <a:latin typeface="Consolas" panose="020B0609020204030204" pitchFamily="49" charset="0"/>
              </a:rPr>
              <a:t> = 0;</a:t>
            </a:r>
          </a:p>
          <a:p>
            <a:pPr lvl="1"/>
            <a:r>
              <a:rPr lang="en-US" sz="1400" dirty="0">
                <a:solidFill>
                  <a:srgbClr val="008000"/>
                </a:solidFill>
                <a:latin typeface="Consolas" panose="020B0609020204030204" pitchFamily="49" charset="0"/>
              </a:rPr>
              <a:t>//indicators to keep track of spaces</a:t>
            </a:r>
            <a:endParaRPr lang="en-US" sz="1400" dirty="0">
              <a:solidFill>
                <a:srgbClr val="000000"/>
              </a:solidFill>
              <a:latin typeface="Consolas" panose="020B0609020204030204" pitchFamily="49" charset="0"/>
            </a:endParaRP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a:solidFill>
                  <a:srgbClr val="000000"/>
                </a:solidFill>
                <a:latin typeface="Consolas" panose="020B0609020204030204" pitchFamily="49" charset="0"/>
              </a:rPr>
              <a:t> = 0, </a:t>
            </a:r>
            <a:r>
              <a:rPr lang="en-US" sz="1400" dirty="0" err="1">
                <a:solidFill>
                  <a:srgbClr val="000000"/>
                </a:solidFill>
                <a:latin typeface="Consolas" panose="020B0609020204030204" pitchFamily="49" charset="0"/>
              </a:rPr>
              <a:t>second_space</a:t>
            </a:r>
            <a:r>
              <a:rPr lang="en-US" sz="1400" dirty="0">
                <a:solidFill>
                  <a:srgbClr val="000000"/>
                </a:solidFill>
                <a:latin typeface="Consolas" panose="020B0609020204030204" pitchFamily="49" charset="0"/>
              </a:rPr>
              <a:t> = 0;</a:t>
            </a:r>
          </a:p>
          <a:p>
            <a:pPr lvl="1"/>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0; input[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'\0'</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lvl="1"/>
            <a:r>
              <a:rPr lang="en-RW" sz="1400" dirty="0">
                <a:solidFill>
                  <a:srgbClr val="000000"/>
                </a:solidFill>
                <a:latin typeface="Consolas" panose="020B0609020204030204" pitchFamily="49" charset="0"/>
              </a:rPr>
              <a:t>{</a:t>
            </a:r>
          </a:p>
          <a:p>
            <a:pPr lvl="2"/>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((input[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pPr lvl="2"/>
            <a:r>
              <a:rPr lang="en-RW" sz="1400" dirty="0">
                <a:solidFill>
                  <a:srgbClr val="000000"/>
                </a:solidFill>
                <a:latin typeface="Consolas" panose="020B0609020204030204" pitchFamily="49" charset="0"/>
              </a:rPr>
              <a:t>{</a:t>
            </a:r>
          </a:p>
          <a:p>
            <a:pPr lvl="3"/>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first_space</a:t>
            </a:r>
            <a:r>
              <a:rPr lang="en-US" sz="1400" dirty="0">
                <a:solidFill>
                  <a:srgbClr val="000000"/>
                </a:solidFill>
                <a:latin typeface="Consolas" panose="020B0609020204030204" pitchFamily="49" charset="0"/>
              </a:rPr>
              <a:t> == 0) &amp;&amp; (</a:t>
            </a:r>
            <a:r>
              <a:rPr lang="en-US" sz="1400" dirty="0" err="1">
                <a:solidFill>
                  <a:srgbClr val="000000"/>
                </a:solidFill>
                <a:latin typeface="Consolas" panose="020B0609020204030204" pitchFamily="49" charset="0"/>
              </a:rPr>
              <a:t>second_space</a:t>
            </a:r>
            <a:r>
              <a:rPr lang="en-US" sz="1400" dirty="0">
                <a:solidFill>
                  <a:srgbClr val="000000"/>
                </a:solidFill>
                <a:latin typeface="Consolas" panose="020B0609020204030204" pitchFamily="49" charset="0"/>
              </a:rPr>
              <a:t> == 0))</a:t>
            </a:r>
          </a:p>
          <a:p>
            <a:pPr lvl="3"/>
            <a:r>
              <a:rPr lang="en-US" sz="1400" dirty="0">
                <a:solidFill>
                  <a:srgbClr val="000000"/>
                </a:solidFill>
                <a:latin typeface="Consolas" panose="020B0609020204030204" pitchFamily="49" charset="0"/>
              </a:rPr>
              <a:t>	name[</a:t>
            </a:r>
            <a:r>
              <a:rPr lang="en-US" sz="1400" dirty="0" err="1">
                <a:solidFill>
                  <a:srgbClr val="000000"/>
                </a:solidFill>
                <a:latin typeface="Consolas" panose="020B0609020204030204" pitchFamily="49" charset="0"/>
              </a:rPr>
              <a:t>n_index</a:t>
            </a:r>
            <a:r>
              <a:rPr lang="en-US" sz="1400" dirty="0">
                <a:solidFill>
                  <a:srgbClr val="000000"/>
                </a:solidFill>
                <a:latin typeface="Consolas" panose="020B0609020204030204" pitchFamily="49" charset="0"/>
              </a:rPr>
              <a:t>++] = input[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lvl="3"/>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a:solidFill>
                  <a:srgbClr val="000000"/>
                </a:solidFill>
                <a:latin typeface="Consolas" panose="020B0609020204030204" pitchFamily="49" charset="0"/>
              </a:rPr>
              <a:t> == 1) &amp;&amp; (</a:t>
            </a:r>
            <a:r>
              <a:rPr lang="en-US" sz="1400" dirty="0" err="1">
                <a:solidFill>
                  <a:srgbClr val="000000"/>
                </a:solidFill>
                <a:latin typeface="Consolas" panose="020B0609020204030204" pitchFamily="49" charset="0"/>
              </a:rPr>
              <a:t>second_space</a:t>
            </a:r>
            <a:r>
              <a:rPr lang="en-US" sz="1400" dirty="0">
                <a:solidFill>
                  <a:srgbClr val="000000"/>
                </a:solidFill>
                <a:latin typeface="Consolas" panose="020B0609020204030204" pitchFamily="49" charset="0"/>
              </a:rPr>
              <a:t> == 0))</a:t>
            </a:r>
          </a:p>
          <a:p>
            <a:pPr lvl="3"/>
            <a:r>
              <a:rPr lang="en-US" sz="1400" dirty="0">
                <a:solidFill>
                  <a:srgbClr val="000000"/>
                </a:solidFill>
                <a:latin typeface="Consolas" panose="020B0609020204030204" pitchFamily="49" charset="0"/>
              </a:rPr>
              <a:t>	age[</a:t>
            </a:r>
            <a:r>
              <a:rPr lang="en-US" sz="1400" dirty="0" err="1">
                <a:solidFill>
                  <a:srgbClr val="000000"/>
                </a:solidFill>
                <a:latin typeface="Consolas" panose="020B0609020204030204" pitchFamily="49" charset="0"/>
              </a:rPr>
              <a:t>a_index</a:t>
            </a:r>
            <a:r>
              <a:rPr lang="en-US" sz="1400" dirty="0">
                <a:solidFill>
                  <a:srgbClr val="000000"/>
                </a:solidFill>
                <a:latin typeface="Consolas" panose="020B0609020204030204" pitchFamily="49" charset="0"/>
              </a:rPr>
              <a:t>++] = input[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lvl="3"/>
            <a:r>
              <a:rPr lang="en-US" sz="1400" dirty="0">
                <a:solidFill>
                  <a:srgbClr val="0000FF"/>
                </a:solidFill>
                <a:latin typeface="Consolas" panose="020B0609020204030204" pitchFamily="49" charset="0"/>
              </a:rPr>
              <a:t>else</a:t>
            </a:r>
            <a:endParaRPr lang="en-US" sz="1400" dirty="0">
              <a:solidFill>
                <a:srgbClr val="000000"/>
              </a:solidFill>
              <a:latin typeface="Consolas" panose="020B0609020204030204" pitchFamily="49" charset="0"/>
            </a:endParaRPr>
          </a:p>
          <a:p>
            <a:pPr lvl="3"/>
            <a:r>
              <a:rPr lang="en-US" sz="1400" dirty="0">
                <a:solidFill>
                  <a:srgbClr val="000000"/>
                </a:solidFill>
                <a:latin typeface="Consolas" panose="020B0609020204030204" pitchFamily="49" charset="0"/>
              </a:rPr>
              <a:t>	title[</a:t>
            </a:r>
            <a:r>
              <a:rPr lang="en-US" sz="1400" dirty="0" err="1">
                <a:solidFill>
                  <a:srgbClr val="000000"/>
                </a:solidFill>
                <a:latin typeface="Consolas" panose="020B0609020204030204" pitchFamily="49" charset="0"/>
              </a:rPr>
              <a:t>t_index</a:t>
            </a:r>
            <a:r>
              <a:rPr lang="en-US" sz="1400" dirty="0">
                <a:solidFill>
                  <a:srgbClr val="000000"/>
                </a:solidFill>
                <a:latin typeface="Consolas" panose="020B0609020204030204" pitchFamily="49" charset="0"/>
              </a:rPr>
              <a:t>++] = input[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lvl="2"/>
            <a:r>
              <a:rPr lang="en-RW" sz="1400"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C752F46A-B427-4473-AD5F-3E9FB834C63A}"/>
              </a:ext>
            </a:extLst>
          </p:cNvPr>
          <p:cNvSpPr/>
          <p:nvPr/>
        </p:nvSpPr>
        <p:spPr>
          <a:xfrm>
            <a:off x="6319911" y="2386032"/>
            <a:ext cx="5872089" cy="3970318"/>
          </a:xfrm>
          <a:prstGeom prst="rect">
            <a:avLst/>
          </a:prstGeom>
        </p:spPr>
        <p:txBody>
          <a:bodyPr wrap="square">
            <a:spAutoFit/>
          </a:bodyPr>
          <a:lstStyle/>
          <a:p>
            <a:pPr lvl="1"/>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 (input[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first_space</a:t>
            </a:r>
            <a:r>
              <a:rPr lang="en-US" sz="1400" dirty="0">
                <a:solidFill>
                  <a:srgbClr val="000000"/>
                </a:solidFill>
                <a:latin typeface="Consolas" panose="020B0609020204030204" pitchFamily="49" charset="0"/>
              </a:rPr>
              <a:t> == 0) &amp;&amp; (</a:t>
            </a:r>
            <a:r>
              <a:rPr lang="en-US" sz="1400" dirty="0" err="1">
                <a:solidFill>
                  <a:srgbClr val="000000"/>
                </a:solidFill>
                <a:latin typeface="Consolas" panose="020B0609020204030204" pitchFamily="49" charset="0"/>
              </a:rPr>
              <a:t>second_space</a:t>
            </a:r>
            <a:r>
              <a:rPr lang="en-US" sz="1400" dirty="0">
                <a:solidFill>
                  <a:srgbClr val="000000"/>
                </a:solidFill>
                <a:latin typeface="Consolas" panose="020B0609020204030204" pitchFamily="49" charset="0"/>
              </a:rPr>
              <a:t> == 0) )</a:t>
            </a:r>
          </a:p>
          <a:p>
            <a:pPr lvl="1"/>
            <a:r>
              <a:rPr lang="en-RW"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first_space</a:t>
            </a:r>
            <a:r>
              <a:rPr lang="en-US" sz="1400" dirty="0">
                <a:solidFill>
                  <a:srgbClr val="000000"/>
                </a:solidFill>
                <a:latin typeface="Consolas" panose="020B0609020204030204" pitchFamily="49" charset="0"/>
              </a:rPr>
              <a:t> = 1;</a:t>
            </a:r>
            <a:r>
              <a:rPr lang="en-US" sz="1400" dirty="0">
                <a:solidFill>
                  <a:srgbClr val="008000"/>
                </a:solidFill>
                <a:latin typeface="Consolas" panose="020B0609020204030204" pitchFamily="49" charset="0"/>
              </a:rPr>
              <a:t>//first space encountered, thus now we need to store the age</a:t>
            </a:r>
            <a:endParaRPr lang="en-US" sz="1400" dirty="0">
              <a:solidFill>
                <a:srgbClr val="000000"/>
              </a:solidFill>
              <a:latin typeface="Consolas" panose="020B0609020204030204" pitchFamily="49" charset="0"/>
            </a:endParaRPr>
          </a:p>
          <a:p>
            <a:pPr lvl="1"/>
            <a:r>
              <a:rPr lang="en-RW"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((input[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first_space</a:t>
            </a:r>
            <a:r>
              <a:rPr lang="en-US" sz="1400" dirty="0">
                <a:solidFill>
                  <a:srgbClr val="000000"/>
                </a:solidFill>
                <a:latin typeface="Consolas" panose="020B0609020204030204" pitchFamily="49" charset="0"/>
              </a:rPr>
              <a:t> == 1) &amp;&amp; (</a:t>
            </a:r>
            <a:r>
              <a:rPr lang="en-US" sz="1400" dirty="0" err="1">
                <a:solidFill>
                  <a:srgbClr val="000000"/>
                </a:solidFill>
                <a:latin typeface="Consolas" panose="020B0609020204030204" pitchFamily="49" charset="0"/>
              </a:rPr>
              <a:t>second_space</a:t>
            </a:r>
            <a:r>
              <a:rPr lang="en-US" sz="1400" dirty="0">
                <a:solidFill>
                  <a:srgbClr val="000000"/>
                </a:solidFill>
                <a:latin typeface="Consolas" panose="020B0609020204030204" pitchFamily="49" charset="0"/>
              </a:rPr>
              <a:t> == 0))</a:t>
            </a:r>
          </a:p>
          <a:p>
            <a:pPr lvl="1"/>
            <a:r>
              <a:rPr lang="en-RW"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second_space</a:t>
            </a:r>
            <a:r>
              <a:rPr lang="en-US" sz="1400" dirty="0">
                <a:solidFill>
                  <a:srgbClr val="000000"/>
                </a:solidFill>
                <a:latin typeface="Consolas" panose="020B0609020204030204" pitchFamily="49" charset="0"/>
              </a:rPr>
              <a:t> = 1;</a:t>
            </a:r>
            <a:r>
              <a:rPr lang="en-US" sz="1400" dirty="0">
                <a:solidFill>
                  <a:srgbClr val="008000"/>
                </a:solidFill>
                <a:latin typeface="Consolas" panose="020B0609020204030204" pitchFamily="49" charset="0"/>
              </a:rPr>
              <a:t>//second space encountered, thus now we need to store the title</a:t>
            </a:r>
            <a:endParaRPr lang="en-US" sz="1400" dirty="0">
              <a:solidFill>
                <a:srgbClr val="000000"/>
              </a:solidFill>
              <a:latin typeface="Consolas" panose="020B0609020204030204" pitchFamily="49" charset="0"/>
            </a:endParaRPr>
          </a:p>
          <a:p>
            <a:pPr lvl="1"/>
            <a:r>
              <a:rPr lang="en-RW" sz="1400" dirty="0">
                <a:solidFill>
                  <a:srgbClr val="000000"/>
                </a:solidFill>
                <a:latin typeface="Consolas" panose="020B0609020204030204" pitchFamily="49" charset="0"/>
              </a:rPr>
              <a:t>}</a:t>
            </a:r>
          </a:p>
          <a:p>
            <a:pPr lvl="1"/>
            <a:r>
              <a:rPr lang="en-RW" sz="1400" dirty="0">
                <a:solidFill>
                  <a:srgbClr val="000000"/>
                </a:solidFill>
                <a:latin typeface="Consolas" panose="020B0609020204030204" pitchFamily="49" charset="0"/>
              </a:rPr>
              <a:t>}</a:t>
            </a:r>
          </a:p>
          <a:p>
            <a:pPr lvl="1"/>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"Extracted name: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name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"Extracted age: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age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"Extracted title: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title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r>
              <a:rPr lang="en-RW"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91933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CF3-564E-49D5-B95B-D8672E4D5265}"/>
              </a:ext>
            </a:extLst>
          </p:cNvPr>
          <p:cNvSpPr>
            <a:spLocks noGrp="1"/>
          </p:cNvSpPr>
          <p:nvPr>
            <p:ph type="title"/>
          </p:nvPr>
        </p:nvSpPr>
        <p:spPr/>
        <p:txBody>
          <a:bodyPr>
            <a:noAutofit/>
          </a:bodyPr>
          <a:lstStyle/>
          <a:p>
            <a:r>
              <a:rPr lang="en-US" sz="2000" b="1" dirty="0"/>
              <a:t>10. </a:t>
            </a:r>
            <a:r>
              <a:rPr lang="en-RW" sz="2000" b="1" dirty="0"/>
              <a:t>Write a program that inputs a first and last name, separated by a space, into a string variable. Use the string functions to output the first and last initial. Embed your code into a </a:t>
            </a:r>
            <a:r>
              <a:rPr lang="en-RW" sz="2000" b="1" i="1" dirty="0"/>
              <a:t>do-while </a:t>
            </a:r>
            <a:r>
              <a:rPr lang="en-RW" sz="2000" b="1" dirty="0"/>
              <a:t>loop. At the end of the loop ask the user if he or she would like to repeat the program. Input the user’s choice into a char using </a:t>
            </a:r>
            <a:r>
              <a:rPr lang="en-RW" sz="2000" b="1" dirty="0" err="1"/>
              <a:t>cin</a:t>
            </a:r>
            <a:r>
              <a:rPr lang="en-RW" sz="2000" b="1" dirty="0"/>
              <a:t>. If the character is ‘y’ then repeat the program, otherwise exit. Beware of the pitfall with newlines when </a:t>
            </a:r>
            <a:r>
              <a:rPr lang="en-RW" sz="2000" b="1" dirty="0" err="1"/>
              <a:t>cin</a:t>
            </a:r>
            <a:r>
              <a:rPr lang="en-RW" sz="2000" b="1" dirty="0"/>
              <a:t> is mixed with </a:t>
            </a:r>
            <a:r>
              <a:rPr lang="en-RW" sz="2000" b="1" dirty="0" err="1"/>
              <a:t>getline</a:t>
            </a:r>
            <a:endParaRPr lang="en-RW" sz="2000" dirty="0"/>
          </a:p>
        </p:txBody>
      </p:sp>
      <p:sp>
        <p:nvSpPr>
          <p:cNvPr id="3" name="Content Placeholder 2">
            <a:extLst>
              <a:ext uri="{FF2B5EF4-FFF2-40B4-BE49-F238E27FC236}">
                <a16:creationId xmlns:a16="http://schemas.microsoft.com/office/drawing/2014/main" id="{9A83ED40-7BAC-45C4-9A27-5A8A1127E440}"/>
              </a:ext>
            </a:extLst>
          </p:cNvPr>
          <p:cNvSpPr>
            <a:spLocks noGrp="1"/>
          </p:cNvSpPr>
          <p:nvPr>
            <p:ph idx="1"/>
          </p:nvPr>
        </p:nvSpPr>
        <p:spPr>
          <a:xfrm>
            <a:off x="838200" y="2110154"/>
            <a:ext cx="10515600" cy="4145187"/>
          </a:xfrm>
        </p:spPr>
        <p:txBody>
          <a:bodyPr>
            <a:normAutofit fontScale="85000" lnSpcReduction="10000"/>
          </a:bodyPr>
          <a:lstStyle/>
          <a:p>
            <a:r>
              <a:rPr lang="en-US" sz="2800" dirty="0"/>
              <a:t>Two built-in functions can be used:</a:t>
            </a:r>
            <a:endParaRPr lang="en-US" sz="3200" dirty="0"/>
          </a:p>
          <a:p>
            <a:pPr lvl="1"/>
            <a:r>
              <a:rPr lang="en-US" sz="2800" dirty="0"/>
              <a:t>Find:</a:t>
            </a:r>
          </a:p>
          <a:p>
            <a:pPr lvl="2"/>
            <a:r>
              <a:rPr lang="en-US" sz="2400" dirty="0"/>
              <a:t> It returns the index of the first occurrence of a character/sub-string</a:t>
            </a:r>
          </a:p>
          <a:p>
            <a:pPr lvl="2"/>
            <a:r>
              <a:rPr lang="en-US" sz="2400" b="1" dirty="0"/>
              <a:t>pos = </a:t>
            </a:r>
            <a:r>
              <a:rPr lang="en-US" sz="2400" b="1" dirty="0" err="1"/>
              <a:t>str.find</a:t>
            </a:r>
            <a:r>
              <a:rPr lang="en-US" sz="2400" b="1" dirty="0"/>
              <a:t>(' ‘); </a:t>
            </a:r>
            <a:endParaRPr lang="en-US" sz="2400" dirty="0"/>
          </a:p>
          <a:p>
            <a:pPr marL="914400" lvl="2" indent="0">
              <a:buNone/>
            </a:pPr>
            <a:r>
              <a:rPr lang="en-US" sz="2400" b="1" dirty="0"/>
              <a:t>	pos: </a:t>
            </a:r>
            <a:r>
              <a:rPr lang="en-US" sz="2400" dirty="0"/>
              <a:t>index of position where </a:t>
            </a:r>
            <a:r>
              <a:rPr lang="en-US" sz="2400" b="1" dirty="0"/>
              <a:t>‘ ’ </a:t>
            </a:r>
            <a:r>
              <a:rPr lang="en-US" sz="2400" dirty="0"/>
              <a:t>is found in string </a:t>
            </a:r>
            <a:r>
              <a:rPr lang="en-US" sz="2400" b="1" dirty="0"/>
              <a:t>str </a:t>
            </a:r>
          </a:p>
          <a:p>
            <a:pPr lvl="2"/>
            <a:r>
              <a:rPr lang="en-US" sz="2400" dirty="0"/>
              <a:t>For further reference, you could see: </a:t>
            </a:r>
            <a:r>
              <a:rPr lang="en-US" sz="2400" dirty="0">
                <a:hlinkClick r:id="rId2"/>
              </a:rPr>
              <a:t>https://www.geeksforgeeks.org/string-find-in-cpp/</a:t>
            </a:r>
            <a:endParaRPr lang="en-US" sz="2400" dirty="0"/>
          </a:p>
          <a:p>
            <a:pPr lvl="1"/>
            <a:r>
              <a:rPr lang="en-US" sz="2800" dirty="0" err="1"/>
              <a:t>Substr</a:t>
            </a:r>
            <a:r>
              <a:rPr lang="en-US" sz="2800" dirty="0"/>
              <a:t>:</a:t>
            </a:r>
          </a:p>
          <a:p>
            <a:pPr lvl="2"/>
            <a:r>
              <a:rPr lang="en-US" sz="2400" dirty="0"/>
              <a:t>This function takes two values </a:t>
            </a:r>
            <a:r>
              <a:rPr lang="en-US" sz="2400" b="1" dirty="0"/>
              <a:t>pos</a:t>
            </a:r>
            <a:r>
              <a:rPr lang="en-US" sz="2400" dirty="0"/>
              <a:t> and </a:t>
            </a:r>
            <a:r>
              <a:rPr lang="en-US" sz="2400" b="1" dirty="0" err="1"/>
              <a:t>len</a:t>
            </a:r>
            <a:r>
              <a:rPr lang="en-US" sz="2400" dirty="0"/>
              <a:t> as an argument and returns a newly constructed string object with its value initialized to a copy of a sub-string of this object. Copying of string start from </a:t>
            </a:r>
            <a:r>
              <a:rPr lang="en-US" sz="2400" i="1" dirty="0"/>
              <a:t>pos</a:t>
            </a:r>
            <a:r>
              <a:rPr lang="en-US" sz="2400" dirty="0"/>
              <a:t> and done till </a:t>
            </a:r>
            <a:r>
              <a:rPr lang="en-US" sz="2400" i="1" dirty="0" err="1"/>
              <a:t>pos+len</a:t>
            </a:r>
            <a:r>
              <a:rPr lang="en-US" sz="2400" dirty="0"/>
              <a:t> means </a:t>
            </a:r>
            <a:r>
              <a:rPr lang="en-US" sz="2400" b="1" dirty="0"/>
              <a:t>[pos, </a:t>
            </a:r>
            <a:r>
              <a:rPr lang="en-US" sz="2400" b="1" dirty="0" err="1"/>
              <a:t>pos+len</a:t>
            </a:r>
            <a:r>
              <a:rPr lang="en-US" sz="2400" b="1" dirty="0"/>
              <a:t>)</a:t>
            </a:r>
            <a:r>
              <a:rPr lang="en-US" sz="2400" dirty="0"/>
              <a:t>. .</a:t>
            </a:r>
            <a:r>
              <a:rPr lang="en-US" sz="2400" dirty="0" err="1"/>
              <a:t>e.g</a:t>
            </a:r>
            <a:endParaRPr lang="en-US" sz="2400" dirty="0"/>
          </a:p>
          <a:p>
            <a:pPr lvl="2"/>
            <a:r>
              <a:rPr lang="en-US" sz="2400" b="1" dirty="0" err="1"/>
              <a:t>fname</a:t>
            </a:r>
            <a:r>
              <a:rPr lang="en-US" sz="2400" b="1" dirty="0"/>
              <a:t>= </a:t>
            </a:r>
            <a:r>
              <a:rPr lang="en-US" sz="2400" b="1" dirty="0" err="1"/>
              <a:t>str.substr</a:t>
            </a:r>
            <a:r>
              <a:rPr lang="en-US" sz="2400" b="1" dirty="0"/>
              <a:t>(0,pos);</a:t>
            </a:r>
          </a:p>
          <a:p>
            <a:pPr lvl="2"/>
            <a:r>
              <a:rPr lang="en-US" sz="2400" dirty="0"/>
              <a:t>For further reference, you could see: </a:t>
            </a:r>
            <a:r>
              <a:rPr lang="en-US" sz="2400" dirty="0">
                <a:hlinkClick r:id="rId3"/>
              </a:rPr>
              <a:t>https://www.geeksforgeeks.org/substring-in-cpp/</a:t>
            </a:r>
            <a:endParaRPr lang="en-US" sz="2400" dirty="0"/>
          </a:p>
        </p:txBody>
      </p:sp>
      <p:sp>
        <p:nvSpPr>
          <p:cNvPr id="4" name="Slide Number Placeholder 3">
            <a:extLst>
              <a:ext uri="{FF2B5EF4-FFF2-40B4-BE49-F238E27FC236}">
                <a16:creationId xmlns:a16="http://schemas.microsoft.com/office/drawing/2014/main" id="{F418C03E-1604-4AEE-AD30-D31621A3ED98}"/>
              </a:ext>
            </a:extLst>
          </p:cNvPr>
          <p:cNvSpPr>
            <a:spLocks noGrp="1"/>
          </p:cNvSpPr>
          <p:nvPr>
            <p:ph type="sldNum" sz="quarter" idx="12"/>
          </p:nvPr>
        </p:nvSpPr>
        <p:spPr/>
        <p:txBody>
          <a:bodyPr/>
          <a:lstStyle/>
          <a:p>
            <a:fld id="{583C1354-0F4F-4118-983A-17CBBA946E76}" type="slidenum">
              <a:rPr lang="en-RW" smtClean="0"/>
              <a:t>19</a:t>
            </a:fld>
            <a:endParaRPr lang="en-RW"/>
          </a:p>
        </p:txBody>
      </p:sp>
    </p:spTree>
    <p:extLst>
      <p:ext uri="{BB962C8B-B14F-4D97-AF65-F5344CB8AC3E}">
        <p14:creationId xmlns:p14="http://schemas.microsoft.com/office/powerpoint/2010/main" val="55398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6434-7302-4343-A808-ED81EFBD4BCE}"/>
              </a:ext>
            </a:extLst>
          </p:cNvPr>
          <p:cNvSpPr>
            <a:spLocks noGrp="1"/>
          </p:cNvSpPr>
          <p:nvPr>
            <p:ph type="title"/>
          </p:nvPr>
        </p:nvSpPr>
        <p:spPr/>
        <p:txBody>
          <a:bodyPr/>
          <a:lstStyle/>
          <a:p>
            <a:r>
              <a:rPr lang="en-US" dirty="0"/>
              <a:t>Recap</a:t>
            </a:r>
            <a:endParaRPr lang="en-RW" dirty="0"/>
          </a:p>
        </p:txBody>
      </p:sp>
      <p:sp>
        <p:nvSpPr>
          <p:cNvPr id="3" name="Content Placeholder 2">
            <a:extLst>
              <a:ext uri="{FF2B5EF4-FFF2-40B4-BE49-F238E27FC236}">
                <a16:creationId xmlns:a16="http://schemas.microsoft.com/office/drawing/2014/main" id="{0BBFBAAE-7E78-4138-9352-6001A2EF2676}"/>
              </a:ext>
            </a:extLst>
          </p:cNvPr>
          <p:cNvSpPr>
            <a:spLocks noGrp="1"/>
          </p:cNvSpPr>
          <p:nvPr>
            <p:ph idx="1"/>
          </p:nvPr>
        </p:nvSpPr>
        <p:spPr>
          <a:xfrm>
            <a:off x="255104" y="1786117"/>
            <a:ext cx="10515600" cy="4570233"/>
          </a:xfrm>
        </p:spPr>
        <p:txBody>
          <a:bodyPr>
            <a:normAutofit/>
          </a:bodyPr>
          <a:lstStyle/>
          <a:p>
            <a:pPr lvl="1"/>
            <a:r>
              <a:rPr lang="en-US" sz="2400" dirty="0">
                <a:cs typeface="Times New Roman" panose="02020603050405020304" pitchFamily="18" charset="0"/>
              </a:rPr>
              <a:t>Char array</a:t>
            </a:r>
          </a:p>
          <a:p>
            <a:pPr lvl="1"/>
            <a:r>
              <a:rPr lang="en-US" sz="2400" dirty="0">
                <a:cs typeface="Times New Roman" panose="02020603050405020304" pitchFamily="18" charset="0"/>
              </a:rPr>
              <a:t>Strings </a:t>
            </a:r>
          </a:p>
        </p:txBody>
      </p:sp>
      <p:sp>
        <p:nvSpPr>
          <p:cNvPr id="5" name="Slide Number Placeholder 4">
            <a:extLst>
              <a:ext uri="{FF2B5EF4-FFF2-40B4-BE49-F238E27FC236}">
                <a16:creationId xmlns:a16="http://schemas.microsoft.com/office/drawing/2014/main" id="{24DA2EDA-3A08-4C6F-B326-781247A523B3}"/>
              </a:ext>
            </a:extLst>
          </p:cNvPr>
          <p:cNvSpPr>
            <a:spLocks noGrp="1"/>
          </p:cNvSpPr>
          <p:nvPr>
            <p:ph type="sldNum" sz="quarter" idx="12"/>
          </p:nvPr>
        </p:nvSpPr>
        <p:spPr/>
        <p:txBody>
          <a:bodyPr/>
          <a:lstStyle/>
          <a:p>
            <a:fld id="{583C1354-0F4F-4118-983A-17CBBA946E76}" type="slidenum">
              <a:rPr lang="en-RW" smtClean="0"/>
              <a:t>2</a:t>
            </a:fld>
            <a:endParaRPr lang="en-RW"/>
          </a:p>
        </p:txBody>
      </p:sp>
    </p:spTree>
    <p:extLst>
      <p:ext uri="{BB962C8B-B14F-4D97-AF65-F5344CB8AC3E}">
        <p14:creationId xmlns:p14="http://schemas.microsoft.com/office/powerpoint/2010/main" val="67908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80C063-FA39-4394-BD1D-E5C8EEF00007}"/>
              </a:ext>
            </a:extLst>
          </p:cNvPr>
          <p:cNvSpPr>
            <a:spLocks noGrp="1"/>
          </p:cNvSpPr>
          <p:nvPr>
            <p:ph type="sldNum" sz="quarter" idx="12"/>
          </p:nvPr>
        </p:nvSpPr>
        <p:spPr/>
        <p:txBody>
          <a:bodyPr/>
          <a:lstStyle/>
          <a:p>
            <a:fld id="{583C1354-0F4F-4118-983A-17CBBA946E76}" type="slidenum">
              <a:rPr lang="en-RW" smtClean="0"/>
              <a:t>20</a:t>
            </a:fld>
            <a:endParaRPr lang="en-RW"/>
          </a:p>
        </p:txBody>
      </p:sp>
      <p:sp>
        <p:nvSpPr>
          <p:cNvPr id="5" name="Rectangle 4">
            <a:extLst>
              <a:ext uri="{FF2B5EF4-FFF2-40B4-BE49-F238E27FC236}">
                <a16:creationId xmlns:a16="http://schemas.microsoft.com/office/drawing/2014/main" id="{4C648B69-82E3-4D0E-AE94-9C75B2835639}"/>
              </a:ext>
            </a:extLst>
          </p:cNvPr>
          <p:cNvSpPr/>
          <p:nvPr/>
        </p:nvSpPr>
        <p:spPr>
          <a:xfrm>
            <a:off x="487680" y="258167"/>
            <a:ext cx="11469858" cy="6740307"/>
          </a:xfrm>
          <a:prstGeom prst="rect">
            <a:avLst/>
          </a:prstGeom>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&lt;string&gt;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str; </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lname</a:t>
            </a:r>
            <a:r>
              <a:rPr lang="en-US" dirty="0">
                <a:solidFill>
                  <a:srgbClr val="000000"/>
                </a:solidFill>
                <a:latin typeface="Consolas" panose="020B0609020204030204" pitchFamily="49" charset="0"/>
              </a:rPr>
              <a:t>;</a:t>
            </a:r>
          </a:p>
          <a:p>
            <a:pPr lvl="1"/>
            <a:r>
              <a:rPr lang="fr-FR" dirty="0">
                <a:solidFill>
                  <a:srgbClr val="0000FF"/>
                </a:solidFill>
                <a:latin typeface="Consolas" panose="020B0609020204030204" pitchFamily="49" charset="0"/>
              </a:rPr>
              <a:t>char</a:t>
            </a:r>
            <a:r>
              <a:rPr lang="fr-FR" dirty="0">
                <a:solidFill>
                  <a:srgbClr val="000000"/>
                </a:solidFill>
                <a:latin typeface="Consolas" panose="020B0609020204030204" pitchFamily="49" charset="0"/>
              </a:rPr>
              <a:t> c = </a:t>
            </a:r>
            <a:r>
              <a:rPr lang="fr-FR" dirty="0">
                <a:solidFill>
                  <a:srgbClr val="A31515"/>
                </a:solidFill>
                <a:latin typeface="Consolas" panose="020B0609020204030204" pitchFamily="49" charset="0"/>
              </a:rPr>
              <a:t>'y'</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pos = 0;</a:t>
            </a:r>
          </a:p>
          <a:p>
            <a:pPr lvl="1"/>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a:t>
            </a:r>
            <a:r>
              <a:rPr lang="en-US" dirty="0">
                <a:solidFill>
                  <a:srgbClr val="A31515"/>
                </a:solidFill>
                <a:latin typeface="Consolas" panose="020B0609020204030204" pitchFamily="49" charset="0"/>
              </a:rPr>
              <a:t>'y’</a:t>
            </a:r>
            <a:r>
              <a:rPr lang="en-US" dirty="0">
                <a:solidFill>
                  <a:srgbClr val="000000"/>
                </a:solidFill>
                <a:latin typeface="Consolas" panose="020B0609020204030204" pitchFamily="49" charset="0"/>
              </a:rPr>
              <a:t>)</a:t>
            </a:r>
            <a:r>
              <a:rPr lang="en-US" sz="1600" b="1" dirty="0">
                <a:solidFill>
                  <a:srgbClr val="000000"/>
                </a:solidFill>
                <a:highlight>
                  <a:srgbClr val="FFFF00"/>
                </a:highlight>
                <a:latin typeface="Consolas" panose="020B0609020204030204" pitchFamily="49" charset="0"/>
              </a:rPr>
              <a:t>//to keep on going till the user presses character other than y</a:t>
            </a:r>
            <a:endParaRPr lang="en-US" b="1" dirty="0">
              <a:solidFill>
                <a:srgbClr val="000000"/>
              </a:solidFill>
              <a:highlight>
                <a:srgbClr val="FFFF00"/>
              </a:highlight>
              <a:latin typeface="Consolas" panose="020B0609020204030204" pitchFamily="49" charset="0"/>
            </a:endParaRPr>
          </a:p>
          <a:p>
            <a:pPr lvl="1"/>
            <a:r>
              <a:rPr lang="en-RW"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the text: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getline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cin,str</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pos = </a:t>
            </a:r>
            <a:r>
              <a:rPr lang="en-US" dirty="0" err="1">
                <a:solidFill>
                  <a:srgbClr val="000000"/>
                </a:solidFill>
                <a:latin typeface="Consolas" panose="020B0609020204030204" pitchFamily="49" charset="0"/>
              </a:rPr>
              <a:t>str.</a:t>
            </a:r>
            <a:r>
              <a:rPr lang="en-US" dirty="0" err="1">
                <a:solidFill>
                  <a:srgbClr val="000000"/>
                </a:solidFill>
                <a:highlight>
                  <a:srgbClr val="FFFF00"/>
                </a:highlight>
                <a:latin typeface="Consolas" panose="020B0609020204030204" pitchFamily="49" charset="0"/>
              </a:rPr>
              <a:t>find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r>
              <a:rPr lang="en-US" b="1" dirty="0">
                <a:solidFill>
                  <a:srgbClr val="000000"/>
                </a:solidFill>
                <a:highlight>
                  <a:srgbClr val="FFFF00"/>
                </a:highlight>
                <a:latin typeface="Consolas" panose="020B0609020204030204" pitchFamily="49" charset="0"/>
              </a:rPr>
              <a:t> //search for the position of space character</a:t>
            </a:r>
            <a:endParaRPr lang="en-US" dirty="0">
              <a:solidFill>
                <a:srgbClr val="000000"/>
              </a:solidFill>
              <a:latin typeface="Consolas" panose="020B0609020204030204" pitchFamily="49" charset="0"/>
            </a:endParaRPr>
          </a:p>
          <a:p>
            <a:pPr lvl="2"/>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A31515"/>
                </a:solidFill>
                <a:latin typeface="Consolas" panose="020B0609020204030204" pitchFamily="49" charset="0"/>
              </a:rPr>
              <a:t>"position of space: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pos</a:t>
            </a:r>
            <a:r>
              <a:rPr lang="en-US" dirty="0">
                <a:solidFill>
                  <a:srgbClr val="008080"/>
                </a:solidFill>
                <a:latin typeface="Consolas" panose="020B0609020204030204" pitchFamily="49" charset="0"/>
              </a:rPr>
              <a:t>&lt;&lt;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fname</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a:t>
            </a:r>
            <a:r>
              <a:rPr lang="en-US" dirty="0" err="1">
                <a:solidFill>
                  <a:srgbClr val="000000"/>
                </a:solidFill>
                <a:highlight>
                  <a:srgbClr val="FFFF00"/>
                </a:highlight>
                <a:latin typeface="Consolas" panose="020B0609020204030204" pitchFamily="49" charset="0"/>
              </a:rPr>
              <a:t>substr</a:t>
            </a:r>
            <a:r>
              <a:rPr lang="en-US" dirty="0">
                <a:solidFill>
                  <a:srgbClr val="000000"/>
                </a:solidFill>
                <a:latin typeface="Consolas" panose="020B0609020204030204" pitchFamily="49" charset="0"/>
              </a:rPr>
              <a:t>(0,pos);</a:t>
            </a:r>
          </a:p>
          <a:p>
            <a:pPr lvl="2"/>
            <a:r>
              <a:rPr lang="en-US" dirty="0" err="1">
                <a:solidFill>
                  <a:srgbClr val="000000"/>
                </a:solidFill>
                <a:latin typeface="Consolas" panose="020B0609020204030204" pitchFamily="49" charset="0"/>
              </a:rPr>
              <a:t>lname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a:t>
            </a:r>
            <a:r>
              <a:rPr lang="en-US" dirty="0" err="1">
                <a:solidFill>
                  <a:srgbClr val="000000"/>
                </a:solidFill>
                <a:highlight>
                  <a:srgbClr val="FFFF00"/>
                </a:highlight>
                <a:latin typeface="Consolas" panose="020B0609020204030204" pitchFamily="49" charset="0"/>
              </a:rPr>
              <a:t>substr</a:t>
            </a:r>
            <a:r>
              <a:rPr lang="en-US" dirty="0">
                <a:solidFill>
                  <a:srgbClr val="000000"/>
                </a:solidFill>
                <a:latin typeface="Consolas" panose="020B0609020204030204" pitchFamily="49" charset="0"/>
              </a:rPr>
              <a:t>(pos+1, </a:t>
            </a:r>
            <a:r>
              <a:rPr lang="en-US" dirty="0" err="1">
                <a:solidFill>
                  <a:srgbClr val="000000"/>
                </a:solidFill>
                <a:latin typeface="Consolas" panose="020B0609020204030204" pitchFamily="49" charset="0"/>
              </a:rPr>
              <a:t>str.length</a:t>
            </a:r>
            <a:r>
              <a:rPr lang="en-US"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"Extracted </a:t>
            </a:r>
            <a:r>
              <a:rPr lang="en-US" dirty="0" err="1">
                <a:solidFill>
                  <a:srgbClr val="A31515"/>
                </a:solidFill>
                <a:latin typeface="Consolas" panose="020B0609020204030204" pitchFamily="49" charset="0"/>
              </a:rPr>
              <a:t>fname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fname</a:t>
            </a:r>
            <a:r>
              <a:rPr lang="en-US" dirty="0">
                <a:solidFill>
                  <a:srgbClr val="008080"/>
                </a:solidFill>
                <a:latin typeface="Consolas" panose="020B0609020204030204" pitchFamily="49" charset="0"/>
              </a:rPr>
              <a:t>&lt;&lt;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"Extracted </a:t>
            </a:r>
            <a:r>
              <a:rPr lang="en-US" dirty="0" err="1">
                <a:solidFill>
                  <a:srgbClr val="A31515"/>
                </a:solidFill>
                <a:latin typeface="Consolas" panose="020B0609020204030204" pitchFamily="49" charset="0"/>
              </a:rPr>
              <a:t>lname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lname</a:t>
            </a:r>
            <a:r>
              <a:rPr lang="en-US" dirty="0">
                <a:solidFill>
                  <a:srgbClr val="008080"/>
                </a:solidFill>
                <a:latin typeface="Consolas" panose="020B0609020204030204" pitchFamily="49" charset="0"/>
              </a:rPr>
              <a:t>&lt;&lt;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"Press y if you want to continue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&gt;&gt;</a:t>
            </a:r>
            <a:r>
              <a:rPr lang="en-US" dirty="0">
                <a:solidFill>
                  <a:srgbClr val="000000"/>
                </a:solidFill>
                <a:latin typeface="Consolas" panose="020B0609020204030204" pitchFamily="49" charset="0"/>
              </a:rPr>
              <a:t> c;</a:t>
            </a:r>
          </a:p>
          <a:p>
            <a:pPr lvl="2"/>
            <a:r>
              <a:rPr lang="en-US" dirty="0" err="1">
                <a:solidFill>
                  <a:srgbClr val="000000"/>
                </a:solidFill>
                <a:latin typeface="Consolas" panose="020B0609020204030204" pitchFamily="49" charset="0"/>
              </a:rPr>
              <a:t>cin.ignore</a:t>
            </a:r>
            <a:r>
              <a:rPr lang="en-US" dirty="0">
                <a:solidFill>
                  <a:srgbClr val="000000"/>
                </a:solidFill>
                <a:latin typeface="Consolas" panose="020B0609020204030204" pitchFamily="49" charset="0"/>
              </a:rPr>
              <a:t>();</a:t>
            </a:r>
            <a:r>
              <a:rPr lang="en-US" b="1" dirty="0">
                <a:solidFill>
                  <a:srgbClr val="000000"/>
                </a:solidFill>
                <a:highlight>
                  <a:srgbClr val="FFFF00"/>
                </a:highlight>
                <a:latin typeface="Consolas" panose="020B0609020204030204" pitchFamily="49" charset="0"/>
              </a:rPr>
              <a:t> //As we have already discussed that </a:t>
            </a:r>
            <a:r>
              <a:rPr lang="en-US" b="1" dirty="0" err="1">
                <a:solidFill>
                  <a:srgbClr val="000000"/>
                </a:solidFill>
                <a:highlight>
                  <a:srgbClr val="FFFF00"/>
                </a:highlight>
                <a:latin typeface="Consolas" panose="020B0609020204030204" pitchFamily="49" charset="0"/>
              </a:rPr>
              <a:t>getline</a:t>
            </a:r>
            <a:r>
              <a:rPr lang="en-US" b="1" dirty="0">
                <a:solidFill>
                  <a:srgbClr val="000000"/>
                </a:solidFill>
                <a:highlight>
                  <a:srgbClr val="FFFF00"/>
                </a:highlight>
                <a:latin typeface="Consolas" panose="020B0609020204030204" pitchFamily="49" charset="0"/>
              </a:rPr>
              <a:t> creates mess with buffer contents, so it is ideal to clear the buffer before using </a:t>
            </a:r>
            <a:r>
              <a:rPr lang="en-US" b="1" dirty="0" err="1">
                <a:solidFill>
                  <a:srgbClr val="000000"/>
                </a:solidFill>
                <a:highlight>
                  <a:srgbClr val="FFFF00"/>
                </a:highlight>
                <a:latin typeface="Consolas" panose="020B0609020204030204" pitchFamily="49" charset="0"/>
              </a:rPr>
              <a:t>getline</a:t>
            </a:r>
            <a:endParaRPr lang="en-US" dirty="0">
              <a:solidFill>
                <a:srgbClr val="000000"/>
              </a:solidFill>
              <a:latin typeface="Consolas" panose="020B0609020204030204" pitchFamily="49" charset="0"/>
            </a:endParaRPr>
          </a:p>
          <a:p>
            <a:pPr lvl="1"/>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2198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5D26-F49A-460E-85C2-F135BC504EB8}"/>
              </a:ext>
            </a:extLst>
          </p:cNvPr>
          <p:cNvSpPr>
            <a:spLocks noGrp="1"/>
          </p:cNvSpPr>
          <p:nvPr>
            <p:ph type="title"/>
          </p:nvPr>
        </p:nvSpPr>
        <p:spPr>
          <a:xfrm>
            <a:off x="262597" y="671109"/>
            <a:ext cx="10092397" cy="3252285"/>
          </a:xfrm>
        </p:spPr>
        <p:txBody>
          <a:bodyPr>
            <a:noAutofit/>
          </a:bodyPr>
          <a:lstStyle/>
          <a:p>
            <a:r>
              <a:rPr lang="en-US" sz="2000" b="1" dirty="0"/>
              <a:t>11. </a:t>
            </a:r>
            <a:r>
              <a:rPr lang="en-RW" sz="2000" b="1" dirty="0"/>
              <a:t>Write a program that will read in a line of text and output the number of words in the line and the number of occurrences of each letter. Define a word to be any string of letters that is delimited at each end by either whitespace, a period, a comma, or the beginning or end of the line. You can assume that the input consists entirely of letters, whitespace, commas, and periods. When outputting the number of letters that occur in a line, be sure to count upper- and lowercase versions of a letter as the same letter. Output the letters in alphabetical order and list only those letters that do occur in the input line. For example, the input line</a:t>
            </a:r>
            <a:br>
              <a:rPr lang="en-US" sz="2000" b="1" dirty="0"/>
            </a:br>
            <a:r>
              <a:rPr lang="en-RW" sz="1800" dirty="0"/>
              <a:t>I say Hi.</a:t>
            </a:r>
            <a:br>
              <a:rPr lang="en-RW" sz="1800" dirty="0"/>
            </a:br>
            <a:r>
              <a:rPr lang="en-RW" sz="1800" b="1" dirty="0"/>
              <a:t>should produce output similar to the following:</a:t>
            </a:r>
            <a:br>
              <a:rPr lang="en-RW" sz="1800" dirty="0"/>
            </a:br>
            <a:r>
              <a:rPr lang="en-RW" sz="1800" dirty="0"/>
              <a:t>3 words</a:t>
            </a:r>
            <a:br>
              <a:rPr lang="en-RW" sz="1800" dirty="0"/>
            </a:br>
            <a:r>
              <a:rPr lang="en-RW" sz="1800" dirty="0"/>
              <a:t>1 a</a:t>
            </a:r>
            <a:br>
              <a:rPr lang="en-RW" sz="1800" dirty="0"/>
            </a:br>
            <a:r>
              <a:rPr lang="en-RW" sz="1800" dirty="0"/>
              <a:t>1 h</a:t>
            </a:r>
            <a:br>
              <a:rPr lang="en-RW" sz="1800" dirty="0"/>
            </a:br>
            <a:r>
              <a:rPr lang="en-RW" sz="1800" dirty="0"/>
              <a:t>2 </a:t>
            </a:r>
            <a:r>
              <a:rPr lang="en-RW" sz="1800" dirty="0" err="1"/>
              <a:t>i</a:t>
            </a:r>
            <a:br>
              <a:rPr lang="en-RW" sz="1800" dirty="0"/>
            </a:br>
            <a:r>
              <a:rPr lang="en-RW" sz="1800" dirty="0"/>
              <a:t>1 s</a:t>
            </a:r>
            <a:br>
              <a:rPr lang="en-RW" sz="1800" dirty="0"/>
            </a:br>
            <a:r>
              <a:rPr lang="en-RW" sz="1800" dirty="0"/>
              <a:t>1 y</a:t>
            </a:r>
            <a:br>
              <a:rPr lang="en-RW" sz="2000" dirty="0"/>
            </a:br>
            <a:endParaRPr lang="en-RW" sz="2000" dirty="0"/>
          </a:p>
        </p:txBody>
      </p:sp>
      <p:sp>
        <p:nvSpPr>
          <p:cNvPr id="3" name="Content Placeholder 2">
            <a:extLst>
              <a:ext uri="{FF2B5EF4-FFF2-40B4-BE49-F238E27FC236}">
                <a16:creationId xmlns:a16="http://schemas.microsoft.com/office/drawing/2014/main" id="{BE3B3E3E-8BAC-422E-81AD-31E64FF325CF}"/>
              </a:ext>
            </a:extLst>
          </p:cNvPr>
          <p:cNvSpPr>
            <a:spLocks noGrp="1"/>
          </p:cNvSpPr>
          <p:nvPr>
            <p:ph idx="1"/>
          </p:nvPr>
        </p:nvSpPr>
        <p:spPr>
          <a:xfrm>
            <a:off x="2259036" y="2662376"/>
            <a:ext cx="9670367" cy="3693974"/>
          </a:xfrm>
        </p:spPr>
        <p:txBody>
          <a:bodyPr>
            <a:normAutofit fontScale="85000" lnSpcReduction="10000"/>
          </a:bodyPr>
          <a:lstStyle/>
          <a:p>
            <a:r>
              <a:rPr lang="en-US" dirty="0">
                <a:highlight>
                  <a:srgbClr val="FFFF00"/>
                </a:highlight>
              </a:rPr>
              <a:t>Idea:</a:t>
            </a:r>
          </a:p>
          <a:p>
            <a:pPr lvl="1"/>
            <a:r>
              <a:rPr lang="en-US" dirty="0"/>
              <a:t>There are two tasks that must be done: </a:t>
            </a:r>
          </a:p>
          <a:p>
            <a:pPr lvl="2"/>
            <a:r>
              <a:rPr lang="en-US" dirty="0"/>
              <a:t>1) find the number of words (we already covered that in last lecture)</a:t>
            </a:r>
          </a:p>
          <a:p>
            <a:pPr lvl="2"/>
            <a:r>
              <a:rPr lang="en-US" dirty="0"/>
              <a:t>2) find the frequency of each alphabet</a:t>
            </a:r>
          </a:p>
          <a:p>
            <a:pPr lvl="1"/>
            <a:r>
              <a:rPr lang="en-US" dirty="0"/>
              <a:t>For (2) idea is to maintain a 26 cells array (for storing the count of each of the 26 alphabets)</a:t>
            </a:r>
          </a:p>
          <a:p>
            <a:pPr marL="457200" lvl="1" indent="0">
              <a:buNone/>
            </a:pPr>
            <a:endParaRPr lang="en-US" dirty="0"/>
          </a:p>
          <a:p>
            <a:pPr marL="457200" lvl="1" indent="0">
              <a:buNone/>
            </a:pPr>
            <a:endParaRPr lang="en-US" dirty="0"/>
          </a:p>
          <a:p>
            <a:pPr lvl="1"/>
            <a:endParaRPr lang="en-US" dirty="0"/>
          </a:p>
          <a:p>
            <a:pPr lvl="1"/>
            <a:r>
              <a:rPr lang="en-US" dirty="0"/>
              <a:t>Assume there are only lowercase alphabets in the input</a:t>
            </a:r>
          </a:p>
          <a:p>
            <a:pPr lvl="1"/>
            <a:r>
              <a:rPr lang="en-US" dirty="0"/>
              <a:t>We want to design a logic in which each input character (alphabet) is translated to the values in the range 0,1,…25 (our array index). We will then simply increment that index location. </a:t>
            </a:r>
          </a:p>
          <a:p>
            <a:pPr lvl="1"/>
            <a:r>
              <a:rPr lang="en-US" dirty="0"/>
              <a:t>If we closely analyze the ASCII of lowercase alphabets…it starts from 97 (a has 97 ASCII). And we know that we want a to be translated to index 0. Thus we can apply formula:</a:t>
            </a:r>
          </a:p>
          <a:p>
            <a:pPr marL="457200" lvl="1" indent="0">
              <a:buNone/>
            </a:pPr>
            <a:r>
              <a:rPr lang="en-US" dirty="0"/>
              <a:t>	index=ASCII value of input character - 97</a:t>
            </a:r>
          </a:p>
          <a:p>
            <a:pPr lvl="1"/>
            <a:endParaRPr lang="en-US" dirty="0"/>
          </a:p>
          <a:p>
            <a:pPr lvl="1"/>
            <a:endParaRPr lang="en-RW" dirty="0"/>
          </a:p>
        </p:txBody>
      </p:sp>
      <p:sp>
        <p:nvSpPr>
          <p:cNvPr id="4" name="Slide Number Placeholder 3">
            <a:extLst>
              <a:ext uri="{FF2B5EF4-FFF2-40B4-BE49-F238E27FC236}">
                <a16:creationId xmlns:a16="http://schemas.microsoft.com/office/drawing/2014/main" id="{EDA41435-C391-4FC3-A3F7-F068FE03393B}"/>
              </a:ext>
            </a:extLst>
          </p:cNvPr>
          <p:cNvSpPr>
            <a:spLocks noGrp="1"/>
          </p:cNvSpPr>
          <p:nvPr>
            <p:ph type="sldNum" sz="quarter" idx="12"/>
          </p:nvPr>
        </p:nvSpPr>
        <p:spPr/>
        <p:txBody>
          <a:bodyPr/>
          <a:lstStyle/>
          <a:p>
            <a:fld id="{583C1354-0F4F-4118-983A-17CBBA946E76}" type="slidenum">
              <a:rPr lang="en-RW" smtClean="0"/>
              <a:t>21</a:t>
            </a:fld>
            <a:endParaRPr lang="en-RW"/>
          </a:p>
        </p:txBody>
      </p:sp>
      <p:graphicFrame>
        <p:nvGraphicFramePr>
          <p:cNvPr id="5" name="Table 5">
            <a:extLst>
              <a:ext uri="{FF2B5EF4-FFF2-40B4-BE49-F238E27FC236}">
                <a16:creationId xmlns:a16="http://schemas.microsoft.com/office/drawing/2014/main" id="{3673CA40-1043-4A9E-AAB2-EF5867A0D877}"/>
              </a:ext>
            </a:extLst>
          </p:cNvPr>
          <p:cNvGraphicFramePr>
            <a:graphicFrameLocks noGrp="1"/>
          </p:cNvGraphicFramePr>
          <p:nvPr>
            <p:extLst>
              <p:ext uri="{D42A27DB-BD31-4B8C-83A1-F6EECF244321}">
                <p14:modId xmlns:p14="http://schemas.microsoft.com/office/powerpoint/2010/main" val="931190409"/>
              </p:ext>
            </p:extLst>
          </p:nvPr>
        </p:nvGraphicFramePr>
        <p:xfrm>
          <a:off x="1488513" y="4070301"/>
          <a:ext cx="10635170" cy="741680"/>
        </p:xfrm>
        <a:graphic>
          <a:graphicData uri="http://schemas.openxmlformats.org/drawingml/2006/table">
            <a:tbl>
              <a:tblPr firstRow="1" bandRow="1">
                <a:tableStyleId>{5C22544A-7EE6-4342-B048-85BDC9FD1C3A}</a:tableStyleId>
              </a:tblPr>
              <a:tblGrid>
                <a:gridCol w="409045">
                  <a:extLst>
                    <a:ext uri="{9D8B030D-6E8A-4147-A177-3AD203B41FA5}">
                      <a16:colId xmlns:a16="http://schemas.microsoft.com/office/drawing/2014/main" val="2768124894"/>
                    </a:ext>
                  </a:extLst>
                </a:gridCol>
                <a:gridCol w="409045">
                  <a:extLst>
                    <a:ext uri="{9D8B030D-6E8A-4147-A177-3AD203B41FA5}">
                      <a16:colId xmlns:a16="http://schemas.microsoft.com/office/drawing/2014/main" val="1031311023"/>
                    </a:ext>
                  </a:extLst>
                </a:gridCol>
                <a:gridCol w="409045">
                  <a:extLst>
                    <a:ext uri="{9D8B030D-6E8A-4147-A177-3AD203B41FA5}">
                      <a16:colId xmlns:a16="http://schemas.microsoft.com/office/drawing/2014/main" val="3371090932"/>
                    </a:ext>
                  </a:extLst>
                </a:gridCol>
                <a:gridCol w="409045">
                  <a:extLst>
                    <a:ext uri="{9D8B030D-6E8A-4147-A177-3AD203B41FA5}">
                      <a16:colId xmlns:a16="http://schemas.microsoft.com/office/drawing/2014/main" val="741584279"/>
                    </a:ext>
                  </a:extLst>
                </a:gridCol>
                <a:gridCol w="409045">
                  <a:extLst>
                    <a:ext uri="{9D8B030D-6E8A-4147-A177-3AD203B41FA5}">
                      <a16:colId xmlns:a16="http://schemas.microsoft.com/office/drawing/2014/main" val="3420794073"/>
                    </a:ext>
                  </a:extLst>
                </a:gridCol>
                <a:gridCol w="409045">
                  <a:extLst>
                    <a:ext uri="{9D8B030D-6E8A-4147-A177-3AD203B41FA5}">
                      <a16:colId xmlns:a16="http://schemas.microsoft.com/office/drawing/2014/main" val="216237566"/>
                    </a:ext>
                  </a:extLst>
                </a:gridCol>
                <a:gridCol w="409045">
                  <a:extLst>
                    <a:ext uri="{9D8B030D-6E8A-4147-A177-3AD203B41FA5}">
                      <a16:colId xmlns:a16="http://schemas.microsoft.com/office/drawing/2014/main" val="1762494106"/>
                    </a:ext>
                  </a:extLst>
                </a:gridCol>
                <a:gridCol w="409045">
                  <a:extLst>
                    <a:ext uri="{9D8B030D-6E8A-4147-A177-3AD203B41FA5}">
                      <a16:colId xmlns:a16="http://schemas.microsoft.com/office/drawing/2014/main" val="2546611740"/>
                    </a:ext>
                  </a:extLst>
                </a:gridCol>
                <a:gridCol w="409045">
                  <a:extLst>
                    <a:ext uri="{9D8B030D-6E8A-4147-A177-3AD203B41FA5}">
                      <a16:colId xmlns:a16="http://schemas.microsoft.com/office/drawing/2014/main" val="2468578249"/>
                    </a:ext>
                  </a:extLst>
                </a:gridCol>
                <a:gridCol w="409045">
                  <a:extLst>
                    <a:ext uri="{9D8B030D-6E8A-4147-A177-3AD203B41FA5}">
                      <a16:colId xmlns:a16="http://schemas.microsoft.com/office/drawing/2014/main" val="1638491186"/>
                    </a:ext>
                  </a:extLst>
                </a:gridCol>
                <a:gridCol w="409045">
                  <a:extLst>
                    <a:ext uri="{9D8B030D-6E8A-4147-A177-3AD203B41FA5}">
                      <a16:colId xmlns:a16="http://schemas.microsoft.com/office/drawing/2014/main" val="420137671"/>
                    </a:ext>
                  </a:extLst>
                </a:gridCol>
                <a:gridCol w="409045">
                  <a:extLst>
                    <a:ext uri="{9D8B030D-6E8A-4147-A177-3AD203B41FA5}">
                      <a16:colId xmlns:a16="http://schemas.microsoft.com/office/drawing/2014/main" val="436168972"/>
                    </a:ext>
                  </a:extLst>
                </a:gridCol>
                <a:gridCol w="409045">
                  <a:extLst>
                    <a:ext uri="{9D8B030D-6E8A-4147-A177-3AD203B41FA5}">
                      <a16:colId xmlns:a16="http://schemas.microsoft.com/office/drawing/2014/main" val="4057488449"/>
                    </a:ext>
                  </a:extLst>
                </a:gridCol>
                <a:gridCol w="409045">
                  <a:extLst>
                    <a:ext uri="{9D8B030D-6E8A-4147-A177-3AD203B41FA5}">
                      <a16:colId xmlns:a16="http://schemas.microsoft.com/office/drawing/2014/main" val="3224092221"/>
                    </a:ext>
                  </a:extLst>
                </a:gridCol>
                <a:gridCol w="409045">
                  <a:extLst>
                    <a:ext uri="{9D8B030D-6E8A-4147-A177-3AD203B41FA5}">
                      <a16:colId xmlns:a16="http://schemas.microsoft.com/office/drawing/2014/main" val="2055712590"/>
                    </a:ext>
                  </a:extLst>
                </a:gridCol>
                <a:gridCol w="409045">
                  <a:extLst>
                    <a:ext uri="{9D8B030D-6E8A-4147-A177-3AD203B41FA5}">
                      <a16:colId xmlns:a16="http://schemas.microsoft.com/office/drawing/2014/main" val="2004404408"/>
                    </a:ext>
                  </a:extLst>
                </a:gridCol>
                <a:gridCol w="409045">
                  <a:extLst>
                    <a:ext uri="{9D8B030D-6E8A-4147-A177-3AD203B41FA5}">
                      <a16:colId xmlns:a16="http://schemas.microsoft.com/office/drawing/2014/main" val="3264937379"/>
                    </a:ext>
                  </a:extLst>
                </a:gridCol>
                <a:gridCol w="409045">
                  <a:extLst>
                    <a:ext uri="{9D8B030D-6E8A-4147-A177-3AD203B41FA5}">
                      <a16:colId xmlns:a16="http://schemas.microsoft.com/office/drawing/2014/main" val="3553699236"/>
                    </a:ext>
                  </a:extLst>
                </a:gridCol>
                <a:gridCol w="409045">
                  <a:extLst>
                    <a:ext uri="{9D8B030D-6E8A-4147-A177-3AD203B41FA5}">
                      <a16:colId xmlns:a16="http://schemas.microsoft.com/office/drawing/2014/main" val="788947953"/>
                    </a:ext>
                  </a:extLst>
                </a:gridCol>
                <a:gridCol w="409045">
                  <a:extLst>
                    <a:ext uri="{9D8B030D-6E8A-4147-A177-3AD203B41FA5}">
                      <a16:colId xmlns:a16="http://schemas.microsoft.com/office/drawing/2014/main" val="724819794"/>
                    </a:ext>
                  </a:extLst>
                </a:gridCol>
                <a:gridCol w="409045">
                  <a:extLst>
                    <a:ext uri="{9D8B030D-6E8A-4147-A177-3AD203B41FA5}">
                      <a16:colId xmlns:a16="http://schemas.microsoft.com/office/drawing/2014/main" val="1373309642"/>
                    </a:ext>
                  </a:extLst>
                </a:gridCol>
                <a:gridCol w="409045">
                  <a:extLst>
                    <a:ext uri="{9D8B030D-6E8A-4147-A177-3AD203B41FA5}">
                      <a16:colId xmlns:a16="http://schemas.microsoft.com/office/drawing/2014/main" val="4001228313"/>
                    </a:ext>
                  </a:extLst>
                </a:gridCol>
                <a:gridCol w="409045">
                  <a:extLst>
                    <a:ext uri="{9D8B030D-6E8A-4147-A177-3AD203B41FA5}">
                      <a16:colId xmlns:a16="http://schemas.microsoft.com/office/drawing/2014/main" val="1420542732"/>
                    </a:ext>
                  </a:extLst>
                </a:gridCol>
                <a:gridCol w="409045">
                  <a:extLst>
                    <a:ext uri="{9D8B030D-6E8A-4147-A177-3AD203B41FA5}">
                      <a16:colId xmlns:a16="http://schemas.microsoft.com/office/drawing/2014/main" val="3269723389"/>
                    </a:ext>
                  </a:extLst>
                </a:gridCol>
                <a:gridCol w="409045">
                  <a:extLst>
                    <a:ext uri="{9D8B030D-6E8A-4147-A177-3AD203B41FA5}">
                      <a16:colId xmlns:a16="http://schemas.microsoft.com/office/drawing/2014/main" val="1132494120"/>
                    </a:ext>
                  </a:extLst>
                </a:gridCol>
                <a:gridCol w="409045">
                  <a:extLst>
                    <a:ext uri="{9D8B030D-6E8A-4147-A177-3AD203B41FA5}">
                      <a16:colId xmlns:a16="http://schemas.microsoft.com/office/drawing/2014/main" val="1402528664"/>
                    </a:ext>
                  </a:extLst>
                </a:gridCol>
              </a:tblGrid>
              <a:tr h="370840">
                <a:tc>
                  <a:txBody>
                    <a:bodyPr/>
                    <a:lstStyle/>
                    <a:p>
                      <a:r>
                        <a:rPr lang="en-US" sz="1400" dirty="0">
                          <a:solidFill>
                            <a:sysClr val="windowText" lastClr="000000"/>
                          </a:solidFill>
                        </a:rPr>
                        <a:t>4</a:t>
                      </a:r>
                      <a:endParaRPr lang="en-RW" sz="1400" dirty="0">
                        <a:solidFill>
                          <a:sysClr val="windowText" lastClr="000000"/>
                        </a:solidFill>
                      </a:endParaRPr>
                    </a:p>
                  </a:txBody>
                  <a:tcPr>
                    <a:solidFill>
                      <a:schemeClr val="accent6">
                        <a:lumMod val="60000"/>
                        <a:lumOff val="40000"/>
                      </a:schemeClr>
                    </a:solidFill>
                  </a:tcPr>
                </a:tc>
                <a:tc>
                  <a:txBody>
                    <a:bodyPr/>
                    <a:lstStyle/>
                    <a:p>
                      <a:r>
                        <a:rPr lang="en-US" sz="1400" dirty="0">
                          <a:solidFill>
                            <a:sysClr val="windowText" lastClr="000000"/>
                          </a:solidFill>
                        </a:rPr>
                        <a:t>1</a:t>
                      </a:r>
                      <a:endParaRPr lang="en-RW" sz="1400" dirty="0">
                        <a:solidFill>
                          <a:sysClr val="windowText" lastClr="000000"/>
                        </a:solidFill>
                      </a:endParaRPr>
                    </a:p>
                  </a:txBody>
                  <a:tcPr>
                    <a:solidFill>
                      <a:schemeClr val="bg1">
                        <a:lumMod val="85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tc>
                  <a:txBody>
                    <a:bodyPr/>
                    <a:lstStyle/>
                    <a:p>
                      <a:endParaRPr lang="en-RW" sz="1400">
                        <a:solidFill>
                          <a:sysClr val="windowText" lastClr="000000"/>
                        </a:solidFill>
                      </a:endParaRPr>
                    </a:p>
                  </a:txBody>
                  <a:tcPr>
                    <a:solidFill>
                      <a:schemeClr val="tx2">
                        <a:lumMod val="20000"/>
                        <a:lumOff val="80000"/>
                      </a:schemeClr>
                    </a:solidFill>
                  </a:tcPr>
                </a:tc>
                <a:tc>
                  <a:txBody>
                    <a:bodyPr/>
                    <a:lstStyle/>
                    <a:p>
                      <a:endParaRPr lang="en-RW" sz="1400">
                        <a:solidFill>
                          <a:sysClr val="windowText" lastClr="000000"/>
                        </a:solidFill>
                      </a:endParaRPr>
                    </a:p>
                  </a:txBody>
                  <a:tcPr>
                    <a:solidFill>
                      <a:schemeClr val="tx2">
                        <a:lumMod val="20000"/>
                        <a:lumOff val="80000"/>
                      </a:schemeClr>
                    </a:solidFill>
                  </a:tcPr>
                </a:tc>
                <a:tc>
                  <a:txBody>
                    <a:bodyPr/>
                    <a:lstStyle/>
                    <a:p>
                      <a:endParaRPr lang="en-RW" sz="1400">
                        <a:solidFill>
                          <a:sysClr val="windowText" lastClr="000000"/>
                        </a:solidFill>
                      </a:endParaRPr>
                    </a:p>
                  </a:txBody>
                  <a:tcPr>
                    <a:solidFill>
                      <a:schemeClr val="tx2">
                        <a:lumMod val="20000"/>
                        <a:lumOff val="80000"/>
                      </a:schemeClr>
                    </a:solidFill>
                  </a:tcPr>
                </a:tc>
                <a:tc>
                  <a:txBody>
                    <a:bodyPr/>
                    <a:lstStyle/>
                    <a:p>
                      <a:endParaRPr lang="en-RW" sz="1400">
                        <a:solidFill>
                          <a:sysClr val="windowText" lastClr="000000"/>
                        </a:solidFill>
                      </a:endParaRPr>
                    </a:p>
                  </a:txBody>
                  <a:tcPr>
                    <a:solidFill>
                      <a:schemeClr val="tx2">
                        <a:lumMod val="20000"/>
                        <a:lumOff val="80000"/>
                      </a:schemeClr>
                    </a:solidFill>
                  </a:tcPr>
                </a:tc>
                <a:tc>
                  <a:txBody>
                    <a:bodyPr/>
                    <a:lstStyle/>
                    <a:p>
                      <a:endParaRPr lang="en-RW" sz="1400">
                        <a:solidFill>
                          <a:sysClr val="windowText" lastClr="000000"/>
                        </a:solidFill>
                      </a:endParaRPr>
                    </a:p>
                  </a:txBody>
                  <a:tcPr>
                    <a:solidFill>
                      <a:schemeClr val="tx2">
                        <a:lumMod val="20000"/>
                        <a:lumOff val="80000"/>
                      </a:schemeClr>
                    </a:solidFill>
                  </a:tcPr>
                </a:tc>
                <a:tc>
                  <a:txBody>
                    <a:bodyPr/>
                    <a:lstStyle/>
                    <a:p>
                      <a:endParaRPr lang="en-RW" sz="1400" dirty="0">
                        <a:solidFill>
                          <a:sysClr val="windowText" lastClr="000000"/>
                        </a:solidFill>
                      </a:endParaRPr>
                    </a:p>
                  </a:txBody>
                  <a:tcPr>
                    <a:solidFill>
                      <a:schemeClr val="tx2">
                        <a:lumMod val="20000"/>
                        <a:lumOff val="80000"/>
                      </a:schemeClr>
                    </a:solidFill>
                  </a:tcPr>
                </a:tc>
                <a:extLst>
                  <a:ext uri="{0D108BD9-81ED-4DB2-BD59-A6C34878D82A}">
                    <a16:rowId xmlns:a16="http://schemas.microsoft.com/office/drawing/2014/main" val="670839374"/>
                  </a:ext>
                </a:extLst>
              </a:tr>
              <a:tr h="370840">
                <a:tc>
                  <a:txBody>
                    <a:bodyPr/>
                    <a:lstStyle/>
                    <a:p>
                      <a:r>
                        <a:rPr lang="en-US" sz="1400" dirty="0">
                          <a:solidFill>
                            <a:sysClr val="windowText" lastClr="000000"/>
                          </a:solidFill>
                        </a:rPr>
                        <a:t>0</a:t>
                      </a:r>
                      <a:endParaRPr lang="en-RW" sz="1400" dirty="0">
                        <a:solidFill>
                          <a:sysClr val="windowText" lastClr="000000"/>
                        </a:solidFill>
                      </a:endParaRPr>
                    </a:p>
                  </a:txBody>
                  <a:tcPr/>
                </a:tc>
                <a:tc>
                  <a:txBody>
                    <a:bodyPr/>
                    <a:lstStyle/>
                    <a:p>
                      <a:r>
                        <a:rPr lang="en-US" sz="1400" dirty="0">
                          <a:solidFill>
                            <a:sysClr val="windowText" lastClr="000000"/>
                          </a:solidFill>
                        </a:rPr>
                        <a:t>1</a:t>
                      </a:r>
                      <a:endParaRPr lang="en-RW" sz="1400" dirty="0">
                        <a:solidFill>
                          <a:sysClr val="windowText" lastClr="000000"/>
                        </a:solidFill>
                      </a:endParaRPr>
                    </a:p>
                  </a:txBody>
                  <a:tcPr/>
                </a:tc>
                <a:tc>
                  <a:txBody>
                    <a:bodyPr/>
                    <a:lstStyle/>
                    <a:p>
                      <a:r>
                        <a:rPr lang="en-US" sz="1400" dirty="0">
                          <a:solidFill>
                            <a:sysClr val="windowText" lastClr="000000"/>
                          </a:solidFill>
                        </a:rPr>
                        <a:t>2</a:t>
                      </a:r>
                      <a:endParaRPr lang="en-RW" sz="1400" dirty="0">
                        <a:solidFill>
                          <a:sysClr val="windowText" lastClr="000000"/>
                        </a:solidFill>
                      </a:endParaRPr>
                    </a:p>
                  </a:txBody>
                  <a:tcPr/>
                </a:tc>
                <a:tc>
                  <a:txBody>
                    <a:bodyPr/>
                    <a:lstStyle/>
                    <a:p>
                      <a:r>
                        <a:rPr lang="en-US" sz="1400" dirty="0">
                          <a:solidFill>
                            <a:sysClr val="windowText" lastClr="000000"/>
                          </a:solidFill>
                        </a:rPr>
                        <a:t>3</a:t>
                      </a:r>
                      <a:endParaRPr lang="en-RW" sz="1400" dirty="0">
                        <a:solidFill>
                          <a:sysClr val="windowText" lastClr="000000"/>
                        </a:solidFill>
                      </a:endParaRPr>
                    </a:p>
                  </a:txBody>
                  <a:tcPr/>
                </a:tc>
                <a:tc>
                  <a:txBody>
                    <a:bodyPr/>
                    <a:lstStyle/>
                    <a:p>
                      <a:r>
                        <a:rPr lang="en-US" sz="1400" dirty="0">
                          <a:solidFill>
                            <a:sysClr val="windowText" lastClr="000000"/>
                          </a:solidFill>
                        </a:rPr>
                        <a:t>4</a:t>
                      </a:r>
                      <a:endParaRPr lang="en-RW" sz="1400" dirty="0">
                        <a:solidFill>
                          <a:sysClr val="windowText" lastClr="000000"/>
                        </a:solidFill>
                      </a:endParaRPr>
                    </a:p>
                  </a:txBody>
                  <a:tcPr/>
                </a:tc>
                <a:tc>
                  <a:txBody>
                    <a:bodyPr/>
                    <a:lstStyle/>
                    <a:p>
                      <a:r>
                        <a:rPr lang="en-US" sz="1400" dirty="0">
                          <a:solidFill>
                            <a:sysClr val="windowText" lastClr="000000"/>
                          </a:solidFill>
                        </a:rPr>
                        <a:t>5</a:t>
                      </a:r>
                      <a:endParaRPr lang="en-RW" sz="1400" dirty="0">
                        <a:solidFill>
                          <a:sysClr val="windowText" lastClr="000000"/>
                        </a:solidFill>
                      </a:endParaRPr>
                    </a:p>
                  </a:txBody>
                  <a:tcPr/>
                </a:tc>
                <a:tc>
                  <a:txBody>
                    <a:bodyPr/>
                    <a:lstStyle/>
                    <a:p>
                      <a:r>
                        <a:rPr lang="en-US" sz="1400" dirty="0">
                          <a:solidFill>
                            <a:sysClr val="windowText" lastClr="000000"/>
                          </a:solidFill>
                        </a:rPr>
                        <a:t>6</a:t>
                      </a:r>
                      <a:endParaRPr lang="en-RW" sz="1400" dirty="0">
                        <a:solidFill>
                          <a:sysClr val="windowText" lastClr="000000"/>
                        </a:solidFill>
                      </a:endParaRPr>
                    </a:p>
                  </a:txBody>
                  <a:tcPr/>
                </a:tc>
                <a:tc>
                  <a:txBody>
                    <a:bodyPr/>
                    <a:lstStyle/>
                    <a:p>
                      <a:r>
                        <a:rPr lang="en-US" sz="1400" dirty="0">
                          <a:solidFill>
                            <a:sysClr val="windowText" lastClr="000000"/>
                          </a:solidFill>
                        </a:rPr>
                        <a:t>7</a:t>
                      </a:r>
                      <a:endParaRPr lang="en-RW" sz="1400" dirty="0">
                        <a:solidFill>
                          <a:sysClr val="windowText" lastClr="000000"/>
                        </a:solidFill>
                      </a:endParaRPr>
                    </a:p>
                  </a:txBody>
                  <a:tcPr/>
                </a:tc>
                <a:tc>
                  <a:txBody>
                    <a:bodyPr/>
                    <a:lstStyle/>
                    <a:p>
                      <a:r>
                        <a:rPr lang="en-US" sz="1400" dirty="0">
                          <a:solidFill>
                            <a:sysClr val="windowText" lastClr="000000"/>
                          </a:solidFill>
                        </a:rPr>
                        <a:t>8</a:t>
                      </a:r>
                      <a:endParaRPr lang="en-RW" sz="1400" dirty="0">
                        <a:solidFill>
                          <a:sysClr val="windowText" lastClr="000000"/>
                        </a:solidFill>
                      </a:endParaRPr>
                    </a:p>
                  </a:txBody>
                  <a:tcPr/>
                </a:tc>
                <a:tc>
                  <a:txBody>
                    <a:bodyPr/>
                    <a:lstStyle/>
                    <a:p>
                      <a:r>
                        <a:rPr lang="en-US" sz="1400" dirty="0">
                          <a:solidFill>
                            <a:sysClr val="windowText" lastClr="000000"/>
                          </a:solidFill>
                        </a:rPr>
                        <a:t>9</a:t>
                      </a:r>
                      <a:endParaRPr lang="en-RW" sz="1400" dirty="0">
                        <a:solidFill>
                          <a:sysClr val="windowText" lastClr="000000"/>
                        </a:solidFill>
                      </a:endParaRPr>
                    </a:p>
                  </a:txBody>
                  <a:tcPr/>
                </a:tc>
                <a:tc>
                  <a:txBody>
                    <a:bodyPr/>
                    <a:lstStyle/>
                    <a:p>
                      <a:r>
                        <a:rPr lang="en-US" sz="1400" dirty="0">
                          <a:solidFill>
                            <a:sysClr val="windowText" lastClr="000000"/>
                          </a:solidFill>
                        </a:rPr>
                        <a:t>10</a:t>
                      </a:r>
                      <a:endParaRPr lang="en-RW" sz="1400" dirty="0">
                        <a:solidFill>
                          <a:sysClr val="windowText" lastClr="000000"/>
                        </a:solidFill>
                      </a:endParaRPr>
                    </a:p>
                  </a:txBody>
                  <a:tcPr/>
                </a:tc>
                <a:tc>
                  <a:txBody>
                    <a:bodyPr/>
                    <a:lstStyle/>
                    <a:p>
                      <a:r>
                        <a:rPr lang="en-US" sz="1400" dirty="0">
                          <a:solidFill>
                            <a:sysClr val="windowText" lastClr="000000"/>
                          </a:solidFill>
                        </a:rPr>
                        <a:t>11</a:t>
                      </a:r>
                      <a:endParaRPr lang="en-RW" sz="1400" dirty="0">
                        <a:solidFill>
                          <a:sysClr val="windowText" lastClr="000000"/>
                        </a:solidFill>
                      </a:endParaRPr>
                    </a:p>
                  </a:txBody>
                  <a:tcPr/>
                </a:tc>
                <a:tc>
                  <a:txBody>
                    <a:bodyPr/>
                    <a:lstStyle/>
                    <a:p>
                      <a:r>
                        <a:rPr lang="en-US" sz="1400" dirty="0">
                          <a:solidFill>
                            <a:sysClr val="windowText" lastClr="000000"/>
                          </a:solidFill>
                        </a:rPr>
                        <a:t>12</a:t>
                      </a:r>
                      <a:endParaRPr lang="en-RW" sz="1400" dirty="0">
                        <a:solidFill>
                          <a:sysClr val="windowText" lastClr="000000"/>
                        </a:solidFill>
                      </a:endParaRPr>
                    </a:p>
                  </a:txBody>
                  <a:tcPr/>
                </a:tc>
                <a:tc>
                  <a:txBody>
                    <a:bodyPr/>
                    <a:lstStyle/>
                    <a:p>
                      <a:r>
                        <a:rPr lang="en-US" sz="1400" dirty="0">
                          <a:solidFill>
                            <a:sysClr val="windowText" lastClr="000000"/>
                          </a:solidFill>
                        </a:rPr>
                        <a:t>13</a:t>
                      </a:r>
                      <a:endParaRPr lang="en-RW" sz="1400" dirty="0">
                        <a:solidFill>
                          <a:sysClr val="windowText" lastClr="000000"/>
                        </a:solidFill>
                      </a:endParaRPr>
                    </a:p>
                  </a:txBody>
                  <a:tcPr/>
                </a:tc>
                <a:tc>
                  <a:txBody>
                    <a:bodyPr/>
                    <a:lstStyle/>
                    <a:p>
                      <a:r>
                        <a:rPr lang="en-US" sz="1400" dirty="0">
                          <a:solidFill>
                            <a:sysClr val="windowText" lastClr="000000"/>
                          </a:solidFill>
                        </a:rPr>
                        <a:t>14</a:t>
                      </a:r>
                      <a:endParaRPr lang="en-RW" sz="1400" dirty="0">
                        <a:solidFill>
                          <a:sysClr val="windowText" lastClr="000000"/>
                        </a:solidFill>
                      </a:endParaRPr>
                    </a:p>
                  </a:txBody>
                  <a:tcPr/>
                </a:tc>
                <a:tc>
                  <a:txBody>
                    <a:bodyPr/>
                    <a:lstStyle/>
                    <a:p>
                      <a:r>
                        <a:rPr lang="en-US" sz="1400" dirty="0">
                          <a:solidFill>
                            <a:sysClr val="windowText" lastClr="000000"/>
                          </a:solidFill>
                        </a:rPr>
                        <a:t>15</a:t>
                      </a:r>
                      <a:endParaRPr lang="en-RW" sz="1400" dirty="0">
                        <a:solidFill>
                          <a:sysClr val="windowText" lastClr="000000"/>
                        </a:solidFill>
                      </a:endParaRPr>
                    </a:p>
                  </a:txBody>
                  <a:tcPr/>
                </a:tc>
                <a:tc>
                  <a:txBody>
                    <a:bodyPr/>
                    <a:lstStyle/>
                    <a:p>
                      <a:r>
                        <a:rPr lang="en-US" sz="1400" dirty="0">
                          <a:solidFill>
                            <a:sysClr val="windowText" lastClr="000000"/>
                          </a:solidFill>
                        </a:rPr>
                        <a:t>16</a:t>
                      </a:r>
                      <a:endParaRPr lang="en-RW" sz="1400" dirty="0">
                        <a:solidFill>
                          <a:sysClr val="windowText" lastClr="000000"/>
                        </a:solidFill>
                      </a:endParaRPr>
                    </a:p>
                  </a:txBody>
                  <a:tcPr/>
                </a:tc>
                <a:tc>
                  <a:txBody>
                    <a:bodyPr/>
                    <a:lstStyle/>
                    <a:p>
                      <a:r>
                        <a:rPr lang="en-US" sz="1400" dirty="0">
                          <a:solidFill>
                            <a:sysClr val="windowText" lastClr="000000"/>
                          </a:solidFill>
                        </a:rPr>
                        <a:t>17</a:t>
                      </a:r>
                      <a:endParaRPr lang="en-RW" sz="1400" dirty="0">
                        <a:solidFill>
                          <a:sysClr val="windowText" lastClr="000000"/>
                        </a:solidFill>
                      </a:endParaRPr>
                    </a:p>
                  </a:txBody>
                  <a:tcPr/>
                </a:tc>
                <a:tc>
                  <a:txBody>
                    <a:bodyPr/>
                    <a:lstStyle/>
                    <a:p>
                      <a:r>
                        <a:rPr lang="en-US" sz="1400" dirty="0">
                          <a:solidFill>
                            <a:sysClr val="windowText" lastClr="000000"/>
                          </a:solidFill>
                        </a:rPr>
                        <a:t>18</a:t>
                      </a:r>
                      <a:endParaRPr lang="en-RW" sz="1400" dirty="0">
                        <a:solidFill>
                          <a:sysClr val="windowText" lastClr="000000"/>
                        </a:solidFill>
                      </a:endParaRPr>
                    </a:p>
                  </a:txBody>
                  <a:tcPr/>
                </a:tc>
                <a:tc>
                  <a:txBody>
                    <a:bodyPr/>
                    <a:lstStyle/>
                    <a:p>
                      <a:r>
                        <a:rPr lang="en-US" sz="1400" dirty="0">
                          <a:solidFill>
                            <a:sysClr val="windowText" lastClr="000000"/>
                          </a:solidFill>
                        </a:rPr>
                        <a:t>19</a:t>
                      </a:r>
                      <a:endParaRPr lang="en-RW" sz="1400" dirty="0">
                        <a:solidFill>
                          <a:sysClr val="windowText" lastClr="000000"/>
                        </a:solidFill>
                      </a:endParaRPr>
                    </a:p>
                  </a:txBody>
                  <a:tcPr/>
                </a:tc>
                <a:tc>
                  <a:txBody>
                    <a:bodyPr/>
                    <a:lstStyle/>
                    <a:p>
                      <a:r>
                        <a:rPr lang="en-US" sz="1400" dirty="0">
                          <a:solidFill>
                            <a:sysClr val="windowText" lastClr="000000"/>
                          </a:solidFill>
                        </a:rPr>
                        <a:t>20</a:t>
                      </a:r>
                      <a:endParaRPr lang="en-RW" sz="1400" dirty="0">
                        <a:solidFill>
                          <a:sysClr val="windowText" lastClr="000000"/>
                        </a:solidFill>
                      </a:endParaRPr>
                    </a:p>
                  </a:txBody>
                  <a:tcPr/>
                </a:tc>
                <a:tc>
                  <a:txBody>
                    <a:bodyPr/>
                    <a:lstStyle/>
                    <a:p>
                      <a:r>
                        <a:rPr lang="en-US" sz="1400" dirty="0">
                          <a:solidFill>
                            <a:sysClr val="windowText" lastClr="000000"/>
                          </a:solidFill>
                        </a:rPr>
                        <a:t>21</a:t>
                      </a:r>
                      <a:endParaRPr lang="en-RW" sz="1400" dirty="0">
                        <a:solidFill>
                          <a:sysClr val="windowText" lastClr="000000"/>
                        </a:solidFill>
                      </a:endParaRPr>
                    </a:p>
                  </a:txBody>
                  <a:tcPr/>
                </a:tc>
                <a:tc>
                  <a:txBody>
                    <a:bodyPr/>
                    <a:lstStyle/>
                    <a:p>
                      <a:r>
                        <a:rPr lang="en-US" sz="1400" dirty="0">
                          <a:solidFill>
                            <a:sysClr val="windowText" lastClr="000000"/>
                          </a:solidFill>
                        </a:rPr>
                        <a:t>22</a:t>
                      </a:r>
                      <a:endParaRPr lang="en-RW" sz="1400" dirty="0">
                        <a:solidFill>
                          <a:sysClr val="windowText" lastClr="000000"/>
                        </a:solidFill>
                      </a:endParaRPr>
                    </a:p>
                  </a:txBody>
                  <a:tcPr/>
                </a:tc>
                <a:tc>
                  <a:txBody>
                    <a:bodyPr/>
                    <a:lstStyle/>
                    <a:p>
                      <a:r>
                        <a:rPr lang="en-US" sz="1400" dirty="0">
                          <a:solidFill>
                            <a:sysClr val="windowText" lastClr="000000"/>
                          </a:solidFill>
                        </a:rPr>
                        <a:t>23</a:t>
                      </a:r>
                      <a:endParaRPr lang="en-RW" sz="1400" dirty="0">
                        <a:solidFill>
                          <a:sysClr val="windowText" lastClr="000000"/>
                        </a:solidFill>
                      </a:endParaRPr>
                    </a:p>
                  </a:txBody>
                  <a:tcPr/>
                </a:tc>
                <a:tc>
                  <a:txBody>
                    <a:bodyPr/>
                    <a:lstStyle/>
                    <a:p>
                      <a:r>
                        <a:rPr lang="en-US" sz="1400" dirty="0">
                          <a:solidFill>
                            <a:sysClr val="windowText" lastClr="000000"/>
                          </a:solidFill>
                        </a:rPr>
                        <a:t>24</a:t>
                      </a:r>
                      <a:endParaRPr lang="en-RW" sz="1400" dirty="0">
                        <a:solidFill>
                          <a:sysClr val="windowText" lastClr="000000"/>
                        </a:solidFill>
                      </a:endParaRPr>
                    </a:p>
                  </a:txBody>
                  <a:tcPr/>
                </a:tc>
                <a:tc>
                  <a:txBody>
                    <a:bodyPr/>
                    <a:lstStyle/>
                    <a:p>
                      <a:r>
                        <a:rPr lang="en-US" sz="1400" dirty="0">
                          <a:solidFill>
                            <a:sysClr val="windowText" lastClr="000000"/>
                          </a:solidFill>
                        </a:rPr>
                        <a:t>25</a:t>
                      </a:r>
                      <a:endParaRPr lang="en-RW" sz="1400" dirty="0">
                        <a:solidFill>
                          <a:sysClr val="windowText" lastClr="000000"/>
                        </a:solidFill>
                      </a:endParaRPr>
                    </a:p>
                  </a:txBody>
                  <a:tcPr/>
                </a:tc>
                <a:extLst>
                  <a:ext uri="{0D108BD9-81ED-4DB2-BD59-A6C34878D82A}">
                    <a16:rowId xmlns:a16="http://schemas.microsoft.com/office/drawing/2014/main" val="701642587"/>
                  </a:ext>
                </a:extLst>
              </a:tr>
            </a:tbl>
          </a:graphicData>
        </a:graphic>
      </p:graphicFrame>
      <p:sp>
        <p:nvSpPr>
          <p:cNvPr id="7" name="TextBox 6">
            <a:extLst>
              <a:ext uri="{FF2B5EF4-FFF2-40B4-BE49-F238E27FC236}">
                <a16:creationId xmlns:a16="http://schemas.microsoft.com/office/drawing/2014/main" id="{3359E12F-74C5-4D7C-AF13-38301A3BEABA}"/>
              </a:ext>
            </a:extLst>
          </p:cNvPr>
          <p:cNvSpPr txBox="1"/>
          <p:nvPr/>
        </p:nvSpPr>
        <p:spPr>
          <a:xfrm>
            <a:off x="91763" y="4316654"/>
            <a:ext cx="1324387" cy="1323439"/>
          </a:xfrm>
          <a:prstGeom prst="rect">
            <a:avLst/>
          </a:prstGeom>
          <a:solidFill>
            <a:schemeClr val="accent6">
              <a:lumMod val="40000"/>
              <a:lumOff val="60000"/>
            </a:schemeClr>
          </a:solidFill>
          <a:ln>
            <a:solidFill>
              <a:srgbClr val="FFC000"/>
            </a:solidFill>
          </a:ln>
        </p:spPr>
        <p:txBody>
          <a:bodyPr wrap="square" rtlCol="0">
            <a:spAutoFit/>
          </a:bodyPr>
          <a:lstStyle/>
          <a:p>
            <a:r>
              <a:rPr lang="en-US" sz="1600" dirty="0">
                <a:solidFill>
                  <a:sysClr val="windowText" lastClr="000000"/>
                </a:solidFill>
              </a:rPr>
              <a:t>4 indicates that alphabet ‘a’ occurred four times in the text.</a:t>
            </a:r>
            <a:endParaRPr lang="en-RW" sz="1600" dirty="0">
              <a:solidFill>
                <a:sysClr val="windowText" lastClr="000000"/>
              </a:solidFill>
            </a:endParaRPr>
          </a:p>
        </p:txBody>
      </p:sp>
    </p:spTree>
    <p:extLst>
      <p:ext uri="{BB962C8B-B14F-4D97-AF65-F5344CB8AC3E}">
        <p14:creationId xmlns:p14="http://schemas.microsoft.com/office/powerpoint/2010/main" val="4096511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47817-E7F2-4794-99A3-8F8A1375366F}"/>
              </a:ext>
            </a:extLst>
          </p:cNvPr>
          <p:cNvSpPr>
            <a:spLocks noGrp="1"/>
          </p:cNvSpPr>
          <p:nvPr>
            <p:ph type="sldNum" sz="quarter" idx="12"/>
          </p:nvPr>
        </p:nvSpPr>
        <p:spPr/>
        <p:txBody>
          <a:bodyPr/>
          <a:lstStyle/>
          <a:p>
            <a:fld id="{583C1354-0F4F-4118-983A-17CBBA946E76}" type="slidenum">
              <a:rPr lang="en-RW" smtClean="0"/>
              <a:t>22</a:t>
            </a:fld>
            <a:endParaRPr lang="en-RW"/>
          </a:p>
        </p:txBody>
      </p:sp>
      <p:sp>
        <p:nvSpPr>
          <p:cNvPr id="5" name="Rectangle 4">
            <a:extLst>
              <a:ext uri="{FF2B5EF4-FFF2-40B4-BE49-F238E27FC236}">
                <a16:creationId xmlns:a16="http://schemas.microsoft.com/office/drawing/2014/main" id="{2C400FC6-9328-426E-A825-FAA0DA266E39}"/>
              </a:ext>
            </a:extLst>
          </p:cNvPr>
          <p:cNvSpPr/>
          <p:nvPr/>
        </p:nvSpPr>
        <p:spPr>
          <a:xfrm>
            <a:off x="286043" y="612844"/>
            <a:ext cx="6030351" cy="5262979"/>
          </a:xfrm>
          <a:prstGeom prst="rect">
            <a:avLst/>
          </a:prstGeom>
        </p:spPr>
        <p:txBody>
          <a:bodyPr wrap="square">
            <a:spAutoFit/>
          </a:bodyPr>
          <a:lstStyle/>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&lt;string&gt;</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&lt;iostream&gt;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std;</a:t>
            </a: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RW" sz="1600" dirty="0">
                <a:solidFill>
                  <a:srgbClr val="000000"/>
                </a:solidFill>
                <a:latin typeface="Consolas" panose="020B0609020204030204" pitchFamily="49" charset="0"/>
              </a:rPr>
              <a:t>{</a:t>
            </a:r>
          </a:p>
          <a:p>
            <a:pPr lvl="1"/>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letterCount</a:t>
            </a:r>
            <a:r>
              <a:rPr lang="en-US" sz="1600" dirty="0">
                <a:solidFill>
                  <a:srgbClr val="000000"/>
                </a:solidFill>
                <a:latin typeface="Consolas" panose="020B0609020204030204" pitchFamily="49" charset="0"/>
              </a:rPr>
              <a:t>[26] = {};</a:t>
            </a:r>
          </a:p>
          <a:p>
            <a:pPr lvl="1"/>
            <a:r>
              <a:rPr lang="en-US" sz="1600" dirty="0">
                <a:solidFill>
                  <a:srgbClr val="2B91AF"/>
                </a:solidFill>
                <a:latin typeface="Consolas" panose="020B0609020204030204" pitchFamily="49" charset="0"/>
              </a:rPr>
              <a:t>string</a:t>
            </a:r>
            <a:r>
              <a:rPr lang="en-US" sz="1600" dirty="0">
                <a:solidFill>
                  <a:srgbClr val="000000"/>
                </a:solidFill>
                <a:latin typeface="Consolas" panose="020B0609020204030204" pitchFamily="49" charset="0"/>
              </a:rPr>
              <a:t> str;</a:t>
            </a:r>
          </a:p>
          <a:p>
            <a:pPr lvl="1"/>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wrd</a:t>
            </a:r>
            <a:r>
              <a:rPr lang="en-US" sz="1600" dirty="0">
                <a:solidFill>
                  <a:srgbClr val="000000"/>
                </a:solidFill>
                <a:latin typeface="Consolas" panose="020B0609020204030204" pitchFamily="49" charset="0"/>
              </a:rPr>
              <a:t>;</a:t>
            </a:r>
            <a:endParaRPr lang="en-RW" sz="1600" dirty="0">
              <a:solidFill>
                <a:srgbClr val="000000"/>
              </a:solidFill>
              <a:latin typeface="Consolas" panose="020B0609020204030204" pitchFamily="49" charset="0"/>
            </a:endParaRPr>
          </a:p>
          <a:p>
            <a:pPr lvl="1"/>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"Enter the text: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lvl="1"/>
            <a:r>
              <a:rPr lang="en-US" sz="1600" dirty="0" err="1">
                <a:solidFill>
                  <a:srgbClr val="000000"/>
                </a:solidFill>
                <a:latin typeface="Consolas" panose="020B0609020204030204" pitchFamily="49" charset="0"/>
              </a:rPr>
              <a:t>getline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cin,str</a:t>
            </a:r>
            <a:r>
              <a:rPr lang="en-US" sz="1600" dirty="0">
                <a:solidFill>
                  <a:srgbClr val="000000"/>
                </a:solidFill>
                <a:latin typeface="Consolas" panose="020B0609020204030204" pitchFamily="49" charset="0"/>
              </a:rPr>
              <a:t>);</a:t>
            </a:r>
          </a:p>
          <a:p>
            <a:pPr lvl="1"/>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0;</a:t>
            </a:r>
          </a:p>
          <a:p>
            <a:pPr lvl="1"/>
            <a:r>
              <a:rPr lang="en-US" sz="1600" dirty="0" err="1">
                <a:solidFill>
                  <a:srgbClr val="000000"/>
                </a:solidFill>
                <a:latin typeface="Consolas" panose="020B0609020204030204" pitchFamily="49" charset="0"/>
              </a:rPr>
              <a:t>wrd</a:t>
            </a:r>
            <a:r>
              <a:rPr lang="en-US" sz="1600" dirty="0">
                <a:solidFill>
                  <a:srgbClr val="000000"/>
                </a:solidFill>
                <a:latin typeface="Consolas" panose="020B0609020204030204" pitchFamily="49" charset="0"/>
              </a:rPr>
              <a:t> = 1;</a:t>
            </a:r>
          </a:p>
          <a:p>
            <a:pPr lvl="1"/>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 (str</a:t>
            </a:r>
            <a:r>
              <a:rPr lang="en-US" sz="1600" dirty="0">
                <a:solidFill>
                  <a:srgbClr val="00808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8080"/>
                </a:solidFill>
                <a:latin typeface="Consolas" panose="020B0609020204030204" pitchFamily="49" charset="0"/>
              </a:rPr>
              <a:t>]</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'\0'</a:t>
            </a:r>
            <a:r>
              <a:rPr lang="en-US" sz="1600" dirty="0">
                <a:solidFill>
                  <a:srgbClr val="000000"/>
                </a:solidFill>
                <a:latin typeface="Consolas" panose="020B0609020204030204" pitchFamily="49" charset="0"/>
              </a:rPr>
              <a:t>)</a:t>
            </a:r>
          </a:p>
          <a:p>
            <a:pPr lvl="1"/>
            <a:r>
              <a:rPr lang="en-RW" sz="1600" dirty="0">
                <a:solidFill>
                  <a:srgbClr val="000000"/>
                </a:solidFill>
                <a:latin typeface="Consolas" panose="020B0609020204030204" pitchFamily="49" charset="0"/>
              </a:rPr>
              <a:t>{</a:t>
            </a:r>
          </a:p>
          <a:p>
            <a:pPr lvl="2"/>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(str</a:t>
            </a:r>
            <a:r>
              <a:rPr lang="en-US" sz="1600" dirty="0">
                <a:solidFill>
                  <a:srgbClr val="00808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8080"/>
                </a:solidFill>
                <a:latin typeface="Consolas" panose="020B0609020204030204" pitchFamily="49" charset="0"/>
              </a:rPr>
              <a:t>]</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 str</a:t>
            </a:r>
            <a:r>
              <a:rPr lang="en-US" sz="1600" dirty="0">
                <a:solidFill>
                  <a:srgbClr val="00808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8080"/>
                </a:solidFill>
                <a:latin typeface="Consolas" panose="020B0609020204030204" pitchFamily="49" charset="0"/>
              </a:rPr>
              <a:t>]</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 str</a:t>
            </a:r>
            <a:r>
              <a:rPr lang="en-US" sz="1600" dirty="0">
                <a:solidFill>
                  <a:srgbClr val="00808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8080"/>
                </a:solidFill>
                <a:latin typeface="Consolas" panose="020B0609020204030204" pitchFamily="49" charset="0"/>
              </a:rPr>
              <a:t>]</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lvl="2"/>
            <a:r>
              <a:rPr lang="en-US" sz="1600" dirty="0" err="1">
                <a:solidFill>
                  <a:srgbClr val="000000"/>
                </a:solidFill>
                <a:latin typeface="Consolas" panose="020B0609020204030204" pitchFamily="49" charset="0"/>
              </a:rPr>
              <a:t>wrd</a:t>
            </a:r>
            <a:r>
              <a:rPr lang="en-US" sz="1600" dirty="0">
                <a:solidFill>
                  <a:srgbClr val="000000"/>
                </a:solidFill>
                <a:latin typeface="Consolas" panose="020B0609020204030204" pitchFamily="49" charset="0"/>
              </a:rPr>
              <a:t>++;</a:t>
            </a:r>
          </a:p>
          <a:p>
            <a:pPr lvl="2"/>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pPr lvl="1"/>
            <a:r>
              <a:rPr lang="en-RW" sz="1600" dirty="0">
                <a:solidFill>
                  <a:srgbClr val="000000"/>
                </a:solidFill>
                <a:latin typeface="Consolas" panose="020B0609020204030204" pitchFamily="49" charset="0"/>
              </a:rPr>
              <a:t>}</a:t>
            </a:r>
          </a:p>
          <a:p>
            <a:pPr lvl="1"/>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"Total words: "</a:t>
            </a:r>
            <a:r>
              <a:rPr lang="en-US" sz="1600" dirty="0">
                <a:solidFill>
                  <a:srgbClr val="008080"/>
                </a:solidFill>
                <a:latin typeface="Consolas" panose="020B0609020204030204" pitchFamily="49" charset="0"/>
              </a:rPr>
              <a:t>&lt;&lt;</a:t>
            </a:r>
            <a:r>
              <a:rPr lang="en-US" sz="1600" dirty="0" err="1">
                <a:solidFill>
                  <a:srgbClr val="000000"/>
                </a:solidFill>
                <a:latin typeface="Consolas" panose="020B0609020204030204" pitchFamily="49" charset="0"/>
              </a:rPr>
              <a:t>wrd</a:t>
            </a:r>
            <a:r>
              <a:rPr lang="en-US" sz="1600" dirty="0">
                <a:solidFill>
                  <a:srgbClr val="008080"/>
                </a:solidFill>
                <a:latin typeface="Consolas" panose="020B0609020204030204" pitchFamily="49" charset="0"/>
              </a:rPr>
              <a:t>&lt;&lt;</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lvl="1"/>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alph_index</a:t>
            </a:r>
            <a:r>
              <a:rPr lang="en-US" sz="1600"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8D9D2E78-D64A-447A-BB41-65309D667785}"/>
              </a:ext>
            </a:extLst>
          </p:cNvPr>
          <p:cNvSpPr/>
          <p:nvPr/>
        </p:nvSpPr>
        <p:spPr>
          <a:xfrm>
            <a:off x="6096000" y="1499439"/>
            <a:ext cx="5622388" cy="4770537"/>
          </a:xfrm>
          <a:prstGeom prst="rect">
            <a:avLst/>
          </a:prstGeom>
        </p:spPr>
        <p:txBody>
          <a:bodyPr wrap="square">
            <a:spAutoFit/>
          </a:bodyPr>
          <a:lstStyle/>
          <a:p>
            <a:pPr lvl="1"/>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j = 0; j &lt; </a:t>
            </a:r>
            <a:r>
              <a:rPr lang="en-US" sz="1600" dirty="0" err="1">
                <a:solidFill>
                  <a:srgbClr val="000000"/>
                </a:solidFill>
                <a:latin typeface="Consolas" panose="020B0609020204030204" pitchFamily="49" charset="0"/>
              </a:rPr>
              <a:t>str.length</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j++</a:t>
            </a:r>
            <a:r>
              <a:rPr lang="en-US" sz="1600" dirty="0">
                <a:solidFill>
                  <a:srgbClr val="000000"/>
                </a:solidFill>
                <a:latin typeface="Consolas" panose="020B0609020204030204" pitchFamily="49" charset="0"/>
              </a:rPr>
              <a:t>)</a:t>
            </a:r>
          </a:p>
          <a:p>
            <a:pPr lvl="1"/>
            <a:r>
              <a:rPr lang="en-RW" sz="1600" dirty="0">
                <a:solidFill>
                  <a:srgbClr val="000000"/>
                </a:solidFill>
                <a:latin typeface="Consolas" panose="020B0609020204030204" pitchFamily="49" charset="0"/>
              </a:rPr>
              <a:t>{</a:t>
            </a:r>
          </a:p>
          <a:p>
            <a:pPr lvl="2"/>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(str</a:t>
            </a:r>
            <a:r>
              <a:rPr lang="en-US" sz="1600" dirty="0">
                <a:solidFill>
                  <a:srgbClr val="008080"/>
                </a:solidFill>
                <a:latin typeface="Consolas" panose="020B0609020204030204" pitchFamily="49" charset="0"/>
              </a:rPr>
              <a:t>[</a:t>
            </a:r>
            <a:r>
              <a:rPr lang="en-US" sz="1600" dirty="0">
                <a:solidFill>
                  <a:srgbClr val="000000"/>
                </a:solidFill>
                <a:latin typeface="Consolas" panose="020B0609020204030204" pitchFamily="49" charset="0"/>
              </a:rPr>
              <a:t>j</a:t>
            </a:r>
            <a:r>
              <a:rPr lang="en-US" sz="1600" dirty="0">
                <a:solidFill>
                  <a:srgbClr val="008080"/>
                </a:solidFill>
                <a:latin typeface="Consolas" panose="020B0609020204030204" pitchFamily="49" charset="0"/>
              </a:rPr>
              <a:t>]</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a:t>
            </a:r>
          </a:p>
          <a:p>
            <a:pPr lvl="2"/>
            <a:r>
              <a:rPr lang="en-RW" sz="1600" dirty="0">
                <a:solidFill>
                  <a:srgbClr val="000000"/>
                </a:solidFill>
                <a:latin typeface="Consolas" panose="020B0609020204030204" pitchFamily="49" charset="0"/>
              </a:rPr>
              <a:t>{</a:t>
            </a:r>
          </a:p>
          <a:p>
            <a:pPr lvl="3"/>
            <a:r>
              <a:rPr lang="en-US" sz="1600" dirty="0" err="1">
                <a:solidFill>
                  <a:srgbClr val="000000"/>
                </a:solidFill>
                <a:latin typeface="Consolas" panose="020B0609020204030204" pitchFamily="49" charset="0"/>
              </a:rPr>
              <a:t>alph_index</a:t>
            </a:r>
            <a:r>
              <a:rPr lang="en-US" sz="1600" dirty="0">
                <a:solidFill>
                  <a:srgbClr val="000000"/>
                </a:solidFill>
                <a:latin typeface="Consolas" panose="020B0609020204030204" pitchFamily="49" charset="0"/>
              </a:rPr>
              <a:t> = str</a:t>
            </a:r>
            <a:r>
              <a:rPr lang="en-US" sz="1600" dirty="0">
                <a:solidFill>
                  <a:srgbClr val="008080"/>
                </a:solidFill>
                <a:latin typeface="Consolas" panose="020B0609020204030204" pitchFamily="49" charset="0"/>
              </a:rPr>
              <a:t>[</a:t>
            </a:r>
            <a:r>
              <a:rPr lang="en-US" sz="1600" dirty="0">
                <a:solidFill>
                  <a:srgbClr val="000000"/>
                </a:solidFill>
                <a:latin typeface="Consolas" panose="020B0609020204030204" pitchFamily="49" charset="0"/>
              </a:rPr>
              <a:t>j</a:t>
            </a:r>
            <a:r>
              <a:rPr lang="en-US" sz="1600" dirty="0">
                <a:solidFill>
                  <a:srgbClr val="008080"/>
                </a:solidFill>
                <a:latin typeface="Consolas" panose="020B0609020204030204" pitchFamily="49" charset="0"/>
              </a:rPr>
              <a:t>]</a:t>
            </a:r>
            <a:r>
              <a:rPr lang="en-US" sz="1600" dirty="0">
                <a:solidFill>
                  <a:srgbClr val="000000"/>
                </a:solidFill>
                <a:latin typeface="Consolas" panose="020B0609020204030204" pitchFamily="49" charset="0"/>
              </a:rPr>
              <a:t> - 97;</a:t>
            </a:r>
          </a:p>
          <a:p>
            <a:pPr lvl="3"/>
            <a:r>
              <a:rPr lang="en-US" sz="1600" dirty="0" err="1">
                <a:solidFill>
                  <a:srgbClr val="000000"/>
                </a:solidFill>
                <a:latin typeface="Consolas" panose="020B0609020204030204" pitchFamily="49" charset="0"/>
              </a:rPr>
              <a:t>letterCount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alph_index</a:t>
            </a:r>
            <a:r>
              <a:rPr lang="en-US" sz="1600" dirty="0">
                <a:solidFill>
                  <a:srgbClr val="000000"/>
                </a:solidFill>
                <a:latin typeface="Consolas" panose="020B0609020204030204" pitchFamily="49" charset="0"/>
              </a:rPr>
              <a:t>]++;</a:t>
            </a:r>
          </a:p>
          <a:p>
            <a:pPr lvl="2"/>
            <a:r>
              <a:rPr lang="en-RW" sz="1600" dirty="0">
                <a:solidFill>
                  <a:srgbClr val="000000"/>
                </a:solidFill>
                <a:latin typeface="Consolas" panose="020B0609020204030204" pitchFamily="49" charset="0"/>
              </a:rPr>
              <a:t>}</a:t>
            </a:r>
          </a:p>
          <a:p>
            <a:pPr lvl="1"/>
            <a:r>
              <a:rPr lang="en-RW" sz="1600" dirty="0">
                <a:solidFill>
                  <a:srgbClr val="000000"/>
                </a:solidFill>
                <a:latin typeface="Consolas" panose="020B0609020204030204" pitchFamily="49" charset="0"/>
              </a:rPr>
              <a:t>}</a:t>
            </a:r>
          </a:p>
          <a:p>
            <a:pPr lvl="1"/>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"Frequency of alphabets used in text: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lvl="1"/>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j = 0; j &lt; 26; </a:t>
            </a:r>
            <a:r>
              <a:rPr lang="en-US" sz="1600" dirty="0" err="1">
                <a:solidFill>
                  <a:srgbClr val="000000"/>
                </a:solidFill>
                <a:latin typeface="Consolas" panose="020B0609020204030204" pitchFamily="49" charset="0"/>
              </a:rPr>
              <a:t>j++</a:t>
            </a:r>
            <a:r>
              <a:rPr lang="en-US" sz="1600" dirty="0">
                <a:solidFill>
                  <a:srgbClr val="000000"/>
                </a:solidFill>
                <a:latin typeface="Consolas" panose="020B0609020204030204" pitchFamily="49" charset="0"/>
              </a:rPr>
              <a:t>)</a:t>
            </a:r>
          </a:p>
          <a:p>
            <a:pPr lvl="1"/>
            <a:r>
              <a:rPr lang="en-RW" sz="1600" dirty="0">
                <a:solidFill>
                  <a:srgbClr val="000000"/>
                </a:solidFill>
                <a:latin typeface="Consolas" panose="020B0609020204030204" pitchFamily="49" charset="0"/>
              </a:rPr>
              <a:t>{</a:t>
            </a:r>
          </a:p>
          <a:p>
            <a:pPr lvl="2"/>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letterCount</a:t>
            </a:r>
            <a:r>
              <a:rPr lang="en-US" sz="1600" dirty="0">
                <a:solidFill>
                  <a:srgbClr val="000000"/>
                </a:solidFill>
                <a:latin typeface="Consolas" panose="020B0609020204030204" pitchFamily="49" charset="0"/>
              </a:rPr>
              <a:t>[j] != 0)</a:t>
            </a:r>
          </a:p>
          <a:p>
            <a:pPr lvl="2"/>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8080"/>
                </a:solidFill>
                <a:latin typeface="Consolas" panose="020B0609020204030204" pitchFamily="49" charset="0"/>
              </a:rPr>
              <a:t>&lt;&lt;</a:t>
            </a:r>
            <a:r>
              <a:rPr lang="en-US" sz="1600" dirty="0">
                <a:solidFill>
                  <a:srgbClr val="A31515"/>
                </a:solidFill>
                <a:latin typeface="Consolas" panose="020B0609020204030204" pitchFamily="49" charset="0"/>
              </a:rPr>
              <a:t>"frequency of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)(j+97)</a:t>
            </a:r>
            <a:r>
              <a:rPr lang="en-US" sz="1600" dirty="0">
                <a:solidFill>
                  <a:srgbClr val="008080"/>
                </a:solidFill>
                <a:latin typeface="Consolas" panose="020B0609020204030204" pitchFamily="49" charset="0"/>
              </a:rPr>
              <a:t>&lt;&lt;</a:t>
            </a:r>
            <a:r>
              <a:rPr lang="en-US" sz="1600" dirty="0">
                <a:solidFill>
                  <a:srgbClr val="A31515"/>
                </a:solidFill>
                <a:latin typeface="Consolas" panose="020B0609020204030204" pitchFamily="49" charset="0"/>
              </a:rPr>
              <a:t>" is "</a:t>
            </a:r>
            <a:r>
              <a:rPr lang="en-US" sz="1600" dirty="0">
                <a:solidFill>
                  <a:srgbClr val="008080"/>
                </a:solidFill>
                <a:latin typeface="Consolas" panose="020B0609020204030204" pitchFamily="49" charset="0"/>
              </a:rPr>
              <a:t>&lt;&lt;</a:t>
            </a:r>
            <a:r>
              <a:rPr lang="en-US" sz="1600" dirty="0" err="1">
                <a:solidFill>
                  <a:srgbClr val="000000"/>
                </a:solidFill>
                <a:latin typeface="Consolas" panose="020B0609020204030204" pitchFamily="49" charset="0"/>
              </a:rPr>
              <a:t>letterCount</a:t>
            </a:r>
            <a:r>
              <a:rPr lang="en-US" sz="1600" dirty="0">
                <a:solidFill>
                  <a:srgbClr val="000000"/>
                </a:solidFill>
                <a:latin typeface="Consolas" panose="020B0609020204030204" pitchFamily="49" charset="0"/>
              </a:rPr>
              <a:t>[j]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lvl="1"/>
            <a:r>
              <a:rPr lang="en-RW" sz="1600" dirty="0">
                <a:solidFill>
                  <a:srgbClr val="000000"/>
                </a:solidFill>
                <a:latin typeface="Consolas" panose="020B0609020204030204" pitchFamily="49" charset="0"/>
              </a:rPr>
              <a:t>}</a:t>
            </a:r>
          </a:p>
          <a:p>
            <a:pPr lvl="1"/>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0;</a:t>
            </a:r>
          </a:p>
          <a:p>
            <a:r>
              <a:rPr lang="en-RW"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78658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6FF5-310D-43F5-ABAE-BDCEBCD409BA}"/>
              </a:ext>
            </a:extLst>
          </p:cNvPr>
          <p:cNvSpPr>
            <a:spLocks noGrp="1"/>
          </p:cNvSpPr>
          <p:nvPr>
            <p:ph type="title"/>
          </p:nvPr>
        </p:nvSpPr>
        <p:spPr>
          <a:xfrm>
            <a:off x="627185" y="911357"/>
            <a:ext cx="10515600" cy="2443392"/>
          </a:xfrm>
        </p:spPr>
        <p:txBody>
          <a:bodyPr>
            <a:noAutofit/>
          </a:bodyPr>
          <a:lstStyle/>
          <a:p>
            <a:pPr lvl="0"/>
            <a:r>
              <a:rPr lang="en-US" sz="1800" b="1" dirty="0"/>
              <a:t>12. </a:t>
            </a:r>
            <a:r>
              <a:rPr lang="en-RW" sz="1800" b="1" dirty="0"/>
              <a:t>Write a program that reads in a sentence of up to 100 characters and outputs the sentence with spacing corrected and with letters corrected for capitalization. In other words, in the output sentence, all strings of two or more blanks should be compressed to a single blank. The sentence should start with an uppercase letter but should contain no other uppercase letters. Do not worry about proper names; if their first letters are changed to lowercase, that is acceptable. Treat a line break as if it were a blank, in the sense that a line break and any number of blanks are compressed to a single blank. Assume that the sentence ends with a period and contains no other periods. For example, the input</a:t>
            </a:r>
            <a:br>
              <a:rPr lang="en-RW" sz="1800" dirty="0"/>
            </a:br>
            <a:r>
              <a:rPr lang="en-RW" sz="1800" dirty="0"/>
              <a:t>the Answer to life, the Universe, and everything</a:t>
            </a:r>
            <a:br>
              <a:rPr lang="en-RW" sz="1800" dirty="0"/>
            </a:br>
            <a:r>
              <a:rPr lang="en-RW" sz="1800" dirty="0"/>
              <a:t>IS 42.</a:t>
            </a:r>
            <a:br>
              <a:rPr lang="en-RW" sz="1800" dirty="0"/>
            </a:br>
            <a:r>
              <a:rPr lang="en-RW" sz="1800" b="1" dirty="0"/>
              <a:t>should produce the following output:</a:t>
            </a:r>
            <a:br>
              <a:rPr lang="en-RW" sz="1800" dirty="0"/>
            </a:br>
            <a:r>
              <a:rPr lang="en-RW" sz="1800" dirty="0"/>
              <a:t>The answer to life, the universe, and everything is 42.</a:t>
            </a:r>
            <a:br>
              <a:rPr lang="en-RW" sz="1800" dirty="0"/>
            </a:br>
            <a:endParaRPr lang="en-RW" sz="1800" dirty="0"/>
          </a:p>
        </p:txBody>
      </p:sp>
      <p:sp>
        <p:nvSpPr>
          <p:cNvPr id="3" name="Content Placeholder 2">
            <a:extLst>
              <a:ext uri="{FF2B5EF4-FFF2-40B4-BE49-F238E27FC236}">
                <a16:creationId xmlns:a16="http://schemas.microsoft.com/office/drawing/2014/main" id="{FF6D651E-11B5-4AF4-83A8-CDAC661B5571}"/>
              </a:ext>
            </a:extLst>
          </p:cNvPr>
          <p:cNvSpPr>
            <a:spLocks noGrp="1"/>
          </p:cNvSpPr>
          <p:nvPr>
            <p:ph idx="1"/>
          </p:nvPr>
        </p:nvSpPr>
        <p:spPr>
          <a:xfrm>
            <a:off x="838200" y="3657600"/>
            <a:ext cx="10515600" cy="2597741"/>
          </a:xfrm>
        </p:spPr>
        <p:txBody>
          <a:bodyPr/>
          <a:lstStyle/>
          <a:p>
            <a:r>
              <a:rPr lang="en-US" dirty="0"/>
              <a:t>Idea:</a:t>
            </a:r>
          </a:p>
          <a:p>
            <a:pPr lvl="1"/>
            <a:r>
              <a:rPr lang="en-US" dirty="0"/>
              <a:t>Iterate the input character by character and use if statement to do the changes</a:t>
            </a:r>
          </a:p>
          <a:p>
            <a:pPr lvl="1"/>
            <a:r>
              <a:rPr lang="en-US" dirty="0"/>
              <a:t>You can write a logic by using ASCII values to go from lowercase to uppercase</a:t>
            </a:r>
            <a:endParaRPr lang="en-RW" dirty="0"/>
          </a:p>
        </p:txBody>
      </p:sp>
      <p:sp>
        <p:nvSpPr>
          <p:cNvPr id="4" name="Slide Number Placeholder 3">
            <a:extLst>
              <a:ext uri="{FF2B5EF4-FFF2-40B4-BE49-F238E27FC236}">
                <a16:creationId xmlns:a16="http://schemas.microsoft.com/office/drawing/2014/main" id="{B2123E35-2E77-427C-AFF3-E709009516F7}"/>
              </a:ext>
            </a:extLst>
          </p:cNvPr>
          <p:cNvSpPr>
            <a:spLocks noGrp="1"/>
          </p:cNvSpPr>
          <p:nvPr>
            <p:ph type="sldNum" sz="quarter" idx="12"/>
          </p:nvPr>
        </p:nvSpPr>
        <p:spPr/>
        <p:txBody>
          <a:bodyPr/>
          <a:lstStyle/>
          <a:p>
            <a:fld id="{583C1354-0F4F-4118-983A-17CBBA946E76}" type="slidenum">
              <a:rPr lang="en-RW" smtClean="0"/>
              <a:t>23</a:t>
            </a:fld>
            <a:endParaRPr lang="en-RW"/>
          </a:p>
        </p:txBody>
      </p:sp>
    </p:spTree>
    <p:extLst>
      <p:ext uri="{BB962C8B-B14F-4D97-AF65-F5344CB8AC3E}">
        <p14:creationId xmlns:p14="http://schemas.microsoft.com/office/powerpoint/2010/main" val="4272240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9866-06D3-4E18-BFAD-FBBD464206A7}"/>
              </a:ext>
            </a:extLst>
          </p:cNvPr>
          <p:cNvSpPr>
            <a:spLocks noGrp="1"/>
          </p:cNvSpPr>
          <p:nvPr>
            <p:ph type="title"/>
          </p:nvPr>
        </p:nvSpPr>
        <p:spPr>
          <a:xfrm>
            <a:off x="838200" y="1418189"/>
            <a:ext cx="10515600" cy="771344"/>
          </a:xfrm>
        </p:spPr>
        <p:txBody>
          <a:bodyPr>
            <a:noAutofit/>
          </a:bodyPr>
          <a:lstStyle/>
          <a:p>
            <a:pPr lvl="0"/>
            <a:r>
              <a:rPr lang="en-US" sz="1800" b="1" dirty="0"/>
              <a:t>13. </a:t>
            </a:r>
            <a:r>
              <a:rPr lang="en-RW" sz="1800" b="1" dirty="0"/>
              <a:t>Write a program that reads in a line of text and replaces all four-letter words with the word “love”. For example, the input string</a:t>
            </a:r>
            <a:br>
              <a:rPr lang="en-RW" sz="1800" dirty="0"/>
            </a:br>
            <a:r>
              <a:rPr lang="en-RW" sz="1800" dirty="0"/>
              <a:t>I hate you, you dodo! </a:t>
            </a:r>
            <a:br>
              <a:rPr lang="en-RW" sz="1800" dirty="0"/>
            </a:br>
            <a:r>
              <a:rPr lang="en-RW" sz="1800" dirty="0"/>
              <a:t>should produce the output</a:t>
            </a:r>
            <a:br>
              <a:rPr lang="en-RW" sz="1800" dirty="0"/>
            </a:br>
            <a:r>
              <a:rPr lang="en-RW" sz="1800" dirty="0"/>
              <a:t> </a:t>
            </a:r>
            <a:br>
              <a:rPr lang="en-RW" sz="1800" dirty="0"/>
            </a:br>
            <a:r>
              <a:rPr lang="en-RW" sz="1800" dirty="0"/>
              <a:t>I love you, you love!</a:t>
            </a:r>
            <a:br>
              <a:rPr lang="en-RW" sz="1800" dirty="0"/>
            </a:br>
            <a:r>
              <a:rPr lang="en-RW" sz="1800" dirty="0"/>
              <a:t> </a:t>
            </a:r>
            <a:br>
              <a:rPr lang="en-RW" sz="1800" dirty="0"/>
            </a:br>
            <a:endParaRPr lang="en-RW" sz="1800" dirty="0"/>
          </a:p>
        </p:txBody>
      </p:sp>
      <p:sp>
        <p:nvSpPr>
          <p:cNvPr id="3" name="Content Placeholder 2">
            <a:extLst>
              <a:ext uri="{FF2B5EF4-FFF2-40B4-BE49-F238E27FC236}">
                <a16:creationId xmlns:a16="http://schemas.microsoft.com/office/drawing/2014/main" id="{80F849C1-1942-4EB7-837F-26FB449F76CF}"/>
              </a:ext>
            </a:extLst>
          </p:cNvPr>
          <p:cNvSpPr>
            <a:spLocks noGrp="1"/>
          </p:cNvSpPr>
          <p:nvPr>
            <p:ph idx="1"/>
          </p:nvPr>
        </p:nvSpPr>
        <p:spPr>
          <a:xfrm>
            <a:off x="838200" y="2602523"/>
            <a:ext cx="10515600" cy="3652818"/>
          </a:xfrm>
        </p:spPr>
        <p:txBody>
          <a:bodyPr/>
          <a:lstStyle/>
          <a:p>
            <a:r>
              <a:rPr lang="en-US" dirty="0"/>
              <a:t>Idea:</a:t>
            </a:r>
          </a:p>
          <a:p>
            <a:pPr lvl="1"/>
            <a:r>
              <a:rPr lang="en-US" dirty="0"/>
              <a:t>You already practiced how to find the word length and how to replace the characters of your input string</a:t>
            </a:r>
          </a:p>
          <a:p>
            <a:pPr lvl="1"/>
            <a:r>
              <a:rPr lang="en-US" dirty="0"/>
              <a:t>Use this knowledge and try to write a program</a:t>
            </a:r>
            <a:endParaRPr lang="en-RW" dirty="0"/>
          </a:p>
        </p:txBody>
      </p:sp>
      <p:sp>
        <p:nvSpPr>
          <p:cNvPr id="4" name="Slide Number Placeholder 3">
            <a:extLst>
              <a:ext uri="{FF2B5EF4-FFF2-40B4-BE49-F238E27FC236}">
                <a16:creationId xmlns:a16="http://schemas.microsoft.com/office/drawing/2014/main" id="{349CB1F2-AB2D-4825-8EC9-B024FF0BF68A}"/>
              </a:ext>
            </a:extLst>
          </p:cNvPr>
          <p:cNvSpPr>
            <a:spLocks noGrp="1"/>
          </p:cNvSpPr>
          <p:nvPr>
            <p:ph type="sldNum" sz="quarter" idx="12"/>
          </p:nvPr>
        </p:nvSpPr>
        <p:spPr/>
        <p:txBody>
          <a:bodyPr/>
          <a:lstStyle/>
          <a:p>
            <a:fld id="{583C1354-0F4F-4118-983A-17CBBA946E76}" type="slidenum">
              <a:rPr lang="en-RW" smtClean="0"/>
              <a:t>24</a:t>
            </a:fld>
            <a:endParaRPr lang="en-RW"/>
          </a:p>
        </p:txBody>
      </p:sp>
    </p:spTree>
    <p:extLst>
      <p:ext uri="{BB962C8B-B14F-4D97-AF65-F5344CB8AC3E}">
        <p14:creationId xmlns:p14="http://schemas.microsoft.com/office/powerpoint/2010/main" val="324081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E84A-4CE9-4FFD-868D-13913B6E60C8}"/>
              </a:ext>
            </a:extLst>
          </p:cNvPr>
          <p:cNvSpPr>
            <a:spLocks noGrp="1"/>
          </p:cNvSpPr>
          <p:nvPr>
            <p:ph type="title"/>
          </p:nvPr>
        </p:nvSpPr>
        <p:spPr>
          <a:xfrm>
            <a:off x="838200" y="757007"/>
            <a:ext cx="10515600" cy="2309749"/>
          </a:xfrm>
        </p:spPr>
        <p:txBody>
          <a:bodyPr>
            <a:noAutofit/>
          </a:bodyPr>
          <a:lstStyle/>
          <a:p>
            <a:pPr lvl="0"/>
            <a:r>
              <a:rPr lang="en-US" sz="2400" b="1" dirty="0"/>
              <a:t>14.</a:t>
            </a:r>
            <a:r>
              <a:rPr lang="en-US" sz="2400" dirty="0"/>
              <a:t> </a:t>
            </a:r>
            <a:r>
              <a:rPr lang="en-RW" sz="2400" b="1" dirty="0"/>
              <a:t>Write a program that reads in a line of text and outputs the line with all the digits in all integer numbers replaced with 'x'. For example</a:t>
            </a:r>
            <a:r>
              <a:rPr lang="en-RW" sz="2400" dirty="0"/>
              <a:t>,</a:t>
            </a:r>
            <a:br>
              <a:rPr lang="en-RW" sz="2400" dirty="0"/>
            </a:br>
            <a:r>
              <a:rPr lang="en-RW" sz="2400" dirty="0"/>
              <a:t>Input:</a:t>
            </a:r>
            <a:br>
              <a:rPr lang="en-RW" sz="2400" dirty="0"/>
            </a:br>
            <a:r>
              <a:rPr lang="en-RW" sz="2400" dirty="0"/>
              <a:t>My </a:t>
            </a:r>
            <a:r>
              <a:rPr lang="en-RW" sz="2400" dirty="0" err="1"/>
              <a:t>userID</a:t>
            </a:r>
            <a:r>
              <a:rPr lang="en-RW" sz="2400" dirty="0"/>
              <a:t> is john17 and my 4 digit pin is 1234 which is secret.</a:t>
            </a:r>
            <a:br>
              <a:rPr lang="en-RW" sz="2400" dirty="0"/>
            </a:br>
            <a:r>
              <a:rPr lang="en-RW" sz="2400" dirty="0"/>
              <a:t> </a:t>
            </a:r>
            <a:br>
              <a:rPr lang="en-RW" sz="2400" dirty="0"/>
            </a:br>
            <a:r>
              <a:rPr lang="en-RW" sz="2400" dirty="0"/>
              <a:t>Output:</a:t>
            </a:r>
            <a:br>
              <a:rPr lang="en-RW" sz="2400" dirty="0"/>
            </a:br>
            <a:r>
              <a:rPr lang="en-RW" sz="2400" dirty="0"/>
              <a:t>My </a:t>
            </a:r>
            <a:r>
              <a:rPr lang="en-RW" sz="2400" dirty="0" err="1"/>
              <a:t>userID</a:t>
            </a:r>
            <a:r>
              <a:rPr lang="en-RW" sz="2400" dirty="0"/>
              <a:t> is john17 and my x digit pin is </a:t>
            </a:r>
            <a:r>
              <a:rPr lang="en-RW" sz="2400" dirty="0" err="1"/>
              <a:t>xxxx</a:t>
            </a:r>
            <a:r>
              <a:rPr lang="en-RW" sz="2400" dirty="0"/>
              <a:t> which is secret</a:t>
            </a:r>
          </a:p>
        </p:txBody>
      </p:sp>
      <p:sp>
        <p:nvSpPr>
          <p:cNvPr id="3" name="Content Placeholder 2">
            <a:extLst>
              <a:ext uri="{FF2B5EF4-FFF2-40B4-BE49-F238E27FC236}">
                <a16:creationId xmlns:a16="http://schemas.microsoft.com/office/drawing/2014/main" id="{C727DA75-C449-4452-8FB5-2A9EEEE8694A}"/>
              </a:ext>
            </a:extLst>
          </p:cNvPr>
          <p:cNvSpPr>
            <a:spLocks noGrp="1"/>
          </p:cNvSpPr>
          <p:nvPr>
            <p:ph idx="1"/>
          </p:nvPr>
        </p:nvSpPr>
        <p:spPr>
          <a:xfrm>
            <a:off x="838200" y="3601329"/>
            <a:ext cx="10515600" cy="2654012"/>
          </a:xfrm>
        </p:spPr>
        <p:txBody>
          <a:bodyPr/>
          <a:lstStyle/>
          <a:p>
            <a:r>
              <a:rPr lang="en-US" dirty="0"/>
              <a:t>Idea:</a:t>
            </a:r>
          </a:p>
          <a:p>
            <a:pPr lvl="1"/>
            <a:r>
              <a:rPr lang="en-US" dirty="0"/>
              <a:t>You can use the ASCII codes of numeric characters (1,2,3…) to deal with this problem</a:t>
            </a:r>
          </a:p>
          <a:p>
            <a:pPr lvl="1"/>
            <a:r>
              <a:rPr lang="en-US" dirty="0"/>
              <a:t>While iterating the input, at any point you can also check the immediate left and right value by using:</a:t>
            </a:r>
          </a:p>
          <a:p>
            <a:pPr lvl="2"/>
            <a:r>
              <a:rPr lang="en-US" dirty="0" err="1"/>
              <a:t>Arr</a:t>
            </a:r>
            <a:r>
              <a:rPr lang="en-US" dirty="0"/>
              <a:t>[</a:t>
            </a:r>
            <a:r>
              <a:rPr lang="en-US" dirty="0" err="1"/>
              <a:t>i</a:t>
            </a:r>
            <a:r>
              <a:rPr lang="en-US" dirty="0"/>
              <a:t>]    current character</a:t>
            </a:r>
          </a:p>
          <a:p>
            <a:pPr lvl="2"/>
            <a:r>
              <a:rPr lang="en-US" dirty="0" err="1"/>
              <a:t>Arr</a:t>
            </a:r>
            <a:r>
              <a:rPr lang="en-US" dirty="0"/>
              <a:t>[i+1] right character</a:t>
            </a:r>
          </a:p>
          <a:p>
            <a:pPr lvl="2"/>
            <a:r>
              <a:rPr lang="en-US" dirty="0" err="1"/>
              <a:t>Arr</a:t>
            </a:r>
            <a:r>
              <a:rPr lang="en-US" dirty="0"/>
              <a:t>[i-1] left character</a:t>
            </a:r>
            <a:endParaRPr lang="en-RW" dirty="0"/>
          </a:p>
        </p:txBody>
      </p:sp>
      <p:sp>
        <p:nvSpPr>
          <p:cNvPr id="4" name="Slide Number Placeholder 3">
            <a:extLst>
              <a:ext uri="{FF2B5EF4-FFF2-40B4-BE49-F238E27FC236}">
                <a16:creationId xmlns:a16="http://schemas.microsoft.com/office/drawing/2014/main" id="{7B03B434-B78B-468B-8B10-D46C2AEE837E}"/>
              </a:ext>
            </a:extLst>
          </p:cNvPr>
          <p:cNvSpPr>
            <a:spLocks noGrp="1"/>
          </p:cNvSpPr>
          <p:nvPr>
            <p:ph type="sldNum" sz="quarter" idx="12"/>
          </p:nvPr>
        </p:nvSpPr>
        <p:spPr/>
        <p:txBody>
          <a:bodyPr/>
          <a:lstStyle/>
          <a:p>
            <a:fld id="{583C1354-0F4F-4118-983A-17CBBA946E76}" type="slidenum">
              <a:rPr lang="en-RW" smtClean="0"/>
              <a:t>25</a:t>
            </a:fld>
            <a:endParaRPr lang="en-RW"/>
          </a:p>
        </p:txBody>
      </p:sp>
    </p:spTree>
    <p:extLst>
      <p:ext uri="{BB962C8B-B14F-4D97-AF65-F5344CB8AC3E}">
        <p14:creationId xmlns:p14="http://schemas.microsoft.com/office/powerpoint/2010/main" val="416441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6AFE-EA5E-4275-B2CB-C86230AE8B2D}"/>
              </a:ext>
            </a:extLst>
          </p:cNvPr>
          <p:cNvSpPr>
            <a:spLocks noGrp="1"/>
          </p:cNvSpPr>
          <p:nvPr>
            <p:ph type="title"/>
          </p:nvPr>
        </p:nvSpPr>
        <p:spPr/>
        <p:txBody>
          <a:bodyPr/>
          <a:lstStyle/>
          <a:p>
            <a:r>
              <a:rPr lang="en-US" dirty="0"/>
              <a:t>Agenda</a:t>
            </a:r>
            <a:endParaRPr lang="en-RW" dirty="0"/>
          </a:p>
        </p:txBody>
      </p:sp>
      <p:sp>
        <p:nvSpPr>
          <p:cNvPr id="3" name="Content Placeholder 2">
            <a:extLst>
              <a:ext uri="{FF2B5EF4-FFF2-40B4-BE49-F238E27FC236}">
                <a16:creationId xmlns:a16="http://schemas.microsoft.com/office/drawing/2014/main" id="{308AE5C9-79AD-40AC-A7D1-DD47BD58F02F}"/>
              </a:ext>
            </a:extLst>
          </p:cNvPr>
          <p:cNvSpPr>
            <a:spLocks noGrp="1"/>
          </p:cNvSpPr>
          <p:nvPr>
            <p:ph idx="1"/>
          </p:nvPr>
        </p:nvSpPr>
        <p:spPr/>
        <p:txBody>
          <a:bodyPr/>
          <a:lstStyle/>
          <a:p>
            <a:r>
              <a:rPr lang="en-US" dirty="0"/>
              <a:t>Practice questions related to char array and strings</a:t>
            </a:r>
          </a:p>
        </p:txBody>
      </p:sp>
      <p:sp>
        <p:nvSpPr>
          <p:cNvPr id="4" name="Slide Number Placeholder 3">
            <a:extLst>
              <a:ext uri="{FF2B5EF4-FFF2-40B4-BE49-F238E27FC236}">
                <a16:creationId xmlns:a16="http://schemas.microsoft.com/office/drawing/2014/main" id="{074D4F92-12CC-4823-B1E3-B4730AAB35FD}"/>
              </a:ext>
            </a:extLst>
          </p:cNvPr>
          <p:cNvSpPr>
            <a:spLocks noGrp="1"/>
          </p:cNvSpPr>
          <p:nvPr>
            <p:ph type="sldNum" sz="quarter" idx="12"/>
          </p:nvPr>
        </p:nvSpPr>
        <p:spPr/>
        <p:txBody>
          <a:bodyPr/>
          <a:lstStyle/>
          <a:p>
            <a:fld id="{583C1354-0F4F-4118-983A-17CBBA946E76}" type="slidenum">
              <a:rPr lang="en-RW" smtClean="0"/>
              <a:t>3</a:t>
            </a:fld>
            <a:endParaRPr lang="en-RW"/>
          </a:p>
        </p:txBody>
      </p:sp>
    </p:spTree>
    <p:extLst>
      <p:ext uri="{BB962C8B-B14F-4D97-AF65-F5344CB8AC3E}">
        <p14:creationId xmlns:p14="http://schemas.microsoft.com/office/powerpoint/2010/main" val="122091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7322-EA89-4228-B3AD-EC5F82888038}"/>
              </a:ext>
            </a:extLst>
          </p:cNvPr>
          <p:cNvSpPr>
            <a:spLocks noGrp="1"/>
          </p:cNvSpPr>
          <p:nvPr>
            <p:ph type="title"/>
          </p:nvPr>
        </p:nvSpPr>
        <p:spPr/>
        <p:txBody>
          <a:bodyPr/>
          <a:lstStyle/>
          <a:p>
            <a:r>
              <a:rPr lang="en-US" dirty="0"/>
              <a:t>String vs char array</a:t>
            </a:r>
            <a:endParaRPr lang="en-RW" dirty="0"/>
          </a:p>
        </p:txBody>
      </p:sp>
      <p:sp>
        <p:nvSpPr>
          <p:cNvPr id="3" name="Content Placeholder 2">
            <a:extLst>
              <a:ext uri="{FF2B5EF4-FFF2-40B4-BE49-F238E27FC236}">
                <a16:creationId xmlns:a16="http://schemas.microsoft.com/office/drawing/2014/main" id="{936E0EE5-B9F3-4C29-AF3D-7F10D2DCFB30}"/>
              </a:ext>
            </a:extLst>
          </p:cNvPr>
          <p:cNvSpPr>
            <a:spLocks noGrp="1"/>
          </p:cNvSpPr>
          <p:nvPr>
            <p:ph idx="1"/>
          </p:nvPr>
        </p:nvSpPr>
        <p:spPr/>
        <p:txBody>
          <a:bodyPr>
            <a:normAutofit fontScale="92500"/>
          </a:bodyPr>
          <a:lstStyle/>
          <a:p>
            <a:r>
              <a:rPr lang="en-US" dirty="0"/>
              <a:t>A character array is simply an </a:t>
            </a:r>
            <a:r>
              <a:rPr lang="en-US" b="1" dirty="0"/>
              <a:t>array of characters</a:t>
            </a:r>
            <a:r>
              <a:rPr lang="en-US" dirty="0"/>
              <a:t> can terminated by a null character. </a:t>
            </a:r>
          </a:p>
          <a:p>
            <a:r>
              <a:rPr lang="en-US" dirty="0"/>
              <a:t>A string is a </a:t>
            </a:r>
            <a:r>
              <a:rPr lang="en-US" b="1" dirty="0"/>
              <a:t>class which defines objects</a:t>
            </a:r>
            <a:r>
              <a:rPr lang="en-US" dirty="0"/>
              <a:t> that be represented as stream of characters.</a:t>
            </a:r>
          </a:p>
          <a:p>
            <a:r>
              <a:rPr lang="en-US" dirty="0"/>
              <a:t>Size of the character array has to </a:t>
            </a:r>
            <a:r>
              <a:rPr lang="en-US" b="1" dirty="0"/>
              <a:t>allocated statically</a:t>
            </a:r>
            <a:r>
              <a:rPr lang="en-US" dirty="0"/>
              <a:t>, more memory cannot be allocated at run time if required. Unused allocated </a:t>
            </a:r>
            <a:r>
              <a:rPr lang="en-US" b="1" dirty="0"/>
              <a:t>memory is wasted</a:t>
            </a:r>
            <a:r>
              <a:rPr lang="en-US" dirty="0"/>
              <a:t> in case of character array. </a:t>
            </a:r>
          </a:p>
          <a:p>
            <a:r>
              <a:rPr lang="en-US" dirty="0"/>
              <a:t>In case of strings, memory is </a:t>
            </a:r>
            <a:r>
              <a:rPr lang="en-US" b="1" dirty="0"/>
              <a:t>allocated dynamically</a:t>
            </a:r>
            <a:r>
              <a:rPr lang="en-US" dirty="0"/>
              <a:t>. More memory can be allocated at run time on demand. As no memory is </a:t>
            </a:r>
            <a:r>
              <a:rPr lang="en-US" dirty="0" err="1"/>
              <a:t>preallocated</a:t>
            </a:r>
            <a:r>
              <a:rPr lang="en-US" dirty="0"/>
              <a:t>,</a:t>
            </a:r>
            <a:r>
              <a:rPr lang="en-US" b="1" dirty="0"/>
              <a:t> no memory is wasted</a:t>
            </a:r>
            <a:r>
              <a:rPr lang="en-US" dirty="0"/>
              <a:t>.</a:t>
            </a:r>
          </a:p>
          <a:p>
            <a:pPr fontAlgn="base"/>
            <a:r>
              <a:rPr lang="en-US" dirty="0"/>
              <a:t>Implementation of</a:t>
            </a:r>
            <a:r>
              <a:rPr lang="en-US" b="1" dirty="0"/>
              <a:t> character array is faster</a:t>
            </a:r>
            <a:r>
              <a:rPr lang="en-US" dirty="0"/>
              <a:t> than std:: string. </a:t>
            </a:r>
            <a:r>
              <a:rPr lang="en-US" b="1" dirty="0"/>
              <a:t>Strings are slower</a:t>
            </a:r>
            <a:r>
              <a:rPr lang="en-US" dirty="0"/>
              <a:t> when compared to implementation than character array.</a:t>
            </a:r>
          </a:p>
          <a:p>
            <a:pPr fontAlgn="base"/>
            <a:r>
              <a:rPr lang="en-US" dirty="0"/>
              <a:t>Character array </a:t>
            </a:r>
            <a:r>
              <a:rPr lang="en-US" b="1" dirty="0"/>
              <a:t>do not offer</a:t>
            </a:r>
            <a:r>
              <a:rPr lang="en-US" dirty="0"/>
              <a:t> much </a:t>
            </a:r>
            <a:r>
              <a:rPr lang="en-US" b="1" dirty="0"/>
              <a:t>inbuilt functions </a:t>
            </a:r>
            <a:r>
              <a:rPr lang="en-US" dirty="0"/>
              <a:t>to manipulate strings. String class defines</a:t>
            </a:r>
            <a:r>
              <a:rPr lang="en-US" b="1" dirty="0"/>
              <a:t> a number of functionalities</a:t>
            </a:r>
            <a:r>
              <a:rPr lang="en-US" dirty="0"/>
              <a:t> which allow manifold operations on strings.</a:t>
            </a:r>
          </a:p>
          <a:p>
            <a:endParaRPr lang="en-RW" dirty="0"/>
          </a:p>
        </p:txBody>
      </p:sp>
      <p:sp>
        <p:nvSpPr>
          <p:cNvPr id="4" name="Slide Number Placeholder 3">
            <a:extLst>
              <a:ext uri="{FF2B5EF4-FFF2-40B4-BE49-F238E27FC236}">
                <a16:creationId xmlns:a16="http://schemas.microsoft.com/office/drawing/2014/main" id="{0DF7B731-9843-4FF6-A327-90C87D9CC4C6}"/>
              </a:ext>
            </a:extLst>
          </p:cNvPr>
          <p:cNvSpPr>
            <a:spLocks noGrp="1"/>
          </p:cNvSpPr>
          <p:nvPr>
            <p:ph type="sldNum" sz="quarter" idx="12"/>
          </p:nvPr>
        </p:nvSpPr>
        <p:spPr/>
        <p:txBody>
          <a:bodyPr/>
          <a:lstStyle/>
          <a:p>
            <a:fld id="{583C1354-0F4F-4118-983A-17CBBA946E76}" type="slidenum">
              <a:rPr lang="en-RW" smtClean="0"/>
              <a:t>4</a:t>
            </a:fld>
            <a:endParaRPr lang="en-RW"/>
          </a:p>
        </p:txBody>
      </p:sp>
    </p:spTree>
    <p:extLst>
      <p:ext uri="{BB962C8B-B14F-4D97-AF65-F5344CB8AC3E}">
        <p14:creationId xmlns:p14="http://schemas.microsoft.com/office/powerpoint/2010/main" val="112127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A0A5-B292-43C2-A42F-76C29109649C}"/>
              </a:ext>
            </a:extLst>
          </p:cNvPr>
          <p:cNvSpPr>
            <a:spLocks noGrp="1"/>
          </p:cNvSpPr>
          <p:nvPr>
            <p:ph type="title"/>
          </p:nvPr>
        </p:nvSpPr>
        <p:spPr/>
        <p:txBody>
          <a:bodyPr>
            <a:normAutofit/>
          </a:bodyPr>
          <a:lstStyle/>
          <a:p>
            <a:pPr algn="ctr"/>
            <a:r>
              <a:rPr lang="en-US" b="1" dirty="0"/>
              <a:t>Practice questions v5</a:t>
            </a:r>
            <a:br>
              <a:rPr lang="en-US" dirty="0"/>
            </a:br>
            <a:r>
              <a:rPr lang="en-US" sz="4800" i="1" dirty="0"/>
              <a:t>character array and strings</a:t>
            </a:r>
            <a:endParaRPr lang="en-RW" i="1" dirty="0"/>
          </a:p>
        </p:txBody>
      </p:sp>
      <p:sp>
        <p:nvSpPr>
          <p:cNvPr id="4" name="Slide Number Placeholder 3">
            <a:extLst>
              <a:ext uri="{FF2B5EF4-FFF2-40B4-BE49-F238E27FC236}">
                <a16:creationId xmlns:a16="http://schemas.microsoft.com/office/drawing/2014/main" id="{0AFB3604-56AC-4D46-BB04-D7EED66FAD9E}"/>
              </a:ext>
            </a:extLst>
          </p:cNvPr>
          <p:cNvSpPr>
            <a:spLocks noGrp="1"/>
          </p:cNvSpPr>
          <p:nvPr>
            <p:ph type="sldNum" sz="quarter" idx="12"/>
          </p:nvPr>
        </p:nvSpPr>
        <p:spPr/>
        <p:txBody>
          <a:bodyPr/>
          <a:lstStyle/>
          <a:p>
            <a:fld id="{583C1354-0F4F-4118-983A-17CBBA946E76}" type="slidenum">
              <a:rPr lang="en-RW" smtClean="0"/>
              <a:t>5</a:t>
            </a:fld>
            <a:endParaRPr lang="en-RW"/>
          </a:p>
        </p:txBody>
      </p:sp>
    </p:spTree>
    <p:extLst>
      <p:ext uri="{BB962C8B-B14F-4D97-AF65-F5344CB8AC3E}">
        <p14:creationId xmlns:p14="http://schemas.microsoft.com/office/powerpoint/2010/main" val="392539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2A45-9832-44B5-B4D6-6A2903450874}"/>
              </a:ext>
            </a:extLst>
          </p:cNvPr>
          <p:cNvSpPr>
            <a:spLocks noGrp="1"/>
          </p:cNvSpPr>
          <p:nvPr>
            <p:ph type="title"/>
          </p:nvPr>
        </p:nvSpPr>
        <p:spPr/>
        <p:txBody>
          <a:bodyPr>
            <a:normAutofit fontScale="90000"/>
          </a:bodyPr>
          <a:lstStyle/>
          <a:p>
            <a:pPr lvl="0"/>
            <a:r>
              <a:rPr lang="en-RW" b="1" dirty="0"/>
              <a:t>Which of the following declarations are equivalent?</a:t>
            </a:r>
            <a:br>
              <a:rPr lang="en-RW" dirty="0"/>
            </a:br>
            <a:endParaRPr lang="en-RW" dirty="0"/>
          </a:p>
        </p:txBody>
      </p:sp>
      <p:sp>
        <p:nvSpPr>
          <p:cNvPr id="3" name="Content Placeholder 2">
            <a:extLst>
              <a:ext uri="{FF2B5EF4-FFF2-40B4-BE49-F238E27FC236}">
                <a16:creationId xmlns:a16="http://schemas.microsoft.com/office/drawing/2014/main" id="{AB3535FE-4A61-4DB6-A7FD-219220E6328E}"/>
              </a:ext>
            </a:extLst>
          </p:cNvPr>
          <p:cNvSpPr>
            <a:spLocks noGrp="1"/>
          </p:cNvSpPr>
          <p:nvPr>
            <p:ph idx="1"/>
          </p:nvPr>
        </p:nvSpPr>
        <p:spPr>
          <a:xfrm>
            <a:off x="402240" y="1652871"/>
            <a:ext cx="10515600" cy="4570233"/>
          </a:xfrm>
        </p:spPr>
        <p:txBody>
          <a:bodyPr>
            <a:normAutofit fontScale="70000" lnSpcReduction="20000"/>
          </a:bodyPr>
          <a:lstStyle/>
          <a:p>
            <a:pPr marL="457200" indent="-457200">
              <a:buFont typeface="+mj-lt"/>
              <a:buAutoNum type="arabicPeriod"/>
            </a:pPr>
            <a:r>
              <a:rPr lang="en-US" b="1" dirty="0"/>
              <a:t>char </a:t>
            </a:r>
            <a:r>
              <a:rPr lang="en-US" b="1" dirty="0" err="1"/>
              <a:t>string_var</a:t>
            </a:r>
            <a:r>
              <a:rPr lang="en-US" b="1" dirty="0"/>
              <a:t>[10] = "Hello";: </a:t>
            </a:r>
            <a:r>
              <a:rPr lang="en-US" b="1" dirty="0">
                <a:highlight>
                  <a:srgbClr val="FECECE"/>
                </a:highlight>
              </a:rPr>
              <a:t> </a:t>
            </a:r>
            <a:r>
              <a:rPr lang="en-US" dirty="0">
                <a:highlight>
                  <a:srgbClr val="FECECE"/>
                </a:highlight>
              </a:rPr>
              <a:t>Initializes the string "the easy way.“</a:t>
            </a:r>
          </a:p>
          <a:p>
            <a:pPr marL="457200" indent="-457200">
              <a:buFont typeface="+mj-lt"/>
              <a:buAutoNum type="arabicPeriod"/>
            </a:pPr>
            <a:endParaRPr lang="en-US" dirty="0">
              <a:highlight>
                <a:srgbClr val="FECECE"/>
              </a:highlight>
            </a:endParaRPr>
          </a:p>
          <a:p>
            <a:pPr marL="457200" indent="-457200">
              <a:buFont typeface="+mj-lt"/>
              <a:buAutoNum type="arabicPeriod"/>
            </a:pPr>
            <a:endParaRPr lang="en-US" dirty="0">
              <a:highlight>
                <a:srgbClr val="FECECE"/>
              </a:highlight>
            </a:endParaRPr>
          </a:p>
          <a:p>
            <a:pPr marL="457200" indent="-457200">
              <a:buFont typeface="+mj-lt"/>
              <a:buAutoNum type="arabicPeriod"/>
            </a:pPr>
            <a:r>
              <a:rPr lang="en-US" b="1" dirty="0"/>
              <a:t>char </a:t>
            </a:r>
            <a:r>
              <a:rPr lang="en-US" b="1" dirty="0" err="1"/>
              <a:t>string_var</a:t>
            </a:r>
            <a:r>
              <a:rPr lang="en-US" b="1" dirty="0"/>
              <a:t>[10] = {'H', 'e', 'l', 'l', 'o', '\0'};</a:t>
            </a:r>
            <a:r>
              <a:rPr lang="en-US" dirty="0"/>
              <a:t>: </a:t>
            </a:r>
            <a:r>
              <a:rPr lang="en-US" dirty="0">
                <a:highlight>
                  <a:srgbClr val="FECECE"/>
                </a:highlight>
              </a:rPr>
              <a:t>It is equivalent to the first string,</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r>
              <a:rPr lang="en-US" b="1" dirty="0"/>
              <a:t>char </a:t>
            </a:r>
            <a:r>
              <a:rPr lang="en-US" b="1" dirty="0" err="1"/>
              <a:t>string_var</a:t>
            </a:r>
            <a:r>
              <a:rPr lang="en-US" b="1" dirty="0"/>
              <a:t>[10] = {'H', 'e', 'l', 'l', 'o'};: </a:t>
            </a:r>
            <a:r>
              <a:rPr lang="en-US" dirty="0">
                <a:highlight>
                  <a:srgbClr val="FECECE"/>
                </a:highlight>
              </a:rPr>
              <a:t>It is an array of characters, not a string. It is unique.</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r>
              <a:rPr lang="en-US" b="1" dirty="0"/>
              <a:t>char </a:t>
            </a:r>
            <a:r>
              <a:rPr lang="en-US" b="1" dirty="0" err="1"/>
              <a:t>string_var</a:t>
            </a:r>
            <a:r>
              <a:rPr lang="en-US" b="1" dirty="0"/>
              <a:t>[6] = "Hello"; </a:t>
            </a:r>
            <a:r>
              <a:rPr lang="en-US" dirty="0">
                <a:highlight>
                  <a:srgbClr val="FECECE"/>
                </a:highlight>
              </a:rPr>
              <a:t>It creates a string with room for exactly the 5 characters in "Hello" and the null terminator</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r>
              <a:rPr lang="en-US" b="1" dirty="0"/>
              <a:t>char </a:t>
            </a:r>
            <a:r>
              <a:rPr lang="en-US" b="1" dirty="0" err="1"/>
              <a:t>string_var</a:t>
            </a:r>
            <a:r>
              <a:rPr lang="en-US" b="1" dirty="0"/>
              <a:t>[] = "Hello";:</a:t>
            </a:r>
            <a:r>
              <a:rPr lang="en-US" dirty="0"/>
              <a:t> </a:t>
            </a:r>
            <a:r>
              <a:rPr lang="en-US" dirty="0">
                <a:highlight>
                  <a:srgbClr val="FECECE"/>
                </a:highlight>
              </a:rPr>
              <a:t>It same as creates a string with room for exactly the 5 characters in "Hello" and the null terminator</a:t>
            </a:r>
          </a:p>
        </p:txBody>
      </p:sp>
      <p:sp>
        <p:nvSpPr>
          <p:cNvPr id="4" name="Slide Number Placeholder 3">
            <a:extLst>
              <a:ext uri="{FF2B5EF4-FFF2-40B4-BE49-F238E27FC236}">
                <a16:creationId xmlns:a16="http://schemas.microsoft.com/office/drawing/2014/main" id="{399023FD-353C-4635-A5E0-D4B467531D50}"/>
              </a:ext>
            </a:extLst>
          </p:cNvPr>
          <p:cNvSpPr>
            <a:spLocks noGrp="1"/>
          </p:cNvSpPr>
          <p:nvPr>
            <p:ph type="sldNum" sz="quarter" idx="12"/>
          </p:nvPr>
        </p:nvSpPr>
        <p:spPr/>
        <p:txBody>
          <a:bodyPr/>
          <a:lstStyle/>
          <a:p>
            <a:fld id="{583C1354-0F4F-4118-983A-17CBBA946E76}" type="slidenum">
              <a:rPr lang="en-RW" smtClean="0"/>
              <a:t>6</a:t>
            </a:fld>
            <a:endParaRPr lang="en-RW"/>
          </a:p>
        </p:txBody>
      </p:sp>
      <p:sp>
        <p:nvSpPr>
          <p:cNvPr id="6" name="TextBox 5">
            <a:extLst>
              <a:ext uri="{FF2B5EF4-FFF2-40B4-BE49-F238E27FC236}">
                <a16:creationId xmlns:a16="http://schemas.microsoft.com/office/drawing/2014/main" id="{525A8778-93AC-4A81-B8CB-1B06930DC932}"/>
              </a:ext>
            </a:extLst>
          </p:cNvPr>
          <p:cNvSpPr txBox="1"/>
          <p:nvPr/>
        </p:nvSpPr>
        <p:spPr>
          <a:xfrm>
            <a:off x="1237526" y="2275870"/>
            <a:ext cx="7186950" cy="307777"/>
          </a:xfrm>
          <a:prstGeom prst="rect">
            <a:avLst/>
          </a:prstGeom>
          <a:noFill/>
        </p:spPr>
        <p:txBody>
          <a:bodyPr wrap="square" rtlCol="0">
            <a:spAutoFit/>
          </a:bodyPr>
          <a:lstStyle/>
          <a:p>
            <a:r>
              <a:rPr lang="en-US" sz="1400" b="1" dirty="0">
                <a:solidFill>
                  <a:schemeClr val="tx1">
                    <a:lumMod val="65000"/>
                    <a:lumOff val="35000"/>
                  </a:schemeClr>
                </a:solidFill>
              </a:rPr>
              <a:t>     0                1               2               3                4              5                  6               7                8               9</a:t>
            </a:r>
            <a:endParaRPr lang="en-RW" sz="1400" b="1" dirty="0">
              <a:solidFill>
                <a:schemeClr val="tx1">
                  <a:lumMod val="65000"/>
                  <a:lumOff val="35000"/>
                </a:schemeClr>
              </a:solidFill>
            </a:endParaRPr>
          </a:p>
        </p:txBody>
      </p:sp>
      <p:graphicFrame>
        <p:nvGraphicFramePr>
          <p:cNvPr id="9" name="Table 9">
            <a:extLst>
              <a:ext uri="{FF2B5EF4-FFF2-40B4-BE49-F238E27FC236}">
                <a16:creationId xmlns:a16="http://schemas.microsoft.com/office/drawing/2014/main" id="{2812FDBB-CBF6-4C8F-BF0A-5DA39B327EB3}"/>
              </a:ext>
            </a:extLst>
          </p:cNvPr>
          <p:cNvGraphicFramePr>
            <a:graphicFrameLocks noGrp="1"/>
          </p:cNvGraphicFramePr>
          <p:nvPr>
            <p:extLst>
              <p:ext uri="{D42A27DB-BD31-4B8C-83A1-F6EECF244321}">
                <p14:modId xmlns:p14="http://schemas.microsoft.com/office/powerpoint/2010/main" val="2407277524"/>
              </p:ext>
            </p:extLst>
          </p:nvPr>
        </p:nvGraphicFramePr>
        <p:xfrm>
          <a:off x="1237525" y="1962151"/>
          <a:ext cx="7082020" cy="365760"/>
        </p:xfrm>
        <a:graphic>
          <a:graphicData uri="http://schemas.openxmlformats.org/drawingml/2006/table">
            <a:tbl>
              <a:tblPr firstRow="1" bandRow="1">
                <a:tableStyleId>{5C22544A-7EE6-4342-B048-85BDC9FD1C3A}</a:tableStyleId>
              </a:tblPr>
              <a:tblGrid>
                <a:gridCol w="708202">
                  <a:extLst>
                    <a:ext uri="{9D8B030D-6E8A-4147-A177-3AD203B41FA5}">
                      <a16:colId xmlns:a16="http://schemas.microsoft.com/office/drawing/2014/main" val="769703149"/>
                    </a:ext>
                  </a:extLst>
                </a:gridCol>
                <a:gridCol w="708202">
                  <a:extLst>
                    <a:ext uri="{9D8B030D-6E8A-4147-A177-3AD203B41FA5}">
                      <a16:colId xmlns:a16="http://schemas.microsoft.com/office/drawing/2014/main" val="711126655"/>
                    </a:ext>
                  </a:extLst>
                </a:gridCol>
                <a:gridCol w="708202">
                  <a:extLst>
                    <a:ext uri="{9D8B030D-6E8A-4147-A177-3AD203B41FA5}">
                      <a16:colId xmlns:a16="http://schemas.microsoft.com/office/drawing/2014/main" val="219414342"/>
                    </a:ext>
                  </a:extLst>
                </a:gridCol>
                <a:gridCol w="708202">
                  <a:extLst>
                    <a:ext uri="{9D8B030D-6E8A-4147-A177-3AD203B41FA5}">
                      <a16:colId xmlns:a16="http://schemas.microsoft.com/office/drawing/2014/main" val="83647063"/>
                    </a:ext>
                  </a:extLst>
                </a:gridCol>
                <a:gridCol w="708202">
                  <a:extLst>
                    <a:ext uri="{9D8B030D-6E8A-4147-A177-3AD203B41FA5}">
                      <a16:colId xmlns:a16="http://schemas.microsoft.com/office/drawing/2014/main" val="3330704347"/>
                    </a:ext>
                  </a:extLst>
                </a:gridCol>
                <a:gridCol w="708202">
                  <a:extLst>
                    <a:ext uri="{9D8B030D-6E8A-4147-A177-3AD203B41FA5}">
                      <a16:colId xmlns:a16="http://schemas.microsoft.com/office/drawing/2014/main" val="4093088073"/>
                    </a:ext>
                  </a:extLst>
                </a:gridCol>
                <a:gridCol w="708202">
                  <a:extLst>
                    <a:ext uri="{9D8B030D-6E8A-4147-A177-3AD203B41FA5}">
                      <a16:colId xmlns:a16="http://schemas.microsoft.com/office/drawing/2014/main" val="2450261145"/>
                    </a:ext>
                  </a:extLst>
                </a:gridCol>
                <a:gridCol w="708202">
                  <a:extLst>
                    <a:ext uri="{9D8B030D-6E8A-4147-A177-3AD203B41FA5}">
                      <a16:colId xmlns:a16="http://schemas.microsoft.com/office/drawing/2014/main" val="3716595994"/>
                    </a:ext>
                  </a:extLst>
                </a:gridCol>
                <a:gridCol w="708202">
                  <a:extLst>
                    <a:ext uri="{9D8B030D-6E8A-4147-A177-3AD203B41FA5}">
                      <a16:colId xmlns:a16="http://schemas.microsoft.com/office/drawing/2014/main" val="2342713598"/>
                    </a:ext>
                  </a:extLst>
                </a:gridCol>
                <a:gridCol w="708202">
                  <a:extLst>
                    <a:ext uri="{9D8B030D-6E8A-4147-A177-3AD203B41FA5}">
                      <a16:colId xmlns:a16="http://schemas.microsoft.com/office/drawing/2014/main" val="1988915841"/>
                    </a:ext>
                  </a:extLst>
                </a:gridCol>
              </a:tblGrid>
              <a:tr h="224714">
                <a:tc>
                  <a:txBody>
                    <a:bodyPr/>
                    <a:lstStyle/>
                    <a:p>
                      <a:r>
                        <a:rPr lang="en-US" dirty="0">
                          <a:solidFill>
                            <a:sysClr val="windowText" lastClr="000000"/>
                          </a:solidFill>
                        </a:rPr>
                        <a:t>H</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e</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11" name="TextBox 10">
            <a:extLst>
              <a:ext uri="{FF2B5EF4-FFF2-40B4-BE49-F238E27FC236}">
                <a16:creationId xmlns:a16="http://schemas.microsoft.com/office/drawing/2014/main" id="{EFBCA578-DB0A-47B8-A282-81408E08213A}"/>
              </a:ext>
            </a:extLst>
          </p:cNvPr>
          <p:cNvSpPr txBox="1"/>
          <p:nvPr/>
        </p:nvSpPr>
        <p:spPr>
          <a:xfrm>
            <a:off x="2736539" y="3232392"/>
            <a:ext cx="7186950" cy="307777"/>
          </a:xfrm>
          <a:prstGeom prst="rect">
            <a:avLst/>
          </a:prstGeom>
          <a:noFill/>
        </p:spPr>
        <p:txBody>
          <a:bodyPr wrap="square" rtlCol="0">
            <a:spAutoFit/>
          </a:bodyPr>
          <a:lstStyle/>
          <a:p>
            <a:r>
              <a:rPr lang="en-US" sz="1400" b="1" dirty="0">
                <a:solidFill>
                  <a:schemeClr val="tx1">
                    <a:lumMod val="65000"/>
                    <a:lumOff val="35000"/>
                  </a:schemeClr>
                </a:solidFill>
              </a:rPr>
              <a:t>     0                1               2               3                4              5                  6               7                8               9</a:t>
            </a:r>
            <a:endParaRPr lang="en-RW" sz="1400" b="1" dirty="0">
              <a:solidFill>
                <a:schemeClr val="tx1">
                  <a:lumMod val="65000"/>
                  <a:lumOff val="35000"/>
                </a:schemeClr>
              </a:solidFill>
            </a:endParaRPr>
          </a:p>
        </p:txBody>
      </p:sp>
      <p:graphicFrame>
        <p:nvGraphicFramePr>
          <p:cNvPr id="12" name="Table 9">
            <a:extLst>
              <a:ext uri="{FF2B5EF4-FFF2-40B4-BE49-F238E27FC236}">
                <a16:creationId xmlns:a16="http://schemas.microsoft.com/office/drawing/2014/main" id="{CEEA0A5A-FAA6-40DD-AF39-930D5BC7F5CB}"/>
              </a:ext>
            </a:extLst>
          </p:cNvPr>
          <p:cNvGraphicFramePr>
            <a:graphicFrameLocks noGrp="1"/>
          </p:cNvGraphicFramePr>
          <p:nvPr>
            <p:extLst>
              <p:ext uri="{D42A27DB-BD31-4B8C-83A1-F6EECF244321}">
                <p14:modId xmlns:p14="http://schemas.microsoft.com/office/powerpoint/2010/main" val="1138697131"/>
              </p:ext>
            </p:extLst>
          </p:nvPr>
        </p:nvGraphicFramePr>
        <p:xfrm>
          <a:off x="2736538" y="2918673"/>
          <a:ext cx="7082020" cy="365760"/>
        </p:xfrm>
        <a:graphic>
          <a:graphicData uri="http://schemas.openxmlformats.org/drawingml/2006/table">
            <a:tbl>
              <a:tblPr firstRow="1" bandRow="1">
                <a:tableStyleId>{5C22544A-7EE6-4342-B048-85BDC9FD1C3A}</a:tableStyleId>
              </a:tblPr>
              <a:tblGrid>
                <a:gridCol w="708202">
                  <a:extLst>
                    <a:ext uri="{9D8B030D-6E8A-4147-A177-3AD203B41FA5}">
                      <a16:colId xmlns:a16="http://schemas.microsoft.com/office/drawing/2014/main" val="769703149"/>
                    </a:ext>
                  </a:extLst>
                </a:gridCol>
                <a:gridCol w="708202">
                  <a:extLst>
                    <a:ext uri="{9D8B030D-6E8A-4147-A177-3AD203B41FA5}">
                      <a16:colId xmlns:a16="http://schemas.microsoft.com/office/drawing/2014/main" val="711126655"/>
                    </a:ext>
                  </a:extLst>
                </a:gridCol>
                <a:gridCol w="708202">
                  <a:extLst>
                    <a:ext uri="{9D8B030D-6E8A-4147-A177-3AD203B41FA5}">
                      <a16:colId xmlns:a16="http://schemas.microsoft.com/office/drawing/2014/main" val="219414342"/>
                    </a:ext>
                  </a:extLst>
                </a:gridCol>
                <a:gridCol w="708202">
                  <a:extLst>
                    <a:ext uri="{9D8B030D-6E8A-4147-A177-3AD203B41FA5}">
                      <a16:colId xmlns:a16="http://schemas.microsoft.com/office/drawing/2014/main" val="83647063"/>
                    </a:ext>
                  </a:extLst>
                </a:gridCol>
                <a:gridCol w="708202">
                  <a:extLst>
                    <a:ext uri="{9D8B030D-6E8A-4147-A177-3AD203B41FA5}">
                      <a16:colId xmlns:a16="http://schemas.microsoft.com/office/drawing/2014/main" val="3330704347"/>
                    </a:ext>
                  </a:extLst>
                </a:gridCol>
                <a:gridCol w="708202">
                  <a:extLst>
                    <a:ext uri="{9D8B030D-6E8A-4147-A177-3AD203B41FA5}">
                      <a16:colId xmlns:a16="http://schemas.microsoft.com/office/drawing/2014/main" val="4093088073"/>
                    </a:ext>
                  </a:extLst>
                </a:gridCol>
                <a:gridCol w="708202">
                  <a:extLst>
                    <a:ext uri="{9D8B030D-6E8A-4147-A177-3AD203B41FA5}">
                      <a16:colId xmlns:a16="http://schemas.microsoft.com/office/drawing/2014/main" val="2450261145"/>
                    </a:ext>
                  </a:extLst>
                </a:gridCol>
                <a:gridCol w="708202">
                  <a:extLst>
                    <a:ext uri="{9D8B030D-6E8A-4147-A177-3AD203B41FA5}">
                      <a16:colId xmlns:a16="http://schemas.microsoft.com/office/drawing/2014/main" val="3716595994"/>
                    </a:ext>
                  </a:extLst>
                </a:gridCol>
                <a:gridCol w="708202">
                  <a:extLst>
                    <a:ext uri="{9D8B030D-6E8A-4147-A177-3AD203B41FA5}">
                      <a16:colId xmlns:a16="http://schemas.microsoft.com/office/drawing/2014/main" val="2342713598"/>
                    </a:ext>
                  </a:extLst>
                </a:gridCol>
                <a:gridCol w="708202">
                  <a:extLst>
                    <a:ext uri="{9D8B030D-6E8A-4147-A177-3AD203B41FA5}">
                      <a16:colId xmlns:a16="http://schemas.microsoft.com/office/drawing/2014/main" val="1988915841"/>
                    </a:ext>
                  </a:extLst>
                </a:gridCol>
              </a:tblGrid>
              <a:tr h="224714">
                <a:tc>
                  <a:txBody>
                    <a:bodyPr/>
                    <a:lstStyle/>
                    <a:p>
                      <a:r>
                        <a:rPr lang="en-US" dirty="0">
                          <a:solidFill>
                            <a:sysClr val="windowText" lastClr="000000"/>
                          </a:solidFill>
                        </a:rPr>
                        <a:t>H</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e</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13" name="TextBox 12">
            <a:extLst>
              <a:ext uri="{FF2B5EF4-FFF2-40B4-BE49-F238E27FC236}">
                <a16:creationId xmlns:a16="http://schemas.microsoft.com/office/drawing/2014/main" id="{B6893FC9-C6E8-47C1-8230-D70815CE8482}"/>
              </a:ext>
            </a:extLst>
          </p:cNvPr>
          <p:cNvSpPr txBox="1"/>
          <p:nvPr/>
        </p:nvSpPr>
        <p:spPr>
          <a:xfrm>
            <a:off x="2736539" y="4179425"/>
            <a:ext cx="7186950" cy="307777"/>
          </a:xfrm>
          <a:prstGeom prst="rect">
            <a:avLst/>
          </a:prstGeom>
          <a:noFill/>
        </p:spPr>
        <p:txBody>
          <a:bodyPr wrap="square" rtlCol="0">
            <a:spAutoFit/>
          </a:bodyPr>
          <a:lstStyle/>
          <a:p>
            <a:r>
              <a:rPr lang="en-US" sz="1400" b="1" dirty="0">
                <a:solidFill>
                  <a:schemeClr val="tx1">
                    <a:lumMod val="65000"/>
                    <a:lumOff val="35000"/>
                  </a:schemeClr>
                </a:solidFill>
              </a:rPr>
              <a:t>     0                1               2               3                4              5                  6               7                8               9</a:t>
            </a:r>
            <a:endParaRPr lang="en-RW" sz="1400" b="1" dirty="0">
              <a:solidFill>
                <a:schemeClr val="tx1">
                  <a:lumMod val="65000"/>
                  <a:lumOff val="35000"/>
                </a:schemeClr>
              </a:solidFill>
            </a:endParaRPr>
          </a:p>
        </p:txBody>
      </p:sp>
      <p:graphicFrame>
        <p:nvGraphicFramePr>
          <p:cNvPr id="14" name="Table 9">
            <a:extLst>
              <a:ext uri="{FF2B5EF4-FFF2-40B4-BE49-F238E27FC236}">
                <a16:creationId xmlns:a16="http://schemas.microsoft.com/office/drawing/2014/main" id="{FBF3CA4C-5025-473C-9209-DA9EE1839EF5}"/>
              </a:ext>
            </a:extLst>
          </p:cNvPr>
          <p:cNvGraphicFramePr>
            <a:graphicFrameLocks noGrp="1"/>
          </p:cNvGraphicFramePr>
          <p:nvPr>
            <p:extLst>
              <p:ext uri="{D42A27DB-BD31-4B8C-83A1-F6EECF244321}">
                <p14:modId xmlns:p14="http://schemas.microsoft.com/office/powerpoint/2010/main" val="4017188083"/>
              </p:ext>
            </p:extLst>
          </p:nvPr>
        </p:nvGraphicFramePr>
        <p:xfrm>
          <a:off x="2736538" y="3865706"/>
          <a:ext cx="7082020" cy="365760"/>
        </p:xfrm>
        <a:graphic>
          <a:graphicData uri="http://schemas.openxmlformats.org/drawingml/2006/table">
            <a:tbl>
              <a:tblPr firstRow="1" bandRow="1">
                <a:tableStyleId>{5C22544A-7EE6-4342-B048-85BDC9FD1C3A}</a:tableStyleId>
              </a:tblPr>
              <a:tblGrid>
                <a:gridCol w="708202">
                  <a:extLst>
                    <a:ext uri="{9D8B030D-6E8A-4147-A177-3AD203B41FA5}">
                      <a16:colId xmlns:a16="http://schemas.microsoft.com/office/drawing/2014/main" val="769703149"/>
                    </a:ext>
                  </a:extLst>
                </a:gridCol>
                <a:gridCol w="708202">
                  <a:extLst>
                    <a:ext uri="{9D8B030D-6E8A-4147-A177-3AD203B41FA5}">
                      <a16:colId xmlns:a16="http://schemas.microsoft.com/office/drawing/2014/main" val="711126655"/>
                    </a:ext>
                  </a:extLst>
                </a:gridCol>
                <a:gridCol w="708202">
                  <a:extLst>
                    <a:ext uri="{9D8B030D-6E8A-4147-A177-3AD203B41FA5}">
                      <a16:colId xmlns:a16="http://schemas.microsoft.com/office/drawing/2014/main" val="219414342"/>
                    </a:ext>
                  </a:extLst>
                </a:gridCol>
                <a:gridCol w="708202">
                  <a:extLst>
                    <a:ext uri="{9D8B030D-6E8A-4147-A177-3AD203B41FA5}">
                      <a16:colId xmlns:a16="http://schemas.microsoft.com/office/drawing/2014/main" val="83647063"/>
                    </a:ext>
                  </a:extLst>
                </a:gridCol>
                <a:gridCol w="708202">
                  <a:extLst>
                    <a:ext uri="{9D8B030D-6E8A-4147-A177-3AD203B41FA5}">
                      <a16:colId xmlns:a16="http://schemas.microsoft.com/office/drawing/2014/main" val="3330704347"/>
                    </a:ext>
                  </a:extLst>
                </a:gridCol>
                <a:gridCol w="708202">
                  <a:extLst>
                    <a:ext uri="{9D8B030D-6E8A-4147-A177-3AD203B41FA5}">
                      <a16:colId xmlns:a16="http://schemas.microsoft.com/office/drawing/2014/main" val="4093088073"/>
                    </a:ext>
                  </a:extLst>
                </a:gridCol>
                <a:gridCol w="708202">
                  <a:extLst>
                    <a:ext uri="{9D8B030D-6E8A-4147-A177-3AD203B41FA5}">
                      <a16:colId xmlns:a16="http://schemas.microsoft.com/office/drawing/2014/main" val="2450261145"/>
                    </a:ext>
                  </a:extLst>
                </a:gridCol>
                <a:gridCol w="708202">
                  <a:extLst>
                    <a:ext uri="{9D8B030D-6E8A-4147-A177-3AD203B41FA5}">
                      <a16:colId xmlns:a16="http://schemas.microsoft.com/office/drawing/2014/main" val="3716595994"/>
                    </a:ext>
                  </a:extLst>
                </a:gridCol>
                <a:gridCol w="708202">
                  <a:extLst>
                    <a:ext uri="{9D8B030D-6E8A-4147-A177-3AD203B41FA5}">
                      <a16:colId xmlns:a16="http://schemas.microsoft.com/office/drawing/2014/main" val="2342713598"/>
                    </a:ext>
                  </a:extLst>
                </a:gridCol>
                <a:gridCol w="708202">
                  <a:extLst>
                    <a:ext uri="{9D8B030D-6E8A-4147-A177-3AD203B41FA5}">
                      <a16:colId xmlns:a16="http://schemas.microsoft.com/office/drawing/2014/main" val="1988915841"/>
                    </a:ext>
                  </a:extLst>
                </a:gridCol>
              </a:tblGrid>
              <a:tr h="224714">
                <a:tc>
                  <a:txBody>
                    <a:bodyPr/>
                    <a:lstStyle/>
                    <a:p>
                      <a:r>
                        <a:rPr lang="en-US" dirty="0">
                          <a:solidFill>
                            <a:sysClr val="windowText" lastClr="000000"/>
                          </a:solidFill>
                        </a:rPr>
                        <a:t>H</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e</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15" name="TextBox 14">
            <a:extLst>
              <a:ext uri="{FF2B5EF4-FFF2-40B4-BE49-F238E27FC236}">
                <a16:creationId xmlns:a16="http://schemas.microsoft.com/office/drawing/2014/main" id="{1F48E7AB-A0BA-410C-B69C-0746696FC213}"/>
              </a:ext>
            </a:extLst>
          </p:cNvPr>
          <p:cNvSpPr txBox="1"/>
          <p:nvPr/>
        </p:nvSpPr>
        <p:spPr>
          <a:xfrm>
            <a:off x="2736539" y="5246374"/>
            <a:ext cx="7186950" cy="307777"/>
          </a:xfrm>
          <a:prstGeom prst="rect">
            <a:avLst/>
          </a:prstGeom>
          <a:noFill/>
        </p:spPr>
        <p:txBody>
          <a:bodyPr wrap="square" rtlCol="0">
            <a:spAutoFit/>
          </a:bodyPr>
          <a:lstStyle/>
          <a:p>
            <a:r>
              <a:rPr lang="en-US" sz="1400" b="1" dirty="0">
                <a:solidFill>
                  <a:schemeClr val="tx1">
                    <a:lumMod val="65000"/>
                    <a:lumOff val="35000"/>
                  </a:schemeClr>
                </a:solidFill>
              </a:rPr>
              <a:t>     0                1               2               3                4              5               </a:t>
            </a:r>
            <a:endParaRPr lang="en-RW" sz="1400" b="1" dirty="0">
              <a:solidFill>
                <a:schemeClr val="tx1">
                  <a:lumMod val="65000"/>
                  <a:lumOff val="35000"/>
                </a:schemeClr>
              </a:solidFill>
            </a:endParaRPr>
          </a:p>
        </p:txBody>
      </p:sp>
      <p:graphicFrame>
        <p:nvGraphicFramePr>
          <p:cNvPr id="16" name="Table 9">
            <a:extLst>
              <a:ext uri="{FF2B5EF4-FFF2-40B4-BE49-F238E27FC236}">
                <a16:creationId xmlns:a16="http://schemas.microsoft.com/office/drawing/2014/main" id="{6615996B-E5E2-451E-9322-4623FA96E54D}"/>
              </a:ext>
            </a:extLst>
          </p:cNvPr>
          <p:cNvGraphicFramePr>
            <a:graphicFrameLocks noGrp="1"/>
          </p:cNvGraphicFramePr>
          <p:nvPr>
            <p:extLst>
              <p:ext uri="{D42A27DB-BD31-4B8C-83A1-F6EECF244321}">
                <p14:modId xmlns:p14="http://schemas.microsoft.com/office/powerpoint/2010/main" val="4044474203"/>
              </p:ext>
            </p:extLst>
          </p:nvPr>
        </p:nvGraphicFramePr>
        <p:xfrm>
          <a:off x="2736538" y="4932655"/>
          <a:ext cx="4249212" cy="365760"/>
        </p:xfrm>
        <a:graphic>
          <a:graphicData uri="http://schemas.openxmlformats.org/drawingml/2006/table">
            <a:tbl>
              <a:tblPr firstRow="1" bandRow="1">
                <a:tableStyleId>{5C22544A-7EE6-4342-B048-85BDC9FD1C3A}</a:tableStyleId>
              </a:tblPr>
              <a:tblGrid>
                <a:gridCol w="708202">
                  <a:extLst>
                    <a:ext uri="{9D8B030D-6E8A-4147-A177-3AD203B41FA5}">
                      <a16:colId xmlns:a16="http://schemas.microsoft.com/office/drawing/2014/main" val="769703149"/>
                    </a:ext>
                  </a:extLst>
                </a:gridCol>
                <a:gridCol w="708202">
                  <a:extLst>
                    <a:ext uri="{9D8B030D-6E8A-4147-A177-3AD203B41FA5}">
                      <a16:colId xmlns:a16="http://schemas.microsoft.com/office/drawing/2014/main" val="711126655"/>
                    </a:ext>
                  </a:extLst>
                </a:gridCol>
                <a:gridCol w="708202">
                  <a:extLst>
                    <a:ext uri="{9D8B030D-6E8A-4147-A177-3AD203B41FA5}">
                      <a16:colId xmlns:a16="http://schemas.microsoft.com/office/drawing/2014/main" val="219414342"/>
                    </a:ext>
                  </a:extLst>
                </a:gridCol>
                <a:gridCol w="708202">
                  <a:extLst>
                    <a:ext uri="{9D8B030D-6E8A-4147-A177-3AD203B41FA5}">
                      <a16:colId xmlns:a16="http://schemas.microsoft.com/office/drawing/2014/main" val="83647063"/>
                    </a:ext>
                  </a:extLst>
                </a:gridCol>
                <a:gridCol w="708202">
                  <a:extLst>
                    <a:ext uri="{9D8B030D-6E8A-4147-A177-3AD203B41FA5}">
                      <a16:colId xmlns:a16="http://schemas.microsoft.com/office/drawing/2014/main" val="3330704347"/>
                    </a:ext>
                  </a:extLst>
                </a:gridCol>
                <a:gridCol w="708202">
                  <a:extLst>
                    <a:ext uri="{9D8B030D-6E8A-4147-A177-3AD203B41FA5}">
                      <a16:colId xmlns:a16="http://schemas.microsoft.com/office/drawing/2014/main" val="4093088073"/>
                    </a:ext>
                  </a:extLst>
                </a:gridCol>
              </a:tblGrid>
              <a:tr h="224714">
                <a:tc>
                  <a:txBody>
                    <a:bodyPr/>
                    <a:lstStyle/>
                    <a:p>
                      <a:r>
                        <a:rPr lang="en-US" dirty="0">
                          <a:solidFill>
                            <a:sysClr val="windowText" lastClr="000000"/>
                          </a:solidFill>
                        </a:rPr>
                        <a:t>H</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e</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17" name="TextBox 16">
            <a:extLst>
              <a:ext uri="{FF2B5EF4-FFF2-40B4-BE49-F238E27FC236}">
                <a16:creationId xmlns:a16="http://schemas.microsoft.com/office/drawing/2014/main" id="{2D5D0EFE-2FD0-40A5-93AE-5C5C447840A8}"/>
              </a:ext>
            </a:extLst>
          </p:cNvPr>
          <p:cNvSpPr txBox="1"/>
          <p:nvPr/>
        </p:nvSpPr>
        <p:spPr>
          <a:xfrm>
            <a:off x="2858959" y="6231831"/>
            <a:ext cx="7186950" cy="307777"/>
          </a:xfrm>
          <a:prstGeom prst="rect">
            <a:avLst/>
          </a:prstGeom>
          <a:noFill/>
        </p:spPr>
        <p:txBody>
          <a:bodyPr wrap="square" rtlCol="0">
            <a:spAutoFit/>
          </a:bodyPr>
          <a:lstStyle/>
          <a:p>
            <a:r>
              <a:rPr lang="en-US" sz="1400" b="1" dirty="0">
                <a:solidFill>
                  <a:schemeClr val="tx1">
                    <a:lumMod val="65000"/>
                    <a:lumOff val="35000"/>
                  </a:schemeClr>
                </a:solidFill>
              </a:rPr>
              <a:t>     0                1               2               3                4              5               </a:t>
            </a:r>
            <a:endParaRPr lang="en-RW" sz="1400" b="1" dirty="0">
              <a:solidFill>
                <a:schemeClr val="tx1">
                  <a:lumMod val="65000"/>
                  <a:lumOff val="35000"/>
                </a:schemeClr>
              </a:solidFill>
            </a:endParaRPr>
          </a:p>
        </p:txBody>
      </p:sp>
      <p:graphicFrame>
        <p:nvGraphicFramePr>
          <p:cNvPr id="18" name="Table 9">
            <a:extLst>
              <a:ext uri="{FF2B5EF4-FFF2-40B4-BE49-F238E27FC236}">
                <a16:creationId xmlns:a16="http://schemas.microsoft.com/office/drawing/2014/main" id="{3179BAAB-3A0C-44CF-8966-114B2ACBF19F}"/>
              </a:ext>
            </a:extLst>
          </p:cNvPr>
          <p:cNvGraphicFramePr>
            <a:graphicFrameLocks noGrp="1"/>
          </p:cNvGraphicFramePr>
          <p:nvPr>
            <p:extLst>
              <p:ext uri="{D42A27DB-BD31-4B8C-83A1-F6EECF244321}">
                <p14:modId xmlns:p14="http://schemas.microsoft.com/office/powerpoint/2010/main" val="3460390343"/>
              </p:ext>
            </p:extLst>
          </p:nvPr>
        </p:nvGraphicFramePr>
        <p:xfrm>
          <a:off x="2858958" y="5918112"/>
          <a:ext cx="4249212" cy="365760"/>
        </p:xfrm>
        <a:graphic>
          <a:graphicData uri="http://schemas.openxmlformats.org/drawingml/2006/table">
            <a:tbl>
              <a:tblPr firstRow="1" bandRow="1">
                <a:tableStyleId>{5C22544A-7EE6-4342-B048-85BDC9FD1C3A}</a:tableStyleId>
              </a:tblPr>
              <a:tblGrid>
                <a:gridCol w="708202">
                  <a:extLst>
                    <a:ext uri="{9D8B030D-6E8A-4147-A177-3AD203B41FA5}">
                      <a16:colId xmlns:a16="http://schemas.microsoft.com/office/drawing/2014/main" val="769703149"/>
                    </a:ext>
                  </a:extLst>
                </a:gridCol>
                <a:gridCol w="708202">
                  <a:extLst>
                    <a:ext uri="{9D8B030D-6E8A-4147-A177-3AD203B41FA5}">
                      <a16:colId xmlns:a16="http://schemas.microsoft.com/office/drawing/2014/main" val="711126655"/>
                    </a:ext>
                  </a:extLst>
                </a:gridCol>
                <a:gridCol w="708202">
                  <a:extLst>
                    <a:ext uri="{9D8B030D-6E8A-4147-A177-3AD203B41FA5}">
                      <a16:colId xmlns:a16="http://schemas.microsoft.com/office/drawing/2014/main" val="219414342"/>
                    </a:ext>
                  </a:extLst>
                </a:gridCol>
                <a:gridCol w="708202">
                  <a:extLst>
                    <a:ext uri="{9D8B030D-6E8A-4147-A177-3AD203B41FA5}">
                      <a16:colId xmlns:a16="http://schemas.microsoft.com/office/drawing/2014/main" val="83647063"/>
                    </a:ext>
                  </a:extLst>
                </a:gridCol>
                <a:gridCol w="708202">
                  <a:extLst>
                    <a:ext uri="{9D8B030D-6E8A-4147-A177-3AD203B41FA5}">
                      <a16:colId xmlns:a16="http://schemas.microsoft.com/office/drawing/2014/main" val="3330704347"/>
                    </a:ext>
                  </a:extLst>
                </a:gridCol>
                <a:gridCol w="708202">
                  <a:extLst>
                    <a:ext uri="{9D8B030D-6E8A-4147-A177-3AD203B41FA5}">
                      <a16:colId xmlns:a16="http://schemas.microsoft.com/office/drawing/2014/main" val="4093088073"/>
                    </a:ext>
                  </a:extLst>
                </a:gridCol>
              </a:tblGrid>
              <a:tr h="224714">
                <a:tc>
                  <a:txBody>
                    <a:bodyPr/>
                    <a:lstStyle/>
                    <a:p>
                      <a:r>
                        <a:rPr lang="en-US" dirty="0">
                          <a:solidFill>
                            <a:sysClr val="windowText" lastClr="000000"/>
                          </a:solidFill>
                        </a:rPr>
                        <a:t>H</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e</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l</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19" name="TextBox 18">
            <a:extLst>
              <a:ext uri="{FF2B5EF4-FFF2-40B4-BE49-F238E27FC236}">
                <a16:creationId xmlns:a16="http://schemas.microsoft.com/office/drawing/2014/main" id="{756D8CFC-3827-4F15-9FD6-CCBA175E0B6A}"/>
              </a:ext>
            </a:extLst>
          </p:cNvPr>
          <p:cNvSpPr txBox="1"/>
          <p:nvPr/>
        </p:nvSpPr>
        <p:spPr>
          <a:xfrm>
            <a:off x="10711721" y="271886"/>
            <a:ext cx="1435309" cy="1477328"/>
          </a:xfrm>
          <a:prstGeom prst="rect">
            <a:avLst/>
          </a:prstGeom>
          <a:solidFill>
            <a:schemeClr val="accent6">
              <a:lumMod val="40000"/>
              <a:lumOff val="60000"/>
            </a:schemeClr>
          </a:solidFill>
          <a:ln>
            <a:solidFill>
              <a:srgbClr val="FFC000"/>
            </a:solidFill>
          </a:ln>
        </p:spPr>
        <p:txBody>
          <a:bodyPr wrap="square" rtlCol="0">
            <a:spAutoFit/>
          </a:bodyPr>
          <a:lstStyle/>
          <a:p>
            <a:r>
              <a:rPr lang="en-US" dirty="0">
                <a:solidFill>
                  <a:sysClr val="windowText" lastClr="000000"/>
                </a:solidFill>
              </a:rPr>
              <a:t>1 and 2 are equivalent</a:t>
            </a:r>
          </a:p>
          <a:p>
            <a:endParaRPr lang="en-US" dirty="0">
              <a:solidFill>
                <a:sysClr val="windowText" lastClr="000000"/>
              </a:solidFill>
            </a:endParaRPr>
          </a:p>
          <a:p>
            <a:r>
              <a:rPr lang="en-US" dirty="0">
                <a:solidFill>
                  <a:sysClr val="windowText" lastClr="000000"/>
                </a:solidFill>
              </a:rPr>
              <a:t>4 and 5 are equivalent</a:t>
            </a:r>
            <a:endParaRPr lang="en-RW" dirty="0">
              <a:solidFill>
                <a:sysClr val="windowText" lastClr="000000"/>
              </a:solidFill>
            </a:endParaRPr>
          </a:p>
        </p:txBody>
      </p:sp>
      <p:sp>
        <p:nvSpPr>
          <p:cNvPr id="20" name="TextBox 19">
            <a:extLst>
              <a:ext uri="{FF2B5EF4-FFF2-40B4-BE49-F238E27FC236}">
                <a16:creationId xmlns:a16="http://schemas.microsoft.com/office/drawing/2014/main" id="{DE70BB95-C9EB-4193-904C-2A0908C41D9F}"/>
              </a:ext>
            </a:extLst>
          </p:cNvPr>
          <p:cNvSpPr txBox="1"/>
          <p:nvPr/>
        </p:nvSpPr>
        <p:spPr>
          <a:xfrm>
            <a:off x="8424476" y="1970076"/>
            <a:ext cx="3297832" cy="523220"/>
          </a:xfrm>
          <a:prstGeom prst="rect">
            <a:avLst/>
          </a:prstGeom>
          <a:solidFill>
            <a:schemeClr val="bg1">
              <a:lumMod val="95000"/>
            </a:schemeClr>
          </a:solidFill>
          <a:ln>
            <a:solidFill>
              <a:srgbClr val="FFC000"/>
            </a:solidFill>
          </a:ln>
        </p:spPr>
        <p:txBody>
          <a:bodyPr wrap="square" rtlCol="0">
            <a:spAutoFit/>
          </a:bodyPr>
          <a:lstStyle/>
          <a:p>
            <a:pPr algn="ctr"/>
            <a:r>
              <a:rPr lang="en-US" sz="1400" dirty="0">
                <a:solidFill>
                  <a:sysClr val="windowText" lastClr="000000"/>
                </a:solidFill>
              </a:rPr>
              <a:t>Null character automatically appended at the end since it’s a string</a:t>
            </a:r>
            <a:endParaRPr lang="en-RW" sz="1400" dirty="0">
              <a:solidFill>
                <a:sysClr val="windowText" lastClr="000000"/>
              </a:solidFill>
            </a:endParaRPr>
          </a:p>
        </p:txBody>
      </p:sp>
    </p:spTree>
    <p:extLst>
      <p:ext uri="{BB962C8B-B14F-4D97-AF65-F5344CB8AC3E}">
        <p14:creationId xmlns:p14="http://schemas.microsoft.com/office/powerpoint/2010/main" val="330567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5F0E-C880-4321-94F5-CA60701C5795}"/>
              </a:ext>
            </a:extLst>
          </p:cNvPr>
          <p:cNvSpPr>
            <a:spLocks noGrp="1"/>
          </p:cNvSpPr>
          <p:nvPr>
            <p:ph type="title"/>
          </p:nvPr>
        </p:nvSpPr>
        <p:spPr/>
        <p:txBody>
          <a:bodyPr>
            <a:normAutofit/>
          </a:bodyPr>
          <a:lstStyle/>
          <a:p>
            <a:pPr lvl="0"/>
            <a:r>
              <a:rPr lang="en-US" b="1" dirty="0"/>
              <a:t>Explore </a:t>
            </a:r>
            <a:r>
              <a:rPr lang="en-US" b="1" dirty="0" err="1"/>
              <a:t>strcat</a:t>
            </a:r>
            <a:r>
              <a:rPr lang="en-US" b="1" dirty="0"/>
              <a:t> function and answer the following:</a:t>
            </a:r>
            <a:endParaRPr lang="en-RW" dirty="0"/>
          </a:p>
        </p:txBody>
      </p:sp>
      <p:sp>
        <p:nvSpPr>
          <p:cNvPr id="3" name="Content Placeholder 2">
            <a:extLst>
              <a:ext uri="{FF2B5EF4-FFF2-40B4-BE49-F238E27FC236}">
                <a16:creationId xmlns:a16="http://schemas.microsoft.com/office/drawing/2014/main" id="{56AA3EE1-5763-4E31-876D-D0279B2AE81E}"/>
              </a:ext>
            </a:extLst>
          </p:cNvPr>
          <p:cNvSpPr>
            <a:spLocks noGrp="1"/>
          </p:cNvSpPr>
          <p:nvPr>
            <p:ph idx="1"/>
          </p:nvPr>
        </p:nvSpPr>
        <p:spPr/>
        <p:txBody>
          <a:bodyPr/>
          <a:lstStyle/>
          <a:p>
            <a:r>
              <a:rPr lang="en-RW" dirty="0"/>
              <a:t>What string will be stored in </a:t>
            </a:r>
            <a:r>
              <a:rPr lang="en-RW" dirty="0" err="1"/>
              <a:t>singing_string</a:t>
            </a:r>
            <a:r>
              <a:rPr lang="en-RW" dirty="0"/>
              <a:t> after the following code is run?</a:t>
            </a:r>
            <a:br>
              <a:rPr lang="en-RW" dirty="0"/>
            </a:br>
            <a:r>
              <a:rPr lang="en-RW" b="1" i="1" dirty="0">
                <a:solidFill>
                  <a:schemeClr val="accent1"/>
                </a:solidFill>
              </a:rPr>
              <a:t>char </a:t>
            </a:r>
            <a:r>
              <a:rPr lang="en-RW" b="1" dirty="0" err="1">
                <a:solidFill>
                  <a:schemeClr val="accent1"/>
                </a:solidFill>
              </a:rPr>
              <a:t>singing_string</a:t>
            </a:r>
            <a:r>
              <a:rPr lang="en-RW" b="1" dirty="0">
                <a:solidFill>
                  <a:schemeClr val="accent1"/>
                </a:solidFill>
              </a:rPr>
              <a:t>[20] = "</a:t>
            </a:r>
            <a:r>
              <a:rPr lang="en-RW" b="1" dirty="0" err="1">
                <a:solidFill>
                  <a:schemeClr val="accent1"/>
                </a:solidFill>
              </a:rPr>
              <a:t>DoBeDo</a:t>
            </a:r>
            <a:r>
              <a:rPr lang="en-RW" b="1" dirty="0">
                <a:solidFill>
                  <a:schemeClr val="accent1"/>
                </a:solidFill>
              </a:rPr>
              <a:t>";</a:t>
            </a:r>
            <a:br>
              <a:rPr lang="en-RW" b="1" dirty="0">
                <a:solidFill>
                  <a:schemeClr val="accent1"/>
                </a:solidFill>
              </a:rPr>
            </a:br>
            <a:r>
              <a:rPr lang="en-RW" b="1" dirty="0" err="1">
                <a:solidFill>
                  <a:schemeClr val="accent1"/>
                </a:solidFill>
              </a:rPr>
              <a:t>strcat</a:t>
            </a:r>
            <a:r>
              <a:rPr lang="en-RW" b="1" dirty="0">
                <a:solidFill>
                  <a:schemeClr val="accent1"/>
                </a:solidFill>
              </a:rPr>
              <a:t>(</a:t>
            </a:r>
            <a:r>
              <a:rPr lang="en-RW" b="1" dirty="0" err="1">
                <a:solidFill>
                  <a:schemeClr val="accent1"/>
                </a:solidFill>
              </a:rPr>
              <a:t>singing_string</a:t>
            </a:r>
            <a:r>
              <a:rPr lang="en-RW" b="1" dirty="0">
                <a:solidFill>
                  <a:schemeClr val="accent1"/>
                </a:solidFill>
              </a:rPr>
              <a:t>, " to you");</a:t>
            </a:r>
            <a:br>
              <a:rPr lang="en-RW" b="1" dirty="0">
                <a:solidFill>
                  <a:schemeClr val="accent1"/>
                </a:solidFill>
              </a:rPr>
            </a:br>
            <a:endParaRPr lang="en-RW" b="1" dirty="0">
              <a:solidFill>
                <a:schemeClr val="accent1"/>
              </a:solidFill>
            </a:endParaRPr>
          </a:p>
        </p:txBody>
      </p:sp>
      <p:sp>
        <p:nvSpPr>
          <p:cNvPr id="4" name="Slide Number Placeholder 3">
            <a:extLst>
              <a:ext uri="{FF2B5EF4-FFF2-40B4-BE49-F238E27FC236}">
                <a16:creationId xmlns:a16="http://schemas.microsoft.com/office/drawing/2014/main" id="{55274FD4-8DE8-4172-9E6F-096DFDA56CC5}"/>
              </a:ext>
            </a:extLst>
          </p:cNvPr>
          <p:cNvSpPr>
            <a:spLocks noGrp="1"/>
          </p:cNvSpPr>
          <p:nvPr>
            <p:ph type="sldNum" sz="quarter" idx="12"/>
          </p:nvPr>
        </p:nvSpPr>
        <p:spPr/>
        <p:txBody>
          <a:bodyPr/>
          <a:lstStyle/>
          <a:p>
            <a:fld id="{583C1354-0F4F-4118-983A-17CBBA946E76}" type="slidenum">
              <a:rPr lang="en-RW" smtClean="0"/>
              <a:t>7</a:t>
            </a:fld>
            <a:endParaRPr lang="en-RW"/>
          </a:p>
        </p:txBody>
      </p:sp>
      <p:pic>
        <p:nvPicPr>
          <p:cNvPr id="5" name="Picture 4">
            <a:extLst>
              <a:ext uri="{FF2B5EF4-FFF2-40B4-BE49-F238E27FC236}">
                <a16:creationId xmlns:a16="http://schemas.microsoft.com/office/drawing/2014/main" id="{0F696957-D6A6-4922-81C7-86D9597360A9}"/>
              </a:ext>
            </a:extLst>
          </p:cNvPr>
          <p:cNvPicPr>
            <a:picLocks noChangeAspect="1"/>
          </p:cNvPicPr>
          <p:nvPr/>
        </p:nvPicPr>
        <p:blipFill>
          <a:blip r:embed="rId2"/>
          <a:stretch>
            <a:fillRect/>
          </a:stretch>
        </p:blipFill>
        <p:spPr>
          <a:xfrm>
            <a:off x="4300327" y="5109038"/>
            <a:ext cx="3175366" cy="771344"/>
          </a:xfrm>
          <a:prstGeom prst="rect">
            <a:avLst/>
          </a:prstGeom>
        </p:spPr>
      </p:pic>
      <p:sp>
        <p:nvSpPr>
          <p:cNvPr id="6" name="TextBox 5">
            <a:extLst>
              <a:ext uri="{FF2B5EF4-FFF2-40B4-BE49-F238E27FC236}">
                <a16:creationId xmlns:a16="http://schemas.microsoft.com/office/drawing/2014/main" id="{D18A4893-97F5-420B-AA32-23BF45EE7F5E}"/>
              </a:ext>
            </a:extLst>
          </p:cNvPr>
          <p:cNvSpPr txBox="1"/>
          <p:nvPr/>
        </p:nvSpPr>
        <p:spPr>
          <a:xfrm>
            <a:off x="3222260" y="3013402"/>
            <a:ext cx="5747479" cy="923330"/>
          </a:xfrm>
          <a:prstGeom prst="rect">
            <a:avLst/>
          </a:prstGeom>
          <a:solidFill>
            <a:schemeClr val="accent3">
              <a:lumMod val="40000"/>
              <a:lumOff val="60000"/>
            </a:schemeClr>
          </a:solidFill>
          <a:ln>
            <a:solidFill>
              <a:srgbClr val="FFC000"/>
            </a:solidFill>
          </a:ln>
        </p:spPr>
        <p:txBody>
          <a:bodyPr wrap="square" rtlCol="0">
            <a:spAutoFit/>
          </a:bodyPr>
          <a:lstStyle/>
          <a:p>
            <a:r>
              <a:rPr lang="en-US" b="1" dirty="0"/>
              <a:t>s</a:t>
            </a:r>
            <a:r>
              <a:rPr lang="en-RW" b="1" dirty="0" err="1"/>
              <a:t>trcat</a:t>
            </a:r>
            <a:r>
              <a:rPr lang="en-US" b="1" dirty="0"/>
              <a:t> has some buffer overflow </a:t>
            </a:r>
            <a:r>
              <a:rPr lang="en-US" b="1" dirty="0" err="1"/>
              <a:t>issues..therefore</a:t>
            </a:r>
            <a:r>
              <a:rPr lang="en-US" b="1" dirty="0"/>
              <a:t> it has been replaced with comparatively secure function “</a:t>
            </a:r>
            <a:r>
              <a:rPr lang="en-US" b="1" dirty="0" err="1"/>
              <a:t>strcat_s</a:t>
            </a:r>
            <a:r>
              <a:rPr lang="en-US" b="1" dirty="0"/>
              <a:t>”</a:t>
            </a:r>
            <a:endParaRPr lang="en-RW" dirty="0"/>
          </a:p>
        </p:txBody>
      </p:sp>
      <p:sp>
        <p:nvSpPr>
          <p:cNvPr id="7" name="Rectangle 6">
            <a:extLst>
              <a:ext uri="{FF2B5EF4-FFF2-40B4-BE49-F238E27FC236}">
                <a16:creationId xmlns:a16="http://schemas.microsoft.com/office/drawing/2014/main" id="{C4169767-459E-4697-9DA2-811828064FF4}"/>
              </a:ext>
            </a:extLst>
          </p:cNvPr>
          <p:cNvSpPr/>
          <p:nvPr/>
        </p:nvSpPr>
        <p:spPr>
          <a:xfrm>
            <a:off x="1048060" y="4112057"/>
            <a:ext cx="9679899" cy="646331"/>
          </a:xfrm>
          <a:prstGeom prst="rect">
            <a:avLst/>
          </a:prstGeom>
        </p:spPr>
        <p:txBody>
          <a:bodyPr wrap="square">
            <a:spAutoFit/>
          </a:bodyPr>
          <a:lstStyle/>
          <a:p>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singing_string</a:t>
            </a:r>
            <a:r>
              <a:rPr lang="en-US" dirty="0">
                <a:solidFill>
                  <a:srgbClr val="000000"/>
                </a:solidFill>
                <a:latin typeface="Consolas" panose="020B0609020204030204" pitchFamily="49" charset="0"/>
              </a:rPr>
              <a:t>[20]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DoBeDo</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0000"/>
                </a:solidFill>
                <a:highlight>
                  <a:srgbClr val="FFFF00"/>
                </a:highlight>
                <a:latin typeface="Consolas" panose="020B0609020204030204" pitchFamily="49" charset="0"/>
              </a:rPr>
              <a:t>strcat_s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singing_string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to you"</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singing_string</a:t>
            </a:r>
            <a:r>
              <a:rPr lang="en-US" dirty="0">
                <a:solidFill>
                  <a:srgbClr val="000000"/>
                </a:solidFill>
                <a:latin typeface="Consolas" panose="020B0609020204030204" pitchFamily="49" charset="0"/>
              </a:rPr>
              <a:t>;</a:t>
            </a:r>
            <a:endParaRPr lang="en-RW" dirty="0"/>
          </a:p>
        </p:txBody>
      </p:sp>
    </p:spTree>
    <p:extLst>
      <p:ext uri="{BB962C8B-B14F-4D97-AF65-F5344CB8AC3E}">
        <p14:creationId xmlns:p14="http://schemas.microsoft.com/office/powerpoint/2010/main" val="410612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DB0CC-3621-4054-9CC3-BD15C9ABF5A6}"/>
              </a:ext>
            </a:extLst>
          </p:cNvPr>
          <p:cNvSpPr>
            <a:spLocks noGrp="1"/>
          </p:cNvSpPr>
          <p:nvPr>
            <p:ph idx="1"/>
          </p:nvPr>
        </p:nvSpPr>
        <p:spPr>
          <a:xfrm>
            <a:off x="223603" y="410945"/>
            <a:ext cx="10515600" cy="4570233"/>
          </a:xfrm>
        </p:spPr>
        <p:txBody>
          <a:bodyPr/>
          <a:lstStyle/>
          <a:p>
            <a:r>
              <a:rPr lang="en-US" dirty="0"/>
              <a:t>b</a:t>
            </a:r>
          </a:p>
        </p:txBody>
      </p:sp>
      <p:sp>
        <p:nvSpPr>
          <p:cNvPr id="4" name="Slide Number Placeholder 3">
            <a:extLst>
              <a:ext uri="{FF2B5EF4-FFF2-40B4-BE49-F238E27FC236}">
                <a16:creationId xmlns:a16="http://schemas.microsoft.com/office/drawing/2014/main" id="{23995CD0-1CBF-4B1D-9FAB-1FB8B105191F}"/>
              </a:ext>
            </a:extLst>
          </p:cNvPr>
          <p:cNvSpPr>
            <a:spLocks noGrp="1"/>
          </p:cNvSpPr>
          <p:nvPr>
            <p:ph type="sldNum" sz="quarter" idx="12"/>
          </p:nvPr>
        </p:nvSpPr>
        <p:spPr/>
        <p:txBody>
          <a:bodyPr/>
          <a:lstStyle/>
          <a:p>
            <a:fld id="{583C1354-0F4F-4118-983A-17CBBA946E76}" type="slidenum">
              <a:rPr lang="en-RW" smtClean="0"/>
              <a:t>8</a:t>
            </a:fld>
            <a:endParaRPr lang="en-RW"/>
          </a:p>
        </p:txBody>
      </p:sp>
      <p:pic>
        <p:nvPicPr>
          <p:cNvPr id="5" name="Picture 4">
            <a:extLst>
              <a:ext uri="{FF2B5EF4-FFF2-40B4-BE49-F238E27FC236}">
                <a16:creationId xmlns:a16="http://schemas.microsoft.com/office/drawing/2014/main" id="{7732B288-96DB-4619-BA1A-9DD27A44431E}"/>
              </a:ext>
            </a:extLst>
          </p:cNvPr>
          <p:cNvPicPr>
            <a:picLocks noChangeAspect="1"/>
          </p:cNvPicPr>
          <p:nvPr/>
        </p:nvPicPr>
        <p:blipFill>
          <a:blip r:embed="rId2"/>
          <a:stretch>
            <a:fillRect/>
          </a:stretch>
        </p:blipFill>
        <p:spPr>
          <a:xfrm>
            <a:off x="7724820" y="3429001"/>
            <a:ext cx="3875772" cy="1096334"/>
          </a:xfrm>
          <a:prstGeom prst="rect">
            <a:avLst/>
          </a:prstGeom>
        </p:spPr>
      </p:pic>
      <p:sp>
        <p:nvSpPr>
          <p:cNvPr id="7" name="Rectangle 6">
            <a:extLst>
              <a:ext uri="{FF2B5EF4-FFF2-40B4-BE49-F238E27FC236}">
                <a16:creationId xmlns:a16="http://schemas.microsoft.com/office/drawing/2014/main" id="{8788BC64-60F1-4796-9500-F545EEC7CCAF}"/>
              </a:ext>
            </a:extLst>
          </p:cNvPr>
          <p:cNvSpPr/>
          <p:nvPr/>
        </p:nvSpPr>
        <p:spPr>
          <a:xfrm>
            <a:off x="398432" y="2168749"/>
            <a:ext cx="7151559" cy="3416320"/>
          </a:xfrm>
          <a:prstGeom prst="rect">
            <a:avLst/>
          </a:prstGeom>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song[10] = </a:t>
            </a:r>
            <a:r>
              <a:rPr lang="en-US" dirty="0">
                <a:solidFill>
                  <a:srgbClr val="A31515"/>
                </a:solidFill>
                <a:latin typeface="Consolas" panose="020B0609020204030204" pitchFamily="49" charset="0"/>
              </a:rPr>
              <a:t>"I did it "</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franks_song</a:t>
            </a:r>
            <a:r>
              <a:rPr lang="en-US" dirty="0">
                <a:solidFill>
                  <a:srgbClr val="000000"/>
                </a:solidFill>
                <a:latin typeface="Consolas" panose="020B0609020204030204" pitchFamily="49" charset="0"/>
              </a:rPr>
              <a:t>[20];</a:t>
            </a:r>
          </a:p>
          <a:p>
            <a:pPr lvl="1"/>
            <a:r>
              <a:rPr lang="en-US" dirty="0" err="1">
                <a:solidFill>
                  <a:srgbClr val="000000"/>
                </a:solidFill>
                <a:latin typeface="Consolas" panose="020B0609020204030204" pitchFamily="49" charset="0"/>
              </a:rPr>
              <a:t>strcpy_s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franks_song</a:t>
            </a:r>
            <a:r>
              <a:rPr lang="en-US" dirty="0">
                <a:solidFill>
                  <a:srgbClr val="000000"/>
                </a:solidFill>
                <a:latin typeface="Consolas" panose="020B0609020204030204" pitchFamily="49" charset="0"/>
              </a:rPr>
              <a:t>, song);</a:t>
            </a:r>
          </a:p>
          <a:p>
            <a:pPr lvl="1"/>
            <a:r>
              <a:rPr lang="en-US" dirty="0" err="1">
                <a:solidFill>
                  <a:srgbClr val="000000"/>
                </a:solidFill>
                <a:latin typeface="Consolas" panose="020B0609020204030204" pitchFamily="49" charset="0"/>
              </a:rPr>
              <a:t>strcat_s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franks_song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"my way!"</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franks_song</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en-RW"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B2906536-0021-427E-A1FB-64756C2F0B89}"/>
              </a:ext>
            </a:extLst>
          </p:cNvPr>
          <p:cNvSpPr txBox="1"/>
          <p:nvPr/>
        </p:nvSpPr>
        <p:spPr>
          <a:xfrm>
            <a:off x="2286838" y="1003178"/>
            <a:ext cx="7186950" cy="307777"/>
          </a:xfrm>
          <a:prstGeom prst="rect">
            <a:avLst/>
          </a:prstGeom>
          <a:noFill/>
        </p:spPr>
        <p:txBody>
          <a:bodyPr wrap="square" rtlCol="0">
            <a:spAutoFit/>
          </a:bodyPr>
          <a:lstStyle/>
          <a:p>
            <a:r>
              <a:rPr lang="en-US" sz="1400" b="1" dirty="0">
                <a:solidFill>
                  <a:schemeClr val="tx1">
                    <a:lumMod val="65000"/>
                    <a:lumOff val="35000"/>
                  </a:schemeClr>
                </a:solidFill>
              </a:rPr>
              <a:t>     0                1               2               3                4              5                  6               7                8               9</a:t>
            </a:r>
            <a:endParaRPr lang="en-RW" sz="1400" b="1" dirty="0">
              <a:solidFill>
                <a:schemeClr val="tx1">
                  <a:lumMod val="65000"/>
                  <a:lumOff val="35000"/>
                </a:schemeClr>
              </a:solidFill>
            </a:endParaRPr>
          </a:p>
        </p:txBody>
      </p:sp>
      <p:graphicFrame>
        <p:nvGraphicFramePr>
          <p:cNvPr id="9" name="Table 9">
            <a:extLst>
              <a:ext uri="{FF2B5EF4-FFF2-40B4-BE49-F238E27FC236}">
                <a16:creationId xmlns:a16="http://schemas.microsoft.com/office/drawing/2014/main" id="{C9F9E33B-26B1-48ED-BF00-70DE8B3EB710}"/>
              </a:ext>
            </a:extLst>
          </p:cNvPr>
          <p:cNvGraphicFramePr>
            <a:graphicFrameLocks noGrp="1"/>
          </p:cNvGraphicFramePr>
          <p:nvPr>
            <p:extLst>
              <p:ext uri="{D42A27DB-BD31-4B8C-83A1-F6EECF244321}">
                <p14:modId xmlns:p14="http://schemas.microsoft.com/office/powerpoint/2010/main" val="2156908325"/>
              </p:ext>
            </p:extLst>
          </p:nvPr>
        </p:nvGraphicFramePr>
        <p:xfrm>
          <a:off x="2286837" y="689459"/>
          <a:ext cx="7082020" cy="365760"/>
        </p:xfrm>
        <a:graphic>
          <a:graphicData uri="http://schemas.openxmlformats.org/drawingml/2006/table">
            <a:tbl>
              <a:tblPr firstRow="1" bandRow="1">
                <a:tableStyleId>{5C22544A-7EE6-4342-B048-85BDC9FD1C3A}</a:tableStyleId>
              </a:tblPr>
              <a:tblGrid>
                <a:gridCol w="708202">
                  <a:extLst>
                    <a:ext uri="{9D8B030D-6E8A-4147-A177-3AD203B41FA5}">
                      <a16:colId xmlns:a16="http://schemas.microsoft.com/office/drawing/2014/main" val="769703149"/>
                    </a:ext>
                  </a:extLst>
                </a:gridCol>
                <a:gridCol w="708202">
                  <a:extLst>
                    <a:ext uri="{9D8B030D-6E8A-4147-A177-3AD203B41FA5}">
                      <a16:colId xmlns:a16="http://schemas.microsoft.com/office/drawing/2014/main" val="711126655"/>
                    </a:ext>
                  </a:extLst>
                </a:gridCol>
                <a:gridCol w="708202">
                  <a:extLst>
                    <a:ext uri="{9D8B030D-6E8A-4147-A177-3AD203B41FA5}">
                      <a16:colId xmlns:a16="http://schemas.microsoft.com/office/drawing/2014/main" val="219414342"/>
                    </a:ext>
                  </a:extLst>
                </a:gridCol>
                <a:gridCol w="708202">
                  <a:extLst>
                    <a:ext uri="{9D8B030D-6E8A-4147-A177-3AD203B41FA5}">
                      <a16:colId xmlns:a16="http://schemas.microsoft.com/office/drawing/2014/main" val="83647063"/>
                    </a:ext>
                  </a:extLst>
                </a:gridCol>
                <a:gridCol w="708202">
                  <a:extLst>
                    <a:ext uri="{9D8B030D-6E8A-4147-A177-3AD203B41FA5}">
                      <a16:colId xmlns:a16="http://schemas.microsoft.com/office/drawing/2014/main" val="3330704347"/>
                    </a:ext>
                  </a:extLst>
                </a:gridCol>
                <a:gridCol w="708202">
                  <a:extLst>
                    <a:ext uri="{9D8B030D-6E8A-4147-A177-3AD203B41FA5}">
                      <a16:colId xmlns:a16="http://schemas.microsoft.com/office/drawing/2014/main" val="4093088073"/>
                    </a:ext>
                  </a:extLst>
                </a:gridCol>
                <a:gridCol w="708202">
                  <a:extLst>
                    <a:ext uri="{9D8B030D-6E8A-4147-A177-3AD203B41FA5}">
                      <a16:colId xmlns:a16="http://schemas.microsoft.com/office/drawing/2014/main" val="2450261145"/>
                    </a:ext>
                  </a:extLst>
                </a:gridCol>
                <a:gridCol w="708202">
                  <a:extLst>
                    <a:ext uri="{9D8B030D-6E8A-4147-A177-3AD203B41FA5}">
                      <a16:colId xmlns:a16="http://schemas.microsoft.com/office/drawing/2014/main" val="3716595994"/>
                    </a:ext>
                  </a:extLst>
                </a:gridCol>
                <a:gridCol w="708202">
                  <a:extLst>
                    <a:ext uri="{9D8B030D-6E8A-4147-A177-3AD203B41FA5}">
                      <a16:colId xmlns:a16="http://schemas.microsoft.com/office/drawing/2014/main" val="2342713598"/>
                    </a:ext>
                  </a:extLst>
                </a:gridCol>
                <a:gridCol w="708202">
                  <a:extLst>
                    <a:ext uri="{9D8B030D-6E8A-4147-A177-3AD203B41FA5}">
                      <a16:colId xmlns:a16="http://schemas.microsoft.com/office/drawing/2014/main" val="1988915841"/>
                    </a:ext>
                  </a:extLst>
                </a:gridCol>
              </a:tblGrid>
              <a:tr h="224714">
                <a:tc>
                  <a:txBody>
                    <a:bodyPr/>
                    <a:lstStyle/>
                    <a:p>
                      <a:r>
                        <a:rPr lang="en-US" dirty="0">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d</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d</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err="1">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t</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10" name="TextBox 9">
            <a:extLst>
              <a:ext uri="{FF2B5EF4-FFF2-40B4-BE49-F238E27FC236}">
                <a16:creationId xmlns:a16="http://schemas.microsoft.com/office/drawing/2014/main" id="{9C441B7D-15D3-4E2D-BCAA-AD1ED3C732D6}"/>
              </a:ext>
            </a:extLst>
          </p:cNvPr>
          <p:cNvSpPr txBox="1"/>
          <p:nvPr/>
        </p:nvSpPr>
        <p:spPr>
          <a:xfrm>
            <a:off x="1835592" y="1737718"/>
            <a:ext cx="10186518" cy="307777"/>
          </a:xfrm>
          <a:prstGeom prst="rect">
            <a:avLst/>
          </a:prstGeom>
          <a:noFill/>
        </p:spPr>
        <p:txBody>
          <a:bodyPr wrap="square" rtlCol="0">
            <a:spAutoFit/>
          </a:bodyPr>
          <a:lstStyle/>
          <a:p>
            <a:r>
              <a:rPr lang="en-US" sz="1400" b="1" dirty="0">
                <a:solidFill>
                  <a:schemeClr val="tx1">
                    <a:lumMod val="65000"/>
                    <a:lumOff val="35000"/>
                  </a:schemeClr>
                </a:solidFill>
              </a:rPr>
              <a:t>0             1          2          3             4          5        6           7            8           9         10        11         12         13        14        15         16        17         18       19</a:t>
            </a:r>
            <a:endParaRPr lang="en-RW" sz="1400" b="1" dirty="0">
              <a:solidFill>
                <a:schemeClr val="tx1">
                  <a:lumMod val="65000"/>
                  <a:lumOff val="35000"/>
                </a:schemeClr>
              </a:solidFill>
            </a:endParaRPr>
          </a:p>
        </p:txBody>
      </p:sp>
      <p:graphicFrame>
        <p:nvGraphicFramePr>
          <p:cNvPr id="11" name="Table 9">
            <a:extLst>
              <a:ext uri="{FF2B5EF4-FFF2-40B4-BE49-F238E27FC236}">
                <a16:creationId xmlns:a16="http://schemas.microsoft.com/office/drawing/2014/main" id="{00E25884-E6A9-495B-8D11-2144790549D9}"/>
              </a:ext>
            </a:extLst>
          </p:cNvPr>
          <p:cNvGraphicFramePr>
            <a:graphicFrameLocks noGrp="1"/>
          </p:cNvGraphicFramePr>
          <p:nvPr>
            <p:extLst>
              <p:ext uri="{D42A27DB-BD31-4B8C-83A1-F6EECF244321}">
                <p14:modId xmlns:p14="http://schemas.microsoft.com/office/powerpoint/2010/main" val="3050348777"/>
              </p:ext>
            </p:extLst>
          </p:nvPr>
        </p:nvGraphicFramePr>
        <p:xfrm>
          <a:off x="1835590" y="1379029"/>
          <a:ext cx="10186520" cy="365760"/>
        </p:xfrm>
        <a:graphic>
          <a:graphicData uri="http://schemas.openxmlformats.org/drawingml/2006/table">
            <a:tbl>
              <a:tblPr firstRow="1" bandRow="1">
                <a:tableStyleId>{5C22544A-7EE6-4342-B048-85BDC9FD1C3A}</a:tableStyleId>
              </a:tblPr>
              <a:tblGrid>
                <a:gridCol w="509326">
                  <a:extLst>
                    <a:ext uri="{9D8B030D-6E8A-4147-A177-3AD203B41FA5}">
                      <a16:colId xmlns:a16="http://schemas.microsoft.com/office/drawing/2014/main" val="769703149"/>
                    </a:ext>
                  </a:extLst>
                </a:gridCol>
                <a:gridCol w="509326">
                  <a:extLst>
                    <a:ext uri="{9D8B030D-6E8A-4147-A177-3AD203B41FA5}">
                      <a16:colId xmlns:a16="http://schemas.microsoft.com/office/drawing/2014/main" val="711126655"/>
                    </a:ext>
                  </a:extLst>
                </a:gridCol>
                <a:gridCol w="509326">
                  <a:extLst>
                    <a:ext uri="{9D8B030D-6E8A-4147-A177-3AD203B41FA5}">
                      <a16:colId xmlns:a16="http://schemas.microsoft.com/office/drawing/2014/main" val="219414342"/>
                    </a:ext>
                  </a:extLst>
                </a:gridCol>
                <a:gridCol w="509326">
                  <a:extLst>
                    <a:ext uri="{9D8B030D-6E8A-4147-A177-3AD203B41FA5}">
                      <a16:colId xmlns:a16="http://schemas.microsoft.com/office/drawing/2014/main" val="83647063"/>
                    </a:ext>
                  </a:extLst>
                </a:gridCol>
                <a:gridCol w="509326">
                  <a:extLst>
                    <a:ext uri="{9D8B030D-6E8A-4147-A177-3AD203B41FA5}">
                      <a16:colId xmlns:a16="http://schemas.microsoft.com/office/drawing/2014/main" val="3330704347"/>
                    </a:ext>
                  </a:extLst>
                </a:gridCol>
                <a:gridCol w="509326">
                  <a:extLst>
                    <a:ext uri="{9D8B030D-6E8A-4147-A177-3AD203B41FA5}">
                      <a16:colId xmlns:a16="http://schemas.microsoft.com/office/drawing/2014/main" val="4093088073"/>
                    </a:ext>
                  </a:extLst>
                </a:gridCol>
                <a:gridCol w="509326">
                  <a:extLst>
                    <a:ext uri="{9D8B030D-6E8A-4147-A177-3AD203B41FA5}">
                      <a16:colId xmlns:a16="http://schemas.microsoft.com/office/drawing/2014/main" val="2450261145"/>
                    </a:ext>
                  </a:extLst>
                </a:gridCol>
                <a:gridCol w="509326">
                  <a:extLst>
                    <a:ext uri="{9D8B030D-6E8A-4147-A177-3AD203B41FA5}">
                      <a16:colId xmlns:a16="http://schemas.microsoft.com/office/drawing/2014/main" val="3716595994"/>
                    </a:ext>
                  </a:extLst>
                </a:gridCol>
                <a:gridCol w="509326">
                  <a:extLst>
                    <a:ext uri="{9D8B030D-6E8A-4147-A177-3AD203B41FA5}">
                      <a16:colId xmlns:a16="http://schemas.microsoft.com/office/drawing/2014/main" val="2342713598"/>
                    </a:ext>
                  </a:extLst>
                </a:gridCol>
                <a:gridCol w="509326">
                  <a:extLst>
                    <a:ext uri="{9D8B030D-6E8A-4147-A177-3AD203B41FA5}">
                      <a16:colId xmlns:a16="http://schemas.microsoft.com/office/drawing/2014/main" val="1988915841"/>
                    </a:ext>
                  </a:extLst>
                </a:gridCol>
                <a:gridCol w="509326">
                  <a:extLst>
                    <a:ext uri="{9D8B030D-6E8A-4147-A177-3AD203B41FA5}">
                      <a16:colId xmlns:a16="http://schemas.microsoft.com/office/drawing/2014/main" val="2912413448"/>
                    </a:ext>
                  </a:extLst>
                </a:gridCol>
                <a:gridCol w="509326">
                  <a:extLst>
                    <a:ext uri="{9D8B030D-6E8A-4147-A177-3AD203B41FA5}">
                      <a16:colId xmlns:a16="http://schemas.microsoft.com/office/drawing/2014/main" val="3664913185"/>
                    </a:ext>
                  </a:extLst>
                </a:gridCol>
                <a:gridCol w="509326">
                  <a:extLst>
                    <a:ext uri="{9D8B030D-6E8A-4147-A177-3AD203B41FA5}">
                      <a16:colId xmlns:a16="http://schemas.microsoft.com/office/drawing/2014/main" val="2018058867"/>
                    </a:ext>
                  </a:extLst>
                </a:gridCol>
                <a:gridCol w="509326">
                  <a:extLst>
                    <a:ext uri="{9D8B030D-6E8A-4147-A177-3AD203B41FA5}">
                      <a16:colId xmlns:a16="http://schemas.microsoft.com/office/drawing/2014/main" val="1740047482"/>
                    </a:ext>
                  </a:extLst>
                </a:gridCol>
                <a:gridCol w="509326">
                  <a:extLst>
                    <a:ext uri="{9D8B030D-6E8A-4147-A177-3AD203B41FA5}">
                      <a16:colId xmlns:a16="http://schemas.microsoft.com/office/drawing/2014/main" val="1511292491"/>
                    </a:ext>
                  </a:extLst>
                </a:gridCol>
                <a:gridCol w="509326">
                  <a:extLst>
                    <a:ext uri="{9D8B030D-6E8A-4147-A177-3AD203B41FA5}">
                      <a16:colId xmlns:a16="http://schemas.microsoft.com/office/drawing/2014/main" val="1822345329"/>
                    </a:ext>
                  </a:extLst>
                </a:gridCol>
                <a:gridCol w="509326">
                  <a:extLst>
                    <a:ext uri="{9D8B030D-6E8A-4147-A177-3AD203B41FA5}">
                      <a16:colId xmlns:a16="http://schemas.microsoft.com/office/drawing/2014/main" val="735206571"/>
                    </a:ext>
                  </a:extLst>
                </a:gridCol>
                <a:gridCol w="509326">
                  <a:extLst>
                    <a:ext uri="{9D8B030D-6E8A-4147-A177-3AD203B41FA5}">
                      <a16:colId xmlns:a16="http://schemas.microsoft.com/office/drawing/2014/main" val="486898241"/>
                    </a:ext>
                  </a:extLst>
                </a:gridCol>
                <a:gridCol w="509326">
                  <a:extLst>
                    <a:ext uri="{9D8B030D-6E8A-4147-A177-3AD203B41FA5}">
                      <a16:colId xmlns:a16="http://schemas.microsoft.com/office/drawing/2014/main" val="3408017415"/>
                    </a:ext>
                  </a:extLst>
                </a:gridCol>
                <a:gridCol w="509326">
                  <a:extLst>
                    <a:ext uri="{9D8B030D-6E8A-4147-A177-3AD203B41FA5}">
                      <a16:colId xmlns:a16="http://schemas.microsoft.com/office/drawing/2014/main" val="3417268344"/>
                    </a:ext>
                  </a:extLst>
                </a:gridCol>
              </a:tblGrid>
              <a:tr h="224714">
                <a:tc>
                  <a:txBody>
                    <a:bodyPr/>
                    <a:lstStyle/>
                    <a:p>
                      <a:r>
                        <a:rPr lang="en-US" dirty="0">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d</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d</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err="1">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t</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12" name="TextBox 11">
            <a:extLst>
              <a:ext uri="{FF2B5EF4-FFF2-40B4-BE49-F238E27FC236}">
                <a16:creationId xmlns:a16="http://schemas.microsoft.com/office/drawing/2014/main" id="{4952A4A9-2A3D-4FDC-AAFA-7EE34A5FEF52}"/>
              </a:ext>
            </a:extLst>
          </p:cNvPr>
          <p:cNvSpPr txBox="1"/>
          <p:nvPr/>
        </p:nvSpPr>
        <p:spPr>
          <a:xfrm>
            <a:off x="1799476" y="5983132"/>
            <a:ext cx="10186518" cy="307777"/>
          </a:xfrm>
          <a:prstGeom prst="rect">
            <a:avLst/>
          </a:prstGeom>
          <a:noFill/>
        </p:spPr>
        <p:txBody>
          <a:bodyPr wrap="square" rtlCol="0">
            <a:spAutoFit/>
          </a:bodyPr>
          <a:lstStyle/>
          <a:p>
            <a:r>
              <a:rPr lang="en-US" sz="1400" b="1" dirty="0">
                <a:solidFill>
                  <a:schemeClr val="tx1">
                    <a:lumMod val="65000"/>
                    <a:lumOff val="35000"/>
                  </a:schemeClr>
                </a:solidFill>
              </a:rPr>
              <a:t>0             1          2          3             4          5        6           7            8           9         10        11         12         13        14        15         16        17         18       19</a:t>
            </a:r>
            <a:endParaRPr lang="en-RW" sz="1400" b="1" dirty="0">
              <a:solidFill>
                <a:schemeClr val="tx1">
                  <a:lumMod val="65000"/>
                  <a:lumOff val="35000"/>
                </a:schemeClr>
              </a:solidFill>
            </a:endParaRPr>
          </a:p>
        </p:txBody>
      </p:sp>
      <p:graphicFrame>
        <p:nvGraphicFramePr>
          <p:cNvPr id="13" name="Table 9">
            <a:extLst>
              <a:ext uri="{FF2B5EF4-FFF2-40B4-BE49-F238E27FC236}">
                <a16:creationId xmlns:a16="http://schemas.microsoft.com/office/drawing/2014/main" id="{B7491176-C0ED-46F0-BAB1-FCAA3D4424BD}"/>
              </a:ext>
            </a:extLst>
          </p:cNvPr>
          <p:cNvGraphicFramePr>
            <a:graphicFrameLocks noGrp="1"/>
          </p:cNvGraphicFramePr>
          <p:nvPr>
            <p:extLst>
              <p:ext uri="{D42A27DB-BD31-4B8C-83A1-F6EECF244321}">
                <p14:modId xmlns:p14="http://schemas.microsoft.com/office/powerpoint/2010/main" val="950830560"/>
              </p:ext>
            </p:extLst>
          </p:nvPr>
        </p:nvGraphicFramePr>
        <p:xfrm>
          <a:off x="1799474" y="5624443"/>
          <a:ext cx="10186520" cy="365760"/>
        </p:xfrm>
        <a:graphic>
          <a:graphicData uri="http://schemas.openxmlformats.org/drawingml/2006/table">
            <a:tbl>
              <a:tblPr firstRow="1" bandRow="1">
                <a:tableStyleId>{5C22544A-7EE6-4342-B048-85BDC9FD1C3A}</a:tableStyleId>
              </a:tblPr>
              <a:tblGrid>
                <a:gridCol w="509326">
                  <a:extLst>
                    <a:ext uri="{9D8B030D-6E8A-4147-A177-3AD203B41FA5}">
                      <a16:colId xmlns:a16="http://schemas.microsoft.com/office/drawing/2014/main" val="769703149"/>
                    </a:ext>
                  </a:extLst>
                </a:gridCol>
                <a:gridCol w="509326">
                  <a:extLst>
                    <a:ext uri="{9D8B030D-6E8A-4147-A177-3AD203B41FA5}">
                      <a16:colId xmlns:a16="http://schemas.microsoft.com/office/drawing/2014/main" val="711126655"/>
                    </a:ext>
                  </a:extLst>
                </a:gridCol>
                <a:gridCol w="509326">
                  <a:extLst>
                    <a:ext uri="{9D8B030D-6E8A-4147-A177-3AD203B41FA5}">
                      <a16:colId xmlns:a16="http://schemas.microsoft.com/office/drawing/2014/main" val="219414342"/>
                    </a:ext>
                  </a:extLst>
                </a:gridCol>
                <a:gridCol w="509326">
                  <a:extLst>
                    <a:ext uri="{9D8B030D-6E8A-4147-A177-3AD203B41FA5}">
                      <a16:colId xmlns:a16="http://schemas.microsoft.com/office/drawing/2014/main" val="83647063"/>
                    </a:ext>
                  </a:extLst>
                </a:gridCol>
                <a:gridCol w="509326">
                  <a:extLst>
                    <a:ext uri="{9D8B030D-6E8A-4147-A177-3AD203B41FA5}">
                      <a16:colId xmlns:a16="http://schemas.microsoft.com/office/drawing/2014/main" val="3330704347"/>
                    </a:ext>
                  </a:extLst>
                </a:gridCol>
                <a:gridCol w="509326">
                  <a:extLst>
                    <a:ext uri="{9D8B030D-6E8A-4147-A177-3AD203B41FA5}">
                      <a16:colId xmlns:a16="http://schemas.microsoft.com/office/drawing/2014/main" val="4093088073"/>
                    </a:ext>
                  </a:extLst>
                </a:gridCol>
                <a:gridCol w="509326">
                  <a:extLst>
                    <a:ext uri="{9D8B030D-6E8A-4147-A177-3AD203B41FA5}">
                      <a16:colId xmlns:a16="http://schemas.microsoft.com/office/drawing/2014/main" val="2450261145"/>
                    </a:ext>
                  </a:extLst>
                </a:gridCol>
                <a:gridCol w="509326">
                  <a:extLst>
                    <a:ext uri="{9D8B030D-6E8A-4147-A177-3AD203B41FA5}">
                      <a16:colId xmlns:a16="http://schemas.microsoft.com/office/drawing/2014/main" val="3716595994"/>
                    </a:ext>
                  </a:extLst>
                </a:gridCol>
                <a:gridCol w="509326">
                  <a:extLst>
                    <a:ext uri="{9D8B030D-6E8A-4147-A177-3AD203B41FA5}">
                      <a16:colId xmlns:a16="http://schemas.microsoft.com/office/drawing/2014/main" val="2342713598"/>
                    </a:ext>
                  </a:extLst>
                </a:gridCol>
                <a:gridCol w="509326">
                  <a:extLst>
                    <a:ext uri="{9D8B030D-6E8A-4147-A177-3AD203B41FA5}">
                      <a16:colId xmlns:a16="http://schemas.microsoft.com/office/drawing/2014/main" val="1988915841"/>
                    </a:ext>
                  </a:extLst>
                </a:gridCol>
                <a:gridCol w="509326">
                  <a:extLst>
                    <a:ext uri="{9D8B030D-6E8A-4147-A177-3AD203B41FA5}">
                      <a16:colId xmlns:a16="http://schemas.microsoft.com/office/drawing/2014/main" val="2912413448"/>
                    </a:ext>
                  </a:extLst>
                </a:gridCol>
                <a:gridCol w="509326">
                  <a:extLst>
                    <a:ext uri="{9D8B030D-6E8A-4147-A177-3AD203B41FA5}">
                      <a16:colId xmlns:a16="http://schemas.microsoft.com/office/drawing/2014/main" val="3664913185"/>
                    </a:ext>
                  </a:extLst>
                </a:gridCol>
                <a:gridCol w="509326">
                  <a:extLst>
                    <a:ext uri="{9D8B030D-6E8A-4147-A177-3AD203B41FA5}">
                      <a16:colId xmlns:a16="http://schemas.microsoft.com/office/drawing/2014/main" val="2018058867"/>
                    </a:ext>
                  </a:extLst>
                </a:gridCol>
                <a:gridCol w="509326">
                  <a:extLst>
                    <a:ext uri="{9D8B030D-6E8A-4147-A177-3AD203B41FA5}">
                      <a16:colId xmlns:a16="http://schemas.microsoft.com/office/drawing/2014/main" val="1740047482"/>
                    </a:ext>
                  </a:extLst>
                </a:gridCol>
                <a:gridCol w="509326">
                  <a:extLst>
                    <a:ext uri="{9D8B030D-6E8A-4147-A177-3AD203B41FA5}">
                      <a16:colId xmlns:a16="http://schemas.microsoft.com/office/drawing/2014/main" val="1511292491"/>
                    </a:ext>
                  </a:extLst>
                </a:gridCol>
                <a:gridCol w="509326">
                  <a:extLst>
                    <a:ext uri="{9D8B030D-6E8A-4147-A177-3AD203B41FA5}">
                      <a16:colId xmlns:a16="http://schemas.microsoft.com/office/drawing/2014/main" val="1822345329"/>
                    </a:ext>
                  </a:extLst>
                </a:gridCol>
                <a:gridCol w="509326">
                  <a:extLst>
                    <a:ext uri="{9D8B030D-6E8A-4147-A177-3AD203B41FA5}">
                      <a16:colId xmlns:a16="http://schemas.microsoft.com/office/drawing/2014/main" val="735206571"/>
                    </a:ext>
                  </a:extLst>
                </a:gridCol>
                <a:gridCol w="509326">
                  <a:extLst>
                    <a:ext uri="{9D8B030D-6E8A-4147-A177-3AD203B41FA5}">
                      <a16:colId xmlns:a16="http://schemas.microsoft.com/office/drawing/2014/main" val="486898241"/>
                    </a:ext>
                  </a:extLst>
                </a:gridCol>
                <a:gridCol w="509326">
                  <a:extLst>
                    <a:ext uri="{9D8B030D-6E8A-4147-A177-3AD203B41FA5}">
                      <a16:colId xmlns:a16="http://schemas.microsoft.com/office/drawing/2014/main" val="3408017415"/>
                    </a:ext>
                  </a:extLst>
                </a:gridCol>
                <a:gridCol w="509326">
                  <a:extLst>
                    <a:ext uri="{9D8B030D-6E8A-4147-A177-3AD203B41FA5}">
                      <a16:colId xmlns:a16="http://schemas.microsoft.com/office/drawing/2014/main" val="3417268344"/>
                    </a:ext>
                  </a:extLst>
                </a:gridCol>
              </a:tblGrid>
              <a:tr h="224714">
                <a:tc>
                  <a:txBody>
                    <a:bodyPr/>
                    <a:lstStyle/>
                    <a:p>
                      <a:r>
                        <a:rPr lang="en-US" dirty="0">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d</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d</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err="1">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t</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m</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y</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 </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w</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a</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y</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14" name="TextBox 13">
            <a:extLst>
              <a:ext uri="{FF2B5EF4-FFF2-40B4-BE49-F238E27FC236}">
                <a16:creationId xmlns:a16="http://schemas.microsoft.com/office/drawing/2014/main" id="{77314923-B6F0-484A-9837-2E63869514C3}"/>
              </a:ext>
            </a:extLst>
          </p:cNvPr>
          <p:cNvSpPr txBox="1"/>
          <p:nvPr/>
        </p:nvSpPr>
        <p:spPr>
          <a:xfrm>
            <a:off x="1452797" y="662037"/>
            <a:ext cx="989976" cy="369332"/>
          </a:xfrm>
          <a:prstGeom prst="rect">
            <a:avLst/>
          </a:prstGeom>
          <a:noFill/>
          <a:ln>
            <a:noFill/>
          </a:ln>
        </p:spPr>
        <p:txBody>
          <a:bodyPr wrap="square" rtlCol="0">
            <a:spAutoFit/>
          </a:bodyPr>
          <a:lstStyle/>
          <a:p>
            <a:r>
              <a:rPr lang="en-US" dirty="0">
                <a:solidFill>
                  <a:srgbClr val="000000"/>
                </a:solidFill>
                <a:latin typeface="Consolas" panose="020B0609020204030204" pitchFamily="49" charset="0"/>
              </a:rPr>
              <a:t>song</a:t>
            </a:r>
            <a:endParaRPr lang="en-RW" dirty="0"/>
          </a:p>
        </p:txBody>
      </p:sp>
      <p:sp>
        <p:nvSpPr>
          <p:cNvPr id="15" name="TextBox 14">
            <a:extLst>
              <a:ext uri="{FF2B5EF4-FFF2-40B4-BE49-F238E27FC236}">
                <a16:creationId xmlns:a16="http://schemas.microsoft.com/office/drawing/2014/main" id="{A89107A1-5EAB-4BF5-B6F7-8CFCAE995908}"/>
              </a:ext>
            </a:extLst>
          </p:cNvPr>
          <p:cNvSpPr txBox="1"/>
          <p:nvPr/>
        </p:nvSpPr>
        <p:spPr>
          <a:xfrm>
            <a:off x="239373" y="1347094"/>
            <a:ext cx="1807624" cy="369332"/>
          </a:xfrm>
          <a:prstGeom prst="rect">
            <a:avLst/>
          </a:prstGeom>
          <a:noFill/>
          <a:ln>
            <a:noFill/>
          </a:ln>
        </p:spPr>
        <p:txBody>
          <a:bodyPr wrap="square" rtlCol="0">
            <a:spAutoFit/>
          </a:bodyPr>
          <a:lstStyle/>
          <a:p>
            <a:r>
              <a:rPr lang="en-US" dirty="0" err="1">
                <a:solidFill>
                  <a:srgbClr val="000000"/>
                </a:solidFill>
                <a:latin typeface="Consolas" panose="020B0609020204030204" pitchFamily="49" charset="0"/>
              </a:rPr>
              <a:t>franks_song</a:t>
            </a:r>
            <a:endParaRPr lang="en-RW" dirty="0"/>
          </a:p>
        </p:txBody>
      </p:sp>
      <p:sp>
        <p:nvSpPr>
          <p:cNvPr id="16" name="TextBox 15">
            <a:extLst>
              <a:ext uri="{FF2B5EF4-FFF2-40B4-BE49-F238E27FC236}">
                <a16:creationId xmlns:a16="http://schemas.microsoft.com/office/drawing/2014/main" id="{ECECA0B3-6DFA-4FA0-85B8-ABB14717E6D7}"/>
              </a:ext>
            </a:extLst>
          </p:cNvPr>
          <p:cNvSpPr txBox="1"/>
          <p:nvPr/>
        </p:nvSpPr>
        <p:spPr>
          <a:xfrm>
            <a:off x="255017" y="5588690"/>
            <a:ext cx="1807624" cy="369332"/>
          </a:xfrm>
          <a:prstGeom prst="rect">
            <a:avLst/>
          </a:prstGeom>
          <a:noFill/>
          <a:ln>
            <a:noFill/>
          </a:ln>
        </p:spPr>
        <p:txBody>
          <a:bodyPr wrap="square" rtlCol="0">
            <a:spAutoFit/>
          </a:bodyPr>
          <a:lstStyle/>
          <a:p>
            <a:r>
              <a:rPr lang="en-US" dirty="0" err="1">
                <a:solidFill>
                  <a:srgbClr val="000000"/>
                </a:solidFill>
                <a:latin typeface="Consolas" panose="020B0609020204030204" pitchFamily="49" charset="0"/>
              </a:rPr>
              <a:t>franks_song</a:t>
            </a:r>
            <a:endParaRPr lang="en-RW" dirty="0"/>
          </a:p>
        </p:txBody>
      </p:sp>
    </p:spTree>
    <p:extLst>
      <p:ext uri="{BB962C8B-B14F-4D97-AF65-F5344CB8AC3E}">
        <p14:creationId xmlns:p14="http://schemas.microsoft.com/office/powerpoint/2010/main" val="177554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F2B4-A378-47D3-8B2B-900D8F6C6E0F}"/>
              </a:ext>
            </a:extLst>
          </p:cNvPr>
          <p:cNvSpPr>
            <a:spLocks noGrp="1"/>
          </p:cNvSpPr>
          <p:nvPr>
            <p:ph idx="1"/>
          </p:nvPr>
        </p:nvSpPr>
        <p:spPr>
          <a:xfrm>
            <a:off x="838200" y="1502572"/>
            <a:ext cx="10515600" cy="4570233"/>
          </a:xfrm>
        </p:spPr>
        <p:txBody>
          <a:bodyPr>
            <a:normAutofit/>
          </a:bodyPr>
          <a:lstStyle/>
          <a:p>
            <a:pPr marL="457200" lvl="1" indent="0">
              <a:buNone/>
            </a:pPr>
            <a:r>
              <a:rPr lang="en-US" sz="2400" dirty="0"/>
              <a:t>c. </a:t>
            </a:r>
            <a:r>
              <a:rPr lang="en-RW" sz="2400" b="1" dirty="0"/>
              <a:t>What is the problem (if any) with this code?</a:t>
            </a:r>
            <a:endParaRPr lang="en-RW" sz="3200" b="1" dirty="0"/>
          </a:p>
          <a:p>
            <a:pPr lvl="1"/>
            <a:r>
              <a:rPr lang="en-RW" sz="2400" i="1" dirty="0"/>
              <a:t>char </a:t>
            </a:r>
            <a:r>
              <a:rPr lang="en-RW" sz="2400" dirty="0" err="1"/>
              <a:t>a_string</a:t>
            </a:r>
            <a:r>
              <a:rPr lang="en-RW" sz="2400" dirty="0"/>
              <a:t>[20] = "How are you? ";</a:t>
            </a:r>
            <a:endParaRPr lang="en-RW" sz="3600" dirty="0"/>
          </a:p>
          <a:p>
            <a:pPr lvl="1"/>
            <a:r>
              <a:rPr lang="en-RW" sz="2400" dirty="0" err="1"/>
              <a:t>strcat</a:t>
            </a:r>
            <a:r>
              <a:rPr lang="en-RW" sz="2400" dirty="0"/>
              <a:t>(</a:t>
            </a:r>
            <a:r>
              <a:rPr lang="en-RW" sz="2400" dirty="0" err="1"/>
              <a:t>a_string</a:t>
            </a:r>
            <a:r>
              <a:rPr lang="en-RW" sz="2400" dirty="0"/>
              <a:t>, "Good, I hope.");</a:t>
            </a:r>
            <a:endParaRPr lang="en-RW" sz="3600" dirty="0"/>
          </a:p>
          <a:p>
            <a:endParaRPr lang="en-RW" sz="2800" dirty="0"/>
          </a:p>
        </p:txBody>
      </p:sp>
      <p:sp>
        <p:nvSpPr>
          <p:cNvPr id="4" name="Slide Number Placeholder 3">
            <a:extLst>
              <a:ext uri="{FF2B5EF4-FFF2-40B4-BE49-F238E27FC236}">
                <a16:creationId xmlns:a16="http://schemas.microsoft.com/office/drawing/2014/main" id="{31FA076E-4C6F-42FA-B8EF-00316B0258B5}"/>
              </a:ext>
            </a:extLst>
          </p:cNvPr>
          <p:cNvSpPr>
            <a:spLocks noGrp="1"/>
          </p:cNvSpPr>
          <p:nvPr>
            <p:ph type="sldNum" sz="quarter" idx="12"/>
          </p:nvPr>
        </p:nvSpPr>
        <p:spPr/>
        <p:txBody>
          <a:bodyPr/>
          <a:lstStyle/>
          <a:p>
            <a:fld id="{583C1354-0F4F-4118-983A-17CBBA946E76}" type="slidenum">
              <a:rPr lang="en-RW" smtClean="0"/>
              <a:t>9</a:t>
            </a:fld>
            <a:endParaRPr lang="en-RW"/>
          </a:p>
        </p:txBody>
      </p:sp>
      <p:sp>
        <p:nvSpPr>
          <p:cNvPr id="5" name="TextBox 4">
            <a:extLst>
              <a:ext uri="{FF2B5EF4-FFF2-40B4-BE49-F238E27FC236}">
                <a16:creationId xmlns:a16="http://schemas.microsoft.com/office/drawing/2014/main" id="{FA8D28B2-1520-4974-8CCA-6FAEA5F9D432}"/>
              </a:ext>
            </a:extLst>
          </p:cNvPr>
          <p:cNvSpPr txBox="1"/>
          <p:nvPr/>
        </p:nvSpPr>
        <p:spPr>
          <a:xfrm>
            <a:off x="1167282" y="3787689"/>
            <a:ext cx="10186518" cy="307777"/>
          </a:xfrm>
          <a:prstGeom prst="rect">
            <a:avLst/>
          </a:prstGeom>
          <a:noFill/>
        </p:spPr>
        <p:txBody>
          <a:bodyPr wrap="square" rtlCol="0">
            <a:spAutoFit/>
          </a:bodyPr>
          <a:lstStyle/>
          <a:p>
            <a:r>
              <a:rPr lang="en-US" sz="1400" b="1" dirty="0">
                <a:solidFill>
                  <a:schemeClr val="tx1">
                    <a:lumMod val="65000"/>
                    <a:lumOff val="35000"/>
                  </a:schemeClr>
                </a:solidFill>
              </a:rPr>
              <a:t>0             1          2          3             4          5        6           7            8           9         10        11         12         13        14        15         16        17         18       19</a:t>
            </a:r>
            <a:endParaRPr lang="en-RW" sz="1400" b="1" dirty="0">
              <a:solidFill>
                <a:schemeClr val="tx1">
                  <a:lumMod val="65000"/>
                  <a:lumOff val="35000"/>
                </a:schemeClr>
              </a:solidFill>
            </a:endParaRPr>
          </a:p>
        </p:txBody>
      </p:sp>
      <p:graphicFrame>
        <p:nvGraphicFramePr>
          <p:cNvPr id="6" name="Table 9">
            <a:extLst>
              <a:ext uri="{FF2B5EF4-FFF2-40B4-BE49-F238E27FC236}">
                <a16:creationId xmlns:a16="http://schemas.microsoft.com/office/drawing/2014/main" id="{6CFB2729-F88A-40A7-BC21-B1D5E1CE92A1}"/>
              </a:ext>
            </a:extLst>
          </p:cNvPr>
          <p:cNvGraphicFramePr>
            <a:graphicFrameLocks noGrp="1"/>
          </p:cNvGraphicFramePr>
          <p:nvPr>
            <p:extLst>
              <p:ext uri="{D42A27DB-BD31-4B8C-83A1-F6EECF244321}">
                <p14:modId xmlns:p14="http://schemas.microsoft.com/office/powerpoint/2010/main" val="892963297"/>
              </p:ext>
            </p:extLst>
          </p:nvPr>
        </p:nvGraphicFramePr>
        <p:xfrm>
          <a:off x="1167280" y="3429000"/>
          <a:ext cx="10186520" cy="365760"/>
        </p:xfrm>
        <a:graphic>
          <a:graphicData uri="http://schemas.openxmlformats.org/drawingml/2006/table">
            <a:tbl>
              <a:tblPr firstRow="1" bandRow="1">
                <a:tableStyleId>{5C22544A-7EE6-4342-B048-85BDC9FD1C3A}</a:tableStyleId>
              </a:tblPr>
              <a:tblGrid>
                <a:gridCol w="509326">
                  <a:extLst>
                    <a:ext uri="{9D8B030D-6E8A-4147-A177-3AD203B41FA5}">
                      <a16:colId xmlns:a16="http://schemas.microsoft.com/office/drawing/2014/main" val="769703149"/>
                    </a:ext>
                  </a:extLst>
                </a:gridCol>
                <a:gridCol w="509326">
                  <a:extLst>
                    <a:ext uri="{9D8B030D-6E8A-4147-A177-3AD203B41FA5}">
                      <a16:colId xmlns:a16="http://schemas.microsoft.com/office/drawing/2014/main" val="711126655"/>
                    </a:ext>
                  </a:extLst>
                </a:gridCol>
                <a:gridCol w="509326">
                  <a:extLst>
                    <a:ext uri="{9D8B030D-6E8A-4147-A177-3AD203B41FA5}">
                      <a16:colId xmlns:a16="http://schemas.microsoft.com/office/drawing/2014/main" val="219414342"/>
                    </a:ext>
                  </a:extLst>
                </a:gridCol>
                <a:gridCol w="509326">
                  <a:extLst>
                    <a:ext uri="{9D8B030D-6E8A-4147-A177-3AD203B41FA5}">
                      <a16:colId xmlns:a16="http://schemas.microsoft.com/office/drawing/2014/main" val="83647063"/>
                    </a:ext>
                  </a:extLst>
                </a:gridCol>
                <a:gridCol w="509326">
                  <a:extLst>
                    <a:ext uri="{9D8B030D-6E8A-4147-A177-3AD203B41FA5}">
                      <a16:colId xmlns:a16="http://schemas.microsoft.com/office/drawing/2014/main" val="3330704347"/>
                    </a:ext>
                  </a:extLst>
                </a:gridCol>
                <a:gridCol w="509326">
                  <a:extLst>
                    <a:ext uri="{9D8B030D-6E8A-4147-A177-3AD203B41FA5}">
                      <a16:colId xmlns:a16="http://schemas.microsoft.com/office/drawing/2014/main" val="4093088073"/>
                    </a:ext>
                  </a:extLst>
                </a:gridCol>
                <a:gridCol w="509326">
                  <a:extLst>
                    <a:ext uri="{9D8B030D-6E8A-4147-A177-3AD203B41FA5}">
                      <a16:colId xmlns:a16="http://schemas.microsoft.com/office/drawing/2014/main" val="2450261145"/>
                    </a:ext>
                  </a:extLst>
                </a:gridCol>
                <a:gridCol w="509326">
                  <a:extLst>
                    <a:ext uri="{9D8B030D-6E8A-4147-A177-3AD203B41FA5}">
                      <a16:colId xmlns:a16="http://schemas.microsoft.com/office/drawing/2014/main" val="3716595994"/>
                    </a:ext>
                  </a:extLst>
                </a:gridCol>
                <a:gridCol w="509326">
                  <a:extLst>
                    <a:ext uri="{9D8B030D-6E8A-4147-A177-3AD203B41FA5}">
                      <a16:colId xmlns:a16="http://schemas.microsoft.com/office/drawing/2014/main" val="2342713598"/>
                    </a:ext>
                  </a:extLst>
                </a:gridCol>
                <a:gridCol w="509326">
                  <a:extLst>
                    <a:ext uri="{9D8B030D-6E8A-4147-A177-3AD203B41FA5}">
                      <a16:colId xmlns:a16="http://schemas.microsoft.com/office/drawing/2014/main" val="1988915841"/>
                    </a:ext>
                  </a:extLst>
                </a:gridCol>
                <a:gridCol w="509326">
                  <a:extLst>
                    <a:ext uri="{9D8B030D-6E8A-4147-A177-3AD203B41FA5}">
                      <a16:colId xmlns:a16="http://schemas.microsoft.com/office/drawing/2014/main" val="2912413448"/>
                    </a:ext>
                  </a:extLst>
                </a:gridCol>
                <a:gridCol w="509326">
                  <a:extLst>
                    <a:ext uri="{9D8B030D-6E8A-4147-A177-3AD203B41FA5}">
                      <a16:colId xmlns:a16="http://schemas.microsoft.com/office/drawing/2014/main" val="3664913185"/>
                    </a:ext>
                  </a:extLst>
                </a:gridCol>
                <a:gridCol w="509326">
                  <a:extLst>
                    <a:ext uri="{9D8B030D-6E8A-4147-A177-3AD203B41FA5}">
                      <a16:colId xmlns:a16="http://schemas.microsoft.com/office/drawing/2014/main" val="2018058867"/>
                    </a:ext>
                  </a:extLst>
                </a:gridCol>
                <a:gridCol w="509326">
                  <a:extLst>
                    <a:ext uri="{9D8B030D-6E8A-4147-A177-3AD203B41FA5}">
                      <a16:colId xmlns:a16="http://schemas.microsoft.com/office/drawing/2014/main" val="1740047482"/>
                    </a:ext>
                  </a:extLst>
                </a:gridCol>
                <a:gridCol w="509326">
                  <a:extLst>
                    <a:ext uri="{9D8B030D-6E8A-4147-A177-3AD203B41FA5}">
                      <a16:colId xmlns:a16="http://schemas.microsoft.com/office/drawing/2014/main" val="1511292491"/>
                    </a:ext>
                  </a:extLst>
                </a:gridCol>
                <a:gridCol w="509326">
                  <a:extLst>
                    <a:ext uri="{9D8B030D-6E8A-4147-A177-3AD203B41FA5}">
                      <a16:colId xmlns:a16="http://schemas.microsoft.com/office/drawing/2014/main" val="1822345329"/>
                    </a:ext>
                  </a:extLst>
                </a:gridCol>
                <a:gridCol w="509326">
                  <a:extLst>
                    <a:ext uri="{9D8B030D-6E8A-4147-A177-3AD203B41FA5}">
                      <a16:colId xmlns:a16="http://schemas.microsoft.com/office/drawing/2014/main" val="735206571"/>
                    </a:ext>
                  </a:extLst>
                </a:gridCol>
                <a:gridCol w="509326">
                  <a:extLst>
                    <a:ext uri="{9D8B030D-6E8A-4147-A177-3AD203B41FA5}">
                      <a16:colId xmlns:a16="http://schemas.microsoft.com/office/drawing/2014/main" val="486898241"/>
                    </a:ext>
                  </a:extLst>
                </a:gridCol>
                <a:gridCol w="509326">
                  <a:extLst>
                    <a:ext uri="{9D8B030D-6E8A-4147-A177-3AD203B41FA5}">
                      <a16:colId xmlns:a16="http://schemas.microsoft.com/office/drawing/2014/main" val="3408017415"/>
                    </a:ext>
                  </a:extLst>
                </a:gridCol>
                <a:gridCol w="509326">
                  <a:extLst>
                    <a:ext uri="{9D8B030D-6E8A-4147-A177-3AD203B41FA5}">
                      <a16:colId xmlns:a16="http://schemas.microsoft.com/office/drawing/2014/main" val="3417268344"/>
                    </a:ext>
                  </a:extLst>
                </a:gridCol>
              </a:tblGrid>
              <a:tr h="224714">
                <a:tc>
                  <a:txBody>
                    <a:bodyPr/>
                    <a:lstStyle/>
                    <a:p>
                      <a:r>
                        <a:rPr lang="en-US" dirty="0">
                          <a:solidFill>
                            <a:sysClr val="windowText" lastClr="000000"/>
                          </a:solidFill>
                        </a:rPr>
                        <a:t>H</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w</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a</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r</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e</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y</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u</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 </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dirty="0">
                          <a:solidFill>
                            <a:sysClr val="windowText" lastClr="000000"/>
                          </a:solidFill>
                        </a:rPr>
                        <a:t>\0</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7" name="TextBox 6">
            <a:extLst>
              <a:ext uri="{FF2B5EF4-FFF2-40B4-BE49-F238E27FC236}">
                <a16:creationId xmlns:a16="http://schemas.microsoft.com/office/drawing/2014/main" id="{E4CE34C4-BEFD-446E-8C91-89512C38743D}"/>
              </a:ext>
            </a:extLst>
          </p:cNvPr>
          <p:cNvSpPr txBox="1"/>
          <p:nvPr/>
        </p:nvSpPr>
        <p:spPr>
          <a:xfrm>
            <a:off x="522704" y="4900500"/>
            <a:ext cx="10186518" cy="307777"/>
          </a:xfrm>
          <a:prstGeom prst="rect">
            <a:avLst/>
          </a:prstGeom>
          <a:noFill/>
        </p:spPr>
        <p:txBody>
          <a:bodyPr wrap="square" rtlCol="0">
            <a:spAutoFit/>
          </a:bodyPr>
          <a:lstStyle/>
          <a:p>
            <a:r>
              <a:rPr lang="en-US" sz="1400" b="1" dirty="0">
                <a:solidFill>
                  <a:schemeClr val="tx1">
                    <a:lumMod val="65000"/>
                    <a:lumOff val="35000"/>
                  </a:schemeClr>
                </a:solidFill>
              </a:rPr>
              <a:t>0             1          2          3             4          5        6           7            8           9         10        11         12         13        14        15         16        17         18       19</a:t>
            </a:r>
            <a:endParaRPr lang="en-RW" sz="1400" b="1" dirty="0">
              <a:solidFill>
                <a:schemeClr val="tx1">
                  <a:lumMod val="65000"/>
                  <a:lumOff val="35000"/>
                </a:schemeClr>
              </a:solidFill>
            </a:endParaRPr>
          </a:p>
        </p:txBody>
      </p:sp>
      <p:graphicFrame>
        <p:nvGraphicFramePr>
          <p:cNvPr id="8" name="Table 9">
            <a:extLst>
              <a:ext uri="{FF2B5EF4-FFF2-40B4-BE49-F238E27FC236}">
                <a16:creationId xmlns:a16="http://schemas.microsoft.com/office/drawing/2014/main" id="{2E332C19-6149-4955-B6B3-49D5ADD32FCB}"/>
              </a:ext>
            </a:extLst>
          </p:cNvPr>
          <p:cNvGraphicFramePr>
            <a:graphicFrameLocks noGrp="1"/>
          </p:cNvGraphicFramePr>
          <p:nvPr>
            <p:extLst>
              <p:ext uri="{D42A27DB-BD31-4B8C-83A1-F6EECF244321}">
                <p14:modId xmlns:p14="http://schemas.microsoft.com/office/powerpoint/2010/main" val="439397131"/>
              </p:ext>
            </p:extLst>
          </p:nvPr>
        </p:nvGraphicFramePr>
        <p:xfrm>
          <a:off x="522702" y="4541811"/>
          <a:ext cx="10186520" cy="365760"/>
        </p:xfrm>
        <a:graphic>
          <a:graphicData uri="http://schemas.openxmlformats.org/drawingml/2006/table">
            <a:tbl>
              <a:tblPr firstRow="1" bandRow="1">
                <a:tableStyleId>{5C22544A-7EE6-4342-B048-85BDC9FD1C3A}</a:tableStyleId>
              </a:tblPr>
              <a:tblGrid>
                <a:gridCol w="509326">
                  <a:extLst>
                    <a:ext uri="{9D8B030D-6E8A-4147-A177-3AD203B41FA5}">
                      <a16:colId xmlns:a16="http://schemas.microsoft.com/office/drawing/2014/main" val="769703149"/>
                    </a:ext>
                  </a:extLst>
                </a:gridCol>
                <a:gridCol w="509326">
                  <a:extLst>
                    <a:ext uri="{9D8B030D-6E8A-4147-A177-3AD203B41FA5}">
                      <a16:colId xmlns:a16="http://schemas.microsoft.com/office/drawing/2014/main" val="711126655"/>
                    </a:ext>
                  </a:extLst>
                </a:gridCol>
                <a:gridCol w="509326">
                  <a:extLst>
                    <a:ext uri="{9D8B030D-6E8A-4147-A177-3AD203B41FA5}">
                      <a16:colId xmlns:a16="http://schemas.microsoft.com/office/drawing/2014/main" val="219414342"/>
                    </a:ext>
                  </a:extLst>
                </a:gridCol>
                <a:gridCol w="509326">
                  <a:extLst>
                    <a:ext uri="{9D8B030D-6E8A-4147-A177-3AD203B41FA5}">
                      <a16:colId xmlns:a16="http://schemas.microsoft.com/office/drawing/2014/main" val="83647063"/>
                    </a:ext>
                  </a:extLst>
                </a:gridCol>
                <a:gridCol w="509326">
                  <a:extLst>
                    <a:ext uri="{9D8B030D-6E8A-4147-A177-3AD203B41FA5}">
                      <a16:colId xmlns:a16="http://schemas.microsoft.com/office/drawing/2014/main" val="3330704347"/>
                    </a:ext>
                  </a:extLst>
                </a:gridCol>
                <a:gridCol w="509326">
                  <a:extLst>
                    <a:ext uri="{9D8B030D-6E8A-4147-A177-3AD203B41FA5}">
                      <a16:colId xmlns:a16="http://schemas.microsoft.com/office/drawing/2014/main" val="4093088073"/>
                    </a:ext>
                  </a:extLst>
                </a:gridCol>
                <a:gridCol w="509326">
                  <a:extLst>
                    <a:ext uri="{9D8B030D-6E8A-4147-A177-3AD203B41FA5}">
                      <a16:colId xmlns:a16="http://schemas.microsoft.com/office/drawing/2014/main" val="2450261145"/>
                    </a:ext>
                  </a:extLst>
                </a:gridCol>
                <a:gridCol w="509326">
                  <a:extLst>
                    <a:ext uri="{9D8B030D-6E8A-4147-A177-3AD203B41FA5}">
                      <a16:colId xmlns:a16="http://schemas.microsoft.com/office/drawing/2014/main" val="3716595994"/>
                    </a:ext>
                  </a:extLst>
                </a:gridCol>
                <a:gridCol w="509326">
                  <a:extLst>
                    <a:ext uri="{9D8B030D-6E8A-4147-A177-3AD203B41FA5}">
                      <a16:colId xmlns:a16="http://schemas.microsoft.com/office/drawing/2014/main" val="2342713598"/>
                    </a:ext>
                  </a:extLst>
                </a:gridCol>
                <a:gridCol w="509326">
                  <a:extLst>
                    <a:ext uri="{9D8B030D-6E8A-4147-A177-3AD203B41FA5}">
                      <a16:colId xmlns:a16="http://schemas.microsoft.com/office/drawing/2014/main" val="1988915841"/>
                    </a:ext>
                  </a:extLst>
                </a:gridCol>
                <a:gridCol w="509326">
                  <a:extLst>
                    <a:ext uri="{9D8B030D-6E8A-4147-A177-3AD203B41FA5}">
                      <a16:colId xmlns:a16="http://schemas.microsoft.com/office/drawing/2014/main" val="2912413448"/>
                    </a:ext>
                  </a:extLst>
                </a:gridCol>
                <a:gridCol w="509326">
                  <a:extLst>
                    <a:ext uri="{9D8B030D-6E8A-4147-A177-3AD203B41FA5}">
                      <a16:colId xmlns:a16="http://schemas.microsoft.com/office/drawing/2014/main" val="3664913185"/>
                    </a:ext>
                  </a:extLst>
                </a:gridCol>
                <a:gridCol w="509326">
                  <a:extLst>
                    <a:ext uri="{9D8B030D-6E8A-4147-A177-3AD203B41FA5}">
                      <a16:colId xmlns:a16="http://schemas.microsoft.com/office/drawing/2014/main" val="2018058867"/>
                    </a:ext>
                  </a:extLst>
                </a:gridCol>
                <a:gridCol w="509326">
                  <a:extLst>
                    <a:ext uri="{9D8B030D-6E8A-4147-A177-3AD203B41FA5}">
                      <a16:colId xmlns:a16="http://schemas.microsoft.com/office/drawing/2014/main" val="1740047482"/>
                    </a:ext>
                  </a:extLst>
                </a:gridCol>
                <a:gridCol w="509326">
                  <a:extLst>
                    <a:ext uri="{9D8B030D-6E8A-4147-A177-3AD203B41FA5}">
                      <a16:colId xmlns:a16="http://schemas.microsoft.com/office/drawing/2014/main" val="1511292491"/>
                    </a:ext>
                  </a:extLst>
                </a:gridCol>
                <a:gridCol w="509326">
                  <a:extLst>
                    <a:ext uri="{9D8B030D-6E8A-4147-A177-3AD203B41FA5}">
                      <a16:colId xmlns:a16="http://schemas.microsoft.com/office/drawing/2014/main" val="1822345329"/>
                    </a:ext>
                  </a:extLst>
                </a:gridCol>
                <a:gridCol w="509326">
                  <a:extLst>
                    <a:ext uri="{9D8B030D-6E8A-4147-A177-3AD203B41FA5}">
                      <a16:colId xmlns:a16="http://schemas.microsoft.com/office/drawing/2014/main" val="735206571"/>
                    </a:ext>
                  </a:extLst>
                </a:gridCol>
                <a:gridCol w="509326">
                  <a:extLst>
                    <a:ext uri="{9D8B030D-6E8A-4147-A177-3AD203B41FA5}">
                      <a16:colId xmlns:a16="http://schemas.microsoft.com/office/drawing/2014/main" val="486898241"/>
                    </a:ext>
                  </a:extLst>
                </a:gridCol>
                <a:gridCol w="509326">
                  <a:extLst>
                    <a:ext uri="{9D8B030D-6E8A-4147-A177-3AD203B41FA5}">
                      <a16:colId xmlns:a16="http://schemas.microsoft.com/office/drawing/2014/main" val="3408017415"/>
                    </a:ext>
                  </a:extLst>
                </a:gridCol>
                <a:gridCol w="509326">
                  <a:extLst>
                    <a:ext uri="{9D8B030D-6E8A-4147-A177-3AD203B41FA5}">
                      <a16:colId xmlns:a16="http://schemas.microsoft.com/office/drawing/2014/main" val="3417268344"/>
                    </a:ext>
                  </a:extLst>
                </a:gridCol>
              </a:tblGrid>
              <a:tr h="224714">
                <a:tc>
                  <a:txBody>
                    <a:bodyPr/>
                    <a:lstStyle/>
                    <a:p>
                      <a:r>
                        <a:rPr lang="en-US" dirty="0">
                          <a:solidFill>
                            <a:sysClr val="windowText" lastClr="000000"/>
                          </a:solidFill>
                        </a:rPr>
                        <a:t>H</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w</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a</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r</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e</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y</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u</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 </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G</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o</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d</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I</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 </a:t>
                      </a:r>
                      <a:endParaRPr lang="en-RW"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30546001"/>
                  </a:ext>
                </a:extLst>
              </a:tr>
            </a:tbl>
          </a:graphicData>
        </a:graphic>
      </p:graphicFrame>
      <p:sp>
        <p:nvSpPr>
          <p:cNvPr id="9" name="TextBox 8">
            <a:extLst>
              <a:ext uri="{FF2B5EF4-FFF2-40B4-BE49-F238E27FC236}">
                <a16:creationId xmlns:a16="http://schemas.microsoft.com/office/drawing/2014/main" id="{65705A1C-670D-43EB-B092-3A1157A27588}"/>
              </a:ext>
            </a:extLst>
          </p:cNvPr>
          <p:cNvSpPr txBox="1"/>
          <p:nvPr/>
        </p:nvSpPr>
        <p:spPr>
          <a:xfrm>
            <a:off x="10709222" y="4565325"/>
            <a:ext cx="1732614" cy="369332"/>
          </a:xfrm>
          <a:prstGeom prst="rect">
            <a:avLst/>
          </a:prstGeom>
          <a:noFill/>
          <a:ln>
            <a:noFill/>
          </a:ln>
        </p:spPr>
        <p:txBody>
          <a:bodyPr wrap="square" rtlCol="0">
            <a:spAutoFit/>
          </a:bodyPr>
          <a:lstStyle/>
          <a:p>
            <a:r>
              <a:rPr lang="en-US" dirty="0">
                <a:solidFill>
                  <a:srgbClr val="FF0000"/>
                </a:solidFill>
                <a:highlight>
                  <a:srgbClr val="FFFF00"/>
                </a:highlight>
                <a:latin typeface="Consolas" panose="020B0609020204030204" pitchFamily="49" charset="0"/>
              </a:rPr>
              <a:t>Overflow!</a:t>
            </a:r>
            <a:endParaRPr lang="en-RW" dirty="0">
              <a:solidFill>
                <a:srgbClr val="FF0000"/>
              </a:solidFill>
              <a:highlight>
                <a:srgbClr val="FFFF00"/>
              </a:highlight>
            </a:endParaRPr>
          </a:p>
        </p:txBody>
      </p:sp>
    </p:spTree>
    <p:extLst>
      <p:ext uri="{BB962C8B-B14F-4D97-AF65-F5344CB8AC3E}">
        <p14:creationId xmlns:p14="http://schemas.microsoft.com/office/powerpoint/2010/main" val="3583067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3612</Words>
  <Application>Microsoft Office PowerPoint</Application>
  <PresentationFormat>Widescreen</PresentationFormat>
  <Paragraphs>449</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Consolas</vt:lpstr>
      <vt:lpstr>Times New Roman</vt:lpstr>
      <vt:lpstr>Office Theme</vt:lpstr>
      <vt:lpstr>Programming fundamentals</vt:lpstr>
      <vt:lpstr>Recap</vt:lpstr>
      <vt:lpstr>Agenda</vt:lpstr>
      <vt:lpstr>String vs char array</vt:lpstr>
      <vt:lpstr>Practice questions v5 character array and strings</vt:lpstr>
      <vt:lpstr>Which of the following declarations are equivalent? </vt:lpstr>
      <vt:lpstr>Explore strcat function and answer the following:</vt:lpstr>
      <vt:lpstr>PowerPoint Presentation</vt:lpstr>
      <vt:lpstr>PowerPoint Presentation</vt:lpstr>
      <vt:lpstr>What is the maximum length of a string that can be placed in the string variable declared by the following declaration? Explain. char s[6];</vt:lpstr>
      <vt:lpstr>How many characters are in each of the following character and string constants? </vt:lpstr>
      <vt:lpstr>PowerPoint Presentation</vt:lpstr>
      <vt:lpstr>PowerPoint Presentation</vt:lpstr>
      <vt:lpstr>PowerPoint Presentation</vt:lpstr>
      <vt:lpstr>PowerPoint Presentation</vt:lpstr>
      <vt:lpstr>PowerPoint Presentation</vt:lpstr>
      <vt:lpstr>9. Create a Cstring variable that contains a name, age, and title. Each field is separated by a space. For example, the string might contain “Bob 45 Programmer” or any other name/age/title in the same format. Assume the name, age, and title have no spaces themselves. Write a program using only functions from cstring (not the class string) that can extract the name, age, and title into separate variables. Test your program with a variety of names, ages, and titles. </vt:lpstr>
      <vt:lpstr>PowerPoint Presentation</vt:lpstr>
      <vt:lpstr>10. Write a program that inputs a first and last name, separated by a space, into a string variable. Use the string functions to output the first and last initial. Embed your code into a do-while loop. At the end of the loop ask the user if he or she would like to repeat the program. Input the user’s choice into a char using cin. If the character is ‘y’ then repeat the program, otherwise exit. Beware of the pitfall with newlines when cin is mixed with getline</vt:lpstr>
      <vt:lpstr>PowerPoint Presentation</vt:lpstr>
      <vt:lpstr>11. Write a program that will read in a line of text and output the number of words in the line and the number of occurrences of each letter. Define a word to be any string of letters that is delimited at each end by either whitespace, a period, a comma, or the beginning or end of the line. You can assume that the input consists entirely of letters, whitespace, commas, and periods. When outputting the number of letters that occur in a line, be sure to count upper- and lowercase versions of a letter as the same letter. Output the letters in alphabetical order and list only those letters that do occur in the input line. For example, the input line I say Hi. should produce output similar to the following: 3 words 1 a 1 h 2 i 1 s 1 y </vt:lpstr>
      <vt:lpstr>PowerPoint Presentation</vt:lpstr>
      <vt:lpstr>12. Write a program that reads in a sentence of up to 100 characters and outputs the sentence with spacing corrected and with letters corrected for capitalization. In other words, in the output sentence, all strings of two or more blanks should be compressed to a single blank. The sentence should start with an uppercase letter but should contain no other uppercase letters. Do not worry about proper names; if their first letters are changed to lowercase, that is acceptable. Treat a line break as if it were a blank, in the sense that a line break and any number of blanks are compressed to a single blank. Assume that the sentence ends with a period and contains no other periods. For example, the input the Answer to life, the Universe, and everything IS 42. should produce the following output: The answer to life, the universe, and everything is 42. </vt:lpstr>
      <vt:lpstr>13. Write a program that reads in a line of text and replaces all four-letter words with the word “love”. For example, the input string I hate you, you dodo!  should produce the output   I love you, you love!   </vt:lpstr>
      <vt:lpstr>14. Write a program that reads in a line of text and outputs the line with all the digits in all integer numbers replaced with 'x'. For example, Input: My userID is john17 and my 4 digit pin is 1234 which is secret.   Output: My userID is john17 and my x digit pin is xxxx which is secret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Nauman Warraich</dc:creator>
  <cp:lastModifiedBy>bushra.naseem001@gmail.com</cp:lastModifiedBy>
  <cp:revision>234</cp:revision>
  <cp:lastPrinted>2019-09-15T17:17:36Z</cp:lastPrinted>
  <dcterms:created xsi:type="dcterms:W3CDTF">2019-09-13T16:36:02Z</dcterms:created>
  <dcterms:modified xsi:type="dcterms:W3CDTF">2020-04-05T08:45:52Z</dcterms:modified>
</cp:coreProperties>
</file>