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370" r:id="rId3"/>
    <p:sldId id="404" r:id="rId4"/>
    <p:sldId id="406" r:id="rId5"/>
    <p:sldId id="407" r:id="rId6"/>
    <p:sldId id="414" r:id="rId7"/>
    <p:sldId id="413" r:id="rId8"/>
    <p:sldId id="416" r:id="rId9"/>
    <p:sldId id="417" r:id="rId10"/>
    <p:sldId id="418" r:id="rId11"/>
    <p:sldId id="408" r:id="rId12"/>
    <p:sldId id="415" r:id="rId13"/>
    <p:sldId id="409" r:id="rId14"/>
    <p:sldId id="410" r:id="rId15"/>
    <p:sldId id="412" r:id="rId16"/>
    <p:sldId id="411" r:id="rId17"/>
    <p:sldId id="405" r:id="rId18"/>
  </p:sldIdLst>
  <p:sldSz cx="12192000" cy="6858000"/>
  <p:notesSz cx="9601200" cy="7315200"/>
  <p:defaultTextStyle>
    <a:defPPr>
      <a:defRPr lang="en-R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ECE"/>
    <a:srgbClr val="FCAF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64" d="100"/>
          <a:sy n="64"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663DC6-BFB1-4DB3-8BD9-EBE85774A9F1}"/>
              </a:ext>
            </a:extLst>
          </p:cNvPr>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r>
              <a:rPr lang="en-US"/>
              <a:t>Object Oriented Programming</a:t>
            </a:r>
            <a:endParaRPr lang="en-RW"/>
          </a:p>
        </p:txBody>
      </p:sp>
      <p:sp>
        <p:nvSpPr>
          <p:cNvPr id="3" name="Date Placeholder 2">
            <a:extLst>
              <a:ext uri="{FF2B5EF4-FFF2-40B4-BE49-F238E27FC236}">
                <a16:creationId xmlns:a16="http://schemas.microsoft.com/office/drawing/2014/main" id="{69EB97B5-AC0D-4F0E-9FE2-94E071CA1DD1}"/>
              </a:ext>
            </a:extLst>
          </p:cNvPr>
          <p:cNvSpPr>
            <a:spLocks noGrp="1"/>
          </p:cNvSpPr>
          <p:nvPr>
            <p:ph type="dt" sz="quarter" idx="1"/>
          </p:nvPr>
        </p:nvSpPr>
        <p:spPr>
          <a:xfrm>
            <a:off x="5438458" y="0"/>
            <a:ext cx="4160520" cy="367030"/>
          </a:xfrm>
          <a:prstGeom prst="rect">
            <a:avLst/>
          </a:prstGeom>
        </p:spPr>
        <p:txBody>
          <a:bodyPr vert="horz" lIns="96661" tIns="48331" rIns="96661" bIns="48331" rtlCol="0"/>
          <a:lstStyle>
            <a:lvl1pPr algn="r">
              <a:defRPr sz="1300"/>
            </a:lvl1pPr>
          </a:lstStyle>
          <a:p>
            <a:fld id="{E3989B02-B486-4123-B917-47FE77C9084C}" type="datetimeFigureOut">
              <a:rPr lang="en-RW" smtClean="0"/>
              <a:t>05/04/2020</a:t>
            </a:fld>
            <a:endParaRPr lang="en-RW"/>
          </a:p>
        </p:txBody>
      </p:sp>
      <p:sp>
        <p:nvSpPr>
          <p:cNvPr id="4" name="Footer Placeholder 3">
            <a:extLst>
              <a:ext uri="{FF2B5EF4-FFF2-40B4-BE49-F238E27FC236}">
                <a16:creationId xmlns:a16="http://schemas.microsoft.com/office/drawing/2014/main" id="{095EA24D-B66C-43F8-8369-159052C481BC}"/>
              </a:ext>
            </a:extLst>
          </p:cNvPr>
          <p:cNvSpPr>
            <a:spLocks noGrp="1"/>
          </p:cNvSpPr>
          <p:nvPr>
            <p:ph type="ftr" sz="quarter" idx="2"/>
          </p:nvPr>
        </p:nvSpPr>
        <p:spPr>
          <a:xfrm>
            <a:off x="0" y="6948172"/>
            <a:ext cx="4160520" cy="367029"/>
          </a:xfrm>
          <a:prstGeom prst="rect">
            <a:avLst/>
          </a:prstGeom>
        </p:spPr>
        <p:txBody>
          <a:bodyPr vert="horz" lIns="96661" tIns="48331" rIns="96661" bIns="48331" rtlCol="0" anchor="b"/>
          <a:lstStyle>
            <a:lvl1pPr algn="l">
              <a:defRPr sz="1300"/>
            </a:lvl1pPr>
          </a:lstStyle>
          <a:p>
            <a:endParaRPr lang="en-RW"/>
          </a:p>
        </p:txBody>
      </p:sp>
      <p:sp>
        <p:nvSpPr>
          <p:cNvPr id="5" name="Slide Number Placeholder 4">
            <a:extLst>
              <a:ext uri="{FF2B5EF4-FFF2-40B4-BE49-F238E27FC236}">
                <a16:creationId xmlns:a16="http://schemas.microsoft.com/office/drawing/2014/main" id="{5C5636AE-904C-47EC-8F7A-4487A1AECF02}"/>
              </a:ext>
            </a:extLst>
          </p:cNvPr>
          <p:cNvSpPr>
            <a:spLocks noGrp="1"/>
          </p:cNvSpPr>
          <p:nvPr>
            <p:ph type="sldNum" sz="quarter" idx="3"/>
          </p:nvPr>
        </p:nvSpPr>
        <p:spPr>
          <a:xfrm>
            <a:off x="5438458" y="6948172"/>
            <a:ext cx="4160520" cy="367029"/>
          </a:xfrm>
          <a:prstGeom prst="rect">
            <a:avLst/>
          </a:prstGeom>
        </p:spPr>
        <p:txBody>
          <a:bodyPr vert="horz" lIns="96661" tIns="48331" rIns="96661" bIns="48331" rtlCol="0" anchor="b"/>
          <a:lstStyle>
            <a:lvl1pPr algn="r">
              <a:defRPr sz="1300"/>
            </a:lvl1pPr>
          </a:lstStyle>
          <a:p>
            <a:fld id="{1C79E4C5-D7EC-4C04-8917-809BC50FA0CA}" type="slidenum">
              <a:rPr lang="en-RW" smtClean="0"/>
              <a:t>‹#›</a:t>
            </a:fld>
            <a:endParaRPr lang="en-RW"/>
          </a:p>
        </p:txBody>
      </p:sp>
    </p:spTree>
    <p:extLst>
      <p:ext uri="{BB962C8B-B14F-4D97-AF65-F5344CB8AC3E}">
        <p14:creationId xmlns:p14="http://schemas.microsoft.com/office/powerpoint/2010/main" val="224354372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r>
              <a:rPr lang="en-US"/>
              <a:t>Object Oriented Programming</a:t>
            </a:r>
            <a:endParaRPr lang="en-RW"/>
          </a:p>
        </p:txBody>
      </p:sp>
      <p:sp>
        <p:nvSpPr>
          <p:cNvPr id="3" name="Date Placeholder 2"/>
          <p:cNvSpPr>
            <a:spLocks noGrp="1"/>
          </p:cNvSpPr>
          <p:nvPr>
            <p:ph type="dt" idx="1"/>
          </p:nvPr>
        </p:nvSpPr>
        <p:spPr>
          <a:xfrm>
            <a:off x="5438458" y="0"/>
            <a:ext cx="4160520" cy="367030"/>
          </a:xfrm>
          <a:prstGeom prst="rect">
            <a:avLst/>
          </a:prstGeom>
        </p:spPr>
        <p:txBody>
          <a:bodyPr vert="horz" lIns="96661" tIns="48331" rIns="96661" bIns="48331" rtlCol="0"/>
          <a:lstStyle>
            <a:lvl1pPr algn="r">
              <a:defRPr sz="1300"/>
            </a:lvl1pPr>
          </a:lstStyle>
          <a:p>
            <a:fld id="{A551752C-3C2E-4DFF-901A-0724505B9891}" type="datetimeFigureOut">
              <a:rPr lang="en-RW" smtClean="0"/>
              <a:t>05/04/2020</a:t>
            </a:fld>
            <a:endParaRPr lang="en-RW"/>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RW"/>
          </a:p>
        </p:txBody>
      </p:sp>
      <p:sp>
        <p:nvSpPr>
          <p:cNvPr id="5" name="Notes Placeholder 4"/>
          <p:cNvSpPr>
            <a:spLocks noGrp="1"/>
          </p:cNvSpPr>
          <p:nvPr>
            <p:ph type="body" sz="quarter" idx="3"/>
          </p:nvPr>
        </p:nvSpPr>
        <p:spPr>
          <a:xfrm>
            <a:off x="960120" y="3520440"/>
            <a:ext cx="7680960" cy="288036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6" name="Footer Placeholder 5"/>
          <p:cNvSpPr>
            <a:spLocks noGrp="1"/>
          </p:cNvSpPr>
          <p:nvPr>
            <p:ph type="ftr" sz="quarter" idx="4"/>
          </p:nvPr>
        </p:nvSpPr>
        <p:spPr>
          <a:xfrm>
            <a:off x="0" y="6948172"/>
            <a:ext cx="4160520" cy="367029"/>
          </a:xfrm>
          <a:prstGeom prst="rect">
            <a:avLst/>
          </a:prstGeom>
        </p:spPr>
        <p:txBody>
          <a:bodyPr vert="horz" lIns="96661" tIns="48331" rIns="96661" bIns="48331" rtlCol="0" anchor="b"/>
          <a:lstStyle>
            <a:lvl1pPr algn="l">
              <a:defRPr sz="1300"/>
            </a:lvl1pPr>
          </a:lstStyle>
          <a:p>
            <a:endParaRPr lang="en-RW"/>
          </a:p>
        </p:txBody>
      </p:sp>
      <p:sp>
        <p:nvSpPr>
          <p:cNvPr id="7" name="Slide Number Placeholder 6"/>
          <p:cNvSpPr>
            <a:spLocks noGrp="1"/>
          </p:cNvSpPr>
          <p:nvPr>
            <p:ph type="sldNum" sz="quarter" idx="5"/>
          </p:nvPr>
        </p:nvSpPr>
        <p:spPr>
          <a:xfrm>
            <a:off x="5438458" y="6948172"/>
            <a:ext cx="4160520" cy="367029"/>
          </a:xfrm>
          <a:prstGeom prst="rect">
            <a:avLst/>
          </a:prstGeom>
        </p:spPr>
        <p:txBody>
          <a:bodyPr vert="horz" lIns="96661" tIns="48331" rIns="96661" bIns="48331" rtlCol="0" anchor="b"/>
          <a:lstStyle>
            <a:lvl1pPr algn="r">
              <a:defRPr sz="1300"/>
            </a:lvl1pPr>
          </a:lstStyle>
          <a:p>
            <a:fld id="{5521FE48-8834-4F9D-8EF1-C31ACD56AD40}" type="slidenum">
              <a:rPr lang="en-RW" smtClean="0"/>
              <a:t>‹#›</a:t>
            </a:fld>
            <a:endParaRPr lang="en-RW"/>
          </a:p>
        </p:txBody>
      </p:sp>
    </p:spTree>
    <p:extLst>
      <p:ext uri="{BB962C8B-B14F-4D97-AF65-F5344CB8AC3E}">
        <p14:creationId xmlns:p14="http://schemas.microsoft.com/office/powerpoint/2010/main" val="48485972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W"/>
          </a:p>
        </p:txBody>
      </p:sp>
      <p:sp>
        <p:nvSpPr>
          <p:cNvPr id="4" name="Header Placeholder 3"/>
          <p:cNvSpPr>
            <a:spLocks noGrp="1"/>
          </p:cNvSpPr>
          <p:nvPr>
            <p:ph type="hdr" sz="quarter"/>
          </p:nvPr>
        </p:nvSpPr>
        <p:spPr/>
        <p:txBody>
          <a:bodyPr/>
          <a:lstStyle/>
          <a:p>
            <a:r>
              <a:rPr lang="en-US"/>
              <a:t>Object Oriented Programming</a:t>
            </a:r>
            <a:endParaRPr lang="en-RW"/>
          </a:p>
        </p:txBody>
      </p:sp>
      <p:sp>
        <p:nvSpPr>
          <p:cNvPr id="5" name="Slide Number Placeholder 4"/>
          <p:cNvSpPr>
            <a:spLocks noGrp="1"/>
          </p:cNvSpPr>
          <p:nvPr>
            <p:ph type="sldNum" sz="quarter" idx="5"/>
          </p:nvPr>
        </p:nvSpPr>
        <p:spPr/>
        <p:txBody>
          <a:bodyPr/>
          <a:lstStyle/>
          <a:p>
            <a:fld id="{5521FE48-8834-4F9D-8EF1-C31ACD56AD40}" type="slidenum">
              <a:rPr lang="en-RW" smtClean="0"/>
              <a:t>1</a:t>
            </a:fld>
            <a:endParaRPr lang="en-RW"/>
          </a:p>
        </p:txBody>
      </p:sp>
    </p:spTree>
    <p:extLst>
      <p:ext uri="{BB962C8B-B14F-4D97-AF65-F5344CB8AC3E}">
        <p14:creationId xmlns:p14="http://schemas.microsoft.com/office/powerpoint/2010/main" val="5125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W"/>
          </a:p>
        </p:txBody>
      </p:sp>
      <p:sp>
        <p:nvSpPr>
          <p:cNvPr id="4" name="Header Placeholder 3"/>
          <p:cNvSpPr>
            <a:spLocks noGrp="1"/>
          </p:cNvSpPr>
          <p:nvPr>
            <p:ph type="hdr" sz="quarter"/>
          </p:nvPr>
        </p:nvSpPr>
        <p:spPr/>
        <p:txBody>
          <a:bodyPr/>
          <a:lstStyle/>
          <a:p>
            <a:r>
              <a:rPr lang="en-US"/>
              <a:t>Object Oriented Programming</a:t>
            </a:r>
            <a:endParaRPr lang="en-RW"/>
          </a:p>
        </p:txBody>
      </p:sp>
      <p:sp>
        <p:nvSpPr>
          <p:cNvPr id="5" name="Slide Number Placeholder 4"/>
          <p:cNvSpPr>
            <a:spLocks noGrp="1"/>
          </p:cNvSpPr>
          <p:nvPr>
            <p:ph type="sldNum" sz="quarter" idx="5"/>
          </p:nvPr>
        </p:nvSpPr>
        <p:spPr/>
        <p:txBody>
          <a:bodyPr/>
          <a:lstStyle/>
          <a:p>
            <a:fld id="{5521FE48-8834-4F9D-8EF1-C31ACD56AD40}" type="slidenum">
              <a:rPr lang="en-RW" smtClean="0"/>
              <a:t>2</a:t>
            </a:fld>
            <a:endParaRPr lang="en-RW"/>
          </a:p>
        </p:txBody>
      </p:sp>
    </p:spTree>
    <p:extLst>
      <p:ext uri="{BB962C8B-B14F-4D97-AF65-F5344CB8AC3E}">
        <p14:creationId xmlns:p14="http://schemas.microsoft.com/office/powerpoint/2010/main" val="584191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66A5-B71B-4EDB-8BB2-8EA9F33E99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RW"/>
          </a:p>
        </p:txBody>
      </p:sp>
      <p:sp>
        <p:nvSpPr>
          <p:cNvPr id="3" name="Subtitle 2">
            <a:extLst>
              <a:ext uri="{FF2B5EF4-FFF2-40B4-BE49-F238E27FC236}">
                <a16:creationId xmlns:a16="http://schemas.microsoft.com/office/drawing/2014/main" id="{D6F4ECBF-A10C-4CA8-8F16-45BE08278D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RW"/>
          </a:p>
        </p:txBody>
      </p:sp>
      <p:sp>
        <p:nvSpPr>
          <p:cNvPr id="4" name="Date Placeholder 3">
            <a:extLst>
              <a:ext uri="{FF2B5EF4-FFF2-40B4-BE49-F238E27FC236}">
                <a16:creationId xmlns:a16="http://schemas.microsoft.com/office/drawing/2014/main" id="{B795D9CB-ABA7-4D18-B23E-24A0309718FB}"/>
              </a:ext>
            </a:extLst>
          </p:cNvPr>
          <p:cNvSpPr>
            <a:spLocks noGrp="1"/>
          </p:cNvSpPr>
          <p:nvPr>
            <p:ph type="dt" sz="half" idx="10"/>
          </p:nvPr>
        </p:nvSpPr>
        <p:spPr/>
        <p:txBody>
          <a:bodyPr/>
          <a:lstStyle/>
          <a:p>
            <a:fld id="{B71F1CC2-375A-43C2-B54C-06166A88DD25}" type="datetime8">
              <a:rPr lang="en-RW" smtClean="0"/>
              <a:t>05/04/2020 14:31</a:t>
            </a:fld>
            <a:endParaRPr lang="en-RW"/>
          </a:p>
        </p:txBody>
      </p:sp>
      <p:sp>
        <p:nvSpPr>
          <p:cNvPr id="6" name="Slide Number Placeholder 5">
            <a:extLst>
              <a:ext uri="{FF2B5EF4-FFF2-40B4-BE49-F238E27FC236}">
                <a16:creationId xmlns:a16="http://schemas.microsoft.com/office/drawing/2014/main" id="{21E1A5C6-104E-4766-96E7-5ECE7FA54844}"/>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180695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B352-298F-49F4-AF82-223C1B916547}"/>
              </a:ext>
            </a:extLst>
          </p:cNvPr>
          <p:cNvSpPr>
            <a:spLocks noGrp="1"/>
          </p:cNvSpPr>
          <p:nvPr>
            <p:ph type="title"/>
          </p:nvPr>
        </p:nvSpPr>
        <p:spPr/>
        <p:txBody>
          <a:bodyPr/>
          <a:lstStyle/>
          <a:p>
            <a:r>
              <a:rPr lang="en-US"/>
              <a:t>Click to edit Master title style</a:t>
            </a:r>
            <a:endParaRPr lang="en-RW"/>
          </a:p>
        </p:txBody>
      </p:sp>
      <p:sp>
        <p:nvSpPr>
          <p:cNvPr id="3" name="Vertical Text Placeholder 2">
            <a:extLst>
              <a:ext uri="{FF2B5EF4-FFF2-40B4-BE49-F238E27FC236}">
                <a16:creationId xmlns:a16="http://schemas.microsoft.com/office/drawing/2014/main" id="{DDD9EE38-F5B2-4F9F-92AD-B5090E78D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Date Placeholder 3">
            <a:extLst>
              <a:ext uri="{FF2B5EF4-FFF2-40B4-BE49-F238E27FC236}">
                <a16:creationId xmlns:a16="http://schemas.microsoft.com/office/drawing/2014/main" id="{DB4D800F-239F-4E89-9956-C6D3BB7EF72C}"/>
              </a:ext>
            </a:extLst>
          </p:cNvPr>
          <p:cNvSpPr>
            <a:spLocks noGrp="1"/>
          </p:cNvSpPr>
          <p:nvPr>
            <p:ph type="dt" sz="half" idx="10"/>
          </p:nvPr>
        </p:nvSpPr>
        <p:spPr/>
        <p:txBody>
          <a:bodyPr/>
          <a:lstStyle/>
          <a:p>
            <a:fld id="{8E9C085C-22D9-4973-AB13-7E23D2D2F391}" type="datetime8">
              <a:rPr lang="en-RW" smtClean="0"/>
              <a:t>05/04/2020 14:31</a:t>
            </a:fld>
            <a:endParaRPr lang="en-RW"/>
          </a:p>
        </p:txBody>
      </p:sp>
      <p:sp>
        <p:nvSpPr>
          <p:cNvPr id="6" name="Slide Number Placeholder 5">
            <a:extLst>
              <a:ext uri="{FF2B5EF4-FFF2-40B4-BE49-F238E27FC236}">
                <a16:creationId xmlns:a16="http://schemas.microsoft.com/office/drawing/2014/main" id="{C0E46425-EC2A-4BBB-B7F6-328BF21674FC}"/>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51021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7CA580-3E14-4733-A1EC-890637F906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RW"/>
          </a:p>
        </p:txBody>
      </p:sp>
      <p:sp>
        <p:nvSpPr>
          <p:cNvPr id="3" name="Vertical Text Placeholder 2">
            <a:extLst>
              <a:ext uri="{FF2B5EF4-FFF2-40B4-BE49-F238E27FC236}">
                <a16:creationId xmlns:a16="http://schemas.microsoft.com/office/drawing/2014/main" id="{B5BFB601-2F83-4884-B64A-B964B5B115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Date Placeholder 3">
            <a:extLst>
              <a:ext uri="{FF2B5EF4-FFF2-40B4-BE49-F238E27FC236}">
                <a16:creationId xmlns:a16="http://schemas.microsoft.com/office/drawing/2014/main" id="{3D38FB86-9439-49F1-95F0-837B625551F9}"/>
              </a:ext>
            </a:extLst>
          </p:cNvPr>
          <p:cNvSpPr>
            <a:spLocks noGrp="1"/>
          </p:cNvSpPr>
          <p:nvPr>
            <p:ph type="dt" sz="half" idx="10"/>
          </p:nvPr>
        </p:nvSpPr>
        <p:spPr/>
        <p:txBody>
          <a:bodyPr/>
          <a:lstStyle/>
          <a:p>
            <a:fld id="{DD25880E-3711-4A83-A9F0-C8D44DF8659E}" type="datetime8">
              <a:rPr lang="en-RW" smtClean="0"/>
              <a:t>05/04/2020 14:31</a:t>
            </a:fld>
            <a:endParaRPr lang="en-RW"/>
          </a:p>
        </p:txBody>
      </p:sp>
      <p:sp>
        <p:nvSpPr>
          <p:cNvPr id="6" name="Slide Number Placeholder 5">
            <a:extLst>
              <a:ext uri="{FF2B5EF4-FFF2-40B4-BE49-F238E27FC236}">
                <a16:creationId xmlns:a16="http://schemas.microsoft.com/office/drawing/2014/main" id="{B2CE14D3-EFF4-4807-8515-1845F648BC55}"/>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361731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9B2C-00D9-4EA9-A46A-C5ABDC394209}"/>
              </a:ext>
            </a:extLst>
          </p:cNvPr>
          <p:cNvSpPr>
            <a:spLocks noGrp="1"/>
          </p:cNvSpPr>
          <p:nvPr>
            <p:ph type="title"/>
          </p:nvPr>
        </p:nvSpPr>
        <p:spPr/>
        <p:txBody>
          <a:bodyPr/>
          <a:lstStyle/>
          <a:p>
            <a:r>
              <a:rPr lang="en-US"/>
              <a:t>Click to edit Master title style</a:t>
            </a:r>
            <a:endParaRPr lang="en-RW"/>
          </a:p>
        </p:txBody>
      </p:sp>
      <p:sp>
        <p:nvSpPr>
          <p:cNvPr id="3" name="Content Placeholder 2">
            <a:extLst>
              <a:ext uri="{FF2B5EF4-FFF2-40B4-BE49-F238E27FC236}">
                <a16:creationId xmlns:a16="http://schemas.microsoft.com/office/drawing/2014/main" id="{A5A59FA6-0340-445B-B092-915F48F52A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Date Placeholder 3">
            <a:extLst>
              <a:ext uri="{FF2B5EF4-FFF2-40B4-BE49-F238E27FC236}">
                <a16:creationId xmlns:a16="http://schemas.microsoft.com/office/drawing/2014/main" id="{1AD54FCD-7596-4A29-B67E-D82356D26CCE}"/>
              </a:ext>
            </a:extLst>
          </p:cNvPr>
          <p:cNvSpPr>
            <a:spLocks noGrp="1"/>
          </p:cNvSpPr>
          <p:nvPr>
            <p:ph type="dt" sz="half" idx="10"/>
          </p:nvPr>
        </p:nvSpPr>
        <p:spPr/>
        <p:txBody>
          <a:bodyPr/>
          <a:lstStyle/>
          <a:p>
            <a:fld id="{BA4D39BB-5CC9-4B93-B1A6-9BFD523D06C7}" type="datetime8">
              <a:rPr lang="en-RW" smtClean="0"/>
              <a:t>05/04/2020 14:31</a:t>
            </a:fld>
            <a:endParaRPr lang="en-RW"/>
          </a:p>
        </p:txBody>
      </p:sp>
      <p:sp>
        <p:nvSpPr>
          <p:cNvPr id="6" name="Slide Number Placeholder 5">
            <a:extLst>
              <a:ext uri="{FF2B5EF4-FFF2-40B4-BE49-F238E27FC236}">
                <a16:creationId xmlns:a16="http://schemas.microsoft.com/office/drawing/2014/main" id="{3980225E-33C1-423E-B547-854A4B0E392D}"/>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60859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0094-C370-4767-8BA3-EED7264278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RW"/>
          </a:p>
        </p:txBody>
      </p:sp>
      <p:sp>
        <p:nvSpPr>
          <p:cNvPr id="3" name="Text Placeholder 2">
            <a:extLst>
              <a:ext uri="{FF2B5EF4-FFF2-40B4-BE49-F238E27FC236}">
                <a16:creationId xmlns:a16="http://schemas.microsoft.com/office/drawing/2014/main" id="{799AF93F-D78B-489F-B742-9A28685787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7420CA-ECF5-4FBB-BD16-7CDCC21D8C22}"/>
              </a:ext>
            </a:extLst>
          </p:cNvPr>
          <p:cNvSpPr>
            <a:spLocks noGrp="1"/>
          </p:cNvSpPr>
          <p:nvPr>
            <p:ph type="dt" sz="half" idx="10"/>
          </p:nvPr>
        </p:nvSpPr>
        <p:spPr/>
        <p:txBody>
          <a:bodyPr/>
          <a:lstStyle/>
          <a:p>
            <a:fld id="{B80FC7EC-F785-4EB0-9D87-19A46F231166}" type="datetime8">
              <a:rPr lang="en-RW" smtClean="0"/>
              <a:t>05/04/2020 14:31</a:t>
            </a:fld>
            <a:endParaRPr lang="en-RW"/>
          </a:p>
        </p:txBody>
      </p:sp>
      <p:sp>
        <p:nvSpPr>
          <p:cNvPr id="6" name="Slide Number Placeholder 5">
            <a:extLst>
              <a:ext uri="{FF2B5EF4-FFF2-40B4-BE49-F238E27FC236}">
                <a16:creationId xmlns:a16="http://schemas.microsoft.com/office/drawing/2014/main" id="{CC5FD86C-9A7B-444C-8E5E-C246AB4ABA0C}"/>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8449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F5902-4EDF-408A-B392-281E9AD0EA80}"/>
              </a:ext>
            </a:extLst>
          </p:cNvPr>
          <p:cNvSpPr>
            <a:spLocks noGrp="1"/>
          </p:cNvSpPr>
          <p:nvPr>
            <p:ph type="title"/>
          </p:nvPr>
        </p:nvSpPr>
        <p:spPr/>
        <p:txBody>
          <a:bodyPr/>
          <a:lstStyle/>
          <a:p>
            <a:r>
              <a:rPr lang="en-US"/>
              <a:t>Click to edit Master title style</a:t>
            </a:r>
            <a:endParaRPr lang="en-RW"/>
          </a:p>
        </p:txBody>
      </p:sp>
      <p:sp>
        <p:nvSpPr>
          <p:cNvPr id="3" name="Content Placeholder 2">
            <a:extLst>
              <a:ext uri="{FF2B5EF4-FFF2-40B4-BE49-F238E27FC236}">
                <a16:creationId xmlns:a16="http://schemas.microsoft.com/office/drawing/2014/main" id="{E74A649D-BE32-40DA-B4AB-139526A691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Content Placeholder 3">
            <a:extLst>
              <a:ext uri="{FF2B5EF4-FFF2-40B4-BE49-F238E27FC236}">
                <a16:creationId xmlns:a16="http://schemas.microsoft.com/office/drawing/2014/main" id="{E1259DBA-7518-4F83-8F70-AA38F53D63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5" name="Date Placeholder 4">
            <a:extLst>
              <a:ext uri="{FF2B5EF4-FFF2-40B4-BE49-F238E27FC236}">
                <a16:creationId xmlns:a16="http://schemas.microsoft.com/office/drawing/2014/main" id="{D51920BA-B50B-445D-8A31-9FDCF5564CF2}"/>
              </a:ext>
            </a:extLst>
          </p:cNvPr>
          <p:cNvSpPr>
            <a:spLocks noGrp="1"/>
          </p:cNvSpPr>
          <p:nvPr>
            <p:ph type="dt" sz="half" idx="10"/>
          </p:nvPr>
        </p:nvSpPr>
        <p:spPr/>
        <p:txBody>
          <a:bodyPr/>
          <a:lstStyle/>
          <a:p>
            <a:fld id="{E664B6C0-305B-4B67-A451-48FED8A9F7E6}" type="datetime8">
              <a:rPr lang="en-RW" smtClean="0"/>
              <a:t>05/04/2020 14:31</a:t>
            </a:fld>
            <a:endParaRPr lang="en-RW"/>
          </a:p>
        </p:txBody>
      </p:sp>
      <p:sp>
        <p:nvSpPr>
          <p:cNvPr id="7" name="Slide Number Placeholder 6">
            <a:extLst>
              <a:ext uri="{FF2B5EF4-FFF2-40B4-BE49-F238E27FC236}">
                <a16:creationId xmlns:a16="http://schemas.microsoft.com/office/drawing/2014/main" id="{DEA8B382-C57B-46D3-8FF0-2DC8C749673C}"/>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165825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9272-1DCE-411E-8CB6-775847919A14}"/>
              </a:ext>
            </a:extLst>
          </p:cNvPr>
          <p:cNvSpPr>
            <a:spLocks noGrp="1"/>
          </p:cNvSpPr>
          <p:nvPr>
            <p:ph type="title"/>
          </p:nvPr>
        </p:nvSpPr>
        <p:spPr>
          <a:xfrm>
            <a:off x="839788" y="365125"/>
            <a:ext cx="10515600" cy="1325563"/>
          </a:xfrm>
        </p:spPr>
        <p:txBody>
          <a:bodyPr/>
          <a:lstStyle/>
          <a:p>
            <a:r>
              <a:rPr lang="en-US"/>
              <a:t>Click to edit Master title style</a:t>
            </a:r>
            <a:endParaRPr lang="en-RW"/>
          </a:p>
        </p:txBody>
      </p:sp>
      <p:sp>
        <p:nvSpPr>
          <p:cNvPr id="3" name="Text Placeholder 2">
            <a:extLst>
              <a:ext uri="{FF2B5EF4-FFF2-40B4-BE49-F238E27FC236}">
                <a16:creationId xmlns:a16="http://schemas.microsoft.com/office/drawing/2014/main" id="{068ED0E9-60F3-478E-8E58-02DF12D34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3D65CB-6866-4FFF-B09E-BEE052DB68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5" name="Text Placeholder 4">
            <a:extLst>
              <a:ext uri="{FF2B5EF4-FFF2-40B4-BE49-F238E27FC236}">
                <a16:creationId xmlns:a16="http://schemas.microsoft.com/office/drawing/2014/main" id="{DD714CCB-5B47-4623-93F4-0F986CEB49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FB957C-81EB-44B7-9AFB-A99961A396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7" name="Date Placeholder 6">
            <a:extLst>
              <a:ext uri="{FF2B5EF4-FFF2-40B4-BE49-F238E27FC236}">
                <a16:creationId xmlns:a16="http://schemas.microsoft.com/office/drawing/2014/main" id="{03C9FA36-1527-4EDE-9751-D4F7B7C72086}"/>
              </a:ext>
            </a:extLst>
          </p:cNvPr>
          <p:cNvSpPr>
            <a:spLocks noGrp="1"/>
          </p:cNvSpPr>
          <p:nvPr>
            <p:ph type="dt" sz="half" idx="10"/>
          </p:nvPr>
        </p:nvSpPr>
        <p:spPr/>
        <p:txBody>
          <a:bodyPr/>
          <a:lstStyle/>
          <a:p>
            <a:fld id="{1ED5AD3A-6854-42E0-B0BD-16C1ACDB3B51}" type="datetime8">
              <a:rPr lang="en-RW" smtClean="0"/>
              <a:t>05/04/2020 14:31</a:t>
            </a:fld>
            <a:endParaRPr lang="en-RW"/>
          </a:p>
        </p:txBody>
      </p:sp>
      <p:sp>
        <p:nvSpPr>
          <p:cNvPr id="9" name="Slide Number Placeholder 8">
            <a:extLst>
              <a:ext uri="{FF2B5EF4-FFF2-40B4-BE49-F238E27FC236}">
                <a16:creationId xmlns:a16="http://schemas.microsoft.com/office/drawing/2014/main" id="{0CA6EFF4-E10A-4754-8381-31DFB89C12AF}"/>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104710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097A-D5CB-4B64-9263-53F15B4CDD45}"/>
              </a:ext>
            </a:extLst>
          </p:cNvPr>
          <p:cNvSpPr>
            <a:spLocks noGrp="1"/>
          </p:cNvSpPr>
          <p:nvPr>
            <p:ph type="title"/>
          </p:nvPr>
        </p:nvSpPr>
        <p:spPr/>
        <p:txBody>
          <a:bodyPr/>
          <a:lstStyle/>
          <a:p>
            <a:r>
              <a:rPr lang="en-US"/>
              <a:t>Click to edit Master title style</a:t>
            </a:r>
            <a:endParaRPr lang="en-RW"/>
          </a:p>
        </p:txBody>
      </p:sp>
      <p:sp>
        <p:nvSpPr>
          <p:cNvPr id="3" name="Date Placeholder 2">
            <a:extLst>
              <a:ext uri="{FF2B5EF4-FFF2-40B4-BE49-F238E27FC236}">
                <a16:creationId xmlns:a16="http://schemas.microsoft.com/office/drawing/2014/main" id="{B7EC7AEB-54B0-4DDB-9ED1-D3877915EEDC}"/>
              </a:ext>
            </a:extLst>
          </p:cNvPr>
          <p:cNvSpPr>
            <a:spLocks noGrp="1"/>
          </p:cNvSpPr>
          <p:nvPr>
            <p:ph type="dt" sz="half" idx="10"/>
          </p:nvPr>
        </p:nvSpPr>
        <p:spPr/>
        <p:txBody>
          <a:bodyPr/>
          <a:lstStyle/>
          <a:p>
            <a:fld id="{DE054A3A-B418-4655-8F19-A6D0A1D0AFBC}" type="datetime8">
              <a:rPr lang="en-RW" smtClean="0"/>
              <a:t>05/04/2020 14:31</a:t>
            </a:fld>
            <a:endParaRPr lang="en-RW"/>
          </a:p>
        </p:txBody>
      </p:sp>
      <p:sp>
        <p:nvSpPr>
          <p:cNvPr id="5" name="Slide Number Placeholder 4">
            <a:extLst>
              <a:ext uri="{FF2B5EF4-FFF2-40B4-BE49-F238E27FC236}">
                <a16:creationId xmlns:a16="http://schemas.microsoft.com/office/drawing/2014/main" id="{C07ABB57-A18F-4109-807A-BFB36F0B0472}"/>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52604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3E4A44-EB8F-4F0E-8A4B-BFA9E5F8D68C}"/>
              </a:ext>
            </a:extLst>
          </p:cNvPr>
          <p:cNvSpPr>
            <a:spLocks noGrp="1"/>
          </p:cNvSpPr>
          <p:nvPr>
            <p:ph type="dt" sz="half" idx="10"/>
          </p:nvPr>
        </p:nvSpPr>
        <p:spPr/>
        <p:txBody>
          <a:bodyPr/>
          <a:lstStyle/>
          <a:p>
            <a:fld id="{D56333CA-3CB2-4ADF-AFF2-04C413F5AFFA}" type="datetime8">
              <a:rPr lang="en-RW" smtClean="0"/>
              <a:t>05/04/2020 14:31</a:t>
            </a:fld>
            <a:endParaRPr lang="en-RW"/>
          </a:p>
        </p:txBody>
      </p:sp>
      <p:sp>
        <p:nvSpPr>
          <p:cNvPr id="4" name="Slide Number Placeholder 3">
            <a:extLst>
              <a:ext uri="{FF2B5EF4-FFF2-40B4-BE49-F238E27FC236}">
                <a16:creationId xmlns:a16="http://schemas.microsoft.com/office/drawing/2014/main" id="{A1799D14-9F96-4B22-AACD-FD9B780DF1A1}"/>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343690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FDCD-E54E-4C73-ADD7-39DCDE995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W"/>
          </a:p>
        </p:txBody>
      </p:sp>
      <p:sp>
        <p:nvSpPr>
          <p:cNvPr id="3" name="Content Placeholder 2">
            <a:extLst>
              <a:ext uri="{FF2B5EF4-FFF2-40B4-BE49-F238E27FC236}">
                <a16:creationId xmlns:a16="http://schemas.microsoft.com/office/drawing/2014/main" id="{FF58E3F5-818D-49DD-91D5-597FED5E23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Text Placeholder 3">
            <a:extLst>
              <a:ext uri="{FF2B5EF4-FFF2-40B4-BE49-F238E27FC236}">
                <a16:creationId xmlns:a16="http://schemas.microsoft.com/office/drawing/2014/main" id="{69DF50BB-7DC4-4146-A558-4519BA584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842E37-DF7A-4164-B19E-3D0B6C554B36}"/>
              </a:ext>
            </a:extLst>
          </p:cNvPr>
          <p:cNvSpPr>
            <a:spLocks noGrp="1"/>
          </p:cNvSpPr>
          <p:nvPr>
            <p:ph type="dt" sz="half" idx="10"/>
          </p:nvPr>
        </p:nvSpPr>
        <p:spPr/>
        <p:txBody>
          <a:bodyPr/>
          <a:lstStyle/>
          <a:p>
            <a:fld id="{1EA7D898-44DF-464E-A38F-BB6B5CA4F63C}" type="datetime8">
              <a:rPr lang="en-RW" smtClean="0"/>
              <a:t>05/04/2020 14:31</a:t>
            </a:fld>
            <a:endParaRPr lang="en-RW"/>
          </a:p>
        </p:txBody>
      </p:sp>
      <p:sp>
        <p:nvSpPr>
          <p:cNvPr id="7" name="Slide Number Placeholder 6">
            <a:extLst>
              <a:ext uri="{FF2B5EF4-FFF2-40B4-BE49-F238E27FC236}">
                <a16:creationId xmlns:a16="http://schemas.microsoft.com/office/drawing/2014/main" id="{DD299214-8839-4E80-B705-EDBA07A0C177}"/>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117662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947A-7A76-4439-9DF6-88D1ADC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W"/>
          </a:p>
        </p:txBody>
      </p:sp>
      <p:sp>
        <p:nvSpPr>
          <p:cNvPr id="3" name="Picture Placeholder 2">
            <a:extLst>
              <a:ext uri="{FF2B5EF4-FFF2-40B4-BE49-F238E27FC236}">
                <a16:creationId xmlns:a16="http://schemas.microsoft.com/office/drawing/2014/main" id="{A9E6EA98-5C91-4276-B974-04C901132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W"/>
          </a:p>
        </p:txBody>
      </p:sp>
      <p:sp>
        <p:nvSpPr>
          <p:cNvPr id="4" name="Text Placeholder 3">
            <a:extLst>
              <a:ext uri="{FF2B5EF4-FFF2-40B4-BE49-F238E27FC236}">
                <a16:creationId xmlns:a16="http://schemas.microsoft.com/office/drawing/2014/main" id="{5B7BF78E-3F16-4228-A0DE-2F714BDE7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3E4825-159B-4AA1-B5B9-707ACBE6BC7C}"/>
              </a:ext>
            </a:extLst>
          </p:cNvPr>
          <p:cNvSpPr>
            <a:spLocks noGrp="1"/>
          </p:cNvSpPr>
          <p:nvPr>
            <p:ph type="dt" sz="half" idx="10"/>
          </p:nvPr>
        </p:nvSpPr>
        <p:spPr/>
        <p:txBody>
          <a:bodyPr/>
          <a:lstStyle/>
          <a:p>
            <a:fld id="{F9C82E3D-B2A7-4876-A27D-B46F0A63BB5F}" type="datetime8">
              <a:rPr lang="en-RW" smtClean="0"/>
              <a:t>05/04/2020 14:31</a:t>
            </a:fld>
            <a:endParaRPr lang="en-RW"/>
          </a:p>
        </p:txBody>
      </p:sp>
      <p:sp>
        <p:nvSpPr>
          <p:cNvPr id="7" name="Slide Number Placeholder 6">
            <a:extLst>
              <a:ext uri="{FF2B5EF4-FFF2-40B4-BE49-F238E27FC236}">
                <a16:creationId xmlns:a16="http://schemas.microsoft.com/office/drawing/2014/main" id="{0280FAB7-2432-4C7F-8866-CA71D44649E0}"/>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64362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CC6023-CD1F-4364-994A-49572CAEACA4}"/>
              </a:ext>
            </a:extLst>
          </p:cNvPr>
          <p:cNvSpPr>
            <a:spLocks noGrp="1"/>
          </p:cNvSpPr>
          <p:nvPr>
            <p:ph type="title"/>
          </p:nvPr>
        </p:nvSpPr>
        <p:spPr>
          <a:xfrm>
            <a:off x="838200" y="757008"/>
            <a:ext cx="10515600" cy="771344"/>
          </a:xfrm>
          <a:prstGeom prst="rect">
            <a:avLst/>
          </a:prstGeom>
        </p:spPr>
        <p:txBody>
          <a:bodyPr vert="horz" lIns="91440" tIns="45720" rIns="91440" bIns="45720" rtlCol="0" anchor="ctr">
            <a:normAutofit/>
          </a:bodyPr>
          <a:lstStyle/>
          <a:p>
            <a:r>
              <a:rPr lang="en-US" dirty="0"/>
              <a:t>Click to edit Master title style</a:t>
            </a:r>
            <a:endParaRPr lang="en-RW" dirty="0"/>
          </a:p>
        </p:txBody>
      </p:sp>
      <p:sp>
        <p:nvSpPr>
          <p:cNvPr id="3" name="Text Placeholder 2">
            <a:extLst>
              <a:ext uri="{FF2B5EF4-FFF2-40B4-BE49-F238E27FC236}">
                <a16:creationId xmlns:a16="http://schemas.microsoft.com/office/drawing/2014/main" id="{AAB8ED97-2F41-4B64-AD85-692DFBB5E6AF}"/>
              </a:ext>
            </a:extLst>
          </p:cNvPr>
          <p:cNvSpPr>
            <a:spLocks noGrp="1"/>
          </p:cNvSpPr>
          <p:nvPr>
            <p:ph type="body" idx="1"/>
          </p:nvPr>
        </p:nvSpPr>
        <p:spPr>
          <a:xfrm>
            <a:off x="838200" y="1685108"/>
            <a:ext cx="10515600" cy="45702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RW" dirty="0"/>
          </a:p>
        </p:txBody>
      </p:sp>
      <p:sp>
        <p:nvSpPr>
          <p:cNvPr id="4" name="Date Placeholder 3">
            <a:extLst>
              <a:ext uri="{FF2B5EF4-FFF2-40B4-BE49-F238E27FC236}">
                <a16:creationId xmlns:a16="http://schemas.microsoft.com/office/drawing/2014/main" id="{B235611E-02A6-4AE8-84DD-F05DF2140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90400-31F5-454D-8985-E7A1D227F386}" type="datetime8">
              <a:rPr lang="en-RW" smtClean="0"/>
              <a:t>05/04/2020 14:31</a:t>
            </a:fld>
            <a:endParaRPr lang="en-RW" dirty="0"/>
          </a:p>
        </p:txBody>
      </p:sp>
      <p:sp>
        <p:nvSpPr>
          <p:cNvPr id="6" name="Slide Number Placeholder 5">
            <a:extLst>
              <a:ext uri="{FF2B5EF4-FFF2-40B4-BE49-F238E27FC236}">
                <a16:creationId xmlns:a16="http://schemas.microsoft.com/office/drawing/2014/main" id="{4390F44A-883B-4DE9-9913-7AC35D005C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583C1354-0F4F-4118-983A-17CBBA946E76}" type="slidenum">
              <a:rPr lang="en-RW" smtClean="0"/>
              <a:pPr/>
              <a:t>‹#›</a:t>
            </a:fld>
            <a:endParaRPr lang="en-RW" dirty="0"/>
          </a:p>
        </p:txBody>
      </p:sp>
      <p:sp>
        <p:nvSpPr>
          <p:cNvPr id="7" name="Rectangle 6">
            <a:extLst>
              <a:ext uri="{FF2B5EF4-FFF2-40B4-BE49-F238E27FC236}">
                <a16:creationId xmlns:a16="http://schemas.microsoft.com/office/drawing/2014/main" id="{5E54A46A-6035-41F1-B31F-6B072AC249DB}"/>
              </a:ext>
            </a:extLst>
          </p:cNvPr>
          <p:cNvSpPr/>
          <p:nvPr userDrawn="1"/>
        </p:nvSpPr>
        <p:spPr>
          <a:xfrm>
            <a:off x="0" y="0"/>
            <a:ext cx="8464731" cy="221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8" name="Rectangle 7">
            <a:extLst>
              <a:ext uri="{FF2B5EF4-FFF2-40B4-BE49-F238E27FC236}">
                <a16:creationId xmlns:a16="http://schemas.microsoft.com/office/drawing/2014/main" id="{A84AE333-41A0-4EF2-BB31-6DAB38E5D233}"/>
              </a:ext>
            </a:extLst>
          </p:cNvPr>
          <p:cNvSpPr/>
          <p:nvPr userDrawn="1"/>
        </p:nvSpPr>
        <p:spPr>
          <a:xfrm>
            <a:off x="8464731" y="-633"/>
            <a:ext cx="3727269" cy="2214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9" name="Rectangle 8">
            <a:extLst>
              <a:ext uri="{FF2B5EF4-FFF2-40B4-BE49-F238E27FC236}">
                <a16:creationId xmlns:a16="http://schemas.microsoft.com/office/drawing/2014/main" id="{C09D3A76-6AA7-4C51-BDCB-5F56475EB514}"/>
              </a:ext>
            </a:extLst>
          </p:cNvPr>
          <p:cNvSpPr/>
          <p:nvPr userDrawn="1"/>
        </p:nvSpPr>
        <p:spPr>
          <a:xfrm rot="16200000" flipH="1">
            <a:off x="895439" y="-895439"/>
            <a:ext cx="220802" cy="20116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pic>
        <p:nvPicPr>
          <p:cNvPr id="11" name="Picture 10">
            <a:extLst>
              <a:ext uri="{FF2B5EF4-FFF2-40B4-BE49-F238E27FC236}">
                <a16:creationId xmlns:a16="http://schemas.microsoft.com/office/drawing/2014/main" id="{E43A7633-47B9-48F0-B25D-F27B1A74E37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832197" y="246926"/>
            <a:ext cx="1359804" cy="1359804"/>
          </a:xfrm>
          <a:prstGeom prst="rect">
            <a:avLst/>
          </a:prstGeom>
        </p:spPr>
      </p:pic>
      <p:cxnSp>
        <p:nvCxnSpPr>
          <p:cNvPr id="13" name="Straight Connector 12">
            <a:extLst>
              <a:ext uri="{FF2B5EF4-FFF2-40B4-BE49-F238E27FC236}">
                <a16:creationId xmlns:a16="http://schemas.microsoft.com/office/drawing/2014/main" id="{218E20FD-5F89-4FB8-8499-63B7D05DD7BE}"/>
              </a:ext>
            </a:extLst>
          </p:cNvPr>
          <p:cNvCxnSpPr/>
          <p:nvPr userDrawn="1"/>
        </p:nvCxnSpPr>
        <p:spPr>
          <a:xfrm>
            <a:off x="0" y="6333719"/>
            <a:ext cx="12192000"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503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V9zuox47zr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6E49-EF0C-4CA0-8E37-E39E4C9BC265}"/>
              </a:ext>
            </a:extLst>
          </p:cNvPr>
          <p:cNvSpPr>
            <a:spLocks noGrp="1"/>
          </p:cNvSpPr>
          <p:nvPr>
            <p:ph type="ctrTitle"/>
          </p:nvPr>
        </p:nvSpPr>
        <p:spPr>
          <a:xfrm>
            <a:off x="1524000" y="2195790"/>
            <a:ext cx="9144000" cy="852211"/>
          </a:xfrm>
        </p:spPr>
        <p:txBody>
          <a:bodyPr>
            <a:normAutofit fontScale="90000"/>
          </a:bodyPr>
          <a:lstStyle/>
          <a:p>
            <a:r>
              <a:rPr lang="en-US" b="1" dirty="0"/>
              <a:t>Programming fundamentals</a:t>
            </a:r>
            <a:endParaRPr lang="en-RW" b="1" dirty="0"/>
          </a:p>
        </p:txBody>
      </p:sp>
      <p:sp>
        <p:nvSpPr>
          <p:cNvPr id="4" name="Slide Number Placeholder 3">
            <a:extLst>
              <a:ext uri="{FF2B5EF4-FFF2-40B4-BE49-F238E27FC236}">
                <a16:creationId xmlns:a16="http://schemas.microsoft.com/office/drawing/2014/main" id="{D919EC75-FBCE-4173-A007-BA1EBF8037A6}"/>
              </a:ext>
            </a:extLst>
          </p:cNvPr>
          <p:cNvSpPr>
            <a:spLocks noGrp="1"/>
          </p:cNvSpPr>
          <p:nvPr>
            <p:ph type="sldNum" sz="quarter" idx="12"/>
          </p:nvPr>
        </p:nvSpPr>
        <p:spPr/>
        <p:txBody>
          <a:bodyPr/>
          <a:lstStyle/>
          <a:p>
            <a:fld id="{583C1354-0F4F-4118-983A-17CBBA946E76}" type="slidenum">
              <a:rPr lang="en-RW" smtClean="0"/>
              <a:t>1</a:t>
            </a:fld>
            <a:endParaRPr lang="en-RW"/>
          </a:p>
        </p:txBody>
      </p:sp>
      <p:sp>
        <p:nvSpPr>
          <p:cNvPr id="6" name="Title 1">
            <a:extLst>
              <a:ext uri="{FF2B5EF4-FFF2-40B4-BE49-F238E27FC236}">
                <a16:creationId xmlns:a16="http://schemas.microsoft.com/office/drawing/2014/main" id="{84243FCD-FD3C-4A49-AC50-77F16500E573}"/>
              </a:ext>
            </a:extLst>
          </p:cNvPr>
          <p:cNvSpPr txBox="1">
            <a:spLocks/>
          </p:cNvSpPr>
          <p:nvPr/>
        </p:nvSpPr>
        <p:spPr>
          <a:xfrm>
            <a:off x="1524000" y="3435627"/>
            <a:ext cx="9144000" cy="852211"/>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Lecture 13b: Introduction to Functions</a:t>
            </a:r>
            <a:endParaRPr lang="en-RW" sz="4800" i="1" dirty="0"/>
          </a:p>
        </p:txBody>
      </p:sp>
    </p:spTree>
    <p:extLst>
      <p:ext uri="{BB962C8B-B14F-4D97-AF65-F5344CB8AC3E}">
        <p14:creationId xmlns:p14="http://schemas.microsoft.com/office/powerpoint/2010/main" val="1211984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B211-DACC-49CF-B15D-40C4DE4A2C23}"/>
              </a:ext>
            </a:extLst>
          </p:cNvPr>
          <p:cNvSpPr>
            <a:spLocks noGrp="1"/>
          </p:cNvSpPr>
          <p:nvPr>
            <p:ph type="title"/>
          </p:nvPr>
        </p:nvSpPr>
        <p:spPr>
          <a:xfrm>
            <a:off x="448456" y="452341"/>
            <a:ext cx="10515600" cy="771344"/>
          </a:xfrm>
        </p:spPr>
        <p:txBody>
          <a:bodyPr/>
          <a:lstStyle/>
          <a:p>
            <a:r>
              <a:rPr lang="en-US" dirty="0"/>
              <a:t>Example</a:t>
            </a:r>
            <a:endParaRPr lang="en-RW" dirty="0"/>
          </a:p>
        </p:txBody>
      </p:sp>
      <p:sp>
        <p:nvSpPr>
          <p:cNvPr id="4" name="Slide Number Placeholder 3">
            <a:extLst>
              <a:ext uri="{FF2B5EF4-FFF2-40B4-BE49-F238E27FC236}">
                <a16:creationId xmlns:a16="http://schemas.microsoft.com/office/drawing/2014/main" id="{1B593406-3042-4783-89CB-B68112B25EC1}"/>
              </a:ext>
            </a:extLst>
          </p:cNvPr>
          <p:cNvSpPr>
            <a:spLocks noGrp="1"/>
          </p:cNvSpPr>
          <p:nvPr>
            <p:ph type="sldNum" sz="quarter" idx="12"/>
          </p:nvPr>
        </p:nvSpPr>
        <p:spPr/>
        <p:txBody>
          <a:bodyPr/>
          <a:lstStyle/>
          <a:p>
            <a:fld id="{583C1354-0F4F-4118-983A-17CBBA946E76}" type="slidenum">
              <a:rPr lang="en-RW" smtClean="0"/>
              <a:t>10</a:t>
            </a:fld>
            <a:endParaRPr lang="en-RW"/>
          </a:p>
        </p:txBody>
      </p:sp>
      <p:sp>
        <p:nvSpPr>
          <p:cNvPr id="5" name="Rectangle 4">
            <a:extLst>
              <a:ext uri="{FF2B5EF4-FFF2-40B4-BE49-F238E27FC236}">
                <a16:creationId xmlns:a16="http://schemas.microsoft.com/office/drawing/2014/main" id="{A5AD9FED-2B0C-49EC-84B9-CB3A94454A24}"/>
              </a:ext>
            </a:extLst>
          </p:cNvPr>
          <p:cNvSpPr/>
          <p:nvPr/>
        </p:nvSpPr>
        <p:spPr>
          <a:xfrm>
            <a:off x="4067331" y="724039"/>
            <a:ext cx="6096000" cy="5632311"/>
          </a:xfrm>
          <a:prstGeom prst="rect">
            <a:avLst/>
          </a:prstGeom>
        </p:spPr>
        <p:txBody>
          <a:bodyPr>
            <a:spAutoFit/>
          </a:bodyPr>
          <a:lstStyle/>
          <a:p>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&lt;iostream&gt;</a:t>
            </a:r>
            <a:r>
              <a:rPr lang="en-US" sz="2400" dirty="0">
                <a:solidFill>
                  <a:srgbClr val="000000"/>
                </a:solidFill>
                <a:latin typeface="Consolas" panose="020B0609020204030204" pitchFamily="49" charset="0"/>
              </a:rPr>
              <a:t> </a:t>
            </a: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add(</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808080"/>
                </a:solidFill>
                <a:latin typeface="Consolas" panose="020B0609020204030204" pitchFamily="49" charset="0"/>
              </a:rPr>
              <a:t>a</a:t>
            </a:r>
            <a:r>
              <a:rPr lang="en-US" sz="2400" dirty="0" err="1">
                <a:solidFill>
                  <a:srgbClr val="000000"/>
                </a:solidFill>
                <a:latin typeface="Consolas" panose="020B0609020204030204" pitchFamily="49" charset="0"/>
              </a:rPr>
              <a:t>,</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b</a:t>
            </a:r>
            <a:r>
              <a:rPr lang="en-US" sz="2400" dirty="0">
                <a:solidFill>
                  <a:srgbClr val="000000"/>
                </a:solidFill>
                <a:latin typeface="Consolas" panose="020B0609020204030204" pitchFamily="49" charset="0"/>
              </a:rPr>
              <a:t>)</a:t>
            </a:r>
          </a:p>
          <a:p>
            <a:r>
              <a:rPr lang="en-RW"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	return</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a:t>
            </a:r>
            <a:r>
              <a:rPr lang="en-US" sz="2400" dirty="0">
                <a:solidFill>
                  <a:srgbClr val="000000"/>
                </a:solidFill>
                <a:latin typeface="Consolas" panose="020B0609020204030204" pitchFamily="49" charset="0"/>
              </a:rPr>
              <a:t> + </a:t>
            </a:r>
            <a:r>
              <a:rPr lang="en-US" sz="2400" dirty="0">
                <a:solidFill>
                  <a:srgbClr val="808080"/>
                </a:solidFill>
                <a:latin typeface="Consolas" panose="020B0609020204030204" pitchFamily="49" charset="0"/>
              </a:rPr>
              <a:t>b</a:t>
            </a:r>
            <a:r>
              <a:rPr lang="en-US" sz="2400" dirty="0">
                <a:solidFill>
                  <a:srgbClr val="000000"/>
                </a:solidFill>
                <a:latin typeface="Consolas" panose="020B0609020204030204" pitchFamily="49" charset="0"/>
              </a:rPr>
              <a:t>;</a:t>
            </a:r>
          </a:p>
          <a:p>
            <a:r>
              <a:rPr lang="en-RW"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RW"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 = 5, b = 5;</a:t>
            </a:r>
          </a:p>
          <a:p>
            <a:pPr lvl="1"/>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sum = 0;</a:t>
            </a:r>
          </a:p>
          <a:p>
            <a:pPr lvl="1"/>
            <a:r>
              <a:rPr lang="en-US" sz="2400" dirty="0">
                <a:solidFill>
                  <a:srgbClr val="000000"/>
                </a:solidFill>
                <a:latin typeface="Consolas" panose="020B0609020204030204" pitchFamily="49" charset="0"/>
              </a:rPr>
              <a:t>sum = add(1, 2);</a:t>
            </a:r>
          </a:p>
          <a:p>
            <a:pPr lvl="1"/>
            <a:r>
              <a:rPr lang="en-US" sz="2400" dirty="0">
                <a:solidFill>
                  <a:srgbClr val="000000"/>
                </a:solidFill>
                <a:highlight>
                  <a:srgbClr val="FFFF00"/>
                </a:highlight>
                <a:latin typeface="Consolas" panose="020B0609020204030204" pitchFamily="49" charset="0"/>
              </a:rPr>
              <a:t>sum = add(1, 2);</a:t>
            </a: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"Sum: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sum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RW" sz="2400" dirty="0">
                <a:solidFill>
                  <a:srgbClr val="000000"/>
                </a:solidFill>
                <a:latin typeface="Consolas" panose="020B0609020204030204" pitchFamily="49" charset="0"/>
              </a:rPr>
              <a:t>}</a:t>
            </a:r>
            <a:endParaRPr lang="en-RW" sz="2400" dirty="0"/>
          </a:p>
        </p:txBody>
      </p:sp>
      <p:sp>
        <p:nvSpPr>
          <p:cNvPr id="6" name="TextBox 5">
            <a:extLst>
              <a:ext uri="{FF2B5EF4-FFF2-40B4-BE49-F238E27FC236}">
                <a16:creationId xmlns:a16="http://schemas.microsoft.com/office/drawing/2014/main" id="{58DE5149-7BEE-43A6-A866-5FAE3B470233}"/>
              </a:ext>
            </a:extLst>
          </p:cNvPr>
          <p:cNvSpPr txBox="1"/>
          <p:nvPr/>
        </p:nvSpPr>
        <p:spPr>
          <a:xfrm>
            <a:off x="229565" y="4714829"/>
            <a:ext cx="3598208" cy="646331"/>
          </a:xfrm>
          <a:prstGeom prst="rect">
            <a:avLst/>
          </a:prstGeom>
          <a:solidFill>
            <a:schemeClr val="accent6">
              <a:lumMod val="20000"/>
              <a:lumOff val="80000"/>
            </a:schemeClr>
          </a:solidFill>
          <a:ln>
            <a:solidFill>
              <a:srgbClr val="00B050"/>
            </a:solidFill>
          </a:ln>
        </p:spPr>
        <p:txBody>
          <a:bodyPr wrap="square" rtlCol="0">
            <a:spAutoFit/>
          </a:bodyPr>
          <a:lstStyle/>
          <a:p>
            <a:r>
              <a:rPr lang="en-US" b="1" dirty="0">
                <a:solidFill>
                  <a:srgbClr val="FF0000"/>
                </a:solidFill>
              </a:rPr>
              <a:t>We can reuse the function as many times as we want</a:t>
            </a:r>
            <a:endParaRPr lang="en-RW" dirty="0">
              <a:solidFill>
                <a:srgbClr val="FF0000"/>
              </a:solidFill>
              <a:highlight>
                <a:srgbClr val="FFFF00"/>
              </a:highlight>
            </a:endParaRPr>
          </a:p>
        </p:txBody>
      </p:sp>
      <p:cxnSp>
        <p:nvCxnSpPr>
          <p:cNvPr id="7" name="Straight Arrow Connector 6">
            <a:extLst>
              <a:ext uri="{FF2B5EF4-FFF2-40B4-BE49-F238E27FC236}">
                <a16:creationId xmlns:a16="http://schemas.microsoft.com/office/drawing/2014/main" id="{20423D0A-3CF5-4CB6-87CF-764466D8590B}"/>
              </a:ext>
            </a:extLst>
          </p:cNvPr>
          <p:cNvCxnSpPr>
            <a:cxnSpLocks/>
          </p:cNvCxnSpPr>
          <p:nvPr/>
        </p:nvCxnSpPr>
        <p:spPr>
          <a:xfrm flipH="1">
            <a:off x="3813408" y="5037994"/>
            <a:ext cx="5337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360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7D44-0052-4750-BCF9-51576CA7004A}"/>
              </a:ext>
            </a:extLst>
          </p:cNvPr>
          <p:cNvSpPr>
            <a:spLocks noGrp="1"/>
          </p:cNvSpPr>
          <p:nvPr>
            <p:ph type="title"/>
          </p:nvPr>
        </p:nvSpPr>
        <p:spPr/>
        <p:txBody>
          <a:bodyPr>
            <a:normAutofit/>
          </a:bodyPr>
          <a:lstStyle/>
          <a:p>
            <a:r>
              <a:rPr lang="en-US" dirty="0"/>
              <a:t>Function prototype vs function signature</a:t>
            </a:r>
            <a:endParaRPr lang="en-RW" dirty="0"/>
          </a:p>
        </p:txBody>
      </p:sp>
      <p:sp>
        <p:nvSpPr>
          <p:cNvPr id="3" name="Content Placeholder 2">
            <a:extLst>
              <a:ext uri="{FF2B5EF4-FFF2-40B4-BE49-F238E27FC236}">
                <a16:creationId xmlns:a16="http://schemas.microsoft.com/office/drawing/2014/main" id="{4907874C-F211-4487-A424-DA4CA8EBE3A8}"/>
              </a:ext>
            </a:extLst>
          </p:cNvPr>
          <p:cNvSpPr>
            <a:spLocks noGrp="1"/>
          </p:cNvSpPr>
          <p:nvPr>
            <p:ph idx="1"/>
          </p:nvPr>
        </p:nvSpPr>
        <p:spPr/>
        <p:txBody>
          <a:bodyPr/>
          <a:lstStyle/>
          <a:p>
            <a:r>
              <a:rPr lang="en-US" dirty="0"/>
              <a:t>A </a:t>
            </a:r>
            <a:r>
              <a:rPr lang="en-US" b="1" dirty="0"/>
              <a:t>function</a:t>
            </a:r>
            <a:r>
              <a:rPr lang="en-US" dirty="0"/>
              <a:t> </a:t>
            </a:r>
            <a:r>
              <a:rPr lang="en-US" b="1" dirty="0"/>
              <a:t>prototype</a:t>
            </a:r>
            <a:r>
              <a:rPr lang="en-US" dirty="0"/>
              <a:t> (also called a function declaration) tells the compiler the name of a function, the type of data it returns, the number of parameters it expects to receive, the types of those parameters and the order in which the parameters of those types are expected.</a:t>
            </a:r>
          </a:p>
          <a:p>
            <a:pPr marL="0" indent="0">
              <a:buNone/>
            </a:pPr>
            <a:r>
              <a:rPr lang="en-US" dirty="0"/>
              <a:t>				void maximum( int, int, int );</a:t>
            </a:r>
          </a:p>
          <a:p>
            <a:r>
              <a:rPr lang="en-US" b="1" i="1" dirty="0"/>
              <a:t>Function Signatures</a:t>
            </a:r>
          </a:p>
          <a:p>
            <a:r>
              <a:rPr lang="en-US" dirty="0"/>
              <a:t>The portion of a function prototype that includes the </a:t>
            </a:r>
            <a:r>
              <a:rPr lang="en-US" i="1" dirty="0"/>
              <a:t>name of the function </a:t>
            </a:r>
            <a:r>
              <a:rPr lang="en-US" dirty="0"/>
              <a:t>and the </a:t>
            </a:r>
            <a:r>
              <a:rPr lang="en-US" i="1" dirty="0"/>
              <a:t>types of its arguments </a:t>
            </a:r>
            <a:r>
              <a:rPr lang="en-US" dirty="0"/>
              <a:t>is called the function signature or simply the signature. The function signature does not specify the function’s return type.</a:t>
            </a:r>
            <a:endParaRPr lang="en-RW" dirty="0"/>
          </a:p>
        </p:txBody>
      </p:sp>
      <p:sp>
        <p:nvSpPr>
          <p:cNvPr id="4" name="Slide Number Placeholder 3">
            <a:extLst>
              <a:ext uri="{FF2B5EF4-FFF2-40B4-BE49-F238E27FC236}">
                <a16:creationId xmlns:a16="http://schemas.microsoft.com/office/drawing/2014/main" id="{A583CC95-8DB0-45ED-A773-62ACBFC6C765}"/>
              </a:ext>
            </a:extLst>
          </p:cNvPr>
          <p:cNvSpPr>
            <a:spLocks noGrp="1"/>
          </p:cNvSpPr>
          <p:nvPr>
            <p:ph type="sldNum" sz="quarter" idx="12"/>
          </p:nvPr>
        </p:nvSpPr>
        <p:spPr/>
        <p:txBody>
          <a:bodyPr/>
          <a:lstStyle/>
          <a:p>
            <a:fld id="{583C1354-0F4F-4118-983A-17CBBA946E76}" type="slidenum">
              <a:rPr lang="en-RW" smtClean="0"/>
              <a:t>11</a:t>
            </a:fld>
            <a:endParaRPr lang="en-RW"/>
          </a:p>
        </p:txBody>
      </p:sp>
    </p:spTree>
    <p:extLst>
      <p:ext uri="{BB962C8B-B14F-4D97-AF65-F5344CB8AC3E}">
        <p14:creationId xmlns:p14="http://schemas.microsoft.com/office/powerpoint/2010/main" val="3088529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E124FF-664A-4BFC-8DF9-44A1FE617DD5}"/>
              </a:ext>
            </a:extLst>
          </p:cNvPr>
          <p:cNvSpPr>
            <a:spLocks noGrp="1"/>
          </p:cNvSpPr>
          <p:nvPr>
            <p:ph type="sldNum" sz="quarter" idx="12"/>
          </p:nvPr>
        </p:nvSpPr>
        <p:spPr/>
        <p:txBody>
          <a:bodyPr/>
          <a:lstStyle/>
          <a:p>
            <a:fld id="{583C1354-0F4F-4118-983A-17CBBA946E76}" type="slidenum">
              <a:rPr lang="en-RW" smtClean="0"/>
              <a:t>12</a:t>
            </a:fld>
            <a:endParaRPr lang="en-RW"/>
          </a:p>
        </p:txBody>
      </p:sp>
      <p:sp>
        <p:nvSpPr>
          <p:cNvPr id="5" name="Rectangle 4">
            <a:extLst>
              <a:ext uri="{FF2B5EF4-FFF2-40B4-BE49-F238E27FC236}">
                <a16:creationId xmlns:a16="http://schemas.microsoft.com/office/drawing/2014/main" id="{4B56F106-CD73-46B6-9CB2-4B257F5BA70C}"/>
              </a:ext>
            </a:extLst>
          </p:cNvPr>
          <p:cNvSpPr/>
          <p:nvPr/>
        </p:nvSpPr>
        <p:spPr>
          <a:xfrm>
            <a:off x="3048000" y="2274838"/>
            <a:ext cx="6096000" cy="2308324"/>
          </a:xfrm>
          <a:prstGeom prst="rect">
            <a:avLst/>
          </a:prstGeom>
        </p:spPr>
        <p:txBody>
          <a:bodyPr>
            <a:spAutoFit/>
          </a:bodyPr>
          <a:lstStyle/>
          <a:p>
            <a:r>
              <a:rPr lang="en-US" sz="3600" dirty="0">
                <a:solidFill>
                  <a:srgbClr val="0000FF"/>
                </a:solidFill>
                <a:latin typeface="Consolas" panose="020B0609020204030204" pitchFamily="49" charset="0"/>
              </a:rPr>
              <a:t>int</a:t>
            </a:r>
            <a:r>
              <a:rPr lang="en-US" sz="3600" dirty="0">
                <a:solidFill>
                  <a:srgbClr val="000000"/>
                </a:solidFill>
                <a:latin typeface="Consolas" panose="020B0609020204030204" pitchFamily="49" charset="0"/>
              </a:rPr>
              <a:t> add(</a:t>
            </a:r>
            <a:r>
              <a:rPr lang="en-US" sz="3600" dirty="0">
                <a:solidFill>
                  <a:srgbClr val="0000FF"/>
                </a:solidFill>
                <a:latin typeface="Consolas" panose="020B0609020204030204" pitchFamily="49" charset="0"/>
              </a:rPr>
              <a:t>int</a:t>
            </a:r>
            <a:r>
              <a:rPr lang="en-US" sz="3600" dirty="0">
                <a:solidFill>
                  <a:srgbClr val="000000"/>
                </a:solidFill>
                <a:latin typeface="Consolas" panose="020B0609020204030204" pitchFamily="49" charset="0"/>
              </a:rPr>
              <a:t> </a:t>
            </a:r>
            <a:r>
              <a:rPr lang="en-US" sz="3600" dirty="0" err="1">
                <a:solidFill>
                  <a:srgbClr val="808080"/>
                </a:solidFill>
                <a:latin typeface="Consolas" panose="020B0609020204030204" pitchFamily="49" charset="0"/>
              </a:rPr>
              <a:t>a</a:t>
            </a:r>
            <a:r>
              <a:rPr lang="en-US" sz="3600" dirty="0" err="1">
                <a:solidFill>
                  <a:srgbClr val="000000"/>
                </a:solidFill>
                <a:latin typeface="Consolas" panose="020B0609020204030204" pitchFamily="49" charset="0"/>
              </a:rPr>
              <a:t>,</a:t>
            </a:r>
            <a:r>
              <a:rPr lang="en-US" sz="3600" dirty="0" err="1">
                <a:solidFill>
                  <a:srgbClr val="0000FF"/>
                </a:solidFill>
                <a:latin typeface="Consolas" panose="020B0609020204030204" pitchFamily="49" charset="0"/>
              </a:rPr>
              <a:t>int</a:t>
            </a:r>
            <a:r>
              <a:rPr lang="en-US" sz="3600" dirty="0">
                <a:solidFill>
                  <a:srgbClr val="000000"/>
                </a:solidFill>
                <a:latin typeface="Consolas" panose="020B0609020204030204" pitchFamily="49" charset="0"/>
              </a:rPr>
              <a:t> </a:t>
            </a:r>
            <a:r>
              <a:rPr lang="en-US" sz="3600" dirty="0">
                <a:solidFill>
                  <a:srgbClr val="808080"/>
                </a:solidFill>
                <a:latin typeface="Consolas" panose="020B0609020204030204" pitchFamily="49" charset="0"/>
              </a:rPr>
              <a:t>b</a:t>
            </a:r>
            <a:r>
              <a:rPr lang="en-US" sz="3600" dirty="0">
                <a:solidFill>
                  <a:srgbClr val="000000"/>
                </a:solidFill>
                <a:latin typeface="Consolas" panose="020B0609020204030204" pitchFamily="49" charset="0"/>
              </a:rPr>
              <a:t>)</a:t>
            </a:r>
          </a:p>
          <a:p>
            <a:r>
              <a:rPr lang="en-RW" sz="3600" dirty="0">
                <a:solidFill>
                  <a:srgbClr val="000000"/>
                </a:solidFill>
                <a:latin typeface="Consolas" panose="020B0609020204030204" pitchFamily="49" charset="0"/>
              </a:rPr>
              <a:t>{</a:t>
            </a:r>
          </a:p>
          <a:p>
            <a:r>
              <a:rPr lang="en-US" sz="3600" dirty="0">
                <a:solidFill>
                  <a:srgbClr val="0000FF"/>
                </a:solidFill>
                <a:latin typeface="Consolas" panose="020B0609020204030204" pitchFamily="49" charset="0"/>
              </a:rPr>
              <a:t>	return</a:t>
            </a:r>
            <a:r>
              <a:rPr lang="en-US" sz="3600" dirty="0">
                <a:solidFill>
                  <a:srgbClr val="000000"/>
                </a:solidFill>
                <a:latin typeface="Consolas" panose="020B0609020204030204" pitchFamily="49" charset="0"/>
              </a:rPr>
              <a:t> </a:t>
            </a:r>
            <a:r>
              <a:rPr lang="en-US" sz="3600" dirty="0">
                <a:solidFill>
                  <a:srgbClr val="808080"/>
                </a:solidFill>
                <a:latin typeface="Consolas" panose="020B0609020204030204" pitchFamily="49" charset="0"/>
              </a:rPr>
              <a:t>a</a:t>
            </a:r>
            <a:r>
              <a:rPr lang="en-US" sz="3600" dirty="0">
                <a:solidFill>
                  <a:srgbClr val="000000"/>
                </a:solidFill>
                <a:latin typeface="Consolas" panose="020B0609020204030204" pitchFamily="49" charset="0"/>
              </a:rPr>
              <a:t> + </a:t>
            </a:r>
            <a:r>
              <a:rPr lang="en-US" sz="3600" dirty="0">
                <a:solidFill>
                  <a:srgbClr val="808080"/>
                </a:solidFill>
                <a:latin typeface="Consolas" panose="020B0609020204030204" pitchFamily="49" charset="0"/>
              </a:rPr>
              <a:t>b</a:t>
            </a:r>
            <a:r>
              <a:rPr lang="en-US" sz="3600" dirty="0">
                <a:solidFill>
                  <a:srgbClr val="000000"/>
                </a:solidFill>
                <a:latin typeface="Consolas" panose="020B0609020204030204" pitchFamily="49" charset="0"/>
              </a:rPr>
              <a:t>;</a:t>
            </a:r>
          </a:p>
          <a:p>
            <a:r>
              <a:rPr lang="en-RW" sz="3600" dirty="0">
                <a:solidFill>
                  <a:srgbClr val="000000"/>
                </a:solidFill>
                <a:latin typeface="Consolas" panose="020B0609020204030204" pitchFamily="49" charset="0"/>
              </a:rPr>
              <a:t>}</a:t>
            </a:r>
            <a:endParaRPr lang="en-RW" sz="3600" dirty="0"/>
          </a:p>
        </p:txBody>
      </p:sp>
      <p:sp>
        <p:nvSpPr>
          <p:cNvPr id="6" name="Rectangle 5">
            <a:extLst>
              <a:ext uri="{FF2B5EF4-FFF2-40B4-BE49-F238E27FC236}">
                <a16:creationId xmlns:a16="http://schemas.microsoft.com/office/drawing/2014/main" id="{F8180993-E94A-42D9-8047-5BB90857957C}"/>
              </a:ext>
            </a:extLst>
          </p:cNvPr>
          <p:cNvSpPr/>
          <p:nvPr/>
        </p:nvSpPr>
        <p:spPr>
          <a:xfrm>
            <a:off x="3048000" y="1065079"/>
            <a:ext cx="6096000" cy="646331"/>
          </a:xfrm>
          <a:prstGeom prst="rect">
            <a:avLst/>
          </a:prstGeom>
        </p:spPr>
        <p:txBody>
          <a:bodyPr>
            <a:spAutoFit/>
          </a:bodyPr>
          <a:lstStyle/>
          <a:p>
            <a:r>
              <a:rPr lang="en-US" sz="3600" dirty="0">
                <a:solidFill>
                  <a:srgbClr val="0000FF"/>
                </a:solidFill>
                <a:latin typeface="Consolas" panose="020B0609020204030204" pitchFamily="49" charset="0"/>
              </a:rPr>
              <a:t>int</a:t>
            </a:r>
            <a:r>
              <a:rPr lang="en-US" sz="3600" dirty="0">
                <a:solidFill>
                  <a:srgbClr val="000000"/>
                </a:solidFill>
                <a:latin typeface="Consolas" panose="020B0609020204030204" pitchFamily="49" charset="0"/>
              </a:rPr>
              <a:t> add(</a:t>
            </a:r>
            <a:r>
              <a:rPr lang="en-US" sz="3600" dirty="0" err="1">
                <a:solidFill>
                  <a:srgbClr val="0000FF"/>
                </a:solidFill>
                <a:latin typeface="Consolas" panose="020B0609020204030204" pitchFamily="49" charset="0"/>
              </a:rPr>
              <a:t>int</a:t>
            </a:r>
            <a:r>
              <a:rPr lang="en-US" sz="3600" dirty="0" err="1">
                <a:solidFill>
                  <a:srgbClr val="000000"/>
                </a:solidFill>
                <a:latin typeface="Consolas" panose="020B0609020204030204" pitchFamily="49" charset="0"/>
              </a:rPr>
              <a:t>,</a:t>
            </a:r>
            <a:r>
              <a:rPr lang="en-US" sz="3600" dirty="0" err="1">
                <a:solidFill>
                  <a:srgbClr val="0000FF"/>
                </a:solidFill>
                <a:latin typeface="Consolas" panose="020B0609020204030204" pitchFamily="49" charset="0"/>
              </a:rPr>
              <a:t>int</a:t>
            </a:r>
            <a:r>
              <a:rPr lang="en-US" sz="3600" dirty="0">
                <a:solidFill>
                  <a:srgbClr val="000000"/>
                </a:solidFill>
                <a:latin typeface="Consolas" panose="020B0609020204030204" pitchFamily="49" charset="0"/>
              </a:rPr>
              <a:t>);</a:t>
            </a:r>
          </a:p>
        </p:txBody>
      </p:sp>
      <p:sp>
        <p:nvSpPr>
          <p:cNvPr id="7" name="Rectangle 6">
            <a:extLst>
              <a:ext uri="{FF2B5EF4-FFF2-40B4-BE49-F238E27FC236}">
                <a16:creationId xmlns:a16="http://schemas.microsoft.com/office/drawing/2014/main" id="{8A0E7B08-D57D-40F1-AA46-0B77126CBA52}"/>
              </a:ext>
            </a:extLst>
          </p:cNvPr>
          <p:cNvSpPr/>
          <p:nvPr/>
        </p:nvSpPr>
        <p:spPr>
          <a:xfrm>
            <a:off x="3048000" y="5146590"/>
            <a:ext cx="3801041" cy="584775"/>
          </a:xfrm>
          <a:prstGeom prst="rect">
            <a:avLst/>
          </a:prstGeom>
        </p:spPr>
        <p:txBody>
          <a:bodyPr wrap="none">
            <a:spAutoFit/>
          </a:bodyPr>
          <a:lstStyle/>
          <a:p>
            <a:r>
              <a:rPr lang="en-US" sz="3200" dirty="0">
                <a:solidFill>
                  <a:srgbClr val="000000"/>
                </a:solidFill>
                <a:latin typeface="Consolas" panose="020B0609020204030204" pitchFamily="49" charset="0"/>
              </a:rPr>
              <a:t>sum = add(1, 2);</a:t>
            </a:r>
            <a:endParaRPr lang="en-RW" sz="3200" dirty="0"/>
          </a:p>
        </p:txBody>
      </p:sp>
      <p:sp>
        <p:nvSpPr>
          <p:cNvPr id="8" name="Rectangle 7">
            <a:extLst>
              <a:ext uri="{FF2B5EF4-FFF2-40B4-BE49-F238E27FC236}">
                <a16:creationId xmlns:a16="http://schemas.microsoft.com/office/drawing/2014/main" id="{66053840-0C6A-4E5E-BCC8-95F48B04984E}"/>
              </a:ext>
            </a:extLst>
          </p:cNvPr>
          <p:cNvSpPr/>
          <p:nvPr/>
        </p:nvSpPr>
        <p:spPr>
          <a:xfrm>
            <a:off x="2928078" y="1126635"/>
            <a:ext cx="4791855" cy="5439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9" name="Straight Arrow Connector 8">
            <a:extLst>
              <a:ext uri="{FF2B5EF4-FFF2-40B4-BE49-F238E27FC236}">
                <a16:creationId xmlns:a16="http://schemas.microsoft.com/office/drawing/2014/main" id="{D2663C0F-926F-43C7-8055-73FCF777F5B5}"/>
              </a:ext>
            </a:extLst>
          </p:cNvPr>
          <p:cNvCxnSpPr>
            <a:cxnSpLocks/>
            <a:stCxn id="8" idx="1"/>
          </p:cNvCxnSpPr>
          <p:nvPr/>
        </p:nvCxnSpPr>
        <p:spPr>
          <a:xfrm flipH="1">
            <a:off x="2098624" y="1398610"/>
            <a:ext cx="829454" cy="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D399D82-EF26-407F-973D-28651CBAE0EC}"/>
              </a:ext>
            </a:extLst>
          </p:cNvPr>
          <p:cNvSpPr txBox="1"/>
          <p:nvPr/>
        </p:nvSpPr>
        <p:spPr>
          <a:xfrm>
            <a:off x="430278" y="1039325"/>
            <a:ext cx="1463478" cy="830997"/>
          </a:xfrm>
          <a:prstGeom prst="rect">
            <a:avLst/>
          </a:prstGeom>
          <a:noFill/>
        </p:spPr>
        <p:txBody>
          <a:bodyPr wrap="none" rtlCol="0">
            <a:spAutoFit/>
          </a:bodyPr>
          <a:lstStyle/>
          <a:p>
            <a:r>
              <a:rPr lang="en-US" sz="2400" b="1" dirty="0"/>
              <a:t>Function </a:t>
            </a:r>
          </a:p>
          <a:p>
            <a:r>
              <a:rPr lang="en-US" sz="2400" b="1" dirty="0"/>
              <a:t>prototype</a:t>
            </a:r>
            <a:endParaRPr lang="en-RW" sz="2400" b="1" dirty="0"/>
          </a:p>
        </p:txBody>
      </p:sp>
      <p:sp>
        <p:nvSpPr>
          <p:cNvPr id="12" name="Rectangle 11">
            <a:extLst>
              <a:ext uri="{FF2B5EF4-FFF2-40B4-BE49-F238E27FC236}">
                <a16:creationId xmlns:a16="http://schemas.microsoft.com/office/drawing/2014/main" id="{BDCA1815-357E-49AE-87E9-C2143674D63C}"/>
              </a:ext>
            </a:extLst>
          </p:cNvPr>
          <p:cNvSpPr/>
          <p:nvPr/>
        </p:nvSpPr>
        <p:spPr>
          <a:xfrm>
            <a:off x="2928078" y="2270511"/>
            <a:ext cx="5286532" cy="23083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13" name="TextBox 12">
            <a:extLst>
              <a:ext uri="{FF2B5EF4-FFF2-40B4-BE49-F238E27FC236}">
                <a16:creationId xmlns:a16="http://schemas.microsoft.com/office/drawing/2014/main" id="{F5F866D3-3A1E-42DA-B64F-C18E22DFE10F}"/>
              </a:ext>
            </a:extLst>
          </p:cNvPr>
          <p:cNvSpPr txBox="1"/>
          <p:nvPr/>
        </p:nvSpPr>
        <p:spPr>
          <a:xfrm>
            <a:off x="430278" y="2645642"/>
            <a:ext cx="1429559" cy="830997"/>
          </a:xfrm>
          <a:prstGeom prst="rect">
            <a:avLst/>
          </a:prstGeom>
          <a:noFill/>
        </p:spPr>
        <p:txBody>
          <a:bodyPr wrap="none" rtlCol="0">
            <a:spAutoFit/>
          </a:bodyPr>
          <a:lstStyle/>
          <a:p>
            <a:r>
              <a:rPr lang="en-US" sz="2400" b="1" dirty="0"/>
              <a:t>Function </a:t>
            </a:r>
          </a:p>
          <a:p>
            <a:r>
              <a:rPr lang="en-US" sz="2400" b="1" dirty="0"/>
              <a:t>definition</a:t>
            </a:r>
            <a:endParaRPr lang="en-RW" sz="2400" b="1" dirty="0"/>
          </a:p>
        </p:txBody>
      </p:sp>
      <p:cxnSp>
        <p:nvCxnSpPr>
          <p:cNvPr id="14" name="Straight Arrow Connector 13">
            <a:extLst>
              <a:ext uri="{FF2B5EF4-FFF2-40B4-BE49-F238E27FC236}">
                <a16:creationId xmlns:a16="http://schemas.microsoft.com/office/drawing/2014/main" id="{C08CD157-8005-4F9B-A9E5-21FCB7DAE640}"/>
              </a:ext>
            </a:extLst>
          </p:cNvPr>
          <p:cNvCxnSpPr>
            <a:cxnSpLocks/>
          </p:cNvCxnSpPr>
          <p:nvPr/>
        </p:nvCxnSpPr>
        <p:spPr>
          <a:xfrm flipH="1">
            <a:off x="2098624" y="3014199"/>
            <a:ext cx="829454" cy="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9B062F-8BB3-4133-B02C-ED6E40A3F882}"/>
              </a:ext>
            </a:extLst>
          </p:cNvPr>
          <p:cNvSpPr/>
          <p:nvPr/>
        </p:nvSpPr>
        <p:spPr>
          <a:xfrm>
            <a:off x="2928078" y="5199988"/>
            <a:ext cx="4159038" cy="5999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16" name="TextBox 15">
            <a:extLst>
              <a:ext uri="{FF2B5EF4-FFF2-40B4-BE49-F238E27FC236}">
                <a16:creationId xmlns:a16="http://schemas.microsoft.com/office/drawing/2014/main" id="{ECF6CCCB-3775-4184-A361-010597CD570C}"/>
              </a:ext>
            </a:extLst>
          </p:cNvPr>
          <p:cNvSpPr txBox="1"/>
          <p:nvPr/>
        </p:nvSpPr>
        <p:spPr>
          <a:xfrm>
            <a:off x="421340" y="5157664"/>
            <a:ext cx="1366080" cy="830997"/>
          </a:xfrm>
          <a:prstGeom prst="rect">
            <a:avLst/>
          </a:prstGeom>
          <a:noFill/>
        </p:spPr>
        <p:txBody>
          <a:bodyPr wrap="none" rtlCol="0">
            <a:spAutoFit/>
          </a:bodyPr>
          <a:lstStyle/>
          <a:p>
            <a:r>
              <a:rPr lang="en-US" sz="2400" b="1" dirty="0"/>
              <a:t>Function </a:t>
            </a:r>
          </a:p>
          <a:p>
            <a:r>
              <a:rPr lang="en-US" sz="2400" b="1" dirty="0"/>
              <a:t>call</a:t>
            </a:r>
            <a:endParaRPr lang="en-RW" sz="2400" b="1" dirty="0"/>
          </a:p>
        </p:txBody>
      </p:sp>
      <p:cxnSp>
        <p:nvCxnSpPr>
          <p:cNvPr id="17" name="Straight Arrow Connector 16">
            <a:extLst>
              <a:ext uri="{FF2B5EF4-FFF2-40B4-BE49-F238E27FC236}">
                <a16:creationId xmlns:a16="http://schemas.microsoft.com/office/drawing/2014/main" id="{72D71538-3C0B-49B0-9303-DC55155A27A6}"/>
              </a:ext>
            </a:extLst>
          </p:cNvPr>
          <p:cNvCxnSpPr>
            <a:cxnSpLocks/>
          </p:cNvCxnSpPr>
          <p:nvPr/>
        </p:nvCxnSpPr>
        <p:spPr>
          <a:xfrm flipH="1">
            <a:off x="2089686" y="5526221"/>
            <a:ext cx="829454" cy="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85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F618C-010F-4328-8A62-6E0D9F3FAEE6}"/>
              </a:ext>
            </a:extLst>
          </p:cNvPr>
          <p:cNvSpPr>
            <a:spLocks noGrp="1"/>
          </p:cNvSpPr>
          <p:nvPr>
            <p:ph type="title"/>
          </p:nvPr>
        </p:nvSpPr>
        <p:spPr/>
        <p:txBody>
          <a:bodyPr/>
          <a:lstStyle/>
          <a:p>
            <a:r>
              <a:rPr lang="en-US" dirty="0"/>
              <a:t>Inline functions</a:t>
            </a:r>
            <a:endParaRPr lang="en-RW" dirty="0"/>
          </a:p>
        </p:txBody>
      </p:sp>
      <p:sp>
        <p:nvSpPr>
          <p:cNvPr id="3" name="Content Placeholder 2">
            <a:extLst>
              <a:ext uri="{FF2B5EF4-FFF2-40B4-BE49-F238E27FC236}">
                <a16:creationId xmlns:a16="http://schemas.microsoft.com/office/drawing/2014/main" id="{AD72DD96-606D-4D6F-9709-70FCCA7482E0}"/>
              </a:ext>
            </a:extLst>
          </p:cNvPr>
          <p:cNvSpPr>
            <a:spLocks noGrp="1"/>
          </p:cNvSpPr>
          <p:nvPr>
            <p:ph idx="1"/>
          </p:nvPr>
        </p:nvSpPr>
        <p:spPr/>
        <p:txBody>
          <a:bodyPr>
            <a:normAutofit/>
          </a:bodyPr>
          <a:lstStyle/>
          <a:p>
            <a:r>
              <a:rPr lang="en-US" dirty="0"/>
              <a:t>Implementing a program as a set of functions is good from a software engineering standpoint, but function calls involve execution-time overhead. </a:t>
            </a:r>
          </a:p>
          <a:p>
            <a:r>
              <a:rPr lang="en-US" dirty="0"/>
              <a:t>When a normal function call instruction is encountered, the program stores the memory address of the instructions immediately following the function call statement, loads the function being called into the memory, copies argument values, jumps to the memory location of the called function, executes the function codes, stores the return value of the function, and then jumps back to the address of the instruction that was saved just before executing the called function. </a:t>
            </a:r>
            <a:r>
              <a:rPr lang="en-US" b="1" dirty="0"/>
              <a:t>Too much run time overhead</a:t>
            </a:r>
            <a:r>
              <a:rPr lang="en-US" dirty="0"/>
              <a:t>.</a:t>
            </a:r>
          </a:p>
          <a:p>
            <a:r>
              <a:rPr lang="en-US" dirty="0"/>
              <a:t>C++ provides inline functions to help reduce function call overhead. </a:t>
            </a:r>
          </a:p>
        </p:txBody>
      </p:sp>
      <p:sp>
        <p:nvSpPr>
          <p:cNvPr id="4" name="Slide Number Placeholder 3">
            <a:extLst>
              <a:ext uri="{FF2B5EF4-FFF2-40B4-BE49-F238E27FC236}">
                <a16:creationId xmlns:a16="http://schemas.microsoft.com/office/drawing/2014/main" id="{C8A8EC56-CCA2-44E6-A217-63A150D7F57E}"/>
              </a:ext>
            </a:extLst>
          </p:cNvPr>
          <p:cNvSpPr>
            <a:spLocks noGrp="1"/>
          </p:cNvSpPr>
          <p:nvPr>
            <p:ph type="sldNum" sz="quarter" idx="12"/>
          </p:nvPr>
        </p:nvSpPr>
        <p:spPr/>
        <p:txBody>
          <a:bodyPr/>
          <a:lstStyle/>
          <a:p>
            <a:fld id="{583C1354-0F4F-4118-983A-17CBBA946E76}" type="slidenum">
              <a:rPr lang="en-RW" smtClean="0"/>
              <a:t>13</a:t>
            </a:fld>
            <a:endParaRPr lang="en-RW"/>
          </a:p>
        </p:txBody>
      </p:sp>
    </p:spTree>
    <p:extLst>
      <p:ext uri="{BB962C8B-B14F-4D97-AF65-F5344CB8AC3E}">
        <p14:creationId xmlns:p14="http://schemas.microsoft.com/office/powerpoint/2010/main" val="2061353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6AC74F-FCBD-4C87-AFBB-C88CFA341742}"/>
              </a:ext>
            </a:extLst>
          </p:cNvPr>
          <p:cNvSpPr>
            <a:spLocks noGrp="1"/>
          </p:cNvSpPr>
          <p:nvPr>
            <p:ph type="sldNum" sz="quarter" idx="12"/>
          </p:nvPr>
        </p:nvSpPr>
        <p:spPr/>
        <p:txBody>
          <a:bodyPr/>
          <a:lstStyle/>
          <a:p>
            <a:fld id="{583C1354-0F4F-4118-983A-17CBBA946E76}" type="slidenum">
              <a:rPr lang="en-RW" smtClean="0"/>
              <a:t>14</a:t>
            </a:fld>
            <a:endParaRPr lang="en-RW"/>
          </a:p>
        </p:txBody>
      </p:sp>
      <p:sp>
        <p:nvSpPr>
          <p:cNvPr id="7" name="Rectangle 6">
            <a:extLst>
              <a:ext uri="{FF2B5EF4-FFF2-40B4-BE49-F238E27FC236}">
                <a16:creationId xmlns:a16="http://schemas.microsoft.com/office/drawing/2014/main" id="{B41101F8-01F5-44FF-B988-3057FE6256FF}"/>
              </a:ext>
            </a:extLst>
          </p:cNvPr>
          <p:cNvSpPr/>
          <p:nvPr/>
        </p:nvSpPr>
        <p:spPr>
          <a:xfrm>
            <a:off x="703288" y="557875"/>
            <a:ext cx="10209551" cy="3416320"/>
          </a:xfrm>
          <a:prstGeom prst="rect">
            <a:avLst/>
          </a:prstGeom>
        </p:spPr>
        <p:txBody>
          <a:bodyPr wrap="square">
            <a:spAutoFit/>
          </a:bodyPr>
          <a:lstStyle/>
          <a:p>
            <a:pPr marL="285750" indent="-285750">
              <a:buFont typeface="Arial" panose="020B0604020202020204" pitchFamily="34" charset="0"/>
              <a:buChar char="•"/>
            </a:pPr>
            <a:r>
              <a:rPr lang="en-US" sz="2400" dirty="0"/>
              <a:t>Placing the qualifier inline before a function’s return type in the function definition </a:t>
            </a:r>
            <a:r>
              <a:rPr lang="en-US" sz="2400" i="1" dirty="0"/>
              <a:t>advises </a:t>
            </a:r>
            <a:r>
              <a:rPr lang="en-US" sz="2400" dirty="0"/>
              <a:t>the compiler to generate a copy of the function’s body code in </a:t>
            </a:r>
            <a:r>
              <a:rPr lang="en-US" sz="2400" i="1" dirty="0"/>
              <a:t>every </a:t>
            </a:r>
            <a:r>
              <a:rPr lang="en-US" sz="2400" dirty="0"/>
              <a:t>place where the function is called (when appropriate) to avoid a function call. </a:t>
            </a:r>
          </a:p>
          <a:p>
            <a:pPr marL="285750" indent="-285750">
              <a:buFont typeface="Arial" panose="020B0604020202020204" pitchFamily="34" charset="0"/>
              <a:buChar char="•"/>
            </a:pPr>
            <a:r>
              <a:rPr lang="en-US" sz="2400" dirty="0"/>
              <a:t>With inline keyword, the compiler replaces the function call statement with the function code itself (process called expansion) and then compiles the entire code. Thus, with inline functions, the compiler does not have to jump to another location to execute the function, and then jump back as the code of the called function is already available to the calling program</a:t>
            </a:r>
            <a:endParaRPr lang="en-RW" sz="2400" dirty="0"/>
          </a:p>
        </p:txBody>
      </p:sp>
      <p:sp>
        <p:nvSpPr>
          <p:cNvPr id="9" name="Rectangle 8">
            <a:extLst>
              <a:ext uri="{FF2B5EF4-FFF2-40B4-BE49-F238E27FC236}">
                <a16:creationId xmlns:a16="http://schemas.microsoft.com/office/drawing/2014/main" id="{2189B29A-F92F-46CC-A1A0-23DA89978310}"/>
              </a:ext>
            </a:extLst>
          </p:cNvPr>
          <p:cNvSpPr/>
          <p:nvPr/>
        </p:nvSpPr>
        <p:spPr>
          <a:xfrm>
            <a:off x="2298490" y="4237912"/>
            <a:ext cx="8929141" cy="1569660"/>
          </a:xfrm>
          <a:prstGeom prst="rect">
            <a:avLst/>
          </a:prstGeom>
        </p:spPr>
        <p:txBody>
          <a:bodyPr wrap="square">
            <a:spAutoFit/>
          </a:bodyPr>
          <a:lstStyle/>
          <a:p>
            <a:r>
              <a:rPr lang="en-US" sz="2400" dirty="0">
                <a:solidFill>
                  <a:srgbClr val="0000FF"/>
                </a:solidFill>
                <a:latin typeface="Consolas" panose="020B0609020204030204" pitchFamily="49" charset="0"/>
              </a:rPr>
              <a:t>inline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-type function - name(parameters)</a:t>
            </a:r>
          </a:p>
          <a:p>
            <a:r>
              <a:rPr lang="en-RW"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function code</a:t>
            </a:r>
            <a:endParaRPr lang="en-US" sz="2400" dirty="0">
              <a:solidFill>
                <a:srgbClr val="000000"/>
              </a:solidFill>
              <a:latin typeface="Consolas" panose="020B0609020204030204" pitchFamily="49" charset="0"/>
            </a:endParaRPr>
          </a:p>
          <a:p>
            <a:r>
              <a:rPr lang="en-RW" sz="2400" dirty="0">
                <a:solidFill>
                  <a:srgbClr val="000000"/>
                </a:solidFill>
                <a:latin typeface="Consolas" panose="020B0609020204030204" pitchFamily="49" charset="0"/>
              </a:rPr>
              <a:t>}</a:t>
            </a:r>
            <a:endParaRPr lang="en-RW" sz="2400" dirty="0"/>
          </a:p>
        </p:txBody>
      </p:sp>
    </p:spTree>
    <p:extLst>
      <p:ext uri="{BB962C8B-B14F-4D97-AF65-F5344CB8AC3E}">
        <p14:creationId xmlns:p14="http://schemas.microsoft.com/office/powerpoint/2010/main" val="2301129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993D30-4AE2-432C-A630-2224748D0CD0}"/>
              </a:ext>
            </a:extLst>
          </p:cNvPr>
          <p:cNvSpPr>
            <a:spLocks noGrp="1"/>
          </p:cNvSpPr>
          <p:nvPr>
            <p:ph type="sldNum" sz="quarter" idx="12"/>
          </p:nvPr>
        </p:nvSpPr>
        <p:spPr/>
        <p:txBody>
          <a:bodyPr/>
          <a:lstStyle/>
          <a:p>
            <a:fld id="{583C1354-0F4F-4118-983A-17CBBA946E76}" type="slidenum">
              <a:rPr lang="en-RW" smtClean="0"/>
              <a:t>15</a:t>
            </a:fld>
            <a:endParaRPr lang="en-RW"/>
          </a:p>
        </p:txBody>
      </p:sp>
      <p:sp>
        <p:nvSpPr>
          <p:cNvPr id="5" name="Rectangle 4">
            <a:extLst>
              <a:ext uri="{FF2B5EF4-FFF2-40B4-BE49-F238E27FC236}">
                <a16:creationId xmlns:a16="http://schemas.microsoft.com/office/drawing/2014/main" id="{1BA7366D-1F01-409F-8EA9-B440732CB6F8}"/>
              </a:ext>
            </a:extLst>
          </p:cNvPr>
          <p:cNvSpPr/>
          <p:nvPr/>
        </p:nvSpPr>
        <p:spPr>
          <a:xfrm>
            <a:off x="1324131" y="1226164"/>
            <a:ext cx="9144000" cy="4154984"/>
          </a:xfrm>
          <a:prstGeom prst="rect">
            <a:avLst/>
          </a:prstGeom>
        </p:spPr>
        <p:txBody>
          <a:bodyPr wrap="square">
            <a:spAutoFit/>
          </a:bodyPr>
          <a:lstStyle/>
          <a:p>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&lt;iostream&gt;</a:t>
            </a:r>
            <a:r>
              <a:rPr lang="en-US" sz="2400" dirty="0">
                <a:solidFill>
                  <a:srgbClr val="000000"/>
                </a:solidFill>
                <a:latin typeface="Consolas" panose="020B0609020204030204" pitchFamily="49" charset="0"/>
              </a:rPr>
              <a:t> </a:t>
            </a: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inline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cube(</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RW"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	return</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808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808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RW"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RW" sz="2400" dirty="0">
                <a:solidFill>
                  <a:srgbClr val="000000"/>
                </a:solidFill>
                <a:latin typeface="Consolas" panose="020B0609020204030204" pitchFamily="49" charset="0"/>
              </a:rPr>
              <a:t>{</a:t>
            </a: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"The cube of 3 is: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cube(3)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RW" sz="2400" dirty="0">
                <a:solidFill>
                  <a:srgbClr val="000000"/>
                </a:solidFill>
                <a:latin typeface="Consolas" panose="020B0609020204030204" pitchFamily="49" charset="0"/>
              </a:rPr>
              <a:t>}</a:t>
            </a:r>
            <a:endParaRPr lang="en-RW" sz="2400" dirty="0"/>
          </a:p>
        </p:txBody>
      </p:sp>
    </p:spTree>
    <p:extLst>
      <p:ext uri="{BB962C8B-B14F-4D97-AF65-F5344CB8AC3E}">
        <p14:creationId xmlns:p14="http://schemas.microsoft.com/office/powerpoint/2010/main" val="2390097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D6E811-9971-4EDA-BAA1-DC6038DF19CC}"/>
              </a:ext>
            </a:extLst>
          </p:cNvPr>
          <p:cNvSpPr>
            <a:spLocks noGrp="1"/>
          </p:cNvSpPr>
          <p:nvPr>
            <p:ph idx="1"/>
          </p:nvPr>
        </p:nvSpPr>
        <p:spPr>
          <a:xfrm>
            <a:off x="943131" y="1678899"/>
            <a:ext cx="10515600" cy="3092416"/>
          </a:xfrm>
        </p:spPr>
        <p:txBody>
          <a:bodyPr/>
          <a:lstStyle/>
          <a:p>
            <a:r>
              <a:rPr lang="en-US" b="1" dirty="0"/>
              <a:t>Pros</a:t>
            </a:r>
            <a:r>
              <a:rPr lang="en-US" dirty="0"/>
              <a:t> :-</a:t>
            </a:r>
          </a:p>
          <a:p>
            <a:r>
              <a:rPr lang="en-US" dirty="0"/>
              <a:t>It speeds up your program by avoiding function calling overhead.</a:t>
            </a:r>
          </a:p>
          <a:p>
            <a:r>
              <a:rPr lang="en-US" dirty="0"/>
              <a:t>It save overhead of variables push/pop on the stack, when function calling happens.</a:t>
            </a:r>
          </a:p>
          <a:p>
            <a:r>
              <a:rPr lang="en-US" dirty="0"/>
              <a:t>It save overhead of return call from a function.</a:t>
            </a:r>
            <a:br>
              <a:rPr lang="en-US" dirty="0"/>
            </a:br>
            <a:r>
              <a:rPr lang="en-US" b="1" dirty="0"/>
              <a:t>Cons </a:t>
            </a:r>
            <a:r>
              <a:rPr lang="en-US" dirty="0"/>
              <a:t>:-</a:t>
            </a:r>
          </a:p>
          <a:p>
            <a:r>
              <a:rPr lang="en-US" dirty="0"/>
              <a:t>It increases the executable size due to code expansion.</a:t>
            </a:r>
            <a:endParaRPr lang="en-RW" dirty="0"/>
          </a:p>
        </p:txBody>
      </p:sp>
      <p:sp>
        <p:nvSpPr>
          <p:cNvPr id="4" name="Slide Number Placeholder 3">
            <a:extLst>
              <a:ext uri="{FF2B5EF4-FFF2-40B4-BE49-F238E27FC236}">
                <a16:creationId xmlns:a16="http://schemas.microsoft.com/office/drawing/2014/main" id="{4C6AC74F-FCBD-4C87-AFBB-C88CFA341742}"/>
              </a:ext>
            </a:extLst>
          </p:cNvPr>
          <p:cNvSpPr>
            <a:spLocks noGrp="1"/>
          </p:cNvSpPr>
          <p:nvPr>
            <p:ph type="sldNum" sz="quarter" idx="12"/>
          </p:nvPr>
        </p:nvSpPr>
        <p:spPr/>
        <p:txBody>
          <a:bodyPr/>
          <a:lstStyle/>
          <a:p>
            <a:fld id="{583C1354-0F4F-4118-983A-17CBBA946E76}" type="slidenum">
              <a:rPr lang="en-RW" smtClean="0"/>
              <a:t>16</a:t>
            </a:fld>
            <a:endParaRPr lang="en-RW"/>
          </a:p>
        </p:txBody>
      </p:sp>
    </p:spTree>
    <p:extLst>
      <p:ext uri="{BB962C8B-B14F-4D97-AF65-F5344CB8AC3E}">
        <p14:creationId xmlns:p14="http://schemas.microsoft.com/office/powerpoint/2010/main" val="3020413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EFEC-46FC-49C4-B60E-AE0269B9ADD3}"/>
              </a:ext>
            </a:extLst>
          </p:cNvPr>
          <p:cNvSpPr>
            <a:spLocks noGrp="1"/>
          </p:cNvSpPr>
          <p:nvPr>
            <p:ph type="title"/>
          </p:nvPr>
        </p:nvSpPr>
        <p:spPr/>
        <p:txBody>
          <a:bodyPr/>
          <a:lstStyle/>
          <a:p>
            <a:r>
              <a:rPr lang="en-US" dirty="0"/>
              <a:t>Readings</a:t>
            </a:r>
            <a:endParaRPr lang="en-RW" dirty="0"/>
          </a:p>
        </p:txBody>
      </p:sp>
      <p:sp>
        <p:nvSpPr>
          <p:cNvPr id="3" name="Content Placeholder 2">
            <a:extLst>
              <a:ext uri="{FF2B5EF4-FFF2-40B4-BE49-F238E27FC236}">
                <a16:creationId xmlns:a16="http://schemas.microsoft.com/office/drawing/2014/main" id="{84B22BC4-5778-4324-B5FA-68B15D82824A}"/>
              </a:ext>
            </a:extLst>
          </p:cNvPr>
          <p:cNvSpPr>
            <a:spLocks noGrp="1"/>
          </p:cNvSpPr>
          <p:nvPr>
            <p:ph idx="1"/>
          </p:nvPr>
        </p:nvSpPr>
        <p:spPr/>
        <p:txBody>
          <a:bodyPr/>
          <a:lstStyle/>
          <a:p>
            <a:r>
              <a:rPr lang="en-US" dirty="0"/>
              <a:t>Walter </a:t>
            </a:r>
            <a:r>
              <a:rPr lang="en-US" dirty="0" err="1"/>
              <a:t>Savitch</a:t>
            </a:r>
            <a:r>
              <a:rPr lang="en-US" dirty="0"/>
              <a:t>, Problem Solving with C++ The Object of Programming</a:t>
            </a:r>
          </a:p>
          <a:p>
            <a:r>
              <a:rPr lang="en-US" dirty="0"/>
              <a:t>Chapter 4, </a:t>
            </a:r>
            <a:r>
              <a:rPr lang="en-US" dirty="0" err="1"/>
              <a:t>Pg</a:t>
            </a:r>
            <a:r>
              <a:rPr lang="en-US" dirty="0"/>
              <a:t> 182</a:t>
            </a:r>
          </a:p>
          <a:p>
            <a:endParaRPr lang="en-US" dirty="0"/>
          </a:p>
          <a:p>
            <a:r>
              <a:rPr lang="en-US" dirty="0"/>
              <a:t>A good link:</a:t>
            </a:r>
          </a:p>
          <a:p>
            <a:r>
              <a:rPr lang="en-US" dirty="0">
                <a:hlinkClick r:id="rId2"/>
              </a:rPr>
              <a:t>https://www.youtube.com/watch?v=V9zuox47zr0</a:t>
            </a:r>
            <a:endParaRPr lang="en-RW" dirty="0"/>
          </a:p>
        </p:txBody>
      </p:sp>
      <p:sp>
        <p:nvSpPr>
          <p:cNvPr id="4" name="Slide Number Placeholder 3">
            <a:extLst>
              <a:ext uri="{FF2B5EF4-FFF2-40B4-BE49-F238E27FC236}">
                <a16:creationId xmlns:a16="http://schemas.microsoft.com/office/drawing/2014/main" id="{779B9001-C027-4D91-8E46-08C5FA31ADF5}"/>
              </a:ext>
            </a:extLst>
          </p:cNvPr>
          <p:cNvSpPr>
            <a:spLocks noGrp="1"/>
          </p:cNvSpPr>
          <p:nvPr>
            <p:ph type="sldNum" sz="quarter" idx="12"/>
          </p:nvPr>
        </p:nvSpPr>
        <p:spPr/>
        <p:txBody>
          <a:bodyPr/>
          <a:lstStyle/>
          <a:p>
            <a:fld id="{583C1354-0F4F-4118-983A-17CBBA946E76}" type="slidenum">
              <a:rPr lang="en-RW" smtClean="0"/>
              <a:t>17</a:t>
            </a:fld>
            <a:endParaRPr lang="en-RW"/>
          </a:p>
        </p:txBody>
      </p:sp>
    </p:spTree>
    <p:extLst>
      <p:ext uri="{BB962C8B-B14F-4D97-AF65-F5344CB8AC3E}">
        <p14:creationId xmlns:p14="http://schemas.microsoft.com/office/powerpoint/2010/main" val="3565689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36434-7302-4343-A808-ED81EFBD4BCE}"/>
              </a:ext>
            </a:extLst>
          </p:cNvPr>
          <p:cNvSpPr>
            <a:spLocks noGrp="1"/>
          </p:cNvSpPr>
          <p:nvPr>
            <p:ph type="title"/>
          </p:nvPr>
        </p:nvSpPr>
        <p:spPr/>
        <p:txBody>
          <a:bodyPr/>
          <a:lstStyle/>
          <a:p>
            <a:r>
              <a:rPr lang="en-US" dirty="0"/>
              <a:t>Recap</a:t>
            </a:r>
            <a:endParaRPr lang="en-RW" dirty="0"/>
          </a:p>
        </p:txBody>
      </p:sp>
      <p:sp>
        <p:nvSpPr>
          <p:cNvPr id="3" name="Content Placeholder 2">
            <a:extLst>
              <a:ext uri="{FF2B5EF4-FFF2-40B4-BE49-F238E27FC236}">
                <a16:creationId xmlns:a16="http://schemas.microsoft.com/office/drawing/2014/main" id="{0BBFBAAE-7E78-4138-9352-6001A2EF2676}"/>
              </a:ext>
            </a:extLst>
          </p:cNvPr>
          <p:cNvSpPr>
            <a:spLocks noGrp="1"/>
          </p:cNvSpPr>
          <p:nvPr>
            <p:ph idx="1"/>
          </p:nvPr>
        </p:nvSpPr>
        <p:spPr>
          <a:xfrm>
            <a:off x="255104" y="1786117"/>
            <a:ext cx="10515600" cy="4570233"/>
          </a:xfrm>
        </p:spPr>
        <p:txBody>
          <a:bodyPr>
            <a:normAutofit/>
          </a:bodyPr>
          <a:lstStyle/>
          <a:p>
            <a:pPr lvl="1"/>
            <a:r>
              <a:rPr lang="en-US" sz="2400" dirty="0">
                <a:cs typeface="Times New Roman" panose="02020603050405020304" pitchFamily="18" charset="0"/>
              </a:rPr>
              <a:t>Char array</a:t>
            </a:r>
          </a:p>
          <a:p>
            <a:pPr lvl="1"/>
            <a:r>
              <a:rPr lang="en-US" sz="2400" dirty="0">
                <a:cs typeface="Times New Roman" panose="02020603050405020304" pitchFamily="18" charset="0"/>
              </a:rPr>
              <a:t>Strings </a:t>
            </a:r>
          </a:p>
          <a:p>
            <a:pPr lvl="1"/>
            <a:r>
              <a:rPr lang="en-US" sz="2400" dirty="0"/>
              <a:t>Practice questions related to char array and strings</a:t>
            </a:r>
          </a:p>
          <a:p>
            <a:pPr marL="457200" lvl="1" indent="0">
              <a:buNone/>
            </a:pPr>
            <a:endParaRPr lang="en-US" sz="2400" dirty="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4DA2EDA-3A08-4C6F-B326-781247A523B3}"/>
              </a:ext>
            </a:extLst>
          </p:cNvPr>
          <p:cNvSpPr>
            <a:spLocks noGrp="1"/>
          </p:cNvSpPr>
          <p:nvPr>
            <p:ph type="sldNum" sz="quarter" idx="12"/>
          </p:nvPr>
        </p:nvSpPr>
        <p:spPr/>
        <p:txBody>
          <a:bodyPr/>
          <a:lstStyle/>
          <a:p>
            <a:fld id="{583C1354-0F4F-4118-983A-17CBBA946E76}" type="slidenum">
              <a:rPr lang="en-RW" smtClean="0"/>
              <a:t>2</a:t>
            </a:fld>
            <a:endParaRPr lang="en-RW"/>
          </a:p>
        </p:txBody>
      </p:sp>
    </p:spTree>
    <p:extLst>
      <p:ext uri="{BB962C8B-B14F-4D97-AF65-F5344CB8AC3E}">
        <p14:creationId xmlns:p14="http://schemas.microsoft.com/office/powerpoint/2010/main" val="679082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6AFE-EA5E-4275-B2CB-C86230AE8B2D}"/>
              </a:ext>
            </a:extLst>
          </p:cNvPr>
          <p:cNvSpPr>
            <a:spLocks noGrp="1"/>
          </p:cNvSpPr>
          <p:nvPr>
            <p:ph type="title"/>
          </p:nvPr>
        </p:nvSpPr>
        <p:spPr/>
        <p:txBody>
          <a:bodyPr/>
          <a:lstStyle/>
          <a:p>
            <a:r>
              <a:rPr lang="en-US" dirty="0"/>
              <a:t>Agenda</a:t>
            </a:r>
            <a:endParaRPr lang="en-RW" dirty="0"/>
          </a:p>
        </p:txBody>
      </p:sp>
      <p:sp>
        <p:nvSpPr>
          <p:cNvPr id="3" name="Content Placeholder 2">
            <a:extLst>
              <a:ext uri="{FF2B5EF4-FFF2-40B4-BE49-F238E27FC236}">
                <a16:creationId xmlns:a16="http://schemas.microsoft.com/office/drawing/2014/main" id="{308AE5C9-79AD-40AC-A7D1-DD47BD58F02F}"/>
              </a:ext>
            </a:extLst>
          </p:cNvPr>
          <p:cNvSpPr>
            <a:spLocks noGrp="1"/>
          </p:cNvSpPr>
          <p:nvPr>
            <p:ph idx="1"/>
          </p:nvPr>
        </p:nvSpPr>
        <p:spPr/>
        <p:txBody>
          <a:bodyPr/>
          <a:lstStyle/>
          <a:p>
            <a:r>
              <a:rPr lang="en-US" dirty="0"/>
              <a:t>What are functions?</a:t>
            </a:r>
          </a:p>
          <a:p>
            <a:r>
              <a:rPr lang="en-US" dirty="0"/>
              <a:t>Built-in vs user defined functions</a:t>
            </a:r>
          </a:p>
          <a:p>
            <a:r>
              <a:rPr lang="en-US" dirty="0"/>
              <a:t>Function declaration/definition</a:t>
            </a:r>
          </a:p>
          <a:p>
            <a:r>
              <a:rPr lang="en-US" dirty="0"/>
              <a:t>Function signature/Function prototype</a:t>
            </a:r>
          </a:p>
          <a:p>
            <a:r>
              <a:rPr lang="en-US" dirty="0"/>
              <a:t>Function invocation/ call</a:t>
            </a:r>
          </a:p>
          <a:p>
            <a:r>
              <a:rPr lang="en-US" dirty="0"/>
              <a:t>Returning from a function</a:t>
            </a:r>
          </a:p>
          <a:p>
            <a:r>
              <a:rPr lang="en-US" dirty="0"/>
              <a:t>Some examples</a:t>
            </a:r>
          </a:p>
        </p:txBody>
      </p:sp>
      <p:sp>
        <p:nvSpPr>
          <p:cNvPr id="4" name="Slide Number Placeholder 3">
            <a:extLst>
              <a:ext uri="{FF2B5EF4-FFF2-40B4-BE49-F238E27FC236}">
                <a16:creationId xmlns:a16="http://schemas.microsoft.com/office/drawing/2014/main" id="{074D4F92-12CC-4823-B1E3-B4730AAB35FD}"/>
              </a:ext>
            </a:extLst>
          </p:cNvPr>
          <p:cNvSpPr>
            <a:spLocks noGrp="1"/>
          </p:cNvSpPr>
          <p:nvPr>
            <p:ph type="sldNum" sz="quarter" idx="12"/>
          </p:nvPr>
        </p:nvSpPr>
        <p:spPr/>
        <p:txBody>
          <a:bodyPr/>
          <a:lstStyle/>
          <a:p>
            <a:fld id="{583C1354-0F4F-4118-983A-17CBBA946E76}" type="slidenum">
              <a:rPr lang="en-RW" smtClean="0"/>
              <a:t>3</a:t>
            </a:fld>
            <a:endParaRPr lang="en-RW"/>
          </a:p>
        </p:txBody>
      </p:sp>
    </p:spTree>
    <p:extLst>
      <p:ext uri="{BB962C8B-B14F-4D97-AF65-F5344CB8AC3E}">
        <p14:creationId xmlns:p14="http://schemas.microsoft.com/office/powerpoint/2010/main" val="1220915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7027-2FFA-4B5B-8AAC-31F8823275B5}"/>
              </a:ext>
            </a:extLst>
          </p:cNvPr>
          <p:cNvSpPr>
            <a:spLocks noGrp="1"/>
          </p:cNvSpPr>
          <p:nvPr>
            <p:ph type="title"/>
          </p:nvPr>
        </p:nvSpPr>
        <p:spPr/>
        <p:txBody>
          <a:bodyPr/>
          <a:lstStyle/>
          <a:p>
            <a:r>
              <a:rPr lang="en-US" dirty="0"/>
              <a:t>What are functions?</a:t>
            </a:r>
            <a:endParaRPr lang="en-RW" dirty="0"/>
          </a:p>
        </p:txBody>
      </p:sp>
      <p:sp>
        <p:nvSpPr>
          <p:cNvPr id="3" name="Content Placeholder 2">
            <a:extLst>
              <a:ext uri="{FF2B5EF4-FFF2-40B4-BE49-F238E27FC236}">
                <a16:creationId xmlns:a16="http://schemas.microsoft.com/office/drawing/2014/main" id="{9B7CF543-D9BF-4876-ABE3-EF2A66CE8F32}"/>
              </a:ext>
            </a:extLst>
          </p:cNvPr>
          <p:cNvSpPr>
            <a:spLocks noGrp="1"/>
          </p:cNvSpPr>
          <p:nvPr>
            <p:ph idx="1"/>
          </p:nvPr>
        </p:nvSpPr>
        <p:spPr/>
        <p:txBody>
          <a:bodyPr>
            <a:normAutofit/>
          </a:bodyPr>
          <a:lstStyle/>
          <a:p>
            <a:r>
              <a:rPr lang="en-US" dirty="0"/>
              <a:t>Real world problems are bigger</a:t>
            </a:r>
          </a:p>
          <a:p>
            <a:r>
              <a:rPr lang="en-US" dirty="0"/>
              <a:t>Therefore, it is ideal to divide a bigger problem into smaller chunks or components (functions)</a:t>
            </a:r>
          </a:p>
          <a:p>
            <a:r>
              <a:rPr lang="en-US" dirty="0"/>
              <a:t>Functions allow you to modularize a program by separating its tasks into self-contained units.</a:t>
            </a:r>
          </a:p>
          <a:p>
            <a:r>
              <a:rPr lang="en-US" b="1" dirty="0"/>
              <a:t>Why use functions?</a:t>
            </a:r>
          </a:p>
          <a:p>
            <a:r>
              <a:rPr lang="en-US" dirty="0"/>
              <a:t>Software reuse (no need to repeat the code)</a:t>
            </a:r>
          </a:p>
          <a:p>
            <a:r>
              <a:rPr lang="en-US" dirty="0"/>
              <a:t>Divide bigger problem to smaller chunks and easily handle</a:t>
            </a:r>
          </a:p>
          <a:p>
            <a:r>
              <a:rPr lang="en-US" dirty="0"/>
              <a:t>Debugging is easy as the program is organized in the form of functions. </a:t>
            </a:r>
          </a:p>
          <a:p>
            <a:pPr lvl="1"/>
            <a:r>
              <a:rPr lang="en-US" dirty="0"/>
              <a:t>E.g. if we are looking function </a:t>
            </a:r>
            <a:r>
              <a:rPr lang="en-US" dirty="0" err="1"/>
              <a:t>findSum</a:t>
            </a:r>
            <a:r>
              <a:rPr lang="en-US" dirty="0"/>
              <a:t> then we know that this function will only deal with the logic of finding the sum.</a:t>
            </a:r>
            <a:endParaRPr lang="en-RW" dirty="0"/>
          </a:p>
        </p:txBody>
      </p:sp>
      <p:sp>
        <p:nvSpPr>
          <p:cNvPr id="4" name="Slide Number Placeholder 3">
            <a:extLst>
              <a:ext uri="{FF2B5EF4-FFF2-40B4-BE49-F238E27FC236}">
                <a16:creationId xmlns:a16="http://schemas.microsoft.com/office/drawing/2014/main" id="{2902C7A8-39BC-4BF5-9E74-BE0A3F4FF377}"/>
              </a:ext>
            </a:extLst>
          </p:cNvPr>
          <p:cNvSpPr>
            <a:spLocks noGrp="1"/>
          </p:cNvSpPr>
          <p:nvPr>
            <p:ph type="sldNum" sz="quarter" idx="12"/>
          </p:nvPr>
        </p:nvSpPr>
        <p:spPr/>
        <p:txBody>
          <a:bodyPr/>
          <a:lstStyle/>
          <a:p>
            <a:fld id="{583C1354-0F4F-4118-983A-17CBBA946E76}" type="slidenum">
              <a:rPr lang="en-RW" smtClean="0"/>
              <a:t>4</a:t>
            </a:fld>
            <a:endParaRPr lang="en-RW"/>
          </a:p>
        </p:txBody>
      </p:sp>
    </p:spTree>
    <p:extLst>
      <p:ext uri="{BB962C8B-B14F-4D97-AF65-F5344CB8AC3E}">
        <p14:creationId xmlns:p14="http://schemas.microsoft.com/office/powerpoint/2010/main" val="380098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9F85-FEE9-44E1-9799-30ED7570B4F1}"/>
              </a:ext>
            </a:extLst>
          </p:cNvPr>
          <p:cNvSpPr>
            <a:spLocks noGrp="1"/>
          </p:cNvSpPr>
          <p:nvPr>
            <p:ph type="title"/>
          </p:nvPr>
        </p:nvSpPr>
        <p:spPr/>
        <p:txBody>
          <a:bodyPr>
            <a:normAutofit/>
          </a:bodyPr>
          <a:lstStyle/>
          <a:p>
            <a:r>
              <a:rPr lang="en-US" dirty="0"/>
              <a:t>Built-in vs user defined functions</a:t>
            </a:r>
            <a:endParaRPr lang="en-RW" dirty="0"/>
          </a:p>
        </p:txBody>
      </p:sp>
      <p:sp>
        <p:nvSpPr>
          <p:cNvPr id="3" name="Content Placeholder 2">
            <a:extLst>
              <a:ext uri="{FF2B5EF4-FFF2-40B4-BE49-F238E27FC236}">
                <a16:creationId xmlns:a16="http://schemas.microsoft.com/office/drawing/2014/main" id="{89B54C37-8B03-48EE-B6E2-0584C86D5763}"/>
              </a:ext>
            </a:extLst>
          </p:cNvPr>
          <p:cNvSpPr>
            <a:spLocks noGrp="1"/>
          </p:cNvSpPr>
          <p:nvPr>
            <p:ph idx="1"/>
          </p:nvPr>
        </p:nvSpPr>
        <p:spPr/>
        <p:txBody>
          <a:bodyPr/>
          <a:lstStyle/>
          <a:p>
            <a:r>
              <a:rPr lang="en-US" dirty="0"/>
              <a:t>Built-in function libraries (e.g. the functions that you used from </a:t>
            </a:r>
            <a:r>
              <a:rPr lang="en-US" b="1" dirty="0" err="1"/>
              <a:t>cmath</a:t>
            </a:r>
            <a:r>
              <a:rPr lang="en-US" dirty="0"/>
              <a:t> and </a:t>
            </a:r>
            <a:r>
              <a:rPr lang="en-US" b="1" dirty="0"/>
              <a:t>string </a:t>
            </a:r>
            <a:r>
              <a:rPr lang="en-US" dirty="0"/>
              <a:t>library)</a:t>
            </a:r>
          </a:p>
          <a:p>
            <a:r>
              <a:rPr lang="en-US" dirty="0"/>
              <a:t>Functions you write are referred to as user-defined functions. We will learn how to write our own functions soon.</a:t>
            </a:r>
            <a:endParaRPr lang="en-RW" dirty="0"/>
          </a:p>
        </p:txBody>
      </p:sp>
      <p:sp>
        <p:nvSpPr>
          <p:cNvPr id="4" name="Slide Number Placeholder 3">
            <a:extLst>
              <a:ext uri="{FF2B5EF4-FFF2-40B4-BE49-F238E27FC236}">
                <a16:creationId xmlns:a16="http://schemas.microsoft.com/office/drawing/2014/main" id="{CA9532BC-75EA-4A6A-B42A-1EB8469E8B7E}"/>
              </a:ext>
            </a:extLst>
          </p:cNvPr>
          <p:cNvSpPr>
            <a:spLocks noGrp="1"/>
          </p:cNvSpPr>
          <p:nvPr>
            <p:ph type="sldNum" sz="quarter" idx="12"/>
          </p:nvPr>
        </p:nvSpPr>
        <p:spPr/>
        <p:txBody>
          <a:bodyPr/>
          <a:lstStyle/>
          <a:p>
            <a:fld id="{583C1354-0F4F-4118-983A-17CBBA946E76}" type="slidenum">
              <a:rPr lang="en-RW" smtClean="0"/>
              <a:t>5</a:t>
            </a:fld>
            <a:endParaRPr lang="en-RW"/>
          </a:p>
        </p:txBody>
      </p:sp>
      <p:pic>
        <p:nvPicPr>
          <p:cNvPr id="5" name="Picture 4">
            <a:extLst>
              <a:ext uri="{FF2B5EF4-FFF2-40B4-BE49-F238E27FC236}">
                <a16:creationId xmlns:a16="http://schemas.microsoft.com/office/drawing/2014/main" id="{7A94AD4B-CEC6-4243-857F-BF81072F0064}"/>
              </a:ext>
            </a:extLst>
          </p:cNvPr>
          <p:cNvPicPr>
            <a:picLocks noChangeAspect="1"/>
          </p:cNvPicPr>
          <p:nvPr/>
        </p:nvPicPr>
        <p:blipFill>
          <a:blip r:embed="rId2"/>
          <a:stretch>
            <a:fillRect/>
          </a:stretch>
        </p:blipFill>
        <p:spPr>
          <a:xfrm>
            <a:off x="2263514" y="3699916"/>
            <a:ext cx="7278974" cy="2001718"/>
          </a:xfrm>
          <a:prstGeom prst="rect">
            <a:avLst/>
          </a:prstGeom>
        </p:spPr>
      </p:pic>
    </p:spTree>
    <p:extLst>
      <p:ext uri="{BB962C8B-B14F-4D97-AF65-F5344CB8AC3E}">
        <p14:creationId xmlns:p14="http://schemas.microsoft.com/office/powerpoint/2010/main" val="24491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E124FF-664A-4BFC-8DF9-44A1FE617DD5}"/>
              </a:ext>
            </a:extLst>
          </p:cNvPr>
          <p:cNvSpPr>
            <a:spLocks noGrp="1"/>
          </p:cNvSpPr>
          <p:nvPr>
            <p:ph type="sldNum" sz="quarter" idx="12"/>
          </p:nvPr>
        </p:nvSpPr>
        <p:spPr/>
        <p:txBody>
          <a:bodyPr/>
          <a:lstStyle/>
          <a:p>
            <a:fld id="{583C1354-0F4F-4118-983A-17CBBA946E76}" type="slidenum">
              <a:rPr lang="en-RW" smtClean="0"/>
              <a:t>6</a:t>
            </a:fld>
            <a:endParaRPr lang="en-RW"/>
          </a:p>
        </p:txBody>
      </p:sp>
      <p:sp>
        <p:nvSpPr>
          <p:cNvPr id="5" name="Rectangle 4">
            <a:extLst>
              <a:ext uri="{FF2B5EF4-FFF2-40B4-BE49-F238E27FC236}">
                <a16:creationId xmlns:a16="http://schemas.microsoft.com/office/drawing/2014/main" id="{4B56F106-CD73-46B6-9CB2-4B257F5BA70C}"/>
              </a:ext>
            </a:extLst>
          </p:cNvPr>
          <p:cNvSpPr/>
          <p:nvPr/>
        </p:nvSpPr>
        <p:spPr>
          <a:xfrm>
            <a:off x="3048000" y="2274838"/>
            <a:ext cx="6096000" cy="2308324"/>
          </a:xfrm>
          <a:prstGeom prst="rect">
            <a:avLst/>
          </a:prstGeom>
        </p:spPr>
        <p:txBody>
          <a:bodyPr>
            <a:spAutoFit/>
          </a:bodyPr>
          <a:lstStyle/>
          <a:p>
            <a:r>
              <a:rPr lang="en-US" sz="3600" dirty="0">
                <a:solidFill>
                  <a:srgbClr val="0000FF"/>
                </a:solidFill>
                <a:latin typeface="Consolas" panose="020B0609020204030204" pitchFamily="49" charset="0"/>
              </a:rPr>
              <a:t>int</a:t>
            </a:r>
            <a:r>
              <a:rPr lang="en-US" sz="3600" dirty="0">
                <a:solidFill>
                  <a:srgbClr val="000000"/>
                </a:solidFill>
                <a:latin typeface="Consolas" panose="020B0609020204030204" pitchFamily="49" charset="0"/>
              </a:rPr>
              <a:t> add(</a:t>
            </a:r>
            <a:r>
              <a:rPr lang="en-US" sz="3600" dirty="0">
                <a:solidFill>
                  <a:srgbClr val="0000FF"/>
                </a:solidFill>
                <a:latin typeface="Consolas" panose="020B0609020204030204" pitchFamily="49" charset="0"/>
              </a:rPr>
              <a:t>int</a:t>
            </a:r>
            <a:r>
              <a:rPr lang="en-US" sz="3600" dirty="0">
                <a:solidFill>
                  <a:srgbClr val="000000"/>
                </a:solidFill>
                <a:latin typeface="Consolas" panose="020B0609020204030204" pitchFamily="49" charset="0"/>
              </a:rPr>
              <a:t> </a:t>
            </a:r>
            <a:r>
              <a:rPr lang="en-US" sz="3600" dirty="0" err="1">
                <a:solidFill>
                  <a:srgbClr val="808080"/>
                </a:solidFill>
                <a:latin typeface="Consolas" panose="020B0609020204030204" pitchFamily="49" charset="0"/>
              </a:rPr>
              <a:t>a</a:t>
            </a:r>
            <a:r>
              <a:rPr lang="en-US" sz="3600" dirty="0" err="1">
                <a:solidFill>
                  <a:srgbClr val="000000"/>
                </a:solidFill>
                <a:latin typeface="Consolas" panose="020B0609020204030204" pitchFamily="49" charset="0"/>
              </a:rPr>
              <a:t>,</a:t>
            </a:r>
            <a:r>
              <a:rPr lang="en-US" sz="3600" dirty="0" err="1">
                <a:solidFill>
                  <a:srgbClr val="0000FF"/>
                </a:solidFill>
                <a:latin typeface="Consolas" panose="020B0609020204030204" pitchFamily="49" charset="0"/>
              </a:rPr>
              <a:t>int</a:t>
            </a:r>
            <a:r>
              <a:rPr lang="en-US" sz="3600" dirty="0">
                <a:solidFill>
                  <a:srgbClr val="000000"/>
                </a:solidFill>
                <a:latin typeface="Consolas" panose="020B0609020204030204" pitchFamily="49" charset="0"/>
              </a:rPr>
              <a:t> </a:t>
            </a:r>
            <a:r>
              <a:rPr lang="en-US" sz="3600" dirty="0">
                <a:solidFill>
                  <a:srgbClr val="808080"/>
                </a:solidFill>
                <a:latin typeface="Consolas" panose="020B0609020204030204" pitchFamily="49" charset="0"/>
              </a:rPr>
              <a:t>b</a:t>
            </a:r>
            <a:r>
              <a:rPr lang="en-US" sz="3600" dirty="0">
                <a:solidFill>
                  <a:srgbClr val="000000"/>
                </a:solidFill>
                <a:latin typeface="Consolas" panose="020B0609020204030204" pitchFamily="49" charset="0"/>
              </a:rPr>
              <a:t>)</a:t>
            </a:r>
          </a:p>
          <a:p>
            <a:r>
              <a:rPr lang="en-RW" sz="3600" dirty="0">
                <a:solidFill>
                  <a:srgbClr val="000000"/>
                </a:solidFill>
                <a:latin typeface="Consolas" panose="020B0609020204030204" pitchFamily="49" charset="0"/>
              </a:rPr>
              <a:t>{</a:t>
            </a:r>
          </a:p>
          <a:p>
            <a:r>
              <a:rPr lang="en-US" sz="3600" dirty="0">
                <a:solidFill>
                  <a:srgbClr val="0000FF"/>
                </a:solidFill>
                <a:latin typeface="Consolas" panose="020B0609020204030204" pitchFamily="49" charset="0"/>
              </a:rPr>
              <a:t>	return</a:t>
            </a:r>
            <a:r>
              <a:rPr lang="en-US" sz="3600" dirty="0">
                <a:solidFill>
                  <a:srgbClr val="000000"/>
                </a:solidFill>
                <a:latin typeface="Consolas" panose="020B0609020204030204" pitchFamily="49" charset="0"/>
              </a:rPr>
              <a:t> </a:t>
            </a:r>
            <a:r>
              <a:rPr lang="en-US" sz="3600" dirty="0">
                <a:solidFill>
                  <a:srgbClr val="808080"/>
                </a:solidFill>
                <a:latin typeface="Consolas" panose="020B0609020204030204" pitchFamily="49" charset="0"/>
              </a:rPr>
              <a:t>a</a:t>
            </a:r>
            <a:r>
              <a:rPr lang="en-US" sz="3600" dirty="0">
                <a:solidFill>
                  <a:srgbClr val="000000"/>
                </a:solidFill>
                <a:latin typeface="Consolas" panose="020B0609020204030204" pitchFamily="49" charset="0"/>
              </a:rPr>
              <a:t> + </a:t>
            </a:r>
            <a:r>
              <a:rPr lang="en-US" sz="3600" dirty="0">
                <a:solidFill>
                  <a:srgbClr val="808080"/>
                </a:solidFill>
                <a:latin typeface="Consolas" panose="020B0609020204030204" pitchFamily="49" charset="0"/>
              </a:rPr>
              <a:t>b</a:t>
            </a:r>
            <a:r>
              <a:rPr lang="en-US" sz="3600" dirty="0">
                <a:solidFill>
                  <a:srgbClr val="000000"/>
                </a:solidFill>
                <a:latin typeface="Consolas" panose="020B0609020204030204" pitchFamily="49" charset="0"/>
              </a:rPr>
              <a:t>;</a:t>
            </a:r>
          </a:p>
          <a:p>
            <a:r>
              <a:rPr lang="en-RW" sz="3600" dirty="0">
                <a:solidFill>
                  <a:srgbClr val="000000"/>
                </a:solidFill>
                <a:latin typeface="Consolas" panose="020B0609020204030204" pitchFamily="49" charset="0"/>
              </a:rPr>
              <a:t>}</a:t>
            </a:r>
            <a:endParaRPr lang="en-RW" sz="3600" dirty="0"/>
          </a:p>
        </p:txBody>
      </p:sp>
      <p:sp>
        <p:nvSpPr>
          <p:cNvPr id="6" name="Rectangle 5">
            <a:extLst>
              <a:ext uri="{FF2B5EF4-FFF2-40B4-BE49-F238E27FC236}">
                <a16:creationId xmlns:a16="http://schemas.microsoft.com/office/drawing/2014/main" id="{F8180993-E94A-42D9-8047-5BB90857957C}"/>
              </a:ext>
            </a:extLst>
          </p:cNvPr>
          <p:cNvSpPr/>
          <p:nvPr/>
        </p:nvSpPr>
        <p:spPr>
          <a:xfrm>
            <a:off x="3048000" y="1065079"/>
            <a:ext cx="6096000" cy="646331"/>
          </a:xfrm>
          <a:prstGeom prst="rect">
            <a:avLst/>
          </a:prstGeom>
        </p:spPr>
        <p:txBody>
          <a:bodyPr>
            <a:spAutoFit/>
          </a:bodyPr>
          <a:lstStyle/>
          <a:p>
            <a:r>
              <a:rPr lang="en-US" sz="3600" dirty="0">
                <a:solidFill>
                  <a:srgbClr val="0000FF"/>
                </a:solidFill>
                <a:latin typeface="Consolas" panose="020B0609020204030204" pitchFamily="49" charset="0"/>
              </a:rPr>
              <a:t>int</a:t>
            </a:r>
            <a:r>
              <a:rPr lang="en-US" sz="3600" dirty="0">
                <a:solidFill>
                  <a:srgbClr val="000000"/>
                </a:solidFill>
                <a:latin typeface="Consolas" panose="020B0609020204030204" pitchFamily="49" charset="0"/>
              </a:rPr>
              <a:t> add(</a:t>
            </a:r>
            <a:r>
              <a:rPr lang="en-US" sz="3600" dirty="0" err="1">
                <a:solidFill>
                  <a:srgbClr val="0000FF"/>
                </a:solidFill>
                <a:latin typeface="Consolas" panose="020B0609020204030204" pitchFamily="49" charset="0"/>
              </a:rPr>
              <a:t>int</a:t>
            </a:r>
            <a:r>
              <a:rPr lang="en-US" sz="3600" dirty="0" err="1">
                <a:solidFill>
                  <a:srgbClr val="000000"/>
                </a:solidFill>
                <a:latin typeface="Consolas" panose="020B0609020204030204" pitchFamily="49" charset="0"/>
              </a:rPr>
              <a:t>,</a:t>
            </a:r>
            <a:r>
              <a:rPr lang="en-US" sz="3600" dirty="0" err="1">
                <a:solidFill>
                  <a:srgbClr val="0000FF"/>
                </a:solidFill>
                <a:latin typeface="Consolas" panose="020B0609020204030204" pitchFamily="49" charset="0"/>
              </a:rPr>
              <a:t>int</a:t>
            </a:r>
            <a:r>
              <a:rPr lang="en-US" sz="3600" dirty="0">
                <a:solidFill>
                  <a:srgbClr val="000000"/>
                </a:solidFill>
                <a:latin typeface="Consolas" panose="020B0609020204030204" pitchFamily="49" charset="0"/>
              </a:rPr>
              <a:t>);</a:t>
            </a:r>
          </a:p>
        </p:txBody>
      </p:sp>
      <p:sp>
        <p:nvSpPr>
          <p:cNvPr id="7" name="Rectangle 6">
            <a:extLst>
              <a:ext uri="{FF2B5EF4-FFF2-40B4-BE49-F238E27FC236}">
                <a16:creationId xmlns:a16="http://schemas.microsoft.com/office/drawing/2014/main" id="{8A0E7B08-D57D-40F1-AA46-0B77126CBA52}"/>
              </a:ext>
            </a:extLst>
          </p:cNvPr>
          <p:cNvSpPr/>
          <p:nvPr/>
        </p:nvSpPr>
        <p:spPr>
          <a:xfrm>
            <a:off x="3048000" y="5146590"/>
            <a:ext cx="3801041" cy="584775"/>
          </a:xfrm>
          <a:prstGeom prst="rect">
            <a:avLst/>
          </a:prstGeom>
        </p:spPr>
        <p:txBody>
          <a:bodyPr wrap="none">
            <a:spAutoFit/>
          </a:bodyPr>
          <a:lstStyle/>
          <a:p>
            <a:r>
              <a:rPr lang="en-US" sz="3200" dirty="0">
                <a:solidFill>
                  <a:srgbClr val="000000"/>
                </a:solidFill>
                <a:latin typeface="Consolas" panose="020B0609020204030204" pitchFamily="49" charset="0"/>
              </a:rPr>
              <a:t>sum = add(1, 2);</a:t>
            </a:r>
            <a:endParaRPr lang="en-RW" sz="3200" dirty="0"/>
          </a:p>
        </p:txBody>
      </p:sp>
      <p:sp>
        <p:nvSpPr>
          <p:cNvPr id="8" name="Rectangle 7">
            <a:extLst>
              <a:ext uri="{FF2B5EF4-FFF2-40B4-BE49-F238E27FC236}">
                <a16:creationId xmlns:a16="http://schemas.microsoft.com/office/drawing/2014/main" id="{66053840-0C6A-4E5E-BCC8-95F48B04984E}"/>
              </a:ext>
            </a:extLst>
          </p:cNvPr>
          <p:cNvSpPr/>
          <p:nvPr/>
        </p:nvSpPr>
        <p:spPr>
          <a:xfrm>
            <a:off x="2928078" y="1126635"/>
            <a:ext cx="4791855" cy="5439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9" name="Straight Arrow Connector 8">
            <a:extLst>
              <a:ext uri="{FF2B5EF4-FFF2-40B4-BE49-F238E27FC236}">
                <a16:creationId xmlns:a16="http://schemas.microsoft.com/office/drawing/2014/main" id="{D2663C0F-926F-43C7-8055-73FCF777F5B5}"/>
              </a:ext>
            </a:extLst>
          </p:cNvPr>
          <p:cNvCxnSpPr>
            <a:cxnSpLocks/>
            <a:stCxn id="8" idx="1"/>
          </p:cNvCxnSpPr>
          <p:nvPr/>
        </p:nvCxnSpPr>
        <p:spPr>
          <a:xfrm flipH="1">
            <a:off x="2098624" y="1398610"/>
            <a:ext cx="829454" cy="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D399D82-EF26-407F-973D-28651CBAE0EC}"/>
              </a:ext>
            </a:extLst>
          </p:cNvPr>
          <p:cNvSpPr txBox="1"/>
          <p:nvPr/>
        </p:nvSpPr>
        <p:spPr>
          <a:xfrm>
            <a:off x="430278" y="1039325"/>
            <a:ext cx="1463478" cy="830997"/>
          </a:xfrm>
          <a:prstGeom prst="rect">
            <a:avLst/>
          </a:prstGeom>
          <a:noFill/>
        </p:spPr>
        <p:txBody>
          <a:bodyPr wrap="none" rtlCol="0">
            <a:spAutoFit/>
          </a:bodyPr>
          <a:lstStyle/>
          <a:p>
            <a:r>
              <a:rPr lang="en-US" sz="2400" b="1" dirty="0"/>
              <a:t>Function </a:t>
            </a:r>
          </a:p>
          <a:p>
            <a:r>
              <a:rPr lang="en-US" sz="2400" b="1" dirty="0"/>
              <a:t>prototype</a:t>
            </a:r>
            <a:endParaRPr lang="en-RW" sz="2400" b="1" dirty="0"/>
          </a:p>
        </p:txBody>
      </p:sp>
      <p:sp>
        <p:nvSpPr>
          <p:cNvPr id="12" name="Rectangle 11">
            <a:extLst>
              <a:ext uri="{FF2B5EF4-FFF2-40B4-BE49-F238E27FC236}">
                <a16:creationId xmlns:a16="http://schemas.microsoft.com/office/drawing/2014/main" id="{BDCA1815-357E-49AE-87E9-C2143674D63C}"/>
              </a:ext>
            </a:extLst>
          </p:cNvPr>
          <p:cNvSpPr/>
          <p:nvPr/>
        </p:nvSpPr>
        <p:spPr>
          <a:xfrm>
            <a:off x="2928078" y="2270511"/>
            <a:ext cx="5286532" cy="23083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13" name="TextBox 12">
            <a:extLst>
              <a:ext uri="{FF2B5EF4-FFF2-40B4-BE49-F238E27FC236}">
                <a16:creationId xmlns:a16="http://schemas.microsoft.com/office/drawing/2014/main" id="{F5F866D3-3A1E-42DA-B64F-C18E22DFE10F}"/>
              </a:ext>
            </a:extLst>
          </p:cNvPr>
          <p:cNvSpPr txBox="1"/>
          <p:nvPr/>
        </p:nvSpPr>
        <p:spPr>
          <a:xfrm>
            <a:off x="430278" y="2645642"/>
            <a:ext cx="1429559" cy="830997"/>
          </a:xfrm>
          <a:prstGeom prst="rect">
            <a:avLst/>
          </a:prstGeom>
          <a:noFill/>
        </p:spPr>
        <p:txBody>
          <a:bodyPr wrap="none" rtlCol="0">
            <a:spAutoFit/>
          </a:bodyPr>
          <a:lstStyle/>
          <a:p>
            <a:r>
              <a:rPr lang="en-US" sz="2400" b="1" dirty="0"/>
              <a:t>Function </a:t>
            </a:r>
          </a:p>
          <a:p>
            <a:r>
              <a:rPr lang="en-US" sz="2400" b="1" dirty="0"/>
              <a:t>definition</a:t>
            </a:r>
            <a:endParaRPr lang="en-RW" sz="2400" b="1" dirty="0"/>
          </a:p>
        </p:txBody>
      </p:sp>
      <p:cxnSp>
        <p:nvCxnSpPr>
          <p:cNvPr id="14" name="Straight Arrow Connector 13">
            <a:extLst>
              <a:ext uri="{FF2B5EF4-FFF2-40B4-BE49-F238E27FC236}">
                <a16:creationId xmlns:a16="http://schemas.microsoft.com/office/drawing/2014/main" id="{C08CD157-8005-4F9B-A9E5-21FCB7DAE640}"/>
              </a:ext>
            </a:extLst>
          </p:cNvPr>
          <p:cNvCxnSpPr>
            <a:cxnSpLocks/>
          </p:cNvCxnSpPr>
          <p:nvPr/>
        </p:nvCxnSpPr>
        <p:spPr>
          <a:xfrm flipH="1">
            <a:off x="2098624" y="3014199"/>
            <a:ext cx="829454" cy="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9B062F-8BB3-4133-B02C-ED6E40A3F882}"/>
              </a:ext>
            </a:extLst>
          </p:cNvPr>
          <p:cNvSpPr/>
          <p:nvPr/>
        </p:nvSpPr>
        <p:spPr>
          <a:xfrm>
            <a:off x="2928078" y="5199988"/>
            <a:ext cx="4159038" cy="5999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16" name="TextBox 15">
            <a:extLst>
              <a:ext uri="{FF2B5EF4-FFF2-40B4-BE49-F238E27FC236}">
                <a16:creationId xmlns:a16="http://schemas.microsoft.com/office/drawing/2014/main" id="{ECF6CCCB-3775-4184-A361-010597CD570C}"/>
              </a:ext>
            </a:extLst>
          </p:cNvPr>
          <p:cNvSpPr txBox="1"/>
          <p:nvPr/>
        </p:nvSpPr>
        <p:spPr>
          <a:xfrm>
            <a:off x="421340" y="5157664"/>
            <a:ext cx="1366080" cy="830997"/>
          </a:xfrm>
          <a:prstGeom prst="rect">
            <a:avLst/>
          </a:prstGeom>
          <a:noFill/>
        </p:spPr>
        <p:txBody>
          <a:bodyPr wrap="none" rtlCol="0">
            <a:spAutoFit/>
          </a:bodyPr>
          <a:lstStyle/>
          <a:p>
            <a:r>
              <a:rPr lang="en-US" sz="2400" b="1" dirty="0"/>
              <a:t>Function </a:t>
            </a:r>
          </a:p>
          <a:p>
            <a:r>
              <a:rPr lang="en-US" sz="2400" b="1" dirty="0"/>
              <a:t>call</a:t>
            </a:r>
            <a:endParaRPr lang="en-RW" sz="2400" b="1" dirty="0"/>
          </a:p>
        </p:txBody>
      </p:sp>
      <p:cxnSp>
        <p:nvCxnSpPr>
          <p:cNvPr id="17" name="Straight Arrow Connector 16">
            <a:extLst>
              <a:ext uri="{FF2B5EF4-FFF2-40B4-BE49-F238E27FC236}">
                <a16:creationId xmlns:a16="http://schemas.microsoft.com/office/drawing/2014/main" id="{72D71538-3C0B-49B0-9303-DC55155A27A6}"/>
              </a:ext>
            </a:extLst>
          </p:cNvPr>
          <p:cNvCxnSpPr>
            <a:cxnSpLocks/>
          </p:cNvCxnSpPr>
          <p:nvPr/>
        </p:nvCxnSpPr>
        <p:spPr>
          <a:xfrm flipH="1">
            <a:off x="2089686" y="5526221"/>
            <a:ext cx="829454" cy="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254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3F91-A1CC-4769-8516-4C195AD3554A}"/>
              </a:ext>
            </a:extLst>
          </p:cNvPr>
          <p:cNvSpPr>
            <a:spLocks noGrp="1"/>
          </p:cNvSpPr>
          <p:nvPr>
            <p:ph type="title"/>
          </p:nvPr>
        </p:nvSpPr>
        <p:spPr/>
        <p:txBody>
          <a:bodyPr>
            <a:normAutofit/>
          </a:bodyPr>
          <a:lstStyle/>
          <a:p>
            <a:r>
              <a:rPr lang="en-US" dirty="0"/>
              <a:t>Function declaration/definition</a:t>
            </a:r>
            <a:endParaRPr lang="en-RW" dirty="0"/>
          </a:p>
        </p:txBody>
      </p:sp>
      <p:sp>
        <p:nvSpPr>
          <p:cNvPr id="4" name="Slide Number Placeholder 3">
            <a:extLst>
              <a:ext uri="{FF2B5EF4-FFF2-40B4-BE49-F238E27FC236}">
                <a16:creationId xmlns:a16="http://schemas.microsoft.com/office/drawing/2014/main" id="{A0428440-28DD-409E-B8AE-1982C18497A3}"/>
              </a:ext>
            </a:extLst>
          </p:cNvPr>
          <p:cNvSpPr>
            <a:spLocks noGrp="1"/>
          </p:cNvSpPr>
          <p:nvPr>
            <p:ph type="sldNum" sz="quarter" idx="12"/>
          </p:nvPr>
        </p:nvSpPr>
        <p:spPr/>
        <p:txBody>
          <a:bodyPr/>
          <a:lstStyle/>
          <a:p>
            <a:fld id="{583C1354-0F4F-4118-983A-17CBBA946E76}" type="slidenum">
              <a:rPr lang="en-RW" smtClean="0"/>
              <a:t>7</a:t>
            </a:fld>
            <a:endParaRPr lang="en-RW"/>
          </a:p>
        </p:txBody>
      </p:sp>
      <p:sp>
        <p:nvSpPr>
          <p:cNvPr id="5" name="Rectangle 4">
            <a:extLst>
              <a:ext uri="{FF2B5EF4-FFF2-40B4-BE49-F238E27FC236}">
                <a16:creationId xmlns:a16="http://schemas.microsoft.com/office/drawing/2014/main" id="{FA644C19-6F75-4306-AFA4-240CE2E6C881}"/>
              </a:ext>
            </a:extLst>
          </p:cNvPr>
          <p:cNvSpPr/>
          <p:nvPr/>
        </p:nvSpPr>
        <p:spPr>
          <a:xfrm>
            <a:off x="2853128" y="2514043"/>
            <a:ext cx="6096000" cy="2062103"/>
          </a:xfrm>
          <a:prstGeom prst="rect">
            <a:avLst/>
          </a:prstGeom>
        </p:spPr>
        <p:txBody>
          <a:bodyPr>
            <a:spAutoFit/>
          </a:bodyPr>
          <a:lstStyle/>
          <a:p>
            <a:r>
              <a:rPr lang="en-US" sz="3200" dirty="0">
                <a:solidFill>
                  <a:srgbClr val="0000FF"/>
                </a:solidFill>
                <a:latin typeface="Consolas" panose="020B0609020204030204" pitchFamily="49" charset="0"/>
              </a:rPr>
              <a:t>int</a:t>
            </a:r>
            <a:r>
              <a:rPr lang="en-US" sz="3200" dirty="0">
                <a:solidFill>
                  <a:srgbClr val="000000"/>
                </a:solidFill>
                <a:latin typeface="Consolas" panose="020B0609020204030204" pitchFamily="49" charset="0"/>
              </a:rPr>
              <a:t> add (</a:t>
            </a:r>
            <a:r>
              <a:rPr lang="en-US" sz="3200" dirty="0">
                <a:solidFill>
                  <a:srgbClr val="0000FF"/>
                </a:solidFill>
                <a:highlight>
                  <a:srgbClr val="FECECE"/>
                </a:highlight>
                <a:latin typeface="Consolas" panose="020B0609020204030204" pitchFamily="49" charset="0"/>
              </a:rPr>
              <a:t>int</a:t>
            </a:r>
            <a:r>
              <a:rPr lang="en-US" sz="3200" dirty="0">
                <a:solidFill>
                  <a:srgbClr val="000000"/>
                </a:solidFill>
                <a:latin typeface="Consolas" panose="020B0609020204030204" pitchFamily="49" charset="0"/>
              </a:rPr>
              <a:t> </a:t>
            </a:r>
            <a:r>
              <a:rPr lang="en-US" sz="3200" dirty="0" err="1">
                <a:solidFill>
                  <a:srgbClr val="808080"/>
                </a:solidFill>
                <a:highlight>
                  <a:srgbClr val="FFFF00"/>
                </a:highlight>
                <a:latin typeface="Consolas" panose="020B0609020204030204" pitchFamily="49" charset="0"/>
              </a:rPr>
              <a:t>a</a:t>
            </a:r>
            <a:r>
              <a:rPr lang="en-US" sz="3200" dirty="0" err="1">
                <a:solidFill>
                  <a:srgbClr val="000000"/>
                </a:solidFill>
                <a:latin typeface="Consolas" panose="020B0609020204030204" pitchFamily="49" charset="0"/>
              </a:rPr>
              <a:t>,</a:t>
            </a:r>
            <a:r>
              <a:rPr lang="en-US" sz="3200" dirty="0" err="1">
                <a:solidFill>
                  <a:srgbClr val="0000FF"/>
                </a:solidFill>
                <a:highlight>
                  <a:srgbClr val="FECECE"/>
                </a:highlight>
                <a:latin typeface="Consolas" panose="020B0609020204030204" pitchFamily="49" charset="0"/>
              </a:rPr>
              <a:t>int</a:t>
            </a:r>
            <a:r>
              <a:rPr lang="en-US" sz="3200" dirty="0">
                <a:solidFill>
                  <a:srgbClr val="000000"/>
                </a:solidFill>
                <a:latin typeface="Consolas" panose="020B0609020204030204" pitchFamily="49" charset="0"/>
              </a:rPr>
              <a:t> </a:t>
            </a:r>
            <a:r>
              <a:rPr lang="en-US" sz="3200" dirty="0">
                <a:solidFill>
                  <a:srgbClr val="808080"/>
                </a:solidFill>
                <a:highlight>
                  <a:srgbClr val="FFFF00"/>
                </a:highlight>
                <a:latin typeface="Consolas" panose="020B0609020204030204" pitchFamily="49" charset="0"/>
              </a:rPr>
              <a:t>b</a:t>
            </a:r>
            <a:r>
              <a:rPr lang="en-US" sz="3200" dirty="0">
                <a:solidFill>
                  <a:srgbClr val="000000"/>
                </a:solidFill>
                <a:latin typeface="Consolas" panose="020B0609020204030204" pitchFamily="49" charset="0"/>
              </a:rPr>
              <a:t>)</a:t>
            </a:r>
          </a:p>
          <a:p>
            <a:r>
              <a:rPr lang="en-RW" sz="3200" dirty="0">
                <a:solidFill>
                  <a:srgbClr val="000000"/>
                </a:solidFill>
                <a:latin typeface="Consolas" panose="020B0609020204030204" pitchFamily="49" charset="0"/>
              </a:rPr>
              <a:t>{</a:t>
            </a:r>
          </a:p>
          <a:p>
            <a:r>
              <a:rPr lang="en-US" sz="3200" dirty="0">
                <a:solidFill>
                  <a:srgbClr val="0000FF"/>
                </a:solidFill>
                <a:latin typeface="Consolas" panose="020B0609020204030204" pitchFamily="49" charset="0"/>
              </a:rPr>
              <a:t>	return</a:t>
            </a:r>
            <a:r>
              <a:rPr lang="en-US" sz="3200" dirty="0">
                <a:solidFill>
                  <a:srgbClr val="000000"/>
                </a:solidFill>
                <a:latin typeface="Consolas" panose="020B0609020204030204" pitchFamily="49" charset="0"/>
              </a:rPr>
              <a:t> </a:t>
            </a:r>
            <a:r>
              <a:rPr lang="en-US" sz="3200" dirty="0">
                <a:solidFill>
                  <a:srgbClr val="808080"/>
                </a:solidFill>
                <a:latin typeface="Consolas" panose="020B0609020204030204" pitchFamily="49" charset="0"/>
              </a:rPr>
              <a:t>a</a:t>
            </a:r>
            <a:r>
              <a:rPr lang="en-US" sz="3200" dirty="0">
                <a:solidFill>
                  <a:srgbClr val="000000"/>
                </a:solidFill>
                <a:latin typeface="Consolas" panose="020B0609020204030204" pitchFamily="49" charset="0"/>
              </a:rPr>
              <a:t> + </a:t>
            </a:r>
            <a:r>
              <a:rPr lang="en-US" sz="3200" dirty="0">
                <a:solidFill>
                  <a:srgbClr val="808080"/>
                </a:solidFill>
                <a:latin typeface="Consolas" panose="020B0609020204030204" pitchFamily="49" charset="0"/>
              </a:rPr>
              <a:t>b</a:t>
            </a:r>
            <a:r>
              <a:rPr lang="en-US" sz="3200" dirty="0">
                <a:solidFill>
                  <a:srgbClr val="000000"/>
                </a:solidFill>
                <a:latin typeface="Consolas" panose="020B0609020204030204" pitchFamily="49" charset="0"/>
              </a:rPr>
              <a:t>;</a:t>
            </a:r>
          </a:p>
          <a:p>
            <a:r>
              <a:rPr lang="en-RW" sz="3200" dirty="0">
                <a:solidFill>
                  <a:srgbClr val="000000"/>
                </a:solidFill>
                <a:latin typeface="Consolas" panose="020B0609020204030204" pitchFamily="49" charset="0"/>
              </a:rPr>
              <a:t>}</a:t>
            </a:r>
            <a:endParaRPr lang="en-RW" sz="3200" dirty="0"/>
          </a:p>
        </p:txBody>
      </p:sp>
      <p:sp>
        <p:nvSpPr>
          <p:cNvPr id="6" name="Rectangle 5">
            <a:extLst>
              <a:ext uri="{FF2B5EF4-FFF2-40B4-BE49-F238E27FC236}">
                <a16:creationId xmlns:a16="http://schemas.microsoft.com/office/drawing/2014/main" id="{42431F0B-644F-40A4-BAC0-A0D87AC63F98}"/>
              </a:ext>
            </a:extLst>
          </p:cNvPr>
          <p:cNvSpPr/>
          <p:nvPr/>
        </p:nvSpPr>
        <p:spPr>
          <a:xfrm>
            <a:off x="2853128" y="2514043"/>
            <a:ext cx="834452" cy="5439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8" name="Straight Arrow Connector 7">
            <a:extLst>
              <a:ext uri="{FF2B5EF4-FFF2-40B4-BE49-F238E27FC236}">
                <a16:creationId xmlns:a16="http://schemas.microsoft.com/office/drawing/2014/main" id="{55800ECD-20F3-4DBB-AC4D-1216F8829840}"/>
              </a:ext>
            </a:extLst>
          </p:cNvPr>
          <p:cNvCxnSpPr>
            <a:stCxn id="6" idx="1"/>
          </p:cNvCxnSpPr>
          <p:nvPr/>
        </p:nvCxnSpPr>
        <p:spPr>
          <a:xfrm flipH="1">
            <a:off x="2023672" y="2786018"/>
            <a:ext cx="829456" cy="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CF8B21-5F37-483B-8183-DD4749B9B925}"/>
              </a:ext>
            </a:extLst>
          </p:cNvPr>
          <p:cNvSpPr txBox="1"/>
          <p:nvPr/>
        </p:nvSpPr>
        <p:spPr>
          <a:xfrm>
            <a:off x="341167" y="2555185"/>
            <a:ext cx="1696105" cy="461665"/>
          </a:xfrm>
          <a:prstGeom prst="rect">
            <a:avLst/>
          </a:prstGeom>
          <a:noFill/>
        </p:spPr>
        <p:txBody>
          <a:bodyPr wrap="none" rtlCol="0">
            <a:spAutoFit/>
          </a:bodyPr>
          <a:lstStyle/>
          <a:p>
            <a:r>
              <a:rPr lang="en-US" sz="2400" b="1" dirty="0">
                <a:solidFill>
                  <a:srgbClr val="FF0000"/>
                </a:solidFill>
              </a:rPr>
              <a:t>Return type</a:t>
            </a:r>
            <a:endParaRPr lang="en-RW" sz="2400" b="1" dirty="0">
              <a:solidFill>
                <a:srgbClr val="FF0000"/>
              </a:solidFill>
            </a:endParaRPr>
          </a:p>
        </p:txBody>
      </p:sp>
      <p:sp>
        <p:nvSpPr>
          <p:cNvPr id="10" name="Rectangle 9">
            <a:extLst>
              <a:ext uri="{FF2B5EF4-FFF2-40B4-BE49-F238E27FC236}">
                <a16:creationId xmlns:a16="http://schemas.microsoft.com/office/drawing/2014/main" id="{51348E40-14C3-4A70-84A6-DE1E52D91142}"/>
              </a:ext>
            </a:extLst>
          </p:cNvPr>
          <p:cNvSpPr/>
          <p:nvPr/>
        </p:nvSpPr>
        <p:spPr>
          <a:xfrm>
            <a:off x="3837481" y="2525205"/>
            <a:ext cx="688983" cy="54395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11" name="Straight Arrow Connector 10">
            <a:extLst>
              <a:ext uri="{FF2B5EF4-FFF2-40B4-BE49-F238E27FC236}">
                <a16:creationId xmlns:a16="http://schemas.microsoft.com/office/drawing/2014/main" id="{7E54241B-85E0-4027-972A-171EAF89C2F9}"/>
              </a:ext>
            </a:extLst>
          </p:cNvPr>
          <p:cNvCxnSpPr>
            <a:cxnSpLocks/>
            <a:stCxn id="10" idx="0"/>
          </p:cNvCxnSpPr>
          <p:nvPr/>
        </p:nvCxnSpPr>
        <p:spPr>
          <a:xfrm flipV="1">
            <a:off x="4181973" y="2102880"/>
            <a:ext cx="0" cy="422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8D641D-4541-4C96-A778-9F03CA9B6C13}"/>
              </a:ext>
            </a:extLst>
          </p:cNvPr>
          <p:cNvSpPr txBox="1"/>
          <p:nvPr/>
        </p:nvSpPr>
        <p:spPr>
          <a:xfrm>
            <a:off x="3333919" y="1647177"/>
            <a:ext cx="2275303" cy="461665"/>
          </a:xfrm>
          <a:prstGeom prst="rect">
            <a:avLst/>
          </a:prstGeom>
          <a:noFill/>
        </p:spPr>
        <p:txBody>
          <a:bodyPr wrap="none" rtlCol="0">
            <a:spAutoFit/>
          </a:bodyPr>
          <a:lstStyle/>
          <a:p>
            <a:r>
              <a:rPr lang="en-US" sz="2400" b="1" dirty="0">
                <a:solidFill>
                  <a:schemeClr val="accent1"/>
                </a:solidFill>
              </a:rPr>
              <a:t>Function’s name</a:t>
            </a:r>
            <a:endParaRPr lang="en-RW" sz="2400" b="1" dirty="0">
              <a:solidFill>
                <a:schemeClr val="accent1"/>
              </a:solidFill>
            </a:endParaRPr>
          </a:p>
        </p:txBody>
      </p:sp>
      <p:sp>
        <p:nvSpPr>
          <p:cNvPr id="15" name="Rectangle 14">
            <a:extLst>
              <a:ext uri="{FF2B5EF4-FFF2-40B4-BE49-F238E27FC236}">
                <a16:creationId xmlns:a16="http://schemas.microsoft.com/office/drawing/2014/main" id="{3B551C6E-FF42-44B0-BA27-6723614F9E73}"/>
              </a:ext>
            </a:extLst>
          </p:cNvPr>
          <p:cNvSpPr/>
          <p:nvPr/>
        </p:nvSpPr>
        <p:spPr>
          <a:xfrm>
            <a:off x="4671933" y="2538060"/>
            <a:ext cx="2993605" cy="54395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16" name="Straight Arrow Connector 15">
            <a:extLst>
              <a:ext uri="{FF2B5EF4-FFF2-40B4-BE49-F238E27FC236}">
                <a16:creationId xmlns:a16="http://schemas.microsoft.com/office/drawing/2014/main" id="{998C7E64-22F4-4B2F-A6F9-512D7DD2870B}"/>
              </a:ext>
            </a:extLst>
          </p:cNvPr>
          <p:cNvCxnSpPr>
            <a:cxnSpLocks/>
          </p:cNvCxnSpPr>
          <p:nvPr/>
        </p:nvCxnSpPr>
        <p:spPr>
          <a:xfrm flipV="1">
            <a:off x="6096000" y="2091718"/>
            <a:ext cx="0" cy="422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3308835-3C7F-47C9-B47E-701562275DC7}"/>
              </a:ext>
            </a:extLst>
          </p:cNvPr>
          <p:cNvSpPr txBox="1"/>
          <p:nvPr/>
        </p:nvSpPr>
        <p:spPr>
          <a:xfrm>
            <a:off x="5510819" y="1668921"/>
            <a:ext cx="4186915" cy="461665"/>
          </a:xfrm>
          <a:prstGeom prst="rect">
            <a:avLst/>
          </a:prstGeom>
          <a:noFill/>
        </p:spPr>
        <p:txBody>
          <a:bodyPr wrap="none" rtlCol="0">
            <a:spAutoFit/>
          </a:bodyPr>
          <a:lstStyle/>
          <a:p>
            <a:r>
              <a:rPr lang="en-US" sz="2400" b="1" dirty="0">
                <a:solidFill>
                  <a:srgbClr val="00B050"/>
                </a:solidFill>
              </a:rPr>
              <a:t>Parameters (comma separated)</a:t>
            </a:r>
            <a:endParaRPr lang="en-RW" sz="2400" b="1" dirty="0">
              <a:solidFill>
                <a:srgbClr val="00B050"/>
              </a:solidFill>
            </a:endParaRPr>
          </a:p>
        </p:txBody>
      </p:sp>
      <p:cxnSp>
        <p:nvCxnSpPr>
          <p:cNvPr id="18" name="Straight Arrow Connector 17">
            <a:extLst>
              <a:ext uri="{FF2B5EF4-FFF2-40B4-BE49-F238E27FC236}">
                <a16:creationId xmlns:a16="http://schemas.microsoft.com/office/drawing/2014/main" id="{6AAA7A39-9890-46EF-B3B9-75DF7E530E9C}"/>
              </a:ext>
            </a:extLst>
          </p:cNvPr>
          <p:cNvCxnSpPr>
            <a:cxnSpLocks/>
          </p:cNvCxnSpPr>
          <p:nvPr/>
        </p:nvCxnSpPr>
        <p:spPr>
          <a:xfrm>
            <a:off x="5901128" y="3116277"/>
            <a:ext cx="2568315" cy="659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90060AA-D7FD-480B-A75A-E22279C524CB}"/>
              </a:ext>
            </a:extLst>
          </p:cNvPr>
          <p:cNvSpPr txBox="1"/>
          <p:nvPr/>
        </p:nvSpPr>
        <p:spPr>
          <a:xfrm>
            <a:off x="8429017" y="3775991"/>
            <a:ext cx="1819709" cy="1477328"/>
          </a:xfrm>
          <a:prstGeom prst="rect">
            <a:avLst/>
          </a:prstGeom>
          <a:solidFill>
            <a:schemeClr val="accent6">
              <a:lumMod val="20000"/>
              <a:lumOff val="80000"/>
            </a:schemeClr>
          </a:solidFill>
          <a:ln>
            <a:solidFill>
              <a:srgbClr val="00B050"/>
            </a:solidFill>
          </a:ln>
        </p:spPr>
        <p:txBody>
          <a:bodyPr wrap="square" rtlCol="0">
            <a:spAutoFit/>
          </a:bodyPr>
          <a:lstStyle/>
          <a:p>
            <a:pPr algn="ctr"/>
            <a:r>
              <a:rPr lang="en-US" b="1" dirty="0"/>
              <a:t>Format of </a:t>
            </a:r>
            <a:r>
              <a:rPr lang="en-US" b="1" dirty="0" err="1"/>
              <a:t>Parameters’list</a:t>
            </a:r>
            <a:r>
              <a:rPr lang="en-US" dirty="0"/>
              <a:t>:</a:t>
            </a:r>
          </a:p>
          <a:p>
            <a:endParaRPr lang="en-US" dirty="0"/>
          </a:p>
          <a:p>
            <a:r>
              <a:rPr lang="en-US" dirty="0">
                <a:highlight>
                  <a:srgbClr val="FECECE"/>
                </a:highlight>
              </a:rPr>
              <a:t>Data type </a:t>
            </a:r>
          </a:p>
          <a:p>
            <a:r>
              <a:rPr lang="en-US" dirty="0">
                <a:highlight>
                  <a:srgbClr val="FFFF00"/>
                </a:highlight>
              </a:rPr>
              <a:t>Variable name</a:t>
            </a:r>
            <a:endParaRPr lang="en-RW" dirty="0">
              <a:highlight>
                <a:srgbClr val="FFFF00"/>
              </a:highlight>
            </a:endParaRPr>
          </a:p>
        </p:txBody>
      </p:sp>
      <p:sp>
        <p:nvSpPr>
          <p:cNvPr id="23" name="Rectangle 22">
            <a:extLst>
              <a:ext uri="{FF2B5EF4-FFF2-40B4-BE49-F238E27FC236}">
                <a16:creationId xmlns:a16="http://schemas.microsoft.com/office/drawing/2014/main" id="{54626D84-7F06-436B-B1E9-B8DCDA6A67A1}"/>
              </a:ext>
            </a:extLst>
          </p:cNvPr>
          <p:cNvSpPr/>
          <p:nvPr/>
        </p:nvSpPr>
        <p:spPr>
          <a:xfrm>
            <a:off x="2907523" y="3124603"/>
            <a:ext cx="4758015" cy="1485809"/>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24" name="Straight Arrow Connector 23">
            <a:extLst>
              <a:ext uri="{FF2B5EF4-FFF2-40B4-BE49-F238E27FC236}">
                <a16:creationId xmlns:a16="http://schemas.microsoft.com/office/drawing/2014/main" id="{258D4E81-8956-442C-9204-893A93DEC701}"/>
              </a:ext>
            </a:extLst>
          </p:cNvPr>
          <p:cNvCxnSpPr/>
          <p:nvPr/>
        </p:nvCxnSpPr>
        <p:spPr>
          <a:xfrm flipH="1">
            <a:off x="2104255" y="3937838"/>
            <a:ext cx="829456" cy="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7F6C65C-CE3D-4FB7-AF73-8C496A61631C}"/>
              </a:ext>
            </a:extLst>
          </p:cNvPr>
          <p:cNvSpPr txBox="1"/>
          <p:nvPr/>
        </p:nvSpPr>
        <p:spPr>
          <a:xfrm>
            <a:off x="96963" y="3640916"/>
            <a:ext cx="2276480" cy="1292662"/>
          </a:xfrm>
          <a:prstGeom prst="rect">
            <a:avLst/>
          </a:prstGeom>
          <a:noFill/>
        </p:spPr>
        <p:txBody>
          <a:bodyPr wrap="square" rtlCol="0">
            <a:spAutoFit/>
          </a:bodyPr>
          <a:lstStyle/>
          <a:p>
            <a:r>
              <a:rPr lang="en-US" sz="2400" b="1" dirty="0">
                <a:solidFill>
                  <a:schemeClr val="accent2">
                    <a:lumMod val="75000"/>
                  </a:schemeClr>
                </a:solidFill>
              </a:rPr>
              <a:t>Function body:</a:t>
            </a:r>
          </a:p>
          <a:p>
            <a:r>
              <a:rPr lang="en-US" dirty="0">
                <a:solidFill>
                  <a:schemeClr val="accent2">
                    <a:lumMod val="75000"/>
                  </a:schemeClr>
                </a:solidFill>
              </a:rPr>
              <a:t>It can contain one or more than one statements</a:t>
            </a:r>
            <a:endParaRPr lang="en-RW" dirty="0">
              <a:solidFill>
                <a:schemeClr val="accent2">
                  <a:lumMod val="75000"/>
                </a:schemeClr>
              </a:solidFill>
            </a:endParaRPr>
          </a:p>
        </p:txBody>
      </p:sp>
      <p:sp>
        <p:nvSpPr>
          <p:cNvPr id="26" name="Rectangle 25">
            <a:extLst>
              <a:ext uri="{FF2B5EF4-FFF2-40B4-BE49-F238E27FC236}">
                <a16:creationId xmlns:a16="http://schemas.microsoft.com/office/drawing/2014/main" id="{70C570A0-1555-4A54-A5B6-86ED2C456FA5}"/>
              </a:ext>
            </a:extLst>
          </p:cNvPr>
          <p:cNvSpPr/>
          <p:nvPr/>
        </p:nvSpPr>
        <p:spPr>
          <a:xfrm>
            <a:off x="3776562" y="3528941"/>
            <a:ext cx="1484986" cy="54395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27" name="Straight Arrow Connector 26">
            <a:extLst>
              <a:ext uri="{FF2B5EF4-FFF2-40B4-BE49-F238E27FC236}">
                <a16:creationId xmlns:a16="http://schemas.microsoft.com/office/drawing/2014/main" id="{DEE949F4-E8E7-4C58-9E95-6691441487D4}"/>
              </a:ext>
            </a:extLst>
          </p:cNvPr>
          <p:cNvCxnSpPr>
            <a:cxnSpLocks/>
          </p:cNvCxnSpPr>
          <p:nvPr/>
        </p:nvCxnSpPr>
        <p:spPr>
          <a:xfrm>
            <a:off x="4098701" y="4072891"/>
            <a:ext cx="0" cy="990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AB3CA90-D96B-45C8-AF0E-B6076B17BA58}"/>
              </a:ext>
            </a:extLst>
          </p:cNvPr>
          <p:cNvSpPr txBox="1"/>
          <p:nvPr/>
        </p:nvSpPr>
        <p:spPr>
          <a:xfrm>
            <a:off x="3117911" y="5063688"/>
            <a:ext cx="3016421" cy="1292662"/>
          </a:xfrm>
          <a:prstGeom prst="rect">
            <a:avLst/>
          </a:prstGeom>
          <a:noFill/>
        </p:spPr>
        <p:txBody>
          <a:bodyPr wrap="square" rtlCol="0">
            <a:spAutoFit/>
          </a:bodyPr>
          <a:lstStyle/>
          <a:p>
            <a:r>
              <a:rPr lang="en-US" sz="2400" b="1" dirty="0">
                <a:solidFill>
                  <a:srgbClr val="00B0F0"/>
                </a:solidFill>
              </a:rPr>
              <a:t>Return </a:t>
            </a:r>
            <a:r>
              <a:rPr lang="en-US" sz="2400" dirty="0">
                <a:solidFill>
                  <a:srgbClr val="00B0F0"/>
                </a:solidFill>
              </a:rPr>
              <a:t>keyword</a:t>
            </a:r>
          </a:p>
          <a:p>
            <a:r>
              <a:rPr lang="en-US" dirty="0">
                <a:solidFill>
                  <a:srgbClr val="00B0F0"/>
                </a:solidFill>
              </a:rPr>
              <a:t>This is only needed if we are returning something from a function</a:t>
            </a:r>
            <a:endParaRPr lang="en-RW" dirty="0">
              <a:solidFill>
                <a:srgbClr val="00B0F0"/>
              </a:solidFill>
            </a:endParaRPr>
          </a:p>
        </p:txBody>
      </p:sp>
      <p:sp>
        <p:nvSpPr>
          <p:cNvPr id="32" name="Rectangle 31">
            <a:extLst>
              <a:ext uri="{FF2B5EF4-FFF2-40B4-BE49-F238E27FC236}">
                <a16:creationId xmlns:a16="http://schemas.microsoft.com/office/drawing/2014/main" id="{1B6CEB4A-D50E-4015-8F74-50B9619667A7}"/>
              </a:ext>
            </a:extLst>
          </p:cNvPr>
          <p:cNvSpPr/>
          <p:nvPr/>
        </p:nvSpPr>
        <p:spPr>
          <a:xfrm>
            <a:off x="5397596" y="3517251"/>
            <a:ext cx="1141471" cy="54395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34" name="Straight Arrow Connector 33">
            <a:extLst>
              <a:ext uri="{FF2B5EF4-FFF2-40B4-BE49-F238E27FC236}">
                <a16:creationId xmlns:a16="http://schemas.microsoft.com/office/drawing/2014/main" id="{12B2ADCD-1CC2-441A-A5D3-36A0A7529C81}"/>
              </a:ext>
            </a:extLst>
          </p:cNvPr>
          <p:cNvCxnSpPr>
            <a:cxnSpLocks/>
          </p:cNvCxnSpPr>
          <p:nvPr/>
        </p:nvCxnSpPr>
        <p:spPr>
          <a:xfrm>
            <a:off x="6149855" y="4061201"/>
            <a:ext cx="0" cy="990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798C449-0FA1-4A4C-B529-C37CC5A4CDB6}"/>
              </a:ext>
            </a:extLst>
          </p:cNvPr>
          <p:cNvSpPr txBox="1"/>
          <p:nvPr/>
        </p:nvSpPr>
        <p:spPr>
          <a:xfrm>
            <a:off x="5864256" y="5095204"/>
            <a:ext cx="3016421" cy="1138773"/>
          </a:xfrm>
          <a:prstGeom prst="rect">
            <a:avLst/>
          </a:prstGeom>
          <a:noFill/>
        </p:spPr>
        <p:txBody>
          <a:bodyPr wrap="square" rtlCol="0">
            <a:spAutoFit/>
          </a:bodyPr>
          <a:lstStyle/>
          <a:p>
            <a:r>
              <a:rPr lang="en-US" sz="2400" b="1" dirty="0">
                <a:solidFill>
                  <a:srgbClr val="7030A0"/>
                </a:solidFill>
              </a:rPr>
              <a:t>Variable/literal/ expression </a:t>
            </a:r>
            <a:r>
              <a:rPr lang="en-US" dirty="0">
                <a:solidFill>
                  <a:srgbClr val="7030A0"/>
                </a:solidFill>
              </a:rPr>
              <a:t>that we are returning from the </a:t>
            </a:r>
            <a:r>
              <a:rPr lang="en-US" dirty="0" err="1">
                <a:solidFill>
                  <a:srgbClr val="7030A0"/>
                </a:solidFill>
              </a:rPr>
              <a:t>fuction</a:t>
            </a:r>
            <a:endParaRPr lang="en-RW" dirty="0">
              <a:solidFill>
                <a:srgbClr val="7030A0"/>
              </a:solidFill>
            </a:endParaRPr>
          </a:p>
        </p:txBody>
      </p:sp>
    </p:spTree>
    <p:extLst>
      <p:ext uri="{BB962C8B-B14F-4D97-AF65-F5344CB8AC3E}">
        <p14:creationId xmlns:p14="http://schemas.microsoft.com/office/powerpoint/2010/main" val="1289406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3F91-A1CC-4769-8516-4C195AD3554A}"/>
              </a:ext>
            </a:extLst>
          </p:cNvPr>
          <p:cNvSpPr>
            <a:spLocks noGrp="1"/>
          </p:cNvSpPr>
          <p:nvPr>
            <p:ph type="title"/>
          </p:nvPr>
        </p:nvSpPr>
        <p:spPr/>
        <p:txBody>
          <a:bodyPr>
            <a:normAutofit fontScale="90000"/>
          </a:bodyPr>
          <a:lstStyle/>
          <a:p>
            <a:r>
              <a:rPr lang="en-US" dirty="0"/>
              <a:t>What if nothing is returned? </a:t>
            </a:r>
            <a:br>
              <a:rPr lang="en-US" dirty="0"/>
            </a:br>
            <a:r>
              <a:rPr lang="en-US" dirty="0"/>
              <a:t>Use </a:t>
            </a:r>
            <a:r>
              <a:rPr lang="en-US" b="1" dirty="0"/>
              <a:t>void </a:t>
            </a:r>
            <a:r>
              <a:rPr lang="en-US" dirty="0"/>
              <a:t>keyword </a:t>
            </a:r>
            <a:endParaRPr lang="en-RW" dirty="0"/>
          </a:p>
        </p:txBody>
      </p:sp>
      <p:sp>
        <p:nvSpPr>
          <p:cNvPr id="4" name="Slide Number Placeholder 3">
            <a:extLst>
              <a:ext uri="{FF2B5EF4-FFF2-40B4-BE49-F238E27FC236}">
                <a16:creationId xmlns:a16="http://schemas.microsoft.com/office/drawing/2014/main" id="{A0428440-28DD-409E-B8AE-1982C18497A3}"/>
              </a:ext>
            </a:extLst>
          </p:cNvPr>
          <p:cNvSpPr>
            <a:spLocks noGrp="1"/>
          </p:cNvSpPr>
          <p:nvPr>
            <p:ph type="sldNum" sz="quarter" idx="12"/>
          </p:nvPr>
        </p:nvSpPr>
        <p:spPr/>
        <p:txBody>
          <a:bodyPr/>
          <a:lstStyle/>
          <a:p>
            <a:fld id="{583C1354-0F4F-4118-983A-17CBBA946E76}" type="slidenum">
              <a:rPr lang="en-RW" smtClean="0"/>
              <a:t>8</a:t>
            </a:fld>
            <a:endParaRPr lang="en-RW"/>
          </a:p>
        </p:txBody>
      </p:sp>
      <p:sp>
        <p:nvSpPr>
          <p:cNvPr id="5" name="Rectangle 4">
            <a:extLst>
              <a:ext uri="{FF2B5EF4-FFF2-40B4-BE49-F238E27FC236}">
                <a16:creationId xmlns:a16="http://schemas.microsoft.com/office/drawing/2014/main" id="{FA644C19-6F75-4306-AFA4-240CE2E6C881}"/>
              </a:ext>
            </a:extLst>
          </p:cNvPr>
          <p:cNvSpPr/>
          <p:nvPr/>
        </p:nvSpPr>
        <p:spPr>
          <a:xfrm>
            <a:off x="2793168" y="2514043"/>
            <a:ext cx="6096000" cy="1938992"/>
          </a:xfrm>
          <a:prstGeom prst="rect">
            <a:avLst/>
          </a:prstGeom>
        </p:spPr>
        <p:txBody>
          <a:bodyPr>
            <a:spAutoFit/>
          </a:bodyPr>
          <a:lstStyle/>
          <a:p>
            <a:r>
              <a:rPr lang="en-US" sz="2800" dirty="0">
                <a:solidFill>
                  <a:srgbClr val="0000FF"/>
                </a:solidFill>
                <a:latin typeface="Consolas" panose="020B0609020204030204" pitchFamily="49" charset="0"/>
              </a:rPr>
              <a:t>void</a:t>
            </a:r>
            <a:r>
              <a:rPr lang="en-US" sz="2800" dirty="0">
                <a:solidFill>
                  <a:srgbClr val="000000"/>
                </a:solidFill>
                <a:latin typeface="Consolas" panose="020B0609020204030204" pitchFamily="49" charset="0"/>
              </a:rPr>
              <a:t> add (</a:t>
            </a:r>
            <a:r>
              <a:rPr lang="en-US" sz="2800" dirty="0">
                <a:solidFill>
                  <a:srgbClr val="0000FF"/>
                </a:solidFill>
                <a:highlight>
                  <a:srgbClr val="FECECE"/>
                </a:highlight>
                <a:latin typeface="Consolas" panose="020B0609020204030204" pitchFamily="49" charset="0"/>
              </a:rPr>
              <a:t>int</a:t>
            </a:r>
            <a:r>
              <a:rPr lang="en-US" sz="2800" dirty="0">
                <a:solidFill>
                  <a:srgbClr val="000000"/>
                </a:solidFill>
                <a:latin typeface="Consolas" panose="020B0609020204030204" pitchFamily="49" charset="0"/>
              </a:rPr>
              <a:t> </a:t>
            </a:r>
            <a:r>
              <a:rPr lang="en-US" sz="2800" dirty="0" err="1">
                <a:solidFill>
                  <a:srgbClr val="808080"/>
                </a:solidFill>
                <a:highlight>
                  <a:srgbClr val="FFFF00"/>
                </a:highlight>
                <a:latin typeface="Consolas" panose="020B0609020204030204" pitchFamily="49" charset="0"/>
              </a:rPr>
              <a:t>a</a:t>
            </a:r>
            <a:r>
              <a:rPr lang="en-US" sz="2800" dirty="0" err="1">
                <a:solidFill>
                  <a:srgbClr val="000000"/>
                </a:solidFill>
                <a:latin typeface="Consolas" panose="020B0609020204030204" pitchFamily="49" charset="0"/>
              </a:rPr>
              <a:t>,</a:t>
            </a:r>
            <a:r>
              <a:rPr lang="en-US" sz="2800" dirty="0" err="1">
                <a:solidFill>
                  <a:srgbClr val="0000FF"/>
                </a:solidFill>
                <a:highlight>
                  <a:srgbClr val="FECECE"/>
                </a:highlight>
                <a:latin typeface="Consolas" panose="020B0609020204030204" pitchFamily="49" charset="0"/>
              </a:rPr>
              <a:t>int</a:t>
            </a:r>
            <a:r>
              <a:rPr lang="en-US" sz="2800" dirty="0">
                <a:solidFill>
                  <a:srgbClr val="000000"/>
                </a:solidFill>
                <a:latin typeface="Consolas" panose="020B0609020204030204" pitchFamily="49" charset="0"/>
              </a:rPr>
              <a:t> </a:t>
            </a:r>
            <a:r>
              <a:rPr lang="en-US" sz="2800" dirty="0">
                <a:solidFill>
                  <a:srgbClr val="808080"/>
                </a:solidFill>
                <a:highlight>
                  <a:srgbClr val="FFFF00"/>
                </a:highlight>
                <a:latin typeface="Consolas" panose="020B0609020204030204" pitchFamily="49" charset="0"/>
              </a:rPr>
              <a:t>b</a:t>
            </a:r>
            <a:r>
              <a:rPr lang="en-US" sz="2800" dirty="0">
                <a:solidFill>
                  <a:srgbClr val="000000"/>
                </a:solidFill>
                <a:latin typeface="Consolas" panose="020B0609020204030204" pitchFamily="49" charset="0"/>
              </a:rPr>
              <a:t>)</a:t>
            </a:r>
          </a:p>
          <a:p>
            <a:r>
              <a:rPr lang="en-RW" sz="3200" dirty="0">
                <a:solidFill>
                  <a:srgbClr val="000000"/>
                </a:solidFill>
                <a:latin typeface="Consolas" panose="020B0609020204030204" pitchFamily="49" charset="0"/>
              </a:rPr>
              <a:t>{</a:t>
            </a:r>
          </a:p>
          <a:p>
            <a:r>
              <a:rPr lang="en-US" sz="2800" dirty="0">
                <a:solidFill>
                  <a:srgbClr val="0000FF"/>
                </a:solidFill>
                <a:latin typeface="Consolas" panose="020B0609020204030204" pitchFamily="49" charset="0"/>
              </a:rPr>
              <a:t>	</a:t>
            </a:r>
            <a:r>
              <a:rPr lang="en-US" sz="2800" dirty="0">
                <a:solidFill>
                  <a:srgbClr val="000000"/>
                </a:solidFill>
                <a:latin typeface="Consolas" panose="020B0609020204030204" pitchFamily="49" charset="0"/>
              </a:rPr>
              <a:t> </a:t>
            </a:r>
            <a:r>
              <a:rPr lang="en-US" sz="2800" dirty="0" err="1">
                <a:latin typeface="Consolas" panose="020B0609020204030204" pitchFamily="49" charset="0"/>
              </a:rPr>
              <a:t>cout</a:t>
            </a:r>
            <a:r>
              <a:rPr lang="en-US" sz="2800" dirty="0">
                <a:latin typeface="Consolas" panose="020B0609020204030204" pitchFamily="49" charset="0"/>
              </a:rPr>
              <a:t>&lt;&lt;</a:t>
            </a:r>
            <a:r>
              <a:rPr lang="en-US" sz="2800" dirty="0">
                <a:solidFill>
                  <a:srgbClr val="808080"/>
                </a:solidFill>
                <a:latin typeface="Consolas" panose="020B0609020204030204" pitchFamily="49" charset="0"/>
              </a:rPr>
              <a:t>a</a:t>
            </a:r>
            <a:r>
              <a:rPr lang="en-US" sz="2800" dirty="0">
                <a:solidFill>
                  <a:srgbClr val="000000"/>
                </a:solidFill>
                <a:latin typeface="Consolas" panose="020B0609020204030204" pitchFamily="49" charset="0"/>
              </a:rPr>
              <a:t> + </a:t>
            </a:r>
            <a:r>
              <a:rPr lang="en-US" sz="2800" dirty="0">
                <a:solidFill>
                  <a:srgbClr val="808080"/>
                </a:solidFill>
                <a:latin typeface="Consolas" panose="020B0609020204030204" pitchFamily="49" charset="0"/>
              </a:rPr>
              <a:t>b</a:t>
            </a:r>
            <a:r>
              <a:rPr lang="en-US" sz="2800" dirty="0">
                <a:solidFill>
                  <a:srgbClr val="000000"/>
                </a:solidFill>
                <a:latin typeface="Consolas" panose="020B0609020204030204" pitchFamily="49" charset="0"/>
              </a:rPr>
              <a:t>;</a:t>
            </a:r>
          </a:p>
          <a:p>
            <a:r>
              <a:rPr lang="en-RW" sz="3200" dirty="0">
                <a:solidFill>
                  <a:srgbClr val="000000"/>
                </a:solidFill>
                <a:latin typeface="Consolas" panose="020B0609020204030204" pitchFamily="49" charset="0"/>
              </a:rPr>
              <a:t>}</a:t>
            </a:r>
            <a:endParaRPr lang="en-RW" sz="3200" dirty="0"/>
          </a:p>
        </p:txBody>
      </p:sp>
      <p:sp>
        <p:nvSpPr>
          <p:cNvPr id="6" name="Rectangle 5">
            <a:extLst>
              <a:ext uri="{FF2B5EF4-FFF2-40B4-BE49-F238E27FC236}">
                <a16:creationId xmlns:a16="http://schemas.microsoft.com/office/drawing/2014/main" id="{42431F0B-644F-40A4-BAC0-A0D87AC63F98}"/>
              </a:ext>
            </a:extLst>
          </p:cNvPr>
          <p:cNvSpPr/>
          <p:nvPr/>
        </p:nvSpPr>
        <p:spPr>
          <a:xfrm>
            <a:off x="2853128" y="2514043"/>
            <a:ext cx="834452" cy="5439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8" name="Straight Arrow Connector 7">
            <a:extLst>
              <a:ext uri="{FF2B5EF4-FFF2-40B4-BE49-F238E27FC236}">
                <a16:creationId xmlns:a16="http://schemas.microsoft.com/office/drawing/2014/main" id="{55800ECD-20F3-4DBB-AC4D-1216F8829840}"/>
              </a:ext>
            </a:extLst>
          </p:cNvPr>
          <p:cNvCxnSpPr>
            <a:stCxn id="6" idx="1"/>
          </p:cNvCxnSpPr>
          <p:nvPr/>
        </p:nvCxnSpPr>
        <p:spPr>
          <a:xfrm flipH="1">
            <a:off x="2023672" y="2786018"/>
            <a:ext cx="829456" cy="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CF8B21-5F37-483B-8183-DD4749B9B925}"/>
              </a:ext>
            </a:extLst>
          </p:cNvPr>
          <p:cNvSpPr txBox="1"/>
          <p:nvPr/>
        </p:nvSpPr>
        <p:spPr>
          <a:xfrm>
            <a:off x="341167" y="2555185"/>
            <a:ext cx="1696105" cy="461665"/>
          </a:xfrm>
          <a:prstGeom prst="rect">
            <a:avLst/>
          </a:prstGeom>
          <a:noFill/>
        </p:spPr>
        <p:txBody>
          <a:bodyPr wrap="none" rtlCol="0">
            <a:spAutoFit/>
          </a:bodyPr>
          <a:lstStyle/>
          <a:p>
            <a:r>
              <a:rPr lang="en-US" sz="2400" b="1" dirty="0">
                <a:solidFill>
                  <a:srgbClr val="FF0000"/>
                </a:solidFill>
              </a:rPr>
              <a:t>Return type</a:t>
            </a:r>
            <a:endParaRPr lang="en-RW" sz="2400" b="1" dirty="0">
              <a:solidFill>
                <a:srgbClr val="FF0000"/>
              </a:solidFill>
            </a:endParaRPr>
          </a:p>
        </p:txBody>
      </p:sp>
      <p:sp>
        <p:nvSpPr>
          <p:cNvPr id="10" name="Rectangle 9">
            <a:extLst>
              <a:ext uri="{FF2B5EF4-FFF2-40B4-BE49-F238E27FC236}">
                <a16:creationId xmlns:a16="http://schemas.microsoft.com/office/drawing/2014/main" id="{51348E40-14C3-4A70-84A6-DE1E52D91142}"/>
              </a:ext>
            </a:extLst>
          </p:cNvPr>
          <p:cNvSpPr/>
          <p:nvPr/>
        </p:nvSpPr>
        <p:spPr>
          <a:xfrm>
            <a:off x="3837481" y="2525205"/>
            <a:ext cx="688983" cy="54395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11" name="Straight Arrow Connector 10">
            <a:extLst>
              <a:ext uri="{FF2B5EF4-FFF2-40B4-BE49-F238E27FC236}">
                <a16:creationId xmlns:a16="http://schemas.microsoft.com/office/drawing/2014/main" id="{7E54241B-85E0-4027-972A-171EAF89C2F9}"/>
              </a:ext>
            </a:extLst>
          </p:cNvPr>
          <p:cNvCxnSpPr>
            <a:cxnSpLocks/>
            <a:stCxn id="10" idx="0"/>
          </p:cNvCxnSpPr>
          <p:nvPr/>
        </p:nvCxnSpPr>
        <p:spPr>
          <a:xfrm flipV="1">
            <a:off x="4181973" y="2102880"/>
            <a:ext cx="0" cy="422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8D641D-4541-4C96-A778-9F03CA9B6C13}"/>
              </a:ext>
            </a:extLst>
          </p:cNvPr>
          <p:cNvSpPr txBox="1"/>
          <p:nvPr/>
        </p:nvSpPr>
        <p:spPr>
          <a:xfrm>
            <a:off x="3333919" y="1647177"/>
            <a:ext cx="2275303" cy="461665"/>
          </a:xfrm>
          <a:prstGeom prst="rect">
            <a:avLst/>
          </a:prstGeom>
          <a:noFill/>
        </p:spPr>
        <p:txBody>
          <a:bodyPr wrap="none" rtlCol="0">
            <a:spAutoFit/>
          </a:bodyPr>
          <a:lstStyle/>
          <a:p>
            <a:r>
              <a:rPr lang="en-US" sz="2400" b="1" dirty="0">
                <a:solidFill>
                  <a:schemeClr val="accent1"/>
                </a:solidFill>
              </a:rPr>
              <a:t>Function’s name</a:t>
            </a:r>
            <a:endParaRPr lang="en-RW" sz="2400" b="1" dirty="0">
              <a:solidFill>
                <a:schemeClr val="accent1"/>
              </a:solidFill>
            </a:endParaRPr>
          </a:p>
        </p:txBody>
      </p:sp>
      <p:sp>
        <p:nvSpPr>
          <p:cNvPr id="15" name="Rectangle 14">
            <a:extLst>
              <a:ext uri="{FF2B5EF4-FFF2-40B4-BE49-F238E27FC236}">
                <a16:creationId xmlns:a16="http://schemas.microsoft.com/office/drawing/2014/main" id="{3B551C6E-FF42-44B0-BA27-6723614F9E73}"/>
              </a:ext>
            </a:extLst>
          </p:cNvPr>
          <p:cNvSpPr/>
          <p:nvPr/>
        </p:nvSpPr>
        <p:spPr>
          <a:xfrm>
            <a:off x="4671933" y="2538060"/>
            <a:ext cx="2993605" cy="54395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16" name="Straight Arrow Connector 15">
            <a:extLst>
              <a:ext uri="{FF2B5EF4-FFF2-40B4-BE49-F238E27FC236}">
                <a16:creationId xmlns:a16="http://schemas.microsoft.com/office/drawing/2014/main" id="{998C7E64-22F4-4B2F-A6F9-512D7DD2870B}"/>
              </a:ext>
            </a:extLst>
          </p:cNvPr>
          <p:cNvCxnSpPr>
            <a:cxnSpLocks/>
          </p:cNvCxnSpPr>
          <p:nvPr/>
        </p:nvCxnSpPr>
        <p:spPr>
          <a:xfrm flipV="1">
            <a:off x="6096000" y="2091718"/>
            <a:ext cx="0" cy="422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3308835-3C7F-47C9-B47E-701562275DC7}"/>
              </a:ext>
            </a:extLst>
          </p:cNvPr>
          <p:cNvSpPr txBox="1"/>
          <p:nvPr/>
        </p:nvSpPr>
        <p:spPr>
          <a:xfrm>
            <a:off x="5510819" y="1668921"/>
            <a:ext cx="4186915" cy="461665"/>
          </a:xfrm>
          <a:prstGeom prst="rect">
            <a:avLst/>
          </a:prstGeom>
          <a:noFill/>
        </p:spPr>
        <p:txBody>
          <a:bodyPr wrap="none" rtlCol="0">
            <a:spAutoFit/>
          </a:bodyPr>
          <a:lstStyle/>
          <a:p>
            <a:r>
              <a:rPr lang="en-US" sz="2400" b="1" dirty="0">
                <a:solidFill>
                  <a:srgbClr val="00B050"/>
                </a:solidFill>
              </a:rPr>
              <a:t>Parameters (comma separated)</a:t>
            </a:r>
            <a:endParaRPr lang="en-RW" sz="2400" b="1" dirty="0">
              <a:solidFill>
                <a:srgbClr val="00B050"/>
              </a:solidFill>
            </a:endParaRPr>
          </a:p>
        </p:txBody>
      </p:sp>
      <p:cxnSp>
        <p:nvCxnSpPr>
          <p:cNvPr id="18" name="Straight Arrow Connector 17">
            <a:extLst>
              <a:ext uri="{FF2B5EF4-FFF2-40B4-BE49-F238E27FC236}">
                <a16:creationId xmlns:a16="http://schemas.microsoft.com/office/drawing/2014/main" id="{6AAA7A39-9890-46EF-B3B9-75DF7E530E9C}"/>
              </a:ext>
            </a:extLst>
          </p:cNvPr>
          <p:cNvCxnSpPr>
            <a:cxnSpLocks/>
          </p:cNvCxnSpPr>
          <p:nvPr/>
        </p:nvCxnSpPr>
        <p:spPr>
          <a:xfrm>
            <a:off x="5901128" y="3116277"/>
            <a:ext cx="2568315" cy="659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90060AA-D7FD-480B-A75A-E22279C524CB}"/>
              </a:ext>
            </a:extLst>
          </p:cNvPr>
          <p:cNvSpPr txBox="1"/>
          <p:nvPr/>
        </p:nvSpPr>
        <p:spPr>
          <a:xfrm>
            <a:off x="8429017" y="3775991"/>
            <a:ext cx="1819709" cy="1477328"/>
          </a:xfrm>
          <a:prstGeom prst="rect">
            <a:avLst/>
          </a:prstGeom>
          <a:solidFill>
            <a:schemeClr val="accent6">
              <a:lumMod val="20000"/>
              <a:lumOff val="80000"/>
            </a:schemeClr>
          </a:solidFill>
          <a:ln>
            <a:solidFill>
              <a:srgbClr val="00B050"/>
            </a:solidFill>
          </a:ln>
        </p:spPr>
        <p:txBody>
          <a:bodyPr wrap="square" rtlCol="0">
            <a:spAutoFit/>
          </a:bodyPr>
          <a:lstStyle/>
          <a:p>
            <a:pPr algn="ctr"/>
            <a:r>
              <a:rPr lang="en-US" b="1" dirty="0"/>
              <a:t>Format of </a:t>
            </a:r>
            <a:r>
              <a:rPr lang="en-US" b="1" dirty="0" err="1"/>
              <a:t>Parameters’list</a:t>
            </a:r>
            <a:r>
              <a:rPr lang="en-US" dirty="0"/>
              <a:t>:</a:t>
            </a:r>
          </a:p>
          <a:p>
            <a:endParaRPr lang="en-US" dirty="0"/>
          </a:p>
          <a:p>
            <a:r>
              <a:rPr lang="en-US" dirty="0">
                <a:highlight>
                  <a:srgbClr val="FECECE"/>
                </a:highlight>
              </a:rPr>
              <a:t>Data type </a:t>
            </a:r>
          </a:p>
          <a:p>
            <a:r>
              <a:rPr lang="en-US" dirty="0">
                <a:highlight>
                  <a:srgbClr val="FFFF00"/>
                </a:highlight>
              </a:rPr>
              <a:t>Variable name</a:t>
            </a:r>
            <a:endParaRPr lang="en-RW" dirty="0">
              <a:highlight>
                <a:srgbClr val="FFFF00"/>
              </a:highlight>
            </a:endParaRPr>
          </a:p>
        </p:txBody>
      </p:sp>
      <p:sp>
        <p:nvSpPr>
          <p:cNvPr id="23" name="Rectangle 22">
            <a:extLst>
              <a:ext uri="{FF2B5EF4-FFF2-40B4-BE49-F238E27FC236}">
                <a16:creationId xmlns:a16="http://schemas.microsoft.com/office/drawing/2014/main" id="{54626D84-7F06-436B-B1E9-B8DCDA6A67A1}"/>
              </a:ext>
            </a:extLst>
          </p:cNvPr>
          <p:cNvSpPr/>
          <p:nvPr/>
        </p:nvSpPr>
        <p:spPr>
          <a:xfrm>
            <a:off x="2907523" y="3124603"/>
            <a:ext cx="4758015" cy="1485809"/>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24" name="Straight Arrow Connector 23">
            <a:extLst>
              <a:ext uri="{FF2B5EF4-FFF2-40B4-BE49-F238E27FC236}">
                <a16:creationId xmlns:a16="http://schemas.microsoft.com/office/drawing/2014/main" id="{258D4E81-8956-442C-9204-893A93DEC701}"/>
              </a:ext>
            </a:extLst>
          </p:cNvPr>
          <p:cNvCxnSpPr/>
          <p:nvPr/>
        </p:nvCxnSpPr>
        <p:spPr>
          <a:xfrm flipH="1">
            <a:off x="2104255" y="3937838"/>
            <a:ext cx="829456" cy="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7F6C65C-CE3D-4FB7-AF73-8C496A61631C}"/>
              </a:ext>
            </a:extLst>
          </p:cNvPr>
          <p:cNvSpPr txBox="1"/>
          <p:nvPr/>
        </p:nvSpPr>
        <p:spPr>
          <a:xfrm>
            <a:off x="96963" y="3640916"/>
            <a:ext cx="2276480" cy="1292662"/>
          </a:xfrm>
          <a:prstGeom prst="rect">
            <a:avLst/>
          </a:prstGeom>
          <a:noFill/>
        </p:spPr>
        <p:txBody>
          <a:bodyPr wrap="square" rtlCol="0">
            <a:spAutoFit/>
          </a:bodyPr>
          <a:lstStyle/>
          <a:p>
            <a:r>
              <a:rPr lang="en-US" sz="2400" b="1" dirty="0">
                <a:solidFill>
                  <a:schemeClr val="accent2">
                    <a:lumMod val="75000"/>
                  </a:schemeClr>
                </a:solidFill>
              </a:rPr>
              <a:t>Function body:</a:t>
            </a:r>
          </a:p>
          <a:p>
            <a:r>
              <a:rPr lang="en-US" dirty="0">
                <a:solidFill>
                  <a:schemeClr val="accent2">
                    <a:lumMod val="75000"/>
                  </a:schemeClr>
                </a:solidFill>
              </a:rPr>
              <a:t>It can contain one or more than one statements</a:t>
            </a:r>
            <a:endParaRPr lang="en-RW" dirty="0">
              <a:solidFill>
                <a:schemeClr val="accent2">
                  <a:lumMod val="75000"/>
                </a:schemeClr>
              </a:solidFill>
            </a:endParaRPr>
          </a:p>
        </p:txBody>
      </p:sp>
      <p:sp>
        <p:nvSpPr>
          <p:cNvPr id="28" name="TextBox 27">
            <a:extLst>
              <a:ext uri="{FF2B5EF4-FFF2-40B4-BE49-F238E27FC236}">
                <a16:creationId xmlns:a16="http://schemas.microsoft.com/office/drawing/2014/main" id="{ED6906CC-65DA-4142-A38A-BE957EDB7649}"/>
              </a:ext>
            </a:extLst>
          </p:cNvPr>
          <p:cNvSpPr txBox="1"/>
          <p:nvPr/>
        </p:nvSpPr>
        <p:spPr>
          <a:xfrm>
            <a:off x="108455" y="5557644"/>
            <a:ext cx="5277107" cy="646331"/>
          </a:xfrm>
          <a:prstGeom prst="rect">
            <a:avLst/>
          </a:prstGeom>
          <a:solidFill>
            <a:schemeClr val="accent6">
              <a:lumMod val="20000"/>
              <a:lumOff val="80000"/>
            </a:schemeClr>
          </a:solidFill>
          <a:ln>
            <a:solidFill>
              <a:srgbClr val="00B050"/>
            </a:solidFill>
          </a:ln>
        </p:spPr>
        <p:txBody>
          <a:bodyPr wrap="square" rtlCol="0">
            <a:spAutoFit/>
          </a:bodyPr>
          <a:lstStyle/>
          <a:p>
            <a:r>
              <a:rPr lang="en-US" b="1" dirty="0">
                <a:solidFill>
                  <a:srgbClr val="FF0000"/>
                </a:solidFill>
              </a:rPr>
              <a:t>Nothing is returned in this case, so we can skip RETURN keyword and return parameters</a:t>
            </a:r>
            <a:endParaRPr lang="en-RW" dirty="0">
              <a:solidFill>
                <a:srgbClr val="FF0000"/>
              </a:solidFill>
              <a:highlight>
                <a:srgbClr val="FFFF00"/>
              </a:highlight>
            </a:endParaRPr>
          </a:p>
        </p:txBody>
      </p:sp>
    </p:spTree>
    <p:extLst>
      <p:ext uri="{BB962C8B-B14F-4D97-AF65-F5344CB8AC3E}">
        <p14:creationId xmlns:p14="http://schemas.microsoft.com/office/powerpoint/2010/main" val="450942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3F91-A1CC-4769-8516-4C195AD3554A}"/>
              </a:ext>
            </a:extLst>
          </p:cNvPr>
          <p:cNvSpPr>
            <a:spLocks noGrp="1"/>
          </p:cNvSpPr>
          <p:nvPr>
            <p:ph type="title"/>
          </p:nvPr>
        </p:nvSpPr>
        <p:spPr/>
        <p:txBody>
          <a:bodyPr>
            <a:normAutofit fontScale="90000"/>
          </a:bodyPr>
          <a:lstStyle/>
          <a:p>
            <a:r>
              <a:rPr lang="en-US" dirty="0"/>
              <a:t>What if nothing is passed as a parameter?</a:t>
            </a:r>
            <a:br>
              <a:rPr lang="en-US" dirty="0"/>
            </a:br>
            <a:r>
              <a:rPr lang="en-US" b="1" dirty="0"/>
              <a:t>Leave the parameters list empty</a:t>
            </a:r>
            <a:endParaRPr lang="en-RW" dirty="0"/>
          </a:p>
        </p:txBody>
      </p:sp>
      <p:sp>
        <p:nvSpPr>
          <p:cNvPr id="4" name="Slide Number Placeholder 3">
            <a:extLst>
              <a:ext uri="{FF2B5EF4-FFF2-40B4-BE49-F238E27FC236}">
                <a16:creationId xmlns:a16="http://schemas.microsoft.com/office/drawing/2014/main" id="{A0428440-28DD-409E-B8AE-1982C18497A3}"/>
              </a:ext>
            </a:extLst>
          </p:cNvPr>
          <p:cNvSpPr>
            <a:spLocks noGrp="1"/>
          </p:cNvSpPr>
          <p:nvPr>
            <p:ph type="sldNum" sz="quarter" idx="12"/>
          </p:nvPr>
        </p:nvSpPr>
        <p:spPr/>
        <p:txBody>
          <a:bodyPr/>
          <a:lstStyle/>
          <a:p>
            <a:fld id="{583C1354-0F4F-4118-983A-17CBBA946E76}" type="slidenum">
              <a:rPr lang="en-RW" smtClean="0"/>
              <a:t>9</a:t>
            </a:fld>
            <a:endParaRPr lang="en-RW"/>
          </a:p>
        </p:txBody>
      </p:sp>
      <p:sp>
        <p:nvSpPr>
          <p:cNvPr id="5" name="Rectangle 4">
            <a:extLst>
              <a:ext uri="{FF2B5EF4-FFF2-40B4-BE49-F238E27FC236}">
                <a16:creationId xmlns:a16="http://schemas.microsoft.com/office/drawing/2014/main" id="{FA644C19-6F75-4306-AFA4-240CE2E6C881}"/>
              </a:ext>
            </a:extLst>
          </p:cNvPr>
          <p:cNvSpPr/>
          <p:nvPr/>
        </p:nvSpPr>
        <p:spPr>
          <a:xfrm>
            <a:off x="2793168" y="2514043"/>
            <a:ext cx="6096000" cy="2431435"/>
          </a:xfrm>
          <a:prstGeom prst="rect">
            <a:avLst/>
          </a:prstGeom>
        </p:spPr>
        <p:txBody>
          <a:bodyPr>
            <a:spAutoFit/>
          </a:bodyPr>
          <a:lstStyle/>
          <a:p>
            <a:r>
              <a:rPr lang="en-US" sz="2800" dirty="0">
                <a:solidFill>
                  <a:srgbClr val="0000FF"/>
                </a:solidFill>
                <a:latin typeface="Consolas" panose="020B0609020204030204" pitchFamily="49" charset="0"/>
              </a:rPr>
              <a:t>void</a:t>
            </a:r>
            <a:r>
              <a:rPr lang="en-US" sz="2800" dirty="0">
                <a:solidFill>
                  <a:srgbClr val="000000"/>
                </a:solidFill>
                <a:latin typeface="Consolas" panose="020B0609020204030204" pitchFamily="49" charset="0"/>
              </a:rPr>
              <a:t> add (   )</a:t>
            </a:r>
          </a:p>
          <a:p>
            <a:r>
              <a:rPr lang="en-RW" sz="3200" dirty="0">
                <a:solidFill>
                  <a:srgbClr val="000000"/>
                </a:solidFill>
                <a:latin typeface="Consolas" panose="020B0609020204030204" pitchFamily="49" charset="0"/>
              </a:rPr>
              <a:t>{</a:t>
            </a:r>
            <a:endParaRPr lang="en-US" sz="3200" dirty="0">
              <a:solidFill>
                <a:srgbClr val="000000"/>
              </a:solidFill>
              <a:latin typeface="Consolas" panose="020B0609020204030204" pitchFamily="49" charset="0"/>
            </a:endParaRPr>
          </a:p>
          <a:p>
            <a:r>
              <a:rPr lang="en-US" sz="3200" dirty="0">
                <a:solidFill>
                  <a:srgbClr val="000000"/>
                </a:solidFill>
                <a:latin typeface="Consolas" panose="020B0609020204030204" pitchFamily="49" charset="0"/>
              </a:rPr>
              <a:t>	int a=4,b=5;</a:t>
            </a:r>
            <a:endParaRPr lang="en-RW" sz="3200" dirty="0">
              <a:solidFill>
                <a:srgbClr val="000000"/>
              </a:solidFill>
              <a:latin typeface="Consolas" panose="020B0609020204030204" pitchFamily="49" charset="0"/>
            </a:endParaRPr>
          </a:p>
          <a:p>
            <a:r>
              <a:rPr lang="en-US" sz="2800" dirty="0">
                <a:solidFill>
                  <a:srgbClr val="0000FF"/>
                </a:solidFill>
                <a:latin typeface="Consolas" panose="020B0609020204030204" pitchFamily="49" charset="0"/>
              </a:rPr>
              <a:t>	</a:t>
            </a:r>
            <a:r>
              <a:rPr lang="en-US" sz="2800" dirty="0" err="1">
                <a:latin typeface="Consolas" panose="020B0609020204030204" pitchFamily="49" charset="0"/>
              </a:rPr>
              <a:t>cout</a:t>
            </a:r>
            <a:r>
              <a:rPr lang="en-US" sz="2800" dirty="0">
                <a:latin typeface="Consolas" panose="020B0609020204030204" pitchFamily="49" charset="0"/>
              </a:rPr>
              <a:t>&lt;&lt;</a:t>
            </a:r>
            <a:r>
              <a:rPr lang="en-US" sz="2800" dirty="0">
                <a:solidFill>
                  <a:srgbClr val="808080"/>
                </a:solidFill>
                <a:latin typeface="Consolas" panose="020B0609020204030204" pitchFamily="49" charset="0"/>
              </a:rPr>
              <a:t>a</a:t>
            </a:r>
            <a:r>
              <a:rPr lang="en-US" sz="2800" dirty="0">
                <a:solidFill>
                  <a:srgbClr val="000000"/>
                </a:solidFill>
                <a:latin typeface="Consolas" panose="020B0609020204030204" pitchFamily="49" charset="0"/>
              </a:rPr>
              <a:t> + </a:t>
            </a:r>
            <a:r>
              <a:rPr lang="en-US" sz="2800" dirty="0">
                <a:solidFill>
                  <a:srgbClr val="808080"/>
                </a:solidFill>
                <a:latin typeface="Consolas" panose="020B0609020204030204" pitchFamily="49" charset="0"/>
              </a:rPr>
              <a:t>b</a:t>
            </a:r>
            <a:r>
              <a:rPr lang="en-US" sz="2800" dirty="0">
                <a:solidFill>
                  <a:srgbClr val="000000"/>
                </a:solidFill>
                <a:latin typeface="Consolas" panose="020B0609020204030204" pitchFamily="49" charset="0"/>
              </a:rPr>
              <a:t>;</a:t>
            </a:r>
          </a:p>
          <a:p>
            <a:r>
              <a:rPr lang="en-RW" sz="3200" dirty="0">
                <a:solidFill>
                  <a:srgbClr val="000000"/>
                </a:solidFill>
                <a:latin typeface="Consolas" panose="020B0609020204030204" pitchFamily="49" charset="0"/>
              </a:rPr>
              <a:t>}</a:t>
            </a:r>
            <a:endParaRPr lang="en-RW" sz="3200" dirty="0"/>
          </a:p>
        </p:txBody>
      </p:sp>
      <p:sp>
        <p:nvSpPr>
          <p:cNvPr id="6" name="Rectangle 5">
            <a:extLst>
              <a:ext uri="{FF2B5EF4-FFF2-40B4-BE49-F238E27FC236}">
                <a16:creationId xmlns:a16="http://schemas.microsoft.com/office/drawing/2014/main" id="{42431F0B-644F-40A4-BAC0-A0D87AC63F98}"/>
              </a:ext>
            </a:extLst>
          </p:cNvPr>
          <p:cNvSpPr/>
          <p:nvPr/>
        </p:nvSpPr>
        <p:spPr>
          <a:xfrm>
            <a:off x="2853128" y="2514043"/>
            <a:ext cx="834452" cy="5439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8" name="Straight Arrow Connector 7">
            <a:extLst>
              <a:ext uri="{FF2B5EF4-FFF2-40B4-BE49-F238E27FC236}">
                <a16:creationId xmlns:a16="http://schemas.microsoft.com/office/drawing/2014/main" id="{55800ECD-20F3-4DBB-AC4D-1216F8829840}"/>
              </a:ext>
            </a:extLst>
          </p:cNvPr>
          <p:cNvCxnSpPr>
            <a:stCxn id="6" idx="1"/>
          </p:cNvCxnSpPr>
          <p:nvPr/>
        </p:nvCxnSpPr>
        <p:spPr>
          <a:xfrm flipH="1">
            <a:off x="2023672" y="2786018"/>
            <a:ext cx="829456" cy="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CF8B21-5F37-483B-8183-DD4749B9B925}"/>
              </a:ext>
            </a:extLst>
          </p:cNvPr>
          <p:cNvSpPr txBox="1"/>
          <p:nvPr/>
        </p:nvSpPr>
        <p:spPr>
          <a:xfrm>
            <a:off x="341167" y="2555185"/>
            <a:ext cx="1696105" cy="461665"/>
          </a:xfrm>
          <a:prstGeom prst="rect">
            <a:avLst/>
          </a:prstGeom>
          <a:noFill/>
        </p:spPr>
        <p:txBody>
          <a:bodyPr wrap="none" rtlCol="0">
            <a:spAutoFit/>
          </a:bodyPr>
          <a:lstStyle/>
          <a:p>
            <a:r>
              <a:rPr lang="en-US" sz="2400" b="1" dirty="0">
                <a:solidFill>
                  <a:srgbClr val="FF0000"/>
                </a:solidFill>
              </a:rPr>
              <a:t>Return type</a:t>
            </a:r>
            <a:endParaRPr lang="en-RW" sz="2400" b="1" dirty="0">
              <a:solidFill>
                <a:srgbClr val="FF0000"/>
              </a:solidFill>
            </a:endParaRPr>
          </a:p>
        </p:txBody>
      </p:sp>
      <p:sp>
        <p:nvSpPr>
          <p:cNvPr id="10" name="Rectangle 9">
            <a:extLst>
              <a:ext uri="{FF2B5EF4-FFF2-40B4-BE49-F238E27FC236}">
                <a16:creationId xmlns:a16="http://schemas.microsoft.com/office/drawing/2014/main" id="{51348E40-14C3-4A70-84A6-DE1E52D91142}"/>
              </a:ext>
            </a:extLst>
          </p:cNvPr>
          <p:cNvSpPr/>
          <p:nvPr/>
        </p:nvSpPr>
        <p:spPr>
          <a:xfrm>
            <a:off x="3837481" y="2525205"/>
            <a:ext cx="688983" cy="54395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11" name="Straight Arrow Connector 10">
            <a:extLst>
              <a:ext uri="{FF2B5EF4-FFF2-40B4-BE49-F238E27FC236}">
                <a16:creationId xmlns:a16="http://schemas.microsoft.com/office/drawing/2014/main" id="{7E54241B-85E0-4027-972A-171EAF89C2F9}"/>
              </a:ext>
            </a:extLst>
          </p:cNvPr>
          <p:cNvCxnSpPr>
            <a:cxnSpLocks/>
            <a:stCxn id="10" idx="0"/>
          </p:cNvCxnSpPr>
          <p:nvPr/>
        </p:nvCxnSpPr>
        <p:spPr>
          <a:xfrm flipV="1">
            <a:off x="4181973" y="2102880"/>
            <a:ext cx="0" cy="422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8D641D-4541-4C96-A778-9F03CA9B6C13}"/>
              </a:ext>
            </a:extLst>
          </p:cNvPr>
          <p:cNvSpPr txBox="1"/>
          <p:nvPr/>
        </p:nvSpPr>
        <p:spPr>
          <a:xfrm>
            <a:off x="3333919" y="1647177"/>
            <a:ext cx="2275303" cy="461665"/>
          </a:xfrm>
          <a:prstGeom prst="rect">
            <a:avLst/>
          </a:prstGeom>
          <a:noFill/>
        </p:spPr>
        <p:txBody>
          <a:bodyPr wrap="none" rtlCol="0">
            <a:spAutoFit/>
          </a:bodyPr>
          <a:lstStyle/>
          <a:p>
            <a:r>
              <a:rPr lang="en-US" sz="2400" b="1" dirty="0">
                <a:solidFill>
                  <a:schemeClr val="accent1"/>
                </a:solidFill>
              </a:rPr>
              <a:t>Function’s name</a:t>
            </a:r>
            <a:endParaRPr lang="en-RW" sz="2400" b="1" dirty="0">
              <a:solidFill>
                <a:schemeClr val="accent1"/>
              </a:solidFill>
            </a:endParaRPr>
          </a:p>
        </p:txBody>
      </p:sp>
      <p:sp>
        <p:nvSpPr>
          <p:cNvPr id="23" name="Rectangle 22">
            <a:extLst>
              <a:ext uri="{FF2B5EF4-FFF2-40B4-BE49-F238E27FC236}">
                <a16:creationId xmlns:a16="http://schemas.microsoft.com/office/drawing/2014/main" id="{54626D84-7F06-436B-B1E9-B8DCDA6A67A1}"/>
              </a:ext>
            </a:extLst>
          </p:cNvPr>
          <p:cNvSpPr/>
          <p:nvPr/>
        </p:nvSpPr>
        <p:spPr>
          <a:xfrm>
            <a:off x="2907524" y="3124603"/>
            <a:ext cx="3808070" cy="1832037"/>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cxnSp>
        <p:nvCxnSpPr>
          <p:cNvPr id="24" name="Straight Arrow Connector 23">
            <a:extLst>
              <a:ext uri="{FF2B5EF4-FFF2-40B4-BE49-F238E27FC236}">
                <a16:creationId xmlns:a16="http://schemas.microsoft.com/office/drawing/2014/main" id="{258D4E81-8956-442C-9204-893A93DEC701}"/>
              </a:ext>
            </a:extLst>
          </p:cNvPr>
          <p:cNvCxnSpPr/>
          <p:nvPr/>
        </p:nvCxnSpPr>
        <p:spPr>
          <a:xfrm flipH="1">
            <a:off x="2104255" y="3937838"/>
            <a:ext cx="829456" cy="2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7F6C65C-CE3D-4FB7-AF73-8C496A61631C}"/>
              </a:ext>
            </a:extLst>
          </p:cNvPr>
          <p:cNvSpPr txBox="1"/>
          <p:nvPr/>
        </p:nvSpPr>
        <p:spPr>
          <a:xfrm>
            <a:off x="96963" y="3640916"/>
            <a:ext cx="2276480" cy="1292662"/>
          </a:xfrm>
          <a:prstGeom prst="rect">
            <a:avLst/>
          </a:prstGeom>
          <a:noFill/>
        </p:spPr>
        <p:txBody>
          <a:bodyPr wrap="square" rtlCol="0">
            <a:spAutoFit/>
          </a:bodyPr>
          <a:lstStyle/>
          <a:p>
            <a:r>
              <a:rPr lang="en-US" sz="2400" b="1" dirty="0">
                <a:solidFill>
                  <a:schemeClr val="accent2">
                    <a:lumMod val="75000"/>
                  </a:schemeClr>
                </a:solidFill>
              </a:rPr>
              <a:t>Function body:</a:t>
            </a:r>
          </a:p>
          <a:p>
            <a:r>
              <a:rPr lang="en-US" dirty="0">
                <a:solidFill>
                  <a:schemeClr val="accent2">
                    <a:lumMod val="75000"/>
                  </a:schemeClr>
                </a:solidFill>
              </a:rPr>
              <a:t>It can contain one or more than one statements</a:t>
            </a:r>
            <a:endParaRPr lang="en-RW" dirty="0">
              <a:solidFill>
                <a:schemeClr val="accent2">
                  <a:lumMod val="75000"/>
                </a:schemeClr>
              </a:solidFill>
            </a:endParaRPr>
          </a:p>
        </p:txBody>
      </p:sp>
      <p:sp>
        <p:nvSpPr>
          <p:cNvPr id="28" name="TextBox 27">
            <a:extLst>
              <a:ext uri="{FF2B5EF4-FFF2-40B4-BE49-F238E27FC236}">
                <a16:creationId xmlns:a16="http://schemas.microsoft.com/office/drawing/2014/main" id="{ED6906CC-65DA-4142-A38A-BE957EDB7649}"/>
              </a:ext>
            </a:extLst>
          </p:cNvPr>
          <p:cNvSpPr txBox="1"/>
          <p:nvPr/>
        </p:nvSpPr>
        <p:spPr>
          <a:xfrm>
            <a:off x="3612061" y="5449348"/>
            <a:ext cx="5277107" cy="369332"/>
          </a:xfrm>
          <a:prstGeom prst="rect">
            <a:avLst/>
          </a:prstGeom>
          <a:solidFill>
            <a:schemeClr val="accent6">
              <a:lumMod val="20000"/>
              <a:lumOff val="80000"/>
            </a:schemeClr>
          </a:solidFill>
          <a:ln>
            <a:solidFill>
              <a:srgbClr val="00B050"/>
            </a:solidFill>
          </a:ln>
        </p:spPr>
        <p:txBody>
          <a:bodyPr wrap="square" rtlCol="0">
            <a:spAutoFit/>
          </a:bodyPr>
          <a:lstStyle/>
          <a:p>
            <a:r>
              <a:rPr lang="en-US" b="1" dirty="0">
                <a:solidFill>
                  <a:srgbClr val="FF0000"/>
                </a:solidFill>
              </a:rPr>
              <a:t>PARAMETERS list will be empty in this case</a:t>
            </a:r>
            <a:endParaRPr lang="en-RW" dirty="0">
              <a:solidFill>
                <a:srgbClr val="FF0000"/>
              </a:solidFill>
              <a:highlight>
                <a:srgbClr val="FFFF00"/>
              </a:highlight>
            </a:endParaRPr>
          </a:p>
        </p:txBody>
      </p:sp>
    </p:spTree>
    <p:extLst>
      <p:ext uri="{BB962C8B-B14F-4D97-AF65-F5344CB8AC3E}">
        <p14:creationId xmlns:p14="http://schemas.microsoft.com/office/powerpoint/2010/main" val="1382873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1101</Words>
  <Application>Microsoft Office PowerPoint</Application>
  <PresentationFormat>Widescreen</PresentationFormat>
  <Paragraphs>168</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Consolas</vt:lpstr>
      <vt:lpstr>Office Theme</vt:lpstr>
      <vt:lpstr>Programming fundamentals</vt:lpstr>
      <vt:lpstr>Recap</vt:lpstr>
      <vt:lpstr>Agenda</vt:lpstr>
      <vt:lpstr>What are functions?</vt:lpstr>
      <vt:lpstr>Built-in vs user defined functions</vt:lpstr>
      <vt:lpstr>PowerPoint Presentation</vt:lpstr>
      <vt:lpstr>Function declaration/definition</vt:lpstr>
      <vt:lpstr>What if nothing is returned?  Use void keyword </vt:lpstr>
      <vt:lpstr>What if nothing is passed as a parameter? Leave the parameters list empty</vt:lpstr>
      <vt:lpstr>Example</vt:lpstr>
      <vt:lpstr>Function prototype vs function signature</vt:lpstr>
      <vt:lpstr>PowerPoint Presentation</vt:lpstr>
      <vt:lpstr>Inline functions</vt:lpstr>
      <vt:lpstr>PowerPoint Presentation</vt:lpstr>
      <vt:lpstr>PowerPoint Presentation</vt:lpstr>
      <vt:lpstr>PowerPoint Presentation</vt:lpstr>
      <vt:lpstr>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Nauman Warraich</dc:creator>
  <cp:lastModifiedBy>bushra.naseem001@gmail.com</cp:lastModifiedBy>
  <cp:revision>246</cp:revision>
  <cp:lastPrinted>2019-09-15T17:17:36Z</cp:lastPrinted>
  <dcterms:created xsi:type="dcterms:W3CDTF">2019-09-13T16:36:02Z</dcterms:created>
  <dcterms:modified xsi:type="dcterms:W3CDTF">2020-04-05T12:49:28Z</dcterms:modified>
</cp:coreProperties>
</file>