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handoutMasterIdLst>
    <p:handoutMasterId r:id="rId22"/>
  </p:handoutMasterIdLst>
  <p:sldIdLst>
    <p:sldId id="256" r:id="rId2"/>
    <p:sldId id="370" r:id="rId3"/>
    <p:sldId id="404" r:id="rId4"/>
    <p:sldId id="406" r:id="rId5"/>
    <p:sldId id="413" r:id="rId6"/>
    <p:sldId id="416" r:id="rId7"/>
    <p:sldId id="417" r:id="rId8"/>
    <p:sldId id="418" r:id="rId9"/>
    <p:sldId id="408" r:id="rId10"/>
    <p:sldId id="415" r:id="rId11"/>
    <p:sldId id="419" r:id="rId12"/>
    <p:sldId id="420" r:id="rId13"/>
    <p:sldId id="421" r:id="rId14"/>
    <p:sldId id="422" r:id="rId15"/>
    <p:sldId id="409" r:id="rId16"/>
    <p:sldId id="410" r:id="rId17"/>
    <p:sldId id="412" r:id="rId18"/>
    <p:sldId id="411" r:id="rId19"/>
    <p:sldId id="405" r:id="rId20"/>
  </p:sldIdLst>
  <p:sldSz cx="12192000" cy="6858000"/>
  <p:notesSz cx="9601200" cy="7315200"/>
  <p:defaultTextStyle>
    <a:defPPr>
      <a:defRPr lang="en-R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CECE"/>
    <a:srgbClr val="FCAFA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04" autoAdjust="0"/>
    <p:restoredTop sz="94660"/>
  </p:normalViewPr>
  <p:slideViewPr>
    <p:cSldViewPr snapToGrid="0">
      <p:cViewPr varScale="1">
        <p:scale>
          <a:sx n="64" d="100"/>
          <a:sy n="64" d="100"/>
        </p:scale>
        <p:origin x="81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A663DC6-BFB1-4DB3-8BD9-EBE85774A9F1}"/>
              </a:ext>
            </a:extLst>
          </p:cNvPr>
          <p:cNvSpPr>
            <a:spLocks noGrp="1"/>
          </p:cNvSpPr>
          <p:nvPr>
            <p:ph type="hdr" sz="quarter"/>
          </p:nvPr>
        </p:nvSpPr>
        <p:spPr>
          <a:xfrm>
            <a:off x="0" y="0"/>
            <a:ext cx="4160520" cy="367030"/>
          </a:xfrm>
          <a:prstGeom prst="rect">
            <a:avLst/>
          </a:prstGeom>
        </p:spPr>
        <p:txBody>
          <a:bodyPr vert="horz" lIns="96661" tIns="48331" rIns="96661" bIns="48331" rtlCol="0"/>
          <a:lstStyle>
            <a:lvl1pPr algn="l">
              <a:defRPr sz="1300"/>
            </a:lvl1pPr>
          </a:lstStyle>
          <a:p>
            <a:r>
              <a:rPr lang="en-US"/>
              <a:t>Object Oriented Programming</a:t>
            </a:r>
            <a:endParaRPr lang="en-RW"/>
          </a:p>
        </p:txBody>
      </p:sp>
      <p:sp>
        <p:nvSpPr>
          <p:cNvPr id="3" name="Date Placeholder 2">
            <a:extLst>
              <a:ext uri="{FF2B5EF4-FFF2-40B4-BE49-F238E27FC236}">
                <a16:creationId xmlns:a16="http://schemas.microsoft.com/office/drawing/2014/main" id="{69EB97B5-AC0D-4F0E-9FE2-94E071CA1DD1}"/>
              </a:ext>
            </a:extLst>
          </p:cNvPr>
          <p:cNvSpPr>
            <a:spLocks noGrp="1"/>
          </p:cNvSpPr>
          <p:nvPr>
            <p:ph type="dt" sz="quarter" idx="1"/>
          </p:nvPr>
        </p:nvSpPr>
        <p:spPr>
          <a:xfrm>
            <a:off x="5438458" y="0"/>
            <a:ext cx="4160520" cy="367030"/>
          </a:xfrm>
          <a:prstGeom prst="rect">
            <a:avLst/>
          </a:prstGeom>
        </p:spPr>
        <p:txBody>
          <a:bodyPr vert="horz" lIns="96661" tIns="48331" rIns="96661" bIns="48331" rtlCol="0"/>
          <a:lstStyle>
            <a:lvl1pPr algn="r">
              <a:defRPr sz="1300"/>
            </a:lvl1pPr>
          </a:lstStyle>
          <a:p>
            <a:fld id="{E3989B02-B486-4123-B917-47FE77C9084C}" type="datetimeFigureOut">
              <a:rPr lang="en-RW" smtClean="0"/>
              <a:t>07/04/2020</a:t>
            </a:fld>
            <a:endParaRPr lang="en-RW"/>
          </a:p>
        </p:txBody>
      </p:sp>
      <p:sp>
        <p:nvSpPr>
          <p:cNvPr id="4" name="Footer Placeholder 3">
            <a:extLst>
              <a:ext uri="{FF2B5EF4-FFF2-40B4-BE49-F238E27FC236}">
                <a16:creationId xmlns:a16="http://schemas.microsoft.com/office/drawing/2014/main" id="{095EA24D-B66C-43F8-8369-159052C481BC}"/>
              </a:ext>
            </a:extLst>
          </p:cNvPr>
          <p:cNvSpPr>
            <a:spLocks noGrp="1"/>
          </p:cNvSpPr>
          <p:nvPr>
            <p:ph type="ftr" sz="quarter" idx="2"/>
          </p:nvPr>
        </p:nvSpPr>
        <p:spPr>
          <a:xfrm>
            <a:off x="0" y="6948172"/>
            <a:ext cx="4160520" cy="367029"/>
          </a:xfrm>
          <a:prstGeom prst="rect">
            <a:avLst/>
          </a:prstGeom>
        </p:spPr>
        <p:txBody>
          <a:bodyPr vert="horz" lIns="96661" tIns="48331" rIns="96661" bIns="48331" rtlCol="0" anchor="b"/>
          <a:lstStyle>
            <a:lvl1pPr algn="l">
              <a:defRPr sz="1300"/>
            </a:lvl1pPr>
          </a:lstStyle>
          <a:p>
            <a:endParaRPr lang="en-RW"/>
          </a:p>
        </p:txBody>
      </p:sp>
      <p:sp>
        <p:nvSpPr>
          <p:cNvPr id="5" name="Slide Number Placeholder 4">
            <a:extLst>
              <a:ext uri="{FF2B5EF4-FFF2-40B4-BE49-F238E27FC236}">
                <a16:creationId xmlns:a16="http://schemas.microsoft.com/office/drawing/2014/main" id="{5C5636AE-904C-47EC-8F7A-4487A1AECF02}"/>
              </a:ext>
            </a:extLst>
          </p:cNvPr>
          <p:cNvSpPr>
            <a:spLocks noGrp="1"/>
          </p:cNvSpPr>
          <p:nvPr>
            <p:ph type="sldNum" sz="quarter" idx="3"/>
          </p:nvPr>
        </p:nvSpPr>
        <p:spPr>
          <a:xfrm>
            <a:off x="5438458" y="6948172"/>
            <a:ext cx="4160520" cy="367029"/>
          </a:xfrm>
          <a:prstGeom prst="rect">
            <a:avLst/>
          </a:prstGeom>
        </p:spPr>
        <p:txBody>
          <a:bodyPr vert="horz" lIns="96661" tIns="48331" rIns="96661" bIns="48331" rtlCol="0" anchor="b"/>
          <a:lstStyle>
            <a:lvl1pPr algn="r">
              <a:defRPr sz="1300"/>
            </a:lvl1pPr>
          </a:lstStyle>
          <a:p>
            <a:fld id="{1C79E4C5-D7EC-4C04-8917-809BC50FA0CA}" type="slidenum">
              <a:rPr lang="en-RW" smtClean="0"/>
              <a:t>‹#›</a:t>
            </a:fld>
            <a:endParaRPr lang="en-RW"/>
          </a:p>
        </p:txBody>
      </p:sp>
    </p:spTree>
    <p:extLst>
      <p:ext uri="{BB962C8B-B14F-4D97-AF65-F5344CB8AC3E}">
        <p14:creationId xmlns:p14="http://schemas.microsoft.com/office/powerpoint/2010/main" val="2243543723"/>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160520" cy="367030"/>
          </a:xfrm>
          <a:prstGeom prst="rect">
            <a:avLst/>
          </a:prstGeom>
        </p:spPr>
        <p:txBody>
          <a:bodyPr vert="horz" lIns="96661" tIns="48331" rIns="96661" bIns="48331" rtlCol="0"/>
          <a:lstStyle>
            <a:lvl1pPr algn="l">
              <a:defRPr sz="1300"/>
            </a:lvl1pPr>
          </a:lstStyle>
          <a:p>
            <a:r>
              <a:rPr lang="en-US"/>
              <a:t>Object Oriented Programming</a:t>
            </a:r>
            <a:endParaRPr lang="en-RW"/>
          </a:p>
        </p:txBody>
      </p:sp>
      <p:sp>
        <p:nvSpPr>
          <p:cNvPr id="3" name="Date Placeholder 2"/>
          <p:cNvSpPr>
            <a:spLocks noGrp="1"/>
          </p:cNvSpPr>
          <p:nvPr>
            <p:ph type="dt" idx="1"/>
          </p:nvPr>
        </p:nvSpPr>
        <p:spPr>
          <a:xfrm>
            <a:off x="5438458" y="0"/>
            <a:ext cx="4160520" cy="367030"/>
          </a:xfrm>
          <a:prstGeom prst="rect">
            <a:avLst/>
          </a:prstGeom>
        </p:spPr>
        <p:txBody>
          <a:bodyPr vert="horz" lIns="96661" tIns="48331" rIns="96661" bIns="48331" rtlCol="0"/>
          <a:lstStyle>
            <a:lvl1pPr algn="r">
              <a:defRPr sz="1300"/>
            </a:lvl1pPr>
          </a:lstStyle>
          <a:p>
            <a:fld id="{A551752C-3C2E-4DFF-901A-0724505B9891}" type="datetimeFigureOut">
              <a:rPr lang="en-RW" smtClean="0"/>
              <a:t>07/04/2020</a:t>
            </a:fld>
            <a:endParaRPr lang="en-RW"/>
          </a:p>
        </p:txBody>
      </p:sp>
      <p:sp>
        <p:nvSpPr>
          <p:cNvPr id="4" name="Slide Image Placeholder 3"/>
          <p:cNvSpPr>
            <a:spLocks noGrp="1" noRot="1" noChangeAspect="1"/>
          </p:cNvSpPr>
          <p:nvPr>
            <p:ph type="sldImg" idx="2"/>
          </p:nvPr>
        </p:nvSpPr>
        <p:spPr>
          <a:xfrm>
            <a:off x="2606675" y="914400"/>
            <a:ext cx="4387850" cy="2468563"/>
          </a:xfrm>
          <a:prstGeom prst="rect">
            <a:avLst/>
          </a:prstGeom>
          <a:noFill/>
          <a:ln w="12700">
            <a:solidFill>
              <a:prstClr val="black"/>
            </a:solidFill>
          </a:ln>
        </p:spPr>
        <p:txBody>
          <a:bodyPr vert="horz" lIns="96661" tIns="48331" rIns="96661" bIns="48331" rtlCol="0" anchor="ctr"/>
          <a:lstStyle/>
          <a:p>
            <a:endParaRPr lang="en-RW"/>
          </a:p>
        </p:txBody>
      </p:sp>
      <p:sp>
        <p:nvSpPr>
          <p:cNvPr id="5" name="Notes Placeholder 4"/>
          <p:cNvSpPr>
            <a:spLocks noGrp="1"/>
          </p:cNvSpPr>
          <p:nvPr>
            <p:ph type="body" sz="quarter" idx="3"/>
          </p:nvPr>
        </p:nvSpPr>
        <p:spPr>
          <a:xfrm>
            <a:off x="960120" y="3520440"/>
            <a:ext cx="7680960" cy="2880360"/>
          </a:xfrm>
          <a:prstGeom prst="rect">
            <a:avLst/>
          </a:prstGeom>
        </p:spPr>
        <p:txBody>
          <a:bodyPr vert="horz" lIns="96661" tIns="48331" rIns="96661" bIns="4833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RW"/>
          </a:p>
        </p:txBody>
      </p:sp>
      <p:sp>
        <p:nvSpPr>
          <p:cNvPr id="6" name="Footer Placeholder 5"/>
          <p:cNvSpPr>
            <a:spLocks noGrp="1"/>
          </p:cNvSpPr>
          <p:nvPr>
            <p:ph type="ftr" sz="quarter" idx="4"/>
          </p:nvPr>
        </p:nvSpPr>
        <p:spPr>
          <a:xfrm>
            <a:off x="0" y="6948172"/>
            <a:ext cx="4160520" cy="367029"/>
          </a:xfrm>
          <a:prstGeom prst="rect">
            <a:avLst/>
          </a:prstGeom>
        </p:spPr>
        <p:txBody>
          <a:bodyPr vert="horz" lIns="96661" tIns="48331" rIns="96661" bIns="48331" rtlCol="0" anchor="b"/>
          <a:lstStyle>
            <a:lvl1pPr algn="l">
              <a:defRPr sz="1300"/>
            </a:lvl1pPr>
          </a:lstStyle>
          <a:p>
            <a:endParaRPr lang="en-RW"/>
          </a:p>
        </p:txBody>
      </p:sp>
      <p:sp>
        <p:nvSpPr>
          <p:cNvPr id="7" name="Slide Number Placeholder 6"/>
          <p:cNvSpPr>
            <a:spLocks noGrp="1"/>
          </p:cNvSpPr>
          <p:nvPr>
            <p:ph type="sldNum" sz="quarter" idx="5"/>
          </p:nvPr>
        </p:nvSpPr>
        <p:spPr>
          <a:xfrm>
            <a:off x="5438458" y="6948172"/>
            <a:ext cx="4160520" cy="367029"/>
          </a:xfrm>
          <a:prstGeom prst="rect">
            <a:avLst/>
          </a:prstGeom>
        </p:spPr>
        <p:txBody>
          <a:bodyPr vert="horz" lIns="96661" tIns="48331" rIns="96661" bIns="48331" rtlCol="0" anchor="b"/>
          <a:lstStyle>
            <a:lvl1pPr algn="r">
              <a:defRPr sz="1300"/>
            </a:lvl1pPr>
          </a:lstStyle>
          <a:p>
            <a:fld id="{5521FE48-8834-4F9D-8EF1-C31ACD56AD40}" type="slidenum">
              <a:rPr lang="en-RW" smtClean="0"/>
              <a:t>‹#›</a:t>
            </a:fld>
            <a:endParaRPr lang="en-RW"/>
          </a:p>
        </p:txBody>
      </p:sp>
    </p:spTree>
    <p:extLst>
      <p:ext uri="{BB962C8B-B14F-4D97-AF65-F5344CB8AC3E}">
        <p14:creationId xmlns:p14="http://schemas.microsoft.com/office/powerpoint/2010/main" val="484859726"/>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RW"/>
          </a:p>
        </p:txBody>
      </p:sp>
      <p:sp>
        <p:nvSpPr>
          <p:cNvPr id="4" name="Header Placeholder 3"/>
          <p:cNvSpPr>
            <a:spLocks noGrp="1"/>
          </p:cNvSpPr>
          <p:nvPr>
            <p:ph type="hdr" sz="quarter"/>
          </p:nvPr>
        </p:nvSpPr>
        <p:spPr/>
        <p:txBody>
          <a:bodyPr/>
          <a:lstStyle/>
          <a:p>
            <a:r>
              <a:rPr lang="en-US"/>
              <a:t>Object Oriented Programming</a:t>
            </a:r>
            <a:endParaRPr lang="en-RW"/>
          </a:p>
        </p:txBody>
      </p:sp>
      <p:sp>
        <p:nvSpPr>
          <p:cNvPr id="5" name="Slide Number Placeholder 4"/>
          <p:cNvSpPr>
            <a:spLocks noGrp="1"/>
          </p:cNvSpPr>
          <p:nvPr>
            <p:ph type="sldNum" sz="quarter" idx="5"/>
          </p:nvPr>
        </p:nvSpPr>
        <p:spPr/>
        <p:txBody>
          <a:bodyPr/>
          <a:lstStyle/>
          <a:p>
            <a:fld id="{5521FE48-8834-4F9D-8EF1-C31ACD56AD40}" type="slidenum">
              <a:rPr lang="en-RW" smtClean="0"/>
              <a:t>1</a:t>
            </a:fld>
            <a:endParaRPr lang="en-RW"/>
          </a:p>
        </p:txBody>
      </p:sp>
    </p:spTree>
    <p:extLst>
      <p:ext uri="{BB962C8B-B14F-4D97-AF65-F5344CB8AC3E}">
        <p14:creationId xmlns:p14="http://schemas.microsoft.com/office/powerpoint/2010/main" val="512563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RW"/>
          </a:p>
        </p:txBody>
      </p:sp>
      <p:sp>
        <p:nvSpPr>
          <p:cNvPr id="4" name="Header Placeholder 3"/>
          <p:cNvSpPr>
            <a:spLocks noGrp="1"/>
          </p:cNvSpPr>
          <p:nvPr>
            <p:ph type="hdr" sz="quarter"/>
          </p:nvPr>
        </p:nvSpPr>
        <p:spPr/>
        <p:txBody>
          <a:bodyPr/>
          <a:lstStyle/>
          <a:p>
            <a:r>
              <a:rPr lang="en-US"/>
              <a:t>Object Oriented Programming</a:t>
            </a:r>
            <a:endParaRPr lang="en-RW"/>
          </a:p>
        </p:txBody>
      </p:sp>
      <p:sp>
        <p:nvSpPr>
          <p:cNvPr id="5" name="Slide Number Placeholder 4"/>
          <p:cNvSpPr>
            <a:spLocks noGrp="1"/>
          </p:cNvSpPr>
          <p:nvPr>
            <p:ph type="sldNum" sz="quarter" idx="5"/>
          </p:nvPr>
        </p:nvSpPr>
        <p:spPr/>
        <p:txBody>
          <a:bodyPr/>
          <a:lstStyle/>
          <a:p>
            <a:fld id="{5521FE48-8834-4F9D-8EF1-C31ACD56AD40}" type="slidenum">
              <a:rPr lang="en-RW" smtClean="0"/>
              <a:t>2</a:t>
            </a:fld>
            <a:endParaRPr lang="en-RW"/>
          </a:p>
        </p:txBody>
      </p:sp>
    </p:spTree>
    <p:extLst>
      <p:ext uri="{BB962C8B-B14F-4D97-AF65-F5344CB8AC3E}">
        <p14:creationId xmlns:p14="http://schemas.microsoft.com/office/powerpoint/2010/main" val="5841910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4866A5-B71B-4EDB-8BB2-8EA9F33E993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RW"/>
          </a:p>
        </p:txBody>
      </p:sp>
      <p:sp>
        <p:nvSpPr>
          <p:cNvPr id="3" name="Subtitle 2">
            <a:extLst>
              <a:ext uri="{FF2B5EF4-FFF2-40B4-BE49-F238E27FC236}">
                <a16:creationId xmlns:a16="http://schemas.microsoft.com/office/drawing/2014/main" id="{D6F4ECBF-A10C-4CA8-8F16-45BE08278D2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RW"/>
          </a:p>
        </p:txBody>
      </p:sp>
      <p:sp>
        <p:nvSpPr>
          <p:cNvPr id="4" name="Date Placeholder 3">
            <a:extLst>
              <a:ext uri="{FF2B5EF4-FFF2-40B4-BE49-F238E27FC236}">
                <a16:creationId xmlns:a16="http://schemas.microsoft.com/office/drawing/2014/main" id="{B795D9CB-ABA7-4D18-B23E-24A0309718FB}"/>
              </a:ext>
            </a:extLst>
          </p:cNvPr>
          <p:cNvSpPr>
            <a:spLocks noGrp="1"/>
          </p:cNvSpPr>
          <p:nvPr>
            <p:ph type="dt" sz="half" idx="10"/>
          </p:nvPr>
        </p:nvSpPr>
        <p:spPr/>
        <p:txBody>
          <a:bodyPr/>
          <a:lstStyle/>
          <a:p>
            <a:fld id="{B71F1CC2-375A-43C2-B54C-06166A88DD25}" type="datetime8">
              <a:rPr lang="en-RW" smtClean="0"/>
              <a:t>07/04/2020 13:02</a:t>
            </a:fld>
            <a:endParaRPr lang="en-RW"/>
          </a:p>
        </p:txBody>
      </p:sp>
      <p:sp>
        <p:nvSpPr>
          <p:cNvPr id="6" name="Slide Number Placeholder 5">
            <a:extLst>
              <a:ext uri="{FF2B5EF4-FFF2-40B4-BE49-F238E27FC236}">
                <a16:creationId xmlns:a16="http://schemas.microsoft.com/office/drawing/2014/main" id="{21E1A5C6-104E-4766-96E7-5ECE7FA54844}"/>
              </a:ext>
            </a:extLst>
          </p:cNvPr>
          <p:cNvSpPr>
            <a:spLocks noGrp="1"/>
          </p:cNvSpPr>
          <p:nvPr>
            <p:ph type="sldNum" sz="quarter" idx="12"/>
          </p:nvPr>
        </p:nvSpPr>
        <p:spPr/>
        <p:txBody>
          <a:bodyPr/>
          <a:lstStyle/>
          <a:p>
            <a:fld id="{583C1354-0F4F-4118-983A-17CBBA946E76}" type="slidenum">
              <a:rPr lang="en-RW" smtClean="0"/>
              <a:t>‹#›</a:t>
            </a:fld>
            <a:endParaRPr lang="en-RW"/>
          </a:p>
        </p:txBody>
      </p:sp>
    </p:spTree>
    <p:extLst>
      <p:ext uri="{BB962C8B-B14F-4D97-AF65-F5344CB8AC3E}">
        <p14:creationId xmlns:p14="http://schemas.microsoft.com/office/powerpoint/2010/main" val="18069560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4B352-298F-49F4-AF82-223C1B916547}"/>
              </a:ext>
            </a:extLst>
          </p:cNvPr>
          <p:cNvSpPr>
            <a:spLocks noGrp="1"/>
          </p:cNvSpPr>
          <p:nvPr>
            <p:ph type="title"/>
          </p:nvPr>
        </p:nvSpPr>
        <p:spPr/>
        <p:txBody>
          <a:bodyPr/>
          <a:lstStyle/>
          <a:p>
            <a:r>
              <a:rPr lang="en-US"/>
              <a:t>Click to edit Master title style</a:t>
            </a:r>
            <a:endParaRPr lang="en-RW"/>
          </a:p>
        </p:txBody>
      </p:sp>
      <p:sp>
        <p:nvSpPr>
          <p:cNvPr id="3" name="Vertical Text Placeholder 2">
            <a:extLst>
              <a:ext uri="{FF2B5EF4-FFF2-40B4-BE49-F238E27FC236}">
                <a16:creationId xmlns:a16="http://schemas.microsoft.com/office/drawing/2014/main" id="{DDD9EE38-F5B2-4F9F-92AD-B5090E78DA1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RW"/>
          </a:p>
        </p:txBody>
      </p:sp>
      <p:sp>
        <p:nvSpPr>
          <p:cNvPr id="4" name="Date Placeholder 3">
            <a:extLst>
              <a:ext uri="{FF2B5EF4-FFF2-40B4-BE49-F238E27FC236}">
                <a16:creationId xmlns:a16="http://schemas.microsoft.com/office/drawing/2014/main" id="{DB4D800F-239F-4E89-9956-C6D3BB7EF72C}"/>
              </a:ext>
            </a:extLst>
          </p:cNvPr>
          <p:cNvSpPr>
            <a:spLocks noGrp="1"/>
          </p:cNvSpPr>
          <p:nvPr>
            <p:ph type="dt" sz="half" idx="10"/>
          </p:nvPr>
        </p:nvSpPr>
        <p:spPr/>
        <p:txBody>
          <a:bodyPr/>
          <a:lstStyle/>
          <a:p>
            <a:fld id="{8E9C085C-22D9-4973-AB13-7E23D2D2F391}" type="datetime8">
              <a:rPr lang="en-RW" smtClean="0"/>
              <a:t>07/04/2020 13:02</a:t>
            </a:fld>
            <a:endParaRPr lang="en-RW"/>
          </a:p>
        </p:txBody>
      </p:sp>
      <p:sp>
        <p:nvSpPr>
          <p:cNvPr id="6" name="Slide Number Placeholder 5">
            <a:extLst>
              <a:ext uri="{FF2B5EF4-FFF2-40B4-BE49-F238E27FC236}">
                <a16:creationId xmlns:a16="http://schemas.microsoft.com/office/drawing/2014/main" id="{C0E46425-EC2A-4BBB-B7F6-328BF21674FC}"/>
              </a:ext>
            </a:extLst>
          </p:cNvPr>
          <p:cNvSpPr>
            <a:spLocks noGrp="1"/>
          </p:cNvSpPr>
          <p:nvPr>
            <p:ph type="sldNum" sz="quarter" idx="12"/>
          </p:nvPr>
        </p:nvSpPr>
        <p:spPr/>
        <p:txBody>
          <a:bodyPr/>
          <a:lstStyle/>
          <a:p>
            <a:fld id="{583C1354-0F4F-4118-983A-17CBBA946E76}" type="slidenum">
              <a:rPr lang="en-RW" smtClean="0"/>
              <a:t>‹#›</a:t>
            </a:fld>
            <a:endParaRPr lang="en-RW"/>
          </a:p>
        </p:txBody>
      </p:sp>
    </p:spTree>
    <p:extLst>
      <p:ext uri="{BB962C8B-B14F-4D97-AF65-F5344CB8AC3E}">
        <p14:creationId xmlns:p14="http://schemas.microsoft.com/office/powerpoint/2010/main" val="25102191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D7CA580-3E14-4733-A1EC-890637F9065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RW"/>
          </a:p>
        </p:txBody>
      </p:sp>
      <p:sp>
        <p:nvSpPr>
          <p:cNvPr id="3" name="Vertical Text Placeholder 2">
            <a:extLst>
              <a:ext uri="{FF2B5EF4-FFF2-40B4-BE49-F238E27FC236}">
                <a16:creationId xmlns:a16="http://schemas.microsoft.com/office/drawing/2014/main" id="{B5BFB601-2F83-4884-B64A-B964B5B115A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RW"/>
          </a:p>
        </p:txBody>
      </p:sp>
      <p:sp>
        <p:nvSpPr>
          <p:cNvPr id="4" name="Date Placeholder 3">
            <a:extLst>
              <a:ext uri="{FF2B5EF4-FFF2-40B4-BE49-F238E27FC236}">
                <a16:creationId xmlns:a16="http://schemas.microsoft.com/office/drawing/2014/main" id="{3D38FB86-9439-49F1-95F0-837B625551F9}"/>
              </a:ext>
            </a:extLst>
          </p:cNvPr>
          <p:cNvSpPr>
            <a:spLocks noGrp="1"/>
          </p:cNvSpPr>
          <p:nvPr>
            <p:ph type="dt" sz="half" idx="10"/>
          </p:nvPr>
        </p:nvSpPr>
        <p:spPr/>
        <p:txBody>
          <a:bodyPr/>
          <a:lstStyle/>
          <a:p>
            <a:fld id="{DD25880E-3711-4A83-A9F0-C8D44DF8659E}" type="datetime8">
              <a:rPr lang="en-RW" smtClean="0"/>
              <a:t>07/04/2020 13:02</a:t>
            </a:fld>
            <a:endParaRPr lang="en-RW"/>
          </a:p>
        </p:txBody>
      </p:sp>
      <p:sp>
        <p:nvSpPr>
          <p:cNvPr id="6" name="Slide Number Placeholder 5">
            <a:extLst>
              <a:ext uri="{FF2B5EF4-FFF2-40B4-BE49-F238E27FC236}">
                <a16:creationId xmlns:a16="http://schemas.microsoft.com/office/drawing/2014/main" id="{B2CE14D3-EFF4-4807-8515-1845F648BC55}"/>
              </a:ext>
            </a:extLst>
          </p:cNvPr>
          <p:cNvSpPr>
            <a:spLocks noGrp="1"/>
          </p:cNvSpPr>
          <p:nvPr>
            <p:ph type="sldNum" sz="quarter" idx="12"/>
          </p:nvPr>
        </p:nvSpPr>
        <p:spPr/>
        <p:txBody>
          <a:bodyPr/>
          <a:lstStyle/>
          <a:p>
            <a:fld id="{583C1354-0F4F-4118-983A-17CBBA946E76}" type="slidenum">
              <a:rPr lang="en-RW" smtClean="0"/>
              <a:t>‹#›</a:t>
            </a:fld>
            <a:endParaRPr lang="en-RW"/>
          </a:p>
        </p:txBody>
      </p:sp>
    </p:spTree>
    <p:extLst>
      <p:ext uri="{BB962C8B-B14F-4D97-AF65-F5344CB8AC3E}">
        <p14:creationId xmlns:p14="http://schemas.microsoft.com/office/powerpoint/2010/main" val="36173188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79B2C-00D9-4EA9-A46A-C5ABDC394209}"/>
              </a:ext>
            </a:extLst>
          </p:cNvPr>
          <p:cNvSpPr>
            <a:spLocks noGrp="1"/>
          </p:cNvSpPr>
          <p:nvPr>
            <p:ph type="title"/>
          </p:nvPr>
        </p:nvSpPr>
        <p:spPr/>
        <p:txBody>
          <a:bodyPr/>
          <a:lstStyle/>
          <a:p>
            <a:r>
              <a:rPr lang="en-US"/>
              <a:t>Click to edit Master title style</a:t>
            </a:r>
            <a:endParaRPr lang="en-RW"/>
          </a:p>
        </p:txBody>
      </p:sp>
      <p:sp>
        <p:nvSpPr>
          <p:cNvPr id="3" name="Content Placeholder 2">
            <a:extLst>
              <a:ext uri="{FF2B5EF4-FFF2-40B4-BE49-F238E27FC236}">
                <a16:creationId xmlns:a16="http://schemas.microsoft.com/office/drawing/2014/main" id="{A5A59FA6-0340-445B-B092-915F48F52AD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RW"/>
          </a:p>
        </p:txBody>
      </p:sp>
      <p:sp>
        <p:nvSpPr>
          <p:cNvPr id="4" name="Date Placeholder 3">
            <a:extLst>
              <a:ext uri="{FF2B5EF4-FFF2-40B4-BE49-F238E27FC236}">
                <a16:creationId xmlns:a16="http://schemas.microsoft.com/office/drawing/2014/main" id="{1AD54FCD-7596-4A29-B67E-D82356D26CCE}"/>
              </a:ext>
            </a:extLst>
          </p:cNvPr>
          <p:cNvSpPr>
            <a:spLocks noGrp="1"/>
          </p:cNvSpPr>
          <p:nvPr>
            <p:ph type="dt" sz="half" idx="10"/>
          </p:nvPr>
        </p:nvSpPr>
        <p:spPr/>
        <p:txBody>
          <a:bodyPr/>
          <a:lstStyle/>
          <a:p>
            <a:fld id="{BA4D39BB-5CC9-4B93-B1A6-9BFD523D06C7}" type="datetime8">
              <a:rPr lang="en-RW" smtClean="0"/>
              <a:t>07/04/2020 13:02</a:t>
            </a:fld>
            <a:endParaRPr lang="en-RW"/>
          </a:p>
        </p:txBody>
      </p:sp>
      <p:sp>
        <p:nvSpPr>
          <p:cNvPr id="6" name="Slide Number Placeholder 5">
            <a:extLst>
              <a:ext uri="{FF2B5EF4-FFF2-40B4-BE49-F238E27FC236}">
                <a16:creationId xmlns:a16="http://schemas.microsoft.com/office/drawing/2014/main" id="{3980225E-33C1-423E-B547-854A4B0E392D}"/>
              </a:ext>
            </a:extLst>
          </p:cNvPr>
          <p:cNvSpPr>
            <a:spLocks noGrp="1"/>
          </p:cNvSpPr>
          <p:nvPr>
            <p:ph type="sldNum" sz="quarter" idx="12"/>
          </p:nvPr>
        </p:nvSpPr>
        <p:spPr/>
        <p:txBody>
          <a:bodyPr/>
          <a:lstStyle/>
          <a:p>
            <a:fld id="{583C1354-0F4F-4118-983A-17CBBA946E76}" type="slidenum">
              <a:rPr lang="en-RW" smtClean="0"/>
              <a:t>‹#›</a:t>
            </a:fld>
            <a:endParaRPr lang="en-RW"/>
          </a:p>
        </p:txBody>
      </p:sp>
    </p:spTree>
    <p:extLst>
      <p:ext uri="{BB962C8B-B14F-4D97-AF65-F5344CB8AC3E}">
        <p14:creationId xmlns:p14="http://schemas.microsoft.com/office/powerpoint/2010/main" val="6085978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D0094-C370-4767-8BA3-EED7264278B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RW"/>
          </a:p>
        </p:txBody>
      </p:sp>
      <p:sp>
        <p:nvSpPr>
          <p:cNvPr id="3" name="Text Placeholder 2">
            <a:extLst>
              <a:ext uri="{FF2B5EF4-FFF2-40B4-BE49-F238E27FC236}">
                <a16:creationId xmlns:a16="http://schemas.microsoft.com/office/drawing/2014/main" id="{799AF93F-D78B-489F-B742-9A28685787D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77420CA-ECF5-4FBB-BD16-7CDCC21D8C22}"/>
              </a:ext>
            </a:extLst>
          </p:cNvPr>
          <p:cNvSpPr>
            <a:spLocks noGrp="1"/>
          </p:cNvSpPr>
          <p:nvPr>
            <p:ph type="dt" sz="half" idx="10"/>
          </p:nvPr>
        </p:nvSpPr>
        <p:spPr/>
        <p:txBody>
          <a:bodyPr/>
          <a:lstStyle/>
          <a:p>
            <a:fld id="{B80FC7EC-F785-4EB0-9D87-19A46F231166}" type="datetime8">
              <a:rPr lang="en-RW" smtClean="0"/>
              <a:t>07/04/2020 13:02</a:t>
            </a:fld>
            <a:endParaRPr lang="en-RW"/>
          </a:p>
        </p:txBody>
      </p:sp>
      <p:sp>
        <p:nvSpPr>
          <p:cNvPr id="6" name="Slide Number Placeholder 5">
            <a:extLst>
              <a:ext uri="{FF2B5EF4-FFF2-40B4-BE49-F238E27FC236}">
                <a16:creationId xmlns:a16="http://schemas.microsoft.com/office/drawing/2014/main" id="{CC5FD86C-9A7B-444C-8E5E-C246AB4ABA0C}"/>
              </a:ext>
            </a:extLst>
          </p:cNvPr>
          <p:cNvSpPr>
            <a:spLocks noGrp="1"/>
          </p:cNvSpPr>
          <p:nvPr>
            <p:ph type="sldNum" sz="quarter" idx="12"/>
          </p:nvPr>
        </p:nvSpPr>
        <p:spPr/>
        <p:txBody>
          <a:bodyPr/>
          <a:lstStyle/>
          <a:p>
            <a:fld id="{583C1354-0F4F-4118-983A-17CBBA946E76}" type="slidenum">
              <a:rPr lang="en-RW" smtClean="0"/>
              <a:t>‹#›</a:t>
            </a:fld>
            <a:endParaRPr lang="en-RW"/>
          </a:p>
        </p:txBody>
      </p:sp>
    </p:spTree>
    <p:extLst>
      <p:ext uri="{BB962C8B-B14F-4D97-AF65-F5344CB8AC3E}">
        <p14:creationId xmlns:p14="http://schemas.microsoft.com/office/powerpoint/2010/main" val="2844921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AF5902-4EDF-408A-B392-281E9AD0EA80}"/>
              </a:ext>
            </a:extLst>
          </p:cNvPr>
          <p:cNvSpPr>
            <a:spLocks noGrp="1"/>
          </p:cNvSpPr>
          <p:nvPr>
            <p:ph type="title"/>
          </p:nvPr>
        </p:nvSpPr>
        <p:spPr/>
        <p:txBody>
          <a:bodyPr/>
          <a:lstStyle/>
          <a:p>
            <a:r>
              <a:rPr lang="en-US"/>
              <a:t>Click to edit Master title style</a:t>
            </a:r>
            <a:endParaRPr lang="en-RW"/>
          </a:p>
        </p:txBody>
      </p:sp>
      <p:sp>
        <p:nvSpPr>
          <p:cNvPr id="3" name="Content Placeholder 2">
            <a:extLst>
              <a:ext uri="{FF2B5EF4-FFF2-40B4-BE49-F238E27FC236}">
                <a16:creationId xmlns:a16="http://schemas.microsoft.com/office/drawing/2014/main" id="{E74A649D-BE32-40DA-B4AB-139526A6910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RW"/>
          </a:p>
        </p:txBody>
      </p:sp>
      <p:sp>
        <p:nvSpPr>
          <p:cNvPr id="4" name="Content Placeholder 3">
            <a:extLst>
              <a:ext uri="{FF2B5EF4-FFF2-40B4-BE49-F238E27FC236}">
                <a16:creationId xmlns:a16="http://schemas.microsoft.com/office/drawing/2014/main" id="{E1259DBA-7518-4F83-8F70-AA38F53D630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RW"/>
          </a:p>
        </p:txBody>
      </p:sp>
      <p:sp>
        <p:nvSpPr>
          <p:cNvPr id="5" name="Date Placeholder 4">
            <a:extLst>
              <a:ext uri="{FF2B5EF4-FFF2-40B4-BE49-F238E27FC236}">
                <a16:creationId xmlns:a16="http://schemas.microsoft.com/office/drawing/2014/main" id="{D51920BA-B50B-445D-8A31-9FDCF5564CF2}"/>
              </a:ext>
            </a:extLst>
          </p:cNvPr>
          <p:cNvSpPr>
            <a:spLocks noGrp="1"/>
          </p:cNvSpPr>
          <p:nvPr>
            <p:ph type="dt" sz="half" idx="10"/>
          </p:nvPr>
        </p:nvSpPr>
        <p:spPr/>
        <p:txBody>
          <a:bodyPr/>
          <a:lstStyle/>
          <a:p>
            <a:fld id="{E664B6C0-305B-4B67-A451-48FED8A9F7E6}" type="datetime8">
              <a:rPr lang="en-RW" smtClean="0"/>
              <a:t>07/04/2020 13:02</a:t>
            </a:fld>
            <a:endParaRPr lang="en-RW"/>
          </a:p>
        </p:txBody>
      </p:sp>
      <p:sp>
        <p:nvSpPr>
          <p:cNvPr id="7" name="Slide Number Placeholder 6">
            <a:extLst>
              <a:ext uri="{FF2B5EF4-FFF2-40B4-BE49-F238E27FC236}">
                <a16:creationId xmlns:a16="http://schemas.microsoft.com/office/drawing/2014/main" id="{DEA8B382-C57B-46D3-8FF0-2DC8C749673C}"/>
              </a:ext>
            </a:extLst>
          </p:cNvPr>
          <p:cNvSpPr>
            <a:spLocks noGrp="1"/>
          </p:cNvSpPr>
          <p:nvPr>
            <p:ph type="sldNum" sz="quarter" idx="12"/>
          </p:nvPr>
        </p:nvSpPr>
        <p:spPr/>
        <p:txBody>
          <a:bodyPr/>
          <a:lstStyle/>
          <a:p>
            <a:fld id="{583C1354-0F4F-4118-983A-17CBBA946E76}" type="slidenum">
              <a:rPr lang="en-RW" smtClean="0"/>
              <a:t>‹#›</a:t>
            </a:fld>
            <a:endParaRPr lang="en-RW"/>
          </a:p>
        </p:txBody>
      </p:sp>
    </p:spTree>
    <p:extLst>
      <p:ext uri="{BB962C8B-B14F-4D97-AF65-F5344CB8AC3E}">
        <p14:creationId xmlns:p14="http://schemas.microsoft.com/office/powerpoint/2010/main" val="16582518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C69272-1DCE-411E-8CB6-775847919A14}"/>
              </a:ext>
            </a:extLst>
          </p:cNvPr>
          <p:cNvSpPr>
            <a:spLocks noGrp="1"/>
          </p:cNvSpPr>
          <p:nvPr>
            <p:ph type="title"/>
          </p:nvPr>
        </p:nvSpPr>
        <p:spPr>
          <a:xfrm>
            <a:off x="839788" y="365125"/>
            <a:ext cx="10515600" cy="1325563"/>
          </a:xfrm>
        </p:spPr>
        <p:txBody>
          <a:bodyPr/>
          <a:lstStyle/>
          <a:p>
            <a:r>
              <a:rPr lang="en-US"/>
              <a:t>Click to edit Master title style</a:t>
            </a:r>
            <a:endParaRPr lang="en-RW"/>
          </a:p>
        </p:txBody>
      </p:sp>
      <p:sp>
        <p:nvSpPr>
          <p:cNvPr id="3" name="Text Placeholder 2">
            <a:extLst>
              <a:ext uri="{FF2B5EF4-FFF2-40B4-BE49-F238E27FC236}">
                <a16:creationId xmlns:a16="http://schemas.microsoft.com/office/drawing/2014/main" id="{068ED0E9-60F3-478E-8E58-02DF12D34AA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D3D65CB-6866-4FFF-B09E-BEE052DB68D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RW"/>
          </a:p>
        </p:txBody>
      </p:sp>
      <p:sp>
        <p:nvSpPr>
          <p:cNvPr id="5" name="Text Placeholder 4">
            <a:extLst>
              <a:ext uri="{FF2B5EF4-FFF2-40B4-BE49-F238E27FC236}">
                <a16:creationId xmlns:a16="http://schemas.microsoft.com/office/drawing/2014/main" id="{DD714CCB-5B47-4623-93F4-0F986CEB498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9FB957C-81EB-44B7-9AFB-A99961A3964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RW"/>
          </a:p>
        </p:txBody>
      </p:sp>
      <p:sp>
        <p:nvSpPr>
          <p:cNvPr id="7" name="Date Placeholder 6">
            <a:extLst>
              <a:ext uri="{FF2B5EF4-FFF2-40B4-BE49-F238E27FC236}">
                <a16:creationId xmlns:a16="http://schemas.microsoft.com/office/drawing/2014/main" id="{03C9FA36-1527-4EDE-9751-D4F7B7C72086}"/>
              </a:ext>
            </a:extLst>
          </p:cNvPr>
          <p:cNvSpPr>
            <a:spLocks noGrp="1"/>
          </p:cNvSpPr>
          <p:nvPr>
            <p:ph type="dt" sz="half" idx="10"/>
          </p:nvPr>
        </p:nvSpPr>
        <p:spPr/>
        <p:txBody>
          <a:bodyPr/>
          <a:lstStyle/>
          <a:p>
            <a:fld id="{1ED5AD3A-6854-42E0-B0BD-16C1ACDB3B51}" type="datetime8">
              <a:rPr lang="en-RW" smtClean="0"/>
              <a:t>07/04/2020 13:02</a:t>
            </a:fld>
            <a:endParaRPr lang="en-RW"/>
          </a:p>
        </p:txBody>
      </p:sp>
      <p:sp>
        <p:nvSpPr>
          <p:cNvPr id="9" name="Slide Number Placeholder 8">
            <a:extLst>
              <a:ext uri="{FF2B5EF4-FFF2-40B4-BE49-F238E27FC236}">
                <a16:creationId xmlns:a16="http://schemas.microsoft.com/office/drawing/2014/main" id="{0CA6EFF4-E10A-4754-8381-31DFB89C12AF}"/>
              </a:ext>
            </a:extLst>
          </p:cNvPr>
          <p:cNvSpPr>
            <a:spLocks noGrp="1"/>
          </p:cNvSpPr>
          <p:nvPr>
            <p:ph type="sldNum" sz="quarter" idx="12"/>
          </p:nvPr>
        </p:nvSpPr>
        <p:spPr/>
        <p:txBody>
          <a:bodyPr/>
          <a:lstStyle/>
          <a:p>
            <a:fld id="{583C1354-0F4F-4118-983A-17CBBA946E76}" type="slidenum">
              <a:rPr lang="en-RW" smtClean="0"/>
              <a:t>‹#›</a:t>
            </a:fld>
            <a:endParaRPr lang="en-RW"/>
          </a:p>
        </p:txBody>
      </p:sp>
    </p:spTree>
    <p:extLst>
      <p:ext uri="{BB962C8B-B14F-4D97-AF65-F5344CB8AC3E}">
        <p14:creationId xmlns:p14="http://schemas.microsoft.com/office/powerpoint/2010/main" val="21047105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F097A-D5CB-4B64-9263-53F15B4CDD45}"/>
              </a:ext>
            </a:extLst>
          </p:cNvPr>
          <p:cNvSpPr>
            <a:spLocks noGrp="1"/>
          </p:cNvSpPr>
          <p:nvPr>
            <p:ph type="title"/>
          </p:nvPr>
        </p:nvSpPr>
        <p:spPr/>
        <p:txBody>
          <a:bodyPr/>
          <a:lstStyle/>
          <a:p>
            <a:r>
              <a:rPr lang="en-US"/>
              <a:t>Click to edit Master title style</a:t>
            </a:r>
            <a:endParaRPr lang="en-RW"/>
          </a:p>
        </p:txBody>
      </p:sp>
      <p:sp>
        <p:nvSpPr>
          <p:cNvPr id="3" name="Date Placeholder 2">
            <a:extLst>
              <a:ext uri="{FF2B5EF4-FFF2-40B4-BE49-F238E27FC236}">
                <a16:creationId xmlns:a16="http://schemas.microsoft.com/office/drawing/2014/main" id="{B7EC7AEB-54B0-4DDB-9ED1-D3877915EEDC}"/>
              </a:ext>
            </a:extLst>
          </p:cNvPr>
          <p:cNvSpPr>
            <a:spLocks noGrp="1"/>
          </p:cNvSpPr>
          <p:nvPr>
            <p:ph type="dt" sz="half" idx="10"/>
          </p:nvPr>
        </p:nvSpPr>
        <p:spPr/>
        <p:txBody>
          <a:bodyPr/>
          <a:lstStyle/>
          <a:p>
            <a:fld id="{DE054A3A-B418-4655-8F19-A6D0A1D0AFBC}" type="datetime8">
              <a:rPr lang="en-RW" smtClean="0"/>
              <a:t>07/04/2020 13:02</a:t>
            </a:fld>
            <a:endParaRPr lang="en-RW"/>
          </a:p>
        </p:txBody>
      </p:sp>
      <p:sp>
        <p:nvSpPr>
          <p:cNvPr id="5" name="Slide Number Placeholder 4">
            <a:extLst>
              <a:ext uri="{FF2B5EF4-FFF2-40B4-BE49-F238E27FC236}">
                <a16:creationId xmlns:a16="http://schemas.microsoft.com/office/drawing/2014/main" id="{C07ABB57-A18F-4109-807A-BFB36F0B0472}"/>
              </a:ext>
            </a:extLst>
          </p:cNvPr>
          <p:cNvSpPr>
            <a:spLocks noGrp="1"/>
          </p:cNvSpPr>
          <p:nvPr>
            <p:ph type="sldNum" sz="quarter" idx="12"/>
          </p:nvPr>
        </p:nvSpPr>
        <p:spPr/>
        <p:txBody>
          <a:bodyPr/>
          <a:lstStyle/>
          <a:p>
            <a:fld id="{583C1354-0F4F-4118-983A-17CBBA946E76}" type="slidenum">
              <a:rPr lang="en-RW" smtClean="0"/>
              <a:t>‹#›</a:t>
            </a:fld>
            <a:endParaRPr lang="en-RW"/>
          </a:p>
        </p:txBody>
      </p:sp>
    </p:spTree>
    <p:extLst>
      <p:ext uri="{BB962C8B-B14F-4D97-AF65-F5344CB8AC3E}">
        <p14:creationId xmlns:p14="http://schemas.microsoft.com/office/powerpoint/2010/main" val="25260442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13E4A44-EB8F-4F0E-8A4B-BFA9E5F8D68C}"/>
              </a:ext>
            </a:extLst>
          </p:cNvPr>
          <p:cNvSpPr>
            <a:spLocks noGrp="1"/>
          </p:cNvSpPr>
          <p:nvPr>
            <p:ph type="dt" sz="half" idx="10"/>
          </p:nvPr>
        </p:nvSpPr>
        <p:spPr/>
        <p:txBody>
          <a:bodyPr/>
          <a:lstStyle/>
          <a:p>
            <a:fld id="{D56333CA-3CB2-4ADF-AFF2-04C413F5AFFA}" type="datetime8">
              <a:rPr lang="en-RW" smtClean="0"/>
              <a:t>07/04/2020 13:02</a:t>
            </a:fld>
            <a:endParaRPr lang="en-RW"/>
          </a:p>
        </p:txBody>
      </p:sp>
      <p:sp>
        <p:nvSpPr>
          <p:cNvPr id="4" name="Slide Number Placeholder 3">
            <a:extLst>
              <a:ext uri="{FF2B5EF4-FFF2-40B4-BE49-F238E27FC236}">
                <a16:creationId xmlns:a16="http://schemas.microsoft.com/office/drawing/2014/main" id="{A1799D14-9F96-4B22-AACD-FD9B780DF1A1}"/>
              </a:ext>
            </a:extLst>
          </p:cNvPr>
          <p:cNvSpPr>
            <a:spLocks noGrp="1"/>
          </p:cNvSpPr>
          <p:nvPr>
            <p:ph type="sldNum" sz="quarter" idx="12"/>
          </p:nvPr>
        </p:nvSpPr>
        <p:spPr/>
        <p:txBody>
          <a:bodyPr/>
          <a:lstStyle/>
          <a:p>
            <a:fld id="{583C1354-0F4F-4118-983A-17CBBA946E76}" type="slidenum">
              <a:rPr lang="en-RW" smtClean="0"/>
              <a:t>‹#›</a:t>
            </a:fld>
            <a:endParaRPr lang="en-RW"/>
          </a:p>
        </p:txBody>
      </p:sp>
    </p:spTree>
    <p:extLst>
      <p:ext uri="{BB962C8B-B14F-4D97-AF65-F5344CB8AC3E}">
        <p14:creationId xmlns:p14="http://schemas.microsoft.com/office/powerpoint/2010/main" val="34369021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3FDCD-E54E-4C73-ADD7-39DCDE9958B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RW"/>
          </a:p>
        </p:txBody>
      </p:sp>
      <p:sp>
        <p:nvSpPr>
          <p:cNvPr id="3" name="Content Placeholder 2">
            <a:extLst>
              <a:ext uri="{FF2B5EF4-FFF2-40B4-BE49-F238E27FC236}">
                <a16:creationId xmlns:a16="http://schemas.microsoft.com/office/drawing/2014/main" id="{FF58E3F5-818D-49DD-91D5-597FED5E236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RW"/>
          </a:p>
        </p:txBody>
      </p:sp>
      <p:sp>
        <p:nvSpPr>
          <p:cNvPr id="4" name="Text Placeholder 3">
            <a:extLst>
              <a:ext uri="{FF2B5EF4-FFF2-40B4-BE49-F238E27FC236}">
                <a16:creationId xmlns:a16="http://schemas.microsoft.com/office/drawing/2014/main" id="{69DF50BB-7DC4-4146-A558-4519BA58464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5842E37-DF7A-4164-B19E-3D0B6C554B36}"/>
              </a:ext>
            </a:extLst>
          </p:cNvPr>
          <p:cNvSpPr>
            <a:spLocks noGrp="1"/>
          </p:cNvSpPr>
          <p:nvPr>
            <p:ph type="dt" sz="half" idx="10"/>
          </p:nvPr>
        </p:nvSpPr>
        <p:spPr/>
        <p:txBody>
          <a:bodyPr/>
          <a:lstStyle/>
          <a:p>
            <a:fld id="{1EA7D898-44DF-464E-A38F-BB6B5CA4F63C}" type="datetime8">
              <a:rPr lang="en-RW" smtClean="0"/>
              <a:t>07/04/2020 13:02</a:t>
            </a:fld>
            <a:endParaRPr lang="en-RW"/>
          </a:p>
        </p:txBody>
      </p:sp>
      <p:sp>
        <p:nvSpPr>
          <p:cNvPr id="7" name="Slide Number Placeholder 6">
            <a:extLst>
              <a:ext uri="{FF2B5EF4-FFF2-40B4-BE49-F238E27FC236}">
                <a16:creationId xmlns:a16="http://schemas.microsoft.com/office/drawing/2014/main" id="{DD299214-8839-4E80-B705-EDBA07A0C177}"/>
              </a:ext>
            </a:extLst>
          </p:cNvPr>
          <p:cNvSpPr>
            <a:spLocks noGrp="1"/>
          </p:cNvSpPr>
          <p:nvPr>
            <p:ph type="sldNum" sz="quarter" idx="12"/>
          </p:nvPr>
        </p:nvSpPr>
        <p:spPr/>
        <p:txBody>
          <a:bodyPr/>
          <a:lstStyle/>
          <a:p>
            <a:fld id="{583C1354-0F4F-4118-983A-17CBBA946E76}" type="slidenum">
              <a:rPr lang="en-RW" smtClean="0"/>
              <a:t>‹#›</a:t>
            </a:fld>
            <a:endParaRPr lang="en-RW"/>
          </a:p>
        </p:txBody>
      </p:sp>
    </p:spTree>
    <p:extLst>
      <p:ext uri="{BB962C8B-B14F-4D97-AF65-F5344CB8AC3E}">
        <p14:creationId xmlns:p14="http://schemas.microsoft.com/office/powerpoint/2010/main" val="11766261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92947A-7A76-4439-9DF6-88D1ADC4BC9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RW"/>
          </a:p>
        </p:txBody>
      </p:sp>
      <p:sp>
        <p:nvSpPr>
          <p:cNvPr id="3" name="Picture Placeholder 2">
            <a:extLst>
              <a:ext uri="{FF2B5EF4-FFF2-40B4-BE49-F238E27FC236}">
                <a16:creationId xmlns:a16="http://schemas.microsoft.com/office/drawing/2014/main" id="{A9E6EA98-5C91-4276-B974-04C9011323C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RW"/>
          </a:p>
        </p:txBody>
      </p:sp>
      <p:sp>
        <p:nvSpPr>
          <p:cNvPr id="4" name="Text Placeholder 3">
            <a:extLst>
              <a:ext uri="{FF2B5EF4-FFF2-40B4-BE49-F238E27FC236}">
                <a16:creationId xmlns:a16="http://schemas.microsoft.com/office/drawing/2014/main" id="{5B7BF78E-3F16-4228-A0DE-2F714BDE7CB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03E4825-159B-4AA1-B5B9-707ACBE6BC7C}"/>
              </a:ext>
            </a:extLst>
          </p:cNvPr>
          <p:cNvSpPr>
            <a:spLocks noGrp="1"/>
          </p:cNvSpPr>
          <p:nvPr>
            <p:ph type="dt" sz="half" idx="10"/>
          </p:nvPr>
        </p:nvSpPr>
        <p:spPr/>
        <p:txBody>
          <a:bodyPr/>
          <a:lstStyle/>
          <a:p>
            <a:fld id="{F9C82E3D-B2A7-4876-A27D-B46F0A63BB5F}" type="datetime8">
              <a:rPr lang="en-RW" smtClean="0"/>
              <a:t>07/04/2020 13:02</a:t>
            </a:fld>
            <a:endParaRPr lang="en-RW"/>
          </a:p>
        </p:txBody>
      </p:sp>
      <p:sp>
        <p:nvSpPr>
          <p:cNvPr id="7" name="Slide Number Placeholder 6">
            <a:extLst>
              <a:ext uri="{FF2B5EF4-FFF2-40B4-BE49-F238E27FC236}">
                <a16:creationId xmlns:a16="http://schemas.microsoft.com/office/drawing/2014/main" id="{0280FAB7-2432-4C7F-8866-CA71D44649E0}"/>
              </a:ext>
            </a:extLst>
          </p:cNvPr>
          <p:cNvSpPr>
            <a:spLocks noGrp="1"/>
          </p:cNvSpPr>
          <p:nvPr>
            <p:ph type="sldNum" sz="quarter" idx="12"/>
          </p:nvPr>
        </p:nvSpPr>
        <p:spPr/>
        <p:txBody>
          <a:bodyPr/>
          <a:lstStyle/>
          <a:p>
            <a:fld id="{583C1354-0F4F-4118-983A-17CBBA946E76}" type="slidenum">
              <a:rPr lang="en-RW" smtClean="0"/>
              <a:t>‹#›</a:t>
            </a:fld>
            <a:endParaRPr lang="en-RW"/>
          </a:p>
        </p:txBody>
      </p:sp>
    </p:spTree>
    <p:extLst>
      <p:ext uri="{BB962C8B-B14F-4D97-AF65-F5344CB8AC3E}">
        <p14:creationId xmlns:p14="http://schemas.microsoft.com/office/powerpoint/2010/main" val="26436239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DCC6023-CD1F-4364-994A-49572CAEACA4}"/>
              </a:ext>
            </a:extLst>
          </p:cNvPr>
          <p:cNvSpPr>
            <a:spLocks noGrp="1"/>
          </p:cNvSpPr>
          <p:nvPr>
            <p:ph type="title"/>
          </p:nvPr>
        </p:nvSpPr>
        <p:spPr>
          <a:xfrm>
            <a:off x="838200" y="757008"/>
            <a:ext cx="10515600" cy="771344"/>
          </a:xfrm>
          <a:prstGeom prst="rect">
            <a:avLst/>
          </a:prstGeom>
        </p:spPr>
        <p:txBody>
          <a:bodyPr vert="horz" lIns="91440" tIns="45720" rIns="91440" bIns="45720" rtlCol="0" anchor="ctr">
            <a:normAutofit/>
          </a:bodyPr>
          <a:lstStyle/>
          <a:p>
            <a:r>
              <a:rPr lang="en-US" dirty="0"/>
              <a:t>Click to edit Master title style</a:t>
            </a:r>
            <a:endParaRPr lang="en-RW" dirty="0"/>
          </a:p>
        </p:txBody>
      </p:sp>
      <p:sp>
        <p:nvSpPr>
          <p:cNvPr id="3" name="Text Placeholder 2">
            <a:extLst>
              <a:ext uri="{FF2B5EF4-FFF2-40B4-BE49-F238E27FC236}">
                <a16:creationId xmlns:a16="http://schemas.microsoft.com/office/drawing/2014/main" id="{AAB8ED97-2F41-4B64-AD85-692DFBB5E6AF}"/>
              </a:ext>
            </a:extLst>
          </p:cNvPr>
          <p:cNvSpPr>
            <a:spLocks noGrp="1"/>
          </p:cNvSpPr>
          <p:nvPr>
            <p:ph type="body" idx="1"/>
          </p:nvPr>
        </p:nvSpPr>
        <p:spPr>
          <a:xfrm>
            <a:off x="838200" y="1685108"/>
            <a:ext cx="10515600" cy="457023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RW" dirty="0"/>
          </a:p>
        </p:txBody>
      </p:sp>
      <p:sp>
        <p:nvSpPr>
          <p:cNvPr id="4" name="Date Placeholder 3">
            <a:extLst>
              <a:ext uri="{FF2B5EF4-FFF2-40B4-BE49-F238E27FC236}">
                <a16:creationId xmlns:a16="http://schemas.microsoft.com/office/drawing/2014/main" id="{B235611E-02A6-4AE8-84DD-F05DF2140C4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B790400-31F5-454D-8985-E7A1D227F386}" type="datetime8">
              <a:rPr lang="en-RW" smtClean="0"/>
              <a:t>07/04/2020 13:02</a:t>
            </a:fld>
            <a:endParaRPr lang="en-RW" dirty="0"/>
          </a:p>
        </p:txBody>
      </p:sp>
      <p:sp>
        <p:nvSpPr>
          <p:cNvPr id="6" name="Slide Number Placeholder 5">
            <a:extLst>
              <a:ext uri="{FF2B5EF4-FFF2-40B4-BE49-F238E27FC236}">
                <a16:creationId xmlns:a16="http://schemas.microsoft.com/office/drawing/2014/main" id="{4390F44A-883B-4DE9-9913-7AC35D005C3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583C1354-0F4F-4118-983A-17CBBA946E76}" type="slidenum">
              <a:rPr lang="en-RW" smtClean="0"/>
              <a:pPr/>
              <a:t>‹#›</a:t>
            </a:fld>
            <a:endParaRPr lang="en-RW" dirty="0"/>
          </a:p>
        </p:txBody>
      </p:sp>
      <p:sp>
        <p:nvSpPr>
          <p:cNvPr id="7" name="Rectangle 6">
            <a:extLst>
              <a:ext uri="{FF2B5EF4-FFF2-40B4-BE49-F238E27FC236}">
                <a16:creationId xmlns:a16="http://schemas.microsoft.com/office/drawing/2014/main" id="{5E54A46A-6035-41F1-B31F-6B072AC249DB}"/>
              </a:ext>
            </a:extLst>
          </p:cNvPr>
          <p:cNvSpPr/>
          <p:nvPr userDrawn="1"/>
        </p:nvSpPr>
        <p:spPr>
          <a:xfrm>
            <a:off x="0" y="0"/>
            <a:ext cx="8464731" cy="2214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W"/>
          </a:p>
        </p:txBody>
      </p:sp>
      <p:sp>
        <p:nvSpPr>
          <p:cNvPr id="8" name="Rectangle 7">
            <a:extLst>
              <a:ext uri="{FF2B5EF4-FFF2-40B4-BE49-F238E27FC236}">
                <a16:creationId xmlns:a16="http://schemas.microsoft.com/office/drawing/2014/main" id="{A84AE333-41A0-4EF2-BB31-6DAB38E5D233}"/>
              </a:ext>
            </a:extLst>
          </p:cNvPr>
          <p:cNvSpPr/>
          <p:nvPr userDrawn="1"/>
        </p:nvSpPr>
        <p:spPr>
          <a:xfrm>
            <a:off x="8464731" y="-633"/>
            <a:ext cx="3727269" cy="221436"/>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W"/>
          </a:p>
        </p:txBody>
      </p:sp>
      <p:sp>
        <p:nvSpPr>
          <p:cNvPr id="9" name="Rectangle 8">
            <a:extLst>
              <a:ext uri="{FF2B5EF4-FFF2-40B4-BE49-F238E27FC236}">
                <a16:creationId xmlns:a16="http://schemas.microsoft.com/office/drawing/2014/main" id="{C09D3A76-6AA7-4C51-BDCB-5F56475EB514}"/>
              </a:ext>
            </a:extLst>
          </p:cNvPr>
          <p:cNvSpPr/>
          <p:nvPr userDrawn="1"/>
        </p:nvSpPr>
        <p:spPr>
          <a:xfrm rot="16200000" flipH="1">
            <a:off x="895439" y="-895439"/>
            <a:ext cx="220802" cy="201168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W"/>
          </a:p>
        </p:txBody>
      </p:sp>
      <p:pic>
        <p:nvPicPr>
          <p:cNvPr id="11" name="Picture 10">
            <a:extLst>
              <a:ext uri="{FF2B5EF4-FFF2-40B4-BE49-F238E27FC236}">
                <a16:creationId xmlns:a16="http://schemas.microsoft.com/office/drawing/2014/main" id="{E43A7633-47B9-48F0-B25D-F27B1A74E379}"/>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0832197" y="246926"/>
            <a:ext cx="1359804" cy="1359804"/>
          </a:xfrm>
          <a:prstGeom prst="rect">
            <a:avLst/>
          </a:prstGeom>
        </p:spPr>
      </p:pic>
      <p:cxnSp>
        <p:nvCxnSpPr>
          <p:cNvPr id="13" name="Straight Connector 12">
            <a:extLst>
              <a:ext uri="{FF2B5EF4-FFF2-40B4-BE49-F238E27FC236}">
                <a16:creationId xmlns:a16="http://schemas.microsoft.com/office/drawing/2014/main" id="{218E20FD-5F89-4FB8-8499-63B7D05DD7BE}"/>
              </a:ext>
            </a:extLst>
          </p:cNvPr>
          <p:cNvCxnSpPr/>
          <p:nvPr userDrawn="1"/>
        </p:nvCxnSpPr>
        <p:spPr>
          <a:xfrm>
            <a:off x="0" y="6333719"/>
            <a:ext cx="12192000" cy="0"/>
          </a:xfrm>
          <a:prstGeom prst="line">
            <a:avLst/>
          </a:prstGeom>
          <a:ln w="28575">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95038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R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www.youtube.com/watch?v=V9zuox47zr0"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16E49-EF0C-4CA0-8E37-E39E4C9BC265}"/>
              </a:ext>
            </a:extLst>
          </p:cNvPr>
          <p:cNvSpPr>
            <a:spLocks noGrp="1"/>
          </p:cNvSpPr>
          <p:nvPr>
            <p:ph type="ctrTitle"/>
          </p:nvPr>
        </p:nvSpPr>
        <p:spPr>
          <a:xfrm>
            <a:off x="1524000" y="2195790"/>
            <a:ext cx="9144000" cy="852211"/>
          </a:xfrm>
        </p:spPr>
        <p:txBody>
          <a:bodyPr>
            <a:normAutofit fontScale="90000"/>
          </a:bodyPr>
          <a:lstStyle/>
          <a:p>
            <a:r>
              <a:rPr lang="en-US" b="1" dirty="0"/>
              <a:t>Programming fundamentals</a:t>
            </a:r>
            <a:endParaRPr lang="en-RW" b="1" dirty="0"/>
          </a:p>
        </p:txBody>
      </p:sp>
      <p:sp>
        <p:nvSpPr>
          <p:cNvPr id="4" name="Slide Number Placeholder 3">
            <a:extLst>
              <a:ext uri="{FF2B5EF4-FFF2-40B4-BE49-F238E27FC236}">
                <a16:creationId xmlns:a16="http://schemas.microsoft.com/office/drawing/2014/main" id="{D919EC75-FBCE-4173-A007-BA1EBF8037A6}"/>
              </a:ext>
            </a:extLst>
          </p:cNvPr>
          <p:cNvSpPr>
            <a:spLocks noGrp="1"/>
          </p:cNvSpPr>
          <p:nvPr>
            <p:ph type="sldNum" sz="quarter" idx="12"/>
          </p:nvPr>
        </p:nvSpPr>
        <p:spPr/>
        <p:txBody>
          <a:bodyPr/>
          <a:lstStyle/>
          <a:p>
            <a:fld id="{583C1354-0F4F-4118-983A-17CBBA946E76}" type="slidenum">
              <a:rPr lang="en-RW" smtClean="0"/>
              <a:t>1</a:t>
            </a:fld>
            <a:endParaRPr lang="en-RW"/>
          </a:p>
        </p:txBody>
      </p:sp>
      <p:sp>
        <p:nvSpPr>
          <p:cNvPr id="6" name="Title 1">
            <a:extLst>
              <a:ext uri="{FF2B5EF4-FFF2-40B4-BE49-F238E27FC236}">
                <a16:creationId xmlns:a16="http://schemas.microsoft.com/office/drawing/2014/main" id="{84243FCD-FD3C-4A49-AC50-77F16500E573}"/>
              </a:ext>
            </a:extLst>
          </p:cNvPr>
          <p:cNvSpPr txBox="1">
            <a:spLocks/>
          </p:cNvSpPr>
          <p:nvPr/>
        </p:nvSpPr>
        <p:spPr>
          <a:xfrm>
            <a:off x="1524000" y="3435627"/>
            <a:ext cx="9144000" cy="852211"/>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800" dirty="0"/>
              <a:t>Lecture 14: Functions</a:t>
            </a:r>
            <a:endParaRPr lang="en-RW" sz="4800" i="1" dirty="0"/>
          </a:p>
        </p:txBody>
      </p:sp>
    </p:spTree>
    <p:extLst>
      <p:ext uri="{BB962C8B-B14F-4D97-AF65-F5344CB8AC3E}">
        <p14:creationId xmlns:p14="http://schemas.microsoft.com/office/powerpoint/2010/main" val="12119848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0E124FF-664A-4BFC-8DF9-44A1FE617DD5}"/>
              </a:ext>
            </a:extLst>
          </p:cNvPr>
          <p:cNvSpPr>
            <a:spLocks noGrp="1"/>
          </p:cNvSpPr>
          <p:nvPr>
            <p:ph type="sldNum" sz="quarter" idx="12"/>
          </p:nvPr>
        </p:nvSpPr>
        <p:spPr/>
        <p:txBody>
          <a:bodyPr/>
          <a:lstStyle/>
          <a:p>
            <a:fld id="{583C1354-0F4F-4118-983A-17CBBA946E76}" type="slidenum">
              <a:rPr lang="en-RW" smtClean="0"/>
              <a:t>10</a:t>
            </a:fld>
            <a:endParaRPr lang="en-RW"/>
          </a:p>
        </p:txBody>
      </p:sp>
      <p:sp>
        <p:nvSpPr>
          <p:cNvPr id="5" name="Rectangle 4">
            <a:extLst>
              <a:ext uri="{FF2B5EF4-FFF2-40B4-BE49-F238E27FC236}">
                <a16:creationId xmlns:a16="http://schemas.microsoft.com/office/drawing/2014/main" id="{4B56F106-CD73-46B6-9CB2-4B257F5BA70C}"/>
              </a:ext>
            </a:extLst>
          </p:cNvPr>
          <p:cNvSpPr/>
          <p:nvPr/>
        </p:nvSpPr>
        <p:spPr>
          <a:xfrm>
            <a:off x="3048000" y="2274838"/>
            <a:ext cx="6096000" cy="2308324"/>
          </a:xfrm>
          <a:prstGeom prst="rect">
            <a:avLst/>
          </a:prstGeom>
        </p:spPr>
        <p:txBody>
          <a:bodyPr>
            <a:spAutoFit/>
          </a:bodyPr>
          <a:lstStyle/>
          <a:p>
            <a:r>
              <a:rPr lang="en-US" sz="3600" dirty="0">
                <a:solidFill>
                  <a:srgbClr val="0000FF"/>
                </a:solidFill>
                <a:latin typeface="Consolas" panose="020B0609020204030204" pitchFamily="49" charset="0"/>
              </a:rPr>
              <a:t>int</a:t>
            </a:r>
            <a:r>
              <a:rPr lang="en-US" sz="3600" dirty="0">
                <a:solidFill>
                  <a:srgbClr val="000000"/>
                </a:solidFill>
                <a:latin typeface="Consolas" panose="020B0609020204030204" pitchFamily="49" charset="0"/>
              </a:rPr>
              <a:t> add(</a:t>
            </a:r>
            <a:r>
              <a:rPr lang="en-US" sz="3600" dirty="0">
                <a:solidFill>
                  <a:srgbClr val="0000FF"/>
                </a:solidFill>
                <a:latin typeface="Consolas" panose="020B0609020204030204" pitchFamily="49" charset="0"/>
              </a:rPr>
              <a:t>int</a:t>
            </a:r>
            <a:r>
              <a:rPr lang="en-US" sz="3600" dirty="0">
                <a:solidFill>
                  <a:srgbClr val="000000"/>
                </a:solidFill>
                <a:latin typeface="Consolas" panose="020B0609020204030204" pitchFamily="49" charset="0"/>
              </a:rPr>
              <a:t> </a:t>
            </a:r>
            <a:r>
              <a:rPr lang="en-US" sz="3600" dirty="0" err="1">
                <a:solidFill>
                  <a:srgbClr val="808080"/>
                </a:solidFill>
                <a:latin typeface="Consolas" panose="020B0609020204030204" pitchFamily="49" charset="0"/>
              </a:rPr>
              <a:t>a</a:t>
            </a:r>
            <a:r>
              <a:rPr lang="en-US" sz="3600" dirty="0" err="1">
                <a:solidFill>
                  <a:srgbClr val="000000"/>
                </a:solidFill>
                <a:latin typeface="Consolas" panose="020B0609020204030204" pitchFamily="49" charset="0"/>
              </a:rPr>
              <a:t>,</a:t>
            </a:r>
            <a:r>
              <a:rPr lang="en-US" sz="3600" dirty="0" err="1">
                <a:solidFill>
                  <a:srgbClr val="0000FF"/>
                </a:solidFill>
                <a:latin typeface="Consolas" panose="020B0609020204030204" pitchFamily="49" charset="0"/>
              </a:rPr>
              <a:t>int</a:t>
            </a:r>
            <a:r>
              <a:rPr lang="en-US" sz="3600" dirty="0">
                <a:solidFill>
                  <a:srgbClr val="000000"/>
                </a:solidFill>
                <a:latin typeface="Consolas" panose="020B0609020204030204" pitchFamily="49" charset="0"/>
              </a:rPr>
              <a:t> </a:t>
            </a:r>
            <a:r>
              <a:rPr lang="en-US" sz="3600" dirty="0">
                <a:solidFill>
                  <a:srgbClr val="808080"/>
                </a:solidFill>
                <a:latin typeface="Consolas" panose="020B0609020204030204" pitchFamily="49" charset="0"/>
              </a:rPr>
              <a:t>b</a:t>
            </a:r>
            <a:r>
              <a:rPr lang="en-US" sz="3600" dirty="0">
                <a:solidFill>
                  <a:srgbClr val="000000"/>
                </a:solidFill>
                <a:latin typeface="Consolas" panose="020B0609020204030204" pitchFamily="49" charset="0"/>
              </a:rPr>
              <a:t>)</a:t>
            </a:r>
          </a:p>
          <a:p>
            <a:r>
              <a:rPr lang="en-RW" sz="3600" dirty="0">
                <a:solidFill>
                  <a:srgbClr val="000000"/>
                </a:solidFill>
                <a:latin typeface="Consolas" panose="020B0609020204030204" pitchFamily="49" charset="0"/>
              </a:rPr>
              <a:t>{</a:t>
            </a:r>
          </a:p>
          <a:p>
            <a:r>
              <a:rPr lang="en-US" sz="3600" dirty="0">
                <a:solidFill>
                  <a:srgbClr val="0000FF"/>
                </a:solidFill>
                <a:latin typeface="Consolas" panose="020B0609020204030204" pitchFamily="49" charset="0"/>
              </a:rPr>
              <a:t>	return</a:t>
            </a:r>
            <a:r>
              <a:rPr lang="en-US" sz="3600" dirty="0">
                <a:solidFill>
                  <a:srgbClr val="000000"/>
                </a:solidFill>
                <a:latin typeface="Consolas" panose="020B0609020204030204" pitchFamily="49" charset="0"/>
              </a:rPr>
              <a:t> </a:t>
            </a:r>
            <a:r>
              <a:rPr lang="en-US" sz="3600" dirty="0">
                <a:solidFill>
                  <a:srgbClr val="808080"/>
                </a:solidFill>
                <a:latin typeface="Consolas" panose="020B0609020204030204" pitchFamily="49" charset="0"/>
              </a:rPr>
              <a:t>a</a:t>
            </a:r>
            <a:r>
              <a:rPr lang="en-US" sz="3600" dirty="0">
                <a:solidFill>
                  <a:srgbClr val="000000"/>
                </a:solidFill>
                <a:latin typeface="Consolas" panose="020B0609020204030204" pitchFamily="49" charset="0"/>
              </a:rPr>
              <a:t> + </a:t>
            </a:r>
            <a:r>
              <a:rPr lang="en-US" sz="3600" dirty="0">
                <a:solidFill>
                  <a:srgbClr val="808080"/>
                </a:solidFill>
                <a:latin typeface="Consolas" panose="020B0609020204030204" pitchFamily="49" charset="0"/>
              </a:rPr>
              <a:t>b</a:t>
            </a:r>
            <a:r>
              <a:rPr lang="en-US" sz="3600" dirty="0">
                <a:solidFill>
                  <a:srgbClr val="000000"/>
                </a:solidFill>
                <a:latin typeface="Consolas" panose="020B0609020204030204" pitchFamily="49" charset="0"/>
              </a:rPr>
              <a:t>;</a:t>
            </a:r>
          </a:p>
          <a:p>
            <a:r>
              <a:rPr lang="en-RW" sz="3600" dirty="0">
                <a:solidFill>
                  <a:srgbClr val="000000"/>
                </a:solidFill>
                <a:latin typeface="Consolas" panose="020B0609020204030204" pitchFamily="49" charset="0"/>
              </a:rPr>
              <a:t>}</a:t>
            </a:r>
            <a:endParaRPr lang="en-RW" sz="3600" dirty="0"/>
          </a:p>
        </p:txBody>
      </p:sp>
      <p:sp>
        <p:nvSpPr>
          <p:cNvPr id="6" name="Rectangle 5">
            <a:extLst>
              <a:ext uri="{FF2B5EF4-FFF2-40B4-BE49-F238E27FC236}">
                <a16:creationId xmlns:a16="http://schemas.microsoft.com/office/drawing/2014/main" id="{F8180993-E94A-42D9-8047-5BB90857957C}"/>
              </a:ext>
            </a:extLst>
          </p:cNvPr>
          <p:cNvSpPr/>
          <p:nvPr/>
        </p:nvSpPr>
        <p:spPr>
          <a:xfrm>
            <a:off x="3048000" y="1065079"/>
            <a:ext cx="6096000" cy="646331"/>
          </a:xfrm>
          <a:prstGeom prst="rect">
            <a:avLst/>
          </a:prstGeom>
        </p:spPr>
        <p:txBody>
          <a:bodyPr>
            <a:spAutoFit/>
          </a:bodyPr>
          <a:lstStyle/>
          <a:p>
            <a:r>
              <a:rPr lang="en-US" sz="3600" dirty="0">
                <a:solidFill>
                  <a:srgbClr val="0000FF"/>
                </a:solidFill>
                <a:latin typeface="Consolas" panose="020B0609020204030204" pitchFamily="49" charset="0"/>
              </a:rPr>
              <a:t>int</a:t>
            </a:r>
            <a:r>
              <a:rPr lang="en-US" sz="3600" dirty="0">
                <a:solidFill>
                  <a:srgbClr val="000000"/>
                </a:solidFill>
                <a:latin typeface="Consolas" panose="020B0609020204030204" pitchFamily="49" charset="0"/>
              </a:rPr>
              <a:t> add(</a:t>
            </a:r>
            <a:r>
              <a:rPr lang="en-US" sz="3600" dirty="0" err="1">
                <a:solidFill>
                  <a:srgbClr val="0000FF"/>
                </a:solidFill>
                <a:latin typeface="Consolas" panose="020B0609020204030204" pitchFamily="49" charset="0"/>
              </a:rPr>
              <a:t>int</a:t>
            </a:r>
            <a:r>
              <a:rPr lang="en-US" sz="3600" dirty="0" err="1">
                <a:solidFill>
                  <a:srgbClr val="000000"/>
                </a:solidFill>
                <a:latin typeface="Consolas" panose="020B0609020204030204" pitchFamily="49" charset="0"/>
              </a:rPr>
              <a:t>,</a:t>
            </a:r>
            <a:r>
              <a:rPr lang="en-US" sz="3600" dirty="0" err="1">
                <a:solidFill>
                  <a:srgbClr val="0000FF"/>
                </a:solidFill>
                <a:latin typeface="Consolas" panose="020B0609020204030204" pitchFamily="49" charset="0"/>
              </a:rPr>
              <a:t>int</a:t>
            </a:r>
            <a:r>
              <a:rPr lang="en-US" sz="3600" dirty="0">
                <a:solidFill>
                  <a:srgbClr val="000000"/>
                </a:solidFill>
                <a:latin typeface="Consolas" panose="020B0609020204030204" pitchFamily="49" charset="0"/>
              </a:rPr>
              <a:t>);</a:t>
            </a:r>
          </a:p>
        </p:txBody>
      </p:sp>
      <p:sp>
        <p:nvSpPr>
          <p:cNvPr id="7" name="Rectangle 6">
            <a:extLst>
              <a:ext uri="{FF2B5EF4-FFF2-40B4-BE49-F238E27FC236}">
                <a16:creationId xmlns:a16="http://schemas.microsoft.com/office/drawing/2014/main" id="{8A0E7B08-D57D-40F1-AA46-0B77126CBA52}"/>
              </a:ext>
            </a:extLst>
          </p:cNvPr>
          <p:cNvSpPr/>
          <p:nvPr/>
        </p:nvSpPr>
        <p:spPr>
          <a:xfrm>
            <a:off x="3048000" y="5146590"/>
            <a:ext cx="3801041" cy="584775"/>
          </a:xfrm>
          <a:prstGeom prst="rect">
            <a:avLst/>
          </a:prstGeom>
        </p:spPr>
        <p:txBody>
          <a:bodyPr wrap="none">
            <a:spAutoFit/>
          </a:bodyPr>
          <a:lstStyle/>
          <a:p>
            <a:r>
              <a:rPr lang="en-US" sz="3200" dirty="0">
                <a:solidFill>
                  <a:srgbClr val="000000"/>
                </a:solidFill>
                <a:latin typeface="Consolas" panose="020B0609020204030204" pitchFamily="49" charset="0"/>
              </a:rPr>
              <a:t>sum = add(1, 2);</a:t>
            </a:r>
            <a:endParaRPr lang="en-RW" sz="3200" dirty="0"/>
          </a:p>
        </p:txBody>
      </p:sp>
      <p:sp>
        <p:nvSpPr>
          <p:cNvPr id="8" name="Rectangle 7">
            <a:extLst>
              <a:ext uri="{FF2B5EF4-FFF2-40B4-BE49-F238E27FC236}">
                <a16:creationId xmlns:a16="http://schemas.microsoft.com/office/drawing/2014/main" id="{66053840-0C6A-4E5E-BCC8-95F48B04984E}"/>
              </a:ext>
            </a:extLst>
          </p:cNvPr>
          <p:cNvSpPr/>
          <p:nvPr/>
        </p:nvSpPr>
        <p:spPr>
          <a:xfrm>
            <a:off x="2928078" y="1126635"/>
            <a:ext cx="4791855" cy="54395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W"/>
          </a:p>
        </p:txBody>
      </p:sp>
      <p:cxnSp>
        <p:nvCxnSpPr>
          <p:cNvPr id="9" name="Straight Arrow Connector 8">
            <a:extLst>
              <a:ext uri="{FF2B5EF4-FFF2-40B4-BE49-F238E27FC236}">
                <a16:creationId xmlns:a16="http://schemas.microsoft.com/office/drawing/2014/main" id="{D2663C0F-926F-43C7-8055-73FCF777F5B5}"/>
              </a:ext>
            </a:extLst>
          </p:cNvPr>
          <p:cNvCxnSpPr>
            <a:cxnSpLocks/>
            <a:stCxn id="8" idx="1"/>
          </p:cNvCxnSpPr>
          <p:nvPr/>
        </p:nvCxnSpPr>
        <p:spPr>
          <a:xfrm flipH="1">
            <a:off x="2098624" y="1398610"/>
            <a:ext cx="829454" cy="21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BD399D82-EF26-407F-973D-28651CBAE0EC}"/>
              </a:ext>
            </a:extLst>
          </p:cNvPr>
          <p:cNvSpPr txBox="1"/>
          <p:nvPr/>
        </p:nvSpPr>
        <p:spPr>
          <a:xfrm>
            <a:off x="430278" y="1039325"/>
            <a:ext cx="1463478" cy="830997"/>
          </a:xfrm>
          <a:prstGeom prst="rect">
            <a:avLst/>
          </a:prstGeom>
          <a:noFill/>
        </p:spPr>
        <p:txBody>
          <a:bodyPr wrap="none" rtlCol="0">
            <a:spAutoFit/>
          </a:bodyPr>
          <a:lstStyle/>
          <a:p>
            <a:r>
              <a:rPr lang="en-US" sz="2400" b="1" dirty="0"/>
              <a:t>Function </a:t>
            </a:r>
          </a:p>
          <a:p>
            <a:r>
              <a:rPr lang="en-US" sz="2400" b="1" dirty="0"/>
              <a:t>prototype</a:t>
            </a:r>
            <a:endParaRPr lang="en-RW" sz="2400" b="1" dirty="0"/>
          </a:p>
        </p:txBody>
      </p:sp>
      <p:sp>
        <p:nvSpPr>
          <p:cNvPr id="12" name="Rectangle 11">
            <a:extLst>
              <a:ext uri="{FF2B5EF4-FFF2-40B4-BE49-F238E27FC236}">
                <a16:creationId xmlns:a16="http://schemas.microsoft.com/office/drawing/2014/main" id="{BDCA1815-357E-49AE-87E9-C2143674D63C}"/>
              </a:ext>
            </a:extLst>
          </p:cNvPr>
          <p:cNvSpPr/>
          <p:nvPr/>
        </p:nvSpPr>
        <p:spPr>
          <a:xfrm>
            <a:off x="2928078" y="2270511"/>
            <a:ext cx="5286532" cy="230832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W"/>
          </a:p>
        </p:txBody>
      </p:sp>
      <p:sp>
        <p:nvSpPr>
          <p:cNvPr id="13" name="TextBox 12">
            <a:extLst>
              <a:ext uri="{FF2B5EF4-FFF2-40B4-BE49-F238E27FC236}">
                <a16:creationId xmlns:a16="http://schemas.microsoft.com/office/drawing/2014/main" id="{F5F866D3-3A1E-42DA-B64F-C18E22DFE10F}"/>
              </a:ext>
            </a:extLst>
          </p:cNvPr>
          <p:cNvSpPr txBox="1"/>
          <p:nvPr/>
        </p:nvSpPr>
        <p:spPr>
          <a:xfrm>
            <a:off x="430278" y="2645642"/>
            <a:ext cx="1429559" cy="830997"/>
          </a:xfrm>
          <a:prstGeom prst="rect">
            <a:avLst/>
          </a:prstGeom>
          <a:noFill/>
        </p:spPr>
        <p:txBody>
          <a:bodyPr wrap="none" rtlCol="0">
            <a:spAutoFit/>
          </a:bodyPr>
          <a:lstStyle/>
          <a:p>
            <a:r>
              <a:rPr lang="en-US" sz="2400" b="1" dirty="0"/>
              <a:t>Function </a:t>
            </a:r>
          </a:p>
          <a:p>
            <a:r>
              <a:rPr lang="en-US" sz="2400" b="1" dirty="0"/>
              <a:t>definition</a:t>
            </a:r>
            <a:endParaRPr lang="en-RW" sz="2400" b="1" dirty="0"/>
          </a:p>
        </p:txBody>
      </p:sp>
      <p:cxnSp>
        <p:nvCxnSpPr>
          <p:cNvPr id="14" name="Straight Arrow Connector 13">
            <a:extLst>
              <a:ext uri="{FF2B5EF4-FFF2-40B4-BE49-F238E27FC236}">
                <a16:creationId xmlns:a16="http://schemas.microsoft.com/office/drawing/2014/main" id="{C08CD157-8005-4F9B-A9E5-21FCB7DAE640}"/>
              </a:ext>
            </a:extLst>
          </p:cNvPr>
          <p:cNvCxnSpPr>
            <a:cxnSpLocks/>
          </p:cNvCxnSpPr>
          <p:nvPr/>
        </p:nvCxnSpPr>
        <p:spPr>
          <a:xfrm flipH="1">
            <a:off x="2098624" y="3014199"/>
            <a:ext cx="829454" cy="21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979B062F-8BB3-4133-B02C-ED6E40A3F882}"/>
              </a:ext>
            </a:extLst>
          </p:cNvPr>
          <p:cNvSpPr/>
          <p:nvPr/>
        </p:nvSpPr>
        <p:spPr>
          <a:xfrm>
            <a:off x="2928078" y="5199988"/>
            <a:ext cx="4159038" cy="59992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W"/>
          </a:p>
        </p:txBody>
      </p:sp>
      <p:sp>
        <p:nvSpPr>
          <p:cNvPr id="16" name="TextBox 15">
            <a:extLst>
              <a:ext uri="{FF2B5EF4-FFF2-40B4-BE49-F238E27FC236}">
                <a16:creationId xmlns:a16="http://schemas.microsoft.com/office/drawing/2014/main" id="{ECF6CCCB-3775-4184-A361-010597CD570C}"/>
              </a:ext>
            </a:extLst>
          </p:cNvPr>
          <p:cNvSpPr txBox="1"/>
          <p:nvPr/>
        </p:nvSpPr>
        <p:spPr>
          <a:xfrm>
            <a:off x="421340" y="5157664"/>
            <a:ext cx="1366080" cy="830997"/>
          </a:xfrm>
          <a:prstGeom prst="rect">
            <a:avLst/>
          </a:prstGeom>
          <a:noFill/>
        </p:spPr>
        <p:txBody>
          <a:bodyPr wrap="none" rtlCol="0">
            <a:spAutoFit/>
          </a:bodyPr>
          <a:lstStyle/>
          <a:p>
            <a:r>
              <a:rPr lang="en-US" sz="2400" b="1" dirty="0"/>
              <a:t>Function </a:t>
            </a:r>
          </a:p>
          <a:p>
            <a:r>
              <a:rPr lang="en-US" sz="2400" b="1" dirty="0"/>
              <a:t>call</a:t>
            </a:r>
            <a:endParaRPr lang="en-RW" sz="2400" b="1" dirty="0"/>
          </a:p>
        </p:txBody>
      </p:sp>
      <p:cxnSp>
        <p:nvCxnSpPr>
          <p:cNvPr id="17" name="Straight Arrow Connector 16">
            <a:extLst>
              <a:ext uri="{FF2B5EF4-FFF2-40B4-BE49-F238E27FC236}">
                <a16:creationId xmlns:a16="http://schemas.microsoft.com/office/drawing/2014/main" id="{72D71538-3C0B-49B0-9303-DC55155A27A6}"/>
              </a:ext>
            </a:extLst>
          </p:cNvPr>
          <p:cNvCxnSpPr>
            <a:cxnSpLocks/>
          </p:cNvCxnSpPr>
          <p:nvPr/>
        </p:nvCxnSpPr>
        <p:spPr>
          <a:xfrm flipH="1">
            <a:off x="2089686" y="5526221"/>
            <a:ext cx="829454" cy="21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31855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05C82-0419-4E73-8AAD-B9CD9B3A3B95}"/>
              </a:ext>
            </a:extLst>
          </p:cNvPr>
          <p:cNvSpPr>
            <a:spLocks noGrp="1"/>
          </p:cNvSpPr>
          <p:nvPr>
            <p:ph type="title"/>
          </p:nvPr>
        </p:nvSpPr>
        <p:spPr>
          <a:xfrm>
            <a:off x="838200" y="2885611"/>
            <a:ext cx="10515600" cy="771344"/>
          </a:xfrm>
        </p:spPr>
        <p:txBody>
          <a:bodyPr>
            <a:normAutofit fontScale="90000"/>
          </a:bodyPr>
          <a:lstStyle/>
          <a:p>
            <a:pPr algn="ctr"/>
            <a:r>
              <a:rPr lang="en-US" sz="5400" dirty="0"/>
              <a:t>Example</a:t>
            </a:r>
            <a:endParaRPr lang="en-RW" sz="5400" dirty="0"/>
          </a:p>
        </p:txBody>
      </p:sp>
      <p:sp>
        <p:nvSpPr>
          <p:cNvPr id="4" name="Slide Number Placeholder 3">
            <a:extLst>
              <a:ext uri="{FF2B5EF4-FFF2-40B4-BE49-F238E27FC236}">
                <a16:creationId xmlns:a16="http://schemas.microsoft.com/office/drawing/2014/main" id="{4AE35406-6B21-4268-AEBF-DD4AC9BB4F9F}"/>
              </a:ext>
            </a:extLst>
          </p:cNvPr>
          <p:cNvSpPr>
            <a:spLocks noGrp="1"/>
          </p:cNvSpPr>
          <p:nvPr>
            <p:ph type="sldNum" sz="quarter" idx="12"/>
          </p:nvPr>
        </p:nvSpPr>
        <p:spPr/>
        <p:txBody>
          <a:bodyPr/>
          <a:lstStyle/>
          <a:p>
            <a:fld id="{583C1354-0F4F-4118-983A-17CBBA946E76}" type="slidenum">
              <a:rPr lang="en-RW" smtClean="0"/>
              <a:t>11</a:t>
            </a:fld>
            <a:endParaRPr lang="en-RW"/>
          </a:p>
        </p:txBody>
      </p:sp>
    </p:spTree>
    <p:extLst>
      <p:ext uri="{BB962C8B-B14F-4D97-AF65-F5344CB8AC3E}">
        <p14:creationId xmlns:p14="http://schemas.microsoft.com/office/powerpoint/2010/main" val="824815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FB16C59-2924-446A-981B-39C634CADE82}"/>
              </a:ext>
            </a:extLst>
          </p:cNvPr>
          <p:cNvSpPr>
            <a:spLocks noGrp="1"/>
          </p:cNvSpPr>
          <p:nvPr>
            <p:ph type="sldNum" sz="quarter" idx="12"/>
          </p:nvPr>
        </p:nvSpPr>
        <p:spPr/>
        <p:txBody>
          <a:bodyPr/>
          <a:lstStyle/>
          <a:p>
            <a:fld id="{583C1354-0F4F-4118-983A-17CBBA946E76}" type="slidenum">
              <a:rPr lang="en-RW" smtClean="0"/>
              <a:t>12</a:t>
            </a:fld>
            <a:endParaRPr lang="en-RW"/>
          </a:p>
        </p:txBody>
      </p:sp>
      <p:sp>
        <p:nvSpPr>
          <p:cNvPr id="5" name="Rectangle 4">
            <a:extLst>
              <a:ext uri="{FF2B5EF4-FFF2-40B4-BE49-F238E27FC236}">
                <a16:creationId xmlns:a16="http://schemas.microsoft.com/office/drawing/2014/main" id="{EBDA0A17-976C-4643-87E6-A6D48952AFED}"/>
              </a:ext>
            </a:extLst>
          </p:cNvPr>
          <p:cNvSpPr/>
          <p:nvPr/>
        </p:nvSpPr>
        <p:spPr>
          <a:xfrm>
            <a:off x="304800" y="428178"/>
            <a:ext cx="6096000" cy="5262979"/>
          </a:xfrm>
          <a:prstGeom prst="rect">
            <a:avLst/>
          </a:prstGeom>
        </p:spPr>
        <p:txBody>
          <a:bodyPr>
            <a:spAutoFit/>
          </a:bodyPr>
          <a:lstStyle/>
          <a:p>
            <a:r>
              <a:rPr lang="en-US" sz="2400" dirty="0">
                <a:solidFill>
                  <a:srgbClr val="808080"/>
                </a:solidFill>
                <a:latin typeface="Consolas" panose="020B0609020204030204" pitchFamily="49" charset="0"/>
              </a:rPr>
              <a:t>#include</a:t>
            </a:r>
            <a:r>
              <a:rPr lang="en-US" sz="2400" dirty="0">
                <a:solidFill>
                  <a:srgbClr val="000000"/>
                </a:solidFill>
                <a:latin typeface="Consolas" panose="020B0609020204030204" pitchFamily="49" charset="0"/>
              </a:rPr>
              <a:t> </a:t>
            </a:r>
            <a:r>
              <a:rPr lang="en-US" sz="2400" dirty="0">
                <a:solidFill>
                  <a:srgbClr val="A31515"/>
                </a:solidFill>
                <a:latin typeface="Consolas" panose="020B0609020204030204" pitchFamily="49" charset="0"/>
              </a:rPr>
              <a:t>&lt;iostream&gt;</a:t>
            </a:r>
            <a:r>
              <a:rPr lang="en-US" sz="2400" dirty="0">
                <a:solidFill>
                  <a:srgbClr val="000000"/>
                </a:solidFill>
                <a:latin typeface="Consolas" panose="020B0609020204030204" pitchFamily="49" charset="0"/>
              </a:rPr>
              <a:t> </a:t>
            </a:r>
          </a:p>
          <a:p>
            <a:r>
              <a:rPr lang="en-US" sz="2400" dirty="0">
                <a:solidFill>
                  <a:srgbClr val="0000FF"/>
                </a:solidFill>
                <a:latin typeface="Consolas" panose="020B0609020204030204" pitchFamily="49" charset="0"/>
              </a:rPr>
              <a:t>using</a:t>
            </a:r>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namespace</a:t>
            </a:r>
            <a:r>
              <a:rPr lang="en-US" sz="2400" dirty="0">
                <a:solidFill>
                  <a:srgbClr val="000000"/>
                </a:solidFill>
                <a:latin typeface="Consolas" panose="020B0609020204030204" pitchFamily="49" charset="0"/>
              </a:rPr>
              <a:t> std;</a:t>
            </a:r>
          </a:p>
          <a:p>
            <a:r>
              <a:rPr lang="en-US" sz="2400" dirty="0">
                <a:solidFill>
                  <a:srgbClr val="0000FF"/>
                </a:solidFill>
                <a:highlight>
                  <a:srgbClr val="FECECE"/>
                </a:highlight>
                <a:latin typeface="Consolas" panose="020B0609020204030204" pitchFamily="49" charset="0"/>
              </a:rPr>
              <a:t>int</a:t>
            </a:r>
            <a:r>
              <a:rPr lang="en-US" sz="2400" dirty="0">
                <a:solidFill>
                  <a:srgbClr val="000000"/>
                </a:solidFill>
                <a:highlight>
                  <a:srgbClr val="FECECE"/>
                </a:highlight>
                <a:latin typeface="Consolas" panose="020B0609020204030204" pitchFamily="49" charset="0"/>
              </a:rPr>
              <a:t> add(</a:t>
            </a:r>
            <a:r>
              <a:rPr lang="en-US" sz="2400" dirty="0">
                <a:solidFill>
                  <a:srgbClr val="0000FF"/>
                </a:solidFill>
                <a:highlight>
                  <a:srgbClr val="FECECE"/>
                </a:highlight>
                <a:latin typeface="Consolas" panose="020B0609020204030204" pitchFamily="49" charset="0"/>
              </a:rPr>
              <a:t>int</a:t>
            </a:r>
            <a:r>
              <a:rPr lang="en-US" sz="2400" dirty="0">
                <a:solidFill>
                  <a:srgbClr val="000000"/>
                </a:solidFill>
                <a:highlight>
                  <a:srgbClr val="FECECE"/>
                </a:highlight>
                <a:latin typeface="Consolas" panose="020B0609020204030204" pitchFamily="49" charset="0"/>
              </a:rPr>
              <a:t> </a:t>
            </a:r>
            <a:r>
              <a:rPr lang="en-US" sz="2400" dirty="0">
                <a:solidFill>
                  <a:srgbClr val="808080"/>
                </a:solidFill>
                <a:highlight>
                  <a:srgbClr val="FECECE"/>
                </a:highlight>
                <a:latin typeface="Consolas" panose="020B0609020204030204" pitchFamily="49" charset="0"/>
              </a:rPr>
              <a:t>x</a:t>
            </a:r>
            <a:r>
              <a:rPr lang="en-US" sz="2400" dirty="0">
                <a:solidFill>
                  <a:srgbClr val="000000"/>
                </a:solidFill>
                <a:highlight>
                  <a:srgbClr val="FECECE"/>
                </a:highlight>
                <a:latin typeface="Consolas" panose="020B0609020204030204" pitchFamily="49" charset="0"/>
              </a:rPr>
              <a:t>, </a:t>
            </a:r>
            <a:r>
              <a:rPr lang="en-US" sz="2400" dirty="0">
                <a:solidFill>
                  <a:srgbClr val="0000FF"/>
                </a:solidFill>
                <a:highlight>
                  <a:srgbClr val="FECECE"/>
                </a:highlight>
                <a:latin typeface="Consolas" panose="020B0609020204030204" pitchFamily="49" charset="0"/>
              </a:rPr>
              <a:t>int</a:t>
            </a:r>
            <a:r>
              <a:rPr lang="en-US" sz="2400" dirty="0">
                <a:solidFill>
                  <a:srgbClr val="000000"/>
                </a:solidFill>
                <a:highlight>
                  <a:srgbClr val="FECECE"/>
                </a:highlight>
                <a:latin typeface="Consolas" panose="020B0609020204030204" pitchFamily="49" charset="0"/>
              </a:rPr>
              <a:t> </a:t>
            </a:r>
            <a:r>
              <a:rPr lang="en-US" sz="2400" dirty="0">
                <a:solidFill>
                  <a:srgbClr val="808080"/>
                </a:solidFill>
                <a:highlight>
                  <a:srgbClr val="FECECE"/>
                </a:highlight>
                <a:latin typeface="Consolas" panose="020B0609020204030204" pitchFamily="49" charset="0"/>
              </a:rPr>
              <a:t>y</a:t>
            </a:r>
            <a:r>
              <a:rPr lang="en-US" sz="2400" dirty="0">
                <a:solidFill>
                  <a:srgbClr val="000000"/>
                </a:solidFill>
                <a:highlight>
                  <a:srgbClr val="FECECE"/>
                </a:highlight>
                <a:latin typeface="Consolas" panose="020B0609020204030204" pitchFamily="49" charset="0"/>
              </a:rPr>
              <a:t>)</a:t>
            </a:r>
            <a:r>
              <a:rPr lang="en-US" sz="2400" dirty="0">
                <a:solidFill>
                  <a:srgbClr val="008000"/>
                </a:solidFill>
                <a:highlight>
                  <a:srgbClr val="FECECE"/>
                </a:highlight>
                <a:latin typeface="Consolas" panose="020B0609020204030204" pitchFamily="49" charset="0"/>
              </a:rPr>
              <a:t>//definition</a:t>
            </a:r>
            <a:endParaRPr lang="en-US" sz="2400" dirty="0">
              <a:solidFill>
                <a:srgbClr val="000000"/>
              </a:solidFill>
              <a:highlight>
                <a:srgbClr val="FECECE"/>
              </a:highlight>
              <a:latin typeface="Consolas" panose="020B0609020204030204" pitchFamily="49" charset="0"/>
            </a:endParaRPr>
          </a:p>
          <a:p>
            <a:r>
              <a:rPr lang="en-RW" sz="2400" dirty="0">
                <a:solidFill>
                  <a:srgbClr val="000000"/>
                </a:solidFill>
                <a:highlight>
                  <a:srgbClr val="FECECE"/>
                </a:highlight>
                <a:latin typeface="Consolas" panose="020B0609020204030204" pitchFamily="49" charset="0"/>
              </a:rPr>
              <a:t>{</a:t>
            </a:r>
          </a:p>
          <a:p>
            <a:r>
              <a:rPr lang="en-US" sz="2400" dirty="0">
                <a:solidFill>
                  <a:srgbClr val="0000FF"/>
                </a:solidFill>
                <a:highlight>
                  <a:srgbClr val="FECECE"/>
                </a:highlight>
                <a:latin typeface="Consolas" panose="020B0609020204030204" pitchFamily="49" charset="0"/>
              </a:rPr>
              <a:t>	return</a:t>
            </a:r>
            <a:r>
              <a:rPr lang="en-US" sz="2400" dirty="0">
                <a:solidFill>
                  <a:srgbClr val="000000"/>
                </a:solidFill>
                <a:highlight>
                  <a:srgbClr val="FECECE"/>
                </a:highlight>
                <a:latin typeface="Consolas" panose="020B0609020204030204" pitchFamily="49" charset="0"/>
              </a:rPr>
              <a:t> </a:t>
            </a:r>
            <a:r>
              <a:rPr lang="en-US" sz="2400" dirty="0">
                <a:solidFill>
                  <a:srgbClr val="808080"/>
                </a:solidFill>
                <a:highlight>
                  <a:srgbClr val="FECECE"/>
                </a:highlight>
                <a:latin typeface="Consolas" panose="020B0609020204030204" pitchFamily="49" charset="0"/>
              </a:rPr>
              <a:t>x</a:t>
            </a:r>
            <a:r>
              <a:rPr lang="en-US" sz="2400" dirty="0">
                <a:solidFill>
                  <a:srgbClr val="000000"/>
                </a:solidFill>
                <a:highlight>
                  <a:srgbClr val="FECECE"/>
                </a:highlight>
                <a:latin typeface="Consolas" panose="020B0609020204030204" pitchFamily="49" charset="0"/>
              </a:rPr>
              <a:t> + </a:t>
            </a:r>
            <a:r>
              <a:rPr lang="en-US" sz="2400" dirty="0">
                <a:solidFill>
                  <a:srgbClr val="808080"/>
                </a:solidFill>
                <a:highlight>
                  <a:srgbClr val="FECECE"/>
                </a:highlight>
                <a:latin typeface="Consolas" panose="020B0609020204030204" pitchFamily="49" charset="0"/>
              </a:rPr>
              <a:t>y</a:t>
            </a:r>
            <a:r>
              <a:rPr lang="en-US" sz="2400" dirty="0">
                <a:solidFill>
                  <a:srgbClr val="000000"/>
                </a:solidFill>
                <a:highlight>
                  <a:srgbClr val="FECECE"/>
                </a:highlight>
                <a:latin typeface="Consolas" panose="020B0609020204030204" pitchFamily="49" charset="0"/>
              </a:rPr>
              <a:t>;</a:t>
            </a:r>
          </a:p>
          <a:p>
            <a:r>
              <a:rPr lang="en-RW" sz="2400" dirty="0">
                <a:solidFill>
                  <a:srgbClr val="000000"/>
                </a:solidFill>
                <a:highlight>
                  <a:srgbClr val="FECECE"/>
                </a:highlight>
                <a:latin typeface="Consolas" panose="020B0609020204030204" pitchFamily="49" charset="0"/>
              </a:rPr>
              <a:t>}</a:t>
            </a:r>
          </a:p>
          <a:p>
            <a:r>
              <a:rPr lang="en-US" sz="2400" dirty="0">
                <a:solidFill>
                  <a:srgbClr val="0000FF"/>
                </a:solidFill>
                <a:latin typeface="Consolas" panose="020B0609020204030204" pitchFamily="49" charset="0"/>
              </a:rPr>
              <a:t>int</a:t>
            </a:r>
            <a:r>
              <a:rPr lang="en-US" sz="2400" dirty="0">
                <a:solidFill>
                  <a:srgbClr val="000000"/>
                </a:solidFill>
                <a:latin typeface="Consolas" panose="020B0609020204030204" pitchFamily="49" charset="0"/>
              </a:rPr>
              <a:t> main()</a:t>
            </a:r>
          </a:p>
          <a:p>
            <a:r>
              <a:rPr lang="en-RW" sz="2400" dirty="0">
                <a:solidFill>
                  <a:srgbClr val="000000"/>
                </a:solidFill>
                <a:latin typeface="Consolas" panose="020B0609020204030204" pitchFamily="49" charset="0"/>
              </a:rPr>
              <a:t>{</a:t>
            </a:r>
          </a:p>
          <a:p>
            <a:pPr lvl="1"/>
            <a:r>
              <a:rPr lang="en-US" sz="2400" dirty="0">
                <a:solidFill>
                  <a:srgbClr val="0000FF"/>
                </a:solidFill>
                <a:latin typeface="Consolas" panose="020B0609020204030204" pitchFamily="49" charset="0"/>
              </a:rPr>
              <a:t>int</a:t>
            </a:r>
            <a:r>
              <a:rPr lang="en-US" sz="2400" dirty="0">
                <a:solidFill>
                  <a:srgbClr val="000000"/>
                </a:solidFill>
                <a:latin typeface="Consolas" panose="020B0609020204030204" pitchFamily="49" charset="0"/>
              </a:rPr>
              <a:t> a = 5, b = 6;</a:t>
            </a:r>
          </a:p>
          <a:p>
            <a:pPr lvl="1"/>
            <a:r>
              <a:rPr lang="en-US" sz="2400" dirty="0">
                <a:solidFill>
                  <a:srgbClr val="0000FF"/>
                </a:solidFill>
                <a:latin typeface="Consolas" panose="020B0609020204030204" pitchFamily="49" charset="0"/>
              </a:rPr>
              <a:t>int</a:t>
            </a:r>
            <a:r>
              <a:rPr lang="en-US" sz="2400" dirty="0">
                <a:solidFill>
                  <a:srgbClr val="000000"/>
                </a:solidFill>
                <a:latin typeface="Consolas" panose="020B0609020204030204" pitchFamily="49" charset="0"/>
              </a:rPr>
              <a:t> sum = 0;</a:t>
            </a:r>
          </a:p>
          <a:p>
            <a:pPr lvl="1"/>
            <a:r>
              <a:rPr lang="en-US" sz="2400" dirty="0">
                <a:solidFill>
                  <a:srgbClr val="000000"/>
                </a:solidFill>
                <a:highlight>
                  <a:srgbClr val="FECECE"/>
                </a:highlight>
                <a:latin typeface="Consolas" panose="020B0609020204030204" pitchFamily="49" charset="0"/>
              </a:rPr>
              <a:t>sum=add(</a:t>
            </a:r>
            <a:r>
              <a:rPr lang="en-US" sz="2400" dirty="0" err="1">
                <a:solidFill>
                  <a:srgbClr val="000000"/>
                </a:solidFill>
                <a:highlight>
                  <a:srgbClr val="FECECE"/>
                </a:highlight>
                <a:latin typeface="Consolas" panose="020B0609020204030204" pitchFamily="49" charset="0"/>
              </a:rPr>
              <a:t>a,b</a:t>
            </a:r>
            <a:r>
              <a:rPr lang="en-US" sz="2400" dirty="0">
                <a:solidFill>
                  <a:srgbClr val="000000"/>
                </a:solidFill>
                <a:highlight>
                  <a:srgbClr val="FECECE"/>
                </a:highlight>
                <a:latin typeface="Consolas" panose="020B0609020204030204" pitchFamily="49" charset="0"/>
              </a:rPr>
              <a:t>);</a:t>
            </a:r>
            <a:r>
              <a:rPr lang="en-US" sz="2400" dirty="0">
                <a:solidFill>
                  <a:srgbClr val="008000"/>
                </a:solidFill>
                <a:highlight>
                  <a:srgbClr val="FECECE"/>
                </a:highlight>
                <a:latin typeface="Consolas" panose="020B0609020204030204" pitchFamily="49" charset="0"/>
              </a:rPr>
              <a:t>//call</a:t>
            </a:r>
            <a:endParaRPr lang="en-US" sz="2400" dirty="0">
              <a:solidFill>
                <a:srgbClr val="000000"/>
              </a:solidFill>
              <a:highlight>
                <a:srgbClr val="FECECE"/>
              </a:highlight>
              <a:latin typeface="Consolas" panose="020B0609020204030204" pitchFamily="49" charset="0"/>
            </a:endParaRPr>
          </a:p>
          <a:p>
            <a:pPr lvl="1"/>
            <a:r>
              <a:rPr lang="en-US" sz="2400" dirty="0" err="1">
                <a:solidFill>
                  <a:srgbClr val="000000"/>
                </a:solidFill>
                <a:latin typeface="Consolas" panose="020B0609020204030204" pitchFamily="49" charset="0"/>
              </a:rPr>
              <a:t>cout</a:t>
            </a:r>
            <a:r>
              <a:rPr lang="en-US" sz="2400" dirty="0">
                <a:solidFill>
                  <a:srgbClr val="000000"/>
                </a:solidFill>
                <a:latin typeface="Consolas" panose="020B0609020204030204" pitchFamily="49" charset="0"/>
              </a:rPr>
              <a:t> </a:t>
            </a:r>
            <a:r>
              <a:rPr lang="en-US" sz="2400" dirty="0">
                <a:solidFill>
                  <a:srgbClr val="008080"/>
                </a:solidFill>
                <a:latin typeface="Consolas" panose="020B0609020204030204" pitchFamily="49" charset="0"/>
              </a:rPr>
              <a:t>&lt;&lt;</a:t>
            </a:r>
            <a:r>
              <a:rPr lang="en-US" sz="2400" dirty="0">
                <a:solidFill>
                  <a:srgbClr val="000000"/>
                </a:solidFill>
                <a:latin typeface="Consolas" panose="020B0609020204030204" pitchFamily="49" charset="0"/>
              </a:rPr>
              <a:t> </a:t>
            </a:r>
            <a:r>
              <a:rPr lang="en-US" sz="2400" dirty="0">
                <a:solidFill>
                  <a:srgbClr val="A31515"/>
                </a:solidFill>
                <a:latin typeface="Consolas" panose="020B0609020204030204" pitchFamily="49" charset="0"/>
              </a:rPr>
              <a:t>"Sum: "</a:t>
            </a:r>
            <a:r>
              <a:rPr lang="en-US" sz="2400" dirty="0">
                <a:solidFill>
                  <a:srgbClr val="000000"/>
                </a:solidFill>
                <a:latin typeface="Consolas" panose="020B0609020204030204" pitchFamily="49" charset="0"/>
              </a:rPr>
              <a:t> </a:t>
            </a:r>
            <a:r>
              <a:rPr lang="en-US" sz="2400" dirty="0">
                <a:solidFill>
                  <a:srgbClr val="008080"/>
                </a:solidFill>
                <a:latin typeface="Consolas" panose="020B0609020204030204" pitchFamily="49" charset="0"/>
              </a:rPr>
              <a:t>&lt;&lt;</a:t>
            </a:r>
            <a:r>
              <a:rPr lang="en-US" sz="2400" dirty="0">
                <a:solidFill>
                  <a:srgbClr val="000000"/>
                </a:solidFill>
                <a:latin typeface="Consolas" panose="020B0609020204030204" pitchFamily="49" charset="0"/>
              </a:rPr>
              <a:t> sum </a:t>
            </a:r>
            <a:r>
              <a:rPr lang="en-US" sz="2400" dirty="0">
                <a:solidFill>
                  <a:srgbClr val="008080"/>
                </a:solidFill>
                <a:latin typeface="Consolas" panose="020B0609020204030204" pitchFamily="49" charset="0"/>
              </a:rPr>
              <a:t>&lt;&lt;</a:t>
            </a:r>
            <a:r>
              <a:rPr lang="en-US" sz="2400" dirty="0">
                <a:solidFill>
                  <a:srgbClr val="000000"/>
                </a:solidFill>
                <a:latin typeface="Consolas" panose="020B0609020204030204" pitchFamily="49" charset="0"/>
              </a:rPr>
              <a:t> </a:t>
            </a:r>
            <a:r>
              <a:rPr lang="en-US" sz="2400" dirty="0" err="1">
                <a:solidFill>
                  <a:srgbClr val="000000"/>
                </a:solidFill>
                <a:latin typeface="Consolas" panose="020B0609020204030204" pitchFamily="49" charset="0"/>
              </a:rPr>
              <a:t>endl</a:t>
            </a:r>
            <a:r>
              <a:rPr lang="en-US" sz="2400" dirty="0">
                <a:solidFill>
                  <a:srgbClr val="000000"/>
                </a:solidFill>
                <a:latin typeface="Consolas" panose="020B0609020204030204" pitchFamily="49" charset="0"/>
              </a:rPr>
              <a:t>;</a:t>
            </a:r>
          </a:p>
          <a:p>
            <a:pPr lvl="1"/>
            <a:r>
              <a:rPr lang="en-US" sz="2400" dirty="0">
                <a:solidFill>
                  <a:srgbClr val="0000FF"/>
                </a:solidFill>
                <a:latin typeface="Consolas" panose="020B0609020204030204" pitchFamily="49" charset="0"/>
              </a:rPr>
              <a:t>return</a:t>
            </a:r>
            <a:r>
              <a:rPr lang="en-US" sz="2400" dirty="0">
                <a:solidFill>
                  <a:srgbClr val="000000"/>
                </a:solidFill>
                <a:latin typeface="Consolas" panose="020B0609020204030204" pitchFamily="49" charset="0"/>
              </a:rPr>
              <a:t> 0;</a:t>
            </a:r>
          </a:p>
          <a:p>
            <a:r>
              <a:rPr lang="en-RW" sz="2400" dirty="0">
                <a:solidFill>
                  <a:srgbClr val="000000"/>
                </a:solidFill>
                <a:latin typeface="Consolas" panose="020B0609020204030204" pitchFamily="49" charset="0"/>
              </a:rPr>
              <a:t>}</a:t>
            </a:r>
          </a:p>
        </p:txBody>
      </p:sp>
      <p:sp>
        <p:nvSpPr>
          <p:cNvPr id="6" name="TextBox 5">
            <a:extLst>
              <a:ext uri="{FF2B5EF4-FFF2-40B4-BE49-F238E27FC236}">
                <a16:creationId xmlns:a16="http://schemas.microsoft.com/office/drawing/2014/main" id="{BCF18EDB-9F93-43CB-9E83-A6E06897722E}"/>
              </a:ext>
            </a:extLst>
          </p:cNvPr>
          <p:cNvSpPr txBox="1"/>
          <p:nvPr/>
        </p:nvSpPr>
        <p:spPr>
          <a:xfrm>
            <a:off x="524656" y="3339059"/>
            <a:ext cx="509666" cy="2270109"/>
          </a:xfrm>
          <a:prstGeom prst="rect">
            <a:avLst/>
          </a:prstGeom>
          <a:noFill/>
        </p:spPr>
        <p:txBody>
          <a:bodyPr wrap="square" rtlCol="0">
            <a:spAutoFit/>
          </a:bodyPr>
          <a:lstStyle/>
          <a:p>
            <a:pPr>
              <a:lnSpc>
                <a:spcPct val="150000"/>
              </a:lnSpc>
            </a:pPr>
            <a:r>
              <a:rPr lang="en-US" sz="1600" b="1" dirty="0">
                <a:highlight>
                  <a:srgbClr val="FFFF00"/>
                </a:highlight>
              </a:rPr>
              <a:t>1</a:t>
            </a:r>
          </a:p>
          <a:p>
            <a:pPr>
              <a:lnSpc>
                <a:spcPct val="150000"/>
              </a:lnSpc>
            </a:pPr>
            <a:r>
              <a:rPr lang="en-US" sz="1600" b="1" dirty="0">
                <a:highlight>
                  <a:srgbClr val="FFFF00"/>
                </a:highlight>
              </a:rPr>
              <a:t>2</a:t>
            </a:r>
          </a:p>
          <a:p>
            <a:pPr>
              <a:lnSpc>
                <a:spcPct val="150000"/>
              </a:lnSpc>
            </a:pPr>
            <a:r>
              <a:rPr lang="en-US" sz="1600" b="1" dirty="0">
                <a:highlight>
                  <a:srgbClr val="FFFF00"/>
                </a:highlight>
              </a:rPr>
              <a:t>3</a:t>
            </a:r>
          </a:p>
          <a:p>
            <a:pPr>
              <a:lnSpc>
                <a:spcPct val="150000"/>
              </a:lnSpc>
            </a:pPr>
            <a:r>
              <a:rPr lang="en-US" sz="1600" b="1" dirty="0">
                <a:highlight>
                  <a:srgbClr val="FFFF00"/>
                </a:highlight>
              </a:rPr>
              <a:t>4</a:t>
            </a:r>
          </a:p>
          <a:p>
            <a:pPr>
              <a:lnSpc>
                <a:spcPct val="150000"/>
              </a:lnSpc>
            </a:pPr>
            <a:r>
              <a:rPr lang="en-US" sz="1600" b="1" dirty="0">
                <a:highlight>
                  <a:srgbClr val="FFFF00"/>
                </a:highlight>
              </a:rPr>
              <a:t>5</a:t>
            </a:r>
          </a:p>
          <a:p>
            <a:pPr>
              <a:lnSpc>
                <a:spcPct val="150000"/>
              </a:lnSpc>
            </a:pPr>
            <a:endParaRPr lang="en-US" sz="1600" b="1" dirty="0">
              <a:highlight>
                <a:srgbClr val="FFFF00"/>
              </a:highlight>
            </a:endParaRPr>
          </a:p>
        </p:txBody>
      </p:sp>
      <p:graphicFrame>
        <p:nvGraphicFramePr>
          <p:cNvPr id="7" name="Table 7">
            <a:extLst>
              <a:ext uri="{FF2B5EF4-FFF2-40B4-BE49-F238E27FC236}">
                <a16:creationId xmlns:a16="http://schemas.microsoft.com/office/drawing/2014/main" id="{EF6942EA-9C27-4868-89BA-EF7A09DB9BA9}"/>
              </a:ext>
            </a:extLst>
          </p:cNvPr>
          <p:cNvGraphicFramePr>
            <a:graphicFrameLocks noGrp="1"/>
          </p:cNvGraphicFramePr>
          <p:nvPr>
            <p:extLst>
              <p:ext uri="{D42A27DB-BD31-4B8C-83A1-F6EECF244321}">
                <p14:modId xmlns:p14="http://schemas.microsoft.com/office/powerpoint/2010/main" val="2352917713"/>
              </p:ext>
            </p:extLst>
          </p:nvPr>
        </p:nvGraphicFramePr>
        <p:xfrm>
          <a:off x="6091004" y="1847259"/>
          <a:ext cx="5966086" cy="2983600"/>
        </p:xfrm>
        <a:graphic>
          <a:graphicData uri="http://schemas.openxmlformats.org/drawingml/2006/table">
            <a:tbl>
              <a:tblPr firstRow="1" bandRow="1">
                <a:tableStyleId>{5C22544A-7EE6-4342-B048-85BDC9FD1C3A}</a:tableStyleId>
              </a:tblPr>
              <a:tblGrid>
                <a:gridCol w="852298">
                  <a:extLst>
                    <a:ext uri="{9D8B030D-6E8A-4147-A177-3AD203B41FA5}">
                      <a16:colId xmlns:a16="http://schemas.microsoft.com/office/drawing/2014/main" val="1806256228"/>
                    </a:ext>
                  </a:extLst>
                </a:gridCol>
                <a:gridCol w="691690">
                  <a:extLst>
                    <a:ext uri="{9D8B030D-6E8A-4147-A177-3AD203B41FA5}">
                      <a16:colId xmlns:a16="http://schemas.microsoft.com/office/drawing/2014/main" val="4251924732"/>
                    </a:ext>
                  </a:extLst>
                </a:gridCol>
                <a:gridCol w="719528">
                  <a:extLst>
                    <a:ext uri="{9D8B030D-6E8A-4147-A177-3AD203B41FA5}">
                      <a16:colId xmlns:a16="http://schemas.microsoft.com/office/drawing/2014/main" val="2802645518"/>
                    </a:ext>
                  </a:extLst>
                </a:gridCol>
                <a:gridCol w="704537">
                  <a:extLst>
                    <a:ext uri="{9D8B030D-6E8A-4147-A177-3AD203B41FA5}">
                      <a16:colId xmlns:a16="http://schemas.microsoft.com/office/drawing/2014/main" val="1057352744"/>
                    </a:ext>
                  </a:extLst>
                </a:gridCol>
                <a:gridCol w="1693889">
                  <a:extLst>
                    <a:ext uri="{9D8B030D-6E8A-4147-A177-3AD203B41FA5}">
                      <a16:colId xmlns:a16="http://schemas.microsoft.com/office/drawing/2014/main" val="794235683"/>
                    </a:ext>
                  </a:extLst>
                </a:gridCol>
                <a:gridCol w="629587">
                  <a:extLst>
                    <a:ext uri="{9D8B030D-6E8A-4147-A177-3AD203B41FA5}">
                      <a16:colId xmlns:a16="http://schemas.microsoft.com/office/drawing/2014/main" val="335942333"/>
                    </a:ext>
                  </a:extLst>
                </a:gridCol>
                <a:gridCol w="674557">
                  <a:extLst>
                    <a:ext uri="{9D8B030D-6E8A-4147-A177-3AD203B41FA5}">
                      <a16:colId xmlns:a16="http://schemas.microsoft.com/office/drawing/2014/main" val="3817406083"/>
                    </a:ext>
                  </a:extLst>
                </a:gridCol>
              </a:tblGrid>
              <a:tr h="372950">
                <a:tc>
                  <a:txBody>
                    <a:bodyPr/>
                    <a:lstStyle/>
                    <a:p>
                      <a:r>
                        <a:rPr lang="en-US" dirty="0">
                          <a:solidFill>
                            <a:sysClr val="windowText" lastClr="000000"/>
                          </a:solidFill>
                        </a:rPr>
                        <a:t>Line#</a:t>
                      </a:r>
                      <a:endParaRPr lang="en-RW" dirty="0">
                        <a:solidFill>
                          <a:sysClr val="windowText" lastClr="000000"/>
                        </a:solidFill>
                      </a:endParaRPr>
                    </a:p>
                  </a:txBody>
                  <a:tcPr>
                    <a:solidFill>
                      <a:schemeClr val="bg1">
                        <a:lumMod val="85000"/>
                      </a:schemeClr>
                    </a:solidFill>
                  </a:tcPr>
                </a:tc>
                <a:tc>
                  <a:txBody>
                    <a:bodyPr/>
                    <a:lstStyle/>
                    <a:p>
                      <a:r>
                        <a:rPr lang="en-US" dirty="0">
                          <a:solidFill>
                            <a:sysClr val="windowText" lastClr="000000"/>
                          </a:solidFill>
                        </a:rPr>
                        <a:t>a</a:t>
                      </a:r>
                      <a:endParaRPr lang="en-RW" dirty="0">
                        <a:solidFill>
                          <a:sysClr val="windowText" lastClr="000000"/>
                        </a:solidFill>
                      </a:endParaRPr>
                    </a:p>
                  </a:txBody>
                  <a:tcPr>
                    <a:solidFill>
                      <a:schemeClr val="bg1">
                        <a:lumMod val="85000"/>
                      </a:schemeClr>
                    </a:solidFill>
                  </a:tcPr>
                </a:tc>
                <a:tc>
                  <a:txBody>
                    <a:bodyPr/>
                    <a:lstStyle/>
                    <a:p>
                      <a:r>
                        <a:rPr lang="en-US" dirty="0">
                          <a:solidFill>
                            <a:sysClr val="windowText" lastClr="000000"/>
                          </a:solidFill>
                        </a:rPr>
                        <a:t>b</a:t>
                      </a:r>
                      <a:endParaRPr lang="en-RW" dirty="0">
                        <a:solidFill>
                          <a:sysClr val="windowText" lastClr="000000"/>
                        </a:solidFill>
                      </a:endParaRPr>
                    </a:p>
                  </a:txBody>
                  <a:tcPr>
                    <a:solidFill>
                      <a:schemeClr val="bg1">
                        <a:lumMod val="85000"/>
                      </a:schemeClr>
                    </a:solidFill>
                  </a:tcPr>
                </a:tc>
                <a:tc>
                  <a:txBody>
                    <a:bodyPr/>
                    <a:lstStyle/>
                    <a:p>
                      <a:r>
                        <a:rPr lang="en-US" dirty="0">
                          <a:solidFill>
                            <a:sysClr val="windowText" lastClr="000000"/>
                          </a:solidFill>
                        </a:rPr>
                        <a:t>sum</a:t>
                      </a:r>
                      <a:endParaRPr lang="en-RW" dirty="0">
                        <a:solidFill>
                          <a:sysClr val="windowText" lastClr="000000"/>
                        </a:solidFill>
                      </a:endParaRPr>
                    </a:p>
                  </a:txBody>
                  <a:tcPr>
                    <a:solidFill>
                      <a:schemeClr val="bg1">
                        <a:lumMod val="85000"/>
                      </a:schemeClr>
                    </a:solidFill>
                  </a:tcPr>
                </a:tc>
                <a:tc>
                  <a:txBody>
                    <a:bodyPr/>
                    <a:lstStyle/>
                    <a:p>
                      <a:r>
                        <a:rPr lang="en-US" dirty="0">
                          <a:solidFill>
                            <a:sysClr val="windowText" lastClr="000000"/>
                          </a:solidFill>
                        </a:rPr>
                        <a:t>Add </a:t>
                      </a:r>
                      <a:r>
                        <a:rPr lang="en-US" dirty="0" err="1">
                          <a:solidFill>
                            <a:sysClr val="windowText" lastClr="000000"/>
                          </a:solidFill>
                        </a:rPr>
                        <a:t>func</a:t>
                      </a:r>
                      <a:r>
                        <a:rPr lang="en-US" dirty="0">
                          <a:solidFill>
                            <a:sysClr val="windowText" lastClr="000000"/>
                          </a:solidFill>
                        </a:rPr>
                        <a:t> call</a:t>
                      </a:r>
                      <a:endParaRPr lang="en-RW" dirty="0">
                        <a:solidFill>
                          <a:sysClr val="windowText" lastClr="000000"/>
                        </a:solidFill>
                      </a:endParaRPr>
                    </a:p>
                  </a:txBody>
                  <a:tcPr>
                    <a:solidFill>
                      <a:schemeClr val="bg1">
                        <a:lumMod val="85000"/>
                      </a:schemeClr>
                    </a:solidFill>
                  </a:tcPr>
                </a:tc>
                <a:tc>
                  <a:txBody>
                    <a:bodyPr/>
                    <a:lstStyle/>
                    <a:p>
                      <a:r>
                        <a:rPr lang="en-US" dirty="0">
                          <a:solidFill>
                            <a:sysClr val="windowText" lastClr="000000"/>
                          </a:solidFill>
                        </a:rPr>
                        <a:t>x</a:t>
                      </a:r>
                      <a:endParaRPr lang="en-RW" dirty="0">
                        <a:solidFill>
                          <a:sysClr val="windowText" lastClr="000000"/>
                        </a:solidFill>
                      </a:endParaRPr>
                    </a:p>
                  </a:txBody>
                  <a:tcPr>
                    <a:solidFill>
                      <a:schemeClr val="bg1">
                        <a:lumMod val="85000"/>
                      </a:schemeClr>
                    </a:solidFill>
                  </a:tcPr>
                </a:tc>
                <a:tc>
                  <a:txBody>
                    <a:bodyPr/>
                    <a:lstStyle/>
                    <a:p>
                      <a:r>
                        <a:rPr lang="en-US" dirty="0">
                          <a:solidFill>
                            <a:sysClr val="windowText" lastClr="000000"/>
                          </a:solidFill>
                        </a:rPr>
                        <a:t>y</a:t>
                      </a:r>
                      <a:endParaRPr lang="en-RW" dirty="0">
                        <a:solidFill>
                          <a:sysClr val="windowText" lastClr="000000"/>
                        </a:solidFill>
                      </a:endParaRPr>
                    </a:p>
                  </a:txBody>
                  <a:tcPr>
                    <a:solidFill>
                      <a:schemeClr val="bg1">
                        <a:lumMod val="85000"/>
                      </a:schemeClr>
                    </a:solidFill>
                  </a:tcPr>
                </a:tc>
                <a:extLst>
                  <a:ext uri="{0D108BD9-81ED-4DB2-BD59-A6C34878D82A}">
                    <a16:rowId xmlns:a16="http://schemas.microsoft.com/office/drawing/2014/main" val="97628212"/>
                  </a:ext>
                </a:extLst>
              </a:tr>
              <a:tr h="372950">
                <a:tc>
                  <a:txBody>
                    <a:bodyPr/>
                    <a:lstStyle/>
                    <a:p>
                      <a:r>
                        <a:rPr lang="en-US" dirty="0">
                          <a:solidFill>
                            <a:sysClr val="windowText" lastClr="000000"/>
                          </a:solidFill>
                        </a:rPr>
                        <a:t>1</a:t>
                      </a:r>
                      <a:endParaRPr lang="en-RW" dirty="0">
                        <a:solidFill>
                          <a:sysClr val="windowText" lastClr="000000"/>
                        </a:solidFill>
                      </a:endParaRPr>
                    </a:p>
                  </a:txBody>
                  <a:tcPr>
                    <a:solidFill>
                      <a:schemeClr val="bg1">
                        <a:lumMod val="85000"/>
                      </a:schemeClr>
                    </a:solidFill>
                  </a:tcPr>
                </a:tc>
                <a:tc>
                  <a:txBody>
                    <a:bodyPr/>
                    <a:lstStyle/>
                    <a:p>
                      <a:r>
                        <a:rPr lang="en-US" dirty="0">
                          <a:solidFill>
                            <a:sysClr val="windowText" lastClr="000000"/>
                          </a:solidFill>
                        </a:rPr>
                        <a:t>5</a:t>
                      </a:r>
                      <a:endParaRPr lang="en-RW" dirty="0">
                        <a:solidFill>
                          <a:sysClr val="windowText" lastClr="000000"/>
                        </a:solidFill>
                      </a:endParaRPr>
                    </a:p>
                  </a:txBody>
                  <a:tcPr>
                    <a:solidFill>
                      <a:schemeClr val="bg1">
                        <a:lumMod val="85000"/>
                      </a:schemeClr>
                    </a:solidFill>
                  </a:tcPr>
                </a:tc>
                <a:tc>
                  <a:txBody>
                    <a:bodyPr/>
                    <a:lstStyle/>
                    <a:p>
                      <a:r>
                        <a:rPr lang="en-US" dirty="0">
                          <a:solidFill>
                            <a:sysClr val="windowText" lastClr="000000"/>
                          </a:solidFill>
                        </a:rPr>
                        <a:t>6</a:t>
                      </a:r>
                      <a:endParaRPr lang="en-RW" dirty="0">
                        <a:solidFill>
                          <a:sysClr val="windowText" lastClr="000000"/>
                        </a:solidFill>
                      </a:endParaRPr>
                    </a:p>
                  </a:txBody>
                  <a:tcPr>
                    <a:solidFill>
                      <a:schemeClr val="bg1">
                        <a:lumMod val="85000"/>
                      </a:schemeClr>
                    </a:solidFill>
                  </a:tcPr>
                </a:tc>
                <a:tc>
                  <a:txBody>
                    <a:bodyPr/>
                    <a:lstStyle/>
                    <a:p>
                      <a:r>
                        <a:rPr lang="en-US" dirty="0">
                          <a:solidFill>
                            <a:sysClr val="windowText" lastClr="000000"/>
                          </a:solidFill>
                        </a:rPr>
                        <a:t>-</a:t>
                      </a:r>
                      <a:endParaRPr lang="en-RW" dirty="0">
                        <a:solidFill>
                          <a:sysClr val="windowText" lastClr="000000"/>
                        </a:solidFill>
                      </a:endParaRPr>
                    </a:p>
                  </a:txBody>
                  <a:tcPr>
                    <a:solidFill>
                      <a:schemeClr val="bg1">
                        <a:lumMod val="85000"/>
                      </a:schemeClr>
                    </a:solidFill>
                  </a:tcPr>
                </a:tc>
                <a:tc>
                  <a:txBody>
                    <a:bodyPr/>
                    <a:lstStyle/>
                    <a:p>
                      <a:r>
                        <a:rPr lang="en-US" dirty="0">
                          <a:solidFill>
                            <a:sysClr val="windowText" lastClr="000000"/>
                          </a:solidFill>
                        </a:rPr>
                        <a:t>-</a:t>
                      </a:r>
                      <a:endParaRPr lang="en-RW" dirty="0">
                        <a:solidFill>
                          <a:sysClr val="windowText" lastClr="000000"/>
                        </a:solidFill>
                      </a:endParaRPr>
                    </a:p>
                  </a:txBody>
                  <a:tcPr>
                    <a:solidFill>
                      <a:schemeClr val="bg1">
                        <a:lumMod val="85000"/>
                      </a:schemeClr>
                    </a:solidFill>
                  </a:tcPr>
                </a:tc>
                <a:tc>
                  <a:txBody>
                    <a:bodyPr/>
                    <a:lstStyle/>
                    <a:p>
                      <a:r>
                        <a:rPr lang="en-US" dirty="0">
                          <a:solidFill>
                            <a:sysClr val="windowText" lastClr="000000"/>
                          </a:solidFill>
                        </a:rPr>
                        <a:t>-</a:t>
                      </a:r>
                      <a:endParaRPr lang="en-RW" dirty="0">
                        <a:solidFill>
                          <a:sysClr val="windowText" lastClr="000000"/>
                        </a:solidFill>
                      </a:endParaRPr>
                    </a:p>
                  </a:txBody>
                  <a:tcPr>
                    <a:solidFill>
                      <a:schemeClr val="bg1">
                        <a:lumMod val="85000"/>
                      </a:schemeClr>
                    </a:solidFill>
                  </a:tcPr>
                </a:tc>
                <a:tc>
                  <a:txBody>
                    <a:bodyPr/>
                    <a:lstStyle/>
                    <a:p>
                      <a:r>
                        <a:rPr lang="en-US" dirty="0">
                          <a:solidFill>
                            <a:sysClr val="windowText" lastClr="000000"/>
                          </a:solidFill>
                        </a:rPr>
                        <a:t>-</a:t>
                      </a:r>
                      <a:endParaRPr lang="en-RW" dirty="0">
                        <a:solidFill>
                          <a:sysClr val="windowText" lastClr="000000"/>
                        </a:solidFill>
                      </a:endParaRPr>
                    </a:p>
                  </a:txBody>
                  <a:tcPr>
                    <a:solidFill>
                      <a:schemeClr val="bg1">
                        <a:lumMod val="85000"/>
                      </a:schemeClr>
                    </a:solidFill>
                  </a:tcPr>
                </a:tc>
                <a:extLst>
                  <a:ext uri="{0D108BD9-81ED-4DB2-BD59-A6C34878D82A}">
                    <a16:rowId xmlns:a16="http://schemas.microsoft.com/office/drawing/2014/main" val="2235267664"/>
                  </a:ext>
                </a:extLst>
              </a:tr>
              <a:tr h="372950">
                <a:tc>
                  <a:txBody>
                    <a:bodyPr/>
                    <a:lstStyle/>
                    <a:p>
                      <a:r>
                        <a:rPr lang="en-US" dirty="0">
                          <a:solidFill>
                            <a:sysClr val="windowText" lastClr="000000"/>
                          </a:solidFill>
                        </a:rPr>
                        <a:t>2</a:t>
                      </a:r>
                      <a:endParaRPr lang="en-RW" dirty="0">
                        <a:solidFill>
                          <a:sysClr val="windowText" lastClr="000000"/>
                        </a:solidFill>
                      </a:endParaRPr>
                    </a:p>
                  </a:txBody>
                  <a:tcPr>
                    <a:solidFill>
                      <a:schemeClr val="bg1">
                        <a:lumMod val="85000"/>
                      </a:schemeClr>
                    </a:solidFill>
                  </a:tcPr>
                </a:tc>
                <a:tc>
                  <a:txBody>
                    <a:bodyPr/>
                    <a:lstStyle/>
                    <a:p>
                      <a:r>
                        <a:rPr lang="en-US" dirty="0">
                          <a:solidFill>
                            <a:sysClr val="windowText" lastClr="000000"/>
                          </a:solidFill>
                        </a:rPr>
                        <a:t>5</a:t>
                      </a:r>
                      <a:endParaRPr lang="en-RW" dirty="0">
                        <a:solidFill>
                          <a:sysClr val="windowText" lastClr="000000"/>
                        </a:solidFill>
                      </a:endParaRPr>
                    </a:p>
                  </a:txBody>
                  <a:tcPr>
                    <a:solidFill>
                      <a:schemeClr val="bg1">
                        <a:lumMod val="85000"/>
                      </a:schemeClr>
                    </a:solidFill>
                  </a:tcPr>
                </a:tc>
                <a:tc>
                  <a:txBody>
                    <a:bodyPr/>
                    <a:lstStyle/>
                    <a:p>
                      <a:r>
                        <a:rPr lang="en-US" dirty="0">
                          <a:solidFill>
                            <a:sysClr val="windowText" lastClr="000000"/>
                          </a:solidFill>
                        </a:rPr>
                        <a:t>6</a:t>
                      </a:r>
                      <a:endParaRPr lang="en-RW" dirty="0">
                        <a:solidFill>
                          <a:sysClr val="windowText" lastClr="000000"/>
                        </a:solidFill>
                      </a:endParaRPr>
                    </a:p>
                  </a:txBody>
                  <a:tcPr>
                    <a:solidFill>
                      <a:schemeClr val="bg1">
                        <a:lumMod val="85000"/>
                      </a:schemeClr>
                    </a:solidFill>
                  </a:tcPr>
                </a:tc>
                <a:tc>
                  <a:txBody>
                    <a:bodyPr/>
                    <a:lstStyle/>
                    <a:p>
                      <a:r>
                        <a:rPr lang="en-US" dirty="0">
                          <a:solidFill>
                            <a:sysClr val="windowText" lastClr="000000"/>
                          </a:solidFill>
                        </a:rPr>
                        <a:t>0</a:t>
                      </a:r>
                      <a:endParaRPr lang="en-RW" dirty="0">
                        <a:solidFill>
                          <a:sysClr val="windowText" lastClr="000000"/>
                        </a:solidFill>
                      </a:endParaRPr>
                    </a:p>
                  </a:txBody>
                  <a:tcPr>
                    <a:solidFill>
                      <a:schemeClr val="bg1">
                        <a:lumMod val="85000"/>
                      </a:schemeClr>
                    </a:solidFill>
                  </a:tcPr>
                </a:tc>
                <a:tc>
                  <a:txBody>
                    <a:bodyPr/>
                    <a:lstStyle/>
                    <a:p>
                      <a:r>
                        <a:rPr lang="en-US" dirty="0">
                          <a:solidFill>
                            <a:sysClr val="windowText" lastClr="000000"/>
                          </a:solidFill>
                        </a:rPr>
                        <a:t>-</a:t>
                      </a:r>
                      <a:endParaRPr lang="en-RW" dirty="0">
                        <a:solidFill>
                          <a:sysClr val="windowText" lastClr="000000"/>
                        </a:solidFill>
                      </a:endParaRPr>
                    </a:p>
                  </a:txBody>
                  <a:tcPr>
                    <a:solidFill>
                      <a:schemeClr val="bg1">
                        <a:lumMod val="85000"/>
                      </a:schemeClr>
                    </a:solidFill>
                  </a:tcPr>
                </a:tc>
                <a:tc>
                  <a:txBody>
                    <a:bodyPr/>
                    <a:lstStyle/>
                    <a:p>
                      <a:r>
                        <a:rPr lang="en-US" dirty="0">
                          <a:solidFill>
                            <a:sysClr val="windowText" lastClr="000000"/>
                          </a:solidFill>
                        </a:rPr>
                        <a:t>-</a:t>
                      </a:r>
                      <a:endParaRPr lang="en-RW" dirty="0">
                        <a:solidFill>
                          <a:sysClr val="windowText" lastClr="000000"/>
                        </a:solidFill>
                      </a:endParaRPr>
                    </a:p>
                  </a:txBody>
                  <a:tcPr>
                    <a:solidFill>
                      <a:schemeClr val="bg1">
                        <a:lumMod val="85000"/>
                      </a:schemeClr>
                    </a:solidFill>
                  </a:tcPr>
                </a:tc>
                <a:tc>
                  <a:txBody>
                    <a:bodyPr/>
                    <a:lstStyle/>
                    <a:p>
                      <a:r>
                        <a:rPr lang="en-US" dirty="0">
                          <a:solidFill>
                            <a:sysClr val="windowText" lastClr="000000"/>
                          </a:solidFill>
                        </a:rPr>
                        <a:t>-</a:t>
                      </a:r>
                      <a:endParaRPr lang="en-RW" dirty="0">
                        <a:solidFill>
                          <a:sysClr val="windowText" lastClr="000000"/>
                        </a:solidFill>
                      </a:endParaRPr>
                    </a:p>
                  </a:txBody>
                  <a:tcPr>
                    <a:solidFill>
                      <a:schemeClr val="bg1">
                        <a:lumMod val="85000"/>
                      </a:schemeClr>
                    </a:solidFill>
                  </a:tcPr>
                </a:tc>
                <a:extLst>
                  <a:ext uri="{0D108BD9-81ED-4DB2-BD59-A6C34878D82A}">
                    <a16:rowId xmlns:a16="http://schemas.microsoft.com/office/drawing/2014/main" val="446867973"/>
                  </a:ext>
                </a:extLst>
              </a:tr>
              <a:tr h="372950">
                <a:tc>
                  <a:txBody>
                    <a:bodyPr/>
                    <a:lstStyle/>
                    <a:p>
                      <a:r>
                        <a:rPr lang="en-US" dirty="0">
                          <a:solidFill>
                            <a:sysClr val="windowText" lastClr="000000"/>
                          </a:solidFill>
                        </a:rPr>
                        <a:t>3</a:t>
                      </a:r>
                      <a:endParaRPr lang="en-RW" dirty="0">
                        <a:solidFill>
                          <a:sysClr val="windowText" lastClr="000000"/>
                        </a:solidFill>
                      </a:endParaRPr>
                    </a:p>
                  </a:txBody>
                  <a:tcPr>
                    <a:solidFill>
                      <a:schemeClr val="bg1">
                        <a:lumMod val="85000"/>
                      </a:schemeClr>
                    </a:solidFill>
                  </a:tcPr>
                </a:tc>
                <a:tc>
                  <a:txBody>
                    <a:bodyPr/>
                    <a:lstStyle/>
                    <a:p>
                      <a:r>
                        <a:rPr lang="en-US" dirty="0">
                          <a:solidFill>
                            <a:sysClr val="windowText" lastClr="000000"/>
                          </a:solidFill>
                        </a:rPr>
                        <a:t>5</a:t>
                      </a:r>
                      <a:endParaRPr lang="en-RW" dirty="0">
                        <a:solidFill>
                          <a:sysClr val="windowText" lastClr="000000"/>
                        </a:solidFill>
                      </a:endParaRPr>
                    </a:p>
                  </a:txBody>
                  <a:tcPr>
                    <a:solidFill>
                      <a:schemeClr val="bg1">
                        <a:lumMod val="85000"/>
                      </a:schemeClr>
                    </a:solidFill>
                  </a:tcPr>
                </a:tc>
                <a:tc>
                  <a:txBody>
                    <a:bodyPr/>
                    <a:lstStyle/>
                    <a:p>
                      <a:r>
                        <a:rPr lang="en-US" dirty="0">
                          <a:solidFill>
                            <a:sysClr val="windowText" lastClr="000000"/>
                          </a:solidFill>
                        </a:rPr>
                        <a:t>6</a:t>
                      </a:r>
                      <a:endParaRPr lang="en-RW" dirty="0">
                        <a:solidFill>
                          <a:sysClr val="windowText" lastClr="000000"/>
                        </a:solidFill>
                      </a:endParaRPr>
                    </a:p>
                  </a:txBody>
                  <a:tcPr>
                    <a:solidFill>
                      <a:schemeClr val="bg1">
                        <a:lumMod val="85000"/>
                      </a:schemeClr>
                    </a:solidFill>
                  </a:tcPr>
                </a:tc>
                <a:tc>
                  <a:txBody>
                    <a:bodyPr/>
                    <a:lstStyle/>
                    <a:p>
                      <a:r>
                        <a:rPr lang="en-US" dirty="0">
                          <a:solidFill>
                            <a:sysClr val="windowText" lastClr="000000"/>
                          </a:solidFill>
                        </a:rPr>
                        <a:t>0</a:t>
                      </a:r>
                      <a:endParaRPr lang="en-RW" dirty="0">
                        <a:solidFill>
                          <a:sysClr val="windowText" lastClr="000000"/>
                        </a:solidFill>
                      </a:endParaRPr>
                    </a:p>
                  </a:txBody>
                  <a:tcPr>
                    <a:solidFill>
                      <a:schemeClr val="bg1">
                        <a:lumMod val="85000"/>
                      </a:schemeClr>
                    </a:solidFill>
                  </a:tcPr>
                </a:tc>
                <a:tc>
                  <a:txBody>
                    <a:bodyPr/>
                    <a:lstStyle/>
                    <a:p>
                      <a:r>
                        <a:rPr lang="en-US" dirty="0">
                          <a:solidFill>
                            <a:sysClr val="windowText" lastClr="000000"/>
                          </a:solidFill>
                        </a:rPr>
                        <a:t>add(5,6)</a:t>
                      </a:r>
                      <a:endParaRPr lang="en-RW" dirty="0">
                        <a:solidFill>
                          <a:sysClr val="windowText" lastClr="000000"/>
                        </a:solidFill>
                      </a:endParaRPr>
                    </a:p>
                  </a:txBody>
                  <a:tcPr>
                    <a:solidFill>
                      <a:schemeClr val="bg1">
                        <a:lumMod val="85000"/>
                      </a:schemeClr>
                    </a:solidFill>
                  </a:tcPr>
                </a:tc>
                <a:tc>
                  <a:txBody>
                    <a:bodyPr/>
                    <a:lstStyle/>
                    <a:p>
                      <a:r>
                        <a:rPr lang="en-US" dirty="0">
                          <a:solidFill>
                            <a:sysClr val="windowText" lastClr="000000"/>
                          </a:solidFill>
                        </a:rPr>
                        <a:t>-</a:t>
                      </a:r>
                      <a:endParaRPr lang="en-RW" dirty="0">
                        <a:solidFill>
                          <a:sysClr val="windowText" lastClr="000000"/>
                        </a:solidFill>
                      </a:endParaRPr>
                    </a:p>
                  </a:txBody>
                  <a:tcPr>
                    <a:solidFill>
                      <a:schemeClr val="bg1">
                        <a:lumMod val="85000"/>
                      </a:schemeClr>
                    </a:solidFill>
                  </a:tcPr>
                </a:tc>
                <a:tc>
                  <a:txBody>
                    <a:bodyPr/>
                    <a:lstStyle/>
                    <a:p>
                      <a:r>
                        <a:rPr lang="en-US" dirty="0">
                          <a:solidFill>
                            <a:sysClr val="windowText" lastClr="000000"/>
                          </a:solidFill>
                        </a:rPr>
                        <a:t>-</a:t>
                      </a:r>
                      <a:endParaRPr lang="en-RW" dirty="0">
                        <a:solidFill>
                          <a:sysClr val="windowText" lastClr="000000"/>
                        </a:solidFill>
                      </a:endParaRPr>
                    </a:p>
                  </a:txBody>
                  <a:tcPr>
                    <a:solidFill>
                      <a:schemeClr val="bg1">
                        <a:lumMod val="85000"/>
                      </a:schemeClr>
                    </a:solidFill>
                  </a:tcPr>
                </a:tc>
                <a:extLst>
                  <a:ext uri="{0D108BD9-81ED-4DB2-BD59-A6C34878D82A}">
                    <a16:rowId xmlns:a16="http://schemas.microsoft.com/office/drawing/2014/main" val="3387382259"/>
                  </a:ext>
                </a:extLst>
              </a:tr>
              <a:tr h="372950">
                <a:tc>
                  <a:txBody>
                    <a:bodyPr/>
                    <a:lstStyle/>
                    <a:p>
                      <a:r>
                        <a:rPr lang="en-US" dirty="0">
                          <a:solidFill>
                            <a:sysClr val="windowText" lastClr="000000"/>
                          </a:solidFill>
                        </a:rPr>
                        <a:t>1.1</a:t>
                      </a:r>
                      <a:endParaRPr lang="en-RW" dirty="0">
                        <a:solidFill>
                          <a:sysClr val="windowText" lastClr="000000"/>
                        </a:solidFill>
                      </a:endParaRPr>
                    </a:p>
                  </a:txBody>
                  <a:tcPr>
                    <a:solidFill>
                      <a:schemeClr val="bg1">
                        <a:lumMod val="85000"/>
                      </a:schemeClr>
                    </a:solidFill>
                  </a:tcPr>
                </a:tc>
                <a:tc>
                  <a:txBody>
                    <a:bodyPr/>
                    <a:lstStyle/>
                    <a:p>
                      <a:r>
                        <a:rPr lang="en-US" dirty="0">
                          <a:solidFill>
                            <a:sysClr val="windowText" lastClr="000000"/>
                          </a:solidFill>
                        </a:rPr>
                        <a:t>5</a:t>
                      </a:r>
                      <a:endParaRPr lang="en-RW" dirty="0">
                        <a:solidFill>
                          <a:sysClr val="windowText" lastClr="000000"/>
                        </a:solidFill>
                      </a:endParaRPr>
                    </a:p>
                  </a:txBody>
                  <a:tcPr>
                    <a:solidFill>
                      <a:schemeClr val="bg1">
                        <a:lumMod val="85000"/>
                      </a:schemeClr>
                    </a:solidFill>
                  </a:tcPr>
                </a:tc>
                <a:tc>
                  <a:txBody>
                    <a:bodyPr/>
                    <a:lstStyle/>
                    <a:p>
                      <a:r>
                        <a:rPr lang="en-US" dirty="0">
                          <a:solidFill>
                            <a:sysClr val="windowText" lastClr="000000"/>
                          </a:solidFill>
                        </a:rPr>
                        <a:t>6</a:t>
                      </a:r>
                      <a:endParaRPr lang="en-RW" dirty="0">
                        <a:solidFill>
                          <a:sysClr val="windowText" lastClr="000000"/>
                        </a:solidFill>
                      </a:endParaRPr>
                    </a:p>
                  </a:txBody>
                  <a:tcPr>
                    <a:solidFill>
                      <a:schemeClr val="bg1">
                        <a:lumMod val="85000"/>
                      </a:schemeClr>
                    </a:solidFill>
                  </a:tcPr>
                </a:tc>
                <a:tc>
                  <a:txBody>
                    <a:bodyPr/>
                    <a:lstStyle/>
                    <a:p>
                      <a:r>
                        <a:rPr lang="en-US" dirty="0">
                          <a:solidFill>
                            <a:sysClr val="windowText" lastClr="000000"/>
                          </a:solidFill>
                        </a:rPr>
                        <a:t>0</a:t>
                      </a:r>
                      <a:endParaRPr lang="en-RW" dirty="0">
                        <a:solidFill>
                          <a:sysClr val="windowText" lastClr="000000"/>
                        </a:solidFill>
                      </a:endParaRPr>
                    </a:p>
                  </a:txBody>
                  <a:tcPr>
                    <a:solidFill>
                      <a:schemeClr val="bg1">
                        <a:lumMod val="85000"/>
                      </a:schemeClr>
                    </a:solidFill>
                  </a:tcPr>
                </a:tc>
                <a:tc>
                  <a:txBody>
                    <a:bodyPr/>
                    <a:lstStyle/>
                    <a:p>
                      <a:endParaRPr lang="en-RW" dirty="0">
                        <a:solidFill>
                          <a:sysClr val="windowText" lastClr="000000"/>
                        </a:solidFill>
                      </a:endParaRPr>
                    </a:p>
                  </a:txBody>
                  <a:tcPr>
                    <a:solidFill>
                      <a:schemeClr val="bg1">
                        <a:lumMod val="85000"/>
                      </a:schemeClr>
                    </a:solidFill>
                  </a:tcPr>
                </a:tc>
                <a:tc>
                  <a:txBody>
                    <a:bodyPr/>
                    <a:lstStyle/>
                    <a:p>
                      <a:r>
                        <a:rPr lang="en-US" dirty="0">
                          <a:solidFill>
                            <a:sysClr val="windowText" lastClr="000000"/>
                          </a:solidFill>
                        </a:rPr>
                        <a:t>5</a:t>
                      </a:r>
                      <a:endParaRPr lang="en-RW" dirty="0">
                        <a:solidFill>
                          <a:sysClr val="windowText" lastClr="000000"/>
                        </a:solidFill>
                      </a:endParaRPr>
                    </a:p>
                  </a:txBody>
                  <a:tcPr>
                    <a:solidFill>
                      <a:schemeClr val="bg1">
                        <a:lumMod val="85000"/>
                      </a:schemeClr>
                    </a:solidFill>
                  </a:tcPr>
                </a:tc>
                <a:tc>
                  <a:txBody>
                    <a:bodyPr/>
                    <a:lstStyle/>
                    <a:p>
                      <a:r>
                        <a:rPr lang="en-US" dirty="0">
                          <a:solidFill>
                            <a:sysClr val="windowText" lastClr="000000"/>
                          </a:solidFill>
                        </a:rPr>
                        <a:t>6</a:t>
                      </a:r>
                      <a:endParaRPr lang="en-RW" dirty="0">
                        <a:solidFill>
                          <a:sysClr val="windowText" lastClr="000000"/>
                        </a:solidFill>
                      </a:endParaRPr>
                    </a:p>
                  </a:txBody>
                  <a:tcPr>
                    <a:solidFill>
                      <a:schemeClr val="bg1">
                        <a:lumMod val="85000"/>
                      </a:schemeClr>
                    </a:solidFill>
                  </a:tcPr>
                </a:tc>
                <a:extLst>
                  <a:ext uri="{0D108BD9-81ED-4DB2-BD59-A6C34878D82A}">
                    <a16:rowId xmlns:a16="http://schemas.microsoft.com/office/drawing/2014/main" val="3012931892"/>
                  </a:ext>
                </a:extLst>
              </a:tr>
              <a:tr h="372950">
                <a:tc>
                  <a:txBody>
                    <a:bodyPr/>
                    <a:lstStyle/>
                    <a:p>
                      <a:r>
                        <a:rPr lang="en-US" dirty="0">
                          <a:solidFill>
                            <a:sysClr val="windowText" lastClr="000000"/>
                          </a:solidFill>
                        </a:rPr>
                        <a:t>1.2</a:t>
                      </a:r>
                      <a:endParaRPr lang="en-RW" dirty="0">
                        <a:solidFill>
                          <a:sysClr val="windowText" lastClr="000000"/>
                        </a:solidFill>
                      </a:endParaRPr>
                    </a:p>
                  </a:txBody>
                  <a:tcPr>
                    <a:solidFill>
                      <a:schemeClr val="bg1">
                        <a:lumMod val="85000"/>
                      </a:schemeClr>
                    </a:solidFill>
                  </a:tcPr>
                </a:tc>
                <a:tc>
                  <a:txBody>
                    <a:bodyPr/>
                    <a:lstStyle/>
                    <a:p>
                      <a:r>
                        <a:rPr lang="en-US" dirty="0">
                          <a:solidFill>
                            <a:sysClr val="windowText" lastClr="000000"/>
                          </a:solidFill>
                        </a:rPr>
                        <a:t>5</a:t>
                      </a:r>
                      <a:endParaRPr lang="en-RW" dirty="0">
                        <a:solidFill>
                          <a:sysClr val="windowText" lastClr="000000"/>
                        </a:solidFill>
                      </a:endParaRPr>
                    </a:p>
                  </a:txBody>
                  <a:tcPr>
                    <a:solidFill>
                      <a:schemeClr val="bg1">
                        <a:lumMod val="85000"/>
                      </a:schemeClr>
                    </a:solidFill>
                  </a:tcPr>
                </a:tc>
                <a:tc>
                  <a:txBody>
                    <a:bodyPr/>
                    <a:lstStyle/>
                    <a:p>
                      <a:r>
                        <a:rPr lang="en-US" dirty="0">
                          <a:solidFill>
                            <a:sysClr val="windowText" lastClr="000000"/>
                          </a:solidFill>
                        </a:rPr>
                        <a:t>6</a:t>
                      </a:r>
                      <a:endParaRPr lang="en-RW" dirty="0">
                        <a:solidFill>
                          <a:sysClr val="windowText" lastClr="000000"/>
                        </a:solidFill>
                      </a:endParaRPr>
                    </a:p>
                  </a:txBody>
                  <a:tcPr>
                    <a:solidFill>
                      <a:schemeClr val="bg1">
                        <a:lumMod val="85000"/>
                      </a:schemeClr>
                    </a:solidFill>
                  </a:tcPr>
                </a:tc>
                <a:tc>
                  <a:txBody>
                    <a:bodyPr/>
                    <a:lstStyle/>
                    <a:p>
                      <a:r>
                        <a:rPr lang="en-US" dirty="0">
                          <a:solidFill>
                            <a:sysClr val="windowText" lastClr="000000"/>
                          </a:solidFill>
                        </a:rPr>
                        <a:t>0</a:t>
                      </a:r>
                      <a:endParaRPr lang="en-RW" dirty="0">
                        <a:solidFill>
                          <a:sysClr val="windowText" lastClr="000000"/>
                        </a:solidFill>
                      </a:endParaRPr>
                    </a:p>
                  </a:txBody>
                  <a:tcPr>
                    <a:solidFill>
                      <a:schemeClr val="bg1">
                        <a:lumMod val="85000"/>
                      </a:schemeClr>
                    </a:solidFill>
                  </a:tcPr>
                </a:tc>
                <a:tc>
                  <a:txBody>
                    <a:bodyPr/>
                    <a:lstStyle/>
                    <a:p>
                      <a:r>
                        <a:rPr lang="en-US" dirty="0">
                          <a:solidFill>
                            <a:sysClr val="windowText" lastClr="000000"/>
                          </a:solidFill>
                        </a:rPr>
                        <a:t>Go to step 3</a:t>
                      </a:r>
                      <a:endParaRPr lang="en-RW" dirty="0">
                        <a:solidFill>
                          <a:sysClr val="windowText" lastClr="000000"/>
                        </a:solidFill>
                      </a:endParaRPr>
                    </a:p>
                  </a:txBody>
                  <a:tcPr>
                    <a:solidFill>
                      <a:schemeClr val="bg1">
                        <a:lumMod val="85000"/>
                      </a:schemeClr>
                    </a:solidFill>
                  </a:tcPr>
                </a:tc>
                <a:tc>
                  <a:txBody>
                    <a:bodyPr/>
                    <a:lstStyle/>
                    <a:p>
                      <a:r>
                        <a:rPr lang="en-US" dirty="0">
                          <a:solidFill>
                            <a:sysClr val="windowText" lastClr="000000"/>
                          </a:solidFill>
                        </a:rPr>
                        <a:t>5</a:t>
                      </a:r>
                      <a:endParaRPr lang="en-RW" dirty="0">
                        <a:solidFill>
                          <a:sysClr val="windowText" lastClr="000000"/>
                        </a:solidFill>
                      </a:endParaRPr>
                    </a:p>
                  </a:txBody>
                  <a:tcPr>
                    <a:solidFill>
                      <a:schemeClr val="bg1">
                        <a:lumMod val="85000"/>
                      </a:schemeClr>
                    </a:solidFill>
                  </a:tcPr>
                </a:tc>
                <a:tc>
                  <a:txBody>
                    <a:bodyPr/>
                    <a:lstStyle/>
                    <a:p>
                      <a:r>
                        <a:rPr lang="en-US" dirty="0">
                          <a:solidFill>
                            <a:sysClr val="windowText" lastClr="000000"/>
                          </a:solidFill>
                        </a:rPr>
                        <a:t>6</a:t>
                      </a:r>
                      <a:endParaRPr lang="en-RW" dirty="0">
                        <a:solidFill>
                          <a:sysClr val="windowText" lastClr="000000"/>
                        </a:solidFill>
                      </a:endParaRPr>
                    </a:p>
                  </a:txBody>
                  <a:tcPr>
                    <a:solidFill>
                      <a:schemeClr val="bg1">
                        <a:lumMod val="85000"/>
                      </a:schemeClr>
                    </a:solidFill>
                  </a:tcPr>
                </a:tc>
                <a:extLst>
                  <a:ext uri="{0D108BD9-81ED-4DB2-BD59-A6C34878D82A}">
                    <a16:rowId xmlns:a16="http://schemas.microsoft.com/office/drawing/2014/main" val="2217866041"/>
                  </a:ext>
                </a:extLst>
              </a:tr>
              <a:tr h="372950">
                <a:tc>
                  <a:txBody>
                    <a:bodyPr/>
                    <a:lstStyle/>
                    <a:p>
                      <a:r>
                        <a:rPr lang="en-US" dirty="0">
                          <a:solidFill>
                            <a:sysClr val="windowText" lastClr="000000"/>
                          </a:solidFill>
                        </a:rPr>
                        <a:t>3</a:t>
                      </a:r>
                      <a:endParaRPr lang="en-RW" dirty="0">
                        <a:solidFill>
                          <a:sysClr val="windowText" lastClr="000000"/>
                        </a:solidFill>
                      </a:endParaRPr>
                    </a:p>
                  </a:txBody>
                  <a:tcPr>
                    <a:solidFill>
                      <a:schemeClr val="bg1">
                        <a:lumMod val="85000"/>
                      </a:schemeClr>
                    </a:solidFill>
                  </a:tcPr>
                </a:tc>
                <a:tc>
                  <a:txBody>
                    <a:bodyPr/>
                    <a:lstStyle/>
                    <a:p>
                      <a:r>
                        <a:rPr lang="en-US" dirty="0">
                          <a:solidFill>
                            <a:sysClr val="windowText" lastClr="000000"/>
                          </a:solidFill>
                        </a:rPr>
                        <a:t>5</a:t>
                      </a:r>
                      <a:endParaRPr lang="en-RW" dirty="0">
                        <a:solidFill>
                          <a:sysClr val="windowText" lastClr="000000"/>
                        </a:solidFill>
                      </a:endParaRPr>
                    </a:p>
                  </a:txBody>
                  <a:tcPr>
                    <a:solidFill>
                      <a:schemeClr val="bg1">
                        <a:lumMod val="85000"/>
                      </a:schemeClr>
                    </a:solidFill>
                  </a:tcPr>
                </a:tc>
                <a:tc>
                  <a:txBody>
                    <a:bodyPr/>
                    <a:lstStyle/>
                    <a:p>
                      <a:r>
                        <a:rPr lang="en-US" dirty="0">
                          <a:solidFill>
                            <a:sysClr val="windowText" lastClr="000000"/>
                          </a:solidFill>
                        </a:rPr>
                        <a:t>6</a:t>
                      </a:r>
                      <a:endParaRPr lang="en-RW" dirty="0">
                        <a:solidFill>
                          <a:sysClr val="windowText" lastClr="000000"/>
                        </a:solidFill>
                      </a:endParaRPr>
                    </a:p>
                  </a:txBody>
                  <a:tcPr>
                    <a:solidFill>
                      <a:schemeClr val="bg1">
                        <a:lumMod val="85000"/>
                      </a:schemeClr>
                    </a:solidFill>
                  </a:tcPr>
                </a:tc>
                <a:tc>
                  <a:txBody>
                    <a:bodyPr/>
                    <a:lstStyle/>
                    <a:p>
                      <a:r>
                        <a:rPr lang="en-US" dirty="0">
                          <a:solidFill>
                            <a:sysClr val="windowText" lastClr="000000"/>
                          </a:solidFill>
                        </a:rPr>
                        <a:t>11</a:t>
                      </a:r>
                      <a:endParaRPr lang="en-RW" dirty="0">
                        <a:solidFill>
                          <a:sysClr val="windowText" lastClr="000000"/>
                        </a:solidFill>
                      </a:endParaRPr>
                    </a:p>
                  </a:txBody>
                  <a:tcPr>
                    <a:solidFill>
                      <a:schemeClr val="bg1">
                        <a:lumMod val="85000"/>
                      </a:schemeClr>
                    </a:solidFill>
                  </a:tcPr>
                </a:tc>
                <a:tc>
                  <a:txBody>
                    <a:bodyPr/>
                    <a:lstStyle/>
                    <a:p>
                      <a:endParaRPr lang="en-RW" dirty="0">
                        <a:solidFill>
                          <a:sysClr val="windowText" lastClr="000000"/>
                        </a:solidFill>
                      </a:endParaRPr>
                    </a:p>
                  </a:txBody>
                  <a:tcPr>
                    <a:solidFill>
                      <a:schemeClr val="bg1">
                        <a:lumMod val="85000"/>
                      </a:schemeClr>
                    </a:solidFill>
                  </a:tcPr>
                </a:tc>
                <a:tc>
                  <a:txBody>
                    <a:bodyPr/>
                    <a:lstStyle/>
                    <a:p>
                      <a:r>
                        <a:rPr lang="en-US" dirty="0">
                          <a:solidFill>
                            <a:sysClr val="windowText" lastClr="000000"/>
                          </a:solidFill>
                        </a:rPr>
                        <a:t>-</a:t>
                      </a:r>
                      <a:endParaRPr lang="en-RW" dirty="0">
                        <a:solidFill>
                          <a:sysClr val="windowText" lastClr="000000"/>
                        </a:solidFill>
                      </a:endParaRPr>
                    </a:p>
                  </a:txBody>
                  <a:tcPr>
                    <a:solidFill>
                      <a:schemeClr val="bg1">
                        <a:lumMod val="85000"/>
                      </a:schemeClr>
                    </a:solidFill>
                  </a:tcPr>
                </a:tc>
                <a:tc>
                  <a:txBody>
                    <a:bodyPr/>
                    <a:lstStyle/>
                    <a:p>
                      <a:r>
                        <a:rPr lang="en-US" dirty="0">
                          <a:solidFill>
                            <a:sysClr val="windowText" lastClr="000000"/>
                          </a:solidFill>
                        </a:rPr>
                        <a:t>-</a:t>
                      </a:r>
                      <a:endParaRPr lang="en-RW" dirty="0">
                        <a:solidFill>
                          <a:sysClr val="windowText" lastClr="000000"/>
                        </a:solidFill>
                      </a:endParaRPr>
                    </a:p>
                  </a:txBody>
                  <a:tcPr>
                    <a:solidFill>
                      <a:schemeClr val="bg1">
                        <a:lumMod val="85000"/>
                      </a:schemeClr>
                    </a:solidFill>
                  </a:tcPr>
                </a:tc>
                <a:extLst>
                  <a:ext uri="{0D108BD9-81ED-4DB2-BD59-A6C34878D82A}">
                    <a16:rowId xmlns:a16="http://schemas.microsoft.com/office/drawing/2014/main" val="1599045836"/>
                  </a:ext>
                </a:extLst>
              </a:tr>
              <a:tr h="372950">
                <a:tc>
                  <a:txBody>
                    <a:bodyPr/>
                    <a:lstStyle/>
                    <a:p>
                      <a:r>
                        <a:rPr lang="en-US" dirty="0">
                          <a:solidFill>
                            <a:sysClr val="windowText" lastClr="000000"/>
                          </a:solidFill>
                        </a:rPr>
                        <a:t>4</a:t>
                      </a:r>
                      <a:endParaRPr lang="en-RW" dirty="0">
                        <a:solidFill>
                          <a:sysClr val="windowText" lastClr="000000"/>
                        </a:solidFill>
                      </a:endParaRPr>
                    </a:p>
                  </a:txBody>
                  <a:tcPr>
                    <a:solidFill>
                      <a:schemeClr val="bg1">
                        <a:lumMod val="85000"/>
                      </a:schemeClr>
                    </a:solidFill>
                  </a:tcPr>
                </a:tc>
                <a:tc>
                  <a:txBody>
                    <a:bodyPr/>
                    <a:lstStyle/>
                    <a:p>
                      <a:r>
                        <a:rPr lang="en-US" dirty="0">
                          <a:solidFill>
                            <a:sysClr val="windowText" lastClr="000000"/>
                          </a:solidFill>
                        </a:rPr>
                        <a:t>5</a:t>
                      </a:r>
                      <a:endParaRPr lang="en-RW" dirty="0">
                        <a:solidFill>
                          <a:sysClr val="windowText" lastClr="000000"/>
                        </a:solidFill>
                      </a:endParaRPr>
                    </a:p>
                  </a:txBody>
                  <a:tcPr>
                    <a:solidFill>
                      <a:schemeClr val="bg1">
                        <a:lumMod val="85000"/>
                      </a:schemeClr>
                    </a:solidFill>
                  </a:tcPr>
                </a:tc>
                <a:tc>
                  <a:txBody>
                    <a:bodyPr/>
                    <a:lstStyle/>
                    <a:p>
                      <a:r>
                        <a:rPr lang="en-US" dirty="0">
                          <a:solidFill>
                            <a:sysClr val="windowText" lastClr="000000"/>
                          </a:solidFill>
                        </a:rPr>
                        <a:t>6</a:t>
                      </a:r>
                      <a:endParaRPr lang="en-RW" dirty="0">
                        <a:solidFill>
                          <a:sysClr val="windowText" lastClr="000000"/>
                        </a:solidFill>
                      </a:endParaRPr>
                    </a:p>
                  </a:txBody>
                  <a:tcPr>
                    <a:solidFill>
                      <a:schemeClr val="bg1">
                        <a:lumMod val="85000"/>
                      </a:schemeClr>
                    </a:solidFill>
                  </a:tcPr>
                </a:tc>
                <a:tc>
                  <a:txBody>
                    <a:bodyPr/>
                    <a:lstStyle/>
                    <a:p>
                      <a:r>
                        <a:rPr lang="en-US" dirty="0">
                          <a:solidFill>
                            <a:sysClr val="windowText" lastClr="000000"/>
                          </a:solidFill>
                        </a:rPr>
                        <a:t>11</a:t>
                      </a:r>
                      <a:endParaRPr lang="en-RW" dirty="0">
                        <a:solidFill>
                          <a:sysClr val="windowText" lastClr="000000"/>
                        </a:solidFill>
                      </a:endParaRPr>
                    </a:p>
                  </a:txBody>
                  <a:tcPr>
                    <a:solidFill>
                      <a:schemeClr val="bg1">
                        <a:lumMod val="85000"/>
                      </a:schemeClr>
                    </a:solidFill>
                  </a:tcPr>
                </a:tc>
                <a:tc gridSpan="3">
                  <a:txBody>
                    <a:bodyPr/>
                    <a:lstStyle/>
                    <a:p>
                      <a:pPr algn="ctr"/>
                      <a:r>
                        <a:rPr lang="en-US" b="1" i="1" dirty="0">
                          <a:solidFill>
                            <a:sysClr val="windowText" lastClr="000000"/>
                          </a:solidFill>
                        </a:rPr>
                        <a:t>Print sum to the console</a:t>
                      </a:r>
                      <a:endParaRPr lang="en-RW" b="1" i="1" dirty="0">
                        <a:solidFill>
                          <a:sysClr val="windowText" lastClr="000000"/>
                        </a:solidFill>
                      </a:endParaRPr>
                    </a:p>
                  </a:txBody>
                  <a:tcPr>
                    <a:solidFill>
                      <a:srgbClr val="FFC000"/>
                    </a:solidFill>
                  </a:tcPr>
                </a:tc>
                <a:tc hMerge="1">
                  <a:txBody>
                    <a:bodyPr/>
                    <a:lstStyle/>
                    <a:p>
                      <a:endParaRPr lang="en-RW" dirty="0">
                        <a:solidFill>
                          <a:sysClr val="windowText" lastClr="000000"/>
                        </a:solidFill>
                      </a:endParaRPr>
                    </a:p>
                  </a:txBody>
                  <a:tcPr>
                    <a:solidFill>
                      <a:schemeClr val="bg1">
                        <a:lumMod val="85000"/>
                      </a:schemeClr>
                    </a:solidFill>
                  </a:tcPr>
                </a:tc>
                <a:tc hMerge="1">
                  <a:txBody>
                    <a:bodyPr/>
                    <a:lstStyle/>
                    <a:p>
                      <a:endParaRPr lang="en-RW" dirty="0">
                        <a:solidFill>
                          <a:sysClr val="windowText" lastClr="000000"/>
                        </a:solidFill>
                      </a:endParaRPr>
                    </a:p>
                  </a:txBody>
                  <a:tcPr>
                    <a:solidFill>
                      <a:schemeClr val="bg1">
                        <a:lumMod val="85000"/>
                      </a:schemeClr>
                    </a:solidFill>
                  </a:tcPr>
                </a:tc>
                <a:extLst>
                  <a:ext uri="{0D108BD9-81ED-4DB2-BD59-A6C34878D82A}">
                    <a16:rowId xmlns:a16="http://schemas.microsoft.com/office/drawing/2014/main" val="1027322797"/>
                  </a:ext>
                </a:extLst>
              </a:tr>
            </a:tbl>
          </a:graphicData>
        </a:graphic>
      </p:graphicFrame>
      <p:sp>
        <p:nvSpPr>
          <p:cNvPr id="9" name="TextBox 8">
            <a:extLst>
              <a:ext uri="{FF2B5EF4-FFF2-40B4-BE49-F238E27FC236}">
                <a16:creationId xmlns:a16="http://schemas.microsoft.com/office/drawing/2014/main" id="{125F174E-95A5-4FA8-96AE-78F8ED2B2A0D}"/>
              </a:ext>
            </a:extLst>
          </p:cNvPr>
          <p:cNvSpPr txBox="1"/>
          <p:nvPr/>
        </p:nvSpPr>
        <p:spPr>
          <a:xfrm>
            <a:off x="-9370" y="1131306"/>
            <a:ext cx="628339" cy="1531445"/>
          </a:xfrm>
          <a:prstGeom prst="rect">
            <a:avLst/>
          </a:prstGeom>
          <a:noFill/>
        </p:spPr>
        <p:txBody>
          <a:bodyPr wrap="square" rtlCol="0">
            <a:spAutoFit/>
          </a:bodyPr>
          <a:lstStyle/>
          <a:p>
            <a:pPr>
              <a:lnSpc>
                <a:spcPct val="150000"/>
              </a:lnSpc>
            </a:pPr>
            <a:r>
              <a:rPr lang="en-US" sz="1600" b="1" dirty="0">
                <a:highlight>
                  <a:srgbClr val="FFFF00"/>
                </a:highlight>
              </a:rPr>
              <a:t>1.1</a:t>
            </a:r>
          </a:p>
          <a:p>
            <a:pPr>
              <a:lnSpc>
                <a:spcPct val="150000"/>
              </a:lnSpc>
            </a:pPr>
            <a:endParaRPr lang="en-US" sz="1600" b="1" dirty="0">
              <a:highlight>
                <a:srgbClr val="FFFF00"/>
              </a:highlight>
            </a:endParaRPr>
          </a:p>
          <a:p>
            <a:pPr>
              <a:lnSpc>
                <a:spcPct val="150000"/>
              </a:lnSpc>
            </a:pPr>
            <a:r>
              <a:rPr lang="en-US" sz="1600" b="1" dirty="0">
                <a:highlight>
                  <a:srgbClr val="FFFF00"/>
                </a:highlight>
              </a:rPr>
              <a:t>1.2</a:t>
            </a:r>
          </a:p>
          <a:p>
            <a:pPr>
              <a:lnSpc>
                <a:spcPct val="150000"/>
              </a:lnSpc>
            </a:pPr>
            <a:endParaRPr lang="en-US" sz="1600" b="1" dirty="0">
              <a:highlight>
                <a:srgbClr val="FFFF00"/>
              </a:highlight>
            </a:endParaRPr>
          </a:p>
        </p:txBody>
      </p:sp>
      <p:graphicFrame>
        <p:nvGraphicFramePr>
          <p:cNvPr id="10" name="Table 10">
            <a:extLst>
              <a:ext uri="{FF2B5EF4-FFF2-40B4-BE49-F238E27FC236}">
                <a16:creationId xmlns:a16="http://schemas.microsoft.com/office/drawing/2014/main" id="{1CD924BF-1939-42AE-AC4D-440EB09611A2}"/>
              </a:ext>
            </a:extLst>
          </p:cNvPr>
          <p:cNvGraphicFramePr>
            <a:graphicFrameLocks noGrp="1"/>
          </p:cNvGraphicFramePr>
          <p:nvPr>
            <p:extLst>
              <p:ext uri="{D42A27DB-BD31-4B8C-83A1-F6EECF244321}">
                <p14:modId xmlns:p14="http://schemas.microsoft.com/office/powerpoint/2010/main" val="3697497493"/>
              </p:ext>
            </p:extLst>
          </p:nvPr>
        </p:nvGraphicFramePr>
        <p:xfrm>
          <a:off x="5739776" y="5270450"/>
          <a:ext cx="880880" cy="831885"/>
        </p:xfrm>
        <a:graphic>
          <a:graphicData uri="http://schemas.openxmlformats.org/drawingml/2006/table">
            <a:tbl>
              <a:tblPr firstRow="1" bandRow="1">
                <a:tableStyleId>{5C22544A-7EE6-4342-B048-85BDC9FD1C3A}</a:tableStyleId>
              </a:tblPr>
              <a:tblGrid>
                <a:gridCol w="880880">
                  <a:extLst>
                    <a:ext uri="{9D8B030D-6E8A-4147-A177-3AD203B41FA5}">
                      <a16:colId xmlns:a16="http://schemas.microsoft.com/office/drawing/2014/main" val="1004353393"/>
                    </a:ext>
                  </a:extLst>
                </a:gridCol>
              </a:tblGrid>
              <a:tr h="374685">
                <a:tc>
                  <a:txBody>
                    <a:bodyPr/>
                    <a:lstStyle/>
                    <a:p>
                      <a:pPr algn="ctr"/>
                      <a:r>
                        <a:rPr lang="en-US" sz="2400" b="1" dirty="0">
                          <a:solidFill>
                            <a:sysClr val="windowText" lastClr="000000"/>
                          </a:solidFill>
                        </a:rPr>
                        <a:t>5</a:t>
                      </a:r>
                      <a:endParaRPr lang="en-RW" sz="2400" b="1" dirty="0">
                        <a:solidFill>
                          <a:sysClr val="windowText" lastClr="000000"/>
                        </a:solidFill>
                      </a:endParaRPr>
                    </a:p>
                  </a:txBody>
                  <a:tcPr>
                    <a:solidFill>
                      <a:schemeClr val="accent1">
                        <a:lumMod val="60000"/>
                        <a:lumOff val="40000"/>
                      </a:schemeClr>
                    </a:solidFill>
                  </a:tcPr>
                </a:tc>
                <a:extLst>
                  <a:ext uri="{0D108BD9-81ED-4DB2-BD59-A6C34878D82A}">
                    <a16:rowId xmlns:a16="http://schemas.microsoft.com/office/drawing/2014/main" val="1165095940"/>
                  </a:ext>
                </a:extLst>
              </a:tr>
              <a:tr h="374685">
                <a:tc>
                  <a:txBody>
                    <a:bodyPr/>
                    <a:lstStyle/>
                    <a:p>
                      <a:pPr algn="ctr"/>
                      <a:r>
                        <a:rPr lang="en-US" b="1" dirty="0">
                          <a:solidFill>
                            <a:sysClr val="windowText" lastClr="000000"/>
                          </a:solidFill>
                        </a:rPr>
                        <a:t>0XF001</a:t>
                      </a:r>
                      <a:endParaRPr lang="en-RW" b="1" dirty="0">
                        <a:solidFill>
                          <a:sysClr val="windowText" lastClr="000000"/>
                        </a:solidFill>
                      </a:endParaRPr>
                    </a:p>
                  </a:txBody>
                  <a:tcPr>
                    <a:solidFill>
                      <a:schemeClr val="accent1">
                        <a:lumMod val="40000"/>
                        <a:lumOff val="60000"/>
                      </a:schemeClr>
                    </a:solidFill>
                  </a:tcPr>
                </a:tc>
                <a:extLst>
                  <a:ext uri="{0D108BD9-81ED-4DB2-BD59-A6C34878D82A}">
                    <a16:rowId xmlns:a16="http://schemas.microsoft.com/office/drawing/2014/main" val="642416508"/>
                  </a:ext>
                </a:extLst>
              </a:tr>
            </a:tbl>
          </a:graphicData>
        </a:graphic>
      </p:graphicFrame>
      <p:sp>
        <p:nvSpPr>
          <p:cNvPr id="12" name="TextBox 11">
            <a:extLst>
              <a:ext uri="{FF2B5EF4-FFF2-40B4-BE49-F238E27FC236}">
                <a16:creationId xmlns:a16="http://schemas.microsoft.com/office/drawing/2014/main" id="{B0655F69-758E-43DC-B5D1-1E19A2D256A1}"/>
              </a:ext>
            </a:extLst>
          </p:cNvPr>
          <p:cNvSpPr txBox="1"/>
          <p:nvPr/>
        </p:nvSpPr>
        <p:spPr>
          <a:xfrm>
            <a:off x="5336497" y="5394004"/>
            <a:ext cx="719528" cy="584775"/>
          </a:xfrm>
          <a:prstGeom prst="rect">
            <a:avLst/>
          </a:prstGeom>
          <a:noFill/>
        </p:spPr>
        <p:txBody>
          <a:bodyPr wrap="square" rtlCol="0">
            <a:spAutoFit/>
          </a:bodyPr>
          <a:lstStyle/>
          <a:p>
            <a:r>
              <a:rPr lang="en-US" sz="3200" b="1" dirty="0"/>
              <a:t>x</a:t>
            </a:r>
            <a:endParaRPr lang="en-RW" sz="3200" b="1" dirty="0"/>
          </a:p>
        </p:txBody>
      </p:sp>
      <p:graphicFrame>
        <p:nvGraphicFramePr>
          <p:cNvPr id="13" name="Table 10">
            <a:extLst>
              <a:ext uri="{FF2B5EF4-FFF2-40B4-BE49-F238E27FC236}">
                <a16:creationId xmlns:a16="http://schemas.microsoft.com/office/drawing/2014/main" id="{5C83636D-0E28-4D0C-97E4-A12E647F220E}"/>
              </a:ext>
            </a:extLst>
          </p:cNvPr>
          <p:cNvGraphicFramePr>
            <a:graphicFrameLocks noGrp="1"/>
          </p:cNvGraphicFramePr>
          <p:nvPr>
            <p:extLst>
              <p:ext uri="{D42A27DB-BD31-4B8C-83A1-F6EECF244321}">
                <p14:modId xmlns:p14="http://schemas.microsoft.com/office/powerpoint/2010/main" val="3103719193"/>
              </p:ext>
            </p:extLst>
          </p:nvPr>
        </p:nvGraphicFramePr>
        <p:xfrm>
          <a:off x="7248056" y="5275214"/>
          <a:ext cx="880880" cy="831885"/>
        </p:xfrm>
        <a:graphic>
          <a:graphicData uri="http://schemas.openxmlformats.org/drawingml/2006/table">
            <a:tbl>
              <a:tblPr firstRow="1" bandRow="1">
                <a:tableStyleId>{5C22544A-7EE6-4342-B048-85BDC9FD1C3A}</a:tableStyleId>
              </a:tblPr>
              <a:tblGrid>
                <a:gridCol w="880880">
                  <a:extLst>
                    <a:ext uri="{9D8B030D-6E8A-4147-A177-3AD203B41FA5}">
                      <a16:colId xmlns:a16="http://schemas.microsoft.com/office/drawing/2014/main" val="1004353393"/>
                    </a:ext>
                  </a:extLst>
                </a:gridCol>
              </a:tblGrid>
              <a:tr h="374685">
                <a:tc>
                  <a:txBody>
                    <a:bodyPr/>
                    <a:lstStyle/>
                    <a:p>
                      <a:pPr algn="ctr"/>
                      <a:r>
                        <a:rPr lang="en-US" sz="2400" b="1" dirty="0">
                          <a:solidFill>
                            <a:sysClr val="windowText" lastClr="000000"/>
                          </a:solidFill>
                        </a:rPr>
                        <a:t>6</a:t>
                      </a:r>
                      <a:endParaRPr lang="en-RW" sz="2400" b="1" dirty="0">
                        <a:solidFill>
                          <a:sysClr val="windowText" lastClr="000000"/>
                        </a:solidFill>
                      </a:endParaRPr>
                    </a:p>
                  </a:txBody>
                  <a:tcPr>
                    <a:solidFill>
                      <a:schemeClr val="accent1">
                        <a:lumMod val="60000"/>
                        <a:lumOff val="40000"/>
                      </a:schemeClr>
                    </a:solidFill>
                  </a:tcPr>
                </a:tc>
                <a:extLst>
                  <a:ext uri="{0D108BD9-81ED-4DB2-BD59-A6C34878D82A}">
                    <a16:rowId xmlns:a16="http://schemas.microsoft.com/office/drawing/2014/main" val="1165095940"/>
                  </a:ext>
                </a:extLst>
              </a:tr>
              <a:tr h="374685">
                <a:tc>
                  <a:txBody>
                    <a:bodyPr/>
                    <a:lstStyle/>
                    <a:p>
                      <a:pPr algn="ctr"/>
                      <a:r>
                        <a:rPr lang="en-US" b="1" dirty="0">
                          <a:solidFill>
                            <a:sysClr val="windowText" lastClr="000000"/>
                          </a:solidFill>
                        </a:rPr>
                        <a:t>0XFE10</a:t>
                      </a:r>
                      <a:endParaRPr lang="en-RW" b="1" dirty="0">
                        <a:solidFill>
                          <a:sysClr val="windowText" lastClr="000000"/>
                        </a:solidFill>
                      </a:endParaRPr>
                    </a:p>
                  </a:txBody>
                  <a:tcPr>
                    <a:solidFill>
                      <a:schemeClr val="accent1">
                        <a:lumMod val="40000"/>
                        <a:lumOff val="60000"/>
                      </a:schemeClr>
                    </a:solidFill>
                  </a:tcPr>
                </a:tc>
                <a:extLst>
                  <a:ext uri="{0D108BD9-81ED-4DB2-BD59-A6C34878D82A}">
                    <a16:rowId xmlns:a16="http://schemas.microsoft.com/office/drawing/2014/main" val="642416508"/>
                  </a:ext>
                </a:extLst>
              </a:tr>
            </a:tbl>
          </a:graphicData>
        </a:graphic>
      </p:graphicFrame>
      <p:sp>
        <p:nvSpPr>
          <p:cNvPr id="14" name="TextBox 13">
            <a:extLst>
              <a:ext uri="{FF2B5EF4-FFF2-40B4-BE49-F238E27FC236}">
                <a16:creationId xmlns:a16="http://schemas.microsoft.com/office/drawing/2014/main" id="{11C5748F-7EE3-49CE-A91D-1723DA4C3EC6}"/>
              </a:ext>
            </a:extLst>
          </p:cNvPr>
          <p:cNvSpPr txBox="1"/>
          <p:nvPr/>
        </p:nvSpPr>
        <p:spPr>
          <a:xfrm>
            <a:off x="6889747" y="5398768"/>
            <a:ext cx="719528" cy="584775"/>
          </a:xfrm>
          <a:prstGeom prst="rect">
            <a:avLst/>
          </a:prstGeom>
          <a:noFill/>
        </p:spPr>
        <p:txBody>
          <a:bodyPr wrap="square" rtlCol="0">
            <a:spAutoFit/>
          </a:bodyPr>
          <a:lstStyle/>
          <a:p>
            <a:r>
              <a:rPr lang="en-US" sz="3200" b="1" dirty="0"/>
              <a:t>y</a:t>
            </a:r>
            <a:endParaRPr lang="en-RW" sz="3200" b="1" dirty="0"/>
          </a:p>
        </p:txBody>
      </p:sp>
      <p:graphicFrame>
        <p:nvGraphicFramePr>
          <p:cNvPr id="15" name="Table 10">
            <a:extLst>
              <a:ext uri="{FF2B5EF4-FFF2-40B4-BE49-F238E27FC236}">
                <a16:creationId xmlns:a16="http://schemas.microsoft.com/office/drawing/2014/main" id="{133B5366-4232-4476-B8BF-DF10073C3533}"/>
              </a:ext>
            </a:extLst>
          </p:cNvPr>
          <p:cNvGraphicFramePr>
            <a:graphicFrameLocks noGrp="1"/>
          </p:cNvGraphicFramePr>
          <p:nvPr>
            <p:extLst>
              <p:ext uri="{D42A27DB-BD31-4B8C-83A1-F6EECF244321}">
                <p14:modId xmlns:p14="http://schemas.microsoft.com/office/powerpoint/2010/main" val="2990206692"/>
              </p:ext>
            </p:extLst>
          </p:nvPr>
        </p:nvGraphicFramePr>
        <p:xfrm>
          <a:off x="8931950" y="5270450"/>
          <a:ext cx="880880" cy="831885"/>
        </p:xfrm>
        <a:graphic>
          <a:graphicData uri="http://schemas.openxmlformats.org/drawingml/2006/table">
            <a:tbl>
              <a:tblPr firstRow="1" bandRow="1">
                <a:tableStyleId>{5C22544A-7EE6-4342-B048-85BDC9FD1C3A}</a:tableStyleId>
              </a:tblPr>
              <a:tblGrid>
                <a:gridCol w="880880">
                  <a:extLst>
                    <a:ext uri="{9D8B030D-6E8A-4147-A177-3AD203B41FA5}">
                      <a16:colId xmlns:a16="http://schemas.microsoft.com/office/drawing/2014/main" val="1004353393"/>
                    </a:ext>
                  </a:extLst>
                </a:gridCol>
              </a:tblGrid>
              <a:tr h="374685">
                <a:tc>
                  <a:txBody>
                    <a:bodyPr/>
                    <a:lstStyle/>
                    <a:p>
                      <a:pPr algn="ctr"/>
                      <a:r>
                        <a:rPr lang="en-US" sz="2400" b="1" dirty="0">
                          <a:solidFill>
                            <a:sysClr val="windowText" lastClr="000000"/>
                          </a:solidFill>
                        </a:rPr>
                        <a:t>5</a:t>
                      </a:r>
                      <a:endParaRPr lang="en-RW" sz="2400" b="1" dirty="0">
                        <a:solidFill>
                          <a:sysClr val="windowText" lastClr="000000"/>
                        </a:solidFill>
                      </a:endParaRPr>
                    </a:p>
                  </a:txBody>
                  <a:tcPr>
                    <a:solidFill>
                      <a:schemeClr val="accent1">
                        <a:lumMod val="60000"/>
                        <a:lumOff val="40000"/>
                      </a:schemeClr>
                    </a:solidFill>
                  </a:tcPr>
                </a:tc>
                <a:extLst>
                  <a:ext uri="{0D108BD9-81ED-4DB2-BD59-A6C34878D82A}">
                    <a16:rowId xmlns:a16="http://schemas.microsoft.com/office/drawing/2014/main" val="1165095940"/>
                  </a:ext>
                </a:extLst>
              </a:tr>
              <a:tr h="374685">
                <a:tc>
                  <a:txBody>
                    <a:bodyPr/>
                    <a:lstStyle/>
                    <a:p>
                      <a:pPr algn="ctr"/>
                      <a:r>
                        <a:rPr lang="en-US" b="1" dirty="0">
                          <a:solidFill>
                            <a:sysClr val="windowText" lastClr="000000"/>
                          </a:solidFill>
                        </a:rPr>
                        <a:t>0FF002</a:t>
                      </a:r>
                      <a:endParaRPr lang="en-RW" b="1" dirty="0">
                        <a:solidFill>
                          <a:sysClr val="windowText" lastClr="000000"/>
                        </a:solidFill>
                      </a:endParaRPr>
                    </a:p>
                  </a:txBody>
                  <a:tcPr>
                    <a:solidFill>
                      <a:schemeClr val="accent1">
                        <a:lumMod val="40000"/>
                        <a:lumOff val="60000"/>
                      </a:schemeClr>
                    </a:solidFill>
                  </a:tcPr>
                </a:tc>
                <a:extLst>
                  <a:ext uri="{0D108BD9-81ED-4DB2-BD59-A6C34878D82A}">
                    <a16:rowId xmlns:a16="http://schemas.microsoft.com/office/drawing/2014/main" val="642416508"/>
                  </a:ext>
                </a:extLst>
              </a:tr>
            </a:tbl>
          </a:graphicData>
        </a:graphic>
      </p:graphicFrame>
      <p:sp>
        <p:nvSpPr>
          <p:cNvPr id="16" name="TextBox 15">
            <a:extLst>
              <a:ext uri="{FF2B5EF4-FFF2-40B4-BE49-F238E27FC236}">
                <a16:creationId xmlns:a16="http://schemas.microsoft.com/office/drawing/2014/main" id="{EDCD81D4-A2B7-4FD7-B46E-C8A2DA7CC90D}"/>
              </a:ext>
            </a:extLst>
          </p:cNvPr>
          <p:cNvSpPr txBox="1"/>
          <p:nvPr/>
        </p:nvSpPr>
        <p:spPr>
          <a:xfrm>
            <a:off x="8483701" y="5394004"/>
            <a:ext cx="719528" cy="584775"/>
          </a:xfrm>
          <a:prstGeom prst="rect">
            <a:avLst/>
          </a:prstGeom>
          <a:noFill/>
        </p:spPr>
        <p:txBody>
          <a:bodyPr wrap="square" rtlCol="0">
            <a:spAutoFit/>
          </a:bodyPr>
          <a:lstStyle/>
          <a:p>
            <a:r>
              <a:rPr lang="en-US" sz="3200" b="1" dirty="0"/>
              <a:t>a</a:t>
            </a:r>
            <a:endParaRPr lang="en-RW" sz="3200" b="1" dirty="0"/>
          </a:p>
        </p:txBody>
      </p:sp>
      <p:graphicFrame>
        <p:nvGraphicFramePr>
          <p:cNvPr id="17" name="Table 10">
            <a:extLst>
              <a:ext uri="{FF2B5EF4-FFF2-40B4-BE49-F238E27FC236}">
                <a16:creationId xmlns:a16="http://schemas.microsoft.com/office/drawing/2014/main" id="{E6A02A75-55AA-453A-A92F-C9824EAEB959}"/>
              </a:ext>
            </a:extLst>
          </p:cNvPr>
          <p:cNvGraphicFramePr>
            <a:graphicFrameLocks noGrp="1"/>
          </p:cNvGraphicFramePr>
          <p:nvPr>
            <p:extLst>
              <p:ext uri="{D42A27DB-BD31-4B8C-83A1-F6EECF244321}">
                <p14:modId xmlns:p14="http://schemas.microsoft.com/office/powerpoint/2010/main" val="338225850"/>
              </p:ext>
            </p:extLst>
          </p:nvPr>
        </p:nvGraphicFramePr>
        <p:xfrm>
          <a:off x="10405253" y="5238410"/>
          <a:ext cx="880880" cy="895572"/>
        </p:xfrm>
        <a:graphic>
          <a:graphicData uri="http://schemas.openxmlformats.org/drawingml/2006/table">
            <a:tbl>
              <a:tblPr firstRow="1" bandRow="1">
                <a:tableStyleId>{5C22544A-7EE6-4342-B048-85BDC9FD1C3A}</a:tableStyleId>
              </a:tblPr>
              <a:tblGrid>
                <a:gridCol w="880880">
                  <a:extLst>
                    <a:ext uri="{9D8B030D-6E8A-4147-A177-3AD203B41FA5}">
                      <a16:colId xmlns:a16="http://schemas.microsoft.com/office/drawing/2014/main" val="1004353393"/>
                    </a:ext>
                  </a:extLst>
                </a:gridCol>
              </a:tblGrid>
              <a:tr h="492202">
                <a:tc>
                  <a:txBody>
                    <a:bodyPr/>
                    <a:lstStyle/>
                    <a:p>
                      <a:pPr algn="ctr"/>
                      <a:r>
                        <a:rPr lang="en-US" sz="2400" b="1" dirty="0">
                          <a:solidFill>
                            <a:sysClr val="windowText" lastClr="000000"/>
                          </a:solidFill>
                        </a:rPr>
                        <a:t>6</a:t>
                      </a:r>
                      <a:endParaRPr lang="en-RW" sz="2400" b="1" dirty="0">
                        <a:solidFill>
                          <a:sysClr val="windowText" lastClr="000000"/>
                        </a:solidFill>
                      </a:endParaRPr>
                    </a:p>
                  </a:txBody>
                  <a:tcPr>
                    <a:solidFill>
                      <a:schemeClr val="accent1">
                        <a:lumMod val="60000"/>
                        <a:lumOff val="40000"/>
                      </a:schemeClr>
                    </a:solidFill>
                  </a:tcPr>
                </a:tc>
                <a:extLst>
                  <a:ext uri="{0D108BD9-81ED-4DB2-BD59-A6C34878D82A}">
                    <a16:rowId xmlns:a16="http://schemas.microsoft.com/office/drawing/2014/main" val="1165095940"/>
                  </a:ext>
                </a:extLst>
              </a:tr>
              <a:tr h="403370">
                <a:tc>
                  <a:txBody>
                    <a:bodyPr/>
                    <a:lstStyle/>
                    <a:p>
                      <a:pPr algn="ctr"/>
                      <a:r>
                        <a:rPr lang="en-US" b="1" dirty="0">
                          <a:solidFill>
                            <a:sysClr val="windowText" lastClr="000000"/>
                          </a:solidFill>
                        </a:rPr>
                        <a:t>0FF512</a:t>
                      </a:r>
                      <a:endParaRPr lang="en-RW" b="1" dirty="0">
                        <a:solidFill>
                          <a:sysClr val="windowText" lastClr="000000"/>
                        </a:solidFill>
                      </a:endParaRPr>
                    </a:p>
                  </a:txBody>
                  <a:tcPr>
                    <a:solidFill>
                      <a:schemeClr val="accent1">
                        <a:lumMod val="40000"/>
                        <a:lumOff val="60000"/>
                      </a:schemeClr>
                    </a:solidFill>
                  </a:tcPr>
                </a:tc>
                <a:extLst>
                  <a:ext uri="{0D108BD9-81ED-4DB2-BD59-A6C34878D82A}">
                    <a16:rowId xmlns:a16="http://schemas.microsoft.com/office/drawing/2014/main" val="642416508"/>
                  </a:ext>
                </a:extLst>
              </a:tr>
            </a:tbl>
          </a:graphicData>
        </a:graphic>
      </p:graphicFrame>
      <p:sp>
        <p:nvSpPr>
          <p:cNvPr id="18" name="TextBox 17">
            <a:extLst>
              <a:ext uri="{FF2B5EF4-FFF2-40B4-BE49-F238E27FC236}">
                <a16:creationId xmlns:a16="http://schemas.microsoft.com/office/drawing/2014/main" id="{8A839178-5CE1-4664-A73D-82450AB2A14C}"/>
              </a:ext>
            </a:extLst>
          </p:cNvPr>
          <p:cNvSpPr txBox="1"/>
          <p:nvPr/>
        </p:nvSpPr>
        <p:spPr>
          <a:xfrm>
            <a:off x="9986984" y="5361964"/>
            <a:ext cx="719528" cy="584775"/>
          </a:xfrm>
          <a:prstGeom prst="rect">
            <a:avLst/>
          </a:prstGeom>
          <a:noFill/>
        </p:spPr>
        <p:txBody>
          <a:bodyPr wrap="square" rtlCol="0">
            <a:spAutoFit/>
          </a:bodyPr>
          <a:lstStyle/>
          <a:p>
            <a:r>
              <a:rPr lang="en-US" sz="3200" b="1" dirty="0"/>
              <a:t>b</a:t>
            </a:r>
            <a:endParaRPr lang="en-RW" sz="3200" b="1" dirty="0"/>
          </a:p>
        </p:txBody>
      </p:sp>
      <p:graphicFrame>
        <p:nvGraphicFramePr>
          <p:cNvPr id="19" name="Table 10">
            <a:extLst>
              <a:ext uri="{FF2B5EF4-FFF2-40B4-BE49-F238E27FC236}">
                <a16:creationId xmlns:a16="http://schemas.microsoft.com/office/drawing/2014/main" id="{84DB37C8-346C-4A43-A05B-8DDB77F0F7A9}"/>
              </a:ext>
            </a:extLst>
          </p:cNvPr>
          <p:cNvGraphicFramePr>
            <a:graphicFrameLocks noGrp="1"/>
          </p:cNvGraphicFramePr>
          <p:nvPr>
            <p:extLst>
              <p:ext uri="{D42A27DB-BD31-4B8C-83A1-F6EECF244321}">
                <p14:modId xmlns:p14="http://schemas.microsoft.com/office/powerpoint/2010/main" val="3409242308"/>
              </p:ext>
            </p:extLst>
          </p:nvPr>
        </p:nvGraphicFramePr>
        <p:xfrm>
          <a:off x="4143273" y="5279693"/>
          <a:ext cx="880880" cy="831885"/>
        </p:xfrm>
        <a:graphic>
          <a:graphicData uri="http://schemas.openxmlformats.org/drawingml/2006/table">
            <a:tbl>
              <a:tblPr firstRow="1" bandRow="1">
                <a:tableStyleId>{5C22544A-7EE6-4342-B048-85BDC9FD1C3A}</a:tableStyleId>
              </a:tblPr>
              <a:tblGrid>
                <a:gridCol w="880880">
                  <a:extLst>
                    <a:ext uri="{9D8B030D-6E8A-4147-A177-3AD203B41FA5}">
                      <a16:colId xmlns:a16="http://schemas.microsoft.com/office/drawing/2014/main" val="1004353393"/>
                    </a:ext>
                  </a:extLst>
                </a:gridCol>
              </a:tblGrid>
              <a:tr h="374685">
                <a:tc>
                  <a:txBody>
                    <a:bodyPr/>
                    <a:lstStyle/>
                    <a:p>
                      <a:pPr algn="ctr"/>
                      <a:r>
                        <a:rPr lang="en-US" sz="2400" b="1" dirty="0">
                          <a:solidFill>
                            <a:sysClr val="windowText" lastClr="000000"/>
                          </a:solidFill>
                        </a:rPr>
                        <a:t>11</a:t>
                      </a:r>
                      <a:endParaRPr lang="en-RW" sz="2400" b="1" dirty="0">
                        <a:solidFill>
                          <a:sysClr val="windowText" lastClr="000000"/>
                        </a:solidFill>
                      </a:endParaRPr>
                    </a:p>
                  </a:txBody>
                  <a:tcPr>
                    <a:solidFill>
                      <a:schemeClr val="accent1">
                        <a:lumMod val="60000"/>
                        <a:lumOff val="40000"/>
                      </a:schemeClr>
                    </a:solidFill>
                  </a:tcPr>
                </a:tc>
                <a:extLst>
                  <a:ext uri="{0D108BD9-81ED-4DB2-BD59-A6C34878D82A}">
                    <a16:rowId xmlns:a16="http://schemas.microsoft.com/office/drawing/2014/main" val="1165095940"/>
                  </a:ext>
                </a:extLst>
              </a:tr>
              <a:tr h="374685">
                <a:tc>
                  <a:txBody>
                    <a:bodyPr/>
                    <a:lstStyle/>
                    <a:p>
                      <a:pPr algn="ctr"/>
                      <a:r>
                        <a:rPr lang="en-US" b="1" dirty="0">
                          <a:solidFill>
                            <a:sysClr val="windowText" lastClr="000000"/>
                          </a:solidFill>
                        </a:rPr>
                        <a:t>0XF621</a:t>
                      </a:r>
                      <a:endParaRPr lang="en-RW" b="1" dirty="0">
                        <a:solidFill>
                          <a:sysClr val="windowText" lastClr="000000"/>
                        </a:solidFill>
                      </a:endParaRPr>
                    </a:p>
                  </a:txBody>
                  <a:tcPr>
                    <a:solidFill>
                      <a:schemeClr val="accent1">
                        <a:lumMod val="40000"/>
                        <a:lumOff val="60000"/>
                      </a:schemeClr>
                    </a:solidFill>
                  </a:tcPr>
                </a:tc>
                <a:extLst>
                  <a:ext uri="{0D108BD9-81ED-4DB2-BD59-A6C34878D82A}">
                    <a16:rowId xmlns:a16="http://schemas.microsoft.com/office/drawing/2014/main" val="642416508"/>
                  </a:ext>
                </a:extLst>
              </a:tr>
            </a:tbl>
          </a:graphicData>
        </a:graphic>
      </p:graphicFrame>
      <p:sp>
        <p:nvSpPr>
          <p:cNvPr id="20" name="TextBox 19">
            <a:extLst>
              <a:ext uri="{FF2B5EF4-FFF2-40B4-BE49-F238E27FC236}">
                <a16:creationId xmlns:a16="http://schemas.microsoft.com/office/drawing/2014/main" id="{30DD190C-979B-41F3-B912-1CA839184203}"/>
              </a:ext>
            </a:extLst>
          </p:cNvPr>
          <p:cNvSpPr txBox="1"/>
          <p:nvPr/>
        </p:nvSpPr>
        <p:spPr>
          <a:xfrm>
            <a:off x="3208626" y="5403247"/>
            <a:ext cx="1250896" cy="584775"/>
          </a:xfrm>
          <a:prstGeom prst="rect">
            <a:avLst/>
          </a:prstGeom>
          <a:noFill/>
        </p:spPr>
        <p:txBody>
          <a:bodyPr wrap="square" rtlCol="0">
            <a:spAutoFit/>
          </a:bodyPr>
          <a:lstStyle/>
          <a:p>
            <a:r>
              <a:rPr lang="en-US" sz="3200" b="1" dirty="0"/>
              <a:t>sum</a:t>
            </a:r>
            <a:endParaRPr lang="en-RW" sz="3200" b="1" dirty="0"/>
          </a:p>
        </p:txBody>
      </p:sp>
    </p:spTree>
    <p:extLst>
      <p:ext uri="{BB962C8B-B14F-4D97-AF65-F5344CB8AC3E}">
        <p14:creationId xmlns:p14="http://schemas.microsoft.com/office/powerpoint/2010/main" val="12922824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FB16C59-2924-446A-981B-39C634CADE82}"/>
              </a:ext>
            </a:extLst>
          </p:cNvPr>
          <p:cNvSpPr>
            <a:spLocks noGrp="1"/>
          </p:cNvSpPr>
          <p:nvPr>
            <p:ph type="sldNum" sz="quarter" idx="12"/>
          </p:nvPr>
        </p:nvSpPr>
        <p:spPr/>
        <p:txBody>
          <a:bodyPr/>
          <a:lstStyle/>
          <a:p>
            <a:fld id="{583C1354-0F4F-4118-983A-17CBBA946E76}" type="slidenum">
              <a:rPr lang="en-RW" smtClean="0"/>
              <a:t>13</a:t>
            </a:fld>
            <a:endParaRPr lang="en-RW"/>
          </a:p>
        </p:txBody>
      </p:sp>
      <p:graphicFrame>
        <p:nvGraphicFramePr>
          <p:cNvPr id="10" name="Table 10">
            <a:extLst>
              <a:ext uri="{FF2B5EF4-FFF2-40B4-BE49-F238E27FC236}">
                <a16:creationId xmlns:a16="http://schemas.microsoft.com/office/drawing/2014/main" id="{1CD924BF-1939-42AE-AC4D-440EB09611A2}"/>
              </a:ext>
            </a:extLst>
          </p:cNvPr>
          <p:cNvGraphicFramePr>
            <a:graphicFrameLocks noGrp="1"/>
          </p:cNvGraphicFramePr>
          <p:nvPr/>
        </p:nvGraphicFramePr>
        <p:xfrm>
          <a:off x="5739776" y="5270450"/>
          <a:ext cx="880880" cy="831885"/>
        </p:xfrm>
        <a:graphic>
          <a:graphicData uri="http://schemas.openxmlformats.org/drawingml/2006/table">
            <a:tbl>
              <a:tblPr firstRow="1" bandRow="1">
                <a:tableStyleId>{5C22544A-7EE6-4342-B048-85BDC9FD1C3A}</a:tableStyleId>
              </a:tblPr>
              <a:tblGrid>
                <a:gridCol w="880880">
                  <a:extLst>
                    <a:ext uri="{9D8B030D-6E8A-4147-A177-3AD203B41FA5}">
                      <a16:colId xmlns:a16="http://schemas.microsoft.com/office/drawing/2014/main" val="1004353393"/>
                    </a:ext>
                  </a:extLst>
                </a:gridCol>
              </a:tblGrid>
              <a:tr h="374685">
                <a:tc>
                  <a:txBody>
                    <a:bodyPr/>
                    <a:lstStyle/>
                    <a:p>
                      <a:pPr algn="ctr"/>
                      <a:r>
                        <a:rPr lang="en-US" sz="2400" b="1" dirty="0">
                          <a:solidFill>
                            <a:sysClr val="windowText" lastClr="000000"/>
                          </a:solidFill>
                        </a:rPr>
                        <a:t>5</a:t>
                      </a:r>
                      <a:endParaRPr lang="en-RW" sz="2400" b="1" dirty="0">
                        <a:solidFill>
                          <a:sysClr val="windowText" lastClr="000000"/>
                        </a:solidFill>
                      </a:endParaRPr>
                    </a:p>
                  </a:txBody>
                  <a:tcPr>
                    <a:solidFill>
                      <a:schemeClr val="accent1">
                        <a:lumMod val="60000"/>
                        <a:lumOff val="40000"/>
                      </a:schemeClr>
                    </a:solidFill>
                  </a:tcPr>
                </a:tc>
                <a:extLst>
                  <a:ext uri="{0D108BD9-81ED-4DB2-BD59-A6C34878D82A}">
                    <a16:rowId xmlns:a16="http://schemas.microsoft.com/office/drawing/2014/main" val="1165095940"/>
                  </a:ext>
                </a:extLst>
              </a:tr>
              <a:tr h="374685">
                <a:tc>
                  <a:txBody>
                    <a:bodyPr/>
                    <a:lstStyle/>
                    <a:p>
                      <a:pPr algn="ctr"/>
                      <a:r>
                        <a:rPr lang="en-US" b="1" dirty="0">
                          <a:solidFill>
                            <a:sysClr val="windowText" lastClr="000000"/>
                          </a:solidFill>
                        </a:rPr>
                        <a:t>0XF001</a:t>
                      </a:r>
                      <a:endParaRPr lang="en-RW" b="1" dirty="0">
                        <a:solidFill>
                          <a:sysClr val="windowText" lastClr="000000"/>
                        </a:solidFill>
                      </a:endParaRPr>
                    </a:p>
                  </a:txBody>
                  <a:tcPr>
                    <a:solidFill>
                      <a:schemeClr val="accent1">
                        <a:lumMod val="40000"/>
                        <a:lumOff val="60000"/>
                      </a:schemeClr>
                    </a:solidFill>
                  </a:tcPr>
                </a:tc>
                <a:extLst>
                  <a:ext uri="{0D108BD9-81ED-4DB2-BD59-A6C34878D82A}">
                    <a16:rowId xmlns:a16="http://schemas.microsoft.com/office/drawing/2014/main" val="642416508"/>
                  </a:ext>
                </a:extLst>
              </a:tr>
            </a:tbl>
          </a:graphicData>
        </a:graphic>
      </p:graphicFrame>
      <p:sp>
        <p:nvSpPr>
          <p:cNvPr id="12" name="TextBox 11">
            <a:extLst>
              <a:ext uri="{FF2B5EF4-FFF2-40B4-BE49-F238E27FC236}">
                <a16:creationId xmlns:a16="http://schemas.microsoft.com/office/drawing/2014/main" id="{B0655F69-758E-43DC-B5D1-1E19A2D256A1}"/>
              </a:ext>
            </a:extLst>
          </p:cNvPr>
          <p:cNvSpPr txBox="1"/>
          <p:nvPr/>
        </p:nvSpPr>
        <p:spPr>
          <a:xfrm>
            <a:off x="5336497" y="5394004"/>
            <a:ext cx="719528" cy="584775"/>
          </a:xfrm>
          <a:prstGeom prst="rect">
            <a:avLst/>
          </a:prstGeom>
          <a:noFill/>
        </p:spPr>
        <p:txBody>
          <a:bodyPr wrap="square" rtlCol="0">
            <a:spAutoFit/>
          </a:bodyPr>
          <a:lstStyle/>
          <a:p>
            <a:r>
              <a:rPr lang="en-US" sz="3200" b="1" dirty="0"/>
              <a:t>x</a:t>
            </a:r>
            <a:endParaRPr lang="en-RW" sz="3200" b="1" dirty="0"/>
          </a:p>
        </p:txBody>
      </p:sp>
      <p:graphicFrame>
        <p:nvGraphicFramePr>
          <p:cNvPr id="13" name="Table 10">
            <a:extLst>
              <a:ext uri="{FF2B5EF4-FFF2-40B4-BE49-F238E27FC236}">
                <a16:creationId xmlns:a16="http://schemas.microsoft.com/office/drawing/2014/main" id="{5C83636D-0E28-4D0C-97E4-A12E647F220E}"/>
              </a:ext>
            </a:extLst>
          </p:cNvPr>
          <p:cNvGraphicFramePr>
            <a:graphicFrameLocks noGrp="1"/>
          </p:cNvGraphicFramePr>
          <p:nvPr/>
        </p:nvGraphicFramePr>
        <p:xfrm>
          <a:off x="7248056" y="5275214"/>
          <a:ext cx="880880" cy="831885"/>
        </p:xfrm>
        <a:graphic>
          <a:graphicData uri="http://schemas.openxmlformats.org/drawingml/2006/table">
            <a:tbl>
              <a:tblPr firstRow="1" bandRow="1">
                <a:tableStyleId>{5C22544A-7EE6-4342-B048-85BDC9FD1C3A}</a:tableStyleId>
              </a:tblPr>
              <a:tblGrid>
                <a:gridCol w="880880">
                  <a:extLst>
                    <a:ext uri="{9D8B030D-6E8A-4147-A177-3AD203B41FA5}">
                      <a16:colId xmlns:a16="http://schemas.microsoft.com/office/drawing/2014/main" val="1004353393"/>
                    </a:ext>
                  </a:extLst>
                </a:gridCol>
              </a:tblGrid>
              <a:tr h="374685">
                <a:tc>
                  <a:txBody>
                    <a:bodyPr/>
                    <a:lstStyle/>
                    <a:p>
                      <a:pPr algn="ctr"/>
                      <a:r>
                        <a:rPr lang="en-US" sz="2400" b="1" dirty="0">
                          <a:solidFill>
                            <a:sysClr val="windowText" lastClr="000000"/>
                          </a:solidFill>
                        </a:rPr>
                        <a:t>6</a:t>
                      </a:r>
                      <a:endParaRPr lang="en-RW" sz="2400" b="1" dirty="0">
                        <a:solidFill>
                          <a:sysClr val="windowText" lastClr="000000"/>
                        </a:solidFill>
                      </a:endParaRPr>
                    </a:p>
                  </a:txBody>
                  <a:tcPr>
                    <a:solidFill>
                      <a:schemeClr val="accent1">
                        <a:lumMod val="60000"/>
                        <a:lumOff val="40000"/>
                      </a:schemeClr>
                    </a:solidFill>
                  </a:tcPr>
                </a:tc>
                <a:extLst>
                  <a:ext uri="{0D108BD9-81ED-4DB2-BD59-A6C34878D82A}">
                    <a16:rowId xmlns:a16="http://schemas.microsoft.com/office/drawing/2014/main" val="1165095940"/>
                  </a:ext>
                </a:extLst>
              </a:tr>
              <a:tr h="374685">
                <a:tc>
                  <a:txBody>
                    <a:bodyPr/>
                    <a:lstStyle/>
                    <a:p>
                      <a:pPr algn="ctr"/>
                      <a:r>
                        <a:rPr lang="en-US" b="1" dirty="0">
                          <a:solidFill>
                            <a:sysClr val="windowText" lastClr="000000"/>
                          </a:solidFill>
                        </a:rPr>
                        <a:t>0XFE10</a:t>
                      </a:r>
                      <a:endParaRPr lang="en-RW" b="1" dirty="0">
                        <a:solidFill>
                          <a:sysClr val="windowText" lastClr="000000"/>
                        </a:solidFill>
                      </a:endParaRPr>
                    </a:p>
                  </a:txBody>
                  <a:tcPr>
                    <a:solidFill>
                      <a:schemeClr val="accent1">
                        <a:lumMod val="40000"/>
                        <a:lumOff val="60000"/>
                      </a:schemeClr>
                    </a:solidFill>
                  </a:tcPr>
                </a:tc>
                <a:extLst>
                  <a:ext uri="{0D108BD9-81ED-4DB2-BD59-A6C34878D82A}">
                    <a16:rowId xmlns:a16="http://schemas.microsoft.com/office/drawing/2014/main" val="642416508"/>
                  </a:ext>
                </a:extLst>
              </a:tr>
            </a:tbl>
          </a:graphicData>
        </a:graphic>
      </p:graphicFrame>
      <p:sp>
        <p:nvSpPr>
          <p:cNvPr id="14" name="TextBox 13">
            <a:extLst>
              <a:ext uri="{FF2B5EF4-FFF2-40B4-BE49-F238E27FC236}">
                <a16:creationId xmlns:a16="http://schemas.microsoft.com/office/drawing/2014/main" id="{11C5748F-7EE3-49CE-A91D-1723DA4C3EC6}"/>
              </a:ext>
            </a:extLst>
          </p:cNvPr>
          <p:cNvSpPr txBox="1"/>
          <p:nvPr/>
        </p:nvSpPr>
        <p:spPr>
          <a:xfrm>
            <a:off x="6889747" y="5398768"/>
            <a:ext cx="719528" cy="584775"/>
          </a:xfrm>
          <a:prstGeom prst="rect">
            <a:avLst/>
          </a:prstGeom>
          <a:noFill/>
        </p:spPr>
        <p:txBody>
          <a:bodyPr wrap="square" rtlCol="0">
            <a:spAutoFit/>
          </a:bodyPr>
          <a:lstStyle/>
          <a:p>
            <a:r>
              <a:rPr lang="en-US" sz="3200" b="1" dirty="0"/>
              <a:t>y</a:t>
            </a:r>
            <a:endParaRPr lang="en-RW" sz="3200" b="1" dirty="0"/>
          </a:p>
        </p:txBody>
      </p:sp>
      <p:graphicFrame>
        <p:nvGraphicFramePr>
          <p:cNvPr id="15" name="Table 10">
            <a:extLst>
              <a:ext uri="{FF2B5EF4-FFF2-40B4-BE49-F238E27FC236}">
                <a16:creationId xmlns:a16="http://schemas.microsoft.com/office/drawing/2014/main" id="{133B5366-4232-4476-B8BF-DF10073C3533}"/>
              </a:ext>
            </a:extLst>
          </p:cNvPr>
          <p:cNvGraphicFramePr>
            <a:graphicFrameLocks noGrp="1"/>
          </p:cNvGraphicFramePr>
          <p:nvPr/>
        </p:nvGraphicFramePr>
        <p:xfrm>
          <a:off x="8931950" y="5270450"/>
          <a:ext cx="880880" cy="831885"/>
        </p:xfrm>
        <a:graphic>
          <a:graphicData uri="http://schemas.openxmlformats.org/drawingml/2006/table">
            <a:tbl>
              <a:tblPr firstRow="1" bandRow="1">
                <a:tableStyleId>{5C22544A-7EE6-4342-B048-85BDC9FD1C3A}</a:tableStyleId>
              </a:tblPr>
              <a:tblGrid>
                <a:gridCol w="880880">
                  <a:extLst>
                    <a:ext uri="{9D8B030D-6E8A-4147-A177-3AD203B41FA5}">
                      <a16:colId xmlns:a16="http://schemas.microsoft.com/office/drawing/2014/main" val="1004353393"/>
                    </a:ext>
                  </a:extLst>
                </a:gridCol>
              </a:tblGrid>
              <a:tr h="374685">
                <a:tc>
                  <a:txBody>
                    <a:bodyPr/>
                    <a:lstStyle/>
                    <a:p>
                      <a:pPr algn="ctr"/>
                      <a:r>
                        <a:rPr lang="en-US" sz="2400" b="1" dirty="0">
                          <a:solidFill>
                            <a:sysClr val="windowText" lastClr="000000"/>
                          </a:solidFill>
                        </a:rPr>
                        <a:t>5</a:t>
                      </a:r>
                      <a:endParaRPr lang="en-RW" sz="2400" b="1" dirty="0">
                        <a:solidFill>
                          <a:sysClr val="windowText" lastClr="000000"/>
                        </a:solidFill>
                      </a:endParaRPr>
                    </a:p>
                  </a:txBody>
                  <a:tcPr>
                    <a:solidFill>
                      <a:schemeClr val="accent1">
                        <a:lumMod val="60000"/>
                        <a:lumOff val="40000"/>
                      </a:schemeClr>
                    </a:solidFill>
                  </a:tcPr>
                </a:tc>
                <a:extLst>
                  <a:ext uri="{0D108BD9-81ED-4DB2-BD59-A6C34878D82A}">
                    <a16:rowId xmlns:a16="http://schemas.microsoft.com/office/drawing/2014/main" val="1165095940"/>
                  </a:ext>
                </a:extLst>
              </a:tr>
              <a:tr h="374685">
                <a:tc>
                  <a:txBody>
                    <a:bodyPr/>
                    <a:lstStyle/>
                    <a:p>
                      <a:pPr algn="ctr"/>
                      <a:r>
                        <a:rPr lang="en-US" b="1" dirty="0">
                          <a:solidFill>
                            <a:sysClr val="windowText" lastClr="000000"/>
                          </a:solidFill>
                        </a:rPr>
                        <a:t>0FF002</a:t>
                      </a:r>
                      <a:endParaRPr lang="en-RW" b="1" dirty="0">
                        <a:solidFill>
                          <a:sysClr val="windowText" lastClr="000000"/>
                        </a:solidFill>
                      </a:endParaRPr>
                    </a:p>
                  </a:txBody>
                  <a:tcPr>
                    <a:solidFill>
                      <a:schemeClr val="accent1">
                        <a:lumMod val="40000"/>
                        <a:lumOff val="60000"/>
                      </a:schemeClr>
                    </a:solidFill>
                  </a:tcPr>
                </a:tc>
                <a:extLst>
                  <a:ext uri="{0D108BD9-81ED-4DB2-BD59-A6C34878D82A}">
                    <a16:rowId xmlns:a16="http://schemas.microsoft.com/office/drawing/2014/main" val="642416508"/>
                  </a:ext>
                </a:extLst>
              </a:tr>
            </a:tbl>
          </a:graphicData>
        </a:graphic>
      </p:graphicFrame>
      <p:sp>
        <p:nvSpPr>
          <p:cNvPr id="16" name="TextBox 15">
            <a:extLst>
              <a:ext uri="{FF2B5EF4-FFF2-40B4-BE49-F238E27FC236}">
                <a16:creationId xmlns:a16="http://schemas.microsoft.com/office/drawing/2014/main" id="{EDCD81D4-A2B7-4FD7-B46E-C8A2DA7CC90D}"/>
              </a:ext>
            </a:extLst>
          </p:cNvPr>
          <p:cNvSpPr txBox="1"/>
          <p:nvPr/>
        </p:nvSpPr>
        <p:spPr>
          <a:xfrm>
            <a:off x="8483701" y="5394004"/>
            <a:ext cx="719528" cy="584775"/>
          </a:xfrm>
          <a:prstGeom prst="rect">
            <a:avLst/>
          </a:prstGeom>
          <a:noFill/>
        </p:spPr>
        <p:txBody>
          <a:bodyPr wrap="square" rtlCol="0">
            <a:spAutoFit/>
          </a:bodyPr>
          <a:lstStyle/>
          <a:p>
            <a:r>
              <a:rPr lang="en-US" sz="3200" b="1" dirty="0"/>
              <a:t>a</a:t>
            </a:r>
            <a:endParaRPr lang="en-RW" sz="3200" b="1" dirty="0"/>
          </a:p>
        </p:txBody>
      </p:sp>
      <p:graphicFrame>
        <p:nvGraphicFramePr>
          <p:cNvPr id="17" name="Table 10">
            <a:extLst>
              <a:ext uri="{FF2B5EF4-FFF2-40B4-BE49-F238E27FC236}">
                <a16:creationId xmlns:a16="http://schemas.microsoft.com/office/drawing/2014/main" id="{E6A02A75-55AA-453A-A92F-C9824EAEB959}"/>
              </a:ext>
            </a:extLst>
          </p:cNvPr>
          <p:cNvGraphicFramePr>
            <a:graphicFrameLocks noGrp="1"/>
          </p:cNvGraphicFramePr>
          <p:nvPr/>
        </p:nvGraphicFramePr>
        <p:xfrm>
          <a:off x="10405253" y="5238410"/>
          <a:ext cx="880880" cy="895572"/>
        </p:xfrm>
        <a:graphic>
          <a:graphicData uri="http://schemas.openxmlformats.org/drawingml/2006/table">
            <a:tbl>
              <a:tblPr firstRow="1" bandRow="1">
                <a:tableStyleId>{5C22544A-7EE6-4342-B048-85BDC9FD1C3A}</a:tableStyleId>
              </a:tblPr>
              <a:tblGrid>
                <a:gridCol w="880880">
                  <a:extLst>
                    <a:ext uri="{9D8B030D-6E8A-4147-A177-3AD203B41FA5}">
                      <a16:colId xmlns:a16="http://schemas.microsoft.com/office/drawing/2014/main" val="1004353393"/>
                    </a:ext>
                  </a:extLst>
                </a:gridCol>
              </a:tblGrid>
              <a:tr h="492202">
                <a:tc>
                  <a:txBody>
                    <a:bodyPr/>
                    <a:lstStyle/>
                    <a:p>
                      <a:pPr algn="ctr"/>
                      <a:r>
                        <a:rPr lang="en-US" sz="2400" b="1" dirty="0">
                          <a:solidFill>
                            <a:sysClr val="windowText" lastClr="000000"/>
                          </a:solidFill>
                        </a:rPr>
                        <a:t>6</a:t>
                      </a:r>
                      <a:endParaRPr lang="en-RW" sz="2400" b="1" dirty="0">
                        <a:solidFill>
                          <a:sysClr val="windowText" lastClr="000000"/>
                        </a:solidFill>
                      </a:endParaRPr>
                    </a:p>
                  </a:txBody>
                  <a:tcPr>
                    <a:solidFill>
                      <a:schemeClr val="accent1">
                        <a:lumMod val="60000"/>
                        <a:lumOff val="40000"/>
                      </a:schemeClr>
                    </a:solidFill>
                  </a:tcPr>
                </a:tc>
                <a:extLst>
                  <a:ext uri="{0D108BD9-81ED-4DB2-BD59-A6C34878D82A}">
                    <a16:rowId xmlns:a16="http://schemas.microsoft.com/office/drawing/2014/main" val="1165095940"/>
                  </a:ext>
                </a:extLst>
              </a:tr>
              <a:tr h="403370">
                <a:tc>
                  <a:txBody>
                    <a:bodyPr/>
                    <a:lstStyle/>
                    <a:p>
                      <a:pPr algn="ctr"/>
                      <a:r>
                        <a:rPr lang="en-US" b="1" dirty="0">
                          <a:solidFill>
                            <a:sysClr val="windowText" lastClr="000000"/>
                          </a:solidFill>
                        </a:rPr>
                        <a:t>0FF512</a:t>
                      </a:r>
                      <a:endParaRPr lang="en-RW" b="1" dirty="0">
                        <a:solidFill>
                          <a:sysClr val="windowText" lastClr="000000"/>
                        </a:solidFill>
                      </a:endParaRPr>
                    </a:p>
                  </a:txBody>
                  <a:tcPr>
                    <a:solidFill>
                      <a:schemeClr val="accent1">
                        <a:lumMod val="40000"/>
                        <a:lumOff val="60000"/>
                      </a:schemeClr>
                    </a:solidFill>
                  </a:tcPr>
                </a:tc>
                <a:extLst>
                  <a:ext uri="{0D108BD9-81ED-4DB2-BD59-A6C34878D82A}">
                    <a16:rowId xmlns:a16="http://schemas.microsoft.com/office/drawing/2014/main" val="642416508"/>
                  </a:ext>
                </a:extLst>
              </a:tr>
            </a:tbl>
          </a:graphicData>
        </a:graphic>
      </p:graphicFrame>
      <p:sp>
        <p:nvSpPr>
          <p:cNvPr id="18" name="TextBox 17">
            <a:extLst>
              <a:ext uri="{FF2B5EF4-FFF2-40B4-BE49-F238E27FC236}">
                <a16:creationId xmlns:a16="http://schemas.microsoft.com/office/drawing/2014/main" id="{8A839178-5CE1-4664-A73D-82450AB2A14C}"/>
              </a:ext>
            </a:extLst>
          </p:cNvPr>
          <p:cNvSpPr txBox="1"/>
          <p:nvPr/>
        </p:nvSpPr>
        <p:spPr>
          <a:xfrm>
            <a:off x="9986984" y="5361964"/>
            <a:ext cx="719528" cy="584775"/>
          </a:xfrm>
          <a:prstGeom prst="rect">
            <a:avLst/>
          </a:prstGeom>
          <a:noFill/>
        </p:spPr>
        <p:txBody>
          <a:bodyPr wrap="square" rtlCol="0">
            <a:spAutoFit/>
          </a:bodyPr>
          <a:lstStyle/>
          <a:p>
            <a:r>
              <a:rPr lang="en-US" sz="3200" b="1" dirty="0"/>
              <a:t>b</a:t>
            </a:r>
            <a:endParaRPr lang="en-RW" sz="3200" b="1" dirty="0"/>
          </a:p>
        </p:txBody>
      </p:sp>
      <p:graphicFrame>
        <p:nvGraphicFramePr>
          <p:cNvPr id="19" name="Table 10">
            <a:extLst>
              <a:ext uri="{FF2B5EF4-FFF2-40B4-BE49-F238E27FC236}">
                <a16:creationId xmlns:a16="http://schemas.microsoft.com/office/drawing/2014/main" id="{84DB37C8-346C-4A43-A05B-8DDB77F0F7A9}"/>
              </a:ext>
            </a:extLst>
          </p:cNvPr>
          <p:cNvGraphicFramePr>
            <a:graphicFrameLocks noGrp="1"/>
          </p:cNvGraphicFramePr>
          <p:nvPr/>
        </p:nvGraphicFramePr>
        <p:xfrm>
          <a:off x="4143273" y="5279693"/>
          <a:ext cx="880880" cy="831885"/>
        </p:xfrm>
        <a:graphic>
          <a:graphicData uri="http://schemas.openxmlformats.org/drawingml/2006/table">
            <a:tbl>
              <a:tblPr firstRow="1" bandRow="1">
                <a:tableStyleId>{5C22544A-7EE6-4342-B048-85BDC9FD1C3A}</a:tableStyleId>
              </a:tblPr>
              <a:tblGrid>
                <a:gridCol w="880880">
                  <a:extLst>
                    <a:ext uri="{9D8B030D-6E8A-4147-A177-3AD203B41FA5}">
                      <a16:colId xmlns:a16="http://schemas.microsoft.com/office/drawing/2014/main" val="1004353393"/>
                    </a:ext>
                  </a:extLst>
                </a:gridCol>
              </a:tblGrid>
              <a:tr h="374685">
                <a:tc>
                  <a:txBody>
                    <a:bodyPr/>
                    <a:lstStyle/>
                    <a:p>
                      <a:pPr algn="ctr"/>
                      <a:r>
                        <a:rPr lang="en-US" sz="2400" b="1" dirty="0">
                          <a:solidFill>
                            <a:sysClr val="windowText" lastClr="000000"/>
                          </a:solidFill>
                        </a:rPr>
                        <a:t>11</a:t>
                      </a:r>
                      <a:endParaRPr lang="en-RW" sz="2400" b="1" dirty="0">
                        <a:solidFill>
                          <a:sysClr val="windowText" lastClr="000000"/>
                        </a:solidFill>
                      </a:endParaRPr>
                    </a:p>
                  </a:txBody>
                  <a:tcPr>
                    <a:solidFill>
                      <a:schemeClr val="accent1">
                        <a:lumMod val="60000"/>
                        <a:lumOff val="40000"/>
                      </a:schemeClr>
                    </a:solidFill>
                  </a:tcPr>
                </a:tc>
                <a:extLst>
                  <a:ext uri="{0D108BD9-81ED-4DB2-BD59-A6C34878D82A}">
                    <a16:rowId xmlns:a16="http://schemas.microsoft.com/office/drawing/2014/main" val="1165095940"/>
                  </a:ext>
                </a:extLst>
              </a:tr>
              <a:tr h="374685">
                <a:tc>
                  <a:txBody>
                    <a:bodyPr/>
                    <a:lstStyle/>
                    <a:p>
                      <a:pPr algn="ctr"/>
                      <a:r>
                        <a:rPr lang="en-US" b="1" dirty="0">
                          <a:solidFill>
                            <a:sysClr val="windowText" lastClr="000000"/>
                          </a:solidFill>
                        </a:rPr>
                        <a:t>0XF621</a:t>
                      </a:r>
                      <a:endParaRPr lang="en-RW" b="1" dirty="0">
                        <a:solidFill>
                          <a:sysClr val="windowText" lastClr="000000"/>
                        </a:solidFill>
                      </a:endParaRPr>
                    </a:p>
                  </a:txBody>
                  <a:tcPr>
                    <a:solidFill>
                      <a:schemeClr val="accent1">
                        <a:lumMod val="40000"/>
                        <a:lumOff val="60000"/>
                      </a:schemeClr>
                    </a:solidFill>
                  </a:tcPr>
                </a:tc>
                <a:extLst>
                  <a:ext uri="{0D108BD9-81ED-4DB2-BD59-A6C34878D82A}">
                    <a16:rowId xmlns:a16="http://schemas.microsoft.com/office/drawing/2014/main" val="642416508"/>
                  </a:ext>
                </a:extLst>
              </a:tr>
            </a:tbl>
          </a:graphicData>
        </a:graphic>
      </p:graphicFrame>
      <p:sp>
        <p:nvSpPr>
          <p:cNvPr id="20" name="TextBox 19">
            <a:extLst>
              <a:ext uri="{FF2B5EF4-FFF2-40B4-BE49-F238E27FC236}">
                <a16:creationId xmlns:a16="http://schemas.microsoft.com/office/drawing/2014/main" id="{30DD190C-979B-41F3-B912-1CA839184203}"/>
              </a:ext>
            </a:extLst>
          </p:cNvPr>
          <p:cNvSpPr txBox="1"/>
          <p:nvPr/>
        </p:nvSpPr>
        <p:spPr>
          <a:xfrm>
            <a:off x="3208626" y="5403247"/>
            <a:ext cx="1250896" cy="584775"/>
          </a:xfrm>
          <a:prstGeom prst="rect">
            <a:avLst/>
          </a:prstGeom>
          <a:noFill/>
        </p:spPr>
        <p:txBody>
          <a:bodyPr wrap="square" rtlCol="0">
            <a:spAutoFit/>
          </a:bodyPr>
          <a:lstStyle/>
          <a:p>
            <a:r>
              <a:rPr lang="en-US" sz="3200" b="1" dirty="0"/>
              <a:t>sum</a:t>
            </a:r>
            <a:endParaRPr lang="en-RW" sz="3200" b="1" dirty="0"/>
          </a:p>
        </p:txBody>
      </p:sp>
      <p:graphicFrame>
        <p:nvGraphicFramePr>
          <p:cNvPr id="2" name="Table 2">
            <a:extLst>
              <a:ext uri="{FF2B5EF4-FFF2-40B4-BE49-F238E27FC236}">
                <a16:creationId xmlns:a16="http://schemas.microsoft.com/office/drawing/2014/main" id="{3E371E26-7189-4A20-B364-5CB307E1DE51}"/>
              </a:ext>
            </a:extLst>
          </p:cNvPr>
          <p:cNvGraphicFramePr>
            <a:graphicFrameLocks noGrp="1"/>
          </p:cNvGraphicFramePr>
          <p:nvPr>
            <p:extLst>
              <p:ext uri="{D42A27DB-BD31-4B8C-83A1-F6EECF244321}">
                <p14:modId xmlns:p14="http://schemas.microsoft.com/office/powerpoint/2010/main" val="1328333715"/>
              </p:ext>
            </p:extLst>
          </p:nvPr>
        </p:nvGraphicFramePr>
        <p:xfrm>
          <a:off x="5996064" y="1008287"/>
          <a:ext cx="6135975" cy="2773680"/>
        </p:xfrm>
        <a:graphic>
          <a:graphicData uri="http://schemas.openxmlformats.org/drawingml/2006/table">
            <a:tbl>
              <a:tblPr firstRow="1" bandRow="1">
                <a:tableStyleId>{5C22544A-7EE6-4342-B048-85BDC9FD1C3A}</a:tableStyleId>
              </a:tblPr>
              <a:tblGrid>
                <a:gridCol w="1792487">
                  <a:extLst>
                    <a:ext uri="{9D8B030D-6E8A-4147-A177-3AD203B41FA5}">
                      <a16:colId xmlns:a16="http://schemas.microsoft.com/office/drawing/2014/main" val="2102624963"/>
                    </a:ext>
                  </a:extLst>
                </a:gridCol>
                <a:gridCol w="4343488">
                  <a:extLst>
                    <a:ext uri="{9D8B030D-6E8A-4147-A177-3AD203B41FA5}">
                      <a16:colId xmlns:a16="http://schemas.microsoft.com/office/drawing/2014/main" val="1753942257"/>
                    </a:ext>
                  </a:extLst>
                </a:gridCol>
              </a:tblGrid>
              <a:tr h="319385">
                <a:tc>
                  <a:txBody>
                    <a:bodyPr/>
                    <a:lstStyle/>
                    <a:p>
                      <a:r>
                        <a:rPr lang="en-US" sz="2000" dirty="0">
                          <a:solidFill>
                            <a:sysClr val="windowText" lastClr="000000"/>
                          </a:solidFill>
                        </a:rPr>
                        <a:t>0XEA00</a:t>
                      </a:r>
                      <a:endParaRPr lang="en-RW" sz="2000" dirty="0">
                        <a:solidFill>
                          <a:sysClr val="windowText" lastClr="000000"/>
                        </a:solidFill>
                      </a:endParaRPr>
                    </a:p>
                  </a:txBody>
                  <a:tcPr>
                    <a:solidFill>
                      <a:schemeClr val="accent1">
                        <a:lumMod val="40000"/>
                        <a:lumOff val="60000"/>
                      </a:schemeClr>
                    </a:solidFill>
                  </a:tcPr>
                </a:tc>
                <a:tc>
                  <a:txBody>
                    <a:bodyPr/>
                    <a:lstStyle/>
                    <a:p>
                      <a:r>
                        <a:rPr lang="en-US" sz="2000" dirty="0">
                          <a:solidFill>
                            <a:srgbClr val="0000FF"/>
                          </a:solidFill>
                          <a:latin typeface="Consolas" panose="020B0609020204030204" pitchFamily="49" charset="0"/>
                        </a:rPr>
                        <a:t>int</a:t>
                      </a:r>
                      <a:r>
                        <a:rPr lang="en-US" sz="2000" dirty="0">
                          <a:solidFill>
                            <a:srgbClr val="000000"/>
                          </a:solidFill>
                          <a:latin typeface="Consolas" panose="020B0609020204030204" pitchFamily="49" charset="0"/>
                        </a:rPr>
                        <a:t> main()</a:t>
                      </a:r>
                      <a:r>
                        <a:rPr lang="en-RW" sz="2000" dirty="0">
                          <a:solidFill>
                            <a:srgbClr val="000000"/>
                          </a:solidFill>
                          <a:latin typeface="Consolas" panose="020B0609020204030204" pitchFamily="49" charset="0"/>
                        </a:rPr>
                        <a:t>{</a:t>
                      </a:r>
                    </a:p>
                  </a:txBody>
                  <a:tcPr>
                    <a:solidFill>
                      <a:schemeClr val="accent1">
                        <a:lumMod val="40000"/>
                        <a:lumOff val="60000"/>
                      </a:schemeClr>
                    </a:solidFill>
                  </a:tcPr>
                </a:tc>
                <a:extLst>
                  <a:ext uri="{0D108BD9-81ED-4DB2-BD59-A6C34878D82A}">
                    <a16:rowId xmlns:a16="http://schemas.microsoft.com/office/drawing/2014/main" val="2883864212"/>
                  </a:ext>
                </a:extLst>
              </a:tr>
              <a:tr h="31938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1" dirty="0">
                          <a:solidFill>
                            <a:sysClr val="windowText" lastClr="000000"/>
                          </a:solidFill>
                        </a:rPr>
                        <a:t>0XEA01</a:t>
                      </a:r>
                      <a:endParaRPr lang="en-RW" sz="2000" b="1" dirty="0">
                        <a:solidFill>
                          <a:sysClr val="windowText" lastClr="000000"/>
                        </a:solidFill>
                      </a:endParaRPr>
                    </a:p>
                  </a:txBody>
                  <a:tcPr>
                    <a:solidFill>
                      <a:schemeClr val="accent1">
                        <a:lumMod val="40000"/>
                        <a:lumOff val="60000"/>
                      </a:schemeClr>
                    </a:solidFill>
                  </a:tcPr>
                </a:tc>
                <a:tc>
                  <a:txBody>
                    <a:bodyPr/>
                    <a:lstStyle/>
                    <a:p>
                      <a:r>
                        <a:rPr lang="en-US" sz="2000" b="1" dirty="0">
                          <a:solidFill>
                            <a:sysClr val="windowText" lastClr="000000"/>
                          </a:solidFill>
                        </a:rPr>
                        <a:t>int a = 5, b = 6;</a:t>
                      </a:r>
                    </a:p>
                  </a:txBody>
                  <a:tcPr>
                    <a:solidFill>
                      <a:schemeClr val="accent1">
                        <a:lumMod val="40000"/>
                        <a:lumOff val="60000"/>
                      </a:schemeClr>
                    </a:solidFill>
                  </a:tcPr>
                </a:tc>
                <a:extLst>
                  <a:ext uri="{0D108BD9-81ED-4DB2-BD59-A6C34878D82A}">
                    <a16:rowId xmlns:a16="http://schemas.microsoft.com/office/drawing/2014/main" val="2018454717"/>
                  </a:ext>
                </a:extLst>
              </a:tr>
              <a:tr h="31938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1" dirty="0">
                          <a:solidFill>
                            <a:sysClr val="windowText" lastClr="000000"/>
                          </a:solidFill>
                        </a:rPr>
                        <a:t>0XEA02</a:t>
                      </a:r>
                      <a:endParaRPr lang="en-RW" sz="2000" b="1" dirty="0">
                        <a:solidFill>
                          <a:sysClr val="windowText" lastClr="000000"/>
                        </a:solidFill>
                      </a:endParaRPr>
                    </a:p>
                  </a:txBody>
                  <a:tcPr>
                    <a:solidFill>
                      <a:schemeClr val="accent1">
                        <a:lumMod val="40000"/>
                        <a:lumOff val="60000"/>
                      </a:schemeClr>
                    </a:solidFill>
                  </a:tcPr>
                </a:tc>
                <a:tc>
                  <a:txBody>
                    <a:bodyPr/>
                    <a:lstStyle/>
                    <a:p>
                      <a:r>
                        <a:rPr lang="en-US" sz="2000" b="1" dirty="0">
                          <a:solidFill>
                            <a:sysClr val="windowText" lastClr="000000"/>
                          </a:solidFill>
                        </a:rPr>
                        <a:t>int sum = 0;</a:t>
                      </a:r>
                    </a:p>
                  </a:txBody>
                  <a:tcPr>
                    <a:solidFill>
                      <a:schemeClr val="accent1">
                        <a:lumMod val="40000"/>
                        <a:lumOff val="60000"/>
                      </a:schemeClr>
                    </a:solidFill>
                  </a:tcPr>
                </a:tc>
                <a:extLst>
                  <a:ext uri="{0D108BD9-81ED-4DB2-BD59-A6C34878D82A}">
                    <a16:rowId xmlns:a16="http://schemas.microsoft.com/office/drawing/2014/main" val="323677685"/>
                  </a:ext>
                </a:extLst>
              </a:tr>
              <a:tr h="31938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1" dirty="0">
                          <a:solidFill>
                            <a:sysClr val="windowText" lastClr="000000"/>
                          </a:solidFill>
                        </a:rPr>
                        <a:t>0XEA03</a:t>
                      </a:r>
                      <a:endParaRPr lang="en-RW" sz="2000" b="1" dirty="0">
                        <a:solidFill>
                          <a:sysClr val="windowText" lastClr="000000"/>
                        </a:solidFill>
                      </a:endParaRPr>
                    </a:p>
                  </a:txBody>
                  <a:tcPr>
                    <a:solidFill>
                      <a:schemeClr val="accent1">
                        <a:lumMod val="40000"/>
                        <a:lumOff val="60000"/>
                      </a:schemeClr>
                    </a:solidFill>
                  </a:tcPr>
                </a:tc>
                <a:tc>
                  <a:txBody>
                    <a:bodyPr/>
                    <a:lstStyle/>
                    <a:p>
                      <a:r>
                        <a:rPr lang="en-US" sz="2000" b="1" dirty="0">
                          <a:solidFill>
                            <a:sysClr val="windowText" lastClr="000000"/>
                          </a:solidFill>
                        </a:rPr>
                        <a:t>sum=add(</a:t>
                      </a:r>
                      <a:r>
                        <a:rPr lang="en-US" sz="2000" b="1" dirty="0" err="1">
                          <a:solidFill>
                            <a:sysClr val="windowText" lastClr="000000"/>
                          </a:solidFill>
                        </a:rPr>
                        <a:t>a,b</a:t>
                      </a:r>
                      <a:r>
                        <a:rPr lang="en-US" sz="2000" b="1" dirty="0">
                          <a:solidFill>
                            <a:sysClr val="windowText" lastClr="000000"/>
                          </a:solidFill>
                        </a:rPr>
                        <a:t>);</a:t>
                      </a:r>
                    </a:p>
                  </a:txBody>
                  <a:tcPr>
                    <a:solidFill>
                      <a:schemeClr val="accent1">
                        <a:lumMod val="40000"/>
                        <a:lumOff val="60000"/>
                      </a:schemeClr>
                    </a:solidFill>
                  </a:tcPr>
                </a:tc>
                <a:extLst>
                  <a:ext uri="{0D108BD9-81ED-4DB2-BD59-A6C34878D82A}">
                    <a16:rowId xmlns:a16="http://schemas.microsoft.com/office/drawing/2014/main" val="2614207444"/>
                  </a:ext>
                </a:extLst>
              </a:tr>
              <a:tr h="31938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1" dirty="0">
                          <a:solidFill>
                            <a:sysClr val="windowText" lastClr="000000"/>
                          </a:solidFill>
                        </a:rPr>
                        <a:t>0XEA04</a:t>
                      </a:r>
                      <a:endParaRPr lang="en-RW" sz="2000" b="1" dirty="0">
                        <a:solidFill>
                          <a:sysClr val="windowText" lastClr="000000"/>
                        </a:solidFill>
                      </a:endParaRPr>
                    </a:p>
                  </a:txBody>
                  <a:tcPr>
                    <a:solidFill>
                      <a:schemeClr val="accent1">
                        <a:lumMod val="40000"/>
                        <a:lumOff val="60000"/>
                      </a:schemeClr>
                    </a:solidFill>
                  </a:tcPr>
                </a:tc>
                <a:tc>
                  <a:txBody>
                    <a:bodyPr/>
                    <a:lstStyle/>
                    <a:p>
                      <a:r>
                        <a:rPr lang="en-US" sz="2000" b="1" dirty="0" err="1">
                          <a:solidFill>
                            <a:sysClr val="windowText" lastClr="000000"/>
                          </a:solidFill>
                        </a:rPr>
                        <a:t>cout</a:t>
                      </a:r>
                      <a:r>
                        <a:rPr lang="en-US" sz="2000" b="1" dirty="0">
                          <a:solidFill>
                            <a:sysClr val="windowText" lastClr="000000"/>
                          </a:solidFill>
                        </a:rPr>
                        <a:t> &lt;&lt; "Sum: " &lt;&lt; sum &lt;&lt; </a:t>
                      </a:r>
                      <a:r>
                        <a:rPr lang="en-US" sz="2000" b="1" dirty="0" err="1">
                          <a:solidFill>
                            <a:sysClr val="windowText" lastClr="000000"/>
                          </a:solidFill>
                        </a:rPr>
                        <a:t>endl</a:t>
                      </a:r>
                      <a:r>
                        <a:rPr lang="en-US" sz="2000" b="1" dirty="0">
                          <a:solidFill>
                            <a:sysClr val="windowText" lastClr="000000"/>
                          </a:solidFill>
                        </a:rPr>
                        <a:t>;</a:t>
                      </a:r>
                    </a:p>
                  </a:txBody>
                  <a:tcPr>
                    <a:solidFill>
                      <a:schemeClr val="accent1">
                        <a:lumMod val="40000"/>
                        <a:lumOff val="60000"/>
                      </a:schemeClr>
                    </a:solidFill>
                  </a:tcPr>
                </a:tc>
                <a:extLst>
                  <a:ext uri="{0D108BD9-81ED-4DB2-BD59-A6C34878D82A}">
                    <a16:rowId xmlns:a16="http://schemas.microsoft.com/office/drawing/2014/main" val="722268687"/>
                  </a:ext>
                </a:extLst>
              </a:tr>
              <a:tr h="31938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1" dirty="0">
                          <a:solidFill>
                            <a:sysClr val="windowText" lastClr="000000"/>
                          </a:solidFill>
                        </a:rPr>
                        <a:t>0XEA05</a:t>
                      </a:r>
                      <a:endParaRPr lang="en-RW" sz="2000" b="1" dirty="0">
                        <a:solidFill>
                          <a:sysClr val="windowText" lastClr="000000"/>
                        </a:solidFill>
                      </a:endParaRPr>
                    </a:p>
                  </a:txBody>
                  <a:tcPr>
                    <a:solidFill>
                      <a:schemeClr val="accent1">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1" dirty="0">
                          <a:solidFill>
                            <a:sysClr val="windowText" lastClr="000000"/>
                          </a:solidFill>
                        </a:rPr>
                        <a:t>return 0;}</a:t>
                      </a:r>
                      <a:endParaRPr lang="en-RW" sz="2000" b="1" dirty="0">
                        <a:solidFill>
                          <a:sysClr val="windowText" lastClr="000000"/>
                        </a:solidFill>
                      </a:endParaRPr>
                    </a:p>
                  </a:txBody>
                  <a:tcPr>
                    <a:solidFill>
                      <a:schemeClr val="accent1">
                        <a:lumMod val="40000"/>
                        <a:lumOff val="60000"/>
                      </a:schemeClr>
                    </a:solidFill>
                  </a:tcPr>
                </a:tc>
                <a:extLst>
                  <a:ext uri="{0D108BD9-81ED-4DB2-BD59-A6C34878D82A}">
                    <a16:rowId xmlns:a16="http://schemas.microsoft.com/office/drawing/2014/main" val="548169832"/>
                  </a:ext>
                </a:extLst>
              </a:tr>
              <a:tr h="31938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1" dirty="0">
                          <a:solidFill>
                            <a:sysClr val="windowText" lastClr="000000"/>
                          </a:solidFill>
                        </a:rPr>
                        <a:t>0XEA06</a:t>
                      </a:r>
                      <a:endParaRPr lang="en-RW" sz="2000" b="1" dirty="0">
                        <a:solidFill>
                          <a:sysClr val="windowText" lastClr="000000"/>
                        </a:solidFill>
                      </a:endParaRPr>
                    </a:p>
                  </a:txBody>
                  <a:tcPr>
                    <a:solidFill>
                      <a:schemeClr val="accent1">
                        <a:lumMod val="40000"/>
                        <a:lumOff val="60000"/>
                      </a:schemeClr>
                    </a:solidFill>
                  </a:tcPr>
                </a:tc>
                <a:tc>
                  <a:txBody>
                    <a:bodyPr/>
                    <a:lstStyle/>
                    <a:p>
                      <a:endParaRPr lang="en-RW" sz="2000" dirty="0">
                        <a:solidFill>
                          <a:sysClr val="windowText" lastClr="000000"/>
                        </a:solidFill>
                      </a:endParaRPr>
                    </a:p>
                  </a:txBody>
                  <a:tcPr>
                    <a:solidFill>
                      <a:schemeClr val="accent1">
                        <a:lumMod val="40000"/>
                        <a:lumOff val="60000"/>
                      </a:schemeClr>
                    </a:solidFill>
                  </a:tcPr>
                </a:tc>
                <a:extLst>
                  <a:ext uri="{0D108BD9-81ED-4DB2-BD59-A6C34878D82A}">
                    <a16:rowId xmlns:a16="http://schemas.microsoft.com/office/drawing/2014/main" val="1122788802"/>
                  </a:ext>
                </a:extLst>
              </a:tr>
            </a:tbl>
          </a:graphicData>
        </a:graphic>
      </p:graphicFrame>
      <p:graphicFrame>
        <p:nvGraphicFramePr>
          <p:cNvPr id="22" name="Table 2">
            <a:extLst>
              <a:ext uri="{FF2B5EF4-FFF2-40B4-BE49-F238E27FC236}">
                <a16:creationId xmlns:a16="http://schemas.microsoft.com/office/drawing/2014/main" id="{9C0A87E4-6B56-4A25-9D70-B2CD0B960155}"/>
              </a:ext>
            </a:extLst>
          </p:cNvPr>
          <p:cNvGraphicFramePr>
            <a:graphicFrameLocks noGrp="1"/>
          </p:cNvGraphicFramePr>
          <p:nvPr>
            <p:extLst>
              <p:ext uri="{D42A27DB-BD31-4B8C-83A1-F6EECF244321}">
                <p14:modId xmlns:p14="http://schemas.microsoft.com/office/powerpoint/2010/main" val="3910183687"/>
              </p:ext>
            </p:extLst>
          </p:nvPr>
        </p:nvGraphicFramePr>
        <p:xfrm>
          <a:off x="6993012" y="3894487"/>
          <a:ext cx="4823504" cy="1188720"/>
        </p:xfrm>
        <a:graphic>
          <a:graphicData uri="http://schemas.openxmlformats.org/drawingml/2006/table">
            <a:tbl>
              <a:tblPr firstRow="1" bandRow="1">
                <a:tableStyleId>{5C22544A-7EE6-4342-B048-85BDC9FD1C3A}</a:tableStyleId>
              </a:tblPr>
              <a:tblGrid>
                <a:gridCol w="1409078">
                  <a:extLst>
                    <a:ext uri="{9D8B030D-6E8A-4147-A177-3AD203B41FA5}">
                      <a16:colId xmlns:a16="http://schemas.microsoft.com/office/drawing/2014/main" val="2102624963"/>
                    </a:ext>
                  </a:extLst>
                </a:gridCol>
                <a:gridCol w="3414426">
                  <a:extLst>
                    <a:ext uri="{9D8B030D-6E8A-4147-A177-3AD203B41FA5}">
                      <a16:colId xmlns:a16="http://schemas.microsoft.com/office/drawing/2014/main" val="1753942257"/>
                    </a:ext>
                  </a:extLst>
                </a:gridCol>
              </a:tblGrid>
              <a:tr h="31938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1" dirty="0">
                          <a:solidFill>
                            <a:sysClr val="windowText" lastClr="000000"/>
                          </a:solidFill>
                        </a:rPr>
                        <a:t>0YYA54</a:t>
                      </a:r>
                      <a:endParaRPr lang="en-RW" sz="2000" b="1" dirty="0">
                        <a:solidFill>
                          <a:sysClr val="windowText" lastClr="000000"/>
                        </a:solidFill>
                      </a:endParaRPr>
                    </a:p>
                  </a:txBody>
                  <a:tcPr>
                    <a:solidFill>
                      <a:schemeClr val="accent2">
                        <a:lumMod val="40000"/>
                        <a:lumOff val="60000"/>
                      </a:schemeClr>
                    </a:solidFill>
                  </a:tcPr>
                </a:tc>
                <a:tc>
                  <a:txBody>
                    <a:bodyPr/>
                    <a:lstStyle/>
                    <a:p>
                      <a:r>
                        <a:rPr lang="en-US" sz="2000" b="1" dirty="0">
                          <a:solidFill>
                            <a:sysClr val="windowText" lastClr="000000"/>
                          </a:solidFill>
                        </a:rPr>
                        <a:t>int add(int x, int y)</a:t>
                      </a:r>
                      <a:r>
                        <a:rPr lang="en-US" sz="2000" dirty="0">
                          <a:solidFill>
                            <a:sysClr val="windowText" lastClr="000000"/>
                          </a:solidFill>
                        </a:rPr>
                        <a:t>{</a:t>
                      </a:r>
                    </a:p>
                  </a:txBody>
                  <a:tcPr>
                    <a:solidFill>
                      <a:schemeClr val="accent2">
                        <a:lumMod val="40000"/>
                        <a:lumOff val="60000"/>
                      </a:schemeClr>
                    </a:solidFill>
                  </a:tcPr>
                </a:tc>
                <a:extLst>
                  <a:ext uri="{0D108BD9-81ED-4DB2-BD59-A6C34878D82A}">
                    <a16:rowId xmlns:a16="http://schemas.microsoft.com/office/drawing/2014/main" val="1353991670"/>
                  </a:ext>
                </a:extLst>
              </a:tr>
              <a:tr h="31938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1" dirty="0">
                          <a:solidFill>
                            <a:sysClr val="windowText" lastClr="000000"/>
                          </a:solidFill>
                        </a:rPr>
                        <a:t>0YYA55</a:t>
                      </a:r>
                      <a:endParaRPr lang="en-RW" sz="2000" b="1" dirty="0">
                        <a:solidFill>
                          <a:sysClr val="windowText" lastClr="000000"/>
                        </a:solidFill>
                      </a:endParaRPr>
                    </a:p>
                  </a:txBody>
                  <a:tcPr>
                    <a:solidFill>
                      <a:schemeClr val="accent2">
                        <a:lumMod val="40000"/>
                        <a:lumOff val="60000"/>
                      </a:schemeClr>
                    </a:solidFill>
                  </a:tcPr>
                </a:tc>
                <a:tc>
                  <a:txBody>
                    <a:bodyPr/>
                    <a:lstStyle/>
                    <a:p>
                      <a:r>
                        <a:rPr lang="en-US" sz="2000" b="1" dirty="0">
                          <a:solidFill>
                            <a:sysClr val="windowText" lastClr="000000"/>
                          </a:solidFill>
                        </a:rPr>
                        <a:t>return x + y;}</a:t>
                      </a:r>
                    </a:p>
                  </a:txBody>
                  <a:tcPr>
                    <a:solidFill>
                      <a:schemeClr val="accent2">
                        <a:lumMod val="40000"/>
                        <a:lumOff val="60000"/>
                      </a:schemeClr>
                    </a:solidFill>
                  </a:tcPr>
                </a:tc>
                <a:extLst>
                  <a:ext uri="{0D108BD9-81ED-4DB2-BD59-A6C34878D82A}">
                    <a16:rowId xmlns:a16="http://schemas.microsoft.com/office/drawing/2014/main" val="46843369"/>
                  </a:ext>
                </a:extLst>
              </a:tr>
              <a:tr h="31938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1" dirty="0">
                          <a:solidFill>
                            <a:sysClr val="windowText" lastClr="000000"/>
                          </a:solidFill>
                        </a:rPr>
                        <a:t>0YYA56</a:t>
                      </a:r>
                      <a:endParaRPr lang="en-RW" sz="2000" b="1" dirty="0">
                        <a:solidFill>
                          <a:sysClr val="windowText" lastClr="000000"/>
                        </a:solidFill>
                      </a:endParaRPr>
                    </a:p>
                  </a:txBody>
                  <a:tcPr>
                    <a:solidFill>
                      <a:schemeClr val="accent2">
                        <a:lumMod val="40000"/>
                        <a:lumOff val="60000"/>
                      </a:schemeClr>
                    </a:solidFill>
                  </a:tcPr>
                </a:tc>
                <a:tc>
                  <a:txBody>
                    <a:bodyPr/>
                    <a:lstStyle/>
                    <a:p>
                      <a:endParaRPr lang="en-RW" sz="2000" dirty="0">
                        <a:solidFill>
                          <a:sysClr val="windowText" lastClr="000000"/>
                        </a:solidFill>
                      </a:endParaRPr>
                    </a:p>
                  </a:txBody>
                  <a:tcPr>
                    <a:solidFill>
                      <a:schemeClr val="accent2">
                        <a:lumMod val="40000"/>
                        <a:lumOff val="60000"/>
                      </a:schemeClr>
                    </a:solidFill>
                  </a:tcPr>
                </a:tc>
                <a:extLst>
                  <a:ext uri="{0D108BD9-81ED-4DB2-BD59-A6C34878D82A}">
                    <a16:rowId xmlns:a16="http://schemas.microsoft.com/office/drawing/2014/main" val="2044332967"/>
                  </a:ext>
                </a:extLst>
              </a:tr>
            </a:tbl>
          </a:graphicData>
        </a:graphic>
      </p:graphicFrame>
      <p:sp>
        <p:nvSpPr>
          <p:cNvPr id="23" name="TextBox 22">
            <a:extLst>
              <a:ext uri="{FF2B5EF4-FFF2-40B4-BE49-F238E27FC236}">
                <a16:creationId xmlns:a16="http://schemas.microsoft.com/office/drawing/2014/main" id="{C231BB9F-372C-456F-9875-6415887C501E}"/>
              </a:ext>
            </a:extLst>
          </p:cNvPr>
          <p:cNvSpPr txBox="1"/>
          <p:nvPr/>
        </p:nvSpPr>
        <p:spPr>
          <a:xfrm>
            <a:off x="5996064" y="300179"/>
            <a:ext cx="6135975" cy="707886"/>
          </a:xfrm>
          <a:prstGeom prst="rect">
            <a:avLst/>
          </a:prstGeom>
          <a:solidFill>
            <a:schemeClr val="accent6">
              <a:lumMod val="20000"/>
              <a:lumOff val="80000"/>
            </a:schemeClr>
          </a:solidFill>
          <a:ln>
            <a:solidFill>
              <a:srgbClr val="00B050"/>
            </a:solidFill>
          </a:ln>
        </p:spPr>
        <p:txBody>
          <a:bodyPr wrap="square" rtlCol="0">
            <a:spAutoFit/>
          </a:bodyPr>
          <a:lstStyle/>
          <a:p>
            <a:pPr algn="ctr"/>
            <a:r>
              <a:rPr lang="en-US" sz="2000" b="1" dirty="0">
                <a:highlight>
                  <a:srgbClr val="FFFF00"/>
                </a:highlight>
              </a:rPr>
              <a:t>This is how your code is organized in memory, for execution.</a:t>
            </a:r>
            <a:endParaRPr lang="en-RW" sz="2000" dirty="0">
              <a:highlight>
                <a:srgbClr val="FFFF00"/>
              </a:highlight>
            </a:endParaRPr>
          </a:p>
        </p:txBody>
      </p:sp>
      <p:cxnSp>
        <p:nvCxnSpPr>
          <p:cNvPr id="11" name="Connector: Elbow 10">
            <a:extLst>
              <a:ext uri="{FF2B5EF4-FFF2-40B4-BE49-F238E27FC236}">
                <a16:creationId xmlns:a16="http://schemas.microsoft.com/office/drawing/2014/main" id="{003ABA1E-495E-4629-849B-2CA75585117B}"/>
              </a:ext>
            </a:extLst>
          </p:cNvPr>
          <p:cNvCxnSpPr>
            <a:cxnSpLocks/>
          </p:cNvCxnSpPr>
          <p:nvPr/>
        </p:nvCxnSpPr>
        <p:spPr>
          <a:xfrm rot="10800000" flipH="1" flipV="1">
            <a:off x="5996064" y="2395127"/>
            <a:ext cx="996948" cy="1742158"/>
          </a:xfrm>
          <a:prstGeom prst="bentConnector4">
            <a:avLst>
              <a:gd name="adj1" fmla="val -28944"/>
              <a:gd name="adj2" fmla="val 95825"/>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85169F0B-3B6B-4529-B686-6A64210A9177}"/>
              </a:ext>
            </a:extLst>
          </p:cNvPr>
          <p:cNvSpPr txBox="1"/>
          <p:nvPr/>
        </p:nvSpPr>
        <p:spPr>
          <a:xfrm>
            <a:off x="59961" y="332749"/>
            <a:ext cx="5377043" cy="1754326"/>
          </a:xfrm>
          <a:prstGeom prst="rect">
            <a:avLst/>
          </a:prstGeom>
          <a:solidFill>
            <a:schemeClr val="accent6">
              <a:lumMod val="20000"/>
              <a:lumOff val="80000"/>
            </a:schemeClr>
          </a:solidFill>
          <a:ln>
            <a:solidFill>
              <a:srgbClr val="00B050"/>
            </a:solidFill>
          </a:ln>
        </p:spPr>
        <p:txBody>
          <a:bodyPr wrap="square" rtlCol="0">
            <a:spAutoFit/>
          </a:bodyPr>
          <a:lstStyle/>
          <a:p>
            <a:r>
              <a:rPr lang="en-US" b="1" dirty="0"/>
              <a:t>Function call works like a go to statement (from program execution perspective). It switches the flow of program to a specific memory cell. Otherwise, as you know, the program gets executed line wise. But function call preempts the normal flow and directs the control to the specific line#. </a:t>
            </a:r>
            <a:endParaRPr lang="en-RW" dirty="0">
              <a:highlight>
                <a:srgbClr val="FFFF00"/>
              </a:highlight>
            </a:endParaRPr>
          </a:p>
        </p:txBody>
      </p:sp>
      <p:sp>
        <p:nvSpPr>
          <p:cNvPr id="33" name="TextBox 32">
            <a:extLst>
              <a:ext uri="{FF2B5EF4-FFF2-40B4-BE49-F238E27FC236}">
                <a16:creationId xmlns:a16="http://schemas.microsoft.com/office/drawing/2014/main" id="{0A699A60-27A7-44B5-BA0F-C9863964ADE5}"/>
              </a:ext>
            </a:extLst>
          </p:cNvPr>
          <p:cNvSpPr txBox="1"/>
          <p:nvPr/>
        </p:nvSpPr>
        <p:spPr>
          <a:xfrm>
            <a:off x="2939893" y="2404632"/>
            <a:ext cx="2799883" cy="1631216"/>
          </a:xfrm>
          <a:prstGeom prst="rect">
            <a:avLst/>
          </a:prstGeom>
          <a:noFill/>
          <a:ln>
            <a:noFill/>
          </a:ln>
        </p:spPr>
        <p:txBody>
          <a:bodyPr wrap="square" rtlCol="0">
            <a:spAutoFit/>
          </a:bodyPr>
          <a:lstStyle/>
          <a:p>
            <a:r>
              <a:rPr lang="en-US" sz="2000" b="1" i="1" dirty="0">
                <a:solidFill>
                  <a:srgbClr val="FF0000"/>
                </a:solidFill>
              </a:rPr>
              <a:t>Function call</a:t>
            </a:r>
            <a:r>
              <a:rPr lang="en-US" sz="2000" b="1" dirty="0">
                <a:solidFill>
                  <a:srgbClr val="FF0000"/>
                </a:solidFill>
              </a:rPr>
              <a:t> transfers the control to the specific line where we have function definition</a:t>
            </a:r>
          </a:p>
          <a:p>
            <a:r>
              <a:rPr lang="en-US" sz="2000" b="1" dirty="0">
                <a:solidFill>
                  <a:srgbClr val="FF0000"/>
                </a:solidFill>
              </a:rPr>
              <a:t> (cell address </a:t>
            </a:r>
            <a:r>
              <a:rPr lang="en-US" sz="2000" b="1" dirty="0">
                <a:solidFill>
                  <a:srgbClr val="FF0000"/>
                </a:solidFill>
                <a:highlight>
                  <a:srgbClr val="FFFF00"/>
                </a:highlight>
              </a:rPr>
              <a:t>0YYA54</a:t>
            </a:r>
            <a:r>
              <a:rPr lang="en-US" sz="2000" b="1" dirty="0">
                <a:solidFill>
                  <a:srgbClr val="FF0000"/>
                </a:solidFill>
              </a:rPr>
              <a:t>)</a:t>
            </a:r>
            <a:endParaRPr lang="en-RW" sz="2000" dirty="0">
              <a:solidFill>
                <a:srgbClr val="FF0000"/>
              </a:solidFill>
              <a:highlight>
                <a:srgbClr val="FFFF00"/>
              </a:highlight>
            </a:endParaRPr>
          </a:p>
        </p:txBody>
      </p:sp>
      <p:cxnSp>
        <p:nvCxnSpPr>
          <p:cNvPr id="34" name="Connector: Elbow 33">
            <a:extLst>
              <a:ext uri="{FF2B5EF4-FFF2-40B4-BE49-F238E27FC236}">
                <a16:creationId xmlns:a16="http://schemas.microsoft.com/office/drawing/2014/main" id="{25C5AF01-B100-474F-8D21-C4D8D7A1A631}"/>
              </a:ext>
            </a:extLst>
          </p:cNvPr>
          <p:cNvCxnSpPr>
            <a:cxnSpLocks/>
            <a:endCxn id="19" idx="2"/>
          </p:cNvCxnSpPr>
          <p:nvPr/>
        </p:nvCxnSpPr>
        <p:spPr>
          <a:xfrm>
            <a:off x="1919372" y="5361964"/>
            <a:ext cx="2664341" cy="749614"/>
          </a:xfrm>
          <a:prstGeom prst="bentConnector4">
            <a:avLst>
              <a:gd name="adj1" fmla="val 41735"/>
              <a:gd name="adj2" fmla="val 130496"/>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Connector: Elbow 36">
            <a:extLst>
              <a:ext uri="{FF2B5EF4-FFF2-40B4-BE49-F238E27FC236}">
                <a16:creationId xmlns:a16="http://schemas.microsoft.com/office/drawing/2014/main" id="{D774081B-D041-491E-99E3-FDAC3E65E8FD}"/>
              </a:ext>
            </a:extLst>
          </p:cNvPr>
          <p:cNvCxnSpPr>
            <a:cxnSpLocks/>
            <a:endCxn id="22" idx="1"/>
          </p:cNvCxnSpPr>
          <p:nvPr/>
        </p:nvCxnSpPr>
        <p:spPr>
          <a:xfrm flipV="1">
            <a:off x="1919372" y="4488847"/>
            <a:ext cx="5073640" cy="651276"/>
          </a:xfrm>
          <a:prstGeom prst="bentConnector3">
            <a:avLst>
              <a:gd name="adj1" fmla="val 50000"/>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8070E27A-90AC-48E9-A044-8EEE00D571F7}"/>
              </a:ext>
            </a:extLst>
          </p:cNvPr>
          <p:cNvSpPr txBox="1"/>
          <p:nvPr/>
        </p:nvSpPr>
        <p:spPr>
          <a:xfrm>
            <a:off x="732181" y="4877577"/>
            <a:ext cx="1516537" cy="707886"/>
          </a:xfrm>
          <a:prstGeom prst="rect">
            <a:avLst/>
          </a:prstGeom>
          <a:noFill/>
          <a:ln>
            <a:noFill/>
          </a:ln>
        </p:spPr>
        <p:txBody>
          <a:bodyPr wrap="square" rtlCol="0">
            <a:spAutoFit/>
          </a:bodyPr>
          <a:lstStyle/>
          <a:p>
            <a:r>
              <a:rPr lang="en-US" sz="2000" b="1" dirty="0"/>
              <a:t>Memory addresses </a:t>
            </a:r>
            <a:endParaRPr lang="en-RW" sz="2000" dirty="0">
              <a:highlight>
                <a:srgbClr val="FFFF00"/>
              </a:highlight>
            </a:endParaRPr>
          </a:p>
        </p:txBody>
      </p:sp>
    </p:spTree>
    <p:extLst>
      <p:ext uri="{BB962C8B-B14F-4D97-AF65-F5344CB8AC3E}">
        <p14:creationId xmlns:p14="http://schemas.microsoft.com/office/powerpoint/2010/main" val="15581803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ECE1B-077F-4016-8C6D-2C14A16A57B6}"/>
              </a:ext>
            </a:extLst>
          </p:cNvPr>
          <p:cNvSpPr>
            <a:spLocks noGrp="1"/>
          </p:cNvSpPr>
          <p:nvPr>
            <p:ph type="title"/>
          </p:nvPr>
        </p:nvSpPr>
        <p:spPr>
          <a:xfrm>
            <a:off x="643328" y="519239"/>
            <a:ext cx="10515600" cy="771344"/>
          </a:xfrm>
        </p:spPr>
        <p:txBody>
          <a:bodyPr>
            <a:normAutofit fontScale="90000"/>
          </a:bodyPr>
          <a:lstStyle/>
          <a:p>
            <a:r>
              <a:rPr lang="en-US" b="1" dirty="0"/>
              <a:t>What if the name of </a:t>
            </a:r>
            <a:r>
              <a:rPr lang="en-US" b="1" dirty="0">
                <a:solidFill>
                  <a:srgbClr val="0070C0"/>
                </a:solidFill>
              </a:rPr>
              <a:t>variable passed as an argument in function call </a:t>
            </a:r>
            <a:r>
              <a:rPr lang="en-US" b="1" dirty="0"/>
              <a:t>and </a:t>
            </a:r>
            <a:r>
              <a:rPr lang="en-US" b="1" dirty="0">
                <a:solidFill>
                  <a:schemeClr val="accent2">
                    <a:lumMod val="50000"/>
                  </a:schemeClr>
                </a:solidFill>
              </a:rPr>
              <a:t>variable mentioned in function argument</a:t>
            </a:r>
            <a:r>
              <a:rPr lang="en-US" b="1" dirty="0"/>
              <a:t> is same?</a:t>
            </a:r>
            <a:endParaRPr lang="en-RW" b="1" dirty="0"/>
          </a:p>
        </p:txBody>
      </p:sp>
      <p:sp>
        <p:nvSpPr>
          <p:cNvPr id="3" name="Content Placeholder 2">
            <a:extLst>
              <a:ext uri="{FF2B5EF4-FFF2-40B4-BE49-F238E27FC236}">
                <a16:creationId xmlns:a16="http://schemas.microsoft.com/office/drawing/2014/main" id="{7BBF2720-C165-4AE0-876F-3E58B7E22371}"/>
              </a:ext>
            </a:extLst>
          </p:cNvPr>
          <p:cNvSpPr>
            <a:spLocks noGrp="1"/>
          </p:cNvSpPr>
          <p:nvPr>
            <p:ph idx="1"/>
          </p:nvPr>
        </p:nvSpPr>
        <p:spPr>
          <a:xfrm>
            <a:off x="607101" y="1418430"/>
            <a:ext cx="10515600" cy="4570233"/>
          </a:xfrm>
        </p:spPr>
        <p:txBody>
          <a:bodyPr/>
          <a:lstStyle/>
          <a:p>
            <a:r>
              <a:rPr lang="en-US" dirty="0"/>
              <a:t>Ignore it for now. We will see what happens in this scenario in next lecture when we will cover scope, local and global variables. For now, use different names to avoid confusion during practice.</a:t>
            </a:r>
            <a:endParaRPr lang="en-RW" dirty="0"/>
          </a:p>
        </p:txBody>
      </p:sp>
      <p:sp>
        <p:nvSpPr>
          <p:cNvPr id="4" name="Slide Number Placeholder 3">
            <a:extLst>
              <a:ext uri="{FF2B5EF4-FFF2-40B4-BE49-F238E27FC236}">
                <a16:creationId xmlns:a16="http://schemas.microsoft.com/office/drawing/2014/main" id="{AA6AF26B-FAFF-4EA0-B1C9-67FECAD5B541}"/>
              </a:ext>
            </a:extLst>
          </p:cNvPr>
          <p:cNvSpPr>
            <a:spLocks noGrp="1"/>
          </p:cNvSpPr>
          <p:nvPr>
            <p:ph type="sldNum" sz="quarter" idx="12"/>
          </p:nvPr>
        </p:nvSpPr>
        <p:spPr/>
        <p:txBody>
          <a:bodyPr/>
          <a:lstStyle/>
          <a:p>
            <a:fld id="{583C1354-0F4F-4118-983A-17CBBA946E76}" type="slidenum">
              <a:rPr lang="en-RW" smtClean="0"/>
              <a:t>14</a:t>
            </a:fld>
            <a:endParaRPr lang="en-RW"/>
          </a:p>
        </p:txBody>
      </p:sp>
      <p:sp>
        <p:nvSpPr>
          <p:cNvPr id="5" name="Rectangle 4">
            <a:extLst>
              <a:ext uri="{FF2B5EF4-FFF2-40B4-BE49-F238E27FC236}">
                <a16:creationId xmlns:a16="http://schemas.microsoft.com/office/drawing/2014/main" id="{D9E0CC44-CF76-4ABC-BD4C-E97AD7F81968}"/>
              </a:ext>
            </a:extLst>
          </p:cNvPr>
          <p:cNvSpPr/>
          <p:nvPr/>
        </p:nvSpPr>
        <p:spPr>
          <a:xfrm>
            <a:off x="838200" y="2474158"/>
            <a:ext cx="6096000" cy="4247317"/>
          </a:xfrm>
          <a:prstGeom prst="rect">
            <a:avLst/>
          </a:prstGeom>
        </p:spPr>
        <p:txBody>
          <a:bodyPr>
            <a:spAutoFit/>
          </a:bodyPr>
          <a:lstStyle/>
          <a:p>
            <a:r>
              <a:rPr lang="en-US" dirty="0">
                <a:solidFill>
                  <a:srgbClr val="808080"/>
                </a:solidFill>
                <a:latin typeface="Consolas" panose="020B0609020204030204" pitchFamily="49" charset="0"/>
              </a:rPr>
              <a:t>#include</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&lt;iostream&gt;</a:t>
            </a:r>
            <a:r>
              <a:rPr lang="en-US" dirty="0">
                <a:solidFill>
                  <a:srgbClr val="000000"/>
                </a:solidFill>
                <a:latin typeface="Consolas" panose="020B0609020204030204" pitchFamily="49" charset="0"/>
              </a:rPr>
              <a:t> </a:t>
            </a:r>
          </a:p>
          <a:p>
            <a:r>
              <a:rPr lang="en-US" dirty="0">
                <a:solidFill>
                  <a:srgbClr val="0000FF"/>
                </a:solidFill>
                <a:latin typeface="Consolas" panose="020B0609020204030204" pitchFamily="49" charset="0"/>
              </a:rPr>
              <a:t>using</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namespace</a:t>
            </a:r>
            <a:r>
              <a:rPr lang="en-US" dirty="0">
                <a:solidFill>
                  <a:srgbClr val="000000"/>
                </a:solidFill>
                <a:latin typeface="Consolas" panose="020B0609020204030204" pitchFamily="49" charset="0"/>
              </a:rPr>
              <a:t> std;</a:t>
            </a:r>
          </a:p>
          <a:p>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 add(</a:t>
            </a:r>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a</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b</a:t>
            </a:r>
            <a:r>
              <a:rPr lang="en-US" dirty="0">
                <a:solidFill>
                  <a:srgbClr val="000000"/>
                </a:solidFill>
                <a:latin typeface="Consolas" panose="020B0609020204030204" pitchFamily="49" charset="0"/>
              </a:rPr>
              <a:t>)</a:t>
            </a:r>
            <a:r>
              <a:rPr lang="en-US" dirty="0">
                <a:solidFill>
                  <a:srgbClr val="008000"/>
                </a:solidFill>
                <a:latin typeface="Consolas" panose="020B0609020204030204" pitchFamily="49" charset="0"/>
              </a:rPr>
              <a:t>//definition</a:t>
            </a:r>
            <a:endParaRPr lang="en-US" dirty="0">
              <a:solidFill>
                <a:srgbClr val="000000"/>
              </a:solidFill>
              <a:latin typeface="Consolas" panose="020B0609020204030204" pitchFamily="49" charset="0"/>
            </a:endParaRPr>
          </a:p>
          <a:p>
            <a:r>
              <a:rPr lang="en-RW" dirty="0">
                <a:solidFill>
                  <a:srgbClr val="000000"/>
                </a:solidFill>
                <a:latin typeface="Consolas" panose="020B0609020204030204" pitchFamily="49" charset="0"/>
              </a:rPr>
              <a:t>{</a:t>
            </a:r>
          </a:p>
          <a:p>
            <a:r>
              <a:rPr lang="en-US" dirty="0">
                <a:solidFill>
                  <a:srgbClr val="0000FF"/>
                </a:solidFill>
                <a:latin typeface="Consolas" panose="020B0609020204030204" pitchFamily="49" charset="0"/>
              </a:rPr>
              <a:t>	return</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a</a:t>
            </a:r>
            <a:r>
              <a:rPr lang="en-US" dirty="0">
                <a:solidFill>
                  <a:srgbClr val="000000"/>
                </a:solidFill>
                <a:latin typeface="Consolas" panose="020B0609020204030204" pitchFamily="49" charset="0"/>
              </a:rPr>
              <a:t> + </a:t>
            </a:r>
            <a:r>
              <a:rPr lang="en-US" dirty="0">
                <a:solidFill>
                  <a:srgbClr val="808080"/>
                </a:solidFill>
                <a:latin typeface="Consolas" panose="020B0609020204030204" pitchFamily="49" charset="0"/>
              </a:rPr>
              <a:t>b</a:t>
            </a:r>
            <a:r>
              <a:rPr lang="en-US" dirty="0">
                <a:solidFill>
                  <a:srgbClr val="000000"/>
                </a:solidFill>
                <a:latin typeface="Consolas" panose="020B0609020204030204" pitchFamily="49" charset="0"/>
              </a:rPr>
              <a:t>;</a:t>
            </a:r>
          </a:p>
          <a:p>
            <a:r>
              <a:rPr lang="en-RW" dirty="0">
                <a:solidFill>
                  <a:srgbClr val="000000"/>
                </a:solidFill>
                <a:latin typeface="Consolas" panose="020B0609020204030204" pitchFamily="49" charset="0"/>
              </a:rPr>
              <a:t>}</a:t>
            </a:r>
          </a:p>
          <a:p>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 main()</a:t>
            </a:r>
          </a:p>
          <a:p>
            <a:r>
              <a:rPr lang="en-RW" dirty="0">
                <a:solidFill>
                  <a:srgbClr val="000000"/>
                </a:solidFill>
                <a:latin typeface="Consolas" panose="020B0609020204030204" pitchFamily="49" charset="0"/>
              </a:rPr>
              <a:t>{</a:t>
            </a:r>
          </a:p>
          <a:p>
            <a:pPr lvl="1"/>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 a = 5, b = 6;</a:t>
            </a:r>
          </a:p>
          <a:p>
            <a:pPr lvl="1"/>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 sum = 0;</a:t>
            </a:r>
          </a:p>
          <a:p>
            <a:pPr lvl="1"/>
            <a:r>
              <a:rPr lang="en-US" dirty="0">
                <a:solidFill>
                  <a:srgbClr val="000000"/>
                </a:solidFill>
                <a:latin typeface="Consolas" panose="020B0609020204030204" pitchFamily="49" charset="0"/>
              </a:rPr>
              <a:t>sum=add(</a:t>
            </a:r>
            <a:r>
              <a:rPr lang="en-US" dirty="0" err="1">
                <a:solidFill>
                  <a:srgbClr val="000000"/>
                </a:solidFill>
                <a:latin typeface="Consolas" panose="020B0609020204030204" pitchFamily="49" charset="0"/>
              </a:rPr>
              <a:t>a,b</a:t>
            </a:r>
            <a:r>
              <a:rPr lang="en-US" dirty="0">
                <a:solidFill>
                  <a:srgbClr val="000000"/>
                </a:solidFill>
                <a:latin typeface="Consolas" panose="020B0609020204030204" pitchFamily="49" charset="0"/>
              </a:rPr>
              <a:t>);</a:t>
            </a:r>
            <a:r>
              <a:rPr lang="en-US" dirty="0">
                <a:solidFill>
                  <a:srgbClr val="008000"/>
                </a:solidFill>
                <a:latin typeface="Consolas" panose="020B0609020204030204" pitchFamily="49" charset="0"/>
              </a:rPr>
              <a:t>//call</a:t>
            </a:r>
            <a:endParaRPr lang="en-US" dirty="0">
              <a:solidFill>
                <a:srgbClr val="000000"/>
              </a:solidFill>
              <a:latin typeface="Consolas" panose="020B0609020204030204" pitchFamily="49" charset="0"/>
            </a:endParaRPr>
          </a:p>
          <a:p>
            <a:pPr lvl="1"/>
            <a:r>
              <a:rPr lang="en-US" dirty="0">
                <a:solidFill>
                  <a:srgbClr val="000000"/>
                </a:solidFill>
                <a:latin typeface="Consolas" panose="020B0609020204030204" pitchFamily="49" charset="0"/>
              </a:rPr>
              <a:t>sum = add(1, 2);</a:t>
            </a:r>
            <a:r>
              <a:rPr lang="en-US" dirty="0">
                <a:solidFill>
                  <a:srgbClr val="008000"/>
                </a:solidFill>
                <a:latin typeface="Consolas" panose="020B0609020204030204" pitchFamily="49" charset="0"/>
              </a:rPr>
              <a:t>//call</a:t>
            </a:r>
            <a:endParaRPr lang="en-US" dirty="0">
              <a:solidFill>
                <a:srgbClr val="000000"/>
              </a:solidFill>
              <a:latin typeface="Consolas" panose="020B0609020204030204" pitchFamily="49" charset="0"/>
            </a:endParaRPr>
          </a:p>
          <a:p>
            <a:pPr lvl="1"/>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"Sum: "</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sum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a:t>
            </a:r>
          </a:p>
          <a:p>
            <a:pPr lvl="1"/>
            <a:r>
              <a:rPr lang="en-US" dirty="0">
                <a:solidFill>
                  <a:srgbClr val="0000FF"/>
                </a:solidFill>
                <a:latin typeface="Consolas" panose="020B0609020204030204" pitchFamily="49" charset="0"/>
              </a:rPr>
              <a:t>return</a:t>
            </a:r>
            <a:r>
              <a:rPr lang="en-US" dirty="0">
                <a:solidFill>
                  <a:srgbClr val="000000"/>
                </a:solidFill>
                <a:latin typeface="Consolas" panose="020B0609020204030204" pitchFamily="49" charset="0"/>
              </a:rPr>
              <a:t> 0;</a:t>
            </a:r>
          </a:p>
          <a:p>
            <a:r>
              <a:rPr lang="en-RW" dirty="0">
                <a:solidFill>
                  <a:srgbClr val="000000"/>
                </a:solidFill>
                <a:latin typeface="Consolas" panose="020B0609020204030204" pitchFamily="49" charset="0"/>
              </a:rPr>
              <a:t>}</a:t>
            </a:r>
          </a:p>
        </p:txBody>
      </p:sp>
      <p:sp>
        <p:nvSpPr>
          <p:cNvPr id="6" name="Rectangle 5">
            <a:extLst>
              <a:ext uri="{FF2B5EF4-FFF2-40B4-BE49-F238E27FC236}">
                <a16:creationId xmlns:a16="http://schemas.microsoft.com/office/drawing/2014/main" id="{364B108A-689B-41FE-BBF6-D86F3FD8DD97}"/>
              </a:ext>
            </a:extLst>
          </p:cNvPr>
          <p:cNvSpPr/>
          <p:nvPr/>
        </p:nvSpPr>
        <p:spPr>
          <a:xfrm>
            <a:off x="4581600" y="5070238"/>
            <a:ext cx="3033403" cy="646331"/>
          </a:xfrm>
          <a:prstGeom prst="rect">
            <a:avLst/>
          </a:prstGeom>
        </p:spPr>
        <p:txBody>
          <a:bodyPr wrap="square">
            <a:spAutoFit/>
          </a:bodyPr>
          <a:lstStyle/>
          <a:p>
            <a:r>
              <a:rPr lang="en-US" b="1" dirty="0">
                <a:solidFill>
                  <a:srgbClr val="0070C0"/>
                </a:solidFill>
              </a:rPr>
              <a:t>variable passed as an argument in function call </a:t>
            </a:r>
            <a:endParaRPr lang="en-RW" dirty="0"/>
          </a:p>
        </p:txBody>
      </p:sp>
      <p:sp>
        <p:nvSpPr>
          <p:cNvPr id="7" name="Rectangle 6">
            <a:extLst>
              <a:ext uri="{FF2B5EF4-FFF2-40B4-BE49-F238E27FC236}">
                <a16:creationId xmlns:a16="http://schemas.microsoft.com/office/drawing/2014/main" id="{49F93F50-6601-4F6F-B3FF-E3957A4393B4}"/>
              </a:ext>
            </a:extLst>
          </p:cNvPr>
          <p:cNvSpPr/>
          <p:nvPr/>
        </p:nvSpPr>
        <p:spPr>
          <a:xfrm>
            <a:off x="5509702" y="2875002"/>
            <a:ext cx="2839820" cy="646331"/>
          </a:xfrm>
          <a:prstGeom prst="rect">
            <a:avLst/>
          </a:prstGeom>
        </p:spPr>
        <p:txBody>
          <a:bodyPr wrap="square">
            <a:spAutoFit/>
          </a:bodyPr>
          <a:lstStyle/>
          <a:p>
            <a:r>
              <a:rPr lang="en-US" b="1" dirty="0">
                <a:solidFill>
                  <a:schemeClr val="accent2">
                    <a:lumMod val="50000"/>
                  </a:schemeClr>
                </a:solidFill>
              </a:rPr>
              <a:t>variable mentioned in function argument</a:t>
            </a:r>
            <a:r>
              <a:rPr lang="en-US" b="1" dirty="0"/>
              <a:t> </a:t>
            </a:r>
            <a:endParaRPr lang="en-RW" dirty="0"/>
          </a:p>
        </p:txBody>
      </p:sp>
      <p:sp>
        <p:nvSpPr>
          <p:cNvPr id="8" name="Rectangle 7">
            <a:extLst>
              <a:ext uri="{FF2B5EF4-FFF2-40B4-BE49-F238E27FC236}">
                <a16:creationId xmlns:a16="http://schemas.microsoft.com/office/drawing/2014/main" id="{23477DCC-FD47-4F9C-9234-E8E2E259AF5C}"/>
              </a:ext>
            </a:extLst>
          </p:cNvPr>
          <p:cNvSpPr/>
          <p:nvPr/>
        </p:nvSpPr>
        <p:spPr>
          <a:xfrm>
            <a:off x="2247507" y="5268672"/>
            <a:ext cx="687673" cy="307670"/>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W"/>
          </a:p>
        </p:txBody>
      </p:sp>
      <p:sp>
        <p:nvSpPr>
          <p:cNvPr id="9" name="Rectangle 8">
            <a:extLst>
              <a:ext uri="{FF2B5EF4-FFF2-40B4-BE49-F238E27FC236}">
                <a16:creationId xmlns:a16="http://schemas.microsoft.com/office/drawing/2014/main" id="{F9D15E7B-A0D0-44A1-89BF-80B10DBFDB50}"/>
              </a:ext>
            </a:extLst>
          </p:cNvPr>
          <p:cNvSpPr/>
          <p:nvPr/>
        </p:nvSpPr>
        <p:spPr>
          <a:xfrm>
            <a:off x="1825828" y="3059322"/>
            <a:ext cx="1771811" cy="307670"/>
          </a:xfrm>
          <a:prstGeom prst="rect">
            <a:avLst/>
          </a:prstGeom>
          <a:noFill/>
          <a:ln w="285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W"/>
          </a:p>
        </p:txBody>
      </p:sp>
      <p:cxnSp>
        <p:nvCxnSpPr>
          <p:cNvPr id="11" name="Straight Arrow Connector 10">
            <a:extLst>
              <a:ext uri="{FF2B5EF4-FFF2-40B4-BE49-F238E27FC236}">
                <a16:creationId xmlns:a16="http://schemas.microsoft.com/office/drawing/2014/main" id="{B0B8B8B9-0F69-4FE7-844A-27E9C082FAB5}"/>
              </a:ext>
            </a:extLst>
          </p:cNvPr>
          <p:cNvCxnSpPr/>
          <p:nvPr/>
        </p:nvCxnSpPr>
        <p:spPr>
          <a:xfrm>
            <a:off x="3597639" y="3307032"/>
            <a:ext cx="1912063" cy="0"/>
          </a:xfrm>
          <a:prstGeom prst="straightConnector1">
            <a:avLst/>
          </a:prstGeom>
          <a:ln>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E4442930-5CD7-4B8D-AA81-2483DB263C7C}"/>
              </a:ext>
            </a:extLst>
          </p:cNvPr>
          <p:cNvCxnSpPr>
            <a:cxnSpLocks/>
          </p:cNvCxnSpPr>
          <p:nvPr/>
        </p:nvCxnSpPr>
        <p:spPr>
          <a:xfrm>
            <a:off x="2935180" y="5318213"/>
            <a:ext cx="1646420" cy="0"/>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E5472F66-686D-4336-BCD4-D408EF759751}"/>
              </a:ext>
            </a:extLst>
          </p:cNvPr>
          <p:cNvSpPr txBox="1"/>
          <p:nvPr/>
        </p:nvSpPr>
        <p:spPr>
          <a:xfrm>
            <a:off x="7280258" y="4014260"/>
            <a:ext cx="3033403" cy="646331"/>
          </a:xfrm>
          <a:prstGeom prst="rect">
            <a:avLst/>
          </a:prstGeom>
          <a:solidFill>
            <a:schemeClr val="accent6">
              <a:lumMod val="20000"/>
              <a:lumOff val="80000"/>
            </a:schemeClr>
          </a:solidFill>
          <a:ln>
            <a:solidFill>
              <a:srgbClr val="00B050"/>
            </a:solidFill>
          </a:ln>
        </p:spPr>
        <p:txBody>
          <a:bodyPr wrap="square" rtlCol="0">
            <a:spAutoFit/>
          </a:bodyPr>
          <a:lstStyle/>
          <a:p>
            <a:r>
              <a:rPr lang="en-US" b="1" dirty="0"/>
              <a:t>Same name is given to both</a:t>
            </a:r>
          </a:p>
          <a:p>
            <a:r>
              <a:rPr lang="en-US" b="1" dirty="0"/>
              <a:t>i.e.</a:t>
            </a:r>
            <a:r>
              <a:rPr lang="en-US" b="1" dirty="0">
                <a:highlight>
                  <a:srgbClr val="FFFF00"/>
                </a:highlight>
              </a:rPr>
              <a:t> a </a:t>
            </a:r>
            <a:r>
              <a:rPr lang="en-US" b="1" dirty="0"/>
              <a:t>and</a:t>
            </a:r>
            <a:r>
              <a:rPr lang="en-US" b="1" dirty="0">
                <a:highlight>
                  <a:srgbClr val="FFFF00"/>
                </a:highlight>
              </a:rPr>
              <a:t> b</a:t>
            </a:r>
            <a:endParaRPr lang="en-RW" dirty="0">
              <a:highlight>
                <a:srgbClr val="FFFF00"/>
              </a:highlight>
            </a:endParaRPr>
          </a:p>
        </p:txBody>
      </p:sp>
    </p:spTree>
    <p:extLst>
      <p:ext uri="{BB962C8B-B14F-4D97-AF65-F5344CB8AC3E}">
        <p14:creationId xmlns:p14="http://schemas.microsoft.com/office/powerpoint/2010/main" val="19996544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1F618C-010F-4328-8A62-6E0D9F3FAEE6}"/>
              </a:ext>
            </a:extLst>
          </p:cNvPr>
          <p:cNvSpPr>
            <a:spLocks noGrp="1"/>
          </p:cNvSpPr>
          <p:nvPr>
            <p:ph type="title"/>
          </p:nvPr>
        </p:nvSpPr>
        <p:spPr/>
        <p:txBody>
          <a:bodyPr/>
          <a:lstStyle/>
          <a:p>
            <a:r>
              <a:rPr lang="en-US" dirty="0"/>
              <a:t>Inline functions</a:t>
            </a:r>
            <a:endParaRPr lang="en-RW" dirty="0"/>
          </a:p>
        </p:txBody>
      </p:sp>
      <p:sp>
        <p:nvSpPr>
          <p:cNvPr id="3" name="Content Placeholder 2">
            <a:extLst>
              <a:ext uri="{FF2B5EF4-FFF2-40B4-BE49-F238E27FC236}">
                <a16:creationId xmlns:a16="http://schemas.microsoft.com/office/drawing/2014/main" id="{AD72DD96-606D-4D6F-9709-70FCCA7482E0}"/>
              </a:ext>
            </a:extLst>
          </p:cNvPr>
          <p:cNvSpPr>
            <a:spLocks noGrp="1"/>
          </p:cNvSpPr>
          <p:nvPr>
            <p:ph idx="1"/>
          </p:nvPr>
        </p:nvSpPr>
        <p:spPr/>
        <p:txBody>
          <a:bodyPr>
            <a:normAutofit/>
          </a:bodyPr>
          <a:lstStyle/>
          <a:p>
            <a:r>
              <a:rPr lang="en-US" dirty="0"/>
              <a:t>Implementing a program as a set of functions is good from a software engineering standpoint, but function calls involve execution-time overhead. </a:t>
            </a:r>
          </a:p>
          <a:p>
            <a:r>
              <a:rPr lang="en-US" dirty="0"/>
              <a:t>When a normal function call instruction is encountered, the program stores the memory address of the instructions immediately following the function call statement, loads the function being called into the memory, copies argument values, jumps to the memory location of the called function, executes the function codes, stores the return value of the function, and then jumps back to the address of the instruction that was saved just before executing the called function. </a:t>
            </a:r>
            <a:r>
              <a:rPr lang="en-US" b="1" dirty="0"/>
              <a:t>Too much run time overhead</a:t>
            </a:r>
            <a:r>
              <a:rPr lang="en-US" dirty="0"/>
              <a:t>.</a:t>
            </a:r>
          </a:p>
          <a:p>
            <a:r>
              <a:rPr lang="en-US" dirty="0"/>
              <a:t>C++ provides inline functions to help reduce function call overhead. </a:t>
            </a:r>
          </a:p>
        </p:txBody>
      </p:sp>
      <p:sp>
        <p:nvSpPr>
          <p:cNvPr id="4" name="Slide Number Placeholder 3">
            <a:extLst>
              <a:ext uri="{FF2B5EF4-FFF2-40B4-BE49-F238E27FC236}">
                <a16:creationId xmlns:a16="http://schemas.microsoft.com/office/drawing/2014/main" id="{C8A8EC56-CCA2-44E6-A217-63A150D7F57E}"/>
              </a:ext>
            </a:extLst>
          </p:cNvPr>
          <p:cNvSpPr>
            <a:spLocks noGrp="1"/>
          </p:cNvSpPr>
          <p:nvPr>
            <p:ph type="sldNum" sz="quarter" idx="12"/>
          </p:nvPr>
        </p:nvSpPr>
        <p:spPr/>
        <p:txBody>
          <a:bodyPr/>
          <a:lstStyle/>
          <a:p>
            <a:fld id="{583C1354-0F4F-4118-983A-17CBBA946E76}" type="slidenum">
              <a:rPr lang="en-RW" smtClean="0"/>
              <a:t>15</a:t>
            </a:fld>
            <a:endParaRPr lang="en-RW"/>
          </a:p>
        </p:txBody>
      </p:sp>
    </p:spTree>
    <p:extLst>
      <p:ext uri="{BB962C8B-B14F-4D97-AF65-F5344CB8AC3E}">
        <p14:creationId xmlns:p14="http://schemas.microsoft.com/office/powerpoint/2010/main" val="20613539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C6AC74F-FCBD-4C87-AFBB-C88CFA341742}"/>
              </a:ext>
            </a:extLst>
          </p:cNvPr>
          <p:cNvSpPr>
            <a:spLocks noGrp="1"/>
          </p:cNvSpPr>
          <p:nvPr>
            <p:ph type="sldNum" sz="quarter" idx="12"/>
          </p:nvPr>
        </p:nvSpPr>
        <p:spPr/>
        <p:txBody>
          <a:bodyPr/>
          <a:lstStyle/>
          <a:p>
            <a:fld id="{583C1354-0F4F-4118-983A-17CBBA946E76}" type="slidenum">
              <a:rPr lang="en-RW" smtClean="0"/>
              <a:t>16</a:t>
            </a:fld>
            <a:endParaRPr lang="en-RW"/>
          </a:p>
        </p:txBody>
      </p:sp>
      <p:sp>
        <p:nvSpPr>
          <p:cNvPr id="7" name="Rectangle 6">
            <a:extLst>
              <a:ext uri="{FF2B5EF4-FFF2-40B4-BE49-F238E27FC236}">
                <a16:creationId xmlns:a16="http://schemas.microsoft.com/office/drawing/2014/main" id="{B41101F8-01F5-44FF-B988-3057FE6256FF}"/>
              </a:ext>
            </a:extLst>
          </p:cNvPr>
          <p:cNvSpPr/>
          <p:nvPr/>
        </p:nvSpPr>
        <p:spPr>
          <a:xfrm>
            <a:off x="703288" y="557875"/>
            <a:ext cx="10209551" cy="3416320"/>
          </a:xfrm>
          <a:prstGeom prst="rect">
            <a:avLst/>
          </a:prstGeom>
        </p:spPr>
        <p:txBody>
          <a:bodyPr wrap="square">
            <a:spAutoFit/>
          </a:bodyPr>
          <a:lstStyle/>
          <a:p>
            <a:pPr marL="285750" indent="-285750">
              <a:buFont typeface="Arial" panose="020B0604020202020204" pitchFamily="34" charset="0"/>
              <a:buChar char="•"/>
            </a:pPr>
            <a:r>
              <a:rPr lang="en-US" sz="2400" dirty="0"/>
              <a:t>Placing the qualifier inline before a function’s return type in the function definition </a:t>
            </a:r>
            <a:r>
              <a:rPr lang="en-US" sz="2400" i="1" dirty="0"/>
              <a:t>advises </a:t>
            </a:r>
            <a:r>
              <a:rPr lang="en-US" sz="2400" dirty="0"/>
              <a:t>the compiler to generate a copy of the function’s body code in </a:t>
            </a:r>
            <a:r>
              <a:rPr lang="en-US" sz="2400" i="1" dirty="0"/>
              <a:t>every </a:t>
            </a:r>
            <a:r>
              <a:rPr lang="en-US" sz="2400" dirty="0"/>
              <a:t>place where the function is called (when appropriate) to avoid a function call. </a:t>
            </a:r>
          </a:p>
          <a:p>
            <a:pPr marL="285750" indent="-285750">
              <a:buFont typeface="Arial" panose="020B0604020202020204" pitchFamily="34" charset="0"/>
              <a:buChar char="•"/>
            </a:pPr>
            <a:r>
              <a:rPr lang="en-US" sz="2400" dirty="0"/>
              <a:t>With inline keyword, the compiler replaces the function call statement with the function code itself (process called expansion) and then compiles the entire code. Thus, with inline functions, the compiler does not have to jump to another location to execute the function, and then jump back as the code of the called function is already available to the calling program</a:t>
            </a:r>
            <a:endParaRPr lang="en-RW" sz="2400" dirty="0"/>
          </a:p>
        </p:txBody>
      </p:sp>
      <p:sp>
        <p:nvSpPr>
          <p:cNvPr id="9" name="Rectangle 8">
            <a:extLst>
              <a:ext uri="{FF2B5EF4-FFF2-40B4-BE49-F238E27FC236}">
                <a16:creationId xmlns:a16="http://schemas.microsoft.com/office/drawing/2014/main" id="{2189B29A-F92F-46CC-A1A0-23DA89978310}"/>
              </a:ext>
            </a:extLst>
          </p:cNvPr>
          <p:cNvSpPr/>
          <p:nvPr/>
        </p:nvSpPr>
        <p:spPr>
          <a:xfrm>
            <a:off x="2298490" y="4237912"/>
            <a:ext cx="8929141" cy="1569660"/>
          </a:xfrm>
          <a:prstGeom prst="rect">
            <a:avLst/>
          </a:prstGeom>
        </p:spPr>
        <p:txBody>
          <a:bodyPr wrap="square">
            <a:spAutoFit/>
          </a:bodyPr>
          <a:lstStyle/>
          <a:p>
            <a:r>
              <a:rPr lang="en-US" sz="2400" dirty="0">
                <a:solidFill>
                  <a:srgbClr val="0000FF"/>
                </a:solidFill>
                <a:latin typeface="Consolas" panose="020B0609020204030204" pitchFamily="49" charset="0"/>
              </a:rPr>
              <a:t>inline</a:t>
            </a:r>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return</a:t>
            </a:r>
            <a:r>
              <a:rPr lang="en-US" sz="2400" dirty="0">
                <a:solidFill>
                  <a:srgbClr val="000000"/>
                </a:solidFill>
                <a:latin typeface="Consolas" panose="020B0609020204030204" pitchFamily="49" charset="0"/>
              </a:rPr>
              <a:t>-type function - name(parameters)</a:t>
            </a:r>
          </a:p>
          <a:p>
            <a:r>
              <a:rPr lang="en-RW" sz="2400" dirty="0">
                <a:solidFill>
                  <a:srgbClr val="000000"/>
                </a:solidFill>
                <a:latin typeface="Consolas" panose="020B0609020204030204" pitchFamily="49" charset="0"/>
              </a:rPr>
              <a:t>{</a:t>
            </a:r>
          </a:p>
          <a:p>
            <a:r>
              <a:rPr lang="en-US" sz="2400" dirty="0">
                <a:solidFill>
                  <a:srgbClr val="008000"/>
                </a:solidFill>
                <a:latin typeface="Consolas" panose="020B0609020204030204" pitchFamily="49" charset="0"/>
              </a:rPr>
              <a:t>// function code</a:t>
            </a:r>
            <a:endParaRPr lang="en-US" sz="2400" dirty="0">
              <a:solidFill>
                <a:srgbClr val="000000"/>
              </a:solidFill>
              <a:latin typeface="Consolas" panose="020B0609020204030204" pitchFamily="49" charset="0"/>
            </a:endParaRPr>
          </a:p>
          <a:p>
            <a:r>
              <a:rPr lang="en-RW" sz="2400" dirty="0">
                <a:solidFill>
                  <a:srgbClr val="000000"/>
                </a:solidFill>
                <a:latin typeface="Consolas" panose="020B0609020204030204" pitchFamily="49" charset="0"/>
              </a:rPr>
              <a:t>}</a:t>
            </a:r>
            <a:endParaRPr lang="en-RW" sz="2400" dirty="0"/>
          </a:p>
        </p:txBody>
      </p:sp>
    </p:spTree>
    <p:extLst>
      <p:ext uri="{BB962C8B-B14F-4D97-AF65-F5344CB8AC3E}">
        <p14:creationId xmlns:p14="http://schemas.microsoft.com/office/powerpoint/2010/main" val="23011299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E993D30-4AE2-432C-A630-2224748D0CD0}"/>
              </a:ext>
            </a:extLst>
          </p:cNvPr>
          <p:cNvSpPr>
            <a:spLocks noGrp="1"/>
          </p:cNvSpPr>
          <p:nvPr>
            <p:ph type="sldNum" sz="quarter" idx="12"/>
          </p:nvPr>
        </p:nvSpPr>
        <p:spPr/>
        <p:txBody>
          <a:bodyPr/>
          <a:lstStyle/>
          <a:p>
            <a:fld id="{583C1354-0F4F-4118-983A-17CBBA946E76}" type="slidenum">
              <a:rPr lang="en-RW" smtClean="0"/>
              <a:t>17</a:t>
            </a:fld>
            <a:endParaRPr lang="en-RW"/>
          </a:p>
        </p:txBody>
      </p:sp>
      <p:sp>
        <p:nvSpPr>
          <p:cNvPr id="5" name="Rectangle 4">
            <a:extLst>
              <a:ext uri="{FF2B5EF4-FFF2-40B4-BE49-F238E27FC236}">
                <a16:creationId xmlns:a16="http://schemas.microsoft.com/office/drawing/2014/main" id="{1BA7366D-1F01-409F-8EA9-B440732CB6F8}"/>
              </a:ext>
            </a:extLst>
          </p:cNvPr>
          <p:cNvSpPr/>
          <p:nvPr/>
        </p:nvSpPr>
        <p:spPr>
          <a:xfrm>
            <a:off x="1324131" y="1226164"/>
            <a:ext cx="9144000" cy="4154984"/>
          </a:xfrm>
          <a:prstGeom prst="rect">
            <a:avLst/>
          </a:prstGeom>
        </p:spPr>
        <p:txBody>
          <a:bodyPr wrap="square">
            <a:spAutoFit/>
          </a:bodyPr>
          <a:lstStyle/>
          <a:p>
            <a:r>
              <a:rPr lang="en-US" sz="2400" dirty="0">
                <a:solidFill>
                  <a:srgbClr val="808080"/>
                </a:solidFill>
                <a:latin typeface="Consolas" panose="020B0609020204030204" pitchFamily="49" charset="0"/>
              </a:rPr>
              <a:t>#include</a:t>
            </a:r>
            <a:r>
              <a:rPr lang="en-US" sz="2400" dirty="0">
                <a:solidFill>
                  <a:srgbClr val="000000"/>
                </a:solidFill>
                <a:latin typeface="Consolas" panose="020B0609020204030204" pitchFamily="49" charset="0"/>
              </a:rPr>
              <a:t> </a:t>
            </a:r>
            <a:r>
              <a:rPr lang="en-US" sz="2400" dirty="0">
                <a:solidFill>
                  <a:srgbClr val="A31515"/>
                </a:solidFill>
                <a:latin typeface="Consolas" panose="020B0609020204030204" pitchFamily="49" charset="0"/>
              </a:rPr>
              <a:t>&lt;iostream&gt;</a:t>
            </a:r>
            <a:r>
              <a:rPr lang="en-US" sz="2400" dirty="0">
                <a:solidFill>
                  <a:srgbClr val="000000"/>
                </a:solidFill>
                <a:latin typeface="Consolas" panose="020B0609020204030204" pitchFamily="49" charset="0"/>
              </a:rPr>
              <a:t> </a:t>
            </a:r>
          </a:p>
          <a:p>
            <a:r>
              <a:rPr lang="en-US" sz="2400" dirty="0">
                <a:solidFill>
                  <a:srgbClr val="0000FF"/>
                </a:solidFill>
                <a:latin typeface="Consolas" panose="020B0609020204030204" pitchFamily="49" charset="0"/>
              </a:rPr>
              <a:t>using</a:t>
            </a:r>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namespace</a:t>
            </a:r>
            <a:r>
              <a:rPr lang="en-US" sz="2400" dirty="0">
                <a:solidFill>
                  <a:srgbClr val="000000"/>
                </a:solidFill>
                <a:latin typeface="Consolas" panose="020B0609020204030204" pitchFamily="49" charset="0"/>
              </a:rPr>
              <a:t> std;</a:t>
            </a:r>
          </a:p>
          <a:p>
            <a:r>
              <a:rPr lang="en-US" sz="2400" dirty="0">
                <a:solidFill>
                  <a:srgbClr val="0000FF"/>
                </a:solidFill>
                <a:latin typeface="Consolas" panose="020B0609020204030204" pitchFamily="49" charset="0"/>
              </a:rPr>
              <a:t>inline</a:t>
            </a:r>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int</a:t>
            </a:r>
            <a:r>
              <a:rPr lang="en-US" sz="2400" dirty="0">
                <a:solidFill>
                  <a:srgbClr val="000000"/>
                </a:solidFill>
                <a:latin typeface="Consolas" panose="020B0609020204030204" pitchFamily="49" charset="0"/>
              </a:rPr>
              <a:t> cube(</a:t>
            </a:r>
            <a:r>
              <a:rPr lang="en-US" sz="2400" dirty="0">
                <a:solidFill>
                  <a:srgbClr val="0000FF"/>
                </a:solidFill>
                <a:latin typeface="Consolas" panose="020B0609020204030204" pitchFamily="49" charset="0"/>
              </a:rPr>
              <a:t>int</a:t>
            </a:r>
            <a:r>
              <a:rPr lang="en-US" sz="2400" dirty="0">
                <a:solidFill>
                  <a:srgbClr val="000000"/>
                </a:solidFill>
                <a:latin typeface="Consolas" panose="020B0609020204030204" pitchFamily="49" charset="0"/>
              </a:rPr>
              <a:t> </a:t>
            </a:r>
            <a:r>
              <a:rPr lang="en-US" sz="2400" dirty="0">
                <a:solidFill>
                  <a:srgbClr val="808080"/>
                </a:solidFill>
                <a:latin typeface="Consolas" panose="020B0609020204030204" pitchFamily="49" charset="0"/>
              </a:rPr>
              <a:t>s</a:t>
            </a:r>
            <a:r>
              <a:rPr lang="en-US" sz="2400" dirty="0">
                <a:solidFill>
                  <a:srgbClr val="000000"/>
                </a:solidFill>
                <a:latin typeface="Consolas" panose="020B0609020204030204" pitchFamily="49" charset="0"/>
              </a:rPr>
              <a:t>)</a:t>
            </a:r>
          </a:p>
          <a:p>
            <a:r>
              <a:rPr lang="en-RW" sz="2400" dirty="0">
                <a:solidFill>
                  <a:srgbClr val="000000"/>
                </a:solidFill>
                <a:latin typeface="Consolas" panose="020B0609020204030204" pitchFamily="49" charset="0"/>
              </a:rPr>
              <a:t>{</a:t>
            </a:r>
          </a:p>
          <a:p>
            <a:r>
              <a:rPr lang="en-US" sz="2400" dirty="0">
                <a:solidFill>
                  <a:srgbClr val="0000FF"/>
                </a:solidFill>
                <a:latin typeface="Consolas" panose="020B0609020204030204" pitchFamily="49" charset="0"/>
              </a:rPr>
              <a:t>	return</a:t>
            </a:r>
            <a:r>
              <a:rPr lang="en-US" sz="2400" dirty="0">
                <a:solidFill>
                  <a:srgbClr val="000000"/>
                </a:solidFill>
                <a:latin typeface="Consolas" panose="020B0609020204030204" pitchFamily="49" charset="0"/>
              </a:rPr>
              <a:t> </a:t>
            </a:r>
            <a:r>
              <a:rPr lang="en-US" sz="2400" dirty="0">
                <a:solidFill>
                  <a:srgbClr val="808080"/>
                </a:solidFill>
                <a:latin typeface="Consolas" panose="020B0609020204030204" pitchFamily="49" charset="0"/>
              </a:rPr>
              <a:t>s</a:t>
            </a:r>
            <a:r>
              <a:rPr lang="en-US" sz="2400" dirty="0">
                <a:solidFill>
                  <a:srgbClr val="000000"/>
                </a:solidFill>
                <a:latin typeface="Consolas" panose="020B0609020204030204" pitchFamily="49" charset="0"/>
              </a:rPr>
              <a:t> * </a:t>
            </a:r>
            <a:r>
              <a:rPr lang="en-US" sz="2400" dirty="0">
                <a:solidFill>
                  <a:srgbClr val="808080"/>
                </a:solidFill>
                <a:latin typeface="Consolas" panose="020B0609020204030204" pitchFamily="49" charset="0"/>
              </a:rPr>
              <a:t>s</a:t>
            </a:r>
            <a:r>
              <a:rPr lang="en-US" sz="2400" dirty="0">
                <a:solidFill>
                  <a:srgbClr val="000000"/>
                </a:solidFill>
                <a:latin typeface="Consolas" panose="020B0609020204030204" pitchFamily="49" charset="0"/>
              </a:rPr>
              <a:t> * </a:t>
            </a:r>
            <a:r>
              <a:rPr lang="en-US" sz="2400" dirty="0">
                <a:solidFill>
                  <a:srgbClr val="808080"/>
                </a:solidFill>
                <a:latin typeface="Consolas" panose="020B0609020204030204" pitchFamily="49" charset="0"/>
              </a:rPr>
              <a:t>s</a:t>
            </a:r>
            <a:r>
              <a:rPr lang="en-US" sz="2400" dirty="0">
                <a:solidFill>
                  <a:srgbClr val="000000"/>
                </a:solidFill>
                <a:latin typeface="Consolas" panose="020B0609020204030204" pitchFamily="49" charset="0"/>
              </a:rPr>
              <a:t>;</a:t>
            </a:r>
          </a:p>
          <a:p>
            <a:r>
              <a:rPr lang="en-RW" sz="2400" dirty="0">
                <a:solidFill>
                  <a:srgbClr val="000000"/>
                </a:solidFill>
                <a:latin typeface="Consolas" panose="020B0609020204030204" pitchFamily="49" charset="0"/>
              </a:rPr>
              <a:t>}</a:t>
            </a:r>
          </a:p>
          <a:p>
            <a:r>
              <a:rPr lang="en-US" sz="2400" dirty="0">
                <a:solidFill>
                  <a:srgbClr val="0000FF"/>
                </a:solidFill>
                <a:latin typeface="Consolas" panose="020B0609020204030204" pitchFamily="49" charset="0"/>
              </a:rPr>
              <a:t>int</a:t>
            </a:r>
            <a:r>
              <a:rPr lang="en-US" sz="2400" dirty="0">
                <a:solidFill>
                  <a:srgbClr val="000000"/>
                </a:solidFill>
                <a:latin typeface="Consolas" panose="020B0609020204030204" pitchFamily="49" charset="0"/>
              </a:rPr>
              <a:t> main()</a:t>
            </a:r>
          </a:p>
          <a:p>
            <a:r>
              <a:rPr lang="en-RW" sz="2400" dirty="0">
                <a:solidFill>
                  <a:srgbClr val="000000"/>
                </a:solidFill>
                <a:latin typeface="Consolas" panose="020B0609020204030204" pitchFamily="49" charset="0"/>
              </a:rPr>
              <a:t>{</a:t>
            </a:r>
          </a:p>
          <a:p>
            <a:pPr lvl="1"/>
            <a:r>
              <a:rPr lang="en-US" sz="2400" dirty="0" err="1">
                <a:solidFill>
                  <a:srgbClr val="000000"/>
                </a:solidFill>
                <a:latin typeface="Consolas" panose="020B0609020204030204" pitchFamily="49" charset="0"/>
              </a:rPr>
              <a:t>cout</a:t>
            </a:r>
            <a:r>
              <a:rPr lang="en-US" sz="2400" dirty="0">
                <a:solidFill>
                  <a:srgbClr val="000000"/>
                </a:solidFill>
                <a:latin typeface="Consolas" panose="020B0609020204030204" pitchFamily="49" charset="0"/>
              </a:rPr>
              <a:t> </a:t>
            </a:r>
            <a:r>
              <a:rPr lang="en-US" sz="2400" dirty="0">
                <a:solidFill>
                  <a:srgbClr val="008080"/>
                </a:solidFill>
                <a:latin typeface="Consolas" panose="020B0609020204030204" pitchFamily="49" charset="0"/>
              </a:rPr>
              <a:t>&lt;&lt;</a:t>
            </a:r>
            <a:r>
              <a:rPr lang="en-US" sz="2400" dirty="0">
                <a:solidFill>
                  <a:srgbClr val="000000"/>
                </a:solidFill>
                <a:latin typeface="Consolas" panose="020B0609020204030204" pitchFamily="49" charset="0"/>
              </a:rPr>
              <a:t> </a:t>
            </a:r>
            <a:r>
              <a:rPr lang="en-US" sz="2400" dirty="0">
                <a:solidFill>
                  <a:srgbClr val="A31515"/>
                </a:solidFill>
                <a:latin typeface="Consolas" panose="020B0609020204030204" pitchFamily="49" charset="0"/>
              </a:rPr>
              <a:t>"The cube of 3 is: "</a:t>
            </a:r>
            <a:r>
              <a:rPr lang="en-US" sz="2400" dirty="0">
                <a:solidFill>
                  <a:srgbClr val="000000"/>
                </a:solidFill>
                <a:latin typeface="Consolas" panose="020B0609020204030204" pitchFamily="49" charset="0"/>
              </a:rPr>
              <a:t> </a:t>
            </a:r>
            <a:r>
              <a:rPr lang="en-US" sz="2400" dirty="0">
                <a:solidFill>
                  <a:srgbClr val="008080"/>
                </a:solidFill>
                <a:latin typeface="Consolas" panose="020B0609020204030204" pitchFamily="49" charset="0"/>
              </a:rPr>
              <a:t>&lt;&lt;</a:t>
            </a:r>
            <a:r>
              <a:rPr lang="en-US" sz="2400" dirty="0">
                <a:solidFill>
                  <a:srgbClr val="000000"/>
                </a:solidFill>
                <a:latin typeface="Consolas" panose="020B0609020204030204" pitchFamily="49" charset="0"/>
              </a:rPr>
              <a:t> cube(3) </a:t>
            </a:r>
            <a:r>
              <a:rPr lang="en-US" sz="2400" dirty="0">
                <a:solidFill>
                  <a:srgbClr val="008080"/>
                </a:solidFill>
                <a:latin typeface="Consolas" panose="020B0609020204030204" pitchFamily="49" charset="0"/>
              </a:rPr>
              <a:t>&lt;&lt;</a:t>
            </a:r>
            <a:r>
              <a:rPr lang="en-US" sz="2400" dirty="0">
                <a:solidFill>
                  <a:srgbClr val="000000"/>
                </a:solidFill>
                <a:latin typeface="Consolas" panose="020B0609020204030204" pitchFamily="49" charset="0"/>
              </a:rPr>
              <a:t> </a:t>
            </a:r>
            <a:r>
              <a:rPr lang="en-US" sz="2400" dirty="0">
                <a:solidFill>
                  <a:srgbClr val="A31515"/>
                </a:solidFill>
                <a:latin typeface="Consolas" panose="020B0609020204030204" pitchFamily="49" charset="0"/>
              </a:rPr>
              <a:t>"\n"</a:t>
            </a:r>
            <a:r>
              <a:rPr lang="en-US" sz="2400" dirty="0">
                <a:solidFill>
                  <a:srgbClr val="000000"/>
                </a:solidFill>
                <a:latin typeface="Consolas" panose="020B0609020204030204" pitchFamily="49" charset="0"/>
              </a:rPr>
              <a:t>;</a:t>
            </a:r>
          </a:p>
          <a:p>
            <a:pPr lvl="1"/>
            <a:r>
              <a:rPr lang="en-US" sz="2400" dirty="0">
                <a:solidFill>
                  <a:srgbClr val="0000FF"/>
                </a:solidFill>
                <a:latin typeface="Consolas" panose="020B0609020204030204" pitchFamily="49" charset="0"/>
              </a:rPr>
              <a:t>return</a:t>
            </a:r>
            <a:r>
              <a:rPr lang="en-US" sz="2400" dirty="0">
                <a:solidFill>
                  <a:srgbClr val="000000"/>
                </a:solidFill>
                <a:latin typeface="Consolas" panose="020B0609020204030204" pitchFamily="49" charset="0"/>
              </a:rPr>
              <a:t> 0;</a:t>
            </a:r>
          </a:p>
          <a:p>
            <a:r>
              <a:rPr lang="en-RW" sz="2400" dirty="0">
                <a:solidFill>
                  <a:srgbClr val="000000"/>
                </a:solidFill>
                <a:latin typeface="Consolas" panose="020B0609020204030204" pitchFamily="49" charset="0"/>
              </a:rPr>
              <a:t>}</a:t>
            </a:r>
            <a:endParaRPr lang="en-RW" sz="2400" dirty="0"/>
          </a:p>
        </p:txBody>
      </p:sp>
    </p:spTree>
    <p:extLst>
      <p:ext uri="{BB962C8B-B14F-4D97-AF65-F5344CB8AC3E}">
        <p14:creationId xmlns:p14="http://schemas.microsoft.com/office/powerpoint/2010/main" val="23900975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5D6E811-9971-4EDA-BAA1-DC6038DF19CC}"/>
              </a:ext>
            </a:extLst>
          </p:cNvPr>
          <p:cNvSpPr>
            <a:spLocks noGrp="1"/>
          </p:cNvSpPr>
          <p:nvPr>
            <p:ph idx="1"/>
          </p:nvPr>
        </p:nvSpPr>
        <p:spPr>
          <a:xfrm>
            <a:off x="943131" y="1678899"/>
            <a:ext cx="10515600" cy="3092416"/>
          </a:xfrm>
        </p:spPr>
        <p:txBody>
          <a:bodyPr/>
          <a:lstStyle/>
          <a:p>
            <a:r>
              <a:rPr lang="en-US" b="1" dirty="0"/>
              <a:t>Pros</a:t>
            </a:r>
            <a:r>
              <a:rPr lang="en-US" dirty="0"/>
              <a:t> :-</a:t>
            </a:r>
          </a:p>
          <a:p>
            <a:r>
              <a:rPr lang="en-US" dirty="0"/>
              <a:t>It speeds up your program by avoiding function calling overhead.</a:t>
            </a:r>
          </a:p>
          <a:p>
            <a:r>
              <a:rPr lang="en-US" dirty="0"/>
              <a:t>It save overhead of variables push/pop on the stack, when function calling happens.</a:t>
            </a:r>
          </a:p>
          <a:p>
            <a:r>
              <a:rPr lang="en-US" dirty="0"/>
              <a:t>It save overhead of return call from a function.</a:t>
            </a:r>
            <a:br>
              <a:rPr lang="en-US" dirty="0"/>
            </a:br>
            <a:r>
              <a:rPr lang="en-US" b="1" dirty="0"/>
              <a:t>Cons </a:t>
            </a:r>
            <a:r>
              <a:rPr lang="en-US" dirty="0"/>
              <a:t>:-</a:t>
            </a:r>
          </a:p>
          <a:p>
            <a:r>
              <a:rPr lang="en-US" dirty="0"/>
              <a:t>It increases the executable size due to code expansion.</a:t>
            </a:r>
            <a:endParaRPr lang="en-RW" dirty="0"/>
          </a:p>
        </p:txBody>
      </p:sp>
      <p:sp>
        <p:nvSpPr>
          <p:cNvPr id="4" name="Slide Number Placeholder 3">
            <a:extLst>
              <a:ext uri="{FF2B5EF4-FFF2-40B4-BE49-F238E27FC236}">
                <a16:creationId xmlns:a16="http://schemas.microsoft.com/office/drawing/2014/main" id="{4C6AC74F-FCBD-4C87-AFBB-C88CFA341742}"/>
              </a:ext>
            </a:extLst>
          </p:cNvPr>
          <p:cNvSpPr>
            <a:spLocks noGrp="1"/>
          </p:cNvSpPr>
          <p:nvPr>
            <p:ph type="sldNum" sz="quarter" idx="12"/>
          </p:nvPr>
        </p:nvSpPr>
        <p:spPr/>
        <p:txBody>
          <a:bodyPr/>
          <a:lstStyle/>
          <a:p>
            <a:fld id="{583C1354-0F4F-4118-983A-17CBBA946E76}" type="slidenum">
              <a:rPr lang="en-RW" smtClean="0"/>
              <a:t>18</a:t>
            </a:fld>
            <a:endParaRPr lang="en-RW"/>
          </a:p>
        </p:txBody>
      </p:sp>
    </p:spTree>
    <p:extLst>
      <p:ext uri="{BB962C8B-B14F-4D97-AF65-F5344CB8AC3E}">
        <p14:creationId xmlns:p14="http://schemas.microsoft.com/office/powerpoint/2010/main" val="30204134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2AEFEC-46FC-49C4-B60E-AE0269B9ADD3}"/>
              </a:ext>
            </a:extLst>
          </p:cNvPr>
          <p:cNvSpPr>
            <a:spLocks noGrp="1"/>
          </p:cNvSpPr>
          <p:nvPr>
            <p:ph type="title"/>
          </p:nvPr>
        </p:nvSpPr>
        <p:spPr/>
        <p:txBody>
          <a:bodyPr/>
          <a:lstStyle/>
          <a:p>
            <a:r>
              <a:rPr lang="en-US" dirty="0"/>
              <a:t>Readings</a:t>
            </a:r>
            <a:endParaRPr lang="en-RW" dirty="0"/>
          </a:p>
        </p:txBody>
      </p:sp>
      <p:sp>
        <p:nvSpPr>
          <p:cNvPr id="3" name="Content Placeholder 2">
            <a:extLst>
              <a:ext uri="{FF2B5EF4-FFF2-40B4-BE49-F238E27FC236}">
                <a16:creationId xmlns:a16="http://schemas.microsoft.com/office/drawing/2014/main" id="{84B22BC4-5778-4324-B5FA-68B15D82824A}"/>
              </a:ext>
            </a:extLst>
          </p:cNvPr>
          <p:cNvSpPr>
            <a:spLocks noGrp="1"/>
          </p:cNvSpPr>
          <p:nvPr>
            <p:ph idx="1"/>
          </p:nvPr>
        </p:nvSpPr>
        <p:spPr/>
        <p:txBody>
          <a:bodyPr/>
          <a:lstStyle/>
          <a:p>
            <a:r>
              <a:rPr lang="en-US" dirty="0"/>
              <a:t>Walter </a:t>
            </a:r>
            <a:r>
              <a:rPr lang="en-US" dirty="0" err="1"/>
              <a:t>Savitch</a:t>
            </a:r>
            <a:r>
              <a:rPr lang="en-US" dirty="0"/>
              <a:t>, Problem Solving with C++ The Object of Programming</a:t>
            </a:r>
          </a:p>
          <a:p>
            <a:r>
              <a:rPr lang="en-US" dirty="0"/>
              <a:t>Chapter 4, </a:t>
            </a:r>
            <a:r>
              <a:rPr lang="en-US" dirty="0" err="1"/>
              <a:t>Pg</a:t>
            </a:r>
            <a:r>
              <a:rPr lang="en-US" dirty="0"/>
              <a:t> 182</a:t>
            </a:r>
          </a:p>
          <a:p>
            <a:endParaRPr lang="en-US" dirty="0"/>
          </a:p>
          <a:p>
            <a:r>
              <a:rPr lang="en-US" dirty="0"/>
              <a:t>A good link:</a:t>
            </a:r>
          </a:p>
          <a:p>
            <a:r>
              <a:rPr lang="en-US" dirty="0">
                <a:hlinkClick r:id="rId2"/>
              </a:rPr>
              <a:t>https://www.youtube.com/watch?v=V9zuox47zr0</a:t>
            </a:r>
            <a:endParaRPr lang="en-RW" dirty="0"/>
          </a:p>
        </p:txBody>
      </p:sp>
      <p:sp>
        <p:nvSpPr>
          <p:cNvPr id="4" name="Slide Number Placeholder 3">
            <a:extLst>
              <a:ext uri="{FF2B5EF4-FFF2-40B4-BE49-F238E27FC236}">
                <a16:creationId xmlns:a16="http://schemas.microsoft.com/office/drawing/2014/main" id="{779B9001-C027-4D91-8E46-08C5FA31ADF5}"/>
              </a:ext>
            </a:extLst>
          </p:cNvPr>
          <p:cNvSpPr>
            <a:spLocks noGrp="1"/>
          </p:cNvSpPr>
          <p:nvPr>
            <p:ph type="sldNum" sz="quarter" idx="12"/>
          </p:nvPr>
        </p:nvSpPr>
        <p:spPr/>
        <p:txBody>
          <a:bodyPr/>
          <a:lstStyle/>
          <a:p>
            <a:fld id="{583C1354-0F4F-4118-983A-17CBBA946E76}" type="slidenum">
              <a:rPr lang="en-RW" smtClean="0"/>
              <a:t>19</a:t>
            </a:fld>
            <a:endParaRPr lang="en-RW"/>
          </a:p>
        </p:txBody>
      </p:sp>
    </p:spTree>
    <p:extLst>
      <p:ext uri="{BB962C8B-B14F-4D97-AF65-F5344CB8AC3E}">
        <p14:creationId xmlns:p14="http://schemas.microsoft.com/office/powerpoint/2010/main" val="35656891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736434-7302-4343-A808-ED81EFBD4BCE}"/>
              </a:ext>
            </a:extLst>
          </p:cNvPr>
          <p:cNvSpPr>
            <a:spLocks noGrp="1"/>
          </p:cNvSpPr>
          <p:nvPr>
            <p:ph type="title"/>
          </p:nvPr>
        </p:nvSpPr>
        <p:spPr/>
        <p:txBody>
          <a:bodyPr/>
          <a:lstStyle/>
          <a:p>
            <a:r>
              <a:rPr lang="en-US" dirty="0"/>
              <a:t>Recap</a:t>
            </a:r>
            <a:endParaRPr lang="en-RW" dirty="0"/>
          </a:p>
        </p:txBody>
      </p:sp>
      <p:sp>
        <p:nvSpPr>
          <p:cNvPr id="3" name="Content Placeholder 2">
            <a:extLst>
              <a:ext uri="{FF2B5EF4-FFF2-40B4-BE49-F238E27FC236}">
                <a16:creationId xmlns:a16="http://schemas.microsoft.com/office/drawing/2014/main" id="{0BBFBAAE-7E78-4138-9352-6001A2EF2676}"/>
              </a:ext>
            </a:extLst>
          </p:cNvPr>
          <p:cNvSpPr>
            <a:spLocks noGrp="1"/>
          </p:cNvSpPr>
          <p:nvPr>
            <p:ph idx="1"/>
          </p:nvPr>
        </p:nvSpPr>
        <p:spPr>
          <a:xfrm>
            <a:off x="255104" y="1786117"/>
            <a:ext cx="10515600" cy="4570233"/>
          </a:xfrm>
        </p:spPr>
        <p:txBody>
          <a:bodyPr>
            <a:normAutofit/>
          </a:bodyPr>
          <a:lstStyle/>
          <a:p>
            <a:pPr lvl="1"/>
            <a:r>
              <a:rPr lang="en-US" sz="2400" dirty="0"/>
              <a:t>Practice questions related to char array and strings</a:t>
            </a:r>
          </a:p>
          <a:p>
            <a:pPr lvl="1"/>
            <a:r>
              <a:rPr lang="en-US" sz="2400" dirty="0"/>
              <a:t>Introduction to functions</a:t>
            </a:r>
          </a:p>
          <a:p>
            <a:pPr marL="457200" lvl="1" indent="0">
              <a:buNone/>
            </a:pPr>
            <a:endParaRPr lang="en-US" sz="2400" dirty="0">
              <a:cs typeface="Times New Roman" panose="02020603050405020304" pitchFamily="18" charset="0"/>
            </a:endParaRPr>
          </a:p>
        </p:txBody>
      </p:sp>
      <p:sp>
        <p:nvSpPr>
          <p:cNvPr id="5" name="Slide Number Placeholder 4">
            <a:extLst>
              <a:ext uri="{FF2B5EF4-FFF2-40B4-BE49-F238E27FC236}">
                <a16:creationId xmlns:a16="http://schemas.microsoft.com/office/drawing/2014/main" id="{24DA2EDA-3A08-4C6F-B326-781247A523B3}"/>
              </a:ext>
            </a:extLst>
          </p:cNvPr>
          <p:cNvSpPr>
            <a:spLocks noGrp="1"/>
          </p:cNvSpPr>
          <p:nvPr>
            <p:ph type="sldNum" sz="quarter" idx="12"/>
          </p:nvPr>
        </p:nvSpPr>
        <p:spPr/>
        <p:txBody>
          <a:bodyPr/>
          <a:lstStyle/>
          <a:p>
            <a:fld id="{583C1354-0F4F-4118-983A-17CBBA946E76}" type="slidenum">
              <a:rPr lang="en-RW" smtClean="0"/>
              <a:t>2</a:t>
            </a:fld>
            <a:endParaRPr lang="en-RW"/>
          </a:p>
        </p:txBody>
      </p:sp>
    </p:spTree>
    <p:extLst>
      <p:ext uri="{BB962C8B-B14F-4D97-AF65-F5344CB8AC3E}">
        <p14:creationId xmlns:p14="http://schemas.microsoft.com/office/powerpoint/2010/main" val="6790820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8D6AFE-EA5E-4275-B2CB-C86230AE8B2D}"/>
              </a:ext>
            </a:extLst>
          </p:cNvPr>
          <p:cNvSpPr>
            <a:spLocks noGrp="1"/>
          </p:cNvSpPr>
          <p:nvPr>
            <p:ph type="title"/>
          </p:nvPr>
        </p:nvSpPr>
        <p:spPr/>
        <p:txBody>
          <a:bodyPr/>
          <a:lstStyle/>
          <a:p>
            <a:r>
              <a:rPr lang="en-US" dirty="0"/>
              <a:t>Agenda</a:t>
            </a:r>
            <a:endParaRPr lang="en-RW" dirty="0"/>
          </a:p>
        </p:txBody>
      </p:sp>
      <p:sp>
        <p:nvSpPr>
          <p:cNvPr id="3" name="Content Placeholder 2">
            <a:extLst>
              <a:ext uri="{FF2B5EF4-FFF2-40B4-BE49-F238E27FC236}">
                <a16:creationId xmlns:a16="http://schemas.microsoft.com/office/drawing/2014/main" id="{308AE5C9-79AD-40AC-A7D1-DD47BD58F02F}"/>
              </a:ext>
            </a:extLst>
          </p:cNvPr>
          <p:cNvSpPr>
            <a:spLocks noGrp="1"/>
          </p:cNvSpPr>
          <p:nvPr>
            <p:ph idx="1"/>
          </p:nvPr>
        </p:nvSpPr>
        <p:spPr/>
        <p:txBody>
          <a:bodyPr/>
          <a:lstStyle/>
          <a:p>
            <a:r>
              <a:rPr lang="en-US" dirty="0"/>
              <a:t>Functions examples</a:t>
            </a:r>
          </a:p>
          <a:p>
            <a:r>
              <a:rPr lang="en-US" dirty="0"/>
              <a:t>Need for function declaration</a:t>
            </a:r>
          </a:p>
          <a:p>
            <a:r>
              <a:rPr lang="en-US" dirty="0"/>
              <a:t>Inline functions</a:t>
            </a:r>
          </a:p>
        </p:txBody>
      </p:sp>
      <p:sp>
        <p:nvSpPr>
          <p:cNvPr id="4" name="Slide Number Placeholder 3">
            <a:extLst>
              <a:ext uri="{FF2B5EF4-FFF2-40B4-BE49-F238E27FC236}">
                <a16:creationId xmlns:a16="http://schemas.microsoft.com/office/drawing/2014/main" id="{074D4F92-12CC-4823-B1E3-B4730AAB35FD}"/>
              </a:ext>
            </a:extLst>
          </p:cNvPr>
          <p:cNvSpPr>
            <a:spLocks noGrp="1"/>
          </p:cNvSpPr>
          <p:nvPr>
            <p:ph type="sldNum" sz="quarter" idx="12"/>
          </p:nvPr>
        </p:nvSpPr>
        <p:spPr/>
        <p:txBody>
          <a:bodyPr/>
          <a:lstStyle/>
          <a:p>
            <a:fld id="{583C1354-0F4F-4118-983A-17CBBA946E76}" type="slidenum">
              <a:rPr lang="en-RW" smtClean="0"/>
              <a:t>3</a:t>
            </a:fld>
            <a:endParaRPr lang="en-RW"/>
          </a:p>
        </p:txBody>
      </p:sp>
    </p:spTree>
    <p:extLst>
      <p:ext uri="{BB962C8B-B14F-4D97-AF65-F5344CB8AC3E}">
        <p14:creationId xmlns:p14="http://schemas.microsoft.com/office/powerpoint/2010/main" val="12209156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BD7027-2FFA-4B5B-8AAC-31F8823275B5}"/>
              </a:ext>
            </a:extLst>
          </p:cNvPr>
          <p:cNvSpPr>
            <a:spLocks noGrp="1"/>
          </p:cNvSpPr>
          <p:nvPr>
            <p:ph type="title"/>
          </p:nvPr>
        </p:nvSpPr>
        <p:spPr/>
        <p:txBody>
          <a:bodyPr/>
          <a:lstStyle/>
          <a:p>
            <a:r>
              <a:rPr lang="en-US" dirty="0"/>
              <a:t>What are functions?</a:t>
            </a:r>
            <a:endParaRPr lang="en-RW" dirty="0"/>
          </a:p>
        </p:txBody>
      </p:sp>
      <p:sp>
        <p:nvSpPr>
          <p:cNvPr id="3" name="Content Placeholder 2">
            <a:extLst>
              <a:ext uri="{FF2B5EF4-FFF2-40B4-BE49-F238E27FC236}">
                <a16:creationId xmlns:a16="http://schemas.microsoft.com/office/drawing/2014/main" id="{9B7CF543-D9BF-4876-ABE3-EF2A66CE8F32}"/>
              </a:ext>
            </a:extLst>
          </p:cNvPr>
          <p:cNvSpPr>
            <a:spLocks noGrp="1"/>
          </p:cNvSpPr>
          <p:nvPr>
            <p:ph idx="1"/>
          </p:nvPr>
        </p:nvSpPr>
        <p:spPr/>
        <p:txBody>
          <a:bodyPr>
            <a:normAutofit/>
          </a:bodyPr>
          <a:lstStyle/>
          <a:p>
            <a:r>
              <a:rPr lang="en-US" dirty="0"/>
              <a:t>Real world problems are bigger</a:t>
            </a:r>
          </a:p>
          <a:p>
            <a:r>
              <a:rPr lang="en-US" dirty="0"/>
              <a:t>Therefore, it is ideal to divide a bigger problem into smaller chunks or components (functions)</a:t>
            </a:r>
          </a:p>
          <a:p>
            <a:r>
              <a:rPr lang="en-US" dirty="0"/>
              <a:t>Functions allow you to modularize a program by separating its tasks into self-contained units.</a:t>
            </a:r>
          </a:p>
          <a:p>
            <a:r>
              <a:rPr lang="en-US" b="1" dirty="0"/>
              <a:t>Why use functions?</a:t>
            </a:r>
          </a:p>
          <a:p>
            <a:r>
              <a:rPr lang="en-US" dirty="0"/>
              <a:t>Software reuse (no need to repeat the code)</a:t>
            </a:r>
          </a:p>
          <a:p>
            <a:r>
              <a:rPr lang="en-US" dirty="0"/>
              <a:t>Divide bigger problem to smaller chunks and easily handle</a:t>
            </a:r>
          </a:p>
          <a:p>
            <a:r>
              <a:rPr lang="en-US" dirty="0"/>
              <a:t>Debugging is easy as the program is organized in the form of functions. </a:t>
            </a:r>
          </a:p>
          <a:p>
            <a:pPr lvl="1"/>
            <a:r>
              <a:rPr lang="en-US" dirty="0"/>
              <a:t>E.g. if we are looking function </a:t>
            </a:r>
            <a:r>
              <a:rPr lang="en-US" dirty="0" err="1"/>
              <a:t>findSum</a:t>
            </a:r>
            <a:r>
              <a:rPr lang="en-US" dirty="0"/>
              <a:t> then we know that this function will only deal with the logic of finding the sum.</a:t>
            </a:r>
            <a:endParaRPr lang="en-RW" dirty="0"/>
          </a:p>
        </p:txBody>
      </p:sp>
      <p:sp>
        <p:nvSpPr>
          <p:cNvPr id="4" name="Slide Number Placeholder 3">
            <a:extLst>
              <a:ext uri="{FF2B5EF4-FFF2-40B4-BE49-F238E27FC236}">
                <a16:creationId xmlns:a16="http://schemas.microsoft.com/office/drawing/2014/main" id="{2902C7A8-39BC-4BF5-9E74-BE0A3F4FF377}"/>
              </a:ext>
            </a:extLst>
          </p:cNvPr>
          <p:cNvSpPr>
            <a:spLocks noGrp="1"/>
          </p:cNvSpPr>
          <p:nvPr>
            <p:ph type="sldNum" sz="quarter" idx="12"/>
          </p:nvPr>
        </p:nvSpPr>
        <p:spPr/>
        <p:txBody>
          <a:bodyPr/>
          <a:lstStyle/>
          <a:p>
            <a:fld id="{583C1354-0F4F-4118-983A-17CBBA946E76}" type="slidenum">
              <a:rPr lang="en-RW" smtClean="0"/>
              <a:t>4</a:t>
            </a:fld>
            <a:endParaRPr lang="en-RW"/>
          </a:p>
        </p:txBody>
      </p:sp>
    </p:spTree>
    <p:extLst>
      <p:ext uri="{BB962C8B-B14F-4D97-AF65-F5344CB8AC3E}">
        <p14:creationId xmlns:p14="http://schemas.microsoft.com/office/powerpoint/2010/main" val="38009888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13F91-A1CC-4769-8516-4C195AD3554A}"/>
              </a:ext>
            </a:extLst>
          </p:cNvPr>
          <p:cNvSpPr>
            <a:spLocks noGrp="1"/>
          </p:cNvSpPr>
          <p:nvPr>
            <p:ph type="title"/>
          </p:nvPr>
        </p:nvSpPr>
        <p:spPr/>
        <p:txBody>
          <a:bodyPr>
            <a:normAutofit/>
          </a:bodyPr>
          <a:lstStyle/>
          <a:p>
            <a:r>
              <a:rPr lang="en-US" dirty="0"/>
              <a:t>Function declaration/definition</a:t>
            </a:r>
            <a:endParaRPr lang="en-RW" dirty="0"/>
          </a:p>
        </p:txBody>
      </p:sp>
      <p:sp>
        <p:nvSpPr>
          <p:cNvPr id="4" name="Slide Number Placeholder 3">
            <a:extLst>
              <a:ext uri="{FF2B5EF4-FFF2-40B4-BE49-F238E27FC236}">
                <a16:creationId xmlns:a16="http://schemas.microsoft.com/office/drawing/2014/main" id="{A0428440-28DD-409E-B8AE-1982C18497A3}"/>
              </a:ext>
            </a:extLst>
          </p:cNvPr>
          <p:cNvSpPr>
            <a:spLocks noGrp="1"/>
          </p:cNvSpPr>
          <p:nvPr>
            <p:ph type="sldNum" sz="quarter" idx="12"/>
          </p:nvPr>
        </p:nvSpPr>
        <p:spPr/>
        <p:txBody>
          <a:bodyPr/>
          <a:lstStyle/>
          <a:p>
            <a:fld id="{583C1354-0F4F-4118-983A-17CBBA946E76}" type="slidenum">
              <a:rPr lang="en-RW" smtClean="0"/>
              <a:t>5</a:t>
            </a:fld>
            <a:endParaRPr lang="en-RW"/>
          </a:p>
        </p:txBody>
      </p:sp>
      <p:sp>
        <p:nvSpPr>
          <p:cNvPr id="5" name="Rectangle 4">
            <a:extLst>
              <a:ext uri="{FF2B5EF4-FFF2-40B4-BE49-F238E27FC236}">
                <a16:creationId xmlns:a16="http://schemas.microsoft.com/office/drawing/2014/main" id="{FA644C19-6F75-4306-AFA4-240CE2E6C881}"/>
              </a:ext>
            </a:extLst>
          </p:cNvPr>
          <p:cNvSpPr/>
          <p:nvPr/>
        </p:nvSpPr>
        <p:spPr>
          <a:xfrm>
            <a:off x="2853128" y="2514043"/>
            <a:ext cx="6096000" cy="2062103"/>
          </a:xfrm>
          <a:prstGeom prst="rect">
            <a:avLst/>
          </a:prstGeom>
        </p:spPr>
        <p:txBody>
          <a:bodyPr>
            <a:spAutoFit/>
          </a:bodyPr>
          <a:lstStyle/>
          <a:p>
            <a:r>
              <a:rPr lang="en-US" sz="3200" dirty="0">
                <a:solidFill>
                  <a:srgbClr val="0000FF"/>
                </a:solidFill>
                <a:latin typeface="Consolas" panose="020B0609020204030204" pitchFamily="49" charset="0"/>
              </a:rPr>
              <a:t>int</a:t>
            </a:r>
            <a:r>
              <a:rPr lang="en-US" sz="3200" dirty="0">
                <a:solidFill>
                  <a:srgbClr val="000000"/>
                </a:solidFill>
                <a:latin typeface="Consolas" panose="020B0609020204030204" pitchFamily="49" charset="0"/>
              </a:rPr>
              <a:t> add (</a:t>
            </a:r>
            <a:r>
              <a:rPr lang="en-US" sz="3200" dirty="0">
                <a:solidFill>
                  <a:srgbClr val="0000FF"/>
                </a:solidFill>
                <a:highlight>
                  <a:srgbClr val="FECECE"/>
                </a:highlight>
                <a:latin typeface="Consolas" panose="020B0609020204030204" pitchFamily="49" charset="0"/>
              </a:rPr>
              <a:t>int</a:t>
            </a:r>
            <a:r>
              <a:rPr lang="en-US" sz="3200" dirty="0">
                <a:solidFill>
                  <a:srgbClr val="000000"/>
                </a:solidFill>
                <a:latin typeface="Consolas" panose="020B0609020204030204" pitchFamily="49" charset="0"/>
              </a:rPr>
              <a:t> </a:t>
            </a:r>
            <a:r>
              <a:rPr lang="en-US" sz="3200" dirty="0" err="1">
                <a:solidFill>
                  <a:srgbClr val="808080"/>
                </a:solidFill>
                <a:highlight>
                  <a:srgbClr val="FFFF00"/>
                </a:highlight>
                <a:latin typeface="Consolas" panose="020B0609020204030204" pitchFamily="49" charset="0"/>
              </a:rPr>
              <a:t>a</a:t>
            </a:r>
            <a:r>
              <a:rPr lang="en-US" sz="3200" dirty="0" err="1">
                <a:solidFill>
                  <a:srgbClr val="000000"/>
                </a:solidFill>
                <a:latin typeface="Consolas" panose="020B0609020204030204" pitchFamily="49" charset="0"/>
              </a:rPr>
              <a:t>,</a:t>
            </a:r>
            <a:r>
              <a:rPr lang="en-US" sz="3200" dirty="0" err="1">
                <a:solidFill>
                  <a:srgbClr val="0000FF"/>
                </a:solidFill>
                <a:highlight>
                  <a:srgbClr val="FECECE"/>
                </a:highlight>
                <a:latin typeface="Consolas" panose="020B0609020204030204" pitchFamily="49" charset="0"/>
              </a:rPr>
              <a:t>int</a:t>
            </a:r>
            <a:r>
              <a:rPr lang="en-US" sz="3200" dirty="0">
                <a:solidFill>
                  <a:srgbClr val="000000"/>
                </a:solidFill>
                <a:latin typeface="Consolas" panose="020B0609020204030204" pitchFamily="49" charset="0"/>
              </a:rPr>
              <a:t> </a:t>
            </a:r>
            <a:r>
              <a:rPr lang="en-US" sz="3200" dirty="0">
                <a:solidFill>
                  <a:srgbClr val="808080"/>
                </a:solidFill>
                <a:highlight>
                  <a:srgbClr val="FFFF00"/>
                </a:highlight>
                <a:latin typeface="Consolas" panose="020B0609020204030204" pitchFamily="49" charset="0"/>
              </a:rPr>
              <a:t>b</a:t>
            </a:r>
            <a:r>
              <a:rPr lang="en-US" sz="3200" dirty="0">
                <a:solidFill>
                  <a:srgbClr val="000000"/>
                </a:solidFill>
                <a:latin typeface="Consolas" panose="020B0609020204030204" pitchFamily="49" charset="0"/>
              </a:rPr>
              <a:t>)</a:t>
            </a:r>
          </a:p>
          <a:p>
            <a:r>
              <a:rPr lang="en-RW" sz="3200" dirty="0">
                <a:solidFill>
                  <a:srgbClr val="000000"/>
                </a:solidFill>
                <a:latin typeface="Consolas" panose="020B0609020204030204" pitchFamily="49" charset="0"/>
              </a:rPr>
              <a:t>{</a:t>
            </a:r>
          </a:p>
          <a:p>
            <a:r>
              <a:rPr lang="en-US" sz="3200" dirty="0">
                <a:solidFill>
                  <a:srgbClr val="0000FF"/>
                </a:solidFill>
                <a:latin typeface="Consolas" panose="020B0609020204030204" pitchFamily="49" charset="0"/>
              </a:rPr>
              <a:t>	return</a:t>
            </a:r>
            <a:r>
              <a:rPr lang="en-US" sz="3200" dirty="0">
                <a:solidFill>
                  <a:srgbClr val="000000"/>
                </a:solidFill>
                <a:latin typeface="Consolas" panose="020B0609020204030204" pitchFamily="49" charset="0"/>
              </a:rPr>
              <a:t> </a:t>
            </a:r>
            <a:r>
              <a:rPr lang="en-US" sz="3200" dirty="0">
                <a:solidFill>
                  <a:srgbClr val="808080"/>
                </a:solidFill>
                <a:latin typeface="Consolas" panose="020B0609020204030204" pitchFamily="49" charset="0"/>
              </a:rPr>
              <a:t>a</a:t>
            </a:r>
            <a:r>
              <a:rPr lang="en-US" sz="3200" dirty="0">
                <a:solidFill>
                  <a:srgbClr val="000000"/>
                </a:solidFill>
                <a:latin typeface="Consolas" panose="020B0609020204030204" pitchFamily="49" charset="0"/>
              </a:rPr>
              <a:t> + </a:t>
            </a:r>
            <a:r>
              <a:rPr lang="en-US" sz="3200" dirty="0">
                <a:solidFill>
                  <a:srgbClr val="808080"/>
                </a:solidFill>
                <a:latin typeface="Consolas" panose="020B0609020204030204" pitchFamily="49" charset="0"/>
              </a:rPr>
              <a:t>b</a:t>
            </a:r>
            <a:r>
              <a:rPr lang="en-US" sz="3200" dirty="0">
                <a:solidFill>
                  <a:srgbClr val="000000"/>
                </a:solidFill>
                <a:latin typeface="Consolas" panose="020B0609020204030204" pitchFamily="49" charset="0"/>
              </a:rPr>
              <a:t>;</a:t>
            </a:r>
          </a:p>
          <a:p>
            <a:r>
              <a:rPr lang="en-RW" sz="3200" dirty="0">
                <a:solidFill>
                  <a:srgbClr val="000000"/>
                </a:solidFill>
                <a:latin typeface="Consolas" panose="020B0609020204030204" pitchFamily="49" charset="0"/>
              </a:rPr>
              <a:t>}</a:t>
            </a:r>
            <a:endParaRPr lang="en-RW" sz="3200" dirty="0"/>
          </a:p>
        </p:txBody>
      </p:sp>
      <p:sp>
        <p:nvSpPr>
          <p:cNvPr id="6" name="Rectangle 5">
            <a:extLst>
              <a:ext uri="{FF2B5EF4-FFF2-40B4-BE49-F238E27FC236}">
                <a16:creationId xmlns:a16="http://schemas.microsoft.com/office/drawing/2014/main" id="{42431F0B-644F-40A4-BAC0-A0D87AC63F98}"/>
              </a:ext>
            </a:extLst>
          </p:cNvPr>
          <p:cNvSpPr/>
          <p:nvPr/>
        </p:nvSpPr>
        <p:spPr>
          <a:xfrm>
            <a:off x="2853128" y="2514043"/>
            <a:ext cx="834452" cy="54395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W"/>
          </a:p>
        </p:txBody>
      </p:sp>
      <p:cxnSp>
        <p:nvCxnSpPr>
          <p:cNvPr id="8" name="Straight Arrow Connector 7">
            <a:extLst>
              <a:ext uri="{FF2B5EF4-FFF2-40B4-BE49-F238E27FC236}">
                <a16:creationId xmlns:a16="http://schemas.microsoft.com/office/drawing/2014/main" id="{55800ECD-20F3-4DBB-AC4D-1216F8829840}"/>
              </a:ext>
            </a:extLst>
          </p:cNvPr>
          <p:cNvCxnSpPr>
            <a:stCxn id="6" idx="1"/>
          </p:cNvCxnSpPr>
          <p:nvPr/>
        </p:nvCxnSpPr>
        <p:spPr>
          <a:xfrm flipH="1">
            <a:off x="2023672" y="2786018"/>
            <a:ext cx="829456" cy="21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65CF8B21-5F37-483B-8183-DD4749B9B925}"/>
              </a:ext>
            </a:extLst>
          </p:cNvPr>
          <p:cNvSpPr txBox="1"/>
          <p:nvPr/>
        </p:nvSpPr>
        <p:spPr>
          <a:xfrm>
            <a:off x="341167" y="2555185"/>
            <a:ext cx="1696105" cy="461665"/>
          </a:xfrm>
          <a:prstGeom prst="rect">
            <a:avLst/>
          </a:prstGeom>
          <a:noFill/>
        </p:spPr>
        <p:txBody>
          <a:bodyPr wrap="none" rtlCol="0">
            <a:spAutoFit/>
          </a:bodyPr>
          <a:lstStyle/>
          <a:p>
            <a:r>
              <a:rPr lang="en-US" sz="2400" b="1" dirty="0">
                <a:solidFill>
                  <a:srgbClr val="FF0000"/>
                </a:solidFill>
              </a:rPr>
              <a:t>Return type</a:t>
            </a:r>
            <a:endParaRPr lang="en-RW" sz="2400" b="1" dirty="0">
              <a:solidFill>
                <a:srgbClr val="FF0000"/>
              </a:solidFill>
            </a:endParaRPr>
          </a:p>
        </p:txBody>
      </p:sp>
      <p:sp>
        <p:nvSpPr>
          <p:cNvPr id="10" name="Rectangle 9">
            <a:extLst>
              <a:ext uri="{FF2B5EF4-FFF2-40B4-BE49-F238E27FC236}">
                <a16:creationId xmlns:a16="http://schemas.microsoft.com/office/drawing/2014/main" id="{51348E40-14C3-4A70-84A6-DE1E52D91142}"/>
              </a:ext>
            </a:extLst>
          </p:cNvPr>
          <p:cNvSpPr/>
          <p:nvPr/>
        </p:nvSpPr>
        <p:spPr>
          <a:xfrm>
            <a:off x="3837481" y="2525205"/>
            <a:ext cx="688983" cy="543950"/>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W"/>
          </a:p>
        </p:txBody>
      </p:sp>
      <p:cxnSp>
        <p:nvCxnSpPr>
          <p:cNvPr id="11" name="Straight Arrow Connector 10">
            <a:extLst>
              <a:ext uri="{FF2B5EF4-FFF2-40B4-BE49-F238E27FC236}">
                <a16:creationId xmlns:a16="http://schemas.microsoft.com/office/drawing/2014/main" id="{7E54241B-85E0-4027-972A-171EAF89C2F9}"/>
              </a:ext>
            </a:extLst>
          </p:cNvPr>
          <p:cNvCxnSpPr>
            <a:cxnSpLocks/>
            <a:stCxn id="10" idx="0"/>
          </p:cNvCxnSpPr>
          <p:nvPr/>
        </p:nvCxnSpPr>
        <p:spPr>
          <a:xfrm flipV="1">
            <a:off x="4181973" y="2102880"/>
            <a:ext cx="0" cy="4223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AE8D641D-4541-4C96-A778-9F03CA9B6C13}"/>
              </a:ext>
            </a:extLst>
          </p:cNvPr>
          <p:cNvSpPr txBox="1"/>
          <p:nvPr/>
        </p:nvSpPr>
        <p:spPr>
          <a:xfrm>
            <a:off x="3333919" y="1647177"/>
            <a:ext cx="2275303" cy="461665"/>
          </a:xfrm>
          <a:prstGeom prst="rect">
            <a:avLst/>
          </a:prstGeom>
          <a:noFill/>
        </p:spPr>
        <p:txBody>
          <a:bodyPr wrap="none" rtlCol="0">
            <a:spAutoFit/>
          </a:bodyPr>
          <a:lstStyle/>
          <a:p>
            <a:r>
              <a:rPr lang="en-US" sz="2400" b="1" dirty="0">
                <a:solidFill>
                  <a:schemeClr val="accent1"/>
                </a:solidFill>
              </a:rPr>
              <a:t>Function’s name</a:t>
            </a:r>
            <a:endParaRPr lang="en-RW" sz="2400" b="1" dirty="0">
              <a:solidFill>
                <a:schemeClr val="accent1"/>
              </a:solidFill>
            </a:endParaRPr>
          </a:p>
        </p:txBody>
      </p:sp>
      <p:sp>
        <p:nvSpPr>
          <p:cNvPr id="15" name="Rectangle 14">
            <a:extLst>
              <a:ext uri="{FF2B5EF4-FFF2-40B4-BE49-F238E27FC236}">
                <a16:creationId xmlns:a16="http://schemas.microsoft.com/office/drawing/2014/main" id="{3B551C6E-FF42-44B0-BA27-6723614F9E73}"/>
              </a:ext>
            </a:extLst>
          </p:cNvPr>
          <p:cNvSpPr/>
          <p:nvPr/>
        </p:nvSpPr>
        <p:spPr>
          <a:xfrm>
            <a:off x="4671933" y="2538060"/>
            <a:ext cx="2993605" cy="543950"/>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W"/>
          </a:p>
        </p:txBody>
      </p:sp>
      <p:cxnSp>
        <p:nvCxnSpPr>
          <p:cNvPr id="16" name="Straight Arrow Connector 15">
            <a:extLst>
              <a:ext uri="{FF2B5EF4-FFF2-40B4-BE49-F238E27FC236}">
                <a16:creationId xmlns:a16="http://schemas.microsoft.com/office/drawing/2014/main" id="{998C7E64-22F4-4B2F-A6F9-512D7DD2870B}"/>
              </a:ext>
            </a:extLst>
          </p:cNvPr>
          <p:cNvCxnSpPr>
            <a:cxnSpLocks/>
          </p:cNvCxnSpPr>
          <p:nvPr/>
        </p:nvCxnSpPr>
        <p:spPr>
          <a:xfrm flipV="1">
            <a:off x="6096000" y="2091718"/>
            <a:ext cx="0" cy="4223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B3308835-3C7F-47C9-B47E-701562275DC7}"/>
              </a:ext>
            </a:extLst>
          </p:cNvPr>
          <p:cNvSpPr txBox="1"/>
          <p:nvPr/>
        </p:nvSpPr>
        <p:spPr>
          <a:xfrm>
            <a:off x="5510819" y="1668921"/>
            <a:ext cx="4186915" cy="461665"/>
          </a:xfrm>
          <a:prstGeom prst="rect">
            <a:avLst/>
          </a:prstGeom>
          <a:noFill/>
        </p:spPr>
        <p:txBody>
          <a:bodyPr wrap="none" rtlCol="0">
            <a:spAutoFit/>
          </a:bodyPr>
          <a:lstStyle/>
          <a:p>
            <a:r>
              <a:rPr lang="en-US" sz="2400" b="1" dirty="0">
                <a:solidFill>
                  <a:srgbClr val="00B050"/>
                </a:solidFill>
              </a:rPr>
              <a:t>Parameters (comma separated)</a:t>
            </a:r>
            <a:endParaRPr lang="en-RW" sz="2400" b="1" dirty="0">
              <a:solidFill>
                <a:srgbClr val="00B050"/>
              </a:solidFill>
            </a:endParaRPr>
          </a:p>
        </p:txBody>
      </p:sp>
      <p:cxnSp>
        <p:nvCxnSpPr>
          <p:cNvPr id="18" name="Straight Arrow Connector 17">
            <a:extLst>
              <a:ext uri="{FF2B5EF4-FFF2-40B4-BE49-F238E27FC236}">
                <a16:creationId xmlns:a16="http://schemas.microsoft.com/office/drawing/2014/main" id="{6AAA7A39-9890-46EF-B3B9-75DF7E530E9C}"/>
              </a:ext>
            </a:extLst>
          </p:cNvPr>
          <p:cNvCxnSpPr>
            <a:cxnSpLocks/>
          </p:cNvCxnSpPr>
          <p:nvPr/>
        </p:nvCxnSpPr>
        <p:spPr>
          <a:xfrm>
            <a:off x="5901128" y="3116277"/>
            <a:ext cx="2568315" cy="6597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890060AA-D7FD-480B-A75A-E22279C524CB}"/>
              </a:ext>
            </a:extLst>
          </p:cNvPr>
          <p:cNvSpPr txBox="1"/>
          <p:nvPr/>
        </p:nvSpPr>
        <p:spPr>
          <a:xfrm>
            <a:off x="8429017" y="3775991"/>
            <a:ext cx="1819709" cy="1477328"/>
          </a:xfrm>
          <a:prstGeom prst="rect">
            <a:avLst/>
          </a:prstGeom>
          <a:solidFill>
            <a:schemeClr val="accent6">
              <a:lumMod val="20000"/>
              <a:lumOff val="80000"/>
            </a:schemeClr>
          </a:solidFill>
          <a:ln>
            <a:solidFill>
              <a:srgbClr val="00B050"/>
            </a:solidFill>
          </a:ln>
        </p:spPr>
        <p:txBody>
          <a:bodyPr wrap="square" rtlCol="0">
            <a:spAutoFit/>
          </a:bodyPr>
          <a:lstStyle/>
          <a:p>
            <a:pPr algn="ctr"/>
            <a:r>
              <a:rPr lang="en-US" b="1" dirty="0"/>
              <a:t>Format of </a:t>
            </a:r>
            <a:r>
              <a:rPr lang="en-US" b="1" dirty="0" err="1"/>
              <a:t>Parameters’list</a:t>
            </a:r>
            <a:r>
              <a:rPr lang="en-US" dirty="0"/>
              <a:t>:</a:t>
            </a:r>
          </a:p>
          <a:p>
            <a:endParaRPr lang="en-US" dirty="0"/>
          </a:p>
          <a:p>
            <a:r>
              <a:rPr lang="en-US" dirty="0">
                <a:highlight>
                  <a:srgbClr val="FECECE"/>
                </a:highlight>
              </a:rPr>
              <a:t>Data type </a:t>
            </a:r>
          </a:p>
          <a:p>
            <a:r>
              <a:rPr lang="en-US" dirty="0">
                <a:highlight>
                  <a:srgbClr val="FFFF00"/>
                </a:highlight>
              </a:rPr>
              <a:t>Variable name</a:t>
            </a:r>
            <a:endParaRPr lang="en-RW" dirty="0">
              <a:highlight>
                <a:srgbClr val="FFFF00"/>
              </a:highlight>
            </a:endParaRPr>
          </a:p>
        </p:txBody>
      </p:sp>
      <p:sp>
        <p:nvSpPr>
          <p:cNvPr id="23" name="Rectangle 22">
            <a:extLst>
              <a:ext uri="{FF2B5EF4-FFF2-40B4-BE49-F238E27FC236}">
                <a16:creationId xmlns:a16="http://schemas.microsoft.com/office/drawing/2014/main" id="{54626D84-7F06-436B-B1E9-B8DCDA6A67A1}"/>
              </a:ext>
            </a:extLst>
          </p:cNvPr>
          <p:cNvSpPr/>
          <p:nvPr/>
        </p:nvSpPr>
        <p:spPr>
          <a:xfrm>
            <a:off x="2907523" y="3124603"/>
            <a:ext cx="4758015" cy="1485809"/>
          </a:xfrm>
          <a:prstGeom prst="rect">
            <a:avLst/>
          </a:prstGeom>
          <a:no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W"/>
          </a:p>
        </p:txBody>
      </p:sp>
      <p:cxnSp>
        <p:nvCxnSpPr>
          <p:cNvPr id="24" name="Straight Arrow Connector 23">
            <a:extLst>
              <a:ext uri="{FF2B5EF4-FFF2-40B4-BE49-F238E27FC236}">
                <a16:creationId xmlns:a16="http://schemas.microsoft.com/office/drawing/2014/main" id="{258D4E81-8956-442C-9204-893A93DEC701}"/>
              </a:ext>
            </a:extLst>
          </p:cNvPr>
          <p:cNvCxnSpPr/>
          <p:nvPr/>
        </p:nvCxnSpPr>
        <p:spPr>
          <a:xfrm flipH="1">
            <a:off x="2104255" y="3937838"/>
            <a:ext cx="829456" cy="21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D7F6C65C-CE3D-4FB7-AF73-8C496A61631C}"/>
              </a:ext>
            </a:extLst>
          </p:cNvPr>
          <p:cNvSpPr txBox="1"/>
          <p:nvPr/>
        </p:nvSpPr>
        <p:spPr>
          <a:xfrm>
            <a:off x="96963" y="3640916"/>
            <a:ext cx="2276480" cy="1292662"/>
          </a:xfrm>
          <a:prstGeom prst="rect">
            <a:avLst/>
          </a:prstGeom>
          <a:noFill/>
        </p:spPr>
        <p:txBody>
          <a:bodyPr wrap="square" rtlCol="0">
            <a:spAutoFit/>
          </a:bodyPr>
          <a:lstStyle/>
          <a:p>
            <a:r>
              <a:rPr lang="en-US" sz="2400" b="1" dirty="0">
                <a:solidFill>
                  <a:schemeClr val="accent2">
                    <a:lumMod val="75000"/>
                  </a:schemeClr>
                </a:solidFill>
              </a:rPr>
              <a:t>Function body:</a:t>
            </a:r>
          </a:p>
          <a:p>
            <a:r>
              <a:rPr lang="en-US" dirty="0">
                <a:solidFill>
                  <a:schemeClr val="accent2">
                    <a:lumMod val="75000"/>
                  </a:schemeClr>
                </a:solidFill>
              </a:rPr>
              <a:t>It can contain one or more than one statements</a:t>
            </a:r>
            <a:endParaRPr lang="en-RW" dirty="0">
              <a:solidFill>
                <a:schemeClr val="accent2">
                  <a:lumMod val="75000"/>
                </a:schemeClr>
              </a:solidFill>
            </a:endParaRPr>
          </a:p>
        </p:txBody>
      </p:sp>
      <p:sp>
        <p:nvSpPr>
          <p:cNvPr id="26" name="Rectangle 25">
            <a:extLst>
              <a:ext uri="{FF2B5EF4-FFF2-40B4-BE49-F238E27FC236}">
                <a16:creationId xmlns:a16="http://schemas.microsoft.com/office/drawing/2014/main" id="{70C570A0-1555-4A54-A5B6-86ED2C456FA5}"/>
              </a:ext>
            </a:extLst>
          </p:cNvPr>
          <p:cNvSpPr/>
          <p:nvPr/>
        </p:nvSpPr>
        <p:spPr>
          <a:xfrm>
            <a:off x="3776562" y="3528941"/>
            <a:ext cx="1484986" cy="543950"/>
          </a:xfrm>
          <a:prstGeom prst="rect">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W"/>
          </a:p>
        </p:txBody>
      </p:sp>
      <p:cxnSp>
        <p:nvCxnSpPr>
          <p:cNvPr id="27" name="Straight Arrow Connector 26">
            <a:extLst>
              <a:ext uri="{FF2B5EF4-FFF2-40B4-BE49-F238E27FC236}">
                <a16:creationId xmlns:a16="http://schemas.microsoft.com/office/drawing/2014/main" id="{DEE949F4-E8E7-4C58-9E95-6691441487D4}"/>
              </a:ext>
            </a:extLst>
          </p:cNvPr>
          <p:cNvCxnSpPr>
            <a:cxnSpLocks/>
          </p:cNvCxnSpPr>
          <p:nvPr/>
        </p:nvCxnSpPr>
        <p:spPr>
          <a:xfrm>
            <a:off x="4098701" y="4072891"/>
            <a:ext cx="0" cy="9907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FAB3CA90-D96B-45C8-AF0E-B6076B17BA58}"/>
              </a:ext>
            </a:extLst>
          </p:cNvPr>
          <p:cNvSpPr txBox="1"/>
          <p:nvPr/>
        </p:nvSpPr>
        <p:spPr>
          <a:xfrm>
            <a:off x="3117911" y="5063688"/>
            <a:ext cx="3016421" cy="1292662"/>
          </a:xfrm>
          <a:prstGeom prst="rect">
            <a:avLst/>
          </a:prstGeom>
          <a:noFill/>
        </p:spPr>
        <p:txBody>
          <a:bodyPr wrap="square" rtlCol="0">
            <a:spAutoFit/>
          </a:bodyPr>
          <a:lstStyle/>
          <a:p>
            <a:r>
              <a:rPr lang="en-US" sz="2400" b="1" dirty="0">
                <a:solidFill>
                  <a:srgbClr val="00B0F0"/>
                </a:solidFill>
              </a:rPr>
              <a:t>Return </a:t>
            </a:r>
            <a:r>
              <a:rPr lang="en-US" sz="2400" dirty="0">
                <a:solidFill>
                  <a:srgbClr val="00B0F0"/>
                </a:solidFill>
              </a:rPr>
              <a:t>keyword</a:t>
            </a:r>
          </a:p>
          <a:p>
            <a:r>
              <a:rPr lang="en-US" dirty="0">
                <a:solidFill>
                  <a:srgbClr val="00B0F0"/>
                </a:solidFill>
              </a:rPr>
              <a:t>This is only needed if we are returning something from a function</a:t>
            </a:r>
            <a:endParaRPr lang="en-RW" dirty="0">
              <a:solidFill>
                <a:srgbClr val="00B0F0"/>
              </a:solidFill>
            </a:endParaRPr>
          </a:p>
        </p:txBody>
      </p:sp>
      <p:sp>
        <p:nvSpPr>
          <p:cNvPr id="32" name="Rectangle 31">
            <a:extLst>
              <a:ext uri="{FF2B5EF4-FFF2-40B4-BE49-F238E27FC236}">
                <a16:creationId xmlns:a16="http://schemas.microsoft.com/office/drawing/2014/main" id="{1B6CEB4A-D50E-4015-8F74-50B9619667A7}"/>
              </a:ext>
            </a:extLst>
          </p:cNvPr>
          <p:cNvSpPr/>
          <p:nvPr/>
        </p:nvSpPr>
        <p:spPr>
          <a:xfrm>
            <a:off x="5397596" y="3517251"/>
            <a:ext cx="1141471" cy="543950"/>
          </a:xfrm>
          <a:prstGeom prst="rect">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W"/>
          </a:p>
        </p:txBody>
      </p:sp>
      <p:cxnSp>
        <p:nvCxnSpPr>
          <p:cNvPr id="34" name="Straight Arrow Connector 33">
            <a:extLst>
              <a:ext uri="{FF2B5EF4-FFF2-40B4-BE49-F238E27FC236}">
                <a16:creationId xmlns:a16="http://schemas.microsoft.com/office/drawing/2014/main" id="{12B2ADCD-1CC2-441A-A5D3-36A0A7529C81}"/>
              </a:ext>
            </a:extLst>
          </p:cNvPr>
          <p:cNvCxnSpPr>
            <a:cxnSpLocks/>
          </p:cNvCxnSpPr>
          <p:nvPr/>
        </p:nvCxnSpPr>
        <p:spPr>
          <a:xfrm>
            <a:off x="6149855" y="4061201"/>
            <a:ext cx="0" cy="9907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2798C449-0FA1-4A4C-B529-C37CC5A4CDB6}"/>
              </a:ext>
            </a:extLst>
          </p:cNvPr>
          <p:cNvSpPr txBox="1"/>
          <p:nvPr/>
        </p:nvSpPr>
        <p:spPr>
          <a:xfrm>
            <a:off x="5864256" y="5095204"/>
            <a:ext cx="3016421" cy="1138773"/>
          </a:xfrm>
          <a:prstGeom prst="rect">
            <a:avLst/>
          </a:prstGeom>
          <a:noFill/>
        </p:spPr>
        <p:txBody>
          <a:bodyPr wrap="square" rtlCol="0">
            <a:spAutoFit/>
          </a:bodyPr>
          <a:lstStyle/>
          <a:p>
            <a:r>
              <a:rPr lang="en-US" sz="2400" b="1" dirty="0">
                <a:solidFill>
                  <a:srgbClr val="7030A0"/>
                </a:solidFill>
              </a:rPr>
              <a:t>Variable/literal/ expression </a:t>
            </a:r>
            <a:r>
              <a:rPr lang="en-US" dirty="0">
                <a:solidFill>
                  <a:srgbClr val="7030A0"/>
                </a:solidFill>
              </a:rPr>
              <a:t>that we are returning from the </a:t>
            </a:r>
            <a:r>
              <a:rPr lang="en-US" dirty="0" err="1">
                <a:solidFill>
                  <a:srgbClr val="7030A0"/>
                </a:solidFill>
              </a:rPr>
              <a:t>fuction</a:t>
            </a:r>
            <a:endParaRPr lang="en-RW" dirty="0">
              <a:solidFill>
                <a:srgbClr val="7030A0"/>
              </a:solidFill>
            </a:endParaRPr>
          </a:p>
        </p:txBody>
      </p:sp>
    </p:spTree>
    <p:extLst>
      <p:ext uri="{BB962C8B-B14F-4D97-AF65-F5344CB8AC3E}">
        <p14:creationId xmlns:p14="http://schemas.microsoft.com/office/powerpoint/2010/main" val="12894060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13F91-A1CC-4769-8516-4C195AD3554A}"/>
              </a:ext>
            </a:extLst>
          </p:cNvPr>
          <p:cNvSpPr>
            <a:spLocks noGrp="1"/>
          </p:cNvSpPr>
          <p:nvPr>
            <p:ph type="title"/>
          </p:nvPr>
        </p:nvSpPr>
        <p:spPr/>
        <p:txBody>
          <a:bodyPr>
            <a:normAutofit fontScale="90000"/>
          </a:bodyPr>
          <a:lstStyle/>
          <a:p>
            <a:r>
              <a:rPr lang="en-US" dirty="0"/>
              <a:t>What if nothing is returned? </a:t>
            </a:r>
            <a:br>
              <a:rPr lang="en-US" dirty="0"/>
            </a:br>
            <a:r>
              <a:rPr lang="en-US" dirty="0"/>
              <a:t>Use </a:t>
            </a:r>
            <a:r>
              <a:rPr lang="en-US" b="1" dirty="0"/>
              <a:t>void </a:t>
            </a:r>
            <a:r>
              <a:rPr lang="en-US" dirty="0"/>
              <a:t>keyword </a:t>
            </a:r>
            <a:endParaRPr lang="en-RW" dirty="0"/>
          </a:p>
        </p:txBody>
      </p:sp>
      <p:sp>
        <p:nvSpPr>
          <p:cNvPr id="4" name="Slide Number Placeholder 3">
            <a:extLst>
              <a:ext uri="{FF2B5EF4-FFF2-40B4-BE49-F238E27FC236}">
                <a16:creationId xmlns:a16="http://schemas.microsoft.com/office/drawing/2014/main" id="{A0428440-28DD-409E-B8AE-1982C18497A3}"/>
              </a:ext>
            </a:extLst>
          </p:cNvPr>
          <p:cNvSpPr>
            <a:spLocks noGrp="1"/>
          </p:cNvSpPr>
          <p:nvPr>
            <p:ph type="sldNum" sz="quarter" idx="12"/>
          </p:nvPr>
        </p:nvSpPr>
        <p:spPr/>
        <p:txBody>
          <a:bodyPr/>
          <a:lstStyle/>
          <a:p>
            <a:fld id="{583C1354-0F4F-4118-983A-17CBBA946E76}" type="slidenum">
              <a:rPr lang="en-RW" smtClean="0"/>
              <a:t>6</a:t>
            </a:fld>
            <a:endParaRPr lang="en-RW"/>
          </a:p>
        </p:txBody>
      </p:sp>
      <p:sp>
        <p:nvSpPr>
          <p:cNvPr id="5" name="Rectangle 4">
            <a:extLst>
              <a:ext uri="{FF2B5EF4-FFF2-40B4-BE49-F238E27FC236}">
                <a16:creationId xmlns:a16="http://schemas.microsoft.com/office/drawing/2014/main" id="{FA644C19-6F75-4306-AFA4-240CE2E6C881}"/>
              </a:ext>
            </a:extLst>
          </p:cNvPr>
          <p:cNvSpPr/>
          <p:nvPr/>
        </p:nvSpPr>
        <p:spPr>
          <a:xfrm>
            <a:off x="2793168" y="2514043"/>
            <a:ext cx="6096000" cy="1938992"/>
          </a:xfrm>
          <a:prstGeom prst="rect">
            <a:avLst/>
          </a:prstGeom>
        </p:spPr>
        <p:txBody>
          <a:bodyPr>
            <a:spAutoFit/>
          </a:bodyPr>
          <a:lstStyle/>
          <a:p>
            <a:r>
              <a:rPr lang="en-US" sz="2800" dirty="0">
                <a:solidFill>
                  <a:srgbClr val="0000FF"/>
                </a:solidFill>
                <a:latin typeface="Consolas" panose="020B0609020204030204" pitchFamily="49" charset="0"/>
              </a:rPr>
              <a:t>void</a:t>
            </a:r>
            <a:r>
              <a:rPr lang="en-US" sz="2800" dirty="0">
                <a:solidFill>
                  <a:srgbClr val="000000"/>
                </a:solidFill>
                <a:latin typeface="Consolas" panose="020B0609020204030204" pitchFamily="49" charset="0"/>
              </a:rPr>
              <a:t> add (</a:t>
            </a:r>
            <a:r>
              <a:rPr lang="en-US" sz="2800" dirty="0">
                <a:solidFill>
                  <a:srgbClr val="0000FF"/>
                </a:solidFill>
                <a:highlight>
                  <a:srgbClr val="FECECE"/>
                </a:highlight>
                <a:latin typeface="Consolas" panose="020B0609020204030204" pitchFamily="49" charset="0"/>
              </a:rPr>
              <a:t>int</a:t>
            </a:r>
            <a:r>
              <a:rPr lang="en-US" sz="2800" dirty="0">
                <a:solidFill>
                  <a:srgbClr val="000000"/>
                </a:solidFill>
                <a:latin typeface="Consolas" panose="020B0609020204030204" pitchFamily="49" charset="0"/>
              </a:rPr>
              <a:t> </a:t>
            </a:r>
            <a:r>
              <a:rPr lang="en-US" sz="2800" dirty="0" err="1">
                <a:solidFill>
                  <a:srgbClr val="808080"/>
                </a:solidFill>
                <a:highlight>
                  <a:srgbClr val="FFFF00"/>
                </a:highlight>
                <a:latin typeface="Consolas" panose="020B0609020204030204" pitchFamily="49" charset="0"/>
              </a:rPr>
              <a:t>a</a:t>
            </a:r>
            <a:r>
              <a:rPr lang="en-US" sz="2800" dirty="0" err="1">
                <a:solidFill>
                  <a:srgbClr val="000000"/>
                </a:solidFill>
                <a:latin typeface="Consolas" panose="020B0609020204030204" pitchFamily="49" charset="0"/>
              </a:rPr>
              <a:t>,</a:t>
            </a:r>
            <a:r>
              <a:rPr lang="en-US" sz="2800" dirty="0" err="1">
                <a:solidFill>
                  <a:srgbClr val="0000FF"/>
                </a:solidFill>
                <a:highlight>
                  <a:srgbClr val="FECECE"/>
                </a:highlight>
                <a:latin typeface="Consolas" panose="020B0609020204030204" pitchFamily="49" charset="0"/>
              </a:rPr>
              <a:t>int</a:t>
            </a:r>
            <a:r>
              <a:rPr lang="en-US" sz="2800" dirty="0">
                <a:solidFill>
                  <a:srgbClr val="000000"/>
                </a:solidFill>
                <a:latin typeface="Consolas" panose="020B0609020204030204" pitchFamily="49" charset="0"/>
              </a:rPr>
              <a:t> </a:t>
            </a:r>
            <a:r>
              <a:rPr lang="en-US" sz="2800" dirty="0">
                <a:solidFill>
                  <a:srgbClr val="808080"/>
                </a:solidFill>
                <a:highlight>
                  <a:srgbClr val="FFFF00"/>
                </a:highlight>
                <a:latin typeface="Consolas" panose="020B0609020204030204" pitchFamily="49" charset="0"/>
              </a:rPr>
              <a:t>b</a:t>
            </a:r>
            <a:r>
              <a:rPr lang="en-US" sz="2800" dirty="0">
                <a:solidFill>
                  <a:srgbClr val="000000"/>
                </a:solidFill>
                <a:latin typeface="Consolas" panose="020B0609020204030204" pitchFamily="49" charset="0"/>
              </a:rPr>
              <a:t>)</a:t>
            </a:r>
          </a:p>
          <a:p>
            <a:r>
              <a:rPr lang="en-RW" sz="3200" dirty="0">
                <a:solidFill>
                  <a:srgbClr val="000000"/>
                </a:solidFill>
                <a:latin typeface="Consolas" panose="020B0609020204030204" pitchFamily="49" charset="0"/>
              </a:rPr>
              <a:t>{</a:t>
            </a:r>
          </a:p>
          <a:p>
            <a:r>
              <a:rPr lang="en-US" sz="2800" dirty="0">
                <a:solidFill>
                  <a:srgbClr val="0000FF"/>
                </a:solidFill>
                <a:latin typeface="Consolas" panose="020B0609020204030204" pitchFamily="49" charset="0"/>
              </a:rPr>
              <a:t>	</a:t>
            </a:r>
            <a:r>
              <a:rPr lang="en-US" sz="2800" dirty="0">
                <a:solidFill>
                  <a:srgbClr val="000000"/>
                </a:solidFill>
                <a:latin typeface="Consolas" panose="020B0609020204030204" pitchFamily="49" charset="0"/>
              </a:rPr>
              <a:t> </a:t>
            </a:r>
            <a:r>
              <a:rPr lang="en-US" sz="2800" dirty="0" err="1">
                <a:latin typeface="Consolas" panose="020B0609020204030204" pitchFamily="49" charset="0"/>
              </a:rPr>
              <a:t>cout</a:t>
            </a:r>
            <a:r>
              <a:rPr lang="en-US" sz="2800" dirty="0">
                <a:latin typeface="Consolas" panose="020B0609020204030204" pitchFamily="49" charset="0"/>
              </a:rPr>
              <a:t>&lt;&lt;</a:t>
            </a:r>
            <a:r>
              <a:rPr lang="en-US" sz="2800" dirty="0">
                <a:solidFill>
                  <a:srgbClr val="808080"/>
                </a:solidFill>
                <a:latin typeface="Consolas" panose="020B0609020204030204" pitchFamily="49" charset="0"/>
              </a:rPr>
              <a:t>a</a:t>
            </a:r>
            <a:r>
              <a:rPr lang="en-US" sz="2800" dirty="0">
                <a:solidFill>
                  <a:srgbClr val="000000"/>
                </a:solidFill>
                <a:latin typeface="Consolas" panose="020B0609020204030204" pitchFamily="49" charset="0"/>
              </a:rPr>
              <a:t> + </a:t>
            </a:r>
            <a:r>
              <a:rPr lang="en-US" sz="2800" dirty="0">
                <a:solidFill>
                  <a:srgbClr val="808080"/>
                </a:solidFill>
                <a:latin typeface="Consolas" panose="020B0609020204030204" pitchFamily="49" charset="0"/>
              </a:rPr>
              <a:t>b</a:t>
            </a:r>
            <a:r>
              <a:rPr lang="en-US" sz="2800" dirty="0">
                <a:solidFill>
                  <a:srgbClr val="000000"/>
                </a:solidFill>
                <a:latin typeface="Consolas" panose="020B0609020204030204" pitchFamily="49" charset="0"/>
              </a:rPr>
              <a:t>;</a:t>
            </a:r>
          </a:p>
          <a:p>
            <a:r>
              <a:rPr lang="en-RW" sz="3200" dirty="0">
                <a:solidFill>
                  <a:srgbClr val="000000"/>
                </a:solidFill>
                <a:latin typeface="Consolas" panose="020B0609020204030204" pitchFamily="49" charset="0"/>
              </a:rPr>
              <a:t>}</a:t>
            </a:r>
            <a:endParaRPr lang="en-RW" sz="3200" dirty="0"/>
          </a:p>
        </p:txBody>
      </p:sp>
      <p:sp>
        <p:nvSpPr>
          <p:cNvPr id="6" name="Rectangle 5">
            <a:extLst>
              <a:ext uri="{FF2B5EF4-FFF2-40B4-BE49-F238E27FC236}">
                <a16:creationId xmlns:a16="http://schemas.microsoft.com/office/drawing/2014/main" id="{42431F0B-644F-40A4-BAC0-A0D87AC63F98}"/>
              </a:ext>
            </a:extLst>
          </p:cNvPr>
          <p:cNvSpPr/>
          <p:nvPr/>
        </p:nvSpPr>
        <p:spPr>
          <a:xfrm>
            <a:off x="2853128" y="2514043"/>
            <a:ext cx="834452" cy="54395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W"/>
          </a:p>
        </p:txBody>
      </p:sp>
      <p:cxnSp>
        <p:nvCxnSpPr>
          <p:cNvPr id="8" name="Straight Arrow Connector 7">
            <a:extLst>
              <a:ext uri="{FF2B5EF4-FFF2-40B4-BE49-F238E27FC236}">
                <a16:creationId xmlns:a16="http://schemas.microsoft.com/office/drawing/2014/main" id="{55800ECD-20F3-4DBB-AC4D-1216F8829840}"/>
              </a:ext>
            </a:extLst>
          </p:cNvPr>
          <p:cNvCxnSpPr>
            <a:stCxn id="6" idx="1"/>
          </p:cNvCxnSpPr>
          <p:nvPr/>
        </p:nvCxnSpPr>
        <p:spPr>
          <a:xfrm flipH="1">
            <a:off x="2023672" y="2786018"/>
            <a:ext cx="829456" cy="21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65CF8B21-5F37-483B-8183-DD4749B9B925}"/>
              </a:ext>
            </a:extLst>
          </p:cNvPr>
          <p:cNvSpPr txBox="1"/>
          <p:nvPr/>
        </p:nvSpPr>
        <p:spPr>
          <a:xfrm>
            <a:off x="341167" y="2555185"/>
            <a:ext cx="1696105" cy="461665"/>
          </a:xfrm>
          <a:prstGeom prst="rect">
            <a:avLst/>
          </a:prstGeom>
          <a:noFill/>
        </p:spPr>
        <p:txBody>
          <a:bodyPr wrap="none" rtlCol="0">
            <a:spAutoFit/>
          </a:bodyPr>
          <a:lstStyle/>
          <a:p>
            <a:r>
              <a:rPr lang="en-US" sz="2400" b="1" dirty="0">
                <a:solidFill>
                  <a:srgbClr val="FF0000"/>
                </a:solidFill>
              </a:rPr>
              <a:t>Return type</a:t>
            </a:r>
            <a:endParaRPr lang="en-RW" sz="2400" b="1" dirty="0">
              <a:solidFill>
                <a:srgbClr val="FF0000"/>
              </a:solidFill>
            </a:endParaRPr>
          </a:p>
        </p:txBody>
      </p:sp>
      <p:sp>
        <p:nvSpPr>
          <p:cNvPr id="10" name="Rectangle 9">
            <a:extLst>
              <a:ext uri="{FF2B5EF4-FFF2-40B4-BE49-F238E27FC236}">
                <a16:creationId xmlns:a16="http://schemas.microsoft.com/office/drawing/2014/main" id="{51348E40-14C3-4A70-84A6-DE1E52D91142}"/>
              </a:ext>
            </a:extLst>
          </p:cNvPr>
          <p:cNvSpPr/>
          <p:nvPr/>
        </p:nvSpPr>
        <p:spPr>
          <a:xfrm>
            <a:off x="3837481" y="2525205"/>
            <a:ext cx="688983" cy="543950"/>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W"/>
          </a:p>
        </p:txBody>
      </p:sp>
      <p:cxnSp>
        <p:nvCxnSpPr>
          <p:cNvPr id="11" name="Straight Arrow Connector 10">
            <a:extLst>
              <a:ext uri="{FF2B5EF4-FFF2-40B4-BE49-F238E27FC236}">
                <a16:creationId xmlns:a16="http://schemas.microsoft.com/office/drawing/2014/main" id="{7E54241B-85E0-4027-972A-171EAF89C2F9}"/>
              </a:ext>
            </a:extLst>
          </p:cNvPr>
          <p:cNvCxnSpPr>
            <a:cxnSpLocks/>
            <a:stCxn id="10" idx="0"/>
          </p:cNvCxnSpPr>
          <p:nvPr/>
        </p:nvCxnSpPr>
        <p:spPr>
          <a:xfrm flipV="1">
            <a:off x="4181973" y="2102880"/>
            <a:ext cx="0" cy="4223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AE8D641D-4541-4C96-A778-9F03CA9B6C13}"/>
              </a:ext>
            </a:extLst>
          </p:cNvPr>
          <p:cNvSpPr txBox="1"/>
          <p:nvPr/>
        </p:nvSpPr>
        <p:spPr>
          <a:xfrm>
            <a:off x="3333919" y="1647177"/>
            <a:ext cx="2275303" cy="461665"/>
          </a:xfrm>
          <a:prstGeom prst="rect">
            <a:avLst/>
          </a:prstGeom>
          <a:noFill/>
        </p:spPr>
        <p:txBody>
          <a:bodyPr wrap="none" rtlCol="0">
            <a:spAutoFit/>
          </a:bodyPr>
          <a:lstStyle/>
          <a:p>
            <a:r>
              <a:rPr lang="en-US" sz="2400" b="1" dirty="0">
                <a:solidFill>
                  <a:schemeClr val="accent1"/>
                </a:solidFill>
              </a:rPr>
              <a:t>Function’s name</a:t>
            </a:r>
            <a:endParaRPr lang="en-RW" sz="2400" b="1" dirty="0">
              <a:solidFill>
                <a:schemeClr val="accent1"/>
              </a:solidFill>
            </a:endParaRPr>
          </a:p>
        </p:txBody>
      </p:sp>
      <p:sp>
        <p:nvSpPr>
          <p:cNvPr id="15" name="Rectangle 14">
            <a:extLst>
              <a:ext uri="{FF2B5EF4-FFF2-40B4-BE49-F238E27FC236}">
                <a16:creationId xmlns:a16="http://schemas.microsoft.com/office/drawing/2014/main" id="{3B551C6E-FF42-44B0-BA27-6723614F9E73}"/>
              </a:ext>
            </a:extLst>
          </p:cNvPr>
          <p:cNvSpPr/>
          <p:nvPr/>
        </p:nvSpPr>
        <p:spPr>
          <a:xfrm>
            <a:off x="4671933" y="2538060"/>
            <a:ext cx="2993605" cy="543950"/>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W"/>
          </a:p>
        </p:txBody>
      </p:sp>
      <p:cxnSp>
        <p:nvCxnSpPr>
          <p:cNvPr id="16" name="Straight Arrow Connector 15">
            <a:extLst>
              <a:ext uri="{FF2B5EF4-FFF2-40B4-BE49-F238E27FC236}">
                <a16:creationId xmlns:a16="http://schemas.microsoft.com/office/drawing/2014/main" id="{998C7E64-22F4-4B2F-A6F9-512D7DD2870B}"/>
              </a:ext>
            </a:extLst>
          </p:cNvPr>
          <p:cNvCxnSpPr>
            <a:cxnSpLocks/>
          </p:cNvCxnSpPr>
          <p:nvPr/>
        </p:nvCxnSpPr>
        <p:spPr>
          <a:xfrm flipV="1">
            <a:off x="6096000" y="2091718"/>
            <a:ext cx="0" cy="4223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B3308835-3C7F-47C9-B47E-701562275DC7}"/>
              </a:ext>
            </a:extLst>
          </p:cNvPr>
          <p:cNvSpPr txBox="1"/>
          <p:nvPr/>
        </p:nvSpPr>
        <p:spPr>
          <a:xfrm>
            <a:off x="5510819" y="1668921"/>
            <a:ext cx="4186915" cy="461665"/>
          </a:xfrm>
          <a:prstGeom prst="rect">
            <a:avLst/>
          </a:prstGeom>
          <a:noFill/>
        </p:spPr>
        <p:txBody>
          <a:bodyPr wrap="none" rtlCol="0">
            <a:spAutoFit/>
          </a:bodyPr>
          <a:lstStyle/>
          <a:p>
            <a:r>
              <a:rPr lang="en-US" sz="2400" b="1" dirty="0">
                <a:solidFill>
                  <a:srgbClr val="00B050"/>
                </a:solidFill>
              </a:rPr>
              <a:t>Parameters (comma separated)</a:t>
            </a:r>
            <a:endParaRPr lang="en-RW" sz="2400" b="1" dirty="0">
              <a:solidFill>
                <a:srgbClr val="00B050"/>
              </a:solidFill>
            </a:endParaRPr>
          </a:p>
        </p:txBody>
      </p:sp>
      <p:cxnSp>
        <p:nvCxnSpPr>
          <p:cNvPr id="18" name="Straight Arrow Connector 17">
            <a:extLst>
              <a:ext uri="{FF2B5EF4-FFF2-40B4-BE49-F238E27FC236}">
                <a16:creationId xmlns:a16="http://schemas.microsoft.com/office/drawing/2014/main" id="{6AAA7A39-9890-46EF-B3B9-75DF7E530E9C}"/>
              </a:ext>
            </a:extLst>
          </p:cNvPr>
          <p:cNvCxnSpPr>
            <a:cxnSpLocks/>
          </p:cNvCxnSpPr>
          <p:nvPr/>
        </p:nvCxnSpPr>
        <p:spPr>
          <a:xfrm>
            <a:off x="5901128" y="3116277"/>
            <a:ext cx="2568315" cy="6597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890060AA-D7FD-480B-A75A-E22279C524CB}"/>
              </a:ext>
            </a:extLst>
          </p:cNvPr>
          <p:cNvSpPr txBox="1"/>
          <p:nvPr/>
        </p:nvSpPr>
        <p:spPr>
          <a:xfrm>
            <a:off x="8429017" y="3775991"/>
            <a:ext cx="1819709" cy="1477328"/>
          </a:xfrm>
          <a:prstGeom prst="rect">
            <a:avLst/>
          </a:prstGeom>
          <a:solidFill>
            <a:schemeClr val="accent6">
              <a:lumMod val="20000"/>
              <a:lumOff val="80000"/>
            </a:schemeClr>
          </a:solidFill>
          <a:ln>
            <a:solidFill>
              <a:srgbClr val="00B050"/>
            </a:solidFill>
          </a:ln>
        </p:spPr>
        <p:txBody>
          <a:bodyPr wrap="square" rtlCol="0">
            <a:spAutoFit/>
          </a:bodyPr>
          <a:lstStyle/>
          <a:p>
            <a:pPr algn="ctr"/>
            <a:r>
              <a:rPr lang="en-US" b="1" dirty="0"/>
              <a:t>Format of </a:t>
            </a:r>
            <a:r>
              <a:rPr lang="en-US" b="1" dirty="0" err="1"/>
              <a:t>Parameters’list</a:t>
            </a:r>
            <a:r>
              <a:rPr lang="en-US" dirty="0"/>
              <a:t>:</a:t>
            </a:r>
          </a:p>
          <a:p>
            <a:endParaRPr lang="en-US" dirty="0"/>
          </a:p>
          <a:p>
            <a:r>
              <a:rPr lang="en-US" dirty="0">
                <a:highlight>
                  <a:srgbClr val="FECECE"/>
                </a:highlight>
              </a:rPr>
              <a:t>Data type </a:t>
            </a:r>
          </a:p>
          <a:p>
            <a:r>
              <a:rPr lang="en-US" dirty="0">
                <a:highlight>
                  <a:srgbClr val="FFFF00"/>
                </a:highlight>
              </a:rPr>
              <a:t>Variable name</a:t>
            </a:r>
            <a:endParaRPr lang="en-RW" dirty="0">
              <a:highlight>
                <a:srgbClr val="FFFF00"/>
              </a:highlight>
            </a:endParaRPr>
          </a:p>
        </p:txBody>
      </p:sp>
      <p:sp>
        <p:nvSpPr>
          <p:cNvPr id="23" name="Rectangle 22">
            <a:extLst>
              <a:ext uri="{FF2B5EF4-FFF2-40B4-BE49-F238E27FC236}">
                <a16:creationId xmlns:a16="http://schemas.microsoft.com/office/drawing/2014/main" id="{54626D84-7F06-436B-B1E9-B8DCDA6A67A1}"/>
              </a:ext>
            </a:extLst>
          </p:cNvPr>
          <p:cNvSpPr/>
          <p:nvPr/>
        </p:nvSpPr>
        <p:spPr>
          <a:xfrm>
            <a:off x="2907523" y="3124603"/>
            <a:ext cx="4758015" cy="1485809"/>
          </a:xfrm>
          <a:prstGeom prst="rect">
            <a:avLst/>
          </a:prstGeom>
          <a:no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W"/>
          </a:p>
        </p:txBody>
      </p:sp>
      <p:cxnSp>
        <p:nvCxnSpPr>
          <p:cNvPr id="24" name="Straight Arrow Connector 23">
            <a:extLst>
              <a:ext uri="{FF2B5EF4-FFF2-40B4-BE49-F238E27FC236}">
                <a16:creationId xmlns:a16="http://schemas.microsoft.com/office/drawing/2014/main" id="{258D4E81-8956-442C-9204-893A93DEC701}"/>
              </a:ext>
            </a:extLst>
          </p:cNvPr>
          <p:cNvCxnSpPr/>
          <p:nvPr/>
        </p:nvCxnSpPr>
        <p:spPr>
          <a:xfrm flipH="1">
            <a:off x="2104255" y="3937838"/>
            <a:ext cx="829456" cy="21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D7F6C65C-CE3D-4FB7-AF73-8C496A61631C}"/>
              </a:ext>
            </a:extLst>
          </p:cNvPr>
          <p:cNvSpPr txBox="1"/>
          <p:nvPr/>
        </p:nvSpPr>
        <p:spPr>
          <a:xfrm>
            <a:off x="96963" y="3640916"/>
            <a:ext cx="2276480" cy="1292662"/>
          </a:xfrm>
          <a:prstGeom prst="rect">
            <a:avLst/>
          </a:prstGeom>
          <a:noFill/>
        </p:spPr>
        <p:txBody>
          <a:bodyPr wrap="square" rtlCol="0">
            <a:spAutoFit/>
          </a:bodyPr>
          <a:lstStyle/>
          <a:p>
            <a:r>
              <a:rPr lang="en-US" sz="2400" b="1" dirty="0">
                <a:solidFill>
                  <a:schemeClr val="accent2">
                    <a:lumMod val="75000"/>
                  </a:schemeClr>
                </a:solidFill>
              </a:rPr>
              <a:t>Function body:</a:t>
            </a:r>
          </a:p>
          <a:p>
            <a:r>
              <a:rPr lang="en-US" dirty="0">
                <a:solidFill>
                  <a:schemeClr val="accent2">
                    <a:lumMod val="75000"/>
                  </a:schemeClr>
                </a:solidFill>
              </a:rPr>
              <a:t>It can contain one or more than one statements</a:t>
            </a:r>
            <a:endParaRPr lang="en-RW" dirty="0">
              <a:solidFill>
                <a:schemeClr val="accent2">
                  <a:lumMod val="75000"/>
                </a:schemeClr>
              </a:solidFill>
            </a:endParaRPr>
          </a:p>
        </p:txBody>
      </p:sp>
      <p:sp>
        <p:nvSpPr>
          <p:cNvPr id="28" name="TextBox 27">
            <a:extLst>
              <a:ext uri="{FF2B5EF4-FFF2-40B4-BE49-F238E27FC236}">
                <a16:creationId xmlns:a16="http://schemas.microsoft.com/office/drawing/2014/main" id="{ED6906CC-65DA-4142-A38A-BE957EDB7649}"/>
              </a:ext>
            </a:extLst>
          </p:cNvPr>
          <p:cNvSpPr txBox="1"/>
          <p:nvPr/>
        </p:nvSpPr>
        <p:spPr>
          <a:xfrm>
            <a:off x="108455" y="5557644"/>
            <a:ext cx="5277107" cy="646331"/>
          </a:xfrm>
          <a:prstGeom prst="rect">
            <a:avLst/>
          </a:prstGeom>
          <a:solidFill>
            <a:schemeClr val="accent6">
              <a:lumMod val="20000"/>
              <a:lumOff val="80000"/>
            </a:schemeClr>
          </a:solidFill>
          <a:ln>
            <a:solidFill>
              <a:srgbClr val="00B050"/>
            </a:solidFill>
          </a:ln>
        </p:spPr>
        <p:txBody>
          <a:bodyPr wrap="square" rtlCol="0">
            <a:spAutoFit/>
          </a:bodyPr>
          <a:lstStyle/>
          <a:p>
            <a:r>
              <a:rPr lang="en-US" b="1" dirty="0">
                <a:solidFill>
                  <a:srgbClr val="FF0000"/>
                </a:solidFill>
              </a:rPr>
              <a:t>Nothing is returned in this case, so we can skip RETURN keyword and return parameters</a:t>
            </a:r>
            <a:endParaRPr lang="en-RW" dirty="0">
              <a:solidFill>
                <a:srgbClr val="FF0000"/>
              </a:solidFill>
              <a:highlight>
                <a:srgbClr val="FFFF00"/>
              </a:highlight>
            </a:endParaRPr>
          </a:p>
        </p:txBody>
      </p:sp>
    </p:spTree>
    <p:extLst>
      <p:ext uri="{BB962C8B-B14F-4D97-AF65-F5344CB8AC3E}">
        <p14:creationId xmlns:p14="http://schemas.microsoft.com/office/powerpoint/2010/main" val="4509425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13F91-A1CC-4769-8516-4C195AD3554A}"/>
              </a:ext>
            </a:extLst>
          </p:cNvPr>
          <p:cNvSpPr>
            <a:spLocks noGrp="1"/>
          </p:cNvSpPr>
          <p:nvPr>
            <p:ph type="title"/>
          </p:nvPr>
        </p:nvSpPr>
        <p:spPr/>
        <p:txBody>
          <a:bodyPr>
            <a:normAutofit fontScale="90000"/>
          </a:bodyPr>
          <a:lstStyle/>
          <a:p>
            <a:r>
              <a:rPr lang="en-US" dirty="0"/>
              <a:t>What if nothing is passed as a parameter?</a:t>
            </a:r>
            <a:br>
              <a:rPr lang="en-US" dirty="0"/>
            </a:br>
            <a:r>
              <a:rPr lang="en-US" b="1" dirty="0"/>
              <a:t>Leave the parameters list empty</a:t>
            </a:r>
            <a:endParaRPr lang="en-RW" dirty="0"/>
          </a:p>
        </p:txBody>
      </p:sp>
      <p:sp>
        <p:nvSpPr>
          <p:cNvPr id="4" name="Slide Number Placeholder 3">
            <a:extLst>
              <a:ext uri="{FF2B5EF4-FFF2-40B4-BE49-F238E27FC236}">
                <a16:creationId xmlns:a16="http://schemas.microsoft.com/office/drawing/2014/main" id="{A0428440-28DD-409E-B8AE-1982C18497A3}"/>
              </a:ext>
            </a:extLst>
          </p:cNvPr>
          <p:cNvSpPr>
            <a:spLocks noGrp="1"/>
          </p:cNvSpPr>
          <p:nvPr>
            <p:ph type="sldNum" sz="quarter" idx="12"/>
          </p:nvPr>
        </p:nvSpPr>
        <p:spPr/>
        <p:txBody>
          <a:bodyPr/>
          <a:lstStyle/>
          <a:p>
            <a:fld id="{583C1354-0F4F-4118-983A-17CBBA946E76}" type="slidenum">
              <a:rPr lang="en-RW" smtClean="0"/>
              <a:t>7</a:t>
            </a:fld>
            <a:endParaRPr lang="en-RW"/>
          </a:p>
        </p:txBody>
      </p:sp>
      <p:sp>
        <p:nvSpPr>
          <p:cNvPr id="5" name="Rectangle 4">
            <a:extLst>
              <a:ext uri="{FF2B5EF4-FFF2-40B4-BE49-F238E27FC236}">
                <a16:creationId xmlns:a16="http://schemas.microsoft.com/office/drawing/2014/main" id="{FA644C19-6F75-4306-AFA4-240CE2E6C881}"/>
              </a:ext>
            </a:extLst>
          </p:cNvPr>
          <p:cNvSpPr/>
          <p:nvPr/>
        </p:nvSpPr>
        <p:spPr>
          <a:xfrm>
            <a:off x="2793168" y="2514043"/>
            <a:ext cx="6096000" cy="2431435"/>
          </a:xfrm>
          <a:prstGeom prst="rect">
            <a:avLst/>
          </a:prstGeom>
        </p:spPr>
        <p:txBody>
          <a:bodyPr>
            <a:spAutoFit/>
          </a:bodyPr>
          <a:lstStyle/>
          <a:p>
            <a:r>
              <a:rPr lang="en-US" sz="2800" dirty="0">
                <a:solidFill>
                  <a:srgbClr val="0000FF"/>
                </a:solidFill>
                <a:latin typeface="Consolas" panose="020B0609020204030204" pitchFamily="49" charset="0"/>
              </a:rPr>
              <a:t>void</a:t>
            </a:r>
            <a:r>
              <a:rPr lang="en-US" sz="2800" dirty="0">
                <a:solidFill>
                  <a:srgbClr val="000000"/>
                </a:solidFill>
                <a:latin typeface="Consolas" panose="020B0609020204030204" pitchFamily="49" charset="0"/>
              </a:rPr>
              <a:t> add (   )</a:t>
            </a:r>
          </a:p>
          <a:p>
            <a:r>
              <a:rPr lang="en-RW" sz="3200" dirty="0">
                <a:solidFill>
                  <a:srgbClr val="000000"/>
                </a:solidFill>
                <a:latin typeface="Consolas" panose="020B0609020204030204" pitchFamily="49" charset="0"/>
              </a:rPr>
              <a:t>{</a:t>
            </a:r>
            <a:endParaRPr lang="en-US" sz="3200" dirty="0">
              <a:solidFill>
                <a:srgbClr val="000000"/>
              </a:solidFill>
              <a:latin typeface="Consolas" panose="020B0609020204030204" pitchFamily="49" charset="0"/>
            </a:endParaRPr>
          </a:p>
          <a:p>
            <a:r>
              <a:rPr lang="en-US" sz="3200" dirty="0">
                <a:solidFill>
                  <a:srgbClr val="000000"/>
                </a:solidFill>
                <a:latin typeface="Consolas" panose="020B0609020204030204" pitchFamily="49" charset="0"/>
              </a:rPr>
              <a:t>	int a=4,b=5;</a:t>
            </a:r>
            <a:endParaRPr lang="en-RW" sz="3200" dirty="0">
              <a:solidFill>
                <a:srgbClr val="000000"/>
              </a:solidFill>
              <a:latin typeface="Consolas" panose="020B0609020204030204" pitchFamily="49" charset="0"/>
            </a:endParaRPr>
          </a:p>
          <a:p>
            <a:r>
              <a:rPr lang="en-US" sz="2800" dirty="0">
                <a:solidFill>
                  <a:srgbClr val="0000FF"/>
                </a:solidFill>
                <a:latin typeface="Consolas" panose="020B0609020204030204" pitchFamily="49" charset="0"/>
              </a:rPr>
              <a:t>	</a:t>
            </a:r>
            <a:r>
              <a:rPr lang="en-US" sz="2800" dirty="0" err="1">
                <a:latin typeface="Consolas" panose="020B0609020204030204" pitchFamily="49" charset="0"/>
              </a:rPr>
              <a:t>cout</a:t>
            </a:r>
            <a:r>
              <a:rPr lang="en-US" sz="2800" dirty="0">
                <a:latin typeface="Consolas" panose="020B0609020204030204" pitchFamily="49" charset="0"/>
              </a:rPr>
              <a:t>&lt;&lt;</a:t>
            </a:r>
            <a:r>
              <a:rPr lang="en-US" sz="2800" dirty="0">
                <a:solidFill>
                  <a:srgbClr val="808080"/>
                </a:solidFill>
                <a:latin typeface="Consolas" panose="020B0609020204030204" pitchFamily="49" charset="0"/>
              </a:rPr>
              <a:t>a</a:t>
            </a:r>
            <a:r>
              <a:rPr lang="en-US" sz="2800" dirty="0">
                <a:solidFill>
                  <a:srgbClr val="000000"/>
                </a:solidFill>
                <a:latin typeface="Consolas" panose="020B0609020204030204" pitchFamily="49" charset="0"/>
              </a:rPr>
              <a:t> + </a:t>
            </a:r>
            <a:r>
              <a:rPr lang="en-US" sz="2800" dirty="0">
                <a:solidFill>
                  <a:srgbClr val="808080"/>
                </a:solidFill>
                <a:latin typeface="Consolas" panose="020B0609020204030204" pitchFamily="49" charset="0"/>
              </a:rPr>
              <a:t>b</a:t>
            </a:r>
            <a:r>
              <a:rPr lang="en-US" sz="2800" dirty="0">
                <a:solidFill>
                  <a:srgbClr val="000000"/>
                </a:solidFill>
                <a:latin typeface="Consolas" panose="020B0609020204030204" pitchFamily="49" charset="0"/>
              </a:rPr>
              <a:t>;</a:t>
            </a:r>
          </a:p>
          <a:p>
            <a:r>
              <a:rPr lang="en-RW" sz="3200" dirty="0">
                <a:solidFill>
                  <a:srgbClr val="000000"/>
                </a:solidFill>
                <a:latin typeface="Consolas" panose="020B0609020204030204" pitchFamily="49" charset="0"/>
              </a:rPr>
              <a:t>}</a:t>
            </a:r>
            <a:endParaRPr lang="en-RW" sz="3200" dirty="0"/>
          </a:p>
        </p:txBody>
      </p:sp>
      <p:sp>
        <p:nvSpPr>
          <p:cNvPr id="6" name="Rectangle 5">
            <a:extLst>
              <a:ext uri="{FF2B5EF4-FFF2-40B4-BE49-F238E27FC236}">
                <a16:creationId xmlns:a16="http://schemas.microsoft.com/office/drawing/2014/main" id="{42431F0B-644F-40A4-BAC0-A0D87AC63F98}"/>
              </a:ext>
            </a:extLst>
          </p:cNvPr>
          <p:cNvSpPr/>
          <p:nvPr/>
        </p:nvSpPr>
        <p:spPr>
          <a:xfrm>
            <a:off x="2853128" y="2514043"/>
            <a:ext cx="834452" cy="54395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W"/>
          </a:p>
        </p:txBody>
      </p:sp>
      <p:cxnSp>
        <p:nvCxnSpPr>
          <p:cNvPr id="8" name="Straight Arrow Connector 7">
            <a:extLst>
              <a:ext uri="{FF2B5EF4-FFF2-40B4-BE49-F238E27FC236}">
                <a16:creationId xmlns:a16="http://schemas.microsoft.com/office/drawing/2014/main" id="{55800ECD-20F3-4DBB-AC4D-1216F8829840}"/>
              </a:ext>
            </a:extLst>
          </p:cNvPr>
          <p:cNvCxnSpPr>
            <a:stCxn id="6" idx="1"/>
          </p:cNvCxnSpPr>
          <p:nvPr/>
        </p:nvCxnSpPr>
        <p:spPr>
          <a:xfrm flipH="1">
            <a:off x="2023672" y="2786018"/>
            <a:ext cx="829456" cy="21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65CF8B21-5F37-483B-8183-DD4749B9B925}"/>
              </a:ext>
            </a:extLst>
          </p:cNvPr>
          <p:cNvSpPr txBox="1"/>
          <p:nvPr/>
        </p:nvSpPr>
        <p:spPr>
          <a:xfrm>
            <a:off x="341167" y="2555185"/>
            <a:ext cx="1696105" cy="461665"/>
          </a:xfrm>
          <a:prstGeom prst="rect">
            <a:avLst/>
          </a:prstGeom>
          <a:noFill/>
        </p:spPr>
        <p:txBody>
          <a:bodyPr wrap="none" rtlCol="0">
            <a:spAutoFit/>
          </a:bodyPr>
          <a:lstStyle/>
          <a:p>
            <a:r>
              <a:rPr lang="en-US" sz="2400" b="1" dirty="0">
                <a:solidFill>
                  <a:srgbClr val="FF0000"/>
                </a:solidFill>
              </a:rPr>
              <a:t>Return type</a:t>
            </a:r>
            <a:endParaRPr lang="en-RW" sz="2400" b="1" dirty="0">
              <a:solidFill>
                <a:srgbClr val="FF0000"/>
              </a:solidFill>
            </a:endParaRPr>
          </a:p>
        </p:txBody>
      </p:sp>
      <p:sp>
        <p:nvSpPr>
          <p:cNvPr id="10" name="Rectangle 9">
            <a:extLst>
              <a:ext uri="{FF2B5EF4-FFF2-40B4-BE49-F238E27FC236}">
                <a16:creationId xmlns:a16="http://schemas.microsoft.com/office/drawing/2014/main" id="{51348E40-14C3-4A70-84A6-DE1E52D91142}"/>
              </a:ext>
            </a:extLst>
          </p:cNvPr>
          <p:cNvSpPr/>
          <p:nvPr/>
        </p:nvSpPr>
        <p:spPr>
          <a:xfrm>
            <a:off x="3837481" y="2525205"/>
            <a:ext cx="688983" cy="543950"/>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W"/>
          </a:p>
        </p:txBody>
      </p:sp>
      <p:cxnSp>
        <p:nvCxnSpPr>
          <p:cNvPr id="11" name="Straight Arrow Connector 10">
            <a:extLst>
              <a:ext uri="{FF2B5EF4-FFF2-40B4-BE49-F238E27FC236}">
                <a16:creationId xmlns:a16="http://schemas.microsoft.com/office/drawing/2014/main" id="{7E54241B-85E0-4027-972A-171EAF89C2F9}"/>
              </a:ext>
            </a:extLst>
          </p:cNvPr>
          <p:cNvCxnSpPr>
            <a:cxnSpLocks/>
            <a:stCxn id="10" idx="0"/>
          </p:cNvCxnSpPr>
          <p:nvPr/>
        </p:nvCxnSpPr>
        <p:spPr>
          <a:xfrm flipV="1">
            <a:off x="4181973" y="2102880"/>
            <a:ext cx="0" cy="4223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AE8D641D-4541-4C96-A778-9F03CA9B6C13}"/>
              </a:ext>
            </a:extLst>
          </p:cNvPr>
          <p:cNvSpPr txBox="1"/>
          <p:nvPr/>
        </p:nvSpPr>
        <p:spPr>
          <a:xfrm>
            <a:off x="3333919" y="1647177"/>
            <a:ext cx="2275303" cy="461665"/>
          </a:xfrm>
          <a:prstGeom prst="rect">
            <a:avLst/>
          </a:prstGeom>
          <a:noFill/>
        </p:spPr>
        <p:txBody>
          <a:bodyPr wrap="none" rtlCol="0">
            <a:spAutoFit/>
          </a:bodyPr>
          <a:lstStyle/>
          <a:p>
            <a:r>
              <a:rPr lang="en-US" sz="2400" b="1" dirty="0">
                <a:solidFill>
                  <a:schemeClr val="accent1"/>
                </a:solidFill>
              </a:rPr>
              <a:t>Function’s name</a:t>
            </a:r>
            <a:endParaRPr lang="en-RW" sz="2400" b="1" dirty="0">
              <a:solidFill>
                <a:schemeClr val="accent1"/>
              </a:solidFill>
            </a:endParaRPr>
          </a:p>
        </p:txBody>
      </p:sp>
      <p:sp>
        <p:nvSpPr>
          <p:cNvPr id="23" name="Rectangle 22">
            <a:extLst>
              <a:ext uri="{FF2B5EF4-FFF2-40B4-BE49-F238E27FC236}">
                <a16:creationId xmlns:a16="http://schemas.microsoft.com/office/drawing/2014/main" id="{54626D84-7F06-436B-B1E9-B8DCDA6A67A1}"/>
              </a:ext>
            </a:extLst>
          </p:cNvPr>
          <p:cNvSpPr/>
          <p:nvPr/>
        </p:nvSpPr>
        <p:spPr>
          <a:xfrm>
            <a:off x="2907524" y="3124603"/>
            <a:ext cx="3808070" cy="1832037"/>
          </a:xfrm>
          <a:prstGeom prst="rect">
            <a:avLst/>
          </a:prstGeom>
          <a:no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W"/>
          </a:p>
        </p:txBody>
      </p:sp>
      <p:cxnSp>
        <p:nvCxnSpPr>
          <p:cNvPr id="24" name="Straight Arrow Connector 23">
            <a:extLst>
              <a:ext uri="{FF2B5EF4-FFF2-40B4-BE49-F238E27FC236}">
                <a16:creationId xmlns:a16="http://schemas.microsoft.com/office/drawing/2014/main" id="{258D4E81-8956-442C-9204-893A93DEC701}"/>
              </a:ext>
            </a:extLst>
          </p:cNvPr>
          <p:cNvCxnSpPr/>
          <p:nvPr/>
        </p:nvCxnSpPr>
        <p:spPr>
          <a:xfrm flipH="1">
            <a:off x="2104255" y="3937838"/>
            <a:ext cx="829456" cy="21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D7F6C65C-CE3D-4FB7-AF73-8C496A61631C}"/>
              </a:ext>
            </a:extLst>
          </p:cNvPr>
          <p:cNvSpPr txBox="1"/>
          <p:nvPr/>
        </p:nvSpPr>
        <p:spPr>
          <a:xfrm>
            <a:off x="96963" y="3640916"/>
            <a:ext cx="2276480" cy="1292662"/>
          </a:xfrm>
          <a:prstGeom prst="rect">
            <a:avLst/>
          </a:prstGeom>
          <a:noFill/>
        </p:spPr>
        <p:txBody>
          <a:bodyPr wrap="square" rtlCol="0">
            <a:spAutoFit/>
          </a:bodyPr>
          <a:lstStyle/>
          <a:p>
            <a:r>
              <a:rPr lang="en-US" sz="2400" b="1" dirty="0">
                <a:solidFill>
                  <a:schemeClr val="accent2">
                    <a:lumMod val="75000"/>
                  </a:schemeClr>
                </a:solidFill>
              </a:rPr>
              <a:t>Function body:</a:t>
            </a:r>
          </a:p>
          <a:p>
            <a:r>
              <a:rPr lang="en-US" dirty="0">
                <a:solidFill>
                  <a:schemeClr val="accent2">
                    <a:lumMod val="75000"/>
                  </a:schemeClr>
                </a:solidFill>
              </a:rPr>
              <a:t>It can contain one or more than one statements</a:t>
            </a:r>
            <a:endParaRPr lang="en-RW" dirty="0">
              <a:solidFill>
                <a:schemeClr val="accent2">
                  <a:lumMod val="75000"/>
                </a:schemeClr>
              </a:solidFill>
            </a:endParaRPr>
          </a:p>
        </p:txBody>
      </p:sp>
      <p:sp>
        <p:nvSpPr>
          <p:cNvPr id="28" name="TextBox 27">
            <a:extLst>
              <a:ext uri="{FF2B5EF4-FFF2-40B4-BE49-F238E27FC236}">
                <a16:creationId xmlns:a16="http://schemas.microsoft.com/office/drawing/2014/main" id="{ED6906CC-65DA-4142-A38A-BE957EDB7649}"/>
              </a:ext>
            </a:extLst>
          </p:cNvPr>
          <p:cNvSpPr txBox="1"/>
          <p:nvPr/>
        </p:nvSpPr>
        <p:spPr>
          <a:xfrm>
            <a:off x="3612061" y="5449348"/>
            <a:ext cx="5277107" cy="369332"/>
          </a:xfrm>
          <a:prstGeom prst="rect">
            <a:avLst/>
          </a:prstGeom>
          <a:solidFill>
            <a:schemeClr val="accent6">
              <a:lumMod val="20000"/>
              <a:lumOff val="80000"/>
            </a:schemeClr>
          </a:solidFill>
          <a:ln>
            <a:solidFill>
              <a:srgbClr val="00B050"/>
            </a:solidFill>
          </a:ln>
        </p:spPr>
        <p:txBody>
          <a:bodyPr wrap="square" rtlCol="0">
            <a:spAutoFit/>
          </a:bodyPr>
          <a:lstStyle/>
          <a:p>
            <a:r>
              <a:rPr lang="en-US" b="1" dirty="0">
                <a:solidFill>
                  <a:srgbClr val="FF0000"/>
                </a:solidFill>
              </a:rPr>
              <a:t>PARAMETERS list will be empty in this case</a:t>
            </a:r>
            <a:endParaRPr lang="en-RW" dirty="0">
              <a:solidFill>
                <a:srgbClr val="FF0000"/>
              </a:solidFill>
              <a:highlight>
                <a:srgbClr val="FFFF00"/>
              </a:highlight>
            </a:endParaRPr>
          </a:p>
        </p:txBody>
      </p:sp>
    </p:spTree>
    <p:extLst>
      <p:ext uri="{BB962C8B-B14F-4D97-AF65-F5344CB8AC3E}">
        <p14:creationId xmlns:p14="http://schemas.microsoft.com/office/powerpoint/2010/main" val="13828734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0B211-DACC-49CF-B15D-40C4DE4A2C23}"/>
              </a:ext>
            </a:extLst>
          </p:cNvPr>
          <p:cNvSpPr>
            <a:spLocks noGrp="1"/>
          </p:cNvSpPr>
          <p:nvPr>
            <p:ph type="title"/>
          </p:nvPr>
        </p:nvSpPr>
        <p:spPr>
          <a:xfrm>
            <a:off x="448456" y="452341"/>
            <a:ext cx="10515600" cy="771344"/>
          </a:xfrm>
        </p:spPr>
        <p:txBody>
          <a:bodyPr/>
          <a:lstStyle/>
          <a:p>
            <a:r>
              <a:rPr lang="en-US" dirty="0"/>
              <a:t>Example</a:t>
            </a:r>
            <a:endParaRPr lang="en-RW" dirty="0"/>
          </a:p>
        </p:txBody>
      </p:sp>
      <p:sp>
        <p:nvSpPr>
          <p:cNvPr id="4" name="Slide Number Placeholder 3">
            <a:extLst>
              <a:ext uri="{FF2B5EF4-FFF2-40B4-BE49-F238E27FC236}">
                <a16:creationId xmlns:a16="http://schemas.microsoft.com/office/drawing/2014/main" id="{1B593406-3042-4783-89CB-B68112B25EC1}"/>
              </a:ext>
            </a:extLst>
          </p:cNvPr>
          <p:cNvSpPr>
            <a:spLocks noGrp="1"/>
          </p:cNvSpPr>
          <p:nvPr>
            <p:ph type="sldNum" sz="quarter" idx="12"/>
          </p:nvPr>
        </p:nvSpPr>
        <p:spPr/>
        <p:txBody>
          <a:bodyPr/>
          <a:lstStyle/>
          <a:p>
            <a:fld id="{583C1354-0F4F-4118-983A-17CBBA946E76}" type="slidenum">
              <a:rPr lang="en-RW" smtClean="0"/>
              <a:t>8</a:t>
            </a:fld>
            <a:endParaRPr lang="en-RW"/>
          </a:p>
        </p:txBody>
      </p:sp>
      <p:sp>
        <p:nvSpPr>
          <p:cNvPr id="5" name="Rectangle 4">
            <a:extLst>
              <a:ext uri="{FF2B5EF4-FFF2-40B4-BE49-F238E27FC236}">
                <a16:creationId xmlns:a16="http://schemas.microsoft.com/office/drawing/2014/main" id="{A5AD9FED-2B0C-49EC-84B9-CB3A94454A24}"/>
              </a:ext>
            </a:extLst>
          </p:cNvPr>
          <p:cNvSpPr/>
          <p:nvPr/>
        </p:nvSpPr>
        <p:spPr>
          <a:xfrm>
            <a:off x="4067331" y="724039"/>
            <a:ext cx="6096000" cy="5262979"/>
          </a:xfrm>
          <a:prstGeom prst="rect">
            <a:avLst/>
          </a:prstGeom>
        </p:spPr>
        <p:txBody>
          <a:bodyPr>
            <a:spAutoFit/>
          </a:bodyPr>
          <a:lstStyle/>
          <a:p>
            <a:r>
              <a:rPr lang="en-US" sz="2400" dirty="0">
                <a:solidFill>
                  <a:srgbClr val="808080"/>
                </a:solidFill>
                <a:latin typeface="Consolas" panose="020B0609020204030204" pitchFamily="49" charset="0"/>
              </a:rPr>
              <a:t>#include</a:t>
            </a:r>
            <a:r>
              <a:rPr lang="en-US" sz="2400" dirty="0">
                <a:solidFill>
                  <a:srgbClr val="000000"/>
                </a:solidFill>
                <a:latin typeface="Consolas" panose="020B0609020204030204" pitchFamily="49" charset="0"/>
              </a:rPr>
              <a:t> </a:t>
            </a:r>
            <a:r>
              <a:rPr lang="en-US" sz="2400" dirty="0">
                <a:solidFill>
                  <a:srgbClr val="A31515"/>
                </a:solidFill>
                <a:latin typeface="Consolas" panose="020B0609020204030204" pitchFamily="49" charset="0"/>
              </a:rPr>
              <a:t>&lt;iostream&gt;</a:t>
            </a:r>
            <a:r>
              <a:rPr lang="en-US" sz="2400" dirty="0">
                <a:solidFill>
                  <a:srgbClr val="000000"/>
                </a:solidFill>
                <a:latin typeface="Consolas" panose="020B0609020204030204" pitchFamily="49" charset="0"/>
              </a:rPr>
              <a:t> </a:t>
            </a:r>
          </a:p>
          <a:p>
            <a:r>
              <a:rPr lang="en-US" sz="2400" dirty="0">
                <a:solidFill>
                  <a:srgbClr val="0000FF"/>
                </a:solidFill>
                <a:latin typeface="Consolas" panose="020B0609020204030204" pitchFamily="49" charset="0"/>
              </a:rPr>
              <a:t>using</a:t>
            </a:r>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namespace</a:t>
            </a:r>
            <a:r>
              <a:rPr lang="en-US" sz="2400" dirty="0">
                <a:solidFill>
                  <a:srgbClr val="000000"/>
                </a:solidFill>
                <a:latin typeface="Consolas" panose="020B0609020204030204" pitchFamily="49" charset="0"/>
              </a:rPr>
              <a:t> std;</a:t>
            </a:r>
          </a:p>
          <a:p>
            <a:r>
              <a:rPr lang="en-US" sz="2400" dirty="0">
                <a:solidFill>
                  <a:srgbClr val="0000FF"/>
                </a:solidFill>
                <a:latin typeface="Consolas" panose="020B0609020204030204" pitchFamily="49" charset="0"/>
              </a:rPr>
              <a:t>int</a:t>
            </a:r>
            <a:r>
              <a:rPr lang="en-US" sz="2400" dirty="0">
                <a:solidFill>
                  <a:srgbClr val="000000"/>
                </a:solidFill>
                <a:latin typeface="Consolas" panose="020B0609020204030204" pitchFamily="49" charset="0"/>
              </a:rPr>
              <a:t> add(</a:t>
            </a:r>
            <a:r>
              <a:rPr lang="en-US" sz="2400" dirty="0">
                <a:solidFill>
                  <a:srgbClr val="0000FF"/>
                </a:solidFill>
                <a:latin typeface="Consolas" panose="020B0609020204030204" pitchFamily="49" charset="0"/>
              </a:rPr>
              <a:t>int</a:t>
            </a:r>
            <a:r>
              <a:rPr lang="en-US" sz="2400" dirty="0">
                <a:solidFill>
                  <a:srgbClr val="000000"/>
                </a:solidFill>
                <a:latin typeface="Consolas" panose="020B0609020204030204" pitchFamily="49" charset="0"/>
              </a:rPr>
              <a:t> </a:t>
            </a:r>
            <a:r>
              <a:rPr lang="en-US" sz="2400" dirty="0" err="1">
                <a:solidFill>
                  <a:srgbClr val="808080"/>
                </a:solidFill>
                <a:latin typeface="Consolas" panose="020B0609020204030204" pitchFamily="49" charset="0"/>
              </a:rPr>
              <a:t>a</a:t>
            </a:r>
            <a:r>
              <a:rPr lang="en-US" sz="2400" dirty="0" err="1">
                <a:solidFill>
                  <a:srgbClr val="000000"/>
                </a:solidFill>
                <a:latin typeface="Consolas" panose="020B0609020204030204" pitchFamily="49" charset="0"/>
              </a:rPr>
              <a:t>,</a:t>
            </a:r>
            <a:r>
              <a:rPr lang="en-US" sz="2400" dirty="0" err="1">
                <a:solidFill>
                  <a:srgbClr val="0000FF"/>
                </a:solidFill>
                <a:latin typeface="Consolas" panose="020B0609020204030204" pitchFamily="49" charset="0"/>
              </a:rPr>
              <a:t>int</a:t>
            </a:r>
            <a:r>
              <a:rPr lang="en-US" sz="2400" dirty="0">
                <a:solidFill>
                  <a:srgbClr val="000000"/>
                </a:solidFill>
                <a:latin typeface="Consolas" panose="020B0609020204030204" pitchFamily="49" charset="0"/>
              </a:rPr>
              <a:t> </a:t>
            </a:r>
            <a:r>
              <a:rPr lang="en-US" sz="2400" dirty="0">
                <a:solidFill>
                  <a:srgbClr val="808080"/>
                </a:solidFill>
                <a:latin typeface="Consolas" panose="020B0609020204030204" pitchFamily="49" charset="0"/>
              </a:rPr>
              <a:t>b</a:t>
            </a:r>
            <a:r>
              <a:rPr lang="en-US" sz="2400" dirty="0">
                <a:solidFill>
                  <a:srgbClr val="000000"/>
                </a:solidFill>
                <a:latin typeface="Consolas" panose="020B0609020204030204" pitchFamily="49" charset="0"/>
              </a:rPr>
              <a:t>)</a:t>
            </a:r>
          </a:p>
          <a:p>
            <a:r>
              <a:rPr lang="en-RW" sz="2400" dirty="0">
                <a:solidFill>
                  <a:srgbClr val="000000"/>
                </a:solidFill>
                <a:latin typeface="Consolas" panose="020B0609020204030204" pitchFamily="49" charset="0"/>
              </a:rPr>
              <a:t>{</a:t>
            </a:r>
          </a:p>
          <a:p>
            <a:r>
              <a:rPr lang="en-US" sz="2400" dirty="0">
                <a:solidFill>
                  <a:srgbClr val="0000FF"/>
                </a:solidFill>
                <a:latin typeface="Consolas" panose="020B0609020204030204" pitchFamily="49" charset="0"/>
              </a:rPr>
              <a:t>	return</a:t>
            </a:r>
            <a:r>
              <a:rPr lang="en-US" sz="2400" dirty="0">
                <a:solidFill>
                  <a:srgbClr val="000000"/>
                </a:solidFill>
                <a:latin typeface="Consolas" panose="020B0609020204030204" pitchFamily="49" charset="0"/>
              </a:rPr>
              <a:t> </a:t>
            </a:r>
            <a:r>
              <a:rPr lang="en-US" sz="2400" dirty="0">
                <a:solidFill>
                  <a:srgbClr val="808080"/>
                </a:solidFill>
                <a:latin typeface="Consolas" panose="020B0609020204030204" pitchFamily="49" charset="0"/>
              </a:rPr>
              <a:t>a</a:t>
            </a:r>
            <a:r>
              <a:rPr lang="en-US" sz="2400" dirty="0">
                <a:solidFill>
                  <a:srgbClr val="000000"/>
                </a:solidFill>
                <a:latin typeface="Consolas" panose="020B0609020204030204" pitchFamily="49" charset="0"/>
              </a:rPr>
              <a:t> + </a:t>
            </a:r>
            <a:r>
              <a:rPr lang="en-US" sz="2400" dirty="0">
                <a:solidFill>
                  <a:srgbClr val="808080"/>
                </a:solidFill>
                <a:latin typeface="Consolas" panose="020B0609020204030204" pitchFamily="49" charset="0"/>
              </a:rPr>
              <a:t>b</a:t>
            </a:r>
            <a:r>
              <a:rPr lang="en-US" sz="2400" dirty="0">
                <a:solidFill>
                  <a:srgbClr val="000000"/>
                </a:solidFill>
                <a:latin typeface="Consolas" panose="020B0609020204030204" pitchFamily="49" charset="0"/>
              </a:rPr>
              <a:t>;</a:t>
            </a:r>
          </a:p>
          <a:p>
            <a:r>
              <a:rPr lang="en-RW" sz="2400" dirty="0">
                <a:solidFill>
                  <a:srgbClr val="000000"/>
                </a:solidFill>
                <a:latin typeface="Consolas" panose="020B0609020204030204" pitchFamily="49" charset="0"/>
              </a:rPr>
              <a:t>}</a:t>
            </a:r>
          </a:p>
          <a:p>
            <a:r>
              <a:rPr lang="en-US" sz="2400" dirty="0">
                <a:solidFill>
                  <a:srgbClr val="0000FF"/>
                </a:solidFill>
                <a:latin typeface="Consolas" panose="020B0609020204030204" pitchFamily="49" charset="0"/>
              </a:rPr>
              <a:t>int</a:t>
            </a:r>
            <a:r>
              <a:rPr lang="en-US" sz="2400" dirty="0">
                <a:solidFill>
                  <a:srgbClr val="000000"/>
                </a:solidFill>
                <a:latin typeface="Consolas" panose="020B0609020204030204" pitchFamily="49" charset="0"/>
              </a:rPr>
              <a:t> main()</a:t>
            </a:r>
          </a:p>
          <a:p>
            <a:r>
              <a:rPr lang="en-RW" sz="2400" dirty="0">
                <a:solidFill>
                  <a:srgbClr val="000000"/>
                </a:solidFill>
                <a:latin typeface="Consolas" panose="020B0609020204030204" pitchFamily="49" charset="0"/>
              </a:rPr>
              <a:t>{</a:t>
            </a:r>
          </a:p>
          <a:p>
            <a:pPr lvl="1"/>
            <a:r>
              <a:rPr lang="en-US" sz="2400" dirty="0">
                <a:solidFill>
                  <a:srgbClr val="0000FF"/>
                </a:solidFill>
                <a:latin typeface="Consolas" panose="020B0609020204030204" pitchFamily="49" charset="0"/>
              </a:rPr>
              <a:t>int</a:t>
            </a:r>
            <a:r>
              <a:rPr lang="en-US" sz="2400" dirty="0">
                <a:solidFill>
                  <a:srgbClr val="000000"/>
                </a:solidFill>
                <a:latin typeface="Consolas" panose="020B0609020204030204" pitchFamily="49" charset="0"/>
              </a:rPr>
              <a:t> sum = 0;</a:t>
            </a:r>
          </a:p>
          <a:p>
            <a:pPr lvl="1"/>
            <a:r>
              <a:rPr lang="en-US" sz="2400" dirty="0">
                <a:solidFill>
                  <a:srgbClr val="000000"/>
                </a:solidFill>
                <a:latin typeface="Consolas" panose="020B0609020204030204" pitchFamily="49" charset="0"/>
              </a:rPr>
              <a:t>sum = add(1, 2);</a:t>
            </a:r>
          </a:p>
          <a:p>
            <a:pPr lvl="1"/>
            <a:r>
              <a:rPr lang="en-US" sz="2400" dirty="0">
                <a:solidFill>
                  <a:srgbClr val="000000"/>
                </a:solidFill>
                <a:highlight>
                  <a:srgbClr val="FFFF00"/>
                </a:highlight>
                <a:latin typeface="Consolas" panose="020B0609020204030204" pitchFamily="49" charset="0"/>
              </a:rPr>
              <a:t>sum = add(1, 2);</a:t>
            </a:r>
          </a:p>
          <a:p>
            <a:pPr lvl="1"/>
            <a:r>
              <a:rPr lang="en-US" sz="2400" dirty="0" err="1">
                <a:solidFill>
                  <a:srgbClr val="000000"/>
                </a:solidFill>
                <a:latin typeface="Consolas" panose="020B0609020204030204" pitchFamily="49" charset="0"/>
              </a:rPr>
              <a:t>cout</a:t>
            </a:r>
            <a:r>
              <a:rPr lang="en-US" sz="2400" dirty="0">
                <a:solidFill>
                  <a:srgbClr val="000000"/>
                </a:solidFill>
                <a:latin typeface="Consolas" panose="020B0609020204030204" pitchFamily="49" charset="0"/>
              </a:rPr>
              <a:t> </a:t>
            </a:r>
            <a:r>
              <a:rPr lang="en-US" sz="2400" dirty="0">
                <a:solidFill>
                  <a:srgbClr val="008080"/>
                </a:solidFill>
                <a:latin typeface="Consolas" panose="020B0609020204030204" pitchFamily="49" charset="0"/>
              </a:rPr>
              <a:t>&lt;&lt;</a:t>
            </a:r>
            <a:r>
              <a:rPr lang="en-US" sz="2400" dirty="0">
                <a:solidFill>
                  <a:srgbClr val="000000"/>
                </a:solidFill>
                <a:latin typeface="Consolas" panose="020B0609020204030204" pitchFamily="49" charset="0"/>
              </a:rPr>
              <a:t> </a:t>
            </a:r>
            <a:r>
              <a:rPr lang="en-US" sz="2400" dirty="0">
                <a:solidFill>
                  <a:srgbClr val="A31515"/>
                </a:solidFill>
                <a:latin typeface="Consolas" panose="020B0609020204030204" pitchFamily="49" charset="0"/>
              </a:rPr>
              <a:t>"Sum: "</a:t>
            </a:r>
            <a:r>
              <a:rPr lang="en-US" sz="2400" dirty="0">
                <a:solidFill>
                  <a:srgbClr val="000000"/>
                </a:solidFill>
                <a:latin typeface="Consolas" panose="020B0609020204030204" pitchFamily="49" charset="0"/>
              </a:rPr>
              <a:t> </a:t>
            </a:r>
            <a:r>
              <a:rPr lang="en-US" sz="2400" dirty="0">
                <a:solidFill>
                  <a:srgbClr val="008080"/>
                </a:solidFill>
                <a:latin typeface="Consolas" panose="020B0609020204030204" pitchFamily="49" charset="0"/>
              </a:rPr>
              <a:t>&lt;&lt;</a:t>
            </a:r>
            <a:r>
              <a:rPr lang="en-US" sz="2400" dirty="0">
                <a:solidFill>
                  <a:srgbClr val="000000"/>
                </a:solidFill>
                <a:latin typeface="Consolas" panose="020B0609020204030204" pitchFamily="49" charset="0"/>
              </a:rPr>
              <a:t> sum </a:t>
            </a:r>
            <a:r>
              <a:rPr lang="en-US" sz="2400" dirty="0">
                <a:solidFill>
                  <a:srgbClr val="008080"/>
                </a:solidFill>
                <a:latin typeface="Consolas" panose="020B0609020204030204" pitchFamily="49" charset="0"/>
              </a:rPr>
              <a:t>&lt;&lt;</a:t>
            </a:r>
            <a:r>
              <a:rPr lang="en-US" sz="2400" dirty="0">
                <a:solidFill>
                  <a:srgbClr val="000000"/>
                </a:solidFill>
                <a:latin typeface="Consolas" panose="020B0609020204030204" pitchFamily="49" charset="0"/>
              </a:rPr>
              <a:t> </a:t>
            </a:r>
            <a:r>
              <a:rPr lang="en-US" sz="2400" dirty="0" err="1">
                <a:solidFill>
                  <a:srgbClr val="000000"/>
                </a:solidFill>
                <a:latin typeface="Consolas" panose="020B0609020204030204" pitchFamily="49" charset="0"/>
              </a:rPr>
              <a:t>endl</a:t>
            </a:r>
            <a:r>
              <a:rPr lang="en-US" sz="2400" dirty="0">
                <a:solidFill>
                  <a:srgbClr val="000000"/>
                </a:solidFill>
                <a:latin typeface="Consolas" panose="020B0609020204030204" pitchFamily="49" charset="0"/>
              </a:rPr>
              <a:t>;</a:t>
            </a:r>
          </a:p>
          <a:p>
            <a:pPr lvl="1"/>
            <a:r>
              <a:rPr lang="en-US" sz="2400" dirty="0">
                <a:solidFill>
                  <a:srgbClr val="0000FF"/>
                </a:solidFill>
                <a:latin typeface="Consolas" panose="020B0609020204030204" pitchFamily="49" charset="0"/>
              </a:rPr>
              <a:t>return</a:t>
            </a:r>
            <a:r>
              <a:rPr lang="en-US" sz="2400" dirty="0">
                <a:solidFill>
                  <a:srgbClr val="000000"/>
                </a:solidFill>
                <a:latin typeface="Consolas" panose="020B0609020204030204" pitchFamily="49" charset="0"/>
              </a:rPr>
              <a:t> 0;</a:t>
            </a:r>
          </a:p>
          <a:p>
            <a:r>
              <a:rPr lang="en-RW" sz="2400" dirty="0">
                <a:solidFill>
                  <a:srgbClr val="000000"/>
                </a:solidFill>
                <a:latin typeface="Consolas" panose="020B0609020204030204" pitchFamily="49" charset="0"/>
              </a:rPr>
              <a:t>}</a:t>
            </a:r>
            <a:endParaRPr lang="en-RW" sz="2400" dirty="0"/>
          </a:p>
        </p:txBody>
      </p:sp>
      <p:sp>
        <p:nvSpPr>
          <p:cNvPr id="6" name="TextBox 5">
            <a:extLst>
              <a:ext uri="{FF2B5EF4-FFF2-40B4-BE49-F238E27FC236}">
                <a16:creationId xmlns:a16="http://schemas.microsoft.com/office/drawing/2014/main" id="{58DE5149-7BEE-43A6-A866-5FAE3B470233}"/>
              </a:ext>
            </a:extLst>
          </p:cNvPr>
          <p:cNvSpPr txBox="1"/>
          <p:nvPr/>
        </p:nvSpPr>
        <p:spPr>
          <a:xfrm>
            <a:off x="229565" y="4714829"/>
            <a:ext cx="3598208" cy="646331"/>
          </a:xfrm>
          <a:prstGeom prst="rect">
            <a:avLst/>
          </a:prstGeom>
          <a:solidFill>
            <a:schemeClr val="accent6">
              <a:lumMod val="20000"/>
              <a:lumOff val="80000"/>
            </a:schemeClr>
          </a:solidFill>
          <a:ln>
            <a:solidFill>
              <a:srgbClr val="00B050"/>
            </a:solidFill>
          </a:ln>
        </p:spPr>
        <p:txBody>
          <a:bodyPr wrap="square" rtlCol="0">
            <a:spAutoFit/>
          </a:bodyPr>
          <a:lstStyle/>
          <a:p>
            <a:r>
              <a:rPr lang="en-US" b="1" dirty="0">
                <a:solidFill>
                  <a:srgbClr val="FF0000"/>
                </a:solidFill>
              </a:rPr>
              <a:t>We can reuse the function as many times as we want</a:t>
            </a:r>
            <a:endParaRPr lang="en-RW" dirty="0">
              <a:solidFill>
                <a:srgbClr val="FF0000"/>
              </a:solidFill>
              <a:highlight>
                <a:srgbClr val="FFFF00"/>
              </a:highlight>
            </a:endParaRPr>
          </a:p>
        </p:txBody>
      </p:sp>
      <p:cxnSp>
        <p:nvCxnSpPr>
          <p:cNvPr id="7" name="Straight Arrow Connector 6">
            <a:extLst>
              <a:ext uri="{FF2B5EF4-FFF2-40B4-BE49-F238E27FC236}">
                <a16:creationId xmlns:a16="http://schemas.microsoft.com/office/drawing/2014/main" id="{20423D0A-3CF5-4CB6-87CF-764466D8590B}"/>
              </a:ext>
            </a:extLst>
          </p:cNvPr>
          <p:cNvCxnSpPr>
            <a:cxnSpLocks/>
          </p:cNvCxnSpPr>
          <p:nvPr/>
        </p:nvCxnSpPr>
        <p:spPr>
          <a:xfrm flipH="1">
            <a:off x="3813408" y="5037994"/>
            <a:ext cx="5337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813601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8D7D44-0052-4750-BCF9-51576CA7004A}"/>
              </a:ext>
            </a:extLst>
          </p:cNvPr>
          <p:cNvSpPr>
            <a:spLocks noGrp="1"/>
          </p:cNvSpPr>
          <p:nvPr>
            <p:ph type="title"/>
          </p:nvPr>
        </p:nvSpPr>
        <p:spPr/>
        <p:txBody>
          <a:bodyPr>
            <a:normAutofit/>
          </a:bodyPr>
          <a:lstStyle/>
          <a:p>
            <a:r>
              <a:rPr lang="en-US" dirty="0"/>
              <a:t>Function prototype vs function signature</a:t>
            </a:r>
            <a:endParaRPr lang="en-RW" dirty="0"/>
          </a:p>
        </p:txBody>
      </p:sp>
      <p:sp>
        <p:nvSpPr>
          <p:cNvPr id="3" name="Content Placeholder 2">
            <a:extLst>
              <a:ext uri="{FF2B5EF4-FFF2-40B4-BE49-F238E27FC236}">
                <a16:creationId xmlns:a16="http://schemas.microsoft.com/office/drawing/2014/main" id="{4907874C-F211-4487-A424-DA4CA8EBE3A8}"/>
              </a:ext>
            </a:extLst>
          </p:cNvPr>
          <p:cNvSpPr>
            <a:spLocks noGrp="1"/>
          </p:cNvSpPr>
          <p:nvPr>
            <p:ph idx="1"/>
          </p:nvPr>
        </p:nvSpPr>
        <p:spPr/>
        <p:txBody>
          <a:bodyPr/>
          <a:lstStyle/>
          <a:p>
            <a:r>
              <a:rPr lang="en-US" dirty="0"/>
              <a:t>A </a:t>
            </a:r>
            <a:r>
              <a:rPr lang="en-US" b="1" dirty="0"/>
              <a:t>function</a:t>
            </a:r>
            <a:r>
              <a:rPr lang="en-US" dirty="0"/>
              <a:t> </a:t>
            </a:r>
            <a:r>
              <a:rPr lang="en-US" b="1" dirty="0"/>
              <a:t>prototype</a:t>
            </a:r>
            <a:r>
              <a:rPr lang="en-US" dirty="0"/>
              <a:t> (also called a function declaration) tells the compiler the name of a function, the type of data it returns, the number of parameters it expects to receive, the types of those parameters and the order in which the parameters of those types are expected.</a:t>
            </a:r>
          </a:p>
          <a:p>
            <a:pPr marL="0" indent="0">
              <a:buNone/>
            </a:pPr>
            <a:r>
              <a:rPr lang="en-US" dirty="0"/>
              <a:t>				void maximum( int, int, int );</a:t>
            </a:r>
          </a:p>
          <a:p>
            <a:r>
              <a:rPr lang="en-US" b="1" i="1" dirty="0"/>
              <a:t>Function Signatures</a:t>
            </a:r>
          </a:p>
          <a:p>
            <a:r>
              <a:rPr lang="en-US" dirty="0"/>
              <a:t>The portion of a function prototype that includes the </a:t>
            </a:r>
            <a:r>
              <a:rPr lang="en-US" i="1" dirty="0"/>
              <a:t>name of the function </a:t>
            </a:r>
            <a:r>
              <a:rPr lang="en-US" dirty="0"/>
              <a:t>and the </a:t>
            </a:r>
            <a:r>
              <a:rPr lang="en-US" i="1" dirty="0"/>
              <a:t>types of its arguments </a:t>
            </a:r>
            <a:r>
              <a:rPr lang="en-US" dirty="0"/>
              <a:t>is called the function signature or simply the signature. The function signature does not specify the function’s return type.</a:t>
            </a:r>
            <a:endParaRPr lang="en-RW" dirty="0"/>
          </a:p>
        </p:txBody>
      </p:sp>
      <p:sp>
        <p:nvSpPr>
          <p:cNvPr id="4" name="Slide Number Placeholder 3">
            <a:extLst>
              <a:ext uri="{FF2B5EF4-FFF2-40B4-BE49-F238E27FC236}">
                <a16:creationId xmlns:a16="http://schemas.microsoft.com/office/drawing/2014/main" id="{A583CC95-8DB0-45ED-A773-62ACBFC6C765}"/>
              </a:ext>
            </a:extLst>
          </p:cNvPr>
          <p:cNvSpPr>
            <a:spLocks noGrp="1"/>
          </p:cNvSpPr>
          <p:nvPr>
            <p:ph type="sldNum" sz="quarter" idx="12"/>
          </p:nvPr>
        </p:nvSpPr>
        <p:spPr/>
        <p:txBody>
          <a:bodyPr/>
          <a:lstStyle/>
          <a:p>
            <a:fld id="{583C1354-0F4F-4118-983A-17CBBA946E76}" type="slidenum">
              <a:rPr lang="en-RW" smtClean="0"/>
              <a:t>9</a:t>
            </a:fld>
            <a:endParaRPr lang="en-RW"/>
          </a:p>
        </p:txBody>
      </p:sp>
    </p:spTree>
    <p:extLst>
      <p:ext uri="{BB962C8B-B14F-4D97-AF65-F5344CB8AC3E}">
        <p14:creationId xmlns:p14="http://schemas.microsoft.com/office/powerpoint/2010/main" val="30885291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1480</Words>
  <Application>Microsoft Office PowerPoint</Application>
  <PresentationFormat>Widescreen</PresentationFormat>
  <Paragraphs>298</Paragraphs>
  <Slides>19</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Calibri Light</vt:lpstr>
      <vt:lpstr>Consolas</vt:lpstr>
      <vt:lpstr>Office Theme</vt:lpstr>
      <vt:lpstr>Programming fundamentals</vt:lpstr>
      <vt:lpstr>Recap</vt:lpstr>
      <vt:lpstr>Agenda</vt:lpstr>
      <vt:lpstr>What are functions?</vt:lpstr>
      <vt:lpstr>Function declaration/definition</vt:lpstr>
      <vt:lpstr>What if nothing is returned?  Use void keyword </vt:lpstr>
      <vt:lpstr>What if nothing is passed as a parameter? Leave the parameters list empty</vt:lpstr>
      <vt:lpstr>Example</vt:lpstr>
      <vt:lpstr>Function prototype vs function signature</vt:lpstr>
      <vt:lpstr>PowerPoint Presentation</vt:lpstr>
      <vt:lpstr>Example</vt:lpstr>
      <vt:lpstr>PowerPoint Presentation</vt:lpstr>
      <vt:lpstr>PowerPoint Presentation</vt:lpstr>
      <vt:lpstr>What if the name of variable passed as an argument in function call and variable mentioned in function argument is same?</vt:lpstr>
      <vt:lpstr>Inline functions</vt:lpstr>
      <vt:lpstr>PowerPoint Presentation</vt:lpstr>
      <vt:lpstr>PowerPoint Presentation</vt:lpstr>
      <vt:lpstr>PowerPoint Presentation</vt:lpstr>
      <vt:lpstr>Readings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 oriented Programming</dc:title>
  <dc:creator>Nauman Warraich</dc:creator>
  <cp:lastModifiedBy>bushra.naseem001@gmail.com</cp:lastModifiedBy>
  <cp:revision>254</cp:revision>
  <cp:lastPrinted>2019-09-15T17:17:36Z</cp:lastPrinted>
  <dcterms:created xsi:type="dcterms:W3CDTF">2019-09-13T16:36:02Z</dcterms:created>
  <dcterms:modified xsi:type="dcterms:W3CDTF">2020-04-07T09:15:55Z</dcterms:modified>
</cp:coreProperties>
</file>