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0" r:id="rId3"/>
    <p:sldId id="404" r:id="rId4"/>
    <p:sldId id="433" r:id="rId5"/>
    <p:sldId id="434" r:id="rId6"/>
    <p:sldId id="436" r:id="rId7"/>
    <p:sldId id="438" r:id="rId8"/>
    <p:sldId id="439" r:id="rId9"/>
    <p:sldId id="440" r:id="rId10"/>
    <p:sldId id="435" r:id="rId11"/>
    <p:sldId id="437" r:id="rId12"/>
    <p:sldId id="441" r:id="rId13"/>
    <p:sldId id="444" r:id="rId14"/>
    <p:sldId id="442" r:id="rId15"/>
    <p:sldId id="443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ECE"/>
    <a:srgbClr val="FCAFA2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14/04/2020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14/04/2020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14/04/2020 11:11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14/04/2020 11:11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Lecture 16: </a:t>
            </a:r>
            <a:r>
              <a:rPr lang="en-US" sz="3600" i="1" dirty="0"/>
              <a:t>Pass by value</a:t>
            </a:r>
            <a:r>
              <a:rPr lang="en-US" sz="3600" dirty="0"/>
              <a:t> vs </a:t>
            </a:r>
            <a:r>
              <a:rPr lang="en-US" sz="3600" i="1" dirty="0"/>
              <a:t>Pass by reference</a:t>
            </a:r>
            <a:r>
              <a:rPr lang="en-US" sz="3600" dirty="0"/>
              <a:t> in functions</a:t>
            </a:r>
            <a:endParaRPr lang="en-RW" sz="36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1FC7-23AB-4948-95A9-1DD8681A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A66-E5BD-4236-B925-1D72D863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calling the function with certain arguments, only the copy of arguments gets passed. </a:t>
            </a:r>
          </a:p>
          <a:p>
            <a:r>
              <a:rPr lang="en-US" dirty="0"/>
              <a:t>The original value of the argument remains same. Its copy is created and passed.</a:t>
            </a:r>
          </a:p>
          <a:p>
            <a:r>
              <a:rPr lang="en-US" dirty="0"/>
              <a:t>Pass by value is used when the function does not want to modify the parameter 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76EAC-78F3-4B3D-84A8-A59570C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02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EF113-2DBC-458B-B35C-4C4D5077D21B}"/>
              </a:ext>
            </a:extLst>
          </p:cNvPr>
          <p:cNvSpPr txBox="1"/>
          <p:nvPr/>
        </p:nvSpPr>
        <p:spPr>
          <a:xfrm>
            <a:off x="4827561" y="3730968"/>
            <a:ext cx="2093743" cy="365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9D958-6004-403C-A851-19E930479527}"/>
              </a:ext>
            </a:extLst>
          </p:cNvPr>
          <p:cNvSpPr txBox="1"/>
          <p:nvPr/>
        </p:nvSpPr>
        <p:spPr>
          <a:xfrm>
            <a:off x="4562618" y="2481290"/>
            <a:ext cx="1266094" cy="365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9BA6-50E3-410F-AFA6-20EF17F3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24FD-F57A-4465-99BB-0351A300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86" y="5158017"/>
            <a:ext cx="4143375" cy="942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4B7D4-97C0-4D79-9566-21782933B45B}"/>
              </a:ext>
            </a:extLst>
          </p:cNvPr>
          <p:cNvSpPr/>
          <p:nvPr/>
        </p:nvSpPr>
        <p:spPr>
          <a:xfrm>
            <a:off x="3281464" y="596964"/>
            <a:ext cx="95847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main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-= 1000;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print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990D0-BCD5-43B3-A154-D0DE5EF48904}"/>
              </a:ext>
            </a:extLst>
          </p:cNvPr>
          <p:cNvCxnSpPr>
            <a:cxnSpLocks/>
          </p:cNvCxnSpPr>
          <p:nvPr/>
        </p:nvCxnSpPr>
        <p:spPr>
          <a:xfrm flipH="1">
            <a:off x="2066695" y="2663526"/>
            <a:ext cx="1731581" cy="1439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BED2E1-AFB4-40BC-992E-DE62563D123C}"/>
              </a:ext>
            </a:extLst>
          </p:cNvPr>
          <p:cNvCxnSpPr>
            <a:cxnSpLocks/>
          </p:cNvCxnSpPr>
          <p:nvPr/>
        </p:nvCxnSpPr>
        <p:spPr>
          <a:xfrm flipH="1">
            <a:off x="2447778" y="2351693"/>
            <a:ext cx="1350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2094AB03-FF42-4777-B620-F6C9EAB49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445"/>
              </p:ext>
            </p:extLst>
          </p:nvPr>
        </p:nvGraphicFramePr>
        <p:xfrm>
          <a:off x="1122932" y="1665176"/>
          <a:ext cx="1222636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36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D2E5E2E-C1B2-4BF1-8BBA-E248C4774650}"/>
              </a:ext>
            </a:extLst>
          </p:cNvPr>
          <p:cNvSpPr txBox="1"/>
          <p:nvPr/>
        </p:nvSpPr>
        <p:spPr>
          <a:xfrm>
            <a:off x="164125" y="1860160"/>
            <a:ext cx="122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balance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F731177-5486-4A5E-91CD-3DE48BF34AC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879473" y="2156240"/>
            <a:ext cx="403256" cy="611316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365B7-EF84-4390-93B9-D38970E82A28}"/>
              </a:ext>
            </a:extLst>
          </p:cNvPr>
          <p:cNvGrpSpPr/>
          <p:nvPr/>
        </p:nvGrpSpPr>
        <p:grpSpPr>
          <a:xfrm>
            <a:off x="1184856" y="2636333"/>
            <a:ext cx="966247" cy="770925"/>
            <a:chOff x="890690" y="2846406"/>
            <a:chExt cx="966247" cy="77092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3EDB9-529C-453B-8D70-4825CF6BE6F7}"/>
                </a:ext>
              </a:extLst>
            </p:cNvPr>
            <p:cNvSpPr/>
            <p:nvPr/>
          </p:nvSpPr>
          <p:spPr>
            <a:xfrm>
              <a:off x="928468" y="2846406"/>
              <a:ext cx="844061" cy="770925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W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A32C46-38C3-4745-94A6-F10F6B73B8EC}"/>
                </a:ext>
              </a:extLst>
            </p:cNvPr>
            <p:cNvSpPr txBox="1"/>
            <p:nvPr/>
          </p:nvSpPr>
          <p:spPr>
            <a:xfrm>
              <a:off x="890690" y="3073831"/>
              <a:ext cx="96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FFFF00"/>
                  </a:highlight>
                </a:rPr>
                <a:t>2000</a:t>
              </a:r>
              <a:endParaRPr lang="en-RW" dirty="0">
                <a:highlight>
                  <a:srgbClr val="FFFF00"/>
                </a:highligh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83A969-14A0-4346-A88F-9569DC429698}"/>
              </a:ext>
            </a:extLst>
          </p:cNvPr>
          <p:cNvSpPr txBox="1"/>
          <p:nvPr/>
        </p:nvSpPr>
        <p:spPr>
          <a:xfrm>
            <a:off x="0" y="2658416"/>
            <a:ext cx="130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Copy created</a:t>
            </a:r>
          </a:p>
          <a:p>
            <a:pPr algn="ctr"/>
            <a:r>
              <a:rPr lang="en-US" sz="1600" b="1" dirty="0">
                <a:highlight>
                  <a:srgbClr val="FFFF00"/>
                </a:highlight>
              </a:rPr>
              <a:t>and passed to a function</a:t>
            </a:r>
            <a:endParaRPr lang="en-RW" sz="1600" b="1" dirty="0">
              <a:highlight>
                <a:srgbClr val="FFFF00"/>
              </a:highlight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8A496F2-5BB4-43CF-9112-CEFED908687F}"/>
              </a:ext>
            </a:extLst>
          </p:cNvPr>
          <p:cNvCxnSpPr>
            <a:cxnSpLocks/>
          </p:cNvCxnSpPr>
          <p:nvPr/>
        </p:nvCxnSpPr>
        <p:spPr>
          <a:xfrm>
            <a:off x="1902570" y="3316656"/>
            <a:ext cx="4193430" cy="414312"/>
          </a:xfrm>
          <a:prstGeom prst="curvedConnector3">
            <a:avLst>
              <a:gd name="adj1" fmla="val 9998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5869B2-679D-43C6-BECB-B7D14132823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921304" y="3955139"/>
            <a:ext cx="2569561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10">
            <a:extLst>
              <a:ext uri="{FF2B5EF4-FFF2-40B4-BE49-F238E27FC236}">
                <a16:creationId xmlns:a16="http://schemas.microsoft.com/office/drawing/2014/main" id="{FBAFAB3F-75F9-4872-B6AC-179A3DCD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74697"/>
              </p:ext>
            </p:extLst>
          </p:nvPr>
        </p:nvGraphicFramePr>
        <p:xfrm>
          <a:off x="9490865" y="3569677"/>
          <a:ext cx="1222636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36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2000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0XF006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31FEF06-0B1D-404A-9C8D-15F35E07F765}"/>
              </a:ext>
            </a:extLst>
          </p:cNvPr>
          <p:cNvSpPr txBox="1"/>
          <p:nvPr/>
        </p:nvSpPr>
        <p:spPr>
          <a:xfrm>
            <a:off x="10705634" y="3853802"/>
            <a:ext cx="122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balance</a:t>
            </a:r>
            <a:endParaRPr lang="en-RW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4A28444-2308-4321-B9F3-44987E7A1B7E}"/>
              </a:ext>
            </a:extLst>
          </p:cNvPr>
          <p:cNvSpPr/>
          <p:nvPr/>
        </p:nvSpPr>
        <p:spPr>
          <a:xfrm rot="10800000">
            <a:off x="2986042" y="4277416"/>
            <a:ext cx="590844" cy="41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ECBFCFC-24B3-4450-9563-DA7A00404E42}"/>
              </a:ext>
            </a:extLst>
          </p:cNvPr>
          <p:cNvSpPr txBox="1">
            <a:spLocks/>
          </p:cNvSpPr>
          <p:nvPr/>
        </p:nvSpPr>
        <p:spPr>
          <a:xfrm>
            <a:off x="665112" y="4233823"/>
            <a:ext cx="2303635" cy="13599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Change will occur in local variable of </a:t>
            </a:r>
            <a:r>
              <a:rPr lang="en-US" sz="2000" b="1" i="1" dirty="0"/>
              <a:t>print</a:t>
            </a:r>
            <a:r>
              <a:rPr lang="en-US" sz="2000" dirty="0"/>
              <a:t> function. i.e. at location </a:t>
            </a:r>
            <a:r>
              <a:rPr lang="en-US" sz="2000" b="1" dirty="0"/>
              <a:t>0XF006</a:t>
            </a:r>
            <a:endParaRPr lang="en-RW" sz="2000" b="1" dirty="0"/>
          </a:p>
        </p:txBody>
      </p:sp>
    </p:spTree>
    <p:extLst>
      <p:ext uri="{BB962C8B-B14F-4D97-AF65-F5344CB8AC3E}">
        <p14:creationId xmlns:p14="http://schemas.microsoft.com/office/powerpoint/2010/main" val="1337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194C-B601-4D5F-AB28-CA8AF22C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54A4-123D-4CF8-A53C-FDE81A52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reference is used when the function wants to modify the actual parameter </a:t>
            </a:r>
          </a:p>
          <a:p>
            <a:r>
              <a:rPr lang="en-US" dirty="0"/>
              <a:t>Append the </a:t>
            </a:r>
            <a:r>
              <a:rPr lang="en-US" b="1" dirty="0"/>
              <a:t>ampersand sign &amp; </a:t>
            </a:r>
            <a:r>
              <a:rPr lang="en-US" dirty="0"/>
              <a:t>to its type name. </a:t>
            </a:r>
          </a:p>
          <a:p>
            <a:r>
              <a:rPr lang="en-US" dirty="0"/>
              <a:t>The corresponding argument in a call to the function should then be a variable, not a constant or other expression. </a:t>
            </a:r>
          </a:p>
          <a:p>
            <a:r>
              <a:rPr lang="en-US" dirty="0"/>
              <a:t>When the function is called, the corresponding variable argument (not its value) will be substituted for the formal parameter (local variable created in parameters list). </a:t>
            </a:r>
          </a:p>
          <a:p>
            <a:r>
              <a:rPr lang="en-US" dirty="0"/>
              <a:t>Inside the function, the reference is used to access the actual argument used in the call. This means that changes made to the parameter affect the passed argument.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9AC70-7B43-433B-A8C8-2ECFC814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771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45C-3AD8-4B37-A19B-9687F2B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16E0-70C0-4ED2-ACB2-031A561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05112-6F52-400F-B7F9-8FB0396D2F17}"/>
              </a:ext>
            </a:extLst>
          </p:cNvPr>
          <p:cNvSpPr/>
          <p:nvPr/>
        </p:nvSpPr>
        <p:spPr>
          <a:xfrm>
            <a:off x="4961206" y="1062593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highlight>
                  <a:srgbClr val="FECECE"/>
                </a:highlight>
                <a:latin typeface="Consolas" panose="020B0609020204030204" pitchFamily="49" charset="0"/>
              </a:rPr>
              <a:t>print(balance);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main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-= 1000;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print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CF5A2-5047-428B-AE97-CB1102841B8B}"/>
              </a:ext>
            </a:extLst>
          </p:cNvPr>
          <p:cNvCxnSpPr>
            <a:cxnSpLocks/>
          </p:cNvCxnSpPr>
          <p:nvPr/>
        </p:nvCxnSpPr>
        <p:spPr>
          <a:xfrm flipH="1">
            <a:off x="3535267" y="2011680"/>
            <a:ext cx="4123005" cy="9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B50E0-941E-46DF-BABC-5F33A3FC9BA7}"/>
              </a:ext>
            </a:extLst>
          </p:cNvPr>
          <p:cNvSpPr txBox="1">
            <a:spLocks/>
          </p:cNvSpPr>
          <p:nvPr/>
        </p:nvSpPr>
        <p:spPr>
          <a:xfrm>
            <a:off x="838200" y="2922298"/>
            <a:ext cx="2697066" cy="101340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Mention </a:t>
            </a:r>
            <a:r>
              <a:rPr lang="en-US" sz="2000" b="1" dirty="0">
                <a:highlight>
                  <a:srgbClr val="FFFF00"/>
                </a:highlight>
              </a:rPr>
              <a:t>&amp;</a:t>
            </a:r>
            <a:r>
              <a:rPr lang="en-US" sz="2000" dirty="0"/>
              <a:t> in function declaration </a:t>
            </a:r>
            <a:r>
              <a:rPr lang="en-US" sz="2000" i="1" dirty="0"/>
              <a:t>and</a:t>
            </a:r>
            <a:r>
              <a:rPr lang="en-US" sz="2000" dirty="0"/>
              <a:t> header!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Not in function call!</a:t>
            </a:r>
            <a:endParaRPr lang="en-RW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DA6C1-AD70-4180-812E-1C5674E49FE2}"/>
              </a:ext>
            </a:extLst>
          </p:cNvPr>
          <p:cNvCxnSpPr>
            <a:cxnSpLocks/>
          </p:cNvCxnSpPr>
          <p:nvPr/>
        </p:nvCxnSpPr>
        <p:spPr>
          <a:xfrm flipH="1" flipV="1">
            <a:off x="3535266" y="3876605"/>
            <a:ext cx="3962815" cy="723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0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59D958-6004-403C-A851-19E930479527}"/>
              </a:ext>
            </a:extLst>
          </p:cNvPr>
          <p:cNvSpPr txBox="1"/>
          <p:nvPr/>
        </p:nvSpPr>
        <p:spPr>
          <a:xfrm>
            <a:off x="4562618" y="2481290"/>
            <a:ext cx="1266094" cy="365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9BA6-50E3-410F-AFA6-20EF17F3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990D0-BCD5-43B3-A154-D0DE5EF4890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474660" y="2663526"/>
            <a:ext cx="1323618" cy="1035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BED2E1-AFB4-40BC-992E-DE62563D123C}"/>
              </a:ext>
            </a:extLst>
          </p:cNvPr>
          <p:cNvCxnSpPr>
            <a:cxnSpLocks/>
          </p:cNvCxnSpPr>
          <p:nvPr/>
        </p:nvCxnSpPr>
        <p:spPr>
          <a:xfrm flipH="1">
            <a:off x="2447778" y="2351693"/>
            <a:ext cx="1350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2094AB03-FF42-4777-B620-F6C9EAB4915F}"/>
              </a:ext>
            </a:extLst>
          </p:cNvPr>
          <p:cNvGraphicFramePr>
            <a:graphicFrameLocks noGrp="1"/>
          </p:cNvGraphicFramePr>
          <p:nvPr/>
        </p:nvGraphicFramePr>
        <p:xfrm>
          <a:off x="1122932" y="1665176"/>
          <a:ext cx="1222636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36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D2E5E2E-C1B2-4BF1-8BBA-E248C4774650}"/>
              </a:ext>
            </a:extLst>
          </p:cNvPr>
          <p:cNvSpPr txBox="1"/>
          <p:nvPr/>
        </p:nvSpPr>
        <p:spPr>
          <a:xfrm>
            <a:off x="164125" y="1860160"/>
            <a:ext cx="122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balance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F731177-5486-4A5E-91CD-3DE48BF34AC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957262" y="2078451"/>
            <a:ext cx="369332" cy="732970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365B7-EF84-4390-93B9-D38970E82A28}"/>
              </a:ext>
            </a:extLst>
          </p:cNvPr>
          <p:cNvGrpSpPr/>
          <p:nvPr/>
        </p:nvGrpSpPr>
        <p:grpSpPr>
          <a:xfrm>
            <a:off x="1508413" y="2354979"/>
            <a:ext cx="966247" cy="770925"/>
            <a:chOff x="890690" y="2846406"/>
            <a:chExt cx="966247" cy="77092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23EDB9-529C-453B-8D70-4825CF6BE6F7}"/>
                </a:ext>
              </a:extLst>
            </p:cNvPr>
            <p:cNvSpPr/>
            <p:nvPr/>
          </p:nvSpPr>
          <p:spPr>
            <a:xfrm>
              <a:off x="928468" y="2846406"/>
              <a:ext cx="844061" cy="770925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W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A32C46-38C3-4745-94A6-F10F6B73B8EC}"/>
                </a:ext>
              </a:extLst>
            </p:cNvPr>
            <p:cNvSpPr txBox="1"/>
            <p:nvPr/>
          </p:nvSpPr>
          <p:spPr>
            <a:xfrm>
              <a:off x="890690" y="3073831"/>
              <a:ext cx="96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FFFF00"/>
                  </a:highlight>
                </a:rPr>
                <a:t>0XF666</a:t>
              </a:r>
              <a:endParaRPr lang="en-RW" dirty="0">
                <a:highlight>
                  <a:srgbClr val="FFFF00"/>
                </a:highligh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83A969-14A0-4346-A88F-9569DC429698}"/>
              </a:ext>
            </a:extLst>
          </p:cNvPr>
          <p:cNvSpPr txBox="1"/>
          <p:nvPr/>
        </p:nvSpPr>
        <p:spPr>
          <a:xfrm>
            <a:off x="-1" y="2660380"/>
            <a:ext cx="1731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Reference to variable is passed</a:t>
            </a:r>
          </a:p>
          <a:p>
            <a:pPr algn="ctr"/>
            <a:r>
              <a:rPr lang="en-US" sz="1600" b="1" dirty="0">
                <a:highlight>
                  <a:srgbClr val="FFFF00"/>
                </a:highlight>
              </a:rPr>
              <a:t>No separate variable is created. Original variable is referenced</a:t>
            </a:r>
            <a:endParaRPr lang="en-RW" sz="1600" b="1" dirty="0">
              <a:highlight>
                <a:srgbClr val="FFFF00"/>
              </a:highlight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8A496F2-5BB4-43CF-9112-CEFED908687F}"/>
              </a:ext>
            </a:extLst>
          </p:cNvPr>
          <p:cNvCxnSpPr>
            <a:cxnSpLocks/>
            <a:stCxn id="24" idx="4"/>
          </p:cNvCxnSpPr>
          <p:nvPr/>
        </p:nvCxnSpPr>
        <p:spPr>
          <a:xfrm rot="16200000" flipH="1">
            <a:off x="3886828" y="1207297"/>
            <a:ext cx="834517" cy="4671729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4A28444-2308-4321-B9F3-44987E7A1B7E}"/>
              </a:ext>
            </a:extLst>
          </p:cNvPr>
          <p:cNvSpPr/>
          <p:nvPr/>
        </p:nvSpPr>
        <p:spPr>
          <a:xfrm rot="10800000">
            <a:off x="2493672" y="4685380"/>
            <a:ext cx="812233" cy="41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ECBFCFC-24B3-4450-9563-DA7A00404E42}"/>
              </a:ext>
            </a:extLst>
          </p:cNvPr>
          <p:cNvSpPr txBox="1">
            <a:spLocks/>
          </p:cNvSpPr>
          <p:nvPr/>
        </p:nvSpPr>
        <p:spPr>
          <a:xfrm>
            <a:off x="172743" y="4641787"/>
            <a:ext cx="2303635" cy="13599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Change will occur in actual(original) variable whose reference is passed. i.e. at location </a:t>
            </a:r>
            <a:r>
              <a:rPr lang="en-US" sz="2000" b="1" dirty="0"/>
              <a:t>0XF666</a:t>
            </a:r>
            <a:endParaRPr lang="en-RW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F56EA-1856-482E-A2BD-72EF2831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94" y="5229444"/>
            <a:ext cx="4219575" cy="923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2E5073-D61D-4A6C-A07A-8F895AC31214}"/>
              </a:ext>
            </a:extLst>
          </p:cNvPr>
          <p:cNvSpPr/>
          <p:nvPr/>
        </p:nvSpPr>
        <p:spPr>
          <a:xfrm>
            <a:off x="3335959" y="586211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print(balance);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main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balance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-= 1000;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"Balance (in print function):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9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3DD1-31CF-46AA-BA8B-2CCE819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491134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highlight>
                  <a:srgbClr val="FFFF00"/>
                </a:highlight>
              </a:rPr>
              <a:t>Swap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(pass by value)</a:t>
            </a:r>
            <a:endParaRPr lang="en-RW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EDFCA-510C-4660-B1BB-95BE230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4AA9-0102-48A4-B987-2A241025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43" y="4082842"/>
            <a:ext cx="3980425" cy="1983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BEED19-B5D0-41FD-B998-77DC5509EF9F}"/>
              </a:ext>
            </a:extLst>
          </p:cNvPr>
          <p:cNvSpPr/>
          <p:nvPr/>
        </p:nvSpPr>
        <p:spPr>
          <a:xfrm>
            <a:off x="305532" y="155225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temp=0;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3D27-1F28-4EC6-B70C-D75BCD80649B}"/>
              </a:ext>
            </a:extLst>
          </p:cNvPr>
          <p:cNvSpPr/>
          <p:nvPr/>
        </p:nvSpPr>
        <p:spPr>
          <a:xfrm>
            <a:off x="4248444" y="352474"/>
            <a:ext cx="80900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3, b = 5;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"Values before swapping: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swap(a, b);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"Values after swapping: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3DD1-31CF-46AA-BA8B-2CCE819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491134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highlight>
                  <a:srgbClr val="FFFF00"/>
                </a:highlight>
              </a:rPr>
              <a:t>Swap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(pass by reference)</a:t>
            </a:r>
            <a:endParaRPr lang="en-RW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EDFCA-510C-4660-B1BB-95BE230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ED19-B5D0-41FD-B998-77DC5509EF9F}"/>
              </a:ext>
            </a:extLst>
          </p:cNvPr>
          <p:cNvSpPr/>
          <p:nvPr/>
        </p:nvSpPr>
        <p:spPr>
          <a:xfrm>
            <a:off x="305532" y="1602381"/>
            <a:ext cx="435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temp=0;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3D27-1F28-4EC6-B70C-D75BCD80649B}"/>
              </a:ext>
            </a:extLst>
          </p:cNvPr>
          <p:cNvSpPr/>
          <p:nvPr/>
        </p:nvSpPr>
        <p:spPr>
          <a:xfrm>
            <a:off x="4368605" y="491134"/>
            <a:ext cx="80900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3, b = 5;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"Values before swapping: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swap(a, b);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"Values after swapping: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5684B-8DC7-444E-A1DE-EECE9A7E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10" y="4090198"/>
            <a:ext cx="4354358" cy="20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F1CC-98FB-4F56-806D-E517F4C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5F8C-C611-4C96-A58E-26F88743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Write a function that swap two values without using any third variable.</a:t>
            </a:r>
          </a:p>
          <a:p>
            <a:pPr marL="0" indent="0">
              <a:buNone/>
            </a:pPr>
            <a:r>
              <a:rPr lang="en-US" i="1" dirty="0"/>
              <a:t>Hint: You might need to write a mathematical expression that finds sum of values      and then subtract one of the values from this sum to get the other one</a:t>
            </a:r>
            <a:endParaRPr lang="en-RW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5D155-E341-43DC-9196-10A0EE81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5895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5FDA-C386-4F71-AD17-26C4324F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2" y="1732520"/>
            <a:ext cx="11016175" cy="280211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Arrays with functions</a:t>
            </a:r>
            <a:endParaRPr lang="en-RW" sz="6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4AA6A-9014-4864-B937-3B7ECC33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2761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EFE-B1DE-4703-9E62-BD3A579B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406538"/>
            <a:ext cx="10515600" cy="771344"/>
          </a:xfrm>
        </p:spPr>
        <p:txBody>
          <a:bodyPr/>
          <a:lstStyle/>
          <a:p>
            <a:r>
              <a:rPr lang="en-US" dirty="0"/>
              <a:t>Passing a </a:t>
            </a:r>
            <a:r>
              <a:rPr lang="en-US" b="1" i="1" dirty="0"/>
              <a:t>specific cell value of an array </a:t>
            </a:r>
            <a:r>
              <a:rPr lang="en-US" dirty="0"/>
              <a:t>to a function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4A92-5E10-4E58-B8C2-E651EDA1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AF59B-3EA9-4A1A-9105-A1F06F388531}"/>
              </a:ext>
            </a:extLst>
          </p:cNvPr>
          <p:cNvSpPr/>
          <p:nvPr/>
        </p:nvSpPr>
        <p:spPr>
          <a:xfrm>
            <a:off x="491197" y="116376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 = { 3,4 };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sum=add(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"Sum:"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05D78A-F3BB-4A8C-A154-6DB04A97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7397"/>
              </p:ext>
            </p:extLst>
          </p:nvPr>
        </p:nvGraphicFramePr>
        <p:xfrm>
          <a:off x="7037839" y="1027201"/>
          <a:ext cx="325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148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F66B0B-9895-4989-BB1A-8A27A67DF1A7}"/>
              </a:ext>
            </a:extLst>
          </p:cNvPr>
          <p:cNvSpPr txBox="1"/>
          <p:nvPr/>
        </p:nvSpPr>
        <p:spPr>
          <a:xfrm>
            <a:off x="6382982" y="13987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arr</a:t>
            </a:r>
            <a:endParaRPr lang="en-RW" b="1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39B426F-0C89-4733-9A2A-54EE608E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14932"/>
              </p:ext>
            </p:extLst>
          </p:nvPr>
        </p:nvGraphicFramePr>
        <p:xfrm>
          <a:off x="7221524" y="4518057"/>
          <a:ext cx="1222636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36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9B121E-68C2-4AA5-AFD0-1B671A34F3A2}"/>
              </a:ext>
            </a:extLst>
          </p:cNvPr>
          <p:cNvSpPr txBox="1"/>
          <p:nvPr/>
        </p:nvSpPr>
        <p:spPr>
          <a:xfrm>
            <a:off x="6907265" y="4713041"/>
            <a:ext cx="578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8F7B714-E9D4-424D-95C3-9BAA5A8C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52967"/>
              </p:ext>
            </p:extLst>
          </p:nvPr>
        </p:nvGraphicFramePr>
        <p:xfrm>
          <a:off x="9027829" y="4527848"/>
          <a:ext cx="1222636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36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0XF600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B401EB-D43F-48CF-9C3B-F825D28C9952}"/>
              </a:ext>
            </a:extLst>
          </p:cNvPr>
          <p:cNvSpPr txBox="1"/>
          <p:nvPr/>
        </p:nvSpPr>
        <p:spPr>
          <a:xfrm>
            <a:off x="8739396" y="4722832"/>
            <a:ext cx="51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RW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3E75E9-D6DA-45EA-995A-7F9C4536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04566"/>
              </p:ext>
            </p:extLst>
          </p:nvPr>
        </p:nvGraphicFramePr>
        <p:xfrm>
          <a:off x="6994713" y="2797166"/>
          <a:ext cx="162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DB50A5-3B39-4090-92CF-211092FF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54693"/>
              </p:ext>
            </p:extLst>
          </p:nvPr>
        </p:nvGraphicFramePr>
        <p:xfrm>
          <a:off x="8739396" y="2831851"/>
          <a:ext cx="162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4A44DD-799C-4E24-A765-2770E972699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807513" y="2139721"/>
            <a:ext cx="20122" cy="657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38E36-9F78-43D1-94AC-8527E48A4B7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552196" y="2174406"/>
            <a:ext cx="20124" cy="65744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32611B-EF52-4D44-88EF-61A5C6FD3540}"/>
              </a:ext>
            </a:extLst>
          </p:cNvPr>
          <p:cNvSpPr/>
          <p:nvPr/>
        </p:nvSpPr>
        <p:spPr>
          <a:xfrm>
            <a:off x="2940148" y="4503989"/>
            <a:ext cx="1181686" cy="391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C965B2-32DD-463F-A435-8B2DC9714D7F}"/>
              </a:ext>
            </a:extLst>
          </p:cNvPr>
          <p:cNvSpPr/>
          <p:nvPr/>
        </p:nvSpPr>
        <p:spPr>
          <a:xfrm>
            <a:off x="4289359" y="4488741"/>
            <a:ext cx="1181686" cy="391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B8758C-F6A1-446E-8761-DBAAA2B901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100185" y="3353426"/>
            <a:ext cx="2894528" cy="1149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88835-A402-4826-9342-C889C6474CD9}"/>
              </a:ext>
            </a:extLst>
          </p:cNvPr>
          <p:cNvCxnSpPr>
            <a:cxnSpLocks/>
          </p:cNvCxnSpPr>
          <p:nvPr/>
        </p:nvCxnSpPr>
        <p:spPr>
          <a:xfrm flipH="1">
            <a:off x="5457097" y="3594286"/>
            <a:ext cx="3510665" cy="99209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990E32-4822-47BD-BC7C-CCF3239C717C}"/>
              </a:ext>
            </a:extLst>
          </p:cNvPr>
          <p:cNvSpPr/>
          <p:nvPr/>
        </p:nvSpPr>
        <p:spPr>
          <a:xfrm>
            <a:off x="6994712" y="1070013"/>
            <a:ext cx="1625599" cy="10245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044449-7372-4879-AC18-494F28744FE5}"/>
              </a:ext>
            </a:extLst>
          </p:cNvPr>
          <p:cNvSpPr/>
          <p:nvPr/>
        </p:nvSpPr>
        <p:spPr>
          <a:xfrm>
            <a:off x="8726128" y="1080907"/>
            <a:ext cx="1625599" cy="10245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591BB-A104-45E3-9402-8FA3D6AD7C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32842" y="3594286"/>
            <a:ext cx="0" cy="923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30EB2-DDAF-45A3-A192-E6341432F138}"/>
              </a:ext>
            </a:extLst>
          </p:cNvPr>
          <p:cNvCxnSpPr>
            <a:cxnSpLocks/>
          </p:cNvCxnSpPr>
          <p:nvPr/>
        </p:nvCxnSpPr>
        <p:spPr>
          <a:xfrm>
            <a:off x="9577525" y="3594286"/>
            <a:ext cx="0" cy="9584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4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Inline functions</a:t>
            </a:r>
          </a:p>
          <a:p>
            <a:pPr lvl="1"/>
            <a:r>
              <a:rPr lang="en-US" sz="2400" dirty="0"/>
              <a:t>Some examples of functions</a:t>
            </a:r>
          </a:p>
          <a:p>
            <a:pPr lvl="1"/>
            <a:r>
              <a:rPr lang="en-US" sz="2400" dirty="0"/>
              <a:t>Scope</a:t>
            </a:r>
          </a:p>
          <a:p>
            <a:pPr lvl="1"/>
            <a:r>
              <a:rPr lang="en-US" sz="2400" dirty="0"/>
              <a:t>Local and global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EFE-B1DE-4703-9E62-BD3A579B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406538"/>
            <a:ext cx="10515600" cy="771344"/>
          </a:xfrm>
        </p:spPr>
        <p:txBody>
          <a:bodyPr/>
          <a:lstStyle/>
          <a:p>
            <a:r>
              <a:rPr lang="en-US" dirty="0"/>
              <a:t>Passing a </a:t>
            </a:r>
            <a:r>
              <a:rPr lang="en-US" b="1" i="1" dirty="0"/>
              <a:t>specific cells value of an array </a:t>
            </a:r>
            <a:r>
              <a:rPr lang="en-US" dirty="0"/>
              <a:t>using loop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4A92-5E10-4E58-B8C2-E651EDA1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05D78A-F3BB-4A8C-A154-6DB04A97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14707"/>
              </p:ext>
            </p:extLst>
          </p:nvPr>
        </p:nvGraphicFramePr>
        <p:xfrm>
          <a:off x="4711616" y="1721923"/>
          <a:ext cx="7372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06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  <a:gridCol w="1474506">
                  <a:extLst>
                    <a:ext uri="{9D8B030D-6E8A-4147-A177-3AD203B41FA5}">
                      <a16:colId xmlns:a16="http://schemas.microsoft.com/office/drawing/2014/main" val="3631489725"/>
                    </a:ext>
                  </a:extLst>
                </a:gridCol>
                <a:gridCol w="1474506">
                  <a:extLst>
                    <a:ext uri="{9D8B030D-6E8A-4147-A177-3AD203B41FA5}">
                      <a16:colId xmlns:a16="http://schemas.microsoft.com/office/drawing/2014/main" val="1215960179"/>
                    </a:ext>
                  </a:extLst>
                </a:gridCol>
                <a:gridCol w="1474506">
                  <a:extLst>
                    <a:ext uri="{9D8B030D-6E8A-4147-A177-3AD203B41FA5}">
                      <a16:colId xmlns:a16="http://schemas.microsoft.com/office/drawing/2014/main" val="1217331067"/>
                    </a:ext>
                  </a:extLst>
                </a:gridCol>
                <a:gridCol w="1474506">
                  <a:extLst>
                    <a:ext uri="{9D8B030D-6E8A-4147-A177-3AD203B41FA5}">
                      <a16:colId xmlns:a16="http://schemas.microsoft.com/office/drawing/2014/main" val="3763954145"/>
                    </a:ext>
                  </a:extLst>
                </a:gridCol>
              </a:tblGrid>
              <a:tr h="3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59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RW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RW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RW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RW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RW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F66B0B-9895-4989-BB1A-8A27A67DF1A7}"/>
              </a:ext>
            </a:extLst>
          </p:cNvPr>
          <p:cNvSpPr txBox="1"/>
          <p:nvPr/>
        </p:nvSpPr>
        <p:spPr>
          <a:xfrm>
            <a:off x="4153327" y="214794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arr</a:t>
            </a:r>
            <a:endParaRPr lang="en-RW" sz="2400" b="1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39B426F-0C89-4733-9A2A-54EE608E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35207"/>
              </p:ext>
            </p:extLst>
          </p:nvPr>
        </p:nvGraphicFramePr>
        <p:xfrm>
          <a:off x="4908230" y="3664775"/>
          <a:ext cx="873592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92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9B121E-68C2-4AA5-AFD0-1B671A34F3A2}"/>
              </a:ext>
            </a:extLst>
          </p:cNvPr>
          <p:cNvSpPr txBox="1"/>
          <p:nvPr/>
        </p:nvSpPr>
        <p:spPr>
          <a:xfrm>
            <a:off x="4939899" y="4297400"/>
            <a:ext cx="100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num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5A354-5E7C-4743-9987-FC44FF9FBDC2}"/>
              </a:ext>
            </a:extLst>
          </p:cNvPr>
          <p:cNvSpPr/>
          <p:nvPr/>
        </p:nvSpPr>
        <p:spPr>
          <a:xfrm>
            <a:off x="153413" y="1418747"/>
            <a:ext cx="4558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= {3,2,1,4,8};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display(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A99AB-3348-44BD-BA54-BA21C62242A9}"/>
              </a:ext>
            </a:extLst>
          </p:cNvPr>
          <p:cNvSpPr txBox="1"/>
          <p:nvPr/>
        </p:nvSpPr>
        <p:spPr>
          <a:xfrm>
            <a:off x="4325548" y="5320330"/>
            <a:ext cx="19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Iteration# 0</a:t>
            </a:r>
          </a:p>
          <a:p>
            <a:pPr algn="ctr"/>
            <a:r>
              <a:rPr lang="en-US" sz="2000" b="1" dirty="0" err="1">
                <a:highlight>
                  <a:srgbClr val="FFFF00"/>
                </a:highlight>
              </a:rPr>
              <a:t>i</a:t>
            </a:r>
            <a:r>
              <a:rPr lang="en-US" sz="2000" b="1" dirty="0">
                <a:highlight>
                  <a:srgbClr val="FFFF00"/>
                </a:highlight>
              </a:rPr>
              <a:t>=0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D4528-0D35-46EE-8741-A6C327744663}"/>
              </a:ext>
            </a:extLst>
          </p:cNvPr>
          <p:cNvSpPr txBox="1"/>
          <p:nvPr/>
        </p:nvSpPr>
        <p:spPr>
          <a:xfrm>
            <a:off x="4128182" y="4760429"/>
            <a:ext cx="250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ECECE"/>
                </a:highlight>
              </a:rPr>
              <a:t>display(</a:t>
            </a:r>
            <a:r>
              <a:rPr lang="en-US" sz="2000" b="1" dirty="0" err="1">
                <a:highlight>
                  <a:srgbClr val="FECECE"/>
                </a:highlight>
              </a:rPr>
              <a:t>arr</a:t>
            </a:r>
            <a:r>
              <a:rPr lang="en-US" sz="2000" b="1" dirty="0">
                <a:highlight>
                  <a:srgbClr val="FECECE"/>
                </a:highlight>
              </a:rPr>
              <a:t>[0])</a:t>
            </a:r>
            <a:endParaRPr lang="en-RW" sz="2000" b="1" dirty="0">
              <a:highlight>
                <a:srgbClr val="FECECE"/>
              </a:highligh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DAC492-7FB5-497E-9760-64C811D919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45026" y="3191759"/>
            <a:ext cx="0" cy="473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78E38C-BCBB-4340-9EA4-5C45180A06ED}"/>
              </a:ext>
            </a:extLst>
          </p:cNvPr>
          <p:cNvSpPr/>
          <p:nvPr/>
        </p:nvSpPr>
        <p:spPr>
          <a:xfrm>
            <a:off x="4844594" y="1664041"/>
            <a:ext cx="1291234" cy="1429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CFD5E0F-4AF3-4C7A-92DC-326580A32CBF}"/>
              </a:ext>
            </a:extLst>
          </p:cNvPr>
          <p:cNvSpPr/>
          <p:nvPr/>
        </p:nvSpPr>
        <p:spPr>
          <a:xfrm>
            <a:off x="6268806" y="1697461"/>
            <a:ext cx="1291234" cy="1429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graphicFrame>
        <p:nvGraphicFramePr>
          <p:cNvPr id="35" name="Table 10">
            <a:extLst>
              <a:ext uri="{FF2B5EF4-FFF2-40B4-BE49-F238E27FC236}">
                <a16:creationId xmlns:a16="http://schemas.microsoft.com/office/drawing/2014/main" id="{23B21EC9-B1D7-4AF3-9DBB-2917DEC06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327"/>
              </p:ext>
            </p:extLst>
          </p:nvPr>
        </p:nvGraphicFramePr>
        <p:xfrm>
          <a:off x="6298057" y="3669986"/>
          <a:ext cx="873592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92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AEB954D-93B4-4E6E-88AB-25D1FBFCEED3}"/>
              </a:ext>
            </a:extLst>
          </p:cNvPr>
          <p:cNvSpPr txBox="1"/>
          <p:nvPr/>
        </p:nvSpPr>
        <p:spPr>
          <a:xfrm>
            <a:off x="6334738" y="4360225"/>
            <a:ext cx="100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num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8A0B93-9BB2-46D9-B002-7A7CC6A5C7B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34853" y="3196970"/>
            <a:ext cx="0" cy="473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8A7452-594E-49AA-8E2C-19D2EC9936A5}"/>
              </a:ext>
            </a:extLst>
          </p:cNvPr>
          <p:cNvSpPr txBox="1"/>
          <p:nvPr/>
        </p:nvSpPr>
        <p:spPr>
          <a:xfrm>
            <a:off x="5906375" y="5319421"/>
            <a:ext cx="19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Iteration# 1</a:t>
            </a:r>
          </a:p>
          <a:p>
            <a:pPr algn="ctr"/>
            <a:r>
              <a:rPr lang="en-US" sz="2000" b="1" dirty="0" err="1">
                <a:highlight>
                  <a:srgbClr val="FFFF00"/>
                </a:highlight>
              </a:rPr>
              <a:t>i</a:t>
            </a:r>
            <a:r>
              <a:rPr lang="en-US" sz="2000" b="1" dirty="0">
                <a:highlight>
                  <a:srgbClr val="FFFF00"/>
                </a:highlight>
              </a:rPr>
              <a:t>=1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ED9FB2-67D0-4FFB-A488-0B9A928BDF85}"/>
              </a:ext>
            </a:extLst>
          </p:cNvPr>
          <p:cNvSpPr txBox="1"/>
          <p:nvPr/>
        </p:nvSpPr>
        <p:spPr>
          <a:xfrm>
            <a:off x="5709009" y="4759520"/>
            <a:ext cx="250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ECECE"/>
                </a:highlight>
              </a:rPr>
              <a:t>display(</a:t>
            </a:r>
            <a:r>
              <a:rPr lang="en-US" sz="2000" b="1" dirty="0" err="1">
                <a:highlight>
                  <a:srgbClr val="FECECE"/>
                </a:highlight>
              </a:rPr>
              <a:t>arr</a:t>
            </a:r>
            <a:r>
              <a:rPr lang="en-US" sz="2000" b="1" dirty="0">
                <a:highlight>
                  <a:srgbClr val="FECECE"/>
                </a:highlight>
              </a:rPr>
              <a:t>[1])</a:t>
            </a:r>
            <a:endParaRPr lang="en-RW" sz="2000" b="1" dirty="0">
              <a:highlight>
                <a:srgbClr val="FECECE"/>
              </a:highlight>
            </a:endParaRP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8078E0DC-93F9-4765-8879-FBE0A576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89135"/>
              </p:ext>
            </p:extLst>
          </p:nvPr>
        </p:nvGraphicFramePr>
        <p:xfrm>
          <a:off x="8029433" y="3664775"/>
          <a:ext cx="873592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92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BF22E90-C28E-4D3A-A0B9-FDC48A786AF6}"/>
              </a:ext>
            </a:extLst>
          </p:cNvPr>
          <p:cNvSpPr txBox="1"/>
          <p:nvPr/>
        </p:nvSpPr>
        <p:spPr>
          <a:xfrm>
            <a:off x="8061102" y="4297400"/>
            <a:ext cx="100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num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EF6E44-4659-4270-B695-6DDC09B804D7}"/>
              </a:ext>
            </a:extLst>
          </p:cNvPr>
          <p:cNvSpPr txBox="1"/>
          <p:nvPr/>
        </p:nvSpPr>
        <p:spPr>
          <a:xfrm>
            <a:off x="7446751" y="5320330"/>
            <a:ext cx="19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Iteration# 2</a:t>
            </a:r>
          </a:p>
          <a:p>
            <a:pPr algn="ctr"/>
            <a:r>
              <a:rPr lang="en-US" sz="2000" b="1" dirty="0" err="1">
                <a:highlight>
                  <a:srgbClr val="FFFF00"/>
                </a:highlight>
              </a:rPr>
              <a:t>i</a:t>
            </a:r>
            <a:r>
              <a:rPr lang="en-US" sz="2000" b="1" dirty="0">
                <a:highlight>
                  <a:srgbClr val="FFFF00"/>
                </a:highlight>
              </a:rPr>
              <a:t>=2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88622-D1D4-4043-8DA1-9E1A95CEDA64}"/>
              </a:ext>
            </a:extLst>
          </p:cNvPr>
          <p:cNvSpPr txBox="1"/>
          <p:nvPr/>
        </p:nvSpPr>
        <p:spPr>
          <a:xfrm>
            <a:off x="7249385" y="4760429"/>
            <a:ext cx="250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ECECE"/>
                </a:highlight>
              </a:rPr>
              <a:t>display(</a:t>
            </a:r>
            <a:r>
              <a:rPr lang="en-US" sz="2000" b="1" dirty="0" err="1">
                <a:highlight>
                  <a:srgbClr val="FECECE"/>
                </a:highlight>
              </a:rPr>
              <a:t>arr</a:t>
            </a:r>
            <a:r>
              <a:rPr lang="en-US" sz="2000" b="1" dirty="0">
                <a:highlight>
                  <a:srgbClr val="FECECE"/>
                </a:highlight>
              </a:rPr>
              <a:t>[2])</a:t>
            </a:r>
            <a:endParaRPr lang="en-RW" sz="2000" b="1" dirty="0">
              <a:highlight>
                <a:srgbClr val="FECECE"/>
              </a:highligh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A34556-B18A-4259-BCFC-727663290D7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66229" y="3191759"/>
            <a:ext cx="0" cy="473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6AD0D4C-B2FA-4C94-A30A-780DC0205E74}"/>
              </a:ext>
            </a:extLst>
          </p:cNvPr>
          <p:cNvSpPr/>
          <p:nvPr/>
        </p:nvSpPr>
        <p:spPr>
          <a:xfrm>
            <a:off x="7742720" y="1682235"/>
            <a:ext cx="1291234" cy="1429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graphicFrame>
        <p:nvGraphicFramePr>
          <p:cNvPr id="46" name="Table 10">
            <a:extLst>
              <a:ext uri="{FF2B5EF4-FFF2-40B4-BE49-F238E27FC236}">
                <a16:creationId xmlns:a16="http://schemas.microsoft.com/office/drawing/2014/main" id="{5E0CFAC6-B1B8-4C98-9617-F6311783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50755"/>
              </p:ext>
            </p:extLst>
          </p:nvPr>
        </p:nvGraphicFramePr>
        <p:xfrm>
          <a:off x="9562422" y="3704463"/>
          <a:ext cx="873592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92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48C04D7-ACE6-4F12-9B50-E87BF6F52B87}"/>
              </a:ext>
            </a:extLst>
          </p:cNvPr>
          <p:cNvSpPr txBox="1"/>
          <p:nvPr/>
        </p:nvSpPr>
        <p:spPr>
          <a:xfrm>
            <a:off x="9594091" y="4337088"/>
            <a:ext cx="100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num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3BFFB2-FEF8-4C79-96DA-F3D62F6F78CF}"/>
              </a:ext>
            </a:extLst>
          </p:cNvPr>
          <p:cNvSpPr txBox="1"/>
          <p:nvPr/>
        </p:nvSpPr>
        <p:spPr>
          <a:xfrm>
            <a:off x="8979740" y="5360018"/>
            <a:ext cx="19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Iteration# 3</a:t>
            </a:r>
          </a:p>
          <a:p>
            <a:pPr algn="ctr"/>
            <a:r>
              <a:rPr lang="en-US" sz="2000" b="1" dirty="0" err="1">
                <a:highlight>
                  <a:srgbClr val="FFFF00"/>
                </a:highlight>
              </a:rPr>
              <a:t>i</a:t>
            </a:r>
            <a:r>
              <a:rPr lang="en-US" sz="2000" b="1" dirty="0">
                <a:highlight>
                  <a:srgbClr val="FFFF00"/>
                </a:highlight>
              </a:rPr>
              <a:t>=3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AA9A3-74EB-4FFF-AAAF-62127D01488D}"/>
              </a:ext>
            </a:extLst>
          </p:cNvPr>
          <p:cNvSpPr txBox="1"/>
          <p:nvPr/>
        </p:nvSpPr>
        <p:spPr>
          <a:xfrm>
            <a:off x="8782374" y="4800117"/>
            <a:ext cx="250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ECECE"/>
                </a:highlight>
              </a:rPr>
              <a:t>display(</a:t>
            </a:r>
            <a:r>
              <a:rPr lang="en-US" sz="2000" b="1" dirty="0" err="1">
                <a:highlight>
                  <a:srgbClr val="FECECE"/>
                </a:highlight>
              </a:rPr>
              <a:t>arr</a:t>
            </a:r>
            <a:r>
              <a:rPr lang="en-US" sz="2000" b="1" dirty="0">
                <a:highlight>
                  <a:srgbClr val="FECECE"/>
                </a:highlight>
              </a:rPr>
              <a:t>[3])</a:t>
            </a:r>
            <a:endParaRPr lang="en-RW" sz="2000" b="1" dirty="0">
              <a:highlight>
                <a:srgbClr val="FECECE"/>
              </a:highlight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7D46C8-E017-4BB3-9D0C-38F06DDD043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999218" y="3231447"/>
            <a:ext cx="0" cy="473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3CBD02C-3910-486E-8AC1-4E85698C06BA}"/>
              </a:ext>
            </a:extLst>
          </p:cNvPr>
          <p:cNvSpPr/>
          <p:nvPr/>
        </p:nvSpPr>
        <p:spPr>
          <a:xfrm>
            <a:off x="9275709" y="1721923"/>
            <a:ext cx="1291234" cy="1429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CA7D1B3E-BB87-476F-B29A-02815AAC8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3424"/>
              </p:ext>
            </p:extLst>
          </p:nvPr>
        </p:nvGraphicFramePr>
        <p:xfrm>
          <a:off x="11090046" y="3708137"/>
          <a:ext cx="873592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92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EB254AA-27C4-45D6-AE17-632EC5444F6B}"/>
              </a:ext>
            </a:extLst>
          </p:cNvPr>
          <p:cNvSpPr txBox="1"/>
          <p:nvPr/>
        </p:nvSpPr>
        <p:spPr>
          <a:xfrm>
            <a:off x="11121715" y="4340762"/>
            <a:ext cx="100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num</a:t>
            </a:r>
            <a:endParaRPr lang="en-RW" sz="2000" b="1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0514D-EFE2-41B7-BCA0-9B6ED529B3FF}"/>
              </a:ext>
            </a:extLst>
          </p:cNvPr>
          <p:cNvSpPr txBox="1"/>
          <p:nvPr/>
        </p:nvSpPr>
        <p:spPr>
          <a:xfrm>
            <a:off x="10507364" y="5363692"/>
            <a:ext cx="19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Iteration# 4</a:t>
            </a:r>
          </a:p>
          <a:p>
            <a:pPr algn="ctr"/>
            <a:r>
              <a:rPr lang="en-US" sz="2000" b="1" dirty="0" err="1">
                <a:highlight>
                  <a:srgbClr val="FFFF00"/>
                </a:highlight>
              </a:rPr>
              <a:t>i</a:t>
            </a:r>
            <a:r>
              <a:rPr lang="en-US" sz="2000" b="1" dirty="0">
                <a:highlight>
                  <a:srgbClr val="FFFF00"/>
                </a:highlight>
              </a:rPr>
              <a:t>=4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85DBDD-D17A-480D-B031-CE369FED2D18}"/>
              </a:ext>
            </a:extLst>
          </p:cNvPr>
          <p:cNvSpPr txBox="1"/>
          <p:nvPr/>
        </p:nvSpPr>
        <p:spPr>
          <a:xfrm>
            <a:off x="10309998" y="4803791"/>
            <a:ext cx="250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ECECE"/>
                </a:highlight>
              </a:rPr>
              <a:t>display(</a:t>
            </a:r>
            <a:r>
              <a:rPr lang="en-US" sz="2000" b="1" dirty="0" err="1">
                <a:highlight>
                  <a:srgbClr val="FECECE"/>
                </a:highlight>
              </a:rPr>
              <a:t>arr</a:t>
            </a:r>
            <a:r>
              <a:rPr lang="en-US" sz="2000" b="1" dirty="0">
                <a:highlight>
                  <a:srgbClr val="FECECE"/>
                </a:highlight>
              </a:rPr>
              <a:t>[4])</a:t>
            </a:r>
            <a:endParaRPr lang="en-RW" sz="2000" b="1" dirty="0">
              <a:highlight>
                <a:srgbClr val="FECECE"/>
              </a:highligh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5F6D36-1D40-4813-8606-3F64498EE2D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1526842" y="3235121"/>
            <a:ext cx="0" cy="473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5DF27C7-5B9D-465A-9463-FA485D040FDC}"/>
              </a:ext>
            </a:extLst>
          </p:cNvPr>
          <p:cNvSpPr/>
          <p:nvPr/>
        </p:nvSpPr>
        <p:spPr>
          <a:xfrm>
            <a:off x="10803333" y="1725597"/>
            <a:ext cx="1291234" cy="1429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9260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8A96-FEEA-4CA3-B8F8-D9B321C4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Arrays as Function Arguments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6772-02A2-4CD6-9CA1-678FF97C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pass a complete array as an argument then following rules must be followed:</a:t>
            </a:r>
          </a:p>
          <a:p>
            <a:pPr lvl="1"/>
            <a:r>
              <a:rPr lang="en-US" dirty="0"/>
              <a:t>In function header, generally we pass two values: </a:t>
            </a:r>
          </a:p>
          <a:p>
            <a:pPr marL="457200" lvl="1" indent="0">
              <a:buNone/>
            </a:pPr>
            <a:r>
              <a:rPr lang="en-US" dirty="0"/>
              <a:t>	array (mandatory) and its size (optional)</a:t>
            </a:r>
            <a:endParaRPr lang="en-RW" dirty="0"/>
          </a:p>
          <a:p>
            <a:pPr lvl="1"/>
            <a:r>
              <a:rPr lang="en-US" dirty="0"/>
              <a:t>Mention square brackets after array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function call, don’t mention square brackets, </a:t>
            </a:r>
          </a:p>
          <a:p>
            <a:pPr lvl="1"/>
            <a:r>
              <a:rPr lang="en-US" dirty="0"/>
              <a:t>Just mention array name and size.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855C-9155-46E9-B806-A9AD22CC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75096-718C-4C00-AD73-3E710E6D19C5}"/>
              </a:ext>
            </a:extLst>
          </p:cNvPr>
          <p:cNvSpPr/>
          <p:nvPr/>
        </p:nvSpPr>
        <p:spPr>
          <a:xfrm>
            <a:off x="6649329" y="25070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= {3,2,1,4,8};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display(arr,5);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553F9-1CE6-40C5-8C6B-A053AEF8C663}"/>
              </a:ext>
            </a:extLst>
          </p:cNvPr>
          <p:cNvSpPr/>
          <p:nvPr/>
        </p:nvSpPr>
        <p:spPr>
          <a:xfrm>
            <a:off x="1435307" y="342900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display(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[],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565D-0E82-4626-AEB2-1FDB0711D727}"/>
              </a:ext>
            </a:extLst>
          </p:cNvPr>
          <p:cNvSpPr/>
          <p:nvPr/>
        </p:nvSpPr>
        <p:spPr>
          <a:xfrm>
            <a:off x="2192397" y="4864777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display(arr,5);</a:t>
            </a:r>
          </a:p>
        </p:txBody>
      </p:sp>
    </p:spTree>
    <p:extLst>
      <p:ext uri="{BB962C8B-B14F-4D97-AF65-F5344CB8AC3E}">
        <p14:creationId xmlns:p14="http://schemas.microsoft.com/office/powerpoint/2010/main" val="52274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20B6E-6945-489C-94D1-530D60F6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A7515-D239-4B5F-AB75-CE59221CCD99}"/>
              </a:ext>
            </a:extLst>
          </p:cNvPr>
          <p:cNvSpPr/>
          <p:nvPr/>
        </p:nvSpPr>
        <p:spPr>
          <a:xfrm>
            <a:off x="459544" y="352603"/>
            <a:ext cx="89517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num:"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= {3,2,1,4,8};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display(arr,5);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6B1308-836D-482A-89D8-382901D1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70523"/>
              </p:ext>
            </p:extLst>
          </p:nvPr>
        </p:nvGraphicFramePr>
        <p:xfrm>
          <a:off x="6375757" y="900592"/>
          <a:ext cx="44696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37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3631489725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4190897226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3631621298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417712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00DX0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00DX1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00DX2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00DX3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00DX4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089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8FBA56-443B-413D-AD3A-360481D77838}"/>
              </a:ext>
            </a:extLst>
          </p:cNvPr>
          <p:cNvSpPr txBox="1"/>
          <p:nvPr/>
        </p:nvSpPr>
        <p:spPr>
          <a:xfrm>
            <a:off x="5706983" y="127218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arr</a:t>
            </a:r>
            <a:endParaRPr lang="en-RW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069DE3-2DA1-4A7D-A06D-4723B5511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8349"/>
              </p:ext>
            </p:extLst>
          </p:nvPr>
        </p:nvGraphicFramePr>
        <p:xfrm>
          <a:off x="6375756" y="4879404"/>
          <a:ext cx="44696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37">
                  <a:extLst>
                    <a:ext uri="{9D8B030D-6E8A-4147-A177-3AD203B41FA5}">
                      <a16:colId xmlns:a16="http://schemas.microsoft.com/office/drawing/2014/main" val="3479202094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3631489725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4190897226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3631621298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417712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num[0]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num[1]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num[2]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num[3]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num[4]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R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00DX0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00DX1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00DX2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00DX3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highlight>
                            <a:srgbClr val="FFFF00"/>
                          </a:highlight>
                        </a:rPr>
                        <a:t>00DX4</a:t>
                      </a:r>
                      <a:endParaRPr lang="en-RW" b="1" i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089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6E6C5F-BE48-453E-B43C-036ABC063CAA}"/>
              </a:ext>
            </a:extLst>
          </p:cNvPr>
          <p:cNvSpPr txBox="1"/>
          <p:nvPr/>
        </p:nvSpPr>
        <p:spPr>
          <a:xfrm>
            <a:off x="5706982" y="525099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</a:t>
            </a:r>
            <a:endParaRPr lang="en-RW" sz="20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5E36C3B-FFB0-4E56-9615-FAECE407EBFF}"/>
              </a:ext>
            </a:extLst>
          </p:cNvPr>
          <p:cNvSpPr/>
          <p:nvPr/>
        </p:nvSpPr>
        <p:spPr>
          <a:xfrm>
            <a:off x="6969451" y="2532185"/>
            <a:ext cx="590843" cy="2164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3198B-9F89-427B-A425-E8BA01FBE78B}"/>
              </a:ext>
            </a:extLst>
          </p:cNvPr>
          <p:cNvSpPr txBox="1"/>
          <p:nvPr/>
        </p:nvSpPr>
        <p:spPr>
          <a:xfrm>
            <a:off x="7722315" y="2532185"/>
            <a:ext cx="4469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Array </a:t>
            </a:r>
            <a:r>
              <a:rPr lang="en-US" sz="2000" b="1" dirty="0" err="1"/>
              <a:t>arr</a:t>
            </a:r>
            <a:r>
              <a:rPr lang="en-US" sz="2000" b="1" dirty="0"/>
              <a:t> </a:t>
            </a:r>
            <a:r>
              <a:rPr lang="en-US" sz="2000" dirty="0"/>
              <a:t>copied to </a:t>
            </a:r>
            <a:r>
              <a:rPr lang="en-US" sz="2000" b="1" dirty="0"/>
              <a:t>num </a:t>
            </a:r>
            <a:r>
              <a:rPr lang="en-US" sz="2000" dirty="0"/>
              <a:t>(like by reference) . That is, the actual array gets passed. </a:t>
            </a:r>
          </a:p>
          <a:p>
            <a:pPr algn="ctr"/>
            <a:r>
              <a:rPr lang="en-US" sz="2000" dirty="0"/>
              <a:t>You can notice that addresses of both arrays are same. Because no copy will be created. Original array will be transferred as it is</a:t>
            </a:r>
          </a:p>
        </p:txBody>
      </p:sp>
    </p:spTree>
    <p:extLst>
      <p:ext uri="{BB962C8B-B14F-4D97-AF65-F5344CB8AC3E}">
        <p14:creationId xmlns:p14="http://schemas.microsoft.com/office/powerpoint/2010/main" val="29315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55DB-5555-4A46-9ABA-B14B4679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83" y="674123"/>
            <a:ext cx="10515600" cy="5509753"/>
          </a:xfrm>
        </p:spPr>
        <p:txBody>
          <a:bodyPr/>
          <a:lstStyle/>
          <a:p>
            <a:r>
              <a:rPr lang="en-US" dirty="0"/>
              <a:t>Passing size is optional. E.g. you may skip passing the size:</a:t>
            </a:r>
          </a:p>
          <a:p>
            <a:r>
              <a:rPr lang="en-US" dirty="0"/>
              <a:t>Note: you may pass as many arguments along with an array as you want. There is no restriction that only array and its size must be passed.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17AD5-CC32-4135-85CB-4AC32EEB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4D16E-6B59-4128-A0C8-AB3FA1A81DFD}"/>
              </a:ext>
            </a:extLst>
          </p:cNvPr>
          <p:cNvSpPr/>
          <p:nvPr/>
        </p:nvSpPr>
        <p:spPr>
          <a:xfrm>
            <a:off x="500283" y="20802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num:"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B878F-B872-4E21-98AC-EF4F557FB9CC}"/>
              </a:ext>
            </a:extLst>
          </p:cNvPr>
          <p:cNvSpPr/>
          <p:nvPr/>
        </p:nvSpPr>
        <p:spPr>
          <a:xfrm>
            <a:off x="6096000" y="20802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 = {3,2,1,4,8};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6AFE-EA5E-4275-B2CB-C86230AE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E5C9-79AD-40AC-A7D1-DD47BD5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Shadowing</a:t>
            </a:r>
          </a:p>
          <a:p>
            <a:r>
              <a:rPr lang="en-US" dirty="0"/>
              <a:t>Pass by value</a:t>
            </a:r>
          </a:p>
          <a:p>
            <a:r>
              <a:rPr lang="en-US" dirty="0"/>
              <a:t>Pass by reference</a:t>
            </a:r>
          </a:p>
          <a:p>
            <a:r>
              <a:rPr lang="en-US" dirty="0"/>
              <a:t>Arrays with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4F92-12CC-4823-B1E3-B4730AA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2091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DDDA-EE4E-4801-90A0-77814546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4" y="755694"/>
            <a:ext cx="10515600" cy="771344"/>
          </a:xfrm>
        </p:spPr>
        <p:txBody>
          <a:bodyPr/>
          <a:lstStyle/>
          <a:p>
            <a:r>
              <a:rPr lang="en-US" dirty="0"/>
              <a:t>Shadowing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BF47-3D3A-4E72-8B4D-950CC28F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4" y="1744394"/>
            <a:ext cx="10397197" cy="4074771"/>
          </a:xfrm>
        </p:spPr>
        <p:txBody>
          <a:bodyPr/>
          <a:lstStyle/>
          <a:p>
            <a:r>
              <a:rPr lang="en-US" dirty="0"/>
              <a:t>local variables with the same name as a global variable will shadow the global variable wherever the local variable is in scope</a:t>
            </a:r>
          </a:p>
          <a:p>
            <a:r>
              <a:rPr lang="en-US" dirty="0"/>
              <a:t>Value of global variable will then be </a:t>
            </a:r>
            <a:r>
              <a:rPr lang="en-US" b="1" dirty="0"/>
              <a:t>hidden</a:t>
            </a:r>
            <a:r>
              <a:rPr lang="en-US" dirty="0"/>
              <a:t> and local value persists till the scope of the local variable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A4619-F0CE-4269-A66B-5CA3DDA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5606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7C1BE0-AE15-4D79-A2CF-2FE1209DF5DA}"/>
              </a:ext>
            </a:extLst>
          </p:cNvPr>
          <p:cNvSpPr txBox="1"/>
          <p:nvPr/>
        </p:nvSpPr>
        <p:spPr>
          <a:xfrm>
            <a:off x="4787702" y="3662976"/>
            <a:ext cx="1266094" cy="365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04158-ED15-4E8D-9146-07DF82511238}"/>
              </a:ext>
            </a:extLst>
          </p:cNvPr>
          <p:cNvSpPr txBox="1"/>
          <p:nvPr/>
        </p:nvSpPr>
        <p:spPr>
          <a:xfrm>
            <a:off x="5064369" y="5569199"/>
            <a:ext cx="1266094" cy="365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E26D8-CF2A-4DB2-9CF3-C7052F2B25E5}"/>
              </a:ext>
            </a:extLst>
          </p:cNvPr>
          <p:cNvSpPr txBox="1"/>
          <p:nvPr/>
        </p:nvSpPr>
        <p:spPr>
          <a:xfrm>
            <a:off x="1090705" y="2246746"/>
            <a:ext cx="166656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347B-EFB2-4A29-86DF-CE726E56D312}"/>
              </a:ext>
            </a:extLst>
          </p:cNvPr>
          <p:cNvSpPr txBox="1"/>
          <p:nvPr/>
        </p:nvSpPr>
        <p:spPr>
          <a:xfrm>
            <a:off x="586152" y="1464131"/>
            <a:ext cx="24243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BFD9-0B3F-490A-9CC9-199DD030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B4E1D-3C3D-4BC4-ACFE-4D13AC7FCCD3}"/>
              </a:ext>
            </a:extLst>
          </p:cNvPr>
          <p:cNvSpPr/>
          <p:nvPr/>
        </p:nvSpPr>
        <p:spPr>
          <a:xfrm>
            <a:off x="586153" y="612844"/>
            <a:ext cx="81639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Welome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banking application"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tax rate in percentage: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deduction = balance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)/100;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print(balance - deduction);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"Final balance: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"tax rate applied: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3A1A723-9805-4379-A423-DB6F5692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71087"/>
              </p:ext>
            </p:extLst>
          </p:nvPr>
        </p:nvGraphicFramePr>
        <p:xfrm>
          <a:off x="4305030" y="1176583"/>
          <a:ext cx="880880" cy="83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80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0XF621</a:t>
                      </a:r>
                      <a:endParaRPr lang="en-RW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CF0D3D-8776-4B0B-9DBB-269289C4BD3C}"/>
              </a:ext>
            </a:extLst>
          </p:cNvPr>
          <p:cNvSpPr txBox="1"/>
          <p:nvPr/>
        </p:nvSpPr>
        <p:spPr>
          <a:xfrm>
            <a:off x="3064870" y="1371568"/>
            <a:ext cx="141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Tax_rate</a:t>
            </a:r>
            <a:endParaRPr lang="en-RW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E448009-A2AB-401C-AE39-085D86DBC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58457"/>
              </p:ext>
            </p:extLst>
          </p:nvPr>
        </p:nvGraphicFramePr>
        <p:xfrm>
          <a:off x="9535867" y="2015470"/>
          <a:ext cx="1565428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28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Garbage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7F678F-B33C-4FA3-B25F-856F96CD4DD1}"/>
              </a:ext>
            </a:extLst>
          </p:cNvPr>
          <p:cNvSpPr txBox="1"/>
          <p:nvPr/>
        </p:nvSpPr>
        <p:spPr>
          <a:xfrm>
            <a:off x="8295707" y="2210455"/>
            <a:ext cx="141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Tax_rate</a:t>
            </a:r>
            <a:endParaRPr lang="en-RW" sz="2400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CD99F9-5AE0-4F6E-8A57-3DCB962CB400}"/>
              </a:ext>
            </a:extLst>
          </p:cNvPr>
          <p:cNvCxnSpPr>
            <a:cxnSpLocks/>
          </p:cNvCxnSpPr>
          <p:nvPr/>
        </p:nvCxnSpPr>
        <p:spPr>
          <a:xfrm>
            <a:off x="2757268" y="2463978"/>
            <a:ext cx="5538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78444-5031-4FA3-94D5-7AB8AB58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29" y="4291442"/>
            <a:ext cx="4333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7C1BE0-AE15-4D79-A2CF-2FE1209DF5DA}"/>
              </a:ext>
            </a:extLst>
          </p:cNvPr>
          <p:cNvSpPr txBox="1"/>
          <p:nvPr/>
        </p:nvSpPr>
        <p:spPr>
          <a:xfrm>
            <a:off x="4787702" y="3662976"/>
            <a:ext cx="1266094" cy="365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04158-ED15-4E8D-9146-07DF82511238}"/>
              </a:ext>
            </a:extLst>
          </p:cNvPr>
          <p:cNvSpPr txBox="1"/>
          <p:nvPr/>
        </p:nvSpPr>
        <p:spPr>
          <a:xfrm>
            <a:off x="5064369" y="5569199"/>
            <a:ext cx="1266094" cy="365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E26D8-CF2A-4DB2-9CF3-C7052F2B25E5}"/>
              </a:ext>
            </a:extLst>
          </p:cNvPr>
          <p:cNvSpPr txBox="1"/>
          <p:nvPr/>
        </p:nvSpPr>
        <p:spPr>
          <a:xfrm>
            <a:off x="881742" y="2246746"/>
            <a:ext cx="20373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347B-EFB2-4A29-86DF-CE726E56D312}"/>
              </a:ext>
            </a:extLst>
          </p:cNvPr>
          <p:cNvSpPr txBox="1"/>
          <p:nvPr/>
        </p:nvSpPr>
        <p:spPr>
          <a:xfrm>
            <a:off x="586152" y="1464131"/>
            <a:ext cx="24243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BFD9-0B3F-490A-9CC9-199DD030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B4E1D-3C3D-4BC4-ACFE-4D13AC7FCCD3}"/>
              </a:ext>
            </a:extLst>
          </p:cNvPr>
          <p:cNvSpPr/>
          <p:nvPr/>
        </p:nvSpPr>
        <p:spPr>
          <a:xfrm>
            <a:off x="486643" y="598330"/>
            <a:ext cx="81639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Welome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banking application"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tax rate in percentage: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deduction = balance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)/100;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print(balance - deduction);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"Final balance: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"tax rate applied: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3A1A723-9805-4379-A423-DB6F569235C2}"/>
              </a:ext>
            </a:extLst>
          </p:cNvPr>
          <p:cNvGraphicFramePr>
            <a:graphicFrameLocks noGrp="1"/>
          </p:cNvGraphicFramePr>
          <p:nvPr/>
        </p:nvGraphicFramePr>
        <p:xfrm>
          <a:off x="4305030" y="1176583"/>
          <a:ext cx="880880" cy="83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80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0XF621</a:t>
                      </a:r>
                      <a:endParaRPr lang="en-RW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CF0D3D-8776-4B0B-9DBB-269289C4BD3C}"/>
              </a:ext>
            </a:extLst>
          </p:cNvPr>
          <p:cNvSpPr txBox="1"/>
          <p:nvPr/>
        </p:nvSpPr>
        <p:spPr>
          <a:xfrm>
            <a:off x="3064870" y="1371568"/>
            <a:ext cx="141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Tax_rate</a:t>
            </a:r>
            <a:endParaRPr lang="en-RW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E448009-A2AB-401C-AE39-085D86DBC2EC}"/>
              </a:ext>
            </a:extLst>
          </p:cNvPr>
          <p:cNvGraphicFramePr>
            <a:graphicFrameLocks noGrp="1"/>
          </p:cNvGraphicFramePr>
          <p:nvPr/>
        </p:nvGraphicFramePr>
        <p:xfrm>
          <a:off x="9535867" y="2015470"/>
          <a:ext cx="1565428" cy="77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28">
                  <a:extLst>
                    <a:ext uri="{9D8B030D-6E8A-4147-A177-3AD203B41FA5}">
                      <a16:colId xmlns:a16="http://schemas.microsoft.com/office/drawing/2014/main" val="1004353393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Garbage</a:t>
                      </a:r>
                      <a:endParaRPr lang="en-RW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594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0XF666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165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7F678F-B33C-4FA3-B25F-856F96CD4DD1}"/>
              </a:ext>
            </a:extLst>
          </p:cNvPr>
          <p:cNvSpPr txBox="1"/>
          <p:nvPr/>
        </p:nvSpPr>
        <p:spPr>
          <a:xfrm>
            <a:off x="8295707" y="2210455"/>
            <a:ext cx="141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Tax_rate</a:t>
            </a:r>
            <a:endParaRPr lang="en-RW" sz="2400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CD99F9-5AE0-4F6E-8A57-3DCB962CB400}"/>
              </a:ext>
            </a:extLst>
          </p:cNvPr>
          <p:cNvCxnSpPr>
            <a:cxnSpLocks/>
          </p:cNvCxnSpPr>
          <p:nvPr/>
        </p:nvCxnSpPr>
        <p:spPr>
          <a:xfrm>
            <a:off x="3064870" y="2459548"/>
            <a:ext cx="5230837" cy="4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9B4848E-17A1-44DE-AD5A-9FCFF00A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98"/>
            <a:ext cx="10515600" cy="771344"/>
          </a:xfrm>
        </p:spPr>
        <p:txBody>
          <a:bodyPr/>
          <a:lstStyle/>
          <a:p>
            <a:pPr algn="ctr"/>
            <a:r>
              <a:rPr lang="en-US" b="1" dirty="0"/>
              <a:t>Scope of variables</a:t>
            </a:r>
            <a:endParaRPr lang="en-RW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B9EA95-9B99-4873-AC5B-D4070199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27425"/>
              </p:ext>
            </p:extLst>
          </p:nvPr>
        </p:nvGraphicFramePr>
        <p:xfrm>
          <a:off x="8077993" y="3378407"/>
          <a:ext cx="392354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21">
                  <a:extLst>
                    <a:ext uri="{9D8B030D-6E8A-4147-A177-3AD203B41FA5}">
                      <a16:colId xmlns:a16="http://schemas.microsoft.com/office/drawing/2014/main" val="1388057509"/>
                    </a:ext>
                  </a:extLst>
                </a:gridCol>
                <a:gridCol w="1258317">
                  <a:extLst>
                    <a:ext uri="{9D8B030D-6E8A-4147-A177-3AD203B41FA5}">
                      <a16:colId xmlns:a16="http://schemas.microsoft.com/office/drawing/2014/main" val="2529965022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813547238"/>
                    </a:ext>
                  </a:extLst>
                </a:gridCol>
              </a:tblGrid>
              <a:tr h="24540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R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145165"/>
                  </a:ext>
                </a:extLst>
              </a:tr>
              <a:tr h="245405">
                <a:tc vMerge="1">
                  <a:txBody>
                    <a:bodyPr/>
                    <a:lstStyle/>
                    <a:p>
                      <a:pPr algn="ctr"/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From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Line# </a:t>
                      </a:r>
                      <a:endParaRPr lang="en-RW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 </a:t>
                      </a:r>
                    </a:p>
                    <a:p>
                      <a:r>
                        <a:rPr lang="en-US" b="1" dirty="0"/>
                        <a:t>Line#</a:t>
                      </a:r>
                      <a:endParaRPr lang="en-RW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85107"/>
                  </a:ext>
                </a:extLst>
              </a:tr>
              <a:tr h="2454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tax_rate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58814"/>
                  </a:ext>
                </a:extLst>
              </a:tr>
              <a:tr h="24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tax_rate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9590"/>
                  </a:ext>
                </a:extLst>
              </a:tr>
              <a:tr h="2454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04047"/>
                  </a:ext>
                </a:extLst>
              </a:tr>
              <a:tr h="2454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29343"/>
                  </a:ext>
                </a:extLst>
              </a:tr>
              <a:tr h="2454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R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019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7710B4-6164-4321-8FA0-8723D04110C3}"/>
              </a:ext>
            </a:extLst>
          </p:cNvPr>
          <p:cNvSpPr txBox="1"/>
          <p:nvPr/>
        </p:nvSpPr>
        <p:spPr>
          <a:xfrm>
            <a:off x="248950" y="1085344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43BC8-8DFA-492E-AC38-5B3B4E03D540}"/>
              </a:ext>
            </a:extLst>
          </p:cNvPr>
          <p:cNvSpPr txBox="1"/>
          <p:nvPr/>
        </p:nvSpPr>
        <p:spPr>
          <a:xfrm>
            <a:off x="248950" y="1392345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5F21-415A-4CD4-BC67-2732764696A2}"/>
              </a:ext>
            </a:extLst>
          </p:cNvPr>
          <p:cNvSpPr txBox="1"/>
          <p:nvPr/>
        </p:nvSpPr>
        <p:spPr>
          <a:xfrm>
            <a:off x="258072" y="1645599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008E1-08CA-48AB-BA5F-36941EE3E40E}"/>
              </a:ext>
            </a:extLst>
          </p:cNvPr>
          <p:cNvSpPr txBox="1"/>
          <p:nvPr/>
        </p:nvSpPr>
        <p:spPr>
          <a:xfrm>
            <a:off x="281652" y="1886698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1A8EA-47E9-4DF5-91C2-67FB2A3E9830}"/>
              </a:ext>
            </a:extLst>
          </p:cNvPr>
          <p:cNvSpPr txBox="1"/>
          <p:nvPr/>
        </p:nvSpPr>
        <p:spPr>
          <a:xfrm>
            <a:off x="281651" y="2152703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6078F-97F8-42F6-94F1-3BF277ACCA0B}"/>
              </a:ext>
            </a:extLst>
          </p:cNvPr>
          <p:cNvSpPr txBox="1"/>
          <p:nvPr/>
        </p:nvSpPr>
        <p:spPr>
          <a:xfrm>
            <a:off x="274677" y="2459548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E5EDE6-71C5-4417-AAC6-52EB2A3F29E4}"/>
              </a:ext>
            </a:extLst>
          </p:cNvPr>
          <p:cNvSpPr txBox="1"/>
          <p:nvPr/>
        </p:nvSpPr>
        <p:spPr>
          <a:xfrm>
            <a:off x="274677" y="2728461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DAB51-1BC7-4147-A7B7-1DAD7750990C}"/>
              </a:ext>
            </a:extLst>
          </p:cNvPr>
          <p:cNvSpPr txBox="1"/>
          <p:nvPr/>
        </p:nvSpPr>
        <p:spPr>
          <a:xfrm>
            <a:off x="274677" y="3012107"/>
            <a:ext cx="33720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BB9EE-DD64-4106-9DFB-48CD8A6A47FA}"/>
              </a:ext>
            </a:extLst>
          </p:cNvPr>
          <p:cNvSpPr txBox="1"/>
          <p:nvPr/>
        </p:nvSpPr>
        <p:spPr>
          <a:xfrm>
            <a:off x="245022" y="5786724"/>
            <a:ext cx="45881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F33F7-D038-4CF9-A451-2265336B079E}"/>
              </a:ext>
            </a:extLst>
          </p:cNvPr>
          <p:cNvSpPr txBox="1"/>
          <p:nvPr/>
        </p:nvSpPr>
        <p:spPr>
          <a:xfrm>
            <a:off x="232470" y="4949431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25447-DC22-4F98-8A73-6BF44B060F0B}"/>
              </a:ext>
            </a:extLst>
          </p:cNvPr>
          <p:cNvSpPr txBox="1"/>
          <p:nvPr/>
        </p:nvSpPr>
        <p:spPr>
          <a:xfrm>
            <a:off x="232471" y="3829723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791AF-0A60-4382-A7FE-A2F1C491A32F}"/>
              </a:ext>
            </a:extLst>
          </p:cNvPr>
          <p:cNvSpPr txBox="1"/>
          <p:nvPr/>
        </p:nvSpPr>
        <p:spPr>
          <a:xfrm>
            <a:off x="232470" y="4101698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CA92B4-5709-4AE1-B5D0-B87E8FCE3E6A}"/>
              </a:ext>
            </a:extLst>
          </p:cNvPr>
          <p:cNvSpPr txBox="1"/>
          <p:nvPr/>
        </p:nvSpPr>
        <p:spPr>
          <a:xfrm>
            <a:off x="229017" y="4394828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606D0-BCA2-40E1-A4A9-2B6161B3BD29}"/>
              </a:ext>
            </a:extLst>
          </p:cNvPr>
          <p:cNvSpPr txBox="1"/>
          <p:nvPr/>
        </p:nvSpPr>
        <p:spPr>
          <a:xfrm>
            <a:off x="224725" y="4677456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A8449-D808-4224-9988-B8A3BE306B99}"/>
              </a:ext>
            </a:extLst>
          </p:cNvPr>
          <p:cNvSpPr txBox="1"/>
          <p:nvPr/>
        </p:nvSpPr>
        <p:spPr>
          <a:xfrm>
            <a:off x="248169" y="3267945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923044-83DE-4DF5-8156-08F94CB6E04E}"/>
              </a:ext>
            </a:extLst>
          </p:cNvPr>
          <p:cNvSpPr txBox="1"/>
          <p:nvPr/>
        </p:nvSpPr>
        <p:spPr>
          <a:xfrm>
            <a:off x="232348" y="5212401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FA5BC-1D87-4A72-A7FC-21FDA79A319F}"/>
              </a:ext>
            </a:extLst>
          </p:cNvPr>
          <p:cNvSpPr txBox="1"/>
          <p:nvPr/>
        </p:nvSpPr>
        <p:spPr>
          <a:xfrm>
            <a:off x="232348" y="5497328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432675-B4DC-4FBF-9405-14C782E2A0A9}"/>
              </a:ext>
            </a:extLst>
          </p:cNvPr>
          <p:cNvSpPr txBox="1"/>
          <p:nvPr/>
        </p:nvSpPr>
        <p:spPr>
          <a:xfrm>
            <a:off x="232472" y="3553065"/>
            <a:ext cx="56352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highlight>
                  <a:srgbClr val="FFFF0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130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29C7-BD88-452D-9F03-6BE08C0F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714282"/>
            <a:ext cx="10515600" cy="771344"/>
          </a:xfrm>
        </p:spPr>
        <p:txBody>
          <a:bodyPr/>
          <a:lstStyle/>
          <a:p>
            <a:r>
              <a:rPr lang="en-US" dirty="0"/>
              <a:t>Basic rule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2313-301C-434F-98AD-0EA9B500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3" y="1674055"/>
            <a:ext cx="10515601" cy="4364721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Two local variables within a same scope </a:t>
            </a:r>
            <a:r>
              <a:rPr lang="en-US" b="1" dirty="0">
                <a:highlight>
                  <a:srgbClr val="FFFF00"/>
                </a:highlight>
              </a:rPr>
              <a:t>cannot</a:t>
            </a:r>
            <a:r>
              <a:rPr lang="en-US" dirty="0"/>
              <a:t> have a same name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Two variables (one local and one global) </a:t>
            </a:r>
            <a:r>
              <a:rPr lang="en-US" b="1" dirty="0">
                <a:highlight>
                  <a:srgbClr val="FFFF00"/>
                </a:highlight>
              </a:rPr>
              <a:t>can</a:t>
            </a:r>
            <a:r>
              <a:rPr lang="en-US" dirty="0"/>
              <a:t> have a same name. (shadowing concept will be applied)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8994-3340-460F-833C-273D7CE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77216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4785BA-614F-455B-9B70-43E1EB0DB240}"/>
              </a:ext>
            </a:extLst>
          </p:cNvPr>
          <p:cNvSpPr txBox="1"/>
          <p:nvPr/>
        </p:nvSpPr>
        <p:spPr>
          <a:xfrm>
            <a:off x="1264919" y="4594819"/>
            <a:ext cx="3053863" cy="1391610"/>
          </a:xfrm>
          <a:prstGeom prst="rect">
            <a:avLst/>
          </a:prstGeom>
          <a:solidFill>
            <a:srgbClr val="FECECE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544A-F7B3-43C1-9FB1-B413A3797C60}"/>
              </a:ext>
            </a:extLst>
          </p:cNvPr>
          <p:cNvSpPr txBox="1"/>
          <p:nvPr/>
        </p:nvSpPr>
        <p:spPr>
          <a:xfrm>
            <a:off x="888609" y="2392599"/>
            <a:ext cx="3430173" cy="139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3FEA4-D596-4FB9-A57B-A6E70CB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A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0E8C-EE1A-4DEA-A735-3F32C88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378FC-DAD9-49C9-8258-59AD018CD157}"/>
              </a:ext>
            </a:extLst>
          </p:cNvPr>
          <p:cNvSpPr/>
          <p:nvPr/>
        </p:nvSpPr>
        <p:spPr>
          <a:xfrm>
            <a:off x="838200" y="1595021"/>
            <a:ext cx="77137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tax_rate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tax_rate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073974-6DEB-4E88-86DF-F842C6F1C6E8}"/>
              </a:ext>
            </a:extLst>
          </p:cNvPr>
          <p:cNvCxnSpPr>
            <a:cxnSpLocks/>
          </p:cNvCxnSpPr>
          <p:nvPr/>
        </p:nvCxnSpPr>
        <p:spPr>
          <a:xfrm>
            <a:off x="4318782" y="2591680"/>
            <a:ext cx="20820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3FA34-38CC-40C7-91FC-E66AE8634897}"/>
              </a:ext>
            </a:extLst>
          </p:cNvPr>
          <p:cNvCxnSpPr>
            <a:cxnSpLocks/>
          </p:cNvCxnSpPr>
          <p:nvPr/>
        </p:nvCxnSpPr>
        <p:spPr>
          <a:xfrm>
            <a:off x="4318782" y="4812029"/>
            <a:ext cx="20820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0E59B3-E65A-46A5-8BFD-60C49E7F044D}"/>
              </a:ext>
            </a:extLst>
          </p:cNvPr>
          <p:cNvSpPr txBox="1"/>
          <p:nvPr/>
        </p:nvSpPr>
        <p:spPr>
          <a:xfrm>
            <a:off x="6241141" y="2083295"/>
            <a:ext cx="3053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Local variables with same name as </a:t>
            </a:r>
            <a:r>
              <a:rPr lang="en-US" sz="2000" b="1" dirty="0">
                <a:highlight>
                  <a:srgbClr val="FFFF00"/>
                </a:highlight>
              </a:rPr>
              <a:t>“b”</a:t>
            </a:r>
            <a:r>
              <a:rPr lang="en-US" sz="2000" b="1" dirty="0"/>
              <a:t> cannot be declared in one scope</a:t>
            </a:r>
            <a:endParaRPr lang="en-RW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C700F-AE68-440F-8ABC-8F75D9DBFE09}"/>
              </a:ext>
            </a:extLst>
          </p:cNvPr>
          <p:cNvSpPr txBox="1"/>
          <p:nvPr/>
        </p:nvSpPr>
        <p:spPr>
          <a:xfrm>
            <a:off x="6302939" y="4313316"/>
            <a:ext cx="320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Local variables with same name as </a:t>
            </a:r>
            <a:r>
              <a:rPr lang="en-US" sz="2000" b="1" dirty="0">
                <a:highlight>
                  <a:srgbClr val="FFFF00"/>
                </a:highlight>
              </a:rPr>
              <a:t>“</a:t>
            </a:r>
            <a:r>
              <a:rPr lang="en-US" sz="2000" b="1" dirty="0" err="1">
                <a:highlight>
                  <a:srgbClr val="FFFF00"/>
                </a:highlight>
              </a:rPr>
              <a:t>tax_rate</a:t>
            </a:r>
            <a:r>
              <a:rPr lang="en-US" sz="2000" b="1" dirty="0">
                <a:highlight>
                  <a:srgbClr val="FFFF00"/>
                </a:highlight>
              </a:rPr>
              <a:t>”</a:t>
            </a:r>
            <a:r>
              <a:rPr lang="en-US" sz="2000" b="1" dirty="0"/>
              <a:t> cannot be declared in one scope</a:t>
            </a:r>
            <a:endParaRPr lang="en-RW" sz="2000" b="1" dirty="0"/>
          </a:p>
        </p:txBody>
      </p:sp>
    </p:spTree>
    <p:extLst>
      <p:ext uri="{BB962C8B-B14F-4D97-AF65-F5344CB8AC3E}">
        <p14:creationId xmlns:p14="http://schemas.microsoft.com/office/powerpoint/2010/main" val="378727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2F1F5-35BF-46A6-AEAA-20071CD35202}"/>
              </a:ext>
            </a:extLst>
          </p:cNvPr>
          <p:cNvSpPr txBox="1"/>
          <p:nvPr/>
        </p:nvSpPr>
        <p:spPr>
          <a:xfrm>
            <a:off x="4528624" y="1619066"/>
            <a:ext cx="7431147" cy="47372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04DED-BD3D-4F74-9777-913C5E2F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6E5E-5993-4E9F-A788-1A4163A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8075E-20AC-43D3-B7B6-250FB74106C6}"/>
              </a:ext>
            </a:extLst>
          </p:cNvPr>
          <p:cNvSpPr txBox="1"/>
          <p:nvPr/>
        </p:nvSpPr>
        <p:spPr>
          <a:xfrm>
            <a:off x="5000340" y="2390410"/>
            <a:ext cx="6959432" cy="2283190"/>
          </a:xfrm>
          <a:prstGeom prst="rect">
            <a:avLst/>
          </a:prstGeom>
          <a:solidFill>
            <a:srgbClr val="FECECE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E7C0D-F2DF-4B5A-9B72-013B7C67F5E3}"/>
              </a:ext>
            </a:extLst>
          </p:cNvPr>
          <p:cNvSpPr/>
          <p:nvPr/>
        </p:nvSpPr>
        <p:spPr>
          <a:xfrm>
            <a:off x="4528624" y="757008"/>
            <a:ext cx="81639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Welome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to banking application"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tax rate in percentage: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balance = 2000;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deduction = balance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)/100;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print(balance - deduction);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"Final balance: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"tax rate applied: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tax_rate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680F1-AA41-431D-8C55-7D9E93B993B4}"/>
              </a:ext>
            </a:extLst>
          </p:cNvPr>
          <p:cNvSpPr txBox="1"/>
          <p:nvPr/>
        </p:nvSpPr>
        <p:spPr>
          <a:xfrm>
            <a:off x="232228" y="2286495"/>
            <a:ext cx="3053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can be two variables </a:t>
            </a:r>
            <a:r>
              <a:rPr lang="en-US" sz="2000" b="1" dirty="0">
                <a:highlight>
                  <a:srgbClr val="FFFF00"/>
                </a:highlight>
              </a:rPr>
              <a:t>can</a:t>
            </a:r>
            <a:r>
              <a:rPr lang="en-US" sz="2000" dirty="0"/>
              <a:t> have a same name “</a:t>
            </a:r>
            <a:r>
              <a:rPr lang="en-US" sz="2000" dirty="0" err="1"/>
              <a:t>tax_rate</a:t>
            </a:r>
            <a:r>
              <a:rPr lang="en-US" sz="2000" dirty="0"/>
              <a:t>”, provided that one is local and the other is global. </a:t>
            </a:r>
            <a:r>
              <a:rPr lang="en-US" sz="2000" i="1" dirty="0"/>
              <a:t>(shadowing concept will be applied)</a:t>
            </a:r>
            <a:endParaRPr lang="en-RW" sz="2000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2F31-C078-4090-A36C-9D5B91A8AD63}"/>
              </a:ext>
            </a:extLst>
          </p:cNvPr>
          <p:cNvCxnSpPr>
            <a:cxnSpLocks/>
          </p:cNvCxnSpPr>
          <p:nvPr/>
        </p:nvCxnSpPr>
        <p:spPr>
          <a:xfrm flipH="1">
            <a:off x="3091544" y="1799771"/>
            <a:ext cx="1437080" cy="1204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2641FD-293E-44E9-B12F-AE213861A232}"/>
              </a:ext>
            </a:extLst>
          </p:cNvPr>
          <p:cNvCxnSpPr>
            <a:cxnSpLocks/>
          </p:cNvCxnSpPr>
          <p:nvPr/>
        </p:nvCxnSpPr>
        <p:spPr>
          <a:xfrm flipH="1">
            <a:off x="3243944" y="2641600"/>
            <a:ext cx="1756396" cy="515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2299</Words>
  <Application>Microsoft Office PowerPoint</Application>
  <PresentationFormat>Widescreen</PresentationFormat>
  <Paragraphs>498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Programming fundamentals</vt:lpstr>
      <vt:lpstr>Recap</vt:lpstr>
      <vt:lpstr>Agenda</vt:lpstr>
      <vt:lpstr>Shadowing</vt:lpstr>
      <vt:lpstr>PowerPoint Presentation</vt:lpstr>
      <vt:lpstr>Scope of variables</vt:lpstr>
      <vt:lpstr>Basic rule</vt:lpstr>
      <vt:lpstr>Rule A</vt:lpstr>
      <vt:lpstr>Rule B</vt:lpstr>
      <vt:lpstr>Pass by value</vt:lpstr>
      <vt:lpstr>PowerPoint Presentation</vt:lpstr>
      <vt:lpstr>Pass by reference</vt:lpstr>
      <vt:lpstr>Syntax</vt:lpstr>
      <vt:lpstr>PowerPoint Presentation</vt:lpstr>
      <vt:lpstr>Swap (pass by value)</vt:lpstr>
      <vt:lpstr>Swap (pass by reference)</vt:lpstr>
      <vt:lpstr>Home task</vt:lpstr>
      <vt:lpstr>Arrays with functions</vt:lpstr>
      <vt:lpstr>Passing a specific cell value of an array to a function</vt:lpstr>
      <vt:lpstr>Passing a specific cells value of an array using loop</vt:lpstr>
      <vt:lpstr>Entire Arrays as Function Arguments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Nauman Warraich</cp:lastModifiedBy>
  <cp:revision>289</cp:revision>
  <cp:lastPrinted>2019-09-15T17:17:36Z</cp:lastPrinted>
  <dcterms:created xsi:type="dcterms:W3CDTF">2019-09-13T16:36:02Z</dcterms:created>
  <dcterms:modified xsi:type="dcterms:W3CDTF">2020-04-14T08:48:00Z</dcterms:modified>
</cp:coreProperties>
</file>