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70" r:id="rId3"/>
    <p:sldId id="436" r:id="rId4"/>
    <p:sldId id="442" r:id="rId5"/>
    <p:sldId id="446" r:id="rId6"/>
    <p:sldId id="404" r:id="rId7"/>
    <p:sldId id="450" r:id="rId8"/>
    <p:sldId id="451" r:id="rId9"/>
    <p:sldId id="452" r:id="rId10"/>
    <p:sldId id="447" r:id="rId11"/>
    <p:sldId id="448" r:id="rId12"/>
    <p:sldId id="449" r:id="rId13"/>
    <p:sldId id="454" r:id="rId14"/>
    <p:sldId id="453" r:id="rId15"/>
    <p:sldId id="455" r:id="rId16"/>
    <p:sldId id="456" r:id="rId17"/>
    <p:sldId id="457" r:id="rId18"/>
    <p:sldId id="458" r:id="rId19"/>
    <p:sldId id="459" r:id="rId20"/>
    <p:sldId id="460" r:id="rId21"/>
    <p:sldId id="461" r:id="rId22"/>
  </p:sldIdLst>
  <p:sldSz cx="12192000" cy="6858000"/>
  <p:notesSz cx="9601200" cy="7315200"/>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ECE"/>
    <a:srgbClr val="FCAFA2"/>
    <a:srgbClr val="A53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8" d="100"/>
          <a:sy n="68"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663DC6-BFB1-4DB3-8BD9-EBE85774A9F1}"/>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a:extLst>
              <a:ext uri="{FF2B5EF4-FFF2-40B4-BE49-F238E27FC236}">
                <a16:creationId xmlns:a16="http://schemas.microsoft.com/office/drawing/2014/main" id="{69EB97B5-AC0D-4F0E-9FE2-94E071CA1DD1}"/>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3989B02-B486-4123-B917-47FE77C9084C}" type="datetimeFigureOut">
              <a:rPr lang="en-RW" smtClean="0"/>
              <a:t>19/04/2020</a:t>
            </a:fld>
            <a:endParaRPr lang="en-RW"/>
          </a:p>
        </p:txBody>
      </p:sp>
      <p:sp>
        <p:nvSpPr>
          <p:cNvPr id="4" name="Footer Placeholder 3">
            <a:extLst>
              <a:ext uri="{FF2B5EF4-FFF2-40B4-BE49-F238E27FC236}">
                <a16:creationId xmlns:a16="http://schemas.microsoft.com/office/drawing/2014/main" id="{095EA24D-B66C-43F8-8369-159052C481BC}"/>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5" name="Slide Number Placeholder 4">
            <a:extLst>
              <a:ext uri="{FF2B5EF4-FFF2-40B4-BE49-F238E27FC236}">
                <a16:creationId xmlns:a16="http://schemas.microsoft.com/office/drawing/2014/main" id="{5C5636AE-904C-47EC-8F7A-4487A1AECF02}"/>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1C79E4C5-D7EC-4C04-8917-809BC50FA0CA}" type="slidenum">
              <a:rPr lang="en-RW" smtClean="0"/>
              <a:t>‹#›</a:t>
            </a:fld>
            <a:endParaRPr lang="en-RW"/>
          </a:p>
        </p:txBody>
      </p:sp>
    </p:spTree>
    <p:extLst>
      <p:ext uri="{BB962C8B-B14F-4D97-AF65-F5344CB8AC3E}">
        <p14:creationId xmlns:p14="http://schemas.microsoft.com/office/powerpoint/2010/main" val="22435437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A551752C-3C2E-4DFF-901A-0724505B9891}" type="datetimeFigureOut">
              <a:rPr lang="en-RW" smtClean="0"/>
              <a:t>19/04/2020</a:t>
            </a:fld>
            <a:endParaRPr lang="en-RW"/>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RW"/>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5521FE48-8834-4F9D-8EF1-C31ACD56AD40}" type="slidenum">
              <a:rPr lang="en-RW" smtClean="0"/>
              <a:t>‹#›</a:t>
            </a:fld>
            <a:endParaRPr lang="en-RW"/>
          </a:p>
        </p:txBody>
      </p:sp>
    </p:spTree>
    <p:extLst>
      <p:ext uri="{BB962C8B-B14F-4D97-AF65-F5344CB8AC3E}">
        <p14:creationId xmlns:p14="http://schemas.microsoft.com/office/powerpoint/2010/main" val="4848597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1</a:t>
            </a:fld>
            <a:endParaRPr lang="en-RW"/>
          </a:p>
        </p:txBody>
      </p:sp>
    </p:spTree>
    <p:extLst>
      <p:ext uri="{BB962C8B-B14F-4D97-AF65-F5344CB8AC3E}">
        <p14:creationId xmlns:p14="http://schemas.microsoft.com/office/powerpoint/2010/main" val="5125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2</a:t>
            </a:fld>
            <a:endParaRPr lang="en-RW"/>
          </a:p>
        </p:txBody>
      </p:sp>
    </p:spTree>
    <p:extLst>
      <p:ext uri="{BB962C8B-B14F-4D97-AF65-F5344CB8AC3E}">
        <p14:creationId xmlns:p14="http://schemas.microsoft.com/office/powerpoint/2010/main" val="584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66A5-B71B-4EDB-8BB2-8EA9F33E9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W"/>
          </a:p>
        </p:txBody>
      </p:sp>
      <p:sp>
        <p:nvSpPr>
          <p:cNvPr id="3" name="Subtitle 2">
            <a:extLst>
              <a:ext uri="{FF2B5EF4-FFF2-40B4-BE49-F238E27FC236}">
                <a16:creationId xmlns:a16="http://schemas.microsoft.com/office/drawing/2014/main" id="{D6F4ECBF-A10C-4CA8-8F16-45BE08278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W"/>
          </a:p>
        </p:txBody>
      </p:sp>
      <p:sp>
        <p:nvSpPr>
          <p:cNvPr id="4" name="Date Placeholder 3">
            <a:extLst>
              <a:ext uri="{FF2B5EF4-FFF2-40B4-BE49-F238E27FC236}">
                <a16:creationId xmlns:a16="http://schemas.microsoft.com/office/drawing/2014/main" id="{B795D9CB-ABA7-4D18-B23E-24A0309718FB}"/>
              </a:ext>
            </a:extLst>
          </p:cNvPr>
          <p:cNvSpPr>
            <a:spLocks noGrp="1"/>
          </p:cNvSpPr>
          <p:nvPr>
            <p:ph type="dt" sz="half" idx="10"/>
          </p:nvPr>
        </p:nvSpPr>
        <p:spPr/>
        <p:txBody>
          <a:bodyPr/>
          <a:lstStyle/>
          <a:p>
            <a:fld id="{B71F1CC2-375A-43C2-B54C-06166A88DD25}" type="datetime8">
              <a:rPr lang="en-RW" smtClean="0"/>
              <a:t>19/04/2020 12:25</a:t>
            </a:fld>
            <a:endParaRPr lang="en-RW"/>
          </a:p>
        </p:txBody>
      </p:sp>
      <p:sp>
        <p:nvSpPr>
          <p:cNvPr id="6" name="Slide Number Placeholder 5">
            <a:extLst>
              <a:ext uri="{FF2B5EF4-FFF2-40B4-BE49-F238E27FC236}">
                <a16:creationId xmlns:a16="http://schemas.microsoft.com/office/drawing/2014/main" id="{21E1A5C6-104E-4766-96E7-5ECE7FA54844}"/>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80695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B352-298F-49F4-AF82-223C1B916547}"/>
              </a:ext>
            </a:extLst>
          </p:cNvPr>
          <p:cNvSpPr>
            <a:spLocks noGrp="1"/>
          </p:cNvSpPr>
          <p:nvPr>
            <p:ph type="title"/>
          </p:nvPr>
        </p:nvSpPr>
        <p:spPr/>
        <p:txBody>
          <a:bodyPr/>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DDD9EE38-F5B2-4F9F-92AD-B5090E78D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DB4D800F-239F-4E89-9956-C6D3BB7EF72C}"/>
              </a:ext>
            </a:extLst>
          </p:cNvPr>
          <p:cNvSpPr>
            <a:spLocks noGrp="1"/>
          </p:cNvSpPr>
          <p:nvPr>
            <p:ph type="dt" sz="half" idx="10"/>
          </p:nvPr>
        </p:nvSpPr>
        <p:spPr/>
        <p:txBody>
          <a:bodyPr/>
          <a:lstStyle/>
          <a:p>
            <a:fld id="{8E9C085C-22D9-4973-AB13-7E23D2D2F391}" type="datetime8">
              <a:rPr lang="en-RW" smtClean="0"/>
              <a:t>19/04/2020 12:25</a:t>
            </a:fld>
            <a:endParaRPr lang="en-RW"/>
          </a:p>
        </p:txBody>
      </p:sp>
      <p:sp>
        <p:nvSpPr>
          <p:cNvPr id="6" name="Slide Number Placeholder 5">
            <a:extLst>
              <a:ext uri="{FF2B5EF4-FFF2-40B4-BE49-F238E27FC236}">
                <a16:creationId xmlns:a16="http://schemas.microsoft.com/office/drawing/2014/main" id="{C0E46425-EC2A-4BBB-B7F6-328BF21674F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1021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CA580-3E14-4733-A1EC-890637F90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B5BFB601-2F83-4884-B64A-B964B5B11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3D38FB86-9439-49F1-95F0-837B625551F9}"/>
              </a:ext>
            </a:extLst>
          </p:cNvPr>
          <p:cNvSpPr>
            <a:spLocks noGrp="1"/>
          </p:cNvSpPr>
          <p:nvPr>
            <p:ph type="dt" sz="half" idx="10"/>
          </p:nvPr>
        </p:nvSpPr>
        <p:spPr/>
        <p:txBody>
          <a:bodyPr/>
          <a:lstStyle/>
          <a:p>
            <a:fld id="{DD25880E-3711-4A83-A9F0-C8D44DF8659E}" type="datetime8">
              <a:rPr lang="en-RW" smtClean="0"/>
              <a:t>19/04/2020 12:25</a:t>
            </a:fld>
            <a:endParaRPr lang="en-RW"/>
          </a:p>
        </p:txBody>
      </p:sp>
      <p:sp>
        <p:nvSpPr>
          <p:cNvPr id="6" name="Slide Number Placeholder 5">
            <a:extLst>
              <a:ext uri="{FF2B5EF4-FFF2-40B4-BE49-F238E27FC236}">
                <a16:creationId xmlns:a16="http://schemas.microsoft.com/office/drawing/2014/main" id="{B2CE14D3-EFF4-4807-8515-1845F648BC55}"/>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61731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9B2C-00D9-4EA9-A46A-C5ABDC394209}"/>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A5A59FA6-0340-445B-B092-915F48F5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1AD54FCD-7596-4A29-B67E-D82356D26CCE}"/>
              </a:ext>
            </a:extLst>
          </p:cNvPr>
          <p:cNvSpPr>
            <a:spLocks noGrp="1"/>
          </p:cNvSpPr>
          <p:nvPr>
            <p:ph type="dt" sz="half" idx="10"/>
          </p:nvPr>
        </p:nvSpPr>
        <p:spPr/>
        <p:txBody>
          <a:bodyPr/>
          <a:lstStyle/>
          <a:p>
            <a:fld id="{BA4D39BB-5CC9-4B93-B1A6-9BFD523D06C7}" type="datetime8">
              <a:rPr lang="en-RW" smtClean="0"/>
              <a:t>19/04/2020 12:25</a:t>
            </a:fld>
            <a:endParaRPr lang="en-RW"/>
          </a:p>
        </p:txBody>
      </p:sp>
      <p:sp>
        <p:nvSpPr>
          <p:cNvPr id="6" name="Slide Number Placeholder 5">
            <a:extLst>
              <a:ext uri="{FF2B5EF4-FFF2-40B4-BE49-F238E27FC236}">
                <a16:creationId xmlns:a16="http://schemas.microsoft.com/office/drawing/2014/main" id="{3980225E-33C1-423E-B547-854A4B0E392D}"/>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60859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0094-C370-4767-8BA3-EED726427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W"/>
          </a:p>
        </p:txBody>
      </p:sp>
      <p:sp>
        <p:nvSpPr>
          <p:cNvPr id="3" name="Text Placeholder 2">
            <a:extLst>
              <a:ext uri="{FF2B5EF4-FFF2-40B4-BE49-F238E27FC236}">
                <a16:creationId xmlns:a16="http://schemas.microsoft.com/office/drawing/2014/main" id="{799AF93F-D78B-489F-B742-9A2868578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420CA-ECF5-4FBB-BD16-7CDCC21D8C22}"/>
              </a:ext>
            </a:extLst>
          </p:cNvPr>
          <p:cNvSpPr>
            <a:spLocks noGrp="1"/>
          </p:cNvSpPr>
          <p:nvPr>
            <p:ph type="dt" sz="half" idx="10"/>
          </p:nvPr>
        </p:nvSpPr>
        <p:spPr/>
        <p:txBody>
          <a:bodyPr/>
          <a:lstStyle/>
          <a:p>
            <a:fld id="{B80FC7EC-F785-4EB0-9D87-19A46F231166}" type="datetime8">
              <a:rPr lang="en-RW" smtClean="0"/>
              <a:t>19/04/2020 12:25</a:t>
            </a:fld>
            <a:endParaRPr lang="en-RW"/>
          </a:p>
        </p:txBody>
      </p:sp>
      <p:sp>
        <p:nvSpPr>
          <p:cNvPr id="6" name="Slide Number Placeholder 5">
            <a:extLst>
              <a:ext uri="{FF2B5EF4-FFF2-40B4-BE49-F238E27FC236}">
                <a16:creationId xmlns:a16="http://schemas.microsoft.com/office/drawing/2014/main" id="{CC5FD86C-9A7B-444C-8E5E-C246AB4ABA0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844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5902-4EDF-408A-B392-281E9AD0EA80}"/>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E74A649D-BE32-40DA-B4AB-139526A69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Content Placeholder 3">
            <a:extLst>
              <a:ext uri="{FF2B5EF4-FFF2-40B4-BE49-F238E27FC236}">
                <a16:creationId xmlns:a16="http://schemas.microsoft.com/office/drawing/2014/main" id="{E1259DBA-7518-4F83-8F70-AA38F53D6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Date Placeholder 4">
            <a:extLst>
              <a:ext uri="{FF2B5EF4-FFF2-40B4-BE49-F238E27FC236}">
                <a16:creationId xmlns:a16="http://schemas.microsoft.com/office/drawing/2014/main" id="{D51920BA-B50B-445D-8A31-9FDCF5564CF2}"/>
              </a:ext>
            </a:extLst>
          </p:cNvPr>
          <p:cNvSpPr>
            <a:spLocks noGrp="1"/>
          </p:cNvSpPr>
          <p:nvPr>
            <p:ph type="dt" sz="half" idx="10"/>
          </p:nvPr>
        </p:nvSpPr>
        <p:spPr/>
        <p:txBody>
          <a:bodyPr/>
          <a:lstStyle/>
          <a:p>
            <a:fld id="{E664B6C0-305B-4B67-A451-48FED8A9F7E6}" type="datetime8">
              <a:rPr lang="en-RW" smtClean="0"/>
              <a:t>19/04/2020 12:25</a:t>
            </a:fld>
            <a:endParaRPr lang="en-RW"/>
          </a:p>
        </p:txBody>
      </p:sp>
      <p:sp>
        <p:nvSpPr>
          <p:cNvPr id="7" name="Slide Number Placeholder 6">
            <a:extLst>
              <a:ext uri="{FF2B5EF4-FFF2-40B4-BE49-F238E27FC236}">
                <a16:creationId xmlns:a16="http://schemas.microsoft.com/office/drawing/2014/main" id="{DEA8B382-C57B-46D3-8FF0-2DC8C749673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65825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9272-1DCE-411E-8CB6-775847919A14}"/>
              </a:ext>
            </a:extLst>
          </p:cNvPr>
          <p:cNvSpPr>
            <a:spLocks noGrp="1"/>
          </p:cNvSpPr>
          <p:nvPr>
            <p:ph type="title"/>
          </p:nvPr>
        </p:nvSpPr>
        <p:spPr>
          <a:xfrm>
            <a:off x="839788" y="365125"/>
            <a:ext cx="10515600" cy="1325563"/>
          </a:xfrm>
        </p:spPr>
        <p:txBody>
          <a:bodyPr/>
          <a:lstStyle/>
          <a:p>
            <a:r>
              <a:rPr lang="en-US"/>
              <a:t>Click to edit Master title style</a:t>
            </a:r>
            <a:endParaRPr lang="en-RW"/>
          </a:p>
        </p:txBody>
      </p:sp>
      <p:sp>
        <p:nvSpPr>
          <p:cNvPr id="3" name="Text Placeholder 2">
            <a:extLst>
              <a:ext uri="{FF2B5EF4-FFF2-40B4-BE49-F238E27FC236}">
                <a16:creationId xmlns:a16="http://schemas.microsoft.com/office/drawing/2014/main" id="{068ED0E9-60F3-478E-8E58-02DF12D3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D65CB-6866-4FFF-B09E-BEE052DB6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Text Placeholder 4">
            <a:extLst>
              <a:ext uri="{FF2B5EF4-FFF2-40B4-BE49-F238E27FC236}">
                <a16:creationId xmlns:a16="http://schemas.microsoft.com/office/drawing/2014/main" id="{DD714CCB-5B47-4623-93F4-0F986CEB4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B957C-81EB-44B7-9AFB-A99961A39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7" name="Date Placeholder 6">
            <a:extLst>
              <a:ext uri="{FF2B5EF4-FFF2-40B4-BE49-F238E27FC236}">
                <a16:creationId xmlns:a16="http://schemas.microsoft.com/office/drawing/2014/main" id="{03C9FA36-1527-4EDE-9751-D4F7B7C72086}"/>
              </a:ext>
            </a:extLst>
          </p:cNvPr>
          <p:cNvSpPr>
            <a:spLocks noGrp="1"/>
          </p:cNvSpPr>
          <p:nvPr>
            <p:ph type="dt" sz="half" idx="10"/>
          </p:nvPr>
        </p:nvSpPr>
        <p:spPr/>
        <p:txBody>
          <a:bodyPr/>
          <a:lstStyle/>
          <a:p>
            <a:fld id="{1ED5AD3A-6854-42E0-B0BD-16C1ACDB3B51}" type="datetime8">
              <a:rPr lang="en-RW" smtClean="0"/>
              <a:t>19/04/2020 12:25</a:t>
            </a:fld>
            <a:endParaRPr lang="en-RW"/>
          </a:p>
        </p:txBody>
      </p:sp>
      <p:sp>
        <p:nvSpPr>
          <p:cNvPr id="9" name="Slide Number Placeholder 8">
            <a:extLst>
              <a:ext uri="{FF2B5EF4-FFF2-40B4-BE49-F238E27FC236}">
                <a16:creationId xmlns:a16="http://schemas.microsoft.com/office/drawing/2014/main" id="{0CA6EFF4-E10A-4754-8381-31DFB89C12AF}"/>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1047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097A-D5CB-4B64-9263-53F15B4CDD45}"/>
              </a:ext>
            </a:extLst>
          </p:cNvPr>
          <p:cNvSpPr>
            <a:spLocks noGrp="1"/>
          </p:cNvSpPr>
          <p:nvPr>
            <p:ph type="title"/>
          </p:nvPr>
        </p:nvSpPr>
        <p:spPr/>
        <p:txBody>
          <a:bodyPr/>
          <a:lstStyle/>
          <a:p>
            <a:r>
              <a:rPr lang="en-US"/>
              <a:t>Click to edit Master title style</a:t>
            </a:r>
            <a:endParaRPr lang="en-RW"/>
          </a:p>
        </p:txBody>
      </p:sp>
      <p:sp>
        <p:nvSpPr>
          <p:cNvPr id="3" name="Date Placeholder 2">
            <a:extLst>
              <a:ext uri="{FF2B5EF4-FFF2-40B4-BE49-F238E27FC236}">
                <a16:creationId xmlns:a16="http://schemas.microsoft.com/office/drawing/2014/main" id="{B7EC7AEB-54B0-4DDB-9ED1-D3877915EEDC}"/>
              </a:ext>
            </a:extLst>
          </p:cNvPr>
          <p:cNvSpPr>
            <a:spLocks noGrp="1"/>
          </p:cNvSpPr>
          <p:nvPr>
            <p:ph type="dt" sz="half" idx="10"/>
          </p:nvPr>
        </p:nvSpPr>
        <p:spPr/>
        <p:txBody>
          <a:bodyPr/>
          <a:lstStyle/>
          <a:p>
            <a:fld id="{DE054A3A-B418-4655-8F19-A6D0A1D0AFBC}" type="datetime8">
              <a:rPr lang="en-RW" smtClean="0"/>
              <a:t>19/04/2020 12:25</a:t>
            </a:fld>
            <a:endParaRPr lang="en-RW"/>
          </a:p>
        </p:txBody>
      </p:sp>
      <p:sp>
        <p:nvSpPr>
          <p:cNvPr id="5" name="Slide Number Placeholder 4">
            <a:extLst>
              <a:ext uri="{FF2B5EF4-FFF2-40B4-BE49-F238E27FC236}">
                <a16:creationId xmlns:a16="http://schemas.microsoft.com/office/drawing/2014/main" id="{C07ABB57-A18F-4109-807A-BFB36F0B0472}"/>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2604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E4A44-EB8F-4F0E-8A4B-BFA9E5F8D68C}"/>
              </a:ext>
            </a:extLst>
          </p:cNvPr>
          <p:cNvSpPr>
            <a:spLocks noGrp="1"/>
          </p:cNvSpPr>
          <p:nvPr>
            <p:ph type="dt" sz="half" idx="10"/>
          </p:nvPr>
        </p:nvSpPr>
        <p:spPr/>
        <p:txBody>
          <a:bodyPr/>
          <a:lstStyle/>
          <a:p>
            <a:fld id="{D56333CA-3CB2-4ADF-AFF2-04C413F5AFFA}" type="datetime8">
              <a:rPr lang="en-RW" smtClean="0"/>
              <a:t>19/04/2020 12:25</a:t>
            </a:fld>
            <a:endParaRPr lang="en-RW"/>
          </a:p>
        </p:txBody>
      </p:sp>
      <p:sp>
        <p:nvSpPr>
          <p:cNvPr id="4" name="Slide Number Placeholder 3">
            <a:extLst>
              <a:ext uri="{FF2B5EF4-FFF2-40B4-BE49-F238E27FC236}">
                <a16:creationId xmlns:a16="http://schemas.microsoft.com/office/drawing/2014/main" id="{A1799D14-9F96-4B22-AACD-FD9B780DF1A1}"/>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4369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FDCD-E54E-4C73-ADD7-39DCDE995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Content Placeholder 2">
            <a:extLst>
              <a:ext uri="{FF2B5EF4-FFF2-40B4-BE49-F238E27FC236}">
                <a16:creationId xmlns:a16="http://schemas.microsoft.com/office/drawing/2014/main" id="{FF58E3F5-818D-49DD-91D5-597FED5E2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Text Placeholder 3">
            <a:extLst>
              <a:ext uri="{FF2B5EF4-FFF2-40B4-BE49-F238E27FC236}">
                <a16:creationId xmlns:a16="http://schemas.microsoft.com/office/drawing/2014/main" id="{69DF50BB-7DC4-4146-A558-4519BA584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2E37-DF7A-4164-B19E-3D0B6C554B36}"/>
              </a:ext>
            </a:extLst>
          </p:cNvPr>
          <p:cNvSpPr>
            <a:spLocks noGrp="1"/>
          </p:cNvSpPr>
          <p:nvPr>
            <p:ph type="dt" sz="half" idx="10"/>
          </p:nvPr>
        </p:nvSpPr>
        <p:spPr/>
        <p:txBody>
          <a:bodyPr/>
          <a:lstStyle/>
          <a:p>
            <a:fld id="{1EA7D898-44DF-464E-A38F-BB6B5CA4F63C}" type="datetime8">
              <a:rPr lang="en-RW" smtClean="0"/>
              <a:t>19/04/2020 12:25</a:t>
            </a:fld>
            <a:endParaRPr lang="en-RW"/>
          </a:p>
        </p:txBody>
      </p:sp>
      <p:sp>
        <p:nvSpPr>
          <p:cNvPr id="7" name="Slide Number Placeholder 6">
            <a:extLst>
              <a:ext uri="{FF2B5EF4-FFF2-40B4-BE49-F238E27FC236}">
                <a16:creationId xmlns:a16="http://schemas.microsoft.com/office/drawing/2014/main" id="{DD299214-8839-4E80-B705-EDBA07A0C177}"/>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1766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947A-7A76-4439-9DF6-88D1ADC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Picture Placeholder 2">
            <a:extLst>
              <a:ext uri="{FF2B5EF4-FFF2-40B4-BE49-F238E27FC236}">
                <a16:creationId xmlns:a16="http://schemas.microsoft.com/office/drawing/2014/main" id="{A9E6EA98-5C91-4276-B974-04C90113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W"/>
          </a:p>
        </p:txBody>
      </p:sp>
      <p:sp>
        <p:nvSpPr>
          <p:cNvPr id="4" name="Text Placeholder 3">
            <a:extLst>
              <a:ext uri="{FF2B5EF4-FFF2-40B4-BE49-F238E27FC236}">
                <a16:creationId xmlns:a16="http://schemas.microsoft.com/office/drawing/2014/main" id="{5B7BF78E-3F16-4228-A0DE-2F714BDE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E4825-159B-4AA1-B5B9-707ACBE6BC7C}"/>
              </a:ext>
            </a:extLst>
          </p:cNvPr>
          <p:cNvSpPr>
            <a:spLocks noGrp="1"/>
          </p:cNvSpPr>
          <p:nvPr>
            <p:ph type="dt" sz="half" idx="10"/>
          </p:nvPr>
        </p:nvSpPr>
        <p:spPr/>
        <p:txBody>
          <a:bodyPr/>
          <a:lstStyle/>
          <a:p>
            <a:fld id="{F9C82E3D-B2A7-4876-A27D-B46F0A63BB5F}" type="datetime8">
              <a:rPr lang="en-RW" smtClean="0"/>
              <a:t>19/04/2020 12:25</a:t>
            </a:fld>
            <a:endParaRPr lang="en-RW"/>
          </a:p>
        </p:txBody>
      </p:sp>
      <p:sp>
        <p:nvSpPr>
          <p:cNvPr id="7" name="Slide Number Placeholder 6">
            <a:extLst>
              <a:ext uri="{FF2B5EF4-FFF2-40B4-BE49-F238E27FC236}">
                <a16:creationId xmlns:a16="http://schemas.microsoft.com/office/drawing/2014/main" id="{0280FAB7-2432-4C7F-8866-CA71D44649E0}"/>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64362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C6023-CD1F-4364-994A-49572CAEACA4}"/>
              </a:ext>
            </a:extLst>
          </p:cNvPr>
          <p:cNvSpPr>
            <a:spLocks noGrp="1"/>
          </p:cNvSpPr>
          <p:nvPr>
            <p:ph type="title"/>
          </p:nvPr>
        </p:nvSpPr>
        <p:spPr>
          <a:xfrm>
            <a:off x="838200" y="757008"/>
            <a:ext cx="10515600" cy="771344"/>
          </a:xfrm>
          <a:prstGeom prst="rect">
            <a:avLst/>
          </a:prstGeom>
        </p:spPr>
        <p:txBody>
          <a:bodyPr vert="horz" lIns="91440" tIns="45720" rIns="91440" bIns="45720" rtlCol="0" anchor="ctr">
            <a:normAutofit/>
          </a:bodyPr>
          <a:lstStyle/>
          <a:p>
            <a:r>
              <a:rPr lang="en-US" dirty="0"/>
              <a:t>Click to edit Master title style</a:t>
            </a:r>
            <a:endParaRPr lang="en-RW" dirty="0"/>
          </a:p>
        </p:txBody>
      </p:sp>
      <p:sp>
        <p:nvSpPr>
          <p:cNvPr id="3" name="Text Placeholder 2">
            <a:extLst>
              <a:ext uri="{FF2B5EF4-FFF2-40B4-BE49-F238E27FC236}">
                <a16:creationId xmlns:a16="http://schemas.microsoft.com/office/drawing/2014/main" id="{AAB8ED97-2F41-4B64-AD85-692DFBB5E6AF}"/>
              </a:ext>
            </a:extLst>
          </p:cNvPr>
          <p:cNvSpPr>
            <a:spLocks noGrp="1"/>
          </p:cNvSpPr>
          <p:nvPr>
            <p:ph type="body" idx="1"/>
          </p:nvPr>
        </p:nvSpPr>
        <p:spPr>
          <a:xfrm>
            <a:off x="838200" y="1685108"/>
            <a:ext cx="10515600" cy="45702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RW" dirty="0"/>
          </a:p>
        </p:txBody>
      </p:sp>
      <p:sp>
        <p:nvSpPr>
          <p:cNvPr id="4" name="Date Placeholder 3">
            <a:extLst>
              <a:ext uri="{FF2B5EF4-FFF2-40B4-BE49-F238E27FC236}">
                <a16:creationId xmlns:a16="http://schemas.microsoft.com/office/drawing/2014/main" id="{B235611E-02A6-4AE8-84DD-F05DF2140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90400-31F5-454D-8985-E7A1D227F386}" type="datetime8">
              <a:rPr lang="en-RW" smtClean="0"/>
              <a:t>19/04/2020 12:25</a:t>
            </a:fld>
            <a:endParaRPr lang="en-RW" dirty="0"/>
          </a:p>
        </p:txBody>
      </p:sp>
      <p:sp>
        <p:nvSpPr>
          <p:cNvPr id="6" name="Slide Number Placeholder 5">
            <a:extLst>
              <a:ext uri="{FF2B5EF4-FFF2-40B4-BE49-F238E27FC236}">
                <a16:creationId xmlns:a16="http://schemas.microsoft.com/office/drawing/2014/main" id="{4390F44A-883B-4DE9-9913-7AC35D005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83C1354-0F4F-4118-983A-17CBBA946E76}" type="slidenum">
              <a:rPr lang="en-RW" smtClean="0"/>
              <a:pPr/>
              <a:t>‹#›</a:t>
            </a:fld>
            <a:endParaRPr lang="en-RW" dirty="0"/>
          </a:p>
        </p:txBody>
      </p:sp>
      <p:sp>
        <p:nvSpPr>
          <p:cNvPr id="7" name="Rectangle 6">
            <a:extLst>
              <a:ext uri="{FF2B5EF4-FFF2-40B4-BE49-F238E27FC236}">
                <a16:creationId xmlns:a16="http://schemas.microsoft.com/office/drawing/2014/main" id="{5E54A46A-6035-41F1-B31F-6B072AC249DB}"/>
              </a:ext>
            </a:extLst>
          </p:cNvPr>
          <p:cNvSpPr/>
          <p:nvPr userDrawn="1"/>
        </p:nvSpPr>
        <p:spPr>
          <a:xfrm>
            <a:off x="0" y="0"/>
            <a:ext cx="8464731" cy="22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8" name="Rectangle 7">
            <a:extLst>
              <a:ext uri="{FF2B5EF4-FFF2-40B4-BE49-F238E27FC236}">
                <a16:creationId xmlns:a16="http://schemas.microsoft.com/office/drawing/2014/main" id="{A84AE333-41A0-4EF2-BB31-6DAB38E5D233}"/>
              </a:ext>
            </a:extLst>
          </p:cNvPr>
          <p:cNvSpPr/>
          <p:nvPr userDrawn="1"/>
        </p:nvSpPr>
        <p:spPr>
          <a:xfrm>
            <a:off x="8464731" y="-633"/>
            <a:ext cx="3727269" cy="2214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C09D3A76-6AA7-4C51-BDCB-5F56475EB514}"/>
              </a:ext>
            </a:extLst>
          </p:cNvPr>
          <p:cNvSpPr/>
          <p:nvPr userDrawn="1"/>
        </p:nvSpPr>
        <p:spPr>
          <a:xfrm rot="16200000" flipH="1">
            <a:off x="895439" y="-895439"/>
            <a:ext cx="220802" cy="2011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pic>
        <p:nvPicPr>
          <p:cNvPr id="11" name="Picture 10">
            <a:extLst>
              <a:ext uri="{FF2B5EF4-FFF2-40B4-BE49-F238E27FC236}">
                <a16:creationId xmlns:a16="http://schemas.microsoft.com/office/drawing/2014/main" id="{E43A7633-47B9-48F0-B25D-F27B1A74E3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32197" y="246926"/>
            <a:ext cx="1359804" cy="1359804"/>
          </a:xfrm>
          <a:prstGeom prst="rect">
            <a:avLst/>
          </a:prstGeom>
        </p:spPr>
      </p:pic>
      <p:cxnSp>
        <p:nvCxnSpPr>
          <p:cNvPr id="13" name="Straight Connector 12">
            <a:extLst>
              <a:ext uri="{FF2B5EF4-FFF2-40B4-BE49-F238E27FC236}">
                <a16:creationId xmlns:a16="http://schemas.microsoft.com/office/drawing/2014/main" id="{218E20FD-5F89-4FB8-8499-63B7D05DD7BE}"/>
              </a:ext>
            </a:extLst>
          </p:cNvPr>
          <p:cNvCxnSpPr/>
          <p:nvPr userDrawn="1"/>
        </p:nvCxnSpPr>
        <p:spPr>
          <a:xfrm>
            <a:off x="0" y="6333719"/>
            <a:ext cx="1219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50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6E49-EF0C-4CA0-8E37-E39E4C9BC265}"/>
              </a:ext>
            </a:extLst>
          </p:cNvPr>
          <p:cNvSpPr>
            <a:spLocks noGrp="1"/>
          </p:cNvSpPr>
          <p:nvPr>
            <p:ph type="ctrTitle"/>
          </p:nvPr>
        </p:nvSpPr>
        <p:spPr>
          <a:xfrm>
            <a:off x="1524000" y="2195790"/>
            <a:ext cx="9144000" cy="852211"/>
          </a:xfrm>
        </p:spPr>
        <p:txBody>
          <a:bodyPr>
            <a:normAutofit fontScale="90000"/>
          </a:bodyPr>
          <a:lstStyle/>
          <a:p>
            <a:r>
              <a:rPr lang="en-US" b="1" dirty="0"/>
              <a:t>Programming fundamentals</a:t>
            </a:r>
            <a:endParaRPr lang="en-RW" b="1" dirty="0"/>
          </a:p>
        </p:txBody>
      </p:sp>
      <p:sp>
        <p:nvSpPr>
          <p:cNvPr id="4" name="Slide Number Placeholder 3">
            <a:extLst>
              <a:ext uri="{FF2B5EF4-FFF2-40B4-BE49-F238E27FC236}">
                <a16:creationId xmlns:a16="http://schemas.microsoft.com/office/drawing/2014/main" id="{D919EC75-FBCE-4173-A007-BA1EBF8037A6}"/>
              </a:ext>
            </a:extLst>
          </p:cNvPr>
          <p:cNvSpPr>
            <a:spLocks noGrp="1"/>
          </p:cNvSpPr>
          <p:nvPr>
            <p:ph type="sldNum" sz="quarter" idx="12"/>
          </p:nvPr>
        </p:nvSpPr>
        <p:spPr/>
        <p:txBody>
          <a:bodyPr/>
          <a:lstStyle/>
          <a:p>
            <a:fld id="{583C1354-0F4F-4118-983A-17CBBA946E76}" type="slidenum">
              <a:rPr lang="en-RW" smtClean="0"/>
              <a:t>1</a:t>
            </a:fld>
            <a:endParaRPr lang="en-RW"/>
          </a:p>
        </p:txBody>
      </p:sp>
      <p:sp>
        <p:nvSpPr>
          <p:cNvPr id="6" name="Title 1">
            <a:extLst>
              <a:ext uri="{FF2B5EF4-FFF2-40B4-BE49-F238E27FC236}">
                <a16:creationId xmlns:a16="http://schemas.microsoft.com/office/drawing/2014/main" id="{84243FCD-FD3C-4A49-AC50-77F16500E573}"/>
              </a:ext>
            </a:extLst>
          </p:cNvPr>
          <p:cNvSpPr txBox="1">
            <a:spLocks/>
          </p:cNvSpPr>
          <p:nvPr/>
        </p:nvSpPr>
        <p:spPr>
          <a:xfrm>
            <a:off x="750278" y="3429000"/>
            <a:ext cx="10716065" cy="1403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Lecture 17: </a:t>
            </a:r>
            <a:r>
              <a:rPr lang="en-US" sz="3600" i="1" dirty="0"/>
              <a:t>Pass 2D array to a function, static variables, function overloading, pointers</a:t>
            </a:r>
            <a:endParaRPr lang="en-RW" sz="3600" dirty="0"/>
          </a:p>
        </p:txBody>
      </p:sp>
    </p:spTree>
    <p:extLst>
      <p:ext uri="{BB962C8B-B14F-4D97-AF65-F5344CB8AC3E}">
        <p14:creationId xmlns:p14="http://schemas.microsoft.com/office/powerpoint/2010/main" val="121198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7B4E-13E5-4078-BF03-F031CE7BF876}"/>
              </a:ext>
            </a:extLst>
          </p:cNvPr>
          <p:cNvSpPr>
            <a:spLocks noGrp="1"/>
          </p:cNvSpPr>
          <p:nvPr>
            <p:ph type="title"/>
          </p:nvPr>
        </p:nvSpPr>
        <p:spPr/>
        <p:txBody>
          <a:bodyPr/>
          <a:lstStyle/>
          <a:p>
            <a:r>
              <a:rPr lang="en-US" dirty="0"/>
              <a:t>Static variables</a:t>
            </a:r>
            <a:endParaRPr lang="en-RW" dirty="0"/>
          </a:p>
        </p:txBody>
      </p:sp>
      <p:sp>
        <p:nvSpPr>
          <p:cNvPr id="3" name="Content Placeholder 2">
            <a:extLst>
              <a:ext uri="{FF2B5EF4-FFF2-40B4-BE49-F238E27FC236}">
                <a16:creationId xmlns:a16="http://schemas.microsoft.com/office/drawing/2014/main" id="{0EC59C2F-2A1B-476A-AF05-28621B7189C1}"/>
              </a:ext>
            </a:extLst>
          </p:cNvPr>
          <p:cNvSpPr>
            <a:spLocks noGrp="1"/>
          </p:cNvSpPr>
          <p:nvPr>
            <p:ph idx="1"/>
          </p:nvPr>
        </p:nvSpPr>
        <p:spPr/>
        <p:txBody>
          <a:bodyPr/>
          <a:lstStyle/>
          <a:p>
            <a:r>
              <a:rPr lang="en-US" dirty="0"/>
              <a:t>When a variable is declared as static, space for </a:t>
            </a:r>
            <a:r>
              <a:rPr lang="en-US" b="1" dirty="0"/>
              <a:t>it gets allocated for the lifetime of the program</a:t>
            </a:r>
          </a:p>
          <a:p>
            <a:r>
              <a:rPr lang="en-US" dirty="0"/>
              <a:t>Static variables when used inside function are initialized only once, and then they hold there value even through function calls.</a:t>
            </a:r>
          </a:p>
          <a:p>
            <a:endParaRPr lang="en-US" dirty="0"/>
          </a:p>
          <a:p>
            <a:pPr marL="0" indent="0">
              <a:buNone/>
            </a:pPr>
            <a:endParaRPr lang="en-US" dirty="0"/>
          </a:p>
          <a:p>
            <a:r>
              <a:rPr lang="en-US" dirty="0"/>
              <a:t>An uninitialized static variable set to </a:t>
            </a:r>
            <a:r>
              <a:rPr lang="en-US" b="1" dirty="0"/>
              <a:t>0</a:t>
            </a:r>
            <a:r>
              <a:rPr lang="en-US" dirty="0"/>
              <a:t>.</a:t>
            </a:r>
          </a:p>
          <a:p>
            <a:pPr marL="0" indent="0">
              <a:buNone/>
            </a:pPr>
            <a:endParaRPr lang="en-RW" dirty="0"/>
          </a:p>
        </p:txBody>
      </p:sp>
      <p:sp>
        <p:nvSpPr>
          <p:cNvPr id="4" name="Slide Number Placeholder 3">
            <a:extLst>
              <a:ext uri="{FF2B5EF4-FFF2-40B4-BE49-F238E27FC236}">
                <a16:creationId xmlns:a16="http://schemas.microsoft.com/office/drawing/2014/main" id="{D06C0D81-18D8-4450-B706-06B698A78D59}"/>
              </a:ext>
            </a:extLst>
          </p:cNvPr>
          <p:cNvSpPr>
            <a:spLocks noGrp="1"/>
          </p:cNvSpPr>
          <p:nvPr>
            <p:ph type="sldNum" sz="quarter" idx="12"/>
          </p:nvPr>
        </p:nvSpPr>
        <p:spPr/>
        <p:txBody>
          <a:bodyPr/>
          <a:lstStyle/>
          <a:p>
            <a:fld id="{583C1354-0F4F-4118-983A-17CBBA946E76}" type="slidenum">
              <a:rPr lang="en-RW" smtClean="0"/>
              <a:t>10</a:t>
            </a:fld>
            <a:endParaRPr lang="en-RW"/>
          </a:p>
        </p:txBody>
      </p:sp>
      <p:sp>
        <p:nvSpPr>
          <p:cNvPr id="6" name="Rectangle 5">
            <a:extLst>
              <a:ext uri="{FF2B5EF4-FFF2-40B4-BE49-F238E27FC236}">
                <a16:creationId xmlns:a16="http://schemas.microsoft.com/office/drawing/2014/main" id="{2C623797-EB22-434D-A3AF-8DE3DC2D1444}"/>
              </a:ext>
            </a:extLst>
          </p:cNvPr>
          <p:cNvSpPr/>
          <p:nvPr/>
        </p:nvSpPr>
        <p:spPr>
          <a:xfrm>
            <a:off x="4512575" y="3429000"/>
            <a:ext cx="2421625" cy="461665"/>
          </a:xfrm>
          <a:prstGeom prst="rect">
            <a:avLst/>
          </a:prstGeom>
        </p:spPr>
        <p:txBody>
          <a:bodyPr wrap="none">
            <a:spAutoFit/>
          </a:bodyPr>
          <a:lstStyle/>
          <a:p>
            <a:r>
              <a:rPr lang="en-RW" sz="2400" dirty="0">
                <a:highlight>
                  <a:srgbClr val="FFFF00"/>
                </a:highlight>
              </a:rPr>
              <a:t>static int count=0;</a:t>
            </a:r>
          </a:p>
        </p:txBody>
      </p:sp>
      <p:sp>
        <p:nvSpPr>
          <p:cNvPr id="7" name="Rectangle 6">
            <a:extLst>
              <a:ext uri="{FF2B5EF4-FFF2-40B4-BE49-F238E27FC236}">
                <a16:creationId xmlns:a16="http://schemas.microsoft.com/office/drawing/2014/main" id="{AC26CEDD-09B3-418C-B81A-AF69C68B8115}"/>
              </a:ext>
            </a:extLst>
          </p:cNvPr>
          <p:cNvSpPr/>
          <p:nvPr/>
        </p:nvSpPr>
        <p:spPr>
          <a:xfrm>
            <a:off x="6934200" y="4119784"/>
            <a:ext cx="6096000" cy="2308324"/>
          </a:xfrm>
          <a:prstGeom prst="rect">
            <a:avLst/>
          </a:prstGeom>
        </p:spPr>
        <p:txBody>
          <a:bodyPr>
            <a:spAutoFit/>
          </a:bodyPr>
          <a:lstStyle/>
          <a:p>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endParaRPr lang="en-RW" dirty="0"/>
          </a:p>
        </p:txBody>
      </p:sp>
      <p:pic>
        <p:nvPicPr>
          <p:cNvPr id="8" name="Picture 7">
            <a:extLst>
              <a:ext uri="{FF2B5EF4-FFF2-40B4-BE49-F238E27FC236}">
                <a16:creationId xmlns:a16="http://schemas.microsoft.com/office/drawing/2014/main" id="{B35062DF-9332-4F2C-AD60-CA808022164F}"/>
              </a:ext>
            </a:extLst>
          </p:cNvPr>
          <p:cNvPicPr>
            <a:picLocks noChangeAspect="1"/>
          </p:cNvPicPr>
          <p:nvPr/>
        </p:nvPicPr>
        <p:blipFill>
          <a:blip r:embed="rId2"/>
          <a:stretch>
            <a:fillRect/>
          </a:stretch>
        </p:blipFill>
        <p:spPr>
          <a:xfrm>
            <a:off x="2517320" y="4813894"/>
            <a:ext cx="3761185" cy="1013217"/>
          </a:xfrm>
          <a:prstGeom prst="rect">
            <a:avLst/>
          </a:prstGeom>
        </p:spPr>
      </p:pic>
    </p:spTree>
    <p:extLst>
      <p:ext uri="{BB962C8B-B14F-4D97-AF65-F5344CB8AC3E}">
        <p14:creationId xmlns:p14="http://schemas.microsoft.com/office/powerpoint/2010/main" val="382397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3BA2-B697-4B24-90A7-924B2175062A}"/>
              </a:ext>
            </a:extLst>
          </p:cNvPr>
          <p:cNvSpPr>
            <a:spLocks noGrp="1"/>
          </p:cNvSpPr>
          <p:nvPr>
            <p:ph type="title"/>
          </p:nvPr>
        </p:nvSpPr>
        <p:spPr>
          <a:xfrm>
            <a:off x="994116" y="501650"/>
            <a:ext cx="10359683" cy="771344"/>
          </a:xfrm>
        </p:spPr>
        <p:txBody>
          <a:bodyPr/>
          <a:lstStyle/>
          <a:p>
            <a:r>
              <a:rPr lang="en-US" dirty="0"/>
              <a:t>Without using static</a:t>
            </a:r>
            <a:endParaRPr lang="en-RW" dirty="0"/>
          </a:p>
        </p:txBody>
      </p:sp>
      <p:sp>
        <p:nvSpPr>
          <p:cNvPr id="4" name="Slide Number Placeholder 3">
            <a:extLst>
              <a:ext uri="{FF2B5EF4-FFF2-40B4-BE49-F238E27FC236}">
                <a16:creationId xmlns:a16="http://schemas.microsoft.com/office/drawing/2014/main" id="{880F8C8C-7882-4E16-A8DA-1960637ADBD7}"/>
              </a:ext>
            </a:extLst>
          </p:cNvPr>
          <p:cNvSpPr>
            <a:spLocks noGrp="1"/>
          </p:cNvSpPr>
          <p:nvPr>
            <p:ph type="sldNum" sz="quarter" idx="12"/>
          </p:nvPr>
        </p:nvSpPr>
        <p:spPr/>
        <p:txBody>
          <a:bodyPr/>
          <a:lstStyle/>
          <a:p>
            <a:fld id="{583C1354-0F4F-4118-983A-17CBBA946E76}" type="slidenum">
              <a:rPr lang="en-RW" smtClean="0"/>
              <a:t>11</a:t>
            </a:fld>
            <a:endParaRPr lang="en-RW"/>
          </a:p>
        </p:txBody>
      </p:sp>
      <p:pic>
        <p:nvPicPr>
          <p:cNvPr id="5" name="Picture 4">
            <a:extLst>
              <a:ext uri="{FF2B5EF4-FFF2-40B4-BE49-F238E27FC236}">
                <a16:creationId xmlns:a16="http://schemas.microsoft.com/office/drawing/2014/main" id="{DBAF0C44-9DBC-4B10-9D84-531D4E5B76EA}"/>
              </a:ext>
            </a:extLst>
          </p:cNvPr>
          <p:cNvPicPr>
            <a:picLocks noChangeAspect="1"/>
          </p:cNvPicPr>
          <p:nvPr/>
        </p:nvPicPr>
        <p:blipFill>
          <a:blip r:embed="rId2"/>
          <a:stretch>
            <a:fillRect/>
          </a:stretch>
        </p:blipFill>
        <p:spPr>
          <a:xfrm>
            <a:off x="5702105" y="887322"/>
            <a:ext cx="5045991" cy="1166006"/>
          </a:xfrm>
          <a:prstGeom prst="rect">
            <a:avLst/>
          </a:prstGeom>
        </p:spPr>
      </p:pic>
      <p:sp>
        <p:nvSpPr>
          <p:cNvPr id="6" name="Rectangle 5">
            <a:extLst>
              <a:ext uri="{FF2B5EF4-FFF2-40B4-BE49-F238E27FC236}">
                <a16:creationId xmlns:a16="http://schemas.microsoft.com/office/drawing/2014/main" id="{BDCEFF05-3A5B-45FF-A47C-927C750E7BE4}"/>
              </a:ext>
            </a:extLst>
          </p:cNvPr>
          <p:cNvSpPr/>
          <p:nvPr/>
        </p:nvSpPr>
        <p:spPr>
          <a:xfrm>
            <a:off x="994117" y="1339592"/>
            <a:ext cx="6096000" cy="5016758"/>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counter()</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count = 0;</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count++;</a:t>
            </a:r>
          </a:p>
          <a:p>
            <a:r>
              <a:rPr lang="en-RW" sz="2000" dirty="0">
                <a:solidFill>
                  <a:srgbClr val="000000"/>
                </a:solidFill>
                <a:latin typeface="Consolas" panose="020B0609020204030204" pitchFamily="49" charset="0"/>
              </a:rPr>
              <a:t>}</a:t>
            </a:r>
          </a:p>
          <a:p>
            <a:endParaRPr lang="en-RW"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5; i++)</a:t>
            </a:r>
          </a:p>
          <a:p>
            <a:pPr lvl="1"/>
            <a:r>
              <a:rPr lang="en-RW"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	counter();</a:t>
            </a:r>
          </a:p>
          <a:p>
            <a:pPr lvl="1"/>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endParaRPr lang="en-RW" sz="2000" dirty="0"/>
          </a:p>
        </p:txBody>
      </p:sp>
      <p:sp>
        <p:nvSpPr>
          <p:cNvPr id="8" name="Rectangle 7">
            <a:extLst>
              <a:ext uri="{FF2B5EF4-FFF2-40B4-BE49-F238E27FC236}">
                <a16:creationId xmlns:a16="http://schemas.microsoft.com/office/drawing/2014/main" id="{5D880C5A-A8EF-48BD-9495-008189349C4B}"/>
              </a:ext>
            </a:extLst>
          </p:cNvPr>
          <p:cNvSpPr/>
          <p:nvPr/>
        </p:nvSpPr>
        <p:spPr>
          <a:xfrm>
            <a:off x="5702105" y="2898360"/>
            <a:ext cx="6096000" cy="2677656"/>
          </a:xfrm>
          <a:prstGeom prst="rect">
            <a:avLst/>
          </a:prstGeom>
          <a:solidFill>
            <a:schemeClr val="accent6">
              <a:lumMod val="40000"/>
              <a:lumOff val="60000"/>
            </a:schemeClr>
          </a:solidFill>
          <a:ln>
            <a:solidFill>
              <a:schemeClr val="accent1"/>
            </a:solidFill>
          </a:ln>
        </p:spPr>
        <p:txBody>
          <a:bodyPr>
            <a:spAutoFit/>
          </a:bodyPr>
          <a:lstStyle/>
          <a:p>
            <a:pPr algn="just"/>
            <a:r>
              <a:rPr lang="en-RW" sz="2400" dirty="0"/>
              <a:t>If we do not use static keyword, the variable count, is reinitialized every</a:t>
            </a:r>
            <a:r>
              <a:rPr lang="en-US" sz="2400" dirty="0"/>
              <a:t> </a:t>
            </a:r>
            <a:r>
              <a:rPr lang="en-RW" sz="2400" dirty="0"/>
              <a:t>time when counter() function is called, and gets destroyed each time when counter() functions ends. But, if we make it static, once initialized count will have a scope till the end of main() function and it will carry its value through function calls too.</a:t>
            </a:r>
          </a:p>
        </p:txBody>
      </p:sp>
    </p:spTree>
    <p:extLst>
      <p:ext uri="{BB962C8B-B14F-4D97-AF65-F5344CB8AC3E}">
        <p14:creationId xmlns:p14="http://schemas.microsoft.com/office/powerpoint/2010/main" val="227089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3BA2-B697-4B24-90A7-924B2175062A}"/>
              </a:ext>
            </a:extLst>
          </p:cNvPr>
          <p:cNvSpPr>
            <a:spLocks noGrp="1"/>
          </p:cNvSpPr>
          <p:nvPr>
            <p:ph type="title"/>
          </p:nvPr>
        </p:nvSpPr>
        <p:spPr>
          <a:xfrm>
            <a:off x="994117" y="501650"/>
            <a:ext cx="10515600" cy="771344"/>
          </a:xfrm>
        </p:spPr>
        <p:txBody>
          <a:bodyPr/>
          <a:lstStyle/>
          <a:p>
            <a:r>
              <a:rPr lang="en-US" dirty="0"/>
              <a:t>With using static</a:t>
            </a:r>
            <a:endParaRPr lang="en-RW" dirty="0"/>
          </a:p>
        </p:txBody>
      </p:sp>
      <p:sp>
        <p:nvSpPr>
          <p:cNvPr id="4" name="Slide Number Placeholder 3">
            <a:extLst>
              <a:ext uri="{FF2B5EF4-FFF2-40B4-BE49-F238E27FC236}">
                <a16:creationId xmlns:a16="http://schemas.microsoft.com/office/drawing/2014/main" id="{880F8C8C-7882-4E16-A8DA-1960637ADBD7}"/>
              </a:ext>
            </a:extLst>
          </p:cNvPr>
          <p:cNvSpPr>
            <a:spLocks noGrp="1"/>
          </p:cNvSpPr>
          <p:nvPr>
            <p:ph type="sldNum" sz="quarter" idx="12"/>
          </p:nvPr>
        </p:nvSpPr>
        <p:spPr/>
        <p:txBody>
          <a:bodyPr/>
          <a:lstStyle/>
          <a:p>
            <a:fld id="{583C1354-0F4F-4118-983A-17CBBA946E76}" type="slidenum">
              <a:rPr lang="en-RW" smtClean="0"/>
              <a:t>12</a:t>
            </a:fld>
            <a:endParaRPr lang="en-RW"/>
          </a:p>
        </p:txBody>
      </p:sp>
      <p:sp>
        <p:nvSpPr>
          <p:cNvPr id="6" name="Rectangle 5">
            <a:extLst>
              <a:ext uri="{FF2B5EF4-FFF2-40B4-BE49-F238E27FC236}">
                <a16:creationId xmlns:a16="http://schemas.microsoft.com/office/drawing/2014/main" id="{BDCEFF05-3A5B-45FF-A47C-927C750E7BE4}"/>
              </a:ext>
            </a:extLst>
          </p:cNvPr>
          <p:cNvSpPr/>
          <p:nvPr/>
        </p:nvSpPr>
        <p:spPr>
          <a:xfrm>
            <a:off x="994117" y="1339592"/>
            <a:ext cx="6096000" cy="5016758"/>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counter()</a:t>
            </a:r>
          </a:p>
          <a:p>
            <a:r>
              <a:rPr lang="en-RW" sz="2000" dirty="0">
                <a:solidFill>
                  <a:srgbClr val="000000"/>
                </a:solidFill>
                <a:latin typeface="Consolas" panose="020B0609020204030204" pitchFamily="49" charset="0"/>
              </a:rPr>
              <a:t>{</a:t>
            </a:r>
          </a:p>
          <a:p>
            <a:pPr lvl="1"/>
            <a:r>
              <a:rPr lang="en-US" sz="2000" dirty="0">
                <a:solidFill>
                  <a:srgbClr val="0000FF"/>
                </a:solidFill>
                <a:highlight>
                  <a:srgbClr val="FFFF00"/>
                </a:highlight>
                <a:latin typeface="Consolas" panose="020B0609020204030204" pitchFamily="49" charset="0"/>
              </a:rPr>
              <a:t>static</a:t>
            </a:r>
            <a:r>
              <a:rPr lang="en-US" sz="2000" dirty="0">
                <a:solidFill>
                  <a:srgbClr val="0000FF"/>
                </a:solidFill>
                <a:latin typeface="Consolas" panose="020B0609020204030204" pitchFamily="49" charset="0"/>
              </a:rPr>
              <a:t> int</a:t>
            </a:r>
            <a:r>
              <a:rPr lang="en-US" sz="2000" dirty="0">
                <a:solidFill>
                  <a:srgbClr val="000000"/>
                </a:solidFill>
                <a:latin typeface="Consolas" panose="020B0609020204030204" pitchFamily="49" charset="0"/>
              </a:rPr>
              <a:t> count = 0;</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count++;</a:t>
            </a:r>
          </a:p>
          <a:p>
            <a:r>
              <a:rPr lang="en-RW" sz="2000" dirty="0">
                <a:solidFill>
                  <a:srgbClr val="000000"/>
                </a:solidFill>
                <a:latin typeface="Consolas" panose="020B0609020204030204" pitchFamily="49" charset="0"/>
              </a:rPr>
              <a:t>}</a:t>
            </a:r>
          </a:p>
          <a:p>
            <a:endParaRPr lang="en-RW"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5; i++)</a:t>
            </a:r>
          </a:p>
          <a:p>
            <a:pPr lvl="1"/>
            <a:r>
              <a:rPr lang="en-RW"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	counter();</a:t>
            </a:r>
          </a:p>
          <a:p>
            <a:pPr lvl="1"/>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endParaRPr lang="en-RW" sz="2000" dirty="0"/>
          </a:p>
        </p:txBody>
      </p:sp>
      <p:pic>
        <p:nvPicPr>
          <p:cNvPr id="3" name="Picture 2">
            <a:extLst>
              <a:ext uri="{FF2B5EF4-FFF2-40B4-BE49-F238E27FC236}">
                <a16:creationId xmlns:a16="http://schemas.microsoft.com/office/drawing/2014/main" id="{76081186-7E01-42C4-8C71-5BC396CE3201}"/>
              </a:ext>
            </a:extLst>
          </p:cNvPr>
          <p:cNvPicPr>
            <a:picLocks noChangeAspect="1"/>
          </p:cNvPicPr>
          <p:nvPr/>
        </p:nvPicPr>
        <p:blipFill>
          <a:blip r:embed="rId2"/>
          <a:stretch>
            <a:fillRect/>
          </a:stretch>
        </p:blipFill>
        <p:spPr>
          <a:xfrm>
            <a:off x="6164443" y="3094893"/>
            <a:ext cx="4855981" cy="1144906"/>
          </a:xfrm>
          <a:prstGeom prst="rect">
            <a:avLst/>
          </a:prstGeom>
        </p:spPr>
      </p:pic>
    </p:spTree>
    <p:extLst>
      <p:ext uri="{BB962C8B-B14F-4D97-AF65-F5344CB8AC3E}">
        <p14:creationId xmlns:p14="http://schemas.microsoft.com/office/powerpoint/2010/main" val="28580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65A1-BBFA-4DA5-89DA-D6BBA7E412EC}"/>
              </a:ext>
            </a:extLst>
          </p:cNvPr>
          <p:cNvSpPr>
            <a:spLocks noGrp="1"/>
          </p:cNvSpPr>
          <p:nvPr>
            <p:ph type="title"/>
          </p:nvPr>
        </p:nvSpPr>
        <p:spPr>
          <a:xfrm>
            <a:off x="205154" y="216987"/>
            <a:ext cx="10515600" cy="771344"/>
          </a:xfrm>
        </p:spPr>
        <p:txBody>
          <a:bodyPr>
            <a:normAutofit/>
          </a:bodyPr>
          <a:lstStyle/>
          <a:p>
            <a:r>
              <a:rPr lang="en-US" sz="2800" dirty="0"/>
              <a:t>Example</a:t>
            </a:r>
            <a:endParaRPr lang="en-RW" sz="2800" dirty="0"/>
          </a:p>
        </p:txBody>
      </p:sp>
      <p:sp>
        <p:nvSpPr>
          <p:cNvPr id="4" name="Slide Number Placeholder 3">
            <a:extLst>
              <a:ext uri="{FF2B5EF4-FFF2-40B4-BE49-F238E27FC236}">
                <a16:creationId xmlns:a16="http://schemas.microsoft.com/office/drawing/2014/main" id="{7D92FAF4-88B2-4C05-B8CD-ACD0C2642FEC}"/>
              </a:ext>
            </a:extLst>
          </p:cNvPr>
          <p:cNvSpPr>
            <a:spLocks noGrp="1"/>
          </p:cNvSpPr>
          <p:nvPr>
            <p:ph type="sldNum" sz="quarter" idx="12"/>
          </p:nvPr>
        </p:nvSpPr>
        <p:spPr/>
        <p:txBody>
          <a:bodyPr/>
          <a:lstStyle/>
          <a:p>
            <a:fld id="{583C1354-0F4F-4118-983A-17CBBA946E76}" type="slidenum">
              <a:rPr lang="en-RW" smtClean="0"/>
              <a:t>13</a:t>
            </a:fld>
            <a:endParaRPr lang="en-RW"/>
          </a:p>
        </p:txBody>
      </p:sp>
      <p:pic>
        <p:nvPicPr>
          <p:cNvPr id="5" name="Picture 4">
            <a:extLst>
              <a:ext uri="{FF2B5EF4-FFF2-40B4-BE49-F238E27FC236}">
                <a16:creationId xmlns:a16="http://schemas.microsoft.com/office/drawing/2014/main" id="{FCDA57CF-BEB0-406E-871B-4F1FD7796792}"/>
              </a:ext>
            </a:extLst>
          </p:cNvPr>
          <p:cNvPicPr>
            <a:picLocks noChangeAspect="1"/>
          </p:cNvPicPr>
          <p:nvPr/>
        </p:nvPicPr>
        <p:blipFill>
          <a:blip r:embed="rId2"/>
          <a:stretch>
            <a:fillRect/>
          </a:stretch>
        </p:blipFill>
        <p:spPr>
          <a:xfrm>
            <a:off x="3146547" y="4313175"/>
            <a:ext cx="3311697" cy="1875766"/>
          </a:xfrm>
          <a:prstGeom prst="rect">
            <a:avLst/>
          </a:prstGeom>
        </p:spPr>
      </p:pic>
      <p:sp>
        <p:nvSpPr>
          <p:cNvPr id="6" name="Rectangle 5">
            <a:extLst>
              <a:ext uri="{FF2B5EF4-FFF2-40B4-BE49-F238E27FC236}">
                <a16:creationId xmlns:a16="http://schemas.microsoft.com/office/drawing/2014/main" id="{9CBB5F1F-F4DE-477F-8429-AEDABF24B094}"/>
              </a:ext>
            </a:extLst>
          </p:cNvPr>
          <p:cNvSpPr/>
          <p:nvPr/>
        </p:nvSpPr>
        <p:spPr>
          <a:xfrm>
            <a:off x="205153" y="988331"/>
            <a:ext cx="6448865" cy="3170099"/>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tryMe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&amp; </a:t>
            </a:r>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x = 8;</a:t>
            </a:r>
          </a:p>
          <a:p>
            <a:pPr lvl="1"/>
            <a:r>
              <a:rPr lang="en-US" sz="2000" dirty="0">
                <a:solidFill>
                  <a:srgbClr val="0000FF"/>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count = 1; count &lt; 5; count++)</a:t>
            </a:r>
          </a:p>
          <a:p>
            <a:pPr lvl="1"/>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tryMe</a:t>
            </a:r>
            <a:r>
              <a:rPr lang="en-US" sz="2000" dirty="0">
                <a:solidFill>
                  <a:srgbClr val="000000"/>
                </a:solidFill>
                <a:latin typeface="Consolas" panose="020B0609020204030204" pitchFamily="49" charset="0"/>
              </a:rPr>
              <a:t>(x);</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01BD1C7C-5E5A-4F7E-BAF0-245A6199C44A}"/>
              </a:ext>
            </a:extLst>
          </p:cNvPr>
          <p:cNvSpPr/>
          <p:nvPr/>
        </p:nvSpPr>
        <p:spPr>
          <a:xfrm>
            <a:off x="6934200" y="957944"/>
            <a:ext cx="6096000" cy="4678204"/>
          </a:xfrm>
          <a:prstGeom prst="rect">
            <a:avLst/>
          </a:prstGeom>
        </p:spPr>
        <p:txBody>
          <a:bodyPr>
            <a:spAutoFit/>
          </a:bodyPr>
          <a:lstStyle/>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tryMe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&amp; </a:t>
            </a:r>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 = 2;</a:t>
            </a:r>
          </a:p>
          <a:p>
            <a:pPr lvl="1"/>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 % 2 == 0)</a:t>
            </a:r>
          </a:p>
          <a:p>
            <a:pPr lvl="1"/>
            <a:r>
              <a:rPr lang="en-RW" sz="2000" dirty="0">
                <a:solidFill>
                  <a:srgbClr val="000000"/>
                </a:solidFill>
                <a:latin typeface="Consolas" panose="020B0609020204030204" pitchFamily="49" charset="0"/>
              </a:rPr>
              <a:t>{</a:t>
            </a:r>
          </a:p>
          <a:p>
            <a:pPr lvl="2"/>
            <a:r>
              <a:rPr lang="en-US" sz="2000" dirty="0">
                <a:solidFill>
                  <a:srgbClr val="000000"/>
                </a:solidFill>
                <a:latin typeface="Consolas" panose="020B0609020204030204" pitchFamily="49" charset="0"/>
              </a:rPr>
              <a:t>num++;</a:t>
            </a:r>
          </a:p>
          <a:p>
            <a:pPr lvl="2"/>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 = </a:t>
            </a:r>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 + 3;</a:t>
            </a:r>
          </a:p>
          <a:p>
            <a:pPr lvl="1"/>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else</a:t>
            </a:r>
            <a:endParaRPr lang="en-US" sz="2000" dirty="0">
              <a:solidFill>
                <a:srgbClr val="000000"/>
              </a:solidFill>
              <a:latin typeface="Consolas" panose="020B0609020204030204" pitchFamily="49" charset="0"/>
            </a:endParaRPr>
          </a:p>
          <a:p>
            <a:pPr lvl="1"/>
            <a:r>
              <a:rPr lang="en-RW" sz="2000" dirty="0">
                <a:solidFill>
                  <a:srgbClr val="000000"/>
                </a:solidFill>
                <a:latin typeface="Consolas" panose="020B0609020204030204" pitchFamily="49" charset="0"/>
              </a:rPr>
              <a:t>{</a:t>
            </a:r>
          </a:p>
          <a:p>
            <a:pPr lvl="2"/>
            <a:r>
              <a:rPr lang="en-US" sz="2000" dirty="0">
                <a:solidFill>
                  <a:srgbClr val="000000"/>
                </a:solidFill>
                <a:latin typeface="Consolas" panose="020B0609020204030204" pitchFamily="49" charset="0"/>
              </a:rPr>
              <a:t>num--;</a:t>
            </a:r>
          </a:p>
          <a:p>
            <a:pPr lvl="2"/>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 = </a:t>
            </a:r>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 + 5;</a:t>
            </a:r>
          </a:p>
          <a:p>
            <a:pPr lvl="1"/>
            <a:r>
              <a:rPr lang="en-RW"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v</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num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RW"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2349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9C7E-FBA2-44A7-A446-398794936D90}"/>
              </a:ext>
            </a:extLst>
          </p:cNvPr>
          <p:cNvSpPr>
            <a:spLocks noGrp="1"/>
          </p:cNvSpPr>
          <p:nvPr>
            <p:ph type="title"/>
          </p:nvPr>
        </p:nvSpPr>
        <p:spPr/>
        <p:txBody>
          <a:bodyPr/>
          <a:lstStyle/>
          <a:p>
            <a:r>
              <a:rPr lang="en-US" dirty="0"/>
              <a:t>Function overloading</a:t>
            </a:r>
            <a:endParaRPr lang="en-RW" dirty="0"/>
          </a:p>
        </p:txBody>
      </p:sp>
      <p:sp>
        <p:nvSpPr>
          <p:cNvPr id="3" name="Content Placeholder 2">
            <a:extLst>
              <a:ext uri="{FF2B5EF4-FFF2-40B4-BE49-F238E27FC236}">
                <a16:creationId xmlns:a16="http://schemas.microsoft.com/office/drawing/2014/main" id="{5F66DF23-DC65-40BB-8823-4B47E6ABAD8E}"/>
              </a:ext>
            </a:extLst>
          </p:cNvPr>
          <p:cNvSpPr>
            <a:spLocks noGrp="1"/>
          </p:cNvSpPr>
          <p:nvPr>
            <p:ph idx="1"/>
          </p:nvPr>
        </p:nvSpPr>
        <p:spPr/>
        <p:txBody>
          <a:bodyPr/>
          <a:lstStyle/>
          <a:p>
            <a:r>
              <a:rPr lang="en-US" dirty="0"/>
              <a:t>Function Overloading in C++ can be defined as the process of having two or more member functions of a class with the same name, but different in parameters. </a:t>
            </a:r>
          </a:p>
          <a:p>
            <a:r>
              <a:rPr lang="en-US" dirty="0"/>
              <a:t>In function overloading, the function can be redefined either 1) </a:t>
            </a:r>
            <a:r>
              <a:rPr lang="en-US" b="1" dirty="0">
                <a:highlight>
                  <a:srgbClr val="FFFF00"/>
                </a:highlight>
              </a:rPr>
              <a:t>by using different types of arguments</a:t>
            </a:r>
            <a:r>
              <a:rPr lang="en-US" dirty="0"/>
              <a:t> or 2) </a:t>
            </a:r>
            <a:r>
              <a:rPr lang="en-US" b="1" dirty="0">
                <a:highlight>
                  <a:srgbClr val="FFFF00"/>
                </a:highlight>
              </a:rPr>
              <a:t>a different number of arguments according to the requirement</a:t>
            </a:r>
            <a:r>
              <a:rPr lang="en-US" dirty="0"/>
              <a:t>. Return type is irrelevant</a:t>
            </a:r>
          </a:p>
          <a:p>
            <a:r>
              <a:rPr lang="en-US" dirty="0"/>
              <a:t>It is only through these differences compiler can differentiate between the two overloaded functions.</a:t>
            </a:r>
          </a:p>
          <a:p>
            <a:r>
              <a:rPr lang="en-US" dirty="0"/>
              <a:t>One of the major advantages of Function overloading is that it increases the readability of the program because we don’t need to use different names for the same action again and again.</a:t>
            </a:r>
            <a:endParaRPr lang="en-RW" dirty="0"/>
          </a:p>
        </p:txBody>
      </p:sp>
      <p:sp>
        <p:nvSpPr>
          <p:cNvPr id="4" name="Slide Number Placeholder 3">
            <a:extLst>
              <a:ext uri="{FF2B5EF4-FFF2-40B4-BE49-F238E27FC236}">
                <a16:creationId xmlns:a16="http://schemas.microsoft.com/office/drawing/2014/main" id="{E4E0E5D8-1088-41EE-A0EE-46470CAFDC68}"/>
              </a:ext>
            </a:extLst>
          </p:cNvPr>
          <p:cNvSpPr>
            <a:spLocks noGrp="1"/>
          </p:cNvSpPr>
          <p:nvPr>
            <p:ph type="sldNum" sz="quarter" idx="12"/>
          </p:nvPr>
        </p:nvSpPr>
        <p:spPr/>
        <p:txBody>
          <a:bodyPr/>
          <a:lstStyle/>
          <a:p>
            <a:fld id="{583C1354-0F4F-4118-983A-17CBBA946E76}" type="slidenum">
              <a:rPr lang="en-RW" smtClean="0"/>
              <a:t>14</a:t>
            </a:fld>
            <a:endParaRPr lang="en-RW"/>
          </a:p>
        </p:txBody>
      </p:sp>
    </p:spTree>
    <p:extLst>
      <p:ext uri="{BB962C8B-B14F-4D97-AF65-F5344CB8AC3E}">
        <p14:creationId xmlns:p14="http://schemas.microsoft.com/office/powerpoint/2010/main" val="426373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1B185-EEFF-4D6D-858A-ED7CEC45E746}"/>
              </a:ext>
            </a:extLst>
          </p:cNvPr>
          <p:cNvSpPr>
            <a:spLocks noGrp="1"/>
          </p:cNvSpPr>
          <p:nvPr>
            <p:ph idx="1"/>
          </p:nvPr>
        </p:nvSpPr>
        <p:spPr>
          <a:xfrm>
            <a:off x="533401" y="348677"/>
            <a:ext cx="10515600" cy="4570233"/>
          </a:xfrm>
        </p:spPr>
        <p:txBody>
          <a:bodyPr>
            <a:normAutofit/>
          </a:bodyPr>
          <a:lstStyle/>
          <a:p>
            <a:pPr algn="ctr"/>
            <a:r>
              <a:rPr lang="en-US" sz="2000" b="1" dirty="0"/>
              <a:t>Design Calculator to add and multiply 2 and 3 int, double, long, short numbers</a:t>
            </a:r>
            <a:endParaRPr lang="en-RW" sz="2000" b="1" dirty="0"/>
          </a:p>
        </p:txBody>
      </p:sp>
      <p:sp>
        <p:nvSpPr>
          <p:cNvPr id="4" name="Slide Number Placeholder 3">
            <a:extLst>
              <a:ext uri="{FF2B5EF4-FFF2-40B4-BE49-F238E27FC236}">
                <a16:creationId xmlns:a16="http://schemas.microsoft.com/office/drawing/2014/main" id="{39352DA8-3D96-4AD4-BDD0-37DFDD97BC87}"/>
              </a:ext>
            </a:extLst>
          </p:cNvPr>
          <p:cNvSpPr>
            <a:spLocks noGrp="1"/>
          </p:cNvSpPr>
          <p:nvPr>
            <p:ph type="sldNum" sz="quarter" idx="12"/>
          </p:nvPr>
        </p:nvSpPr>
        <p:spPr/>
        <p:txBody>
          <a:bodyPr/>
          <a:lstStyle/>
          <a:p>
            <a:fld id="{583C1354-0F4F-4118-983A-17CBBA946E76}" type="slidenum">
              <a:rPr lang="en-RW" smtClean="0"/>
              <a:t>15</a:t>
            </a:fld>
            <a:endParaRPr lang="en-RW"/>
          </a:p>
        </p:txBody>
      </p:sp>
      <p:sp>
        <p:nvSpPr>
          <p:cNvPr id="8" name="Rectangle 7">
            <a:extLst>
              <a:ext uri="{FF2B5EF4-FFF2-40B4-BE49-F238E27FC236}">
                <a16:creationId xmlns:a16="http://schemas.microsoft.com/office/drawing/2014/main" id="{CB81C160-0EEC-48C9-A411-5D9F5CC48ECC}"/>
              </a:ext>
            </a:extLst>
          </p:cNvPr>
          <p:cNvSpPr/>
          <p:nvPr/>
        </p:nvSpPr>
        <p:spPr>
          <a:xfrm>
            <a:off x="533401" y="679714"/>
            <a:ext cx="6096000" cy="6124754"/>
          </a:xfrm>
          <a:prstGeom prst="rect">
            <a:avLst/>
          </a:prstGeom>
        </p:spPr>
        <p:txBody>
          <a:bodyPr>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addInt_2(</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addInt_3(</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addShort_2(</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addShort_3(</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addLong_2(</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addLong_3(</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addDouble_2(</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addDouble_3(</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RW"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addInt_2(</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8080"/>
                </a:solidFill>
                <a:latin typeface="Consolas" panose="020B0609020204030204" pitchFamily="49" charset="0"/>
              </a:rPr>
              <a:t>&lt;&lt;</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8080"/>
                </a:solidFill>
                <a:latin typeface="Consolas" panose="020B0609020204030204" pitchFamily="49" charset="0"/>
              </a:rPr>
              <a:t>&lt;&lt;</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addInt_3(</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addShort_2(</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endParaRPr lang="en-RW" sz="1400" dirty="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1F873209-9ECC-47EA-87D4-37C12AEF75DB}"/>
              </a:ext>
            </a:extLst>
          </p:cNvPr>
          <p:cNvSpPr/>
          <p:nvPr/>
        </p:nvSpPr>
        <p:spPr>
          <a:xfrm>
            <a:off x="5986975" y="1541489"/>
            <a:ext cx="6096000" cy="4401205"/>
          </a:xfrm>
          <a:prstGeom prst="rect">
            <a:avLst/>
          </a:prstGeom>
        </p:spPr>
        <p:txBody>
          <a:bodyPr>
            <a:spAutoFit/>
          </a:bodyPr>
          <a:lstStyle/>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addShort_3(</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addLong_2(</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addLong_3(</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addDouble_2(</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addDouble_3(</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endParaRPr lang="en-RW" sz="1400" dirty="0"/>
          </a:p>
        </p:txBody>
      </p:sp>
    </p:spTree>
    <p:extLst>
      <p:ext uri="{BB962C8B-B14F-4D97-AF65-F5344CB8AC3E}">
        <p14:creationId xmlns:p14="http://schemas.microsoft.com/office/powerpoint/2010/main" val="249631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EE3D5-3AF2-4D5E-A233-E3A92C88E136}"/>
              </a:ext>
            </a:extLst>
          </p:cNvPr>
          <p:cNvSpPr>
            <a:spLocks noGrp="1"/>
          </p:cNvSpPr>
          <p:nvPr>
            <p:ph type="sldNum" sz="quarter" idx="12"/>
          </p:nvPr>
        </p:nvSpPr>
        <p:spPr/>
        <p:txBody>
          <a:bodyPr/>
          <a:lstStyle/>
          <a:p>
            <a:fld id="{583C1354-0F4F-4118-983A-17CBBA946E76}" type="slidenum">
              <a:rPr lang="en-RW" smtClean="0"/>
              <a:t>16</a:t>
            </a:fld>
            <a:endParaRPr lang="en-RW"/>
          </a:p>
        </p:txBody>
      </p:sp>
      <p:sp>
        <p:nvSpPr>
          <p:cNvPr id="6" name="Rectangle 5">
            <a:extLst>
              <a:ext uri="{FF2B5EF4-FFF2-40B4-BE49-F238E27FC236}">
                <a16:creationId xmlns:a16="http://schemas.microsoft.com/office/drawing/2014/main" id="{CAED9A80-B95F-4B28-9F25-5BB14E8507C8}"/>
              </a:ext>
            </a:extLst>
          </p:cNvPr>
          <p:cNvSpPr/>
          <p:nvPr/>
        </p:nvSpPr>
        <p:spPr>
          <a:xfrm>
            <a:off x="6096000" y="1715163"/>
            <a:ext cx="5735515" cy="3170099"/>
          </a:xfrm>
          <a:prstGeom prst="rect">
            <a:avLst/>
          </a:prstGeom>
          <a:solidFill>
            <a:schemeClr val="accent6">
              <a:lumMod val="40000"/>
              <a:lumOff val="60000"/>
            </a:schemeClr>
          </a:solidFill>
          <a:ln>
            <a:solidFill>
              <a:schemeClr val="accent1"/>
            </a:solidFill>
          </a:ln>
        </p:spPr>
        <p:txBody>
          <a:bodyPr wrap="square">
            <a:spAutoFit/>
          </a:bodyPr>
          <a:lstStyle/>
          <a:p>
            <a:pPr algn="just"/>
            <a:r>
              <a:rPr lang="en-US" sz="2000" dirty="0">
                <a:solidFill>
                  <a:srgbClr val="FF0000"/>
                </a:solidFill>
                <a:highlight>
                  <a:srgbClr val="FFFF00"/>
                </a:highlight>
              </a:rPr>
              <a:t>Problems:</a:t>
            </a:r>
          </a:p>
          <a:p>
            <a:pPr marL="342900" indent="-342900" algn="just">
              <a:buFont typeface="Arial" panose="020B0604020202020204" pitchFamily="34" charset="0"/>
              <a:buChar char="•"/>
            </a:pPr>
            <a:r>
              <a:rPr lang="en-US" sz="2000" dirty="0"/>
              <a:t>Code is not well readable and understandable (from </a:t>
            </a:r>
            <a:r>
              <a:rPr lang="en-US" sz="2000" dirty="0" err="1"/>
              <a:t>func</a:t>
            </a:r>
            <a:r>
              <a:rPr lang="en-US" sz="2000" dirty="0"/>
              <a:t> calls)</a:t>
            </a:r>
          </a:p>
          <a:p>
            <a:pPr marL="342900" indent="-342900" algn="just">
              <a:buFont typeface="Arial" panose="020B0604020202020204" pitchFamily="34" charset="0"/>
              <a:buChar char="•"/>
            </a:pPr>
            <a:r>
              <a:rPr lang="en-US" sz="2000" dirty="0"/>
              <a:t>We have to remember name of various versions of add functions</a:t>
            </a:r>
          </a:p>
          <a:p>
            <a:pPr marL="342900" indent="-342900" algn="just">
              <a:buFont typeface="Arial" panose="020B0604020202020204" pitchFamily="34" charset="0"/>
              <a:buChar char="•"/>
            </a:pPr>
            <a:r>
              <a:rPr lang="en-US" sz="2000" dirty="0"/>
              <a:t>Difficult to debug</a:t>
            </a:r>
          </a:p>
          <a:p>
            <a:pPr algn="just"/>
            <a:r>
              <a:rPr lang="en-US" sz="2000" dirty="0">
                <a:solidFill>
                  <a:srgbClr val="00B050"/>
                </a:solidFill>
                <a:highlight>
                  <a:srgbClr val="FFFF00"/>
                </a:highlight>
              </a:rPr>
              <a:t>Solution</a:t>
            </a:r>
            <a:endParaRPr lang="en-US" sz="2000" dirty="0"/>
          </a:p>
          <a:p>
            <a:pPr algn="just"/>
            <a:r>
              <a:rPr lang="en-US" sz="2000" dirty="0"/>
              <a:t>Function overloading: using same name (e.g. </a:t>
            </a:r>
            <a:r>
              <a:rPr lang="en-US" sz="2000" b="1" dirty="0"/>
              <a:t>add</a:t>
            </a:r>
            <a:r>
              <a:rPr lang="en-US" sz="2000" dirty="0"/>
              <a:t>) for all versions of a function</a:t>
            </a:r>
          </a:p>
          <a:p>
            <a:pPr algn="just"/>
            <a:endParaRPr lang="en-RW" sz="2000" dirty="0"/>
          </a:p>
        </p:txBody>
      </p:sp>
      <p:sp>
        <p:nvSpPr>
          <p:cNvPr id="7" name="Rectangle 6">
            <a:extLst>
              <a:ext uri="{FF2B5EF4-FFF2-40B4-BE49-F238E27FC236}">
                <a16:creationId xmlns:a16="http://schemas.microsoft.com/office/drawing/2014/main" id="{DEDB022B-D94F-459A-8155-63C101F1A28A}"/>
              </a:ext>
            </a:extLst>
          </p:cNvPr>
          <p:cNvSpPr/>
          <p:nvPr/>
        </p:nvSpPr>
        <p:spPr>
          <a:xfrm>
            <a:off x="280769" y="2007552"/>
            <a:ext cx="5899638" cy="2585323"/>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addInt_2(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a</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addInt_3(</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addShort_2(</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addShort_3(</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addLong_2(</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addLong_3(</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addDouble_2(</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addDouble_3(</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7742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728E-C99D-41A9-89EB-240593EE4711}"/>
              </a:ext>
            </a:extLst>
          </p:cNvPr>
          <p:cNvSpPr>
            <a:spLocks noGrp="1"/>
          </p:cNvSpPr>
          <p:nvPr>
            <p:ph type="title"/>
          </p:nvPr>
        </p:nvSpPr>
        <p:spPr>
          <a:xfrm>
            <a:off x="450165" y="289721"/>
            <a:ext cx="10515600" cy="771344"/>
          </a:xfrm>
        </p:spPr>
        <p:txBody>
          <a:bodyPr/>
          <a:lstStyle/>
          <a:p>
            <a:r>
              <a:rPr lang="en-US" dirty="0"/>
              <a:t>With function overloading</a:t>
            </a:r>
            <a:endParaRPr lang="en-RW" dirty="0"/>
          </a:p>
        </p:txBody>
      </p:sp>
      <p:sp>
        <p:nvSpPr>
          <p:cNvPr id="4" name="Slide Number Placeholder 3">
            <a:extLst>
              <a:ext uri="{FF2B5EF4-FFF2-40B4-BE49-F238E27FC236}">
                <a16:creationId xmlns:a16="http://schemas.microsoft.com/office/drawing/2014/main" id="{3E726D86-E079-411C-8339-96C33E67C257}"/>
              </a:ext>
            </a:extLst>
          </p:cNvPr>
          <p:cNvSpPr>
            <a:spLocks noGrp="1"/>
          </p:cNvSpPr>
          <p:nvPr>
            <p:ph type="sldNum" sz="quarter" idx="12"/>
          </p:nvPr>
        </p:nvSpPr>
        <p:spPr/>
        <p:txBody>
          <a:bodyPr/>
          <a:lstStyle/>
          <a:p>
            <a:fld id="{583C1354-0F4F-4118-983A-17CBBA946E76}" type="slidenum">
              <a:rPr lang="en-RW" smtClean="0"/>
              <a:t>17</a:t>
            </a:fld>
            <a:endParaRPr lang="en-RW"/>
          </a:p>
        </p:txBody>
      </p:sp>
      <p:sp>
        <p:nvSpPr>
          <p:cNvPr id="5" name="Rectangle 4">
            <a:extLst>
              <a:ext uri="{FF2B5EF4-FFF2-40B4-BE49-F238E27FC236}">
                <a16:creationId xmlns:a16="http://schemas.microsoft.com/office/drawing/2014/main" id="{A5F42A2C-B5A6-4FDF-B2EF-9DEA86982E28}"/>
              </a:ext>
            </a:extLst>
          </p:cNvPr>
          <p:cNvSpPr/>
          <p:nvPr/>
        </p:nvSpPr>
        <p:spPr>
          <a:xfrm>
            <a:off x="5997526" y="1508105"/>
            <a:ext cx="6096000" cy="4401205"/>
          </a:xfrm>
          <a:prstGeom prst="rect">
            <a:avLst/>
          </a:prstGeom>
        </p:spPr>
        <p:txBody>
          <a:bodyPr>
            <a:spAutoFit/>
          </a:bodyPr>
          <a:lstStyle/>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endParaRPr lang="en-RW" sz="1400" dirty="0"/>
          </a:p>
        </p:txBody>
      </p:sp>
      <p:sp>
        <p:nvSpPr>
          <p:cNvPr id="6" name="Rectangle 5">
            <a:extLst>
              <a:ext uri="{FF2B5EF4-FFF2-40B4-BE49-F238E27FC236}">
                <a16:creationId xmlns:a16="http://schemas.microsoft.com/office/drawing/2014/main" id="{8CAEEE95-957C-4A64-9FDE-703216BFA108}"/>
              </a:ext>
            </a:extLst>
          </p:cNvPr>
          <p:cNvSpPr/>
          <p:nvPr/>
        </p:nvSpPr>
        <p:spPr>
          <a:xfrm>
            <a:off x="527538" y="948690"/>
            <a:ext cx="6096000" cy="5909310"/>
          </a:xfrm>
          <a:prstGeom prst="rect">
            <a:avLst/>
          </a:prstGeom>
        </p:spPr>
        <p:txBody>
          <a:bodyPr>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8080"/>
                </a:solidFill>
                <a:latin typeface="Consolas" panose="020B0609020204030204" pitchFamily="49" charset="0"/>
              </a:rPr>
              <a:t>&lt;&lt;</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8080"/>
                </a:solidFill>
                <a:latin typeface="Consolas" panose="020B0609020204030204" pitchFamily="49" charset="0"/>
              </a:rPr>
              <a:t>&lt;&lt;</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add(</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short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RW" sz="1400" dirty="0">
                <a:solidFill>
                  <a:srgbClr val="000000"/>
                </a:solidFill>
                <a:latin typeface="Consolas" panose="020B0609020204030204" pitchFamily="49" charset="0"/>
              </a:rPr>
              <a:t>}</a:t>
            </a:r>
          </a:p>
          <a:p>
            <a:endParaRPr lang="en-RW" sz="1400" dirty="0"/>
          </a:p>
        </p:txBody>
      </p:sp>
    </p:spTree>
    <p:extLst>
      <p:ext uri="{BB962C8B-B14F-4D97-AF65-F5344CB8AC3E}">
        <p14:creationId xmlns:p14="http://schemas.microsoft.com/office/powerpoint/2010/main" val="240922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7A5DE0-088C-4A82-9700-4AC44F50BF74}"/>
              </a:ext>
            </a:extLst>
          </p:cNvPr>
          <p:cNvSpPr>
            <a:spLocks noGrp="1"/>
          </p:cNvSpPr>
          <p:nvPr>
            <p:ph type="sldNum" sz="quarter" idx="12"/>
          </p:nvPr>
        </p:nvSpPr>
        <p:spPr/>
        <p:txBody>
          <a:bodyPr/>
          <a:lstStyle/>
          <a:p>
            <a:fld id="{583C1354-0F4F-4118-983A-17CBBA946E76}" type="slidenum">
              <a:rPr lang="en-RW" smtClean="0"/>
              <a:t>18</a:t>
            </a:fld>
            <a:endParaRPr lang="en-RW"/>
          </a:p>
        </p:txBody>
      </p:sp>
      <p:sp>
        <p:nvSpPr>
          <p:cNvPr id="5" name="Rectangle 4">
            <a:extLst>
              <a:ext uri="{FF2B5EF4-FFF2-40B4-BE49-F238E27FC236}">
                <a16:creationId xmlns:a16="http://schemas.microsoft.com/office/drawing/2014/main" id="{A116BE11-2CE0-4B58-9D6C-D53AF0170A9B}"/>
              </a:ext>
            </a:extLst>
          </p:cNvPr>
          <p:cNvSpPr/>
          <p:nvPr/>
        </p:nvSpPr>
        <p:spPr>
          <a:xfrm>
            <a:off x="177018" y="523375"/>
            <a:ext cx="8433582" cy="2862322"/>
          </a:xfrm>
          <a:prstGeom prst="rect">
            <a:avLst/>
          </a:prstGeom>
        </p:spPr>
        <p:txBody>
          <a:bodyPr wrap="square">
            <a:spAutoFit/>
          </a:bodyPr>
          <a:lstStyle/>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c</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short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short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short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short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short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c</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long</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long</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long</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long</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long</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c</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add(</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c</a:t>
            </a:r>
            <a:r>
              <a:rPr lang="en-US" sz="2000" dirty="0">
                <a:solidFill>
                  <a:srgbClr val="000000"/>
                </a:solidFill>
                <a:latin typeface="Consolas" panose="020B0609020204030204" pitchFamily="49" charset="0"/>
              </a:rPr>
              <a:t>);</a:t>
            </a:r>
          </a:p>
          <a:p>
            <a:endParaRPr lang="en-RW" sz="2000" dirty="0"/>
          </a:p>
        </p:txBody>
      </p:sp>
      <p:sp>
        <p:nvSpPr>
          <p:cNvPr id="6" name="Rectangle 5">
            <a:extLst>
              <a:ext uri="{FF2B5EF4-FFF2-40B4-BE49-F238E27FC236}">
                <a16:creationId xmlns:a16="http://schemas.microsoft.com/office/drawing/2014/main" id="{5B070CF2-9CFB-4241-A225-11D6C1B4E815}"/>
              </a:ext>
            </a:extLst>
          </p:cNvPr>
          <p:cNvSpPr/>
          <p:nvPr/>
        </p:nvSpPr>
        <p:spPr>
          <a:xfrm>
            <a:off x="6096000" y="1419742"/>
            <a:ext cx="5735515" cy="1323439"/>
          </a:xfrm>
          <a:prstGeom prst="rect">
            <a:avLst/>
          </a:prstGeom>
          <a:solidFill>
            <a:schemeClr val="accent6">
              <a:lumMod val="40000"/>
              <a:lumOff val="60000"/>
            </a:schemeClr>
          </a:solidFill>
          <a:ln>
            <a:solidFill>
              <a:schemeClr val="accent1"/>
            </a:solidFill>
          </a:ln>
        </p:spPr>
        <p:txBody>
          <a:bodyPr wrap="square">
            <a:spAutoFit/>
          </a:bodyPr>
          <a:lstStyle/>
          <a:p>
            <a:pPr algn="just"/>
            <a:r>
              <a:rPr lang="en-US" sz="2000" b="1" dirty="0"/>
              <a:t>The functions must differ with respect to either: 1) type of parameter(s) or 2) count of parameters.</a:t>
            </a:r>
          </a:p>
          <a:p>
            <a:pPr algn="just"/>
            <a:endParaRPr lang="en-US" sz="2000" b="1" dirty="0"/>
          </a:p>
          <a:p>
            <a:pPr algn="just"/>
            <a:r>
              <a:rPr lang="en-US" sz="2000" b="1" dirty="0"/>
              <a:t>Return type can be same or different.</a:t>
            </a:r>
            <a:endParaRPr lang="en-RW" sz="2000" b="1" dirty="0"/>
          </a:p>
        </p:txBody>
      </p:sp>
      <p:pic>
        <p:nvPicPr>
          <p:cNvPr id="7" name="Picture 6">
            <a:extLst>
              <a:ext uri="{FF2B5EF4-FFF2-40B4-BE49-F238E27FC236}">
                <a16:creationId xmlns:a16="http://schemas.microsoft.com/office/drawing/2014/main" id="{4337D0BB-183E-4E79-A221-24BF23F54E04}"/>
              </a:ext>
            </a:extLst>
          </p:cNvPr>
          <p:cNvPicPr>
            <a:picLocks noChangeAspect="1"/>
          </p:cNvPicPr>
          <p:nvPr/>
        </p:nvPicPr>
        <p:blipFill>
          <a:blip r:embed="rId2"/>
          <a:stretch>
            <a:fillRect/>
          </a:stretch>
        </p:blipFill>
        <p:spPr>
          <a:xfrm>
            <a:off x="5828529" y="2971950"/>
            <a:ext cx="6270455" cy="3155630"/>
          </a:xfrm>
          <a:prstGeom prst="rect">
            <a:avLst/>
          </a:prstGeom>
        </p:spPr>
      </p:pic>
      <p:sp>
        <p:nvSpPr>
          <p:cNvPr id="8" name="Rectangle 7">
            <a:extLst>
              <a:ext uri="{FF2B5EF4-FFF2-40B4-BE49-F238E27FC236}">
                <a16:creationId xmlns:a16="http://schemas.microsoft.com/office/drawing/2014/main" id="{484AB81E-7D86-4AA2-A003-1726343CAA9B}"/>
              </a:ext>
            </a:extLst>
          </p:cNvPr>
          <p:cNvSpPr/>
          <p:nvPr/>
        </p:nvSpPr>
        <p:spPr>
          <a:xfrm>
            <a:off x="604911" y="4549765"/>
            <a:ext cx="5130604" cy="707886"/>
          </a:xfrm>
          <a:prstGeom prst="rect">
            <a:avLst/>
          </a:prstGeom>
          <a:solidFill>
            <a:schemeClr val="accent6">
              <a:lumMod val="40000"/>
              <a:lumOff val="60000"/>
            </a:schemeClr>
          </a:solidFill>
          <a:ln>
            <a:solidFill>
              <a:schemeClr val="accent1"/>
            </a:solidFill>
          </a:ln>
        </p:spPr>
        <p:txBody>
          <a:bodyPr wrap="square">
            <a:spAutoFit/>
          </a:bodyPr>
          <a:lstStyle/>
          <a:p>
            <a:pPr algn="just"/>
            <a:r>
              <a:rPr lang="en-US" sz="2000" dirty="0"/>
              <a:t>If only return type differs then compiler will generate error</a:t>
            </a:r>
            <a:endParaRPr lang="en-RW" sz="2000" dirty="0"/>
          </a:p>
        </p:txBody>
      </p:sp>
    </p:spTree>
    <p:extLst>
      <p:ext uri="{BB962C8B-B14F-4D97-AF65-F5344CB8AC3E}">
        <p14:creationId xmlns:p14="http://schemas.microsoft.com/office/powerpoint/2010/main" val="258189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AF5F-7491-4DC5-A57B-7E46489BE687}"/>
              </a:ext>
            </a:extLst>
          </p:cNvPr>
          <p:cNvSpPr>
            <a:spLocks noGrp="1"/>
          </p:cNvSpPr>
          <p:nvPr>
            <p:ph type="title"/>
          </p:nvPr>
        </p:nvSpPr>
        <p:spPr>
          <a:xfrm>
            <a:off x="838200" y="419383"/>
            <a:ext cx="10515600" cy="771344"/>
          </a:xfrm>
        </p:spPr>
        <p:txBody>
          <a:bodyPr/>
          <a:lstStyle/>
          <a:p>
            <a:r>
              <a:rPr lang="en-US" dirty="0"/>
              <a:t>Pointers</a:t>
            </a:r>
            <a:endParaRPr lang="en-RW" dirty="0"/>
          </a:p>
        </p:txBody>
      </p:sp>
      <p:sp>
        <p:nvSpPr>
          <p:cNvPr id="3" name="Content Placeholder 2">
            <a:extLst>
              <a:ext uri="{FF2B5EF4-FFF2-40B4-BE49-F238E27FC236}">
                <a16:creationId xmlns:a16="http://schemas.microsoft.com/office/drawing/2014/main" id="{08641EDB-8F07-49F4-8F29-FB04EB0AEC73}"/>
              </a:ext>
            </a:extLst>
          </p:cNvPr>
          <p:cNvSpPr>
            <a:spLocks noGrp="1"/>
          </p:cNvSpPr>
          <p:nvPr>
            <p:ph idx="1"/>
          </p:nvPr>
        </p:nvSpPr>
        <p:spPr>
          <a:xfrm>
            <a:off x="838200" y="1217295"/>
            <a:ext cx="10515600" cy="4570233"/>
          </a:xfrm>
        </p:spPr>
        <p:txBody>
          <a:bodyPr/>
          <a:lstStyle/>
          <a:p>
            <a:r>
              <a:rPr lang="en-US" dirty="0"/>
              <a:t>A </a:t>
            </a:r>
            <a:r>
              <a:rPr lang="en-US" i="1" dirty="0"/>
              <a:t>pointer </a:t>
            </a:r>
            <a:r>
              <a:rPr lang="en-US" dirty="0"/>
              <a:t>is a variable that contains a memory address. Very often this address is the location of another variable. For example, if </a:t>
            </a:r>
            <a:r>
              <a:rPr lang="en-US" b="1" dirty="0"/>
              <a:t>x </a:t>
            </a:r>
            <a:r>
              <a:rPr lang="en-US" dirty="0"/>
              <a:t>contains the address of </a:t>
            </a:r>
            <a:r>
              <a:rPr lang="en-US" b="1" dirty="0"/>
              <a:t>y</a:t>
            </a:r>
            <a:r>
              <a:rPr lang="en-US" dirty="0"/>
              <a:t>, then </a:t>
            </a:r>
            <a:r>
              <a:rPr lang="en-US" b="1" dirty="0"/>
              <a:t>x </a:t>
            </a:r>
            <a:r>
              <a:rPr lang="en-US" dirty="0"/>
              <a:t>is said to "point to" </a:t>
            </a:r>
            <a:r>
              <a:rPr lang="en-US" b="1" dirty="0"/>
              <a:t>y</a:t>
            </a:r>
            <a:r>
              <a:rPr lang="en-US" dirty="0"/>
              <a:t>.</a:t>
            </a:r>
          </a:p>
          <a:p>
            <a:r>
              <a:rPr lang="en-US" dirty="0"/>
              <a:t>two special operators that are used with pointers: </a:t>
            </a:r>
            <a:r>
              <a:rPr lang="en-US" b="1" dirty="0"/>
              <a:t>* </a:t>
            </a:r>
            <a:r>
              <a:rPr lang="en-US" dirty="0"/>
              <a:t>and </a:t>
            </a:r>
            <a:r>
              <a:rPr lang="en-US" b="1" dirty="0"/>
              <a:t>&amp;</a:t>
            </a:r>
            <a:r>
              <a:rPr lang="en-US" dirty="0"/>
              <a:t>.</a:t>
            </a:r>
          </a:p>
          <a:p>
            <a:r>
              <a:rPr lang="en-US" dirty="0"/>
              <a:t>Pointer variables must be declared as such. The general form of a pointer variable </a:t>
            </a:r>
            <a:r>
              <a:rPr lang="en-US" dirty="0">
                <a:highlight>
                  <a:srgbClr val="FFFF00"/>
                </a:highlight>
              </a:rPr>
              <a:t>declaration</a:t>
            </a:r>
            <a:r>
              <a:rPr lang="en-US" dirty="0"/>
              <a:t> is</a:t>
            </a:r>
          </a:p>
          <a:p>
            <a:pPr marL="0" indent="0" algn="ctr">
              <a:buNone/>
            </a:pPr>
            <a:r>
              <a:rPr lang="en-US" i="1" dirty="0">
                <a:highlight>
                  <a:srgbClr val="FFFF00"/>
                </a:highlight>
              </a:rPr>
              <a:t>type </a:t>
            </a:r>
            <a:r>
              <a:rPr lang="en-US" dirty="0">
                <a:highlight>
                  <a:srgbClr val="FFFF00"/>
                </a:highlight>
              </a:rPr>
              <a:t>*</a:t>
            </a:r>
            <a:r>
              <a:rPr lang="en-US" i="1" dirty="0">
                <a:highlight>
                  <a:srgbClr val="FFFF00"/>
                </a:highlight>
              </a:rPr>
              <a:t>var-name</a:t>
            </a:r>
            <a:r>
              <a:rPr lang="en-US" dirty="0">
                <a:highlight>
                  <a:srgbClr val="FFFF00"/>
                </a:highlight>
              </a:rPr>
              <a:t>;</a:t>
            </a:r>
          </a:p>
          <a:p>
            <a:pPr marL="0" indent="0">
              <a:buNone/>
            </a:pPr>
            <a:endParaRPr lang="en-RW" dirty="0"/>
          </a:p>
        </p:txBody>
      </p:sp>
      <p:sp>
        <p:nvSpPr>
          <p:cNvPr id="4" name="Slide Number Placeholder 3">
            <a:extLst>
              <a:ext uri="{FF2B5EF4-FFF2-40B4-BE49-F238E27FC236}">
                <a16:creationId xmlns:a16="http://schemas.microsoft.com/office/drawing/2014/main" id="{52020048-8FF3-463F-AF5D-0F7EBAE5C0C5}"/>
              </a:ext>
            </a:extLst>
          </p:cNvPr>
          <p:cNvSpPr>
            <a:spLocks noGrp="1"/>
          </p:cNvSpPr>
          <p:nvPr>
            <p:ph type="sldNum" sz="quarter" idx="12"/>
          </p:nvPr>
        </p:nvSpPr>
        <p:spPr/>
        <p:txBody>
          <a:bodyPr/>
          <a:lstStyle/>
          <a:p>
            <a:fld id="{583C1354-0F4F-4118-983A-17CBBA946E76}" type="slidenum">
              <a:rPr lang="en-RW" smtClean="0"/>
              <a:t>19</a:t>
            </a:fld>
            <a:endParaRPr lang="en-RW"/>
          </a:p>
        </p:txBody>
      </p:sp>
      <p:sp>
        <p:nvSpPr>
          <p:cNvPr id="5" name="Rectangle 4">
            <a:extLst>
              <a:ext uri="{FF2B5EF4-FFF2-40B4-BE49-F238E27FC236}">
                <a16:creationId xmlns:a16="http://schemas.microsoft.com/office/drawing/2014/main" id="{D876ED9A-6810-4968-9198-11A7CDB4DB5F}"/>
              </a:ext>
            </a:extLst>
          </p:cNvPr>
          <p:cNvSpPr/>
          <p:nvPr/>
        </p:nvSpPr>
        <p:spPr>
          <a:xfrm>
            <a:off x="1781907" y="3947017"/>
            <a:ext cx="6096000" cy="2308324"/>
          </a:xfrm>
          <a:prstGeom prst="rect">
            <a:avLst/>
          </a:prstGeom>
        </p:spPr>
        <p:txBody>
          <a:bodyPr>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p;</a:t>
            </a:r>
          </a:p>
          <a:p>
            <a:pPr lvl="1"/>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*q;</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FBC4F553-0619-425C-B831-EC13A9A6358D}"/>
              </a:ext>
            </a:extLst>
          </p:cNvPr>
          <p:cNvSpPr/>
          <p:nvPr/>
        </p:nvSpPr>
        <p:spPr>
          <a:xfrm>
            <a:off x="4951827" y="4818949"/>
            <a:ext cx="5130604" cy="1323439"/>
          </a:xfrm>
          <a:prstGeom prst="rect">
            <a:avLst/>
          </a:prstGeom>
          <a:solidFill>
            <a:schemeClr val="accent6">
              <a:lumMod val="40000"/>
              <a:lumOff val="60000"/>
            </a:schemeClr>
          </a:solidFill>
          <a:ln>
            <a:solidFill>
              <a:schemeClr val="accent1"/>
            </a:solidFill>
          </a:ln>
        </p:spPr>
        <p:txBody>
          <a:bodyPr wrap="square">
            <a:spAutoFit/>
          </a:bodyPr>
          <a:lstStyle/>
          <a:p>
            <a:pPr marL="342900" indent="-342900" algn="just">
              <a:buFont typeface="Arial" panose="020B0604020202020204" pitchFamily="34" charset="0"/>
              <a:buChar char="•"/>
            </a:pPr>
            <a:r>
              <a:rPr lang="en-US" sz="2000" dirty="0"/>
              <a:t>While declaration, use asterisk between data type and variable name</a:t>
            </a:r>
          </a:p>
          <a:p>
            <a:pPr marL="342900" indent="-342900" algn="just">
              <a:buFont typeface="Arial" panose="020B0604020202020204" pitchFamily="34" charset="0"/>
              <a:buChar char="•"/>
            </a:pPr>
            <a:r>
              <a:rPr lang="en-US" sz="2000" dirty="0" err="1"/>
              <a:t>Asterik</a:t>
            </a:r>
            <a:r>
              <a:rPr lang="en-US" sz="2000" dirty="0"/>
              <a:t> can stick to wither data type or variable name (both are fine)</a:t>
            </a:r>
            <a:endParaRPr lang="en-RW" sz="2000" dirty="0"/>
          </a:p>
        </p:txBody>
      </p:sp>
    </p:spTree>
    <p:extLst>
      <p:ext uri="{BB962C8B-B14F-4D97-AF65-F5344CB8AC3E}">
        <p14:creationId xmlns:p14="http://schemas.microsoft.com/office/powerpoint/2010/main" val="231010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434-7302-4343-A808-ED81EFBD4BCE}"/>
              </a:ext>
            </a:extLst>
          </p:cNvPr>
          <p:cNvSpPr>
            <a:spLocks noGrp="1"/>
          </p:cNvSpPr>
          <p:nvPr>
            <p:ph type="title"/>
          </p:nvPr>
        </p:nvSpPr>
        <p:spPr/>
        <p:txBody>
          <a:bodyPr/>
          <a:lstStyle/>
          <a:p>
            <a:r>
              <a:rPr lang="en-US" dirty="0"/>
              <a:t>Recap</a:t>
            </a:r>
            <a:endParaRPr lang="en-RW" dirty="0"/>
          </a:p>
        </p:txBody>
      </p:sp>
      <p:sp>
        <p:nvSpPr>
          <p:cNvPr id="3" name="Content Placeholder 2">
            <a:extLst>
              <a:ext uri="{FF2B5EF4-FFF2-40B4-BE49-F238E27FC236}">
                <a16:creationId xmlns:a16="http://schemas.microsoft.com/office/drawing/2014/main" id="{0BBFBAAE-7E78-4138-9352-6001A2EF2676}"/>
              </a:ext>
            </a:extLst>
          </p:cNvPr>
          <p:cNvSpPr>
            <a:spLocks noGrp="1"/>
          </p:cNvSpPr>
          <p:nvPr>
            <p:ph idx="1"/>
          </p:nvPr>
        </p:nvSpPr>
        <p:spPr>
          <a:xfrm>
            <a:off x="255104" y="1786117"/>
            <a:ext cx="10515600" cy="4570233"/>
          </a:xfrm>
        </p:spPr>
        <p:txBody>
          <a:bodyPr>
            <a:normAutofit/>
          </a:bodyPr>
          <a:lstStyle/>
          <a:p>
            <a:pPr lvl="1"/>
            <a:r>
              <a:rPr lang="en-US" sz="2400" dirty="0"/>
              <a:t>Shadowing</a:t>
            </a:r>
          </a:p>
          <a:p>
            <a:pPr lvl="1"/>
            <a:r>
              <a:rPr lang="en-US" sz="2400" dirty="0"/>
              <a:t>Pass by value</a:t>
            </a:r>
          </a:p>
          <a:p>
            <a:pPr lvl="1"/>
            <a:r>
              <a:rPr lang="en-US" sz="2400" dirty="0"/>
              <a:t>Pass by reference</a:t>
            </a:r>
          </a:p>
          <a:p>
            <a:pPr lvl="1"/>
            <a:r>
              <a:rPr lang="en-US" sz="2400" dirty="0"/>
              <a:t>Arrays with functions</a:t>
            </a:r>
          </a:p>
        </p:txBody>
      </p:sp>
      <p:sp>
        <p:nvSpPr>
          <p:cNvPr id="5" name="Slide Number Placeholder 4">
            <a:extLst>
              <a:ext uri="{FF2B5EF4-FFF2-40B4-BE49-F238E27FC236}">
                <a16:creationId xmlns:a16="http://schemas.microsoft.com/office/drawing/2014/main" id="{24DA2EDA-3A08-4C6F-B326-781247A523B3}"/>
              </a:ext>
            </a:extLst>
          </p:cNvPr>
          <p:cNvSpPr>
            <a:spLocks noGrp="1"/>
          </p:cNvSpPr>
          <p:nvPr>
            <p:ph type="sldNum" sz="quarter" idx="12"/>
          </p:nvPr>
        </p:nvSpPr>
        <p:spPr/>
        <p:txBody>
          <a:bodyPr/>
          <a:lstStyle/>
          <a:p>
            <a:fld id="{583C1354-0F4F-4118-983A-17CBBA946E76}" type="slidenum">
              <a:rPr lang="en-RW" smtClean="0"/>
              <a:t>2</a:t>
            </a:fld>
            <a:endParaRPr lang="en-RW"/>
          </a:p>
        </p:txBody>
      </p:sp>
    </p:spTree>
    <p:extLst>
      <p:ext uri="{BB962C8B-B14F-4D97-AF65-F5344CB8AC3E}">
        <p14:creationId xmlns:p14="http://schemas.microsoft.com/office/powerpoint/2010/main" val="67908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98F9-414D-4E00-BE4D-F33D0D481ADD}"/>
              </a:ext>
            </a:extLst>
          </p:cNvPr>
          <p:cNvSpPr>
            <a:spLocks noGrp="1"/>
          </p:cNvSpPr>
          <p:nvPr>
            <p:ph type="title"/>
          </p:nvPr>
        </p:nvSpPr>
        <p:spPr/>
        <p:txBody>
          <a:bodyPr/>
          <a:lstStyle/>
          <a:p>
            <a:r>
              <a:rPr lang="en-US" dirty="0"/>
              <a:t>Declaration and definition</a:t>
            </a:r>
            <a:endParaRPr lang="en-RW" dirty="0"/>
          </a:p>
        </p:txBody>
      </p:sp>
      <p:sp>
        <p:nvSpPr>
          <p:cNvPr id="4" name="Slide Number Placeholder 3">
            <a:extLst>
              <a:ext uri="{FF2B5EF4-FFF2-40B4-BE49-F238E27FC236}">
                <a16:creationId xmlns:a16="http://schemas.microsoft.com/office/drawing/2014/main" id="{439C39B8-0693-4278-8E05-0A7F56FE234A}"/>
              </a:ext>
            </a:extLst>
          </p:cNvPr>
          <p:cNvSpPr>
            <a:spLocks noGrp="1"/>
          </p:cNvSpPr>
          <p:nvPr>
            <p:ph type="sldNum" sz="quarter" idx="12"/>
          </p:nvPr>
        </p:nvSpPr>
        <p:spPr/>
        <p:txBody>
          <a:bodyPr/>
          <a:lstStyle/>
          <a:p>
            <a:fld id="{583C1354-0F4F-4118-983A-17CBBA946E76}" type="slidenum">
              <a:rPr lang="en-RW" smtClean="0"/>
              <a:t>20</a:t>
            </a:fld>
            <a:endParaRPr lang="en-RW"/>
          </a:p>
        </p:txBody>
      </p:sp>
      <p:sp>
        <p:nvSpPr>
          <p:cNvPr id="5" name="Rectangle 4">
            <a:extLst>
              <a:ext uri="{FF2B5EF4-FFF2-40B4-BE49-F238E27FC236}">
                <a16:creationId xmlns:a16="http://schemas.microsoft.com/office/drawing/2014/main" id="{A8EADE71-1D1C-4890-9905-85AB1295BBF5}"/>
              </a:ext>
            </a:extLst>
          </p:cNvPr>
          <p:cNvSpPr/>
          <p:nvPr/>
        </p:nvSpPr>
        <p:spPr>
          <a:xfrm>
            <a:off x="838200" y="1422788"/>
            <a:ext cx="6096000" cy="4678204"/>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p;</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x;</a:t>
            </a:r>
          </a:p>
          <a:p>
            <a:pPr lvl="1"/>
            <a:endParaRPr lang="en-RW" sz="2000" dirty="0">
              <a:solidFill>
                <a:srgbClr val="000000"/>
              </a:solidFill>
              <a:latin typeface="Consolas" panose="020B0609020204030204" pitchFamily="49" charset="0"/>
            </a:endParaRPr>
          </a:p>
          <a:p>
            <a:pPr lvl="1"/>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*q;</a:t>
            </a:r>
          </a:p>
          <a:p>
            <a:pPr lvl="1"/>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y;</a:t>
            </a:r>
          </a:p>
          <a:p>
            <a:pPr lvl="1"/>
            <a:endParaRPr lang="en-RW" sz="2000" dirty="0">
              <a:solidFill>
                <a:srgbClr val="000000"/>
              </a:solidFill>
              <a:latin typeface="Consolas" panose="020B0609020204030204" pitchFamily="49" charset="0"/>
            </a:endParaRPr>
          </a:p>
          <a:p>
            <a:pPr lvl="1"/>
            <a:r>
              <a:rPr lang="en-US" sz="2000" dirty="0">
                <a:solidFill>
                  <a:srgbClr val="000000"/>
                </a:solidFill>
                <a:latin typeface="Consolas" panose="020B0609020204030204" pitchFamily="49" charset="0"/>
              </a:rPr>
              <a:t>p = &amp;x;</a:t>
            </a:r>
          </a:p>
          <a:p>
            <a:pPr lvl="1"/>
            <a:r>
              <a:rPr lang="en-US" sz="2000" dirty="0">
                <a:solidFill>
                  <a:srgbClr val="000000"/>
                </a:solidFill>
                <a:latin typeface="Consolas" panose="020B0609020204030204" pitchFamily="49" charset="0"/>
              </a:rPr>
              <a:t>q = &amp;y;</a:t>
            </a:r>
          </a:p>
          <a:p>
            <a:pPr lvl="1"/>
            <a:endParaRPr lang="en-RW" sz="2000" dirty="0">
              <a:solidFill>
                <a:srgbClr val="000000"/>
              </a:solidFill>
              <a:latin typeface="Consolas" panose="020B0609020204030204" pitchFamily="49" charset="0"/>
            </a:endParaRP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33C7112B-2377-4663-BEC7-D28DFAE190E5}"/>
              </a:ext>
            </a:extLst>
          </p:cNvPr>
          <p:cNvSpPr/>
          <p:nvPr/>
        </p:nvSpPr>
        <p:spPr>
          <a:xfrm>
            <a:off x="7057614" y="3980053"/>
            <a:ext cx="4031873" cy="707886"/>
          </a:xfrm>
          <a:prstGeom prst="rect">
            <a:avLst/>
          </a:prstGeom>
        </p:spPr>
        <p:txBody>
          <a:bodyPr wrap="none">
            <a:spAutoFit/>
          </a:bodyPr>
          <a:lstStyle/>
          <a:p>
            <a:pPr lvl="1"/>
            <a:r>
              <a:rPr lang="en-US" sz="4000" dirty="0">
                <a:solidFill>
                  <a:srgbClr val="000000"/>
                </a:solidFill>
                <a:latin typeface="Consolas" panose="020B0609020204030204" pitchFamily="49" charset="0"/>
              </a:rPr>
              <a:t>p  =  </a:t>
            </a:r>
            <a:r>
              <a:rPr lang="en-US" sz="4000" dirty="0">
                <a:solidFill>
                  <a:schemeClr val="accent2"/>
                </a:solidFill>
                <a:latin typeface="Consolas" panose="020B0609020204030204" pitchFamily="49" charset="0"/>
              </a:rPr>
              <a:t>&amp;</a:t>
            </a:r>
            <a:r>
              <a:rPr lang="en-US" sz="4000" dirty="0">
                <a:solidFill>
                  <a:srgbClr val="000000"/>
                </a:solidFill>
                <a:latin typeface="Consolas" panose="020B0609020204030204" pitchFamily="49" charset="0"/>
              </a:rPr>
              <a:t>   </a:t>
            </a:r>
            <a:r>
              <a:rPr lang="en-US" sz="4000" dirty="0">
                <a:solidFill>
                  <a:srgbClr val="00B050"/>
                </a:solidFill>
                <a:latin typeface="Consolas" panose="020B0609020204030204" pitchFamily="49" charset="0"/>
              </a:rPr>
              <a:t>x</a:t>
            </a:r>
            <a:r>
              <a:rPr lang="en-US" sz="40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6C636F6B-C01F-4A0A-B147-8709CEA3ECFF}"/>
              </a:ext>
            </a:extLst>
          </p:cNvPr>
          <p:cNvSpPr/>
          <p:nvPr/>
        </p:nvSpPr>
        <p:spPr>
          <a:xfrm>
            <a:off x="7057614" y="5036216"/>
            <a:ext cx="1219786" cy="461665"/>
          </a:xfrm>
          <a:prstGeom prst="rect">
            <a:avLst/>
          </a:prstGeom>
          <a:noFill/>
          <a:ln>
            <a:noFill/>
          </a:ln>
        </p:spPr>
        <p:txBody>
          <a:bodyPr wrap="square">
            <a:spAutoFit/>
          </a:bodyPr>
          <a:lstStyle/>
          <a:p>
            <a:pPr algn="just"/>
            <a:r>
              <a:rPr lang="en-US" sz="2400" b="1" dirty="0"/>
              <a:t>pointer</a:t>
            </a:r>
            <a:endParaRPr lang="en-RW" sz="2400" b="1" dirty="0"/>
          </a:p>
        </p:txBody>
      </p:sp>
      <p:sp>
        <p:nvSpPr>
          <p:cNvPr id="8" name="Rectangle 7">
            <a:extLst>
              <a:ext uri="{FF2B5EF4-FFF2-40B4-BE49-F238E27FC236}">
                <a16:creationId xmlns:a16="http://schemas.microsoft.com/office/drawing/2014/main" id="{61309807-6A56-4B05-B4E8-90E8F32A1AE2}"/>
              </a:ext>
            </a:extLst>
          </p:cNvPr>
          <p:cNvSpPr/>
          <p:nvPr/>
        </p:nvSpPr>
        <p:spPr>
          <a:xfrm>
            <a:off x="7963781" y="5341233"/>
            <a:ext cx="2454518" cy="830997"/>
          </a:xfrm>
          <a:prstGeom prst="rect">
            <a:avLst/>
          </a:prstGeom>
          <a:noFill/>
          <a:ln>
            <a:noFill/>
          </a:ln>
        </p:spPr>
        <p:txBody>
          <a:bodyPr wrap="square">
            <a:spAutoFit/>
          </a:bodyPr>
          <a:lstStyle/>
          <a:p>
            <a:pPr algn="ctr"/>
            <a:r>
              <a:rPr lang="en-US" sz="2400" b="1" dirty="0">
                <a:solidFill>
                  <a:schemeClr val="accent2">
                    <a:lumMod val="75000"/>
                  </a:schemeClr>
                </a:solidFill>
              </a:rPr>
              <a:t>Ampersand </a:t>
            </a:r>
          </a:p>
          <a:p>
            <a:pPr algn="ctr"/>
            <a:r>
              <a:rPr lang="en-US" sz="2400" b="1" dirty="0">
                <a:solidFill>
                  <a:schemeClr val="accent2">
                    <a:lumMod val="75000"/>
                  </a:schemeClr>
                </a:solidFill>
              </a:rPr>
              <a:t>sign</a:t>
            </a:r>
            <a:endParaRPr lang="en-RW" sz="2400" b="1" dirty="0">
              <a:solidFill>
                <a:schemeClr val="accent2">
                  <a:lumMod val="75000"/>
                </a:schemeClr>
              </a:solidFill>
            </a:endParaRPr>
          </a:p>
        </p:txBody>
      </p:sp>
      <p:sp>
        <p:nvSpPr>
          <p:cNvPr id="9" name="Rectangle 8">
            <a:extLst>
              <a:ext uri="{FF2B5EF4-FFF2-40B4-BE49-F238E27FC236}">
                <a16:creationId xmlns:a16="http://schemas.microsoft.com/office/drawing/2014/main" id="{478FDF4E-89E7-4270-9C9E-40CCBD181C94}"/>
              </a:ext>
            </a:extLst>
          </p:cNvPr>
          <p:cNvSpPr/>
          <p:nvPr/>
        </p:nvSpPr>
        <p:spPr>
          <a:xfrm>
            <a:off x="9965815" y="5036215"/>
            <a:ext cx="1219786" cy="830997"/>
          </a:xfrm>
          <a:prstGeom prst="rect">
            <a:avLst/>
          </a:prstGeom>
          <a:noFill/>
          <a:ln>
            <a:noFill/>
          </a:ln>
        </p:spPr>
        <p:txBody>
          <a:bodyPr wrap="square">
            <a:spAutoFit/>
          </a:bodyPr>
          <a:lstStyle/>
          <a:p>
            <a:pPr algn="ctr"/>
            <a:r>
              <a:rPr lang="en-US" sz="2400" b="1" dirty="0">
                <a:solidFill>
                  <a:srgbClr val="00B050"/>
                </a:solidFill>
              </a:rPr>
              <a:t>Some variable</a:t>
            </a:r>
            <a:endParaRPr lang="en-RW" sz="2400" b="1" dirty="0">
              <a:solidFill>
                <a:srgbClr val="00B050"/>
              </a:solidFill>
            </a:endParaRPr>
          </a:p>
        </p:txBody>
      </p:sp>
      <p:sp>
        <p:nvSpPr>
          <p:cNvPr id="10" name="Arrow: Down 9">
            <a:extLst>
              <a:ext uri="{FF2B5EF4-FFF2-40B4-BE49-F238E27FC236}">
                <a16:creationId xmlns:a16="http://schemas.microsoft.com/office/drawing/2014/main" id="{0623FA3B-5B2D-4A2B-B0B3-E1E0C0F1609A}"/>
              </a:ext>
            </a:extLst>
          </p:cNvPr>
          <p:cNvSpPr/>
          <p:nvPr/>
        </p:nvSpPr>
        <p:spPr>
          <a:xfrm>
            <a:off x="7525938" y="4687939"/>
            <a:ext cx="394174" cy="348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1" name="Arrow: Down 10">
            <a:extLst>
              <a:ext uri="{FF2B5EF4-FFF2-40B4-BE49-F238E27FC236}">
                <a16:creationId xmlns:a16="http://schemas.microsoft.com/office/drawing/2014/main" id="{3B918A4E-4F0D-4F5A-A3EB-92F4A9CA7F71}"/>
              </a:ext>
            </a:extLst>
          </p:cNvPr>
          <p:cNvSpPr/>
          <p:nvPr/>
        </p:nvSpPr>
        <p:spPr>
          <a:xfrm>
            <a:off x="9242473" y="4616754"/>
            <a:ext cx="353451"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2" name="Arrow: Down 11">
            <a:extLst>
              <a:ext uri="{FF2B5EF4-FFF2-40B4-BE49-F238E27FC236}">
                <a16:creationId xmlns:a16="http://schemas.microsoft.com/office/drawing/2014/main" id="{493900FF-7A11-4F32-BC45-988F80875701}"/>
              </a:ext>
            </a:extLst>
          </p:cNvPr>
          <p:cNvSpPr/>
          <p:nvPr/>
        </p:nvSpPr>
        <p:spPr>
          <a:xfrm>
            <a:off x="10428555" y="4616754"/>
            <a:ext cx="228893" cy="376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3" name="Arrow: Right 12">
            <a:extLst>
              <a:ext uri="{FF2B5EF4-FFF2-40B4-BE49-F238E27FC236}">
                <a16:creationId xmlns:a16="http://schemas.microsoft.com/office/drawing/2014/main" id="{C856CD2C-B92C-4D95-A6F4-0634219EF7F1}"/>
              </a:ext>
            </a:extLst>
          </p:cNvPr>
          <p:cNvSpPr/>
          <p:nvPr/>
        </p:nvSpPr>
        <p:spPr>
          <a:xfrm>
            <a:off x="2827056" y="4165340"/>
            <a:ext cx="1764605" cy="1270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4" name="Arrow: Right 13">
            <a:extLst>
              <a:ext uri="{FF2B5EF4-FFF2-40B4-BE49-F238E27FC236}">
                <a16:creationId xmlns:a16="http://schemas.microsoft.com/office/drawing/2014/main" id="{191C1A90-FBA9-42DD-9AF2-AF9EEC75E8DC}"/>
              </a:ext>
            </a:extLst>
          </p:cNvPr>
          <p:cNvSpPr/>
          <p:nvPr/>
        </p:nvSpPr>
        <p:spPr>
          <a:xfrm>
            <a:off x="2816828" y="2335696"/>
            <a:ext cx="1764605" cy="1270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5" name="Rectangle 14">
            <a:extLst>
              <a:ext uri="{FF2B5EF4-FFF2-40B4-BE49-F238E27FC236}">
                <a16:creationId xmlns:a16="http://schemas.microsoft.com/office/drawing/2014/main" id="{B90494B8-2826-456B-941C-5D2A34A86985}"/>
              </a:ext>
            </a:extLst>
          </p:cNvPr>
          <p:cNvSpPr/>
          <p:nvPr/>
        </p:nvSpPr>
        <p:spPr>
          <a:xfrm>
            <a:off x="4591661" y="2637060"/>
            <a:ext cx="2779342" cy="523220"/>
          </a:xfrm>
          <a:prstGeom prst="rect">
            <a:avLst/>
          </a:prstGeom>
          <a:noFill/>
          <a:ln>
            <a:noFill/>
          </a:ln>
        </p:spPr>
        <p:txBody>
          <a:bodyPr wrap="square">
            <a:spAutoFit/>
          </a:bodyPr>
          <a:lstStyle/>
          <a:p>
            <a:pPr algn="just"/>
            <a:r>
              <a:rPr lang="en-US" sz="2800" b="1" dirty="0"/>
              <a:t>Declaration</a:t>
            </a:r>
            <a:endParaRPr lang="en-RW" sz="2800" b="1" dirty="0"/>
          </a:p>
        </p:txBody>
      </p:sp>
      <p:sp>
        <p:nvSpPr>
          <p:cNvPr id="16" name="Rectangle 15">
            <a:extLst>
              <a:ext uri="{FF2B5EF4-FFF2-40B4-BE49-F238E27FC236}">
                <a16:creationId xmlns:a16="http://schemas.microsoft.com/office/drawing/2014/main" id="{994BD93E-A3D1-4BDF-8946-902B4628DF3A}"/>
              </a:ext>
            </a:extLst>
          </p:cNvPr>
          <p:cNvSpPr/>
          <p:nvPr/>
        </p:nvSpPr>
        <p:spPr>
          <a:xfrm>
            <a:off x="4571174" y="4552906"/>
            <a:ext cx="2779342" cy="523220"/>
          </a:xfrm>
          <a:prstGeom prst="rect">
            <a:avLst/>
          </a:prstGeom>
          <a:noFill/>
          <a:ln>
            <a:noFill/>
          </a:ln>
        </p:spPr>
        <p:txBody>
          <a:bodyPr wrap="square">
            <a:spAutoFit/>
          </a:bodyPr>
          <a:lstStyle/>
          <a:p>
            <a:pPr algn="just"/>
            <a:r>
              <a:rPr lang="en-US" sz="2800" b="1" dirty="0"/>
              <a:t>Definition</a:t>
            </a:r>
            <a:endParaRPr lang="en-RW" sz="2800" b="1" dirty="0"/>
          </a:p>
        </p:txBody>
      </p:sp>
    </p:spTree>
    <p:extLst>
      <p:ext uri="{BB962C8B-B14F-4D97-AF65-F5344CB8AC3E}">
        <p14:creationId xmlns:p14="http://schemas.microsoft.com/office/powerpoint/2010/main" val="52097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AC94-6920-487F-B1C8-F0016AF16488}"/>
              </a:ext>
            </a:extLst>
          </p:cNvPr>
          <p:cNvSpPr>
            <a:spLocks noGrp="1"/>
          </p:cNvSpPr>
          <p:nvPr>
            <p:ph type="title"/>
          </p:nvPr>
        </p:nvSpPr>
        <p:spPr>
          <a:xfrm>
            <a:off x="500576" y="226313"/>
            <a:ext cx="10515600" cy="771344"/>
          </a:xfrm>
        </p:spPr>
        <p:txBody>
          <a:bodyPr/>
          <a:lstStyle/>
          <a:p>
            <a:pPr algn="ctr"/>
            <a:r>
              <a:rPr lang="en-US" dirty="0"/>
              <a:t>example</a:t>
            </a:r>
            <a:endParaRPr lang="en-RW" dirty="0"/>
          </a:p>
        </p:txBody>
      </p:sp>
      <p:sp>
        <p:nvSpPr>
          <p:cNvPr id="4" name="Slide Number Placeholder 3">
            <a:extLst>
              <a:ext uri="{FF2B5EF4-FFF2-40B4-BE49-F238E27FC236}">
                <a16:creationId xmlns:a16="http://schemas.microsoft.com/office/drawing/2014/main" id="{E8F14C9D-9236-4EB2-BC4E-56D05C958C7E}"/>
              </a:ext>
            </a:extLst>
          </p:cNvPr>
          <p:cNvSpPr>
            <a:spLocks noGrp="1"/>
          </p:cNvSpPr>
          <p:nvPr>
            <p:ph type="sldNum" sz="quarter" idx="12"/>
          </p:nvPr>
        </p:nvSpPr>
        <p:spPr/>
        <p:txBody>
          <a:bodyPr/>
          <a:lstStyle/>
          <a:p>
            <a:fld id="{583C1354-0F4F-4118-983A-17CBBA946E76}" type="slidenum">
              <a:rPr lang="en-RW" smtClean="0"/>
              <a:t>21</a:t>
            </a:fld>
            <a:endParaRPr lang="en-RW"/>
          </a:p>
        </p:txBody>
      </p:sp>
      <p:pic>
        <p:nvPicPr>
          <p:cNvPr id="5" name="Picture 4">
            <a:extLst>
              <a:ext uri="{FF2B5EF4-FFF2-40B4-BE49-F238E27FC236}">
                <a16:creationId xmlns:a16="http://schemas.microsoft.com/office/drawing/2014/main" id="{8E045B2C-B7F2-4F88-9C7F-0D0E0F81AE5E}"/>
              </a:ext>
            </a:extLst>
          </p:cNvPr>
          <p:cNvPicPr>
            <a:picLocks noChangeAspect="1"/>
          </p:cNvPicPr>
          <p:nvPr/>
        </p:nvPicPr>
        <p:blipFill>
          <a:blip r:embed="rId2"/>
          <a:stretch>
            <a:fillRect/>
          </a:stretch>
        </p:blipFill>
        <p:spPr>
          <a:xfrm>
            <a:off x="5922498" y="1991395"/>
            <a:ext cx="3516737" cy="3860765"/>
          </a:xfrm>
          <a:prstGeom prst="rect">
            <a:avLst/>
          </a:prstGeom>
        </p:spPr>
      </p:pic>
      <p:sp>
        <p:nvSpPr>
          <p:cNvPr id="6" name="Rectangle 5">
            <a:extLst>
              <a:ext uri="{FF2B5EF4-FFF2-40B4-BE49-F238E27FC236}">
                <a16:creationId xmlns:a16="http://schemas.microsoft.com/office/drawing/2014/main" id="{D22E8E4B-CE4A-4279-A84B-2BCCE6968F55}"/>
              </a:ext>
            </a:extLst>
          </p:cNvPr>
          <p:cNvSpPr/>
          <p:nvPr/>
        </p:nvSpPr>
        <p:spPr>
          <a:xfrm>
            <a:off x="107851" y="226313"/>
            <a:ext cx="6096000" cy="6186309"/>
          </a:xfrm>
          <a:prstGeom prst="rect">
            <a:avLst/>
          </a:prstGeom>
        </p:spPr>
        <p:txBody>
          <a:bodyPr>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p;</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a:t>
            </a:r>
          </a:p>
          <a:p>
            <a:pPr lvl="1"/>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*q;</a:t>
            </a:r>
          </a:p>
          <a:p>
            <a:pPr lvl="1"/>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y;</a:t>
            </a:r>
          </a:p>
          <a:p>
            <a:pPr lvl="1"/>
            <a:r>
              <a:rPr lang="en-US" dirty="0">
                <a:solidFill>
                  <a:srgbClr val="000000"/>
                </a:solidFill>
                <a:latin typeface="Consolas" panose="020B0609020204030204" pitchFamily="49" charset="0"/>
              </a:rPr>
              <a:t>p = &amp;x;</a:t>
            </a:r>
          </a:p>
          <a:p>
            <a:pPr lvl="1"/>
            <a:r>
              <a:rPr lang="en-US" dirty="0">
                <a:solidFill>
                  <a:srgbClr val="000000"/>
                </a:solidFill>
                <a:latin typeface="Consolas" panose="020B0609020204030204" pitchFamily="49" charset="0"/>
              </a:rPr>
              <a:t>q = &amp;y;</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"Value of variables:"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q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y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variables:"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&amp;q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&amp;y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en-RW"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3B86D5B3-CAA1-46F8-B157-D5690037762A}"/>
              </a:ext>
            </a:extLst>
          </p:cNvPr>
          <p:cNvSpPr/>
          <p:nvPr/>
        </p:nvSpPr>
        <p:spPr>
          <a:xfrm>
            <a:off x="5894364" y="2644726"/>
            <a:ext cx="2039815" cy="393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8" name="Rectangle 7">
            <a:extLst>
              <a:ext uri="{FF2B5EF4-FFF2-40B4-BE49-F238E27FC236}">
                <a16:creationId xmlns:a16="http://schemas.microsoft.com/office/drawing/2014/main" id="{127231E2-87D2-467A-BF2F-32E429202DB2}"/>
              </a:ext>
            </a:extLst>
          </p:cNvPr>
          <p:cNvSpPr/>
          <p:nvPr/>
        </p:nvSpPr>
        <p:spPr>
          <a:xfrm>
            <a:off x="5894364" y="4711482"/>
            <a:ext cx="2039815" cy="393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ED1412E4-5323-4E06-8296-6AA77173718D}"/>
              </a:ext>
            </a:extLst>
          </p:cNvPr>
          <p:cNvSpPr/>
          <p:nvPr/>
        </p:nvSpPr>
        <p:spPr>
          <a:xfrm>
            <a:off x="9988062" y="3197308"/>
            <a:ext cx="2030436" cy="1015663"/>
          </a:xfrm>
          <a:prstGeom prst="rect">
            <a:avLst/>
          </a:prstGeom>
          <a:solidFill>
            <a:schemeClr val="accent6">
              <a:lumMod val="40000"/>
              <a:lumOff val="60000"/>
            </a:schemeClr>
          </a:solidFill>
          <a:ln>
            <a:solidFill>
              <a:schemeClr val="accent1"/>
            </a:solidFill>
          </a:ln>
        </p:spPr>
        <p:txBody>
          <a:bodyPr wrap="square">
            <a:spAutoFit/>
          </a:bodyPr>
          <a:lstStyle/>
          <a:p>
            <a:pPr algn="ctr"/>
            <a:r>
              <a:rPr lang="en-US" sz="2000" dirty="0"/>
              <a:t>Pointer </a:t>
            </a:r>
            <a:r>
              <a:rPr lang="en-US" sz="2000" b="1" dirty="0"/>
              <a:t>p</a:t>
            </a:r>
            <a:r>
              <a:rPr lang="en-US" sz="2000" dirty="0"/>
              <a:t> holding the address of variable </a:t>
            </a:r>
            <a:r>
              <a:rPr lang="en-US" sz="2000" b="1" dirty="0"/>
              <a:t>x</a:t>
            </a:r>
            <a:endParaRPr lang="en-RW" sz="2000" dirty="0"/>
          </a:p>
        </p:txBody>
      </p:sp>
      <p:cxnSp>
        <p:nvCxnSpPr>
          <p:cNvPr id="11" name="Straight Arrow Connector 10">
            <a:extLst>
              <a:ext uri="{FF2B5EF4-FFF2-40B4-BE49-F238E27FC236}">
                <a16:creationId xmlns:a16="http://schemas.microsoft.com/office/drawing/2014/main" id="{EA0C0308-A443-440B-A6DF-D77A9B879216}"/>
              </a:ext>
            </a:extLst>
          </p:cNvPr>
          <p:cNvCxnSpPr>
            <a:stCxn id="7" idx="3"/>
            <a:endCxn id="9" idx="1"/>
          </p:cNvCxnSpPr>
          <p:nvPr/>
        </p:nvCxnSpPr>
        <p:spPr>
          <a:xfrm>
            <a:off x="7934179" y="2841674"/>
            <a:ext cx="2053883" cy="86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39534B-E2B0-494E-853D-AE3B067FA5B4}"/>
              </a:ext>
            </a:extLst>
          </p:cNvPr>
          <p:cNvCxnSpPr>
            <a:stCxn id="8" idx="3"/>
          </p:cNvCxnSpPr>
          <p:nvPr/>
        </p:nvCxnSpPr>
        <p:spPr>
          <a:xfrm flipV="1">
            <a:off x="7934179" y="3819379"/>
            <a:ext cx="2053883" cy="108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41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67C1BE0-AE15-4D79-A2CF-2FE1209DF5DA}"/>
              </a:ext>
            </a:extLst>
          </p:cNvPr>
          <p:cNvSpPr txBox="1"/>
          <p:nvPr/>
        </p:nvSpPr>
        <p:spPr>
          <a:xfrm>
            <a:off x="4787702" y="3662976"/>
            <a:ext cx="1266094" cy="365116"/>
          </a:xfrm>
          <a:prstGeom prst="rect">
            <a:avLst/>
          </a:prstGeom>
          <a:solidFill>
            <a:schemeClr val="accent1">
              <a:lumMod val="60000"/>
              <a:lumOff val="40000"/>
            </a:schemeClr>
          </a:solidFill>
          <a:ln>
            <a:solidFill>
              <a:schemeClr val="accent4"/>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D3E04158-ED15-4E8D-9146-07DF82511238}"/>
              </a:ext>
            </a:extLst>
          </p:cNvPr>
          <p:cNvSpPr txBox="1"/>
          <p:nvPr/>
        </p:nvSpPr>
        <p:spPr>
          <a:xfrm>
            <a:off x="5064369" y="5569199"/>
            <a:ext cx="1266094" cy="365116"/>
          </a:xfrm>
          <a:prstGeom prst="rect">
            <a:avLst/>
          </a:prstGeom>
          <a:solidFill>
            <a:schemeClr val="accent6">
              <a:lumMod val="40000"/>
              <a:lumOff val="60000"/>
            </a:schemeClr>
          </a:solidFill>
          <a:ln>
            <a:solidFill>
              <a:schemeClr val="accent4"/>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2B6E26D8-CF2A-4DB2-9CF3-C7052F2B25E5}"/>
              </a:ext>
            </a:extLst>
          </p:cNvPr>
          <p:cNvSpPr txBox="1"/>
          <p:nvPr/>
        </p:nvSpPr>
        <p:spPr>
          <a:xfrm>
            <a:off x="881742" y="2246746"/>
            <a:ext cx="2037314" cy="369332"/>
          </a:xfrm>
          <a:prstGeom prst="rect">
            <a:avLst/>
          </a:prstGeom>
          <a:solidFill>
            <a:schemeClr val="accent1">
              <a:lumMod val="60000"/>
              <a:lumOff val="40000"/>
            </a:schemeClr>
          </a:solidFill>
          <a:ln>
            <a:solidFill>
              <a:schemeClr val="accent4"/>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234E347B-EFB2-4A29-86DF-CE726E56D312}"/>
              </a:ext>
            </a:extLst>
          </p:cNvPr>
          <p:cNvSpPr txBox="1"/>
          <p:nvPr/>
        </p:nvSpPr>
        <p:spPr>
          <a:xfrm>
            <a:off x="586152" y="1464131"/>
            <a:ext cx="2424333" cy="369332"/>
          </a:xfrm>
          <a:prstGeom prst="rect">
            <a:avLst/>
          </a:prstGeom>
          <a:solidFill>
            <a:schemeClr val="accent6">
              <a:lumMod val="40000"/>
              <a:lumOff val="60000"/>
            </a:schemeClr>
          </a:solidFill>
          <a:ln>
            <a:solidFill>
              <a:schemeClr val="accent4"/>
            </a:solidFill>
          </a:ln>
        </p:spPr>
        <p:txBody>
          <a:bodyPr wrap="square" rtlCol="0">
            <a:spAutoFit/>
          </a:bodyPr>
          <a:lstStyle/>
          <a:p>
            <a:endParaRPr lang="en-US" dirty="0"/>
          </a:p>
        </p:txBody>
      </p:sp>
      <p:sp>
        <p:nvSpPr>
          <p:cNvPr id="4" name="Slide Number Placeholder 3">
            <a:extLst>
              <a:ext uri="{FF2B5EF4-FFF2-40B4-BE49-F238E27FC236}">
                <a16:creationId xmlns:a16="http://schemas.microsoft.com/office/drawing/2014/main" id="{6CF9BFD9-0B3F-490A-9CC9-199DD030B21F}"/>
              </a:ext>
            </a:extLst>
          </p:cNvPr>
          <p:cNvSpPr>
            <a:spLocks noGrp="1"/>
          </p:cNvSpPr>
          <p:nvPr>
            <p:ph type="sldNum" sz="quarter" idx="12"/>
          </p:nvPr>
        </p:nvSpPr>
        <p:spPr/>
        <p:txBody>
          <a:bodyPr/>
          <a:lstStyle/>
          <a:p>
            <a:fld id="{583C1354-0F4F-4118-983A-17CBBA946E76}" type="slidenum">
              <a:rPr lang="en-RW" smtClean="0"/>
              <a:t>3</a:t>
            </a:fld>
            <a:endParaRPr lang="en-RW"/>
          </a:p>
        </p:txBody>
      </p:sp>
      <p:sp>
        <p:nvSpPr>
          <p:cNvPr id="5" name="Rectangle 4">
            <a:extLst>
              <a:ext uri="{FF2B5EF4-FFF2-40B4-BE49-F238E27FC236}">
                <a16:creationId xmlns:a16="http://schemas.microsoft.com/office/drawing/2014/main" id="{44EB4E1D-3C3D-4BC4-ACFE-4D13AC7FCCD3}"/>
              </a:ext>
            </a:extLst>
          </p:cNvPr>
          <p:cNvSpPr/>
          <p:nvPr/>
        </p:nvSpPr>
        <p:spPr>
          <a:xfrm>
            <a:off x="486643" y="598330"/>
            <a:ext cx="8163951" cy="5632311"/>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tax_rate</a:t>
            </a:r>
            <a:r>
              <a:rPr lang="en-US" dirty="0">
                <a:solidFill>
                  <a:srgbClr val="000000"/>
                </a:solidFill>
                <a:latin typeface="Consolas" panose="020B0609020204030204" pitchFamily="49" charset="0"/>
              </a:rPr>
              <a:t>=0;</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tax_rate</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Welome</a:t>
            </a:r>
            <a:r>
              <a:rPr lang="en-US" dirty="0">
                <a:solidFill>
                  <a:srgbClr val="A31515"/>
                </a:solidFill>
                <a:latin typeface="Consolas" panose="020B0609020204030204" pitchFamily="49" charset="0"/>
              </a:rPr>
              <a:t> to banking application"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the tax rate in percentage: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tax_rate</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balance = 2000;</a:t>
            </a:r>
          </a:p>
          <a:p>
            <a:pPr lvl="1"/>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deduction = balance * (</a:t>
            </a:r>
            <a:r>
              <a:rPr lang="en-US" dirty="0" err="1">
                <a:solidFill>
                  <a:srgbClr val="000000"/>
                </a:solidFill>
                <a:latin typeface="Consolas" panose="020B0609020204030204" pitchFamily="49" charset="0"/>
              </a:rPr>
              <a:t>tax_rate</a:t>
            </a:r>
            <a:r>
              <a:rPr lang="en-US" dirty="0">
                <a:solidFill>
                  <a:srgbClr val="000000"/>
                </a:solidFill>
                <a:latin typeface="Consolas" panose="020B0609020204030204" pitchFamily="49" charset="0"/>
              </a:rPr>
              <a:t>)/100;</a:t>
            </a:r>
          </a:p>
          <a:p>
            <a:pPr lvl="1"/>
            <a:r>
              <a:rPr lang="en-US" dirty="0">
                <a:solidFill>
                  <a:srgbClr val="000000"/>
                </a:solidFill>
                <a:latin typeface="Consolas" panose="020B0609020204030204" pitchFamily="49" charset="0"/>
              </a:rPr>
              <a:t>print(balance - deduction);</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a:t>
            </a:r>
          </a:p>
          <a:p>
            <a:r>
              <a:rPr lang="en-RW"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"Final balance: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"tax rate applied: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tax_rate</a:t>
            </a:r>
            <a:r>
              <a:rPr lang="en-US" dirty="0">
                <a:solidFill>
                  <a:srgbClr val="000000"/>
                </a:solidFill>
                <a:latin typeface="Consolas" panose="020B0609020204030204" pitchFamily="49" charset="0"/>
              </a:rPr>
              <a:t>;</a:t>
            </a:r>
          </a:p>
          <a:p>
            <a:r>
              <a:rPr lang="en-RW" dirty="0">
                <a:solidFill>
                  <a:srgbClr val="000000"/>
                </a:solidFill>
                <a:latin typeface="Consolas" panose="020B0609020204030204" pitchFamily="49" charset="0"/>
              </a:rPr>
              <a:t>}</a:t>
            </a:r>
          </a:p>
        </p:txBody>
      </p:sp>
      <p:graphicFrame>
        <p:nvGraphicFramePr>
          <p:cNvPr id="7" name="Table 10">
            <a:extLst>
              <a:ext uri="{FF2B5EF4-FFF2-40B4-BE49-F238E27FC236}">
                <a16:creationId xmlns:a16="http://schemas.microsoft.com/office/drawing/2014/main" id="{A3A1A723-9805-4379-A423-DB6F569235C2}"/>
              </a:ext>
            </a:extLst>
          </p:cNvPr>
          <p:cNvGraphicFramePr>
            <a:graphicFrameLocks noGrp="1"/>
          </p:cNvGraphicFramePr>
          <p:nvPr/>
        </p:nvGraphicFramePr>
        <p:xfrm>
          <a:off x="4305030" y="1176583"/>
          <a:ext cx="880880" cy="831885"/>
        </p:xfrm>
        <a:graphic>
          <a:graphicData uri="http://schemas.openxmlformats.org/drawingml/2006/table">
            <a:tbl>
              <a:tblPr firstRow="1" bandRow="1">
                <a:tableStyleId>{5C22544A-7EE6-4342-B048-85BDC9FD1C3A}</a:tableStyleId>
              </a:tblPr>
              <a:tblGrid>
                <a:gridCol w="880880">
                  <a:extLst>
                    <a:ext uri="{9D8B030D-6E8A-4147-A177-3AD203B41FA5}">
                      <a16:colId xmlns:a16="http://schemas.microsoft.com/office/drawing/2014/main" val="1004353393"/>
                    </a:ext>
                  </a:extLst>
                </a:gridCol>
              </a:tblGrid>
              <a:tr h="374685">
                <a:tc>
                  <a:txBody>
                    <a:bodyPr/>
                    <a:lstStyle/>
                    <a:p>
                      <a:pPr algn="ctr"/>
                      <a:r>
                        <a:rPr lang="en-US" sz="2400" b="1" dirty="0">
                          <a:solidFill>
                            <a:sysClr val="windowText" lastClr="000000"/>
                          </a:solidFill>
                        </a:rPr>
                        <a:t>0</a:t>
                      </a:r>
                      <a:endParaRPr lang="en-RW" sz="2400" b="1" dirty="0">
                        <a:solidFill>
                          <a:sysClr val="windowText" lastClr="000000"/>
                        </a:solidFill>
                      </a:endParaRPr>
                    </a:p>
                  </a:txBody>
                  <a:tcPr>
                    <a:solidFill>
                      <a:schemeClr val="accent6">
                        <a:lumMod val="40000"/>
                        <a:lumOff val="60000"/>
                      </a:schemeClr>
                    </a:solidFill>
                  </a:tcPr>
                </a:tc>
                <a:extLst>
                  <a:ext uri="{0D108BD9-81ED-4DB2-BD59-A6C34878D82A}">
                    <a16:rowId xmlns:a16="http://schemas.microsoft.com/office/drawing/2014/main" val="1165095940"/>
                  </a:ext>
                </a:extLst>
              </a:tr>
              <a:tr h="374685">
                <a:tc>
                  <a:txBody>
                    <a:bodyPr/>
                    <a:lstStyle/>
                    <a:p>
                      <a:pPr algn="ctr"/>
                      <a:r>
                        <a:rPr lang="en-US" b="1" dirty="0">
                          <a:solidFill>
                            <a:sysClr val="windowText" lastClr="000000"/>
                          </a:solidFill>
                        </a:rPr>
                        <a:t>0XF621</a:t>
                      </a:r>
                      <a:endParaRPr lang="en-RW" b="1" dirty="0">
                        <a:solidFill>
                          <a:sysClr val="windowText" lastClr="000000"/>
                        </a:solidFill>
                      </a:endParaRPr>
                    </a:p>
                  </a:txBody>
                  <a:tcPr>
                    <a:solidFill>
                      <a:schemeClr val="accent6">
                        <a:lumMod val="40000"/>
                        <a:lumOff val="60000"/>
                      </a:schemeClr>
                    </a:solidFill>
                  </a:tcPr>
                </a:tc>
                <a:extLst>
                  <a:ext uri="{0D108BD9-81ED-4DB2-BD59-A6C34878D82A}">
                    <a16:rowId xmlns:a16="http://schemas.microsoft.com/office/drawing/2014/main" val="642416508"/>
                  </a:ext>
                </a:extLst>
              </a:tr>
            </a:tbl>
          </a:graphicData>
        </a:graphic>
      </p:graphicFrame>
      <p:sp>
        <p:nvSpPr>
          <p:cNvPr id="8" name="TextBox 7">
            <a:extLst>
              <a:ext uri="{FF2B5EF4-FFF2-40B4-BE49-F238E27FC236}">
                <a16:creationId xmlns:a16="http://schemas.microsoft.com/office/drawing/2014/main" id="{26CF0D3D-8776-4B0B-9DBB-269289C4BD3C}"/>
              </a:ext>
            </a:extLst>
          </p:cNvPr>
          <p:cNvSpPr txBox="1"/>
          <p:nvPr/>
        </p:nvSpPr>
        <p:spPr>
          <a:xfrm>
            <a:off x="3064870" y="1371568"/>
            <a:ext cx="1417217" cy="461665"/>
          </a:xfrm>
          <a:prstGeom prst="rect">
            <a:avLst/>
          </a:prstGeom>
          <a:noFill/>
        </p:spPr>
        <p:txBody>
          <a:bodyPr wrap="square" rtlCol="0">
            <a:spAutoFit/>
          </a:bodyPr>
          <a:lstStyle/>
          <a:p>
            <a:r>
              <a:rPr lang="en-US" sz="2400" b="1" dirty="0" err="1">
                <a:solidFill>
                  <a:schemeClr val="accent6">
                    <a:lumMod val="75000"/>
                  </a:schemeClr>
                </a:solidFill>
              </a:rPr>
              <a:t>Tax_rate</a:t>
            </a:r>
            <a:endParaRPr lang="en-RW" sz="2400" b="1" dirty="0">
              <a:solidFill>
                <a:schemeClr val="accent6">
                  <a:lumMod val="75000"/>
                </a:schemeClr>
              </a:solidFill>
            </a:endParaRPr>
          </a:p>
        </p:txBody>
      </p:sp>
      <p:graphicFrame>
        <p:nvGraphicFramePr>
          <p:cNvPr id="9" name="Table 10">
            <a:extLst>
              <a:ext uri="{FF2B5EF4-FFF2-40B4-BE49-F238E27FC236}">
                <a16:creationId xmlns:a16="http://schemas.microsoft.com/office/drawing/2014/main" id="{2E448009-A2AB-401C-AE39-085D86DBC2EC}"/>
              </a:ext>
            </a:extLst>
          </p:cNvPr>
          <p:cNvGraphicFramePr>
            <a:graphicFrameLocks noGrp="1"/>
          </p:cNvGraphicFramePr>
          <p:nvPr/>
        </p:nvGraphicFramePr>
        <p:xfrm>
          <a:off x="9535867" y="2015470"/>
          <a:ext cx="1565428" cy="770925"/>
        </p:xfrm>
        <a:graphic>
          <a:graphicData uri="http://schemas.openxmlformats.org/drawingml/2006/table">
            <a:tbl>
              <a:tblPr firstRow="1" bandRow="1">
                <a:tableStyleId>{5C22544A-7EE6-4342-B048-85BDC9FD1C3A}</a:tableStyleId>
              </a:tblPr>
              <a:tblGrid>
                <a:gridCol w="1565428">
                  <a:extLst>
                    <a:ext uri="{9D8B030D-6E8A-4147-A177-3AD203B41FA5}">
                      <a16:colId xmlns:a16="http://schemas.microsoft.com/office/drawing/2014/main" val="1004353393"/>
                    </a:ext>
                  </a:extLst>
                </a:gridCol>
              </a:tblGrid>
              <a:tr h="374685">
                <a:tc>
                  <a:txBody>
                    <a:bodyPr/>
                    <a:lstStyle/>
                    <a:p>
                      <a:pPr algn="ctr"/>
                      <a:r>
                        <a:rPr lang="en-US" sz="2000" b="1" dirty="0">
                          <a:solidFill>
                            <a:sysClr val="windowText" lastClr="000000"/>
                          </a:solidFill>
                        </a:rPr>
                        <a:t>Garbage</a:t>
                      </a:r>
                      <a:endParaRPr lang="en-RW" sz="20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sz="1600" b="1" dirty="0">
                          <a:solidFill>
                            <a:sysClr val="windowText" lastClr="000000"/>
                          </a:solidFill>
                        </a:rPr>
                        <a:t>0XF666</a:t>
                      </a:r>
                      <a:endParaRPr lang="en-RW" sz="16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10" name="TextBox 9">
            <a:extLst>
              <a:ext uri="{FF2B5EF4-FFF2-40B4-BE49-F238E27FC236}">
                <a16:creationId xmlns:a16="http://schemas.microsoft.com/office/drawing/2014/main" id="{827F678F-B33C-4FA3-B25F-856F96CD4DD1}"/>
              </a:ext>
            </a:extLst>
          </p:cNvPr>
          <p:cNvSpPr txBox="1"/>
          <p:nvPr/>
        </p:nvSpPr>
        <p:spPr>
          <a:xfrm>
            <a:off x="8295707" y="2210455"/>
            <a:ext cx="1417217" cy="461665"/>
          </a:xfrm>
          <a:prstGeom prst="rect">
            <a:avLst/>
          </a:prstGeom>
          <a:noFill/>
        </p:spPr>
        <p:txBody>
          <a:bodyPr wrap="square" rtlCol="0">
            <a:spAutoFit/>
          </a:bodyPr>
          <a:lstStyle/>
          <a:p>
            <a:r>
              <a:rPr lang="en-US" sz="2400" b="1" dirty="0" err="1">
                <a:solidFill>
                  <a:schemeClr val="accent1"/>
                </a:solidFill>
              </a:rPr>
              <a:t>Tax_rate</a:t>
            </a:r>
            <a:endParaRPr lang="en-RW" sz="2400" b="1" dirty="0">
              <a:solidFill>
                <a:schemeClr val="accent1"/>
              </a:solidFill>
            </a:endParaRPr>
          </a:p>
        </p:txBody>
      </p:sp>
      <p:cxnSp>
        <p:nvCxnSpPr>
          <p:cNvPr id="11" name="Straight Arrow Connector 10">
            <a:extLst>
              <a:ext uri="{FF2B5EF4-FFF2-40B4-BE49-F238E27FC236}">
                <a16:creationId xmlns:a16="http://schemas.microsoft.com/office/drawing/2014/main" id="{81CD99F9-5AE0-4F6E-8A57-3DCB962CB400}"/>
              </a:ext>
            </a:extLst>
          </p:cNvPr>
          <p:cNvCxnSpPr>
            <a:cxnSpLocks/>
          </p:cNvCxnSpPr>
          <p:nvPr/>
        </p:nvCxnSpPr>
        <p:spPr>
          <a:xfrm>
            <a:off x="3064870" y="2459548"/>
            <a:ext cx="5230837" cy="44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19B4848E-17A1-44DE-AD5A-9FCFF00A860D}"/>
              </a:ext>
            </a:extLst>
          </p:cNvPr>
          <p:cNvSpPr>
            <a:spLocks noGrp="1"/>
          </p:cNvSpPr>
          <p:nvPr>
            <p:ph type="title"/>
          </p:nvPr>
        </p:nvSpPr>
        <p:spPr>
          <a:xfrm>
            <a:off x="838200" y="196698"/>
            <a:ext cx="10515600" cy="771344"/>
          </a:xfrm>
        </p:spPr>
        <p:txBody>
          <a:bodyPr/>
          <a:lstStyle/>
          <a:p>
            <a:pPr algn="ctr"/>
            <a:r>
              <a:rPr lang="en-US" b="1" dirty="0"/>
              <a:t>Scope of variables</a:t>
            </a:r>
            <a:endParaRPr lang="en-RW" b="1" dirty="0"/>
          </a:p>
        </p:txBody>
      </p:sp>
      <p:graphicFrame>
        <p:nvGraphicFramePr>
          <p:cNvPr id="2" name="Table 2">
            <a:extLst>
              <a:ext uri="{FF2B5EF4-FFF2-40B4-BE49-F238E27FC236}">
                <a16:creationId xmlns:a16="http://schemas.microsoft.com/office/drawing/2014/main" id="{ECB9EA95-9B99-4873-AC5B-D4070199FE0A}"/>
              </a:ext>
            </a:extLst>
          </p:cNvPr>
          <p:cNvGraphicFramePr>
            <a:graphicFrameLocks noGrp="1"/>
          </p:cNvGraphicFramePr>
          <p:nvPr>
            <p:extLst>
              <p:ext uri="{D42A27DB-BD31-4B8C-83A1-F6EECF244321}">
                <p14:modId xmlns:p14="http://schemas.microsoft.com/office/powerpoint/2010/main" val="3866327425"/>
              </p:ext>
            </p:extLst>
          </p:nvPr>
        </p:nvGraphicFramePr>
        <p:xfrm>
          <a:off x="8077993" y="3378407"/>
          <a:ext cx="3923546" cy="2834640"/>
        </p:xfrm>
        <a:graphic>
          <a:graphicData uri="http://schemas.openxmlformats.org/drawingml/2006/table">
            <a:tbl>
              <a:tblPr firstRow="1" bandRow="1">
                <a:tableStyleId>{5C22544A-7EE6-4342-B048-85BDC9FD1C3A}</a:tableStyleId>
              </a:tblPr>
              <a:tblGrid>
                <a:gridCol w="1283721">
                  <a:extLst>
                    <a:ext uri="{9D8B030D-6E8A-4147-A177-3AD203B41FA5}">
                      <a16:colId xmlns:a16="http://schemas.microsoft.com/office/drawing/2014/main" val="1388057509"/>
                    </a:ext>
                  </a:extLst>
                </a:gridCol>
                <a:gridCol w="1258317">
                  <a:extLst>
                    <a:ext uri="{9D8B030D-6E8A-4147-A177-3AD203B41FA5}">
                      <a16:colId xmlns:a16="http://schemas.microsoft.com/office/drawing/2014/main" val="2529965022"/>
                    </a:ext>
                  </a:extLst>
                </a:gridCol>
                <a:gridCol w="1381508">
                  <a:extLst>
                    <a:ext uri="{9D8B030D-6E8A-4147-A177-3AD203B41FA5}">
                      <a16:colId xmlns:a16="http://schemas.microsoft.com/office/drawing/2014/main" val="813547238"/>
                    </a:ext>
                  </a:extLst>
                </a:gridCol>
              </a:tblGrid>
              <a:tr h="245405">
                <a:tc rowSpan="2">
                  <a:txBody>
                    <a:bodyPr/>
                    <a:lstStyle/>
                    <a:p>
                      <a:pPr algn="ctr"/>
                      <a:r>
                        <a:rPr lang="en-US" dirty="0">
                          <a:solidFill>
                            <a:schemeClr val="tx1"/>
                          </a:solidFill>
                        </a:rPr>
                        <a:t>Variables</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dirty="0">
                          <a:solidFill>
                            <a:schemeClr val="tx1"/>
                          </a:solidFill>
                        </a:rPr>
                        <a:t>Scope</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RW" dirty="0"/>
                    </a:p>
                  </a:txBody>
                  <a:tcPr>
                    <a:solidFill>
                      <a:schemeClr val="accent1">
                        <a:lumMod val="60000"/>
                        <a:lumOff val="40000"/>
                      </a:schemeClr>
                    </a:solidFill>
                  </a:tcPr>
                </a:tc>
                <a:extLst>
                  <a:ext uri="{0D108BD9-81ED-4DB2-BD59-A6C34878D82A}">
                    <a16:rowId xmlns:a16="http://schemas.microsoft.com/office/drawing/2014/main" val="2327145165"/>
                  </a:ext>
                </a:extLst>
              </a:tr>
              <a:tr h="245405">
                <a:tc vMerge="1">
                  <a:txBody>
                    <a:bodyPr/>
                    <a:lstStyle/>
                    <a:p>
                      <a:pPr algn="ctr"/>
                      <a:endParaRPr lang="en-RW"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solidFill>
                            <a:schemeClr val="tx1"/>
                          </a:solidFill>
                        </a:rPr>
                        <a:t>From</a:t>
                      </a:r>
                    </a:p>
                    <a:p>
                      <a:pPr algn="ctr"/>
                      <a:r>
                        <a:rPr lang="en-US" b="1" dirty="0">
                          <a:solidFill>
                            <a:schemeClr val="tx1"/>
                          </a:solidFill>
                        </a:rPr>
                        <a:t>Line# </a:t>
                      </a:r>
                      <a:endParaRPr lang="en-RW"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t>To </a:t>
                      </a:r>
                    </a:p>
                    <a:p>
                      <a:r>
                        <a:rPr lang="en-US" b="1" dirty="0"/>
                        <a:t>Line#</a:t>
                      </a:r>
                      <a:endParaRPr lang="en-RW"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985107"/>
                  </a:ext>
                </a:extLst>
              </a:tr>
              <a:tr h="245405">
                <a:tc>
                  <a:txBody>
                    <a:bodyPr/>
                    <a:lstStyle/>
                    <a:p>
                      <a:r>
                        <a:rPr lang="en-US" dirty="0" err="1">
                          <a:solidFill>
                            <a:schemeClr val="tx1"/>
                          </a:solidFill>
                        </a:rPr>
                        <a:t>tax_rate</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dirty="0">
                          <a:solidFill>
                            <a:schemeClr val="tx1"/>
                          </a:solidFill>
                        </a:rPr>
                        <a:t>2</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18</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3658814"/>
                  </a:ext>
                </a:extLst>
              </a:tr>
              <a:tr h="245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tax_rate</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dirty="0">
                          <a:solidFill>
                            <a:schemeClr val="tx1"/>
                          </a:solidFill>
                        </a:rPr>
                        <a:t>5</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13</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859590"/>
                  </a:ext>
                </a:extLst>
              </a:tr>
              <a:tr h="245405">
                <a:tc>
                  <a:txBody>
                    <a:bodyPr/>
                    <a:lstStyle/>
                    <a:p>
                      <a:r>
                        <a:rPr lang="en-US" dirty="0">
                          <a:solidFill>
                            <a:schemeClr val="tx1"/>
                          </a:solidFill>
                        </a:rPr>
                        <a:t>balance</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9</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13</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1104047"/>
                  </a:ext>
                </a:extLst>
              </a:tr>
              <a:tr h="245405">
                <a:tc>
                  <a:txBody>
                    <a:bodyPr/>
                    <a:lstStyle/>
                    <a:p>
                      <a:r>
                        <a:rPr lang="en-US" dirty="0">
                          <a:solidFill>
                            <a:schemeClr val="tx1"/>
                          </a:solidFill>
                        </a:rPr>
                        <a:t>deduction</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10</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13</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4229343"/>
                  </a:ext>
                </a:extLst>
              </a:tr>
              <a:tr h="245405">
                <a:tc>
                  <a:txBody>
                    <a:bodyPr/>
                    <a:lstStyle/>
                    <a:p>
                      <a:r>
                        <a:rPr lang="en-US" dirty="0">
                          <a:solidFill>
                            <a:schemeClr val="tx1"/>
                          </a:solidFill>
                        </a:rPr>
                        <a:t>b</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14</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18</a:t>
                      </a:r>
                      <a:endParaRPr lang="en-R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7401914"/>
                  </a:ext>
                </a:extLst>
              </a:tr>
            </a:tbl>
          </a:graphicData>
        </a:graphic>
      </p:graphicFrame>
      <p:sp>
        <p:nvSpPr>
          <p:cNvPr id="18" name="TextBox 17">
            <a:extLst>
              <a:ext uri="{FF2B5EF4-FFF2-40B4-BE49-F238E27FC236}">
                <a16:creationId xmlns:a16="http://schemas.microsoft.com/office/drawing/2014/main" id="{AB7710B4-6164-4321-8FA0-8723D04110C3}"/>
              </a:ext>
            </a:extLst>
          </p:cNvPr>
          <p:cNvSpPr txBox="1"/>
          <p:nvPr/>
        </p:nvSpPr>
        <p:spPr>
          <a:xfrm>
            <a:off x="248950" y="1085344"/>
            <a:ext cx="337202" cy="423449"/>
          </a:xfrm>
          <a:prstGeom prst="rect">
            <a:avLst/>
          </a:prstGeom>
          <a:noFill/>
        </p:spPr>
        <p:txBody>
          <a:bodyPr wrap="square" rtlCol="0">
            <a:spAutoFit/>
          </a:bodyPr>
          <a:lstStyle/>
          <a:p>
            <a:pPr>
              <a:lnSpc>
                <a:spcPct val="150000"/>
              </a:lnSpc>
            </a:pPr>
            <a:r>
              <a:rPr lang="en-US" sz="1600" b="1" dirty="0">
                <a:highlight>
                  <a:srgbClr val="FFFF00"/>
                </a:highlight>
              </a:rPr>
              <a:t>1</a:t>
            </a:r>
          </a:p>
        </p:txBody>
      </p:sp>
      <p:sp>
        <p:nvSpPr>
          <p:cNvPr id="19" name="TextBox 18">
            <a:extLst>
              <a:ext uri="{FF2B5EF4-FFF2-40B4-BE49-F238E27FC236}">
                <a16:creationId xmlns:a16="http://schemas.microsoft.com/office/drawing/2014/main" id="{F1043BC8-8DFA-492E-AC38-5B3B4E03D540}"/>
              </a:ext>
            </a:extLst>
          </p:cNvPr>
          <p:cNvSpPr txBox="1"/>
          <p:nvPr/>
        </p:nvSpPr>
        <p:spPr>
          <a:xfrm>
            <a:off x="248950" y="1392345"/>
            <a:ext cx="337202" cy="423449"/>
          </a:xfrm>
          <a:prstGeom prst="rect">
            <a:avLst/>
          </a:prstGeom>
          <a:noFill/>
        </p:spPr>
        <p:txBody>
          <a:bodyPr wrap="square" rtlCol="0">
            <a:spAutoFit/>
          </a:bodyPr>
          <a:lstStyle/>
          <a:p>
            <a:pPr>
              <a:lnSpc>
                <a:spcPct val="150000"/>
              </a:lnSpc>
            </a:pPr>
            <a:r>
              <a:rPr lang="en-US" sz="1600" b="1" dirty="0">
                <a:highlight>
                  <a:srgbClr val="FFFF00"/>
                </a:highlight>
              </a:rPr>
              <a:t>2</a:t>
            </a:r>
          </a:p>
        </p:txBody>
      </p:sp>
      <p:sp>
        <p:nvSpPr>
          <p:cNvPr id="20" name="TextBox 19">
            <a:extLst>
              <a:ext uri="{FF2B5EF4-FFF2-40B4-BE49-F238E27FC236}">
                <a16:creationId xmlns:a16="http://schemas.microsoft.com/office/drawing/2014/main" id="{CA445F21-415A-4CD4-BC67-2732764696A2}"/>
              </a:ext>
            </a:extLst>
          </p:cNvPr>
          <p:cNvSpPr txBox="1"/>
          <p:nvPr/>
        </p:nvSpPr>
        <p:spPr>
          <a:xfrm>
            <a:off x="258072" y="1645599"/>
            <a:ext cx="337202" cy="423449"/>
          </a:xfrm>
          <a:prstGeom prst="rect">
            <a:avLst/>
          </a:prstGeom>
          <a:noFill/>
        </p:spPr>
        <p:txBody>
          <a:bodyPr wrap="square" rtlCol="0">
            <a:spAutoFit/>
          </a:bodyPr>
          <a:lstStyle/>
          <a:p>
            <a:pPr>
              <a:lnSpc>
                <a:spcPct val="150000"/>
              </a:lnSpc>
            </a:pPr>
            <a:r>
              <a:rPr lang="en-US" sz="1600" b="1" dirty="0">
                <a:highlight>
                  <a:srgbClr val="FFFF00"/>
                </a:highlight>
              </a:rPr>
              <a:t>3</a:t>
            </a:r>
          </a:p>
        </p:txBody>
      </p:sp>
      <p:sp>
        <p:nvSpPr>
          <p:cNvPr id="21" name="TextBox 20">
            <a:extLst>
              <a:ext uri="{FF2B5EF4-FFF2-40B4-BE49-F238E27FC236}">
                <a16:creationId xmlns:a16="http://schemas.microsoft.com/office/drawing/2014/main" id="{85B008E1-08CA-48AB-BA5F-36941EE3E40E}"/>
              </a:ext>
            </a:extLst>
          </p:cNvPr>
          <p:cNvSpPr txBox="1"/>
          <p:nvPr/>
        </p:nvSpPr>
        <p:spPr>
          <a:xfrm>
            <a:off x="281652" y="1886698"/>
            <a:ext cx="337202" cy="423449"/>
          </a:xfrm>
          <a:prstGeom prst="rect">
            <a:avLst/>
          </a:prstGeom>
          <a:noFill/>
        </p:spPr>
        <p:txBody>
          <a:bodyPr wrap="square" rtlCol="0">
            <a:spAutoFit/>
          </a:bodyPr>
          <a:lstStyle/>
          <a:p>
            <a:pPr>
              <a:lnSpc>
                <a:spcPct val="150000"/>
              </a:lnSpc>
            </a:pPr>
            <a:r>
              <a:rPr lang="en-US" sz="1600" b="1" dirty="0">
                <a:highlight>
                  <a:srgbClr val="FFFF00"/>
                </a:highlight>
              </a:rPr>
              <a:t>4</a:t>
            </a:r>
          </a:p>
        </p:txBody>
      </p:sp>
      <p:sp>
        <p:nvSpPr>
          <p:cNvPr id="22" name="TextBox 21">
            <a:extLst>
              <a:ext uri="{FF2B5EF4-FFF2-40B4-BE49-F238E27FC236}">
                <a16:creationId xmlns:a16="http://schemas.microsoft.com/office/drawing/2014/main" id="{C8A1A8EA-47E9-4DF5-91C2-67FB2A3E9830}"/>
              </a:ext>
            </a:extLst>
          </p:cNvPr>
          <p:cNvSpPr txBox="1"/>
          <p:nvPr/>
        </p:nvSpPr>
        <p:spPr>
          <a:xfrm>
            <a:off x="281651" y="2152703"/>
            <a:ext cx="337202" cy="423449"/>
          </a:xfrm>
          <a:prstGeom prst="rect">
            <a:avLst/>
          </a:prstGeom>
          <a:noFill/>
        </p:spPr>
        <p:txBody>
          <a:bodyPr wrap="square" rtlCol="0">
            <a:spAutoFit/>
          </a:bodyPr>
          <a:lstStyle/>
          <a:p>
            <a:pPr>
              <a:lnSpc>
                <a:spcPct val="150000"/>
              </a:lnSpc>
            </a:pPr>
            <a:r>
              <a:rPr lang="en-US" sz="1600" b="1" dirty="0">
                <a:highlight>
                  <a:srgbClr val="FFFF00"/>
                </a:highlight>
              </a:rPr>
              <a:t>5</a:t>
            </a:r>
          </a:p>
        </p:txBody>
      </p:sp>
      <p:sp>
        <p:nvSpPr>
          <p:cNvPr id="23" name="TextBox 22">
            <a:extLst>
              <a:ext uri="{FF2B5EF4-FFF2-40B4-BE49-F238E27FC236}">
                <a16:creationId xmlns:a16="http://schemas.microsoft.com/office/drawing/2014/main" id="{3476078F-97F8-42F6-94F1-3BF277ACCA0B}"/>
              </a:ext>
            </a:extLst>
          </p:cNvPr>
          <p:cNvSpPr txBox="1"/>
          <p:nvPr/>
        </p:nvSpPr>
        <p:spPr>
          <a:xfrm>
            <a:off x="274677" y="2459548"/>
            <a:ext cx="337202" cy="423449"/>
          </a:xfrm>
          <a:prstGeom prst="rect">
            <a:avLst/>
          </a:prstGeom>
          <a:noFill/>
        </p:spPr>
        <p:txBody>
          <a:bodyPr wrap="square" rtlCol="0">
            <a:spAutoFit/>
          </a:bodyPr>
          <a:lstStyle/>
          <a:p>
            <a:pPr>
              <a:lnSpc>
                <a:spcPct val="150000"/>
              </a:lnSpc>
            </a:pPr>
            <a:r>
              <a:rPr lang="en-US" sz="1600" b="1" dirty="0">
                <a:highlight>
                  <a:srgbClr val="FFFF00"/>
                </a:highlight>
              </a:rPr>
              <a:t>6</a:t>
            </a:r>
          </a:p>
        </p:txBody>
      </p:sp>
      <p:sp>
        <p:nvSpPr>
          <p:cNvPr id="24" name="TextBox 23">
            <a:extLst>
              <a:ext uri="{FF2B5EF4-FFF2-40B4-BE49-F238E27FC236}">
                <a16:creationId xmlns:a16="http://schemas.microsoft.com/office/drawing/2014/main" id="{52E5EDE6-71C5-4417-AAC6-52EB2A3F29E4}"/>
              </a:ext>
            </a:extLst>
          </p:cNvPr>
          <p:cNvSpPr txBox="1"/>
          <p:nvPr/>
        </p:nvSpPr>
        <p:spPr>
          <a:xfrm>
            <a:off x="274677" y="2728461"/>
            <a:ext cx="337202" cy="423449"/>
          </a:xfrm>
          <a:prstGeom prst="rect">
            <a:avLst/>
          </a:prstGeom>
          <a:noFill/>
        </p:spPr>
        <p:txBody>
          <a:bodyPr wrap="square" rtlCol="0">
            <a:spAutoFit/>
          </a:bodyPr>
          <a:lstStyle/>
          <a:p>
            <a:pPr>
              <a:lnSpc>
                <a:spcPct val="150000"/>
              </a:lnSpc>
            </a:pPr>
            <a:r>
              <a:rPr lang="en-US" sz="1600" b="1" dirty="0">
                <a:highlight>
                  <a:srgbClr val="FFFF00"/>
                </a:highlight>
              </a:rPr>
              <a:t>7</a:t>
            </a:r>
          </a:p>
        </p:txBody>
      </p:sp>
      <p:sp>
        <p:nvSpPr>
          <p:cNvPr id="25" name="TextBox 24">
            <a:extLst>
              <a:ext uri="{FF2B5EF4-FFF2-40B4-BE49-F238E27FC236}">
                <a16:creationId xmlns:a16="http://schemas.microsoft.com/office/drawing/2014/main" id="{FCADAB51-1BC7-4147-A7B7-1DAD7750990C}"/>
              </a:ext>
            </a:extLst>
          </p:cNvPr>
          <p:cNvSpPr txBox="1"/>
          <p:nvPr/>
        </p:nvSpPr>
        <p:spPr>
          <a:xfrm>
            <a:off x="274677" y="3012107"/>
            <a:ext cx="337202" cy="423449"/>
          </a:xfrm>
          <a:prstGeom prst="rect">
            <a:avLst/>
          </a:prstGeom>
          <a:noFill/>
        </p:spPr>
        <p:txBody>
          <a:bodyPr wrap="square" rtlCol="0">
            <a:spAutoFit/>
          </a:bodyPr>
          <a:lstStyle/>
          <a:p>
            <a:pPr>
              <a:lnSpc>
                <a:spcPct val="150000"/>
              </a:lnSpc>
            </a:pPr>
            <a:r>
              <a:rPr lang="en-US" sz="1600" b="1" dirty="0">
                <a:highlight>
                  <a:srgbClr val="FFFF00"/>
                </a:highlight>
              </a:rPr>
              <a:t>8</a:t>
            </a:r>
          </a:p>
        </p:txBody>
      </p:sp>
      <p:sp>
        <p:nvSpPr>
          <p:cNvPr id="26" name="TextBox 25">
            <a:extLst>
              <a:ext uri="{FF2B5EF4-FFF2-40B4-BE49-F238E27FC236}">
                <a16:creationId xmlns:a16="http://schemas.microsoft.com/office/drawing/2014/main" id="{544BB9EE-DD64-4106-9DFB-48CD8A6A47FA}"/>
              </a:ext>
            </a:extLst>
          </p:cNvPr>
          <p:cNvSpPr txBox="1"/>
          <p:nvPr/>
        </p:nvSpPr>
        <p:spPr>
          <a:xfrm>
            <a:off x="245022" y="5786724"/>
            <a:ext cx="458817" cy="423449"/>
          </a:xfrm>
          <a:prstGeom prst="rect">
            <a:avLst/>
          </a:prstGeom>
          <a:noFill/>
        </p:spPr>
        <p:txBody>
          <a:bodyPr wrap="square" rtlCol="0">
            <a:spAutoFit/>
          </a:bodyPr>
          <a:lstStyle/>
          <a:p>
            <a:pPr>
              <a:lnSpc>
                <a:spcPct val="150000"/>
              </a:lnSpc>
            </a:pPr>
            <a:r>
              <a:rPr lang="en-US" sz="1600" b="1" dirty="0">
                <a:highlight>
                  <a:srgbClr val="FFFF00"/>
                </a:highlight>
              </a:rPr>
              <a:t>18</a:t>
            </a:r>
          </a:p>
        </p:txBody>
      </p:sp>
      <p:sp>
        <p:nvSpPr>
          <p:cNvPr id="27" name="TextBox 26">
            <a:extLst>
              <a:ext uri="{FF2B5EF4-FFF2-40B4-BE49-F238E27FC236}">
                <a16:creationId xmlns:a16="http://schemas.microsoft.com/office/drawing/2014/main" id="{DD2F33F7-D038-4CF9-A451-2265336B079E}"/>
              </a:ext>
            </a:extLst>
          </p:cNvPr>
          <p:cNvSpPr txBox="1"/>
          <p:nvPr/>
        </p:nvSpPr>
        <p:spPr>
          <a:xfrm>
            <a:off x="232470" y="4949431"/>
            <a:ext cx="563523" cy="423449"/>
          </a:xfrm>
          <a:prstGeom prst="rect">
            <a:avLst/>
          </a:prstGeom>
          <a:noFill/>
        </p:spPr>
        <p:txBody>
          <a:bodyPr wrap="square" rtlCol="0">
            <a:spAutoFit/>
          </a:bodyPr>
          <a:lstStyle/>
          <a:p>
            <a:pPr>
              <a:lnSpc>
                <a:spcPct val="150000"/>
              </a:lnSpc>
            </a:pPr>
            <a:r>
              <a:rPr lang="en-US" sz="1600" b="1" dirty="0">
                <a:highlight>
                  <a:srgbClr val="FFFF00"/>
                </a:highlight>
              </a:rPr>
              <a:t>15</a:t>
            </a:r>
          </a:p>
        </p:txBody>
      </p:sp>
      <p:sp>
        <p:nvSpPr>
          <p:cNvPr id="28" name="TextBox 27">
            <a:extLst>
              <a:ext uri="{FF2B5EF4-FFF2-40B4-BE49-F238E27FC236}">
                <a16:creationId xmlns:a16="http://schemas.microsoft.com/office/drawing/2014/main" id="{1C025447-DC22-4F98-8A73-6BF44B060F0B}"/>
              </a:ext>
            </a:extLst>
          </p:cNvPr>
          <p:cNvSpPr txBox="1"/>
          <p:nvPr/>
        </p:nvSpPr>
        <p:spPr>
          <a:xfrm>
            <a:off x="232471" y="3829723"/>
            <a:ext cx="563523" cy="423449"/>
          </a:xfrm>
          <a:prstGeom prst="rect">
            <a:avLst/>
          </a:prstGeom>
          <a:noFill/>
        </p:spPr>
        <p:txBody>
          <a:bodyPr wrap="square" rtlCol="0">
            <a:spAutoFit/>
          </a:bodyPr>
          <a:lstStyle/>
          <a:p>
            <a:pPr>
              <a:lnSpc>
                <a:spcPct val="150000"/>
              </a:lnSpc>
            </a:pPr>
            <a:r>
              <a:rPr lang="en-US" sz="1600" b="1" dirty="0">
                <a:highlight>
                  <a:srgbClr val="FFFF00"/>
                </a:highlight>
              </a:rPr>
              <a:t>11</a:t>
            </a:r>
          </a:p>
        </p:txBody>
      </p:sp>
      <p:sp>
        <p:nvSpPr>
          <p:cNvPr id="29" name="TextBox 28">
            <a:extLst>
              <a:ext uri="{FF2B5EF4-FFF2-40B4-BE49-F238E27FC236}">
                <a16:creationId xmlns:a16="http://schemas.microsoft.com/office/drawing/2014/main" id="{4D8791AF-0A60-4382-A7FE-A2F1C491A32F}"/>
              </a:ext>
            </a:extLst>
          </p:cNvPr>
          <p:cNvSpPr txBox="1"/>
          <p:nvPr/>
        </p:nvSpPr>
        <p:spPr>
          <a:xfrm>
            <a:off x="232470" y="4101698"/>
            <a:ext cx="563523" cy="423449"/>
          </a:xfrm>
          <a:prstGeom prst="rect">
            <a:avLst/>
          </a:prstGeom>
          <a:noFill/>
        </p:spPr>
        <p:txBody>
          <a:bodyPr wrap="square" rtlCol="0">
            <a:spAutoFit/>
          </a:bodyPr>
          <a:lstStyle/>
          <a:p>
            <a:pPr>
              <a:lnSpc>
                <a:spcPct val="150000"/>
              </a:lnSpc>
            </a:pPr>
            <a:r>
              <a:rPr lang="en-US" sz="1600" b="1" dirty="0">
                <a:highlight>
                  <a:srgbClr val="FFFF00"/>
                </a:highlight>
              </a:rPr>
              <a:t>12</a:t>
            </a:r>
          </a:p>
        </p:txBody>
      </p:sp>
      <p:sp>
        <p:nvSpPr>
          <p:cNvPr id="30" name="TextBox 29">
            <a:extLst>
              <a:ext uri="{FF2B5EF4-FFF2-40B4-BE49-F238E27FC236}">
                <a16:creationId xmlns:a16="http://schemas.microsoft.com/office/drawing/2014/main" id="{E2CA92B4-5709-4AE1-B5D0-B87E8FCE3E6A}"/>
              </a:ext>
            </a:extLst>
          </p:cNvPr>
          <p:cNvSpPr txBox="1"/>
          <p:nvPr/>
        </p:nvSpPr>
        <p:spPr>
          <a:xfrm>
            <a:off x="229017" y="4394828"/>
            <a:ext cx="563523" cy="423449"/>
          </a:xfrm>
          <a:prstGeom prst="rect">
            <a:avLst/>
          </a:prstGeom>
          <a:noFill/>
        </p:spPr>
        <p:txBody>
          <a:bodyPr wrap="square" rtlCol="0">
            <a:spAutoFit/>
          </a:bodyPr>
          <a:lstStyle/>
          <a:p>
            <a:pPr>
              <a:lnSpc>
                <a:spcPct val="150000"/>
              </a:lnSpc>
            </a:pPr>
            <a:r>
              <a:rPr lang="en-US" sz="1600" b="1" dirty="0">
                <a:highlight>
                  <a:srgbClr val="FFFF00"/>
                </a:highlight>
              </a:rPr>
              <a:t>13</a:t>
            </a:r>
          </a:p>
        </p:txBody>
      </p:sp>
      <p:sp>
        <p:nvSpPr>
          <p:cNvPr id="31" name="TextBox 30">
            <a:extLst>
              <a:ext uri="{FF2B5EF4-FFF2-40B4-BE49-F238E27FC236}">
                <a16:creationId xmlns:a16="http://schemas.microsoft.com/office/drawing/2014/main" id="{7C0606D0-BCA2-40E1-A4A9-2B6161B3BD29}"/>
              </a:ext>
            </a:extLst>
          </p:cNvPr>
          <p:cNvSpPr txBox="1"/>
          <p:nvPr/>
        </p:nvSpPr>
        <p:spPr>
          <a:xfrm>
            <a:off x="224725" y="4677456"/>
            <a:ext cx="563523" cy="423449"/>
          </a:xfrm>
          <a:prstGeom prst="rect">
            <a:avLst/>
          </a:prstGeom>
          <a:noFill/>
        </p:spPr>
        <p:txBody>
          <a:bodyPr wrap="square" rtlCol="0">
            <a:spAutoFit/>
          </a:bodyPr>
          <a:lstStyle/>
          <a:p>
            <a:pPr>
              <a:lnSpc>
                <a:spcPct val="150000"/>
              </a:lnSpc>
            </a:pPr>
            <a:r>
              <a:rPr lang="en-US" sz="1600" b="1" dirty="0">
                <a:highlight>
                  <a:srgbClr val="FFFF00"/>
                </a:highlight>
              </a:rPr>
              <a:t>14</a:t>
            </a:r>
          </a:p>
        </p:txBody>
      </p:sp>
      <p:sp>
        <p:nvSpPr>
          <p:cNvPr id="32" name="TextBox 31">
            <a:extLst>
              <a:ext uri="{FF2B5EF4-FFF2-40B4-BE49-F238E27FC236}">
                <a16:creationId xmlns:a16="http://schemas.microsoft.com/office/drawing/2014/main" id="{D8FA8449-D808-4224-9988-B8A3BE306B99}"/>
              </a:ext>
            </a:extLst>
          </p:cNvPr>
          <p:cNvSpPr txBox="1"/>
          <p:nvPr/>
        </p:nvSpPr>
        <p:spPr>
          <a:xfrm>
            <a:off x="248169" y="3267945"/>
            <a:ext cx="563523" cy="423449"/>
          </a:xfrm>
          <a:prstGeom prst="rect">
            <a:avLst/>
          </a:prstGeom>
          <a:noFill/>
        </p:spPr>
        <p:txBody>
          <a:bodyPr wrap="square" rtlCol="0">
            <a:spAutoFit/>
          </a:bodyPr>
          <a:lstStyle/>
          <a:p>
            <a:pPr>
              <a:lnSpc>
                <a:spcPct val="150000"/>
              </a:lnSpc>
            </a:pPr>
            <a:r>
              <a:rPr lang="en-US" sz="1600" b="1" dirty="0">
                <a:highlight>
                  <a:srgbClr val="FFFF00"/>
                </a:highlight>
              </a:rPr>
              <a:t>9</a:t>
            </a:r>
          </a:p>
        </p:txBody>
      </p:sp>
      <p:sp>
        <p:nvSpPr>
          <p:cNvPr id="33" name="TextBox 32">
            <a:extLst>
              <a:ext uri="{FF2B5EF4-FFF2-40B4-BE49-F238E27FC236}">
                <a16:creationId xmlns:a16="http://schemas.microsoft.com/office/drawing/2014/main" id="{A5923044-83DE-4DF5-8156-08F94CB6E04E}"/>
              </a:ext>
            </a:extLst>
          </p:cNvPr>
          <p:cNvSpPr txBox="1"/>
          <p:nvPr/>
        </p:nvSpPr>
        <p:spPr>
          <a:xfrm>
            <a:off x="232348" y="5212401"/>
            <a:ext cx="563523" cy="423449"/>
          </a:xfrm>
          <a:prstGeom prst="rect">
            <a:avLst/>
          </a:prstGeom>
          <a:noFill/>
        </p:spPr>
        <p:txBody>
          <a:bodyPr wrap="square" rtlCol="0">
            <a:spAutoFit/>
          </a:bodyPr>
          <a:lstStyle/>
          <a:p>
            <a:pPr>
              <a:lnSpc>
                <a:spcPct val="150000"/>
              </a:lnSpc>
            </a:pPr>
            <a:r>
              <a:rPr lang="en-US" sz="1600" b="1" dirty="0">
                <a:highlight>
                  <a:srgbClr val="FFFF00"/>
                </a:highlight>
              </a:rPr>
              <a:t>16</a:t>
            </a:r>
          </a:p>
        </p:txBody>
      </p:sp>
      <p:sp>
        <p:nvSpPr>
          <p:cNvPr id="34" name="TextBox 33">
            <a:extLst>
              <a:ext uri="{FF2B5EF4-FFF2-40B4-BE49-F238E27FC236}">
                <a16:creationId xmlns:a16="http://schemas.microsoft.com/office/drawing/2014/main" id="{3DDFA5BC-1D87-4A72-A7FC-21FDA79A319F}"/>
              </a:ext>
            </a:extLst>
          </p:cNvPr>
          <p:cNvSpPr txBox="1"/>
          <p:nvPr/>
        </p:nvSpPr>
        <p:spPr>
          <a:xfrm>
            <a:off x="232348" y="5497328"/>
            <a:ext cx="563523" cy="423449"/>
          </a:xfrm>
          <a:prstGeom prst="rect">
            <a:avLst/>
          </a:prstGeom>
          <a:noFill/>
        </p:spPr>
        <p:txBody>
          <a:bodyPr wrap="square" rtlCol="0">
            <a:spAutoFit/>
          </a:bodyPr>
          <a:lstStyle/>
          <a:p>
            <a:pPr>
              <a:lnSpc>
                <a:spcPct val="150000"/>
              </a:lnSpc>
            </a:pPr>
            <a:r>
              <a:rPr lang="en-US" sz="1600" b="1" dirty="0">
                <a:highlight>
                  <a:srgbClr val="FFFF00"/>
                </a:highlight>
              </a:rPr>
              <a:t>17</a:t>
            </a:r>
          </a:p>
        </p:txBody>
      </p:sp>
      <p:sp>
        <p:nvSpPr>
          <p:cNvPr id="35" name="TextBox 34">
            <a:extLst>
              <a:ext uri="{FF2B5EF4-FFF2-40B4-BE49-F238E27FC236}">
                <a16:creationId xmlns:a16="http://schemas.microsoft.com/office/drawing/2014/main" id="{38432675-B4DC-4FBF-9405-14C782E2A0A9}"/>
              </a:ext>
            </a:extLst>
          </p:cNvPr>
          <p:cNvSpPr txBox="1"/>
          <p:nvPr/>
        </p:nvSpPr>
        <p:spPr>
          <a:xfrm>
            <a:off x="232472" y="3553065"/>
            <a:ext cx="563523" cy="423449"/>
          </a:xfrm>
          <a:prstGeom prst="rect">
            <a:avLst/>
          </a:prstGeom>
          <a:noFill/>
        </p:spPr>
        <p:txBody>
          <a:bodyPr wrap="square" rtlCol="0">
            <a:spAutoFit/>
          </a:bodyPr>
          <a:lstStyle/>
          <a:p>
            <a:pPr>
              <a:lnSpc>
                <a:spcPct val="150000"/>
              </a:lnSpc>
            </a:pPr>
            <a:r>
              <a:rPr lang="en-US" sz="1600" b="1" dirty="0">
                <a:highlight>
                  <a:srgbClr val="FFFF00"/>
                </a:highlight>
              </a:rPr>
              <a:t>10</a:t>
            </a:r>
          </a:p>
        </p:txBody>
      </p:sp>
      <p:sp>
        <p:nvSpPr>
          <p:cNvPr id="36" name="Title 1">
            <a:extLst>
              <a:ext uri="{FF2B5EF4-FFF2-40B4-BE49-F238E27FC236}">
                <a16:creationId xmlns:a16="http://schemas.microsoft.com/office/drawing/2014/main" id="{BAE48745-75C8-4F4D-9110-979D49FC60FD}"/>
              </a:ext>
            </a:extLst>
          </p:cNvPr>
          <p:cNvSpPr txBox="1">
            <a:spLocks/>
          </p:cNvSpPr>
          <p:nvPr/>
        </p:nvSpPr>
        <p:spPr>
          <a:xfrm>
            <a:off x="838200" y="212658"/>
            <a:ext cx="10515600"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a:t>Scope of variables</a:t>
            </a:r>
            <a:endParaRPr lang="en-RW" b="1" dirty="0"/>
          </a:p>
        </p:txBody>
      </p:sp>
    </p:spTree>
    <p:extLst>
      <p:ext uri="{BB962C8B-B14F-4D97-AF65-F5344CB8AC3E}">
        <p14:creationId xmlns:p14="http://schemas.microsoft.com/office/powerpoint/2010/main" val="81304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59D958-6004-403C-A851-19E930479527}"/>
              </a:ext>
            </a:extLst>
          </p:cNvPr>
          <p:cNvSpPr txBox="1"/>
          <p:nvPr/>
        </p:nvSpPr>
        <p:spPr>
          <a:xfrm>
            <a:off x="4562618" y="2481290"/>
            <a:ext cx="1266094" cy="365116"/>
          </a:xfrm>
          <a:prstGeom prst="rect">
            <a:avLst/>
          </a:prstGeom>
          <a:solidFill>
            <a:schemeClr val="accent1">
              <a:lumMod val="60000"/>
              <a:lumOff val="40000"/>
            </a:schemeClr>
          </a:solidFill>
          <a:ln>
            <a:solidFill>
              <a:schemeClr val="accent4"/>
            </a:solidFill>
          </a:ln>
        </p:spPr>
        <p:txBody>
          <a:bodyPr wrap="square" rtlCol="0">
            <a:spAutoFit/>
          </a:bodyPr>
          <a:lstStyle/>
          <a:p>
            <a:endParaRPr lang="en-US" dirty="0"/>
          </a:p>
        </p:txBody>
      </p:sp>
      <p:sp>
        <p:nvSpPr>
          <p:cNvPr id="4" name="Slide Number Placeholder 3">
            <a:extLst>
              <a:ext uri="{FF2B5EF4-FFF2-40B4-BE49-F238E27FC236}">
                <a16:creationId xmlns:a16="http://schemas.microsoft.com/office/drawing/2014/main" id="{18949BA6-50E3-410F-AFA6-20EF17F37849}"/>
              </a:ext>
            </a:extLst>
          </p:cNvPr>
          <p:cNvSpPr>
            <a:spLocks noGrp="1"/>
          </p:cNvSpPr>
          <p:nvPr>
            <p:ph type="sldNum" sz="quarter" idx="12"/>
          </p:nvPr>
        </p:nvSpPr>
        <p:spPr/>
        <p:txBody>
          <a:bodyPr/>
          <a:lstStyle/>
          <a:p>
            <a:fld id="{583C1354-0F4F-4118-983A-17CBBA946E76}" type="slidenum">
              <a:rPr lang="en-RW" smtClean="0"/>
              <a:t>4</a:t>
            </a:fld>
            <a:endParaRPr lang="en-RW"/>
          </a:p>
        </p:txBody>
      </p:sp>
      <p:cxnSp>
        <p:nvCxnSpPr>
          <p:cNvPr id="9" name="Straight Arrow Connector 8">
            <a:extLst>
              <a:ext uri="{FF2B5EF4-FFF2-40B4-BE49-F238E27FC236}">
                <a16:creationId xmlns:a16="http://schemas.microsoft.com/office/drawing/2014/main" id="{E01990D0-BCD5-43B3-A154-D0DE5EF48904}"/>
              </a:ext>
            </a:extLst>
          </p:cNvPr>
          <p:cNvCxnSpPr>
            <a:cxnSpLocks/>
            <a:endCxn id="25" idx="3"/>
          </p:cNvCxnSpPr>
          <p:nvPr/>
        </p:nvCxnSpPr>
        <p:spPr>
          <a:xfrm flipH="1">
            <a:off x="2474660" y="2663526"/>
            <a:ext cx="1323618" cy="10354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BED2E1-AFB4-40BC-992E-DE62563D123C}"/>
              </a:ext>
            </a:extLst>
          </p:cNvPr>
          <p:cNvCxnSpPr>
            <a:cxnSpLocks/>
          </p:cNvCxnSpPr>
          <p:nvPr/>
        </p:nvCxnSpPr>
        <p:spPr>
          <a:xfrm flipH="1">
            <a:off x="2447778" y="2351693"/>
            <a:ext cx="135049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0">
            <a:extLst>
              <a:ext uri="{FF2B5EF4-FFF2-40B4-BE49-F238E27FC236}">
                <a16:creationId xmlns:a16="http://schemas.microsoft.com/office/drawing/2014/main" id="{2094AB03-FF42-4777-B620-F6C9EAB4915F}"/>
              </a:ext>
            </a:extLst>
          </p:cNvPr>
          <p:cNvGraphicFramePr>
            <a:graphicFrameLocks noGrp="1"/>
          </p:cNvGraphicFramePr>
          <p:nvPr/>
        </p:nvGraphicFramePr>
        <p:xfrm>
          <a:off x="1122932" y="1665176"/>
          <a:ext cx="1222636" cy="770925"/>
        </p:xfrm>
        <a:graphic>
          <a:graphicData uri="http://schemas.openxmlformats.org/drawingml/2006/table">
            <a:tbl>
              <a:tblPr firstRow="1" bandRow="1">
                <a:tableStyleId>{5C22544A-7EE6-4342-B048-85BDC9FD1C3A}</a:tableStyleId>
              </a:tblPr>
              <a:tblGrid>
                <a:gridCol w="1222636">
                  <a:extLst>
                    <a:ext uri="{9D8B030D-6E8A-4147-A177-3AD203B41FA5}">
                      <a16:colId xmlns:a16="http://schemas.microsoft.com/office/drawing/2014/main" val="1004353393"/>
                    </a:ext>
                  </a:extLst>
                </a:gridCol>
              </a:tblGrid>
              <a:tr h="374685">
                <a:tc>
                  <a:txBody>
                    <a:bodyPr/>
                    <a:lstStyle/>
                    <a:p>
                      <a:pPr algn="ctr"/>
                      <a:r>
                        <a:rPr lang="en-US" sz="2000" b="1" dirty="0">
                          <a:solidFill>
                            <a:sysClr val="windowText" lastClr="000000"/>
                          </a:solidFill>
                        </a:rPr>
                        <a:t>2000</a:t>
                      </a:r>
                      <a:endParaRPr lang="en-RW" sz="20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374685">
                <a:tc>
                  <a:txBody>
                    <a:bodyPr/>
                    <a:lstStyle/>
                    <a:p>
                      <a:pPr algn="ctr"/>
                      <a:r>
                        <a:rPr lang="en-US" sz="1600" b="1" dirty="0">
                          <a:solidFill>
                            <a:sysClr val="windowText" lastClr="000000"/>
                          </a:solidFill>
                        </a:rPr>
                        <a:t>0XF666</a:t>
                      </a:r>
                      <a:endParaRPr lang="en-RW" sz="16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15" name="TextBox 14">
            <a:extLst>
              <a:ext uri="{FF2B5EF4-FFF2-40B4-BE49-F238E27FC236}">
                <a16:creationId xmlns:a16="http://schemas.microsoft.com/office/drawing/2014/main" id="{2D2E5E2E-C1B2-4BF1-8BBA-E248C4774650}"/>
              </a:ext>
            </a:extLst>
          </p:cNvPr>
          <p:cNvSpPr txBox="1"/>
          <p:nvPr/>
        </p:nvSpPr>
        <p:spPr>
          <a:xfrm>
            <a:off x="164125" y="1860160"/>
            <a:ext cx="1222635" cy="400110"/>
          </a:xfrm>
          <a:prstGeom prst="rect">
            <a:avLst/>
          </a:prstGeom>
          <a:noFill/>
        </p:spPr>
        <p:txBody>
          <a:bodyPr wrap="square" rtlCol="0">
            <a:spAutoFit/>
          </a:bodyPr>
          <a:lstStyle/>
          <a:p>
            <a:r>
              <a:rPr lang="en-US" sz="2000" b="1" dirty="0">
                <a:solidFill>
                  <a:schemeClr val="accent1"/>
                </a:solidFill>
              </a:rPr>
              <a:t>balance</a:t>
            </a:r>
            <a:endParaRPr lang="en-RW" sz="2000" b="1" dirty="0">
              <a:solidFill>
                <a:schemeClr val="accent1"/>
              </a:solidFill>
            </a:endParaRPr>
          </a:p>
        </p:txBody>
      </p:sp>
      <p:cxnSp>
        <p:nvCxnSpPr>
          <p:cNvPr id="17" name="Connector: Curved 16">
            <a:extLst>
              <a:ext uri="{FF2B5EF4-FFF2-40B4-BE49-F238E27FC236}">
                <a16:creationId xmlns:a16="http://schemas.microsoft.com/office/drawing/2014/main" id="{2F731177-5486-4A5E-91CD-3DE48BF34AC7}"/>
              </a:ext>
            </a:extLst>
          </p:cNvPr>
          <p:cNvCxnSpPr>
            <a:cxnSpLocks/>
            <a:stCxn id="15" idx="2"/>
          </p:cNvCxnSpPr>
          <p:nvPr/>
        </p:nvCxnSpPr>
        <p:spPr>
          <a:xfrm rot="16200000" flipH="1">
            <a:off x="957262" y="2078451"/>
            <a:ext cx="369332" cy="732970"/>
          </a:xfrm>
          <a:prstGeom prst="curvedConnector2">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E4B365B7-EF84-4390-93B9-D38970E82A28}"/>
              </a:ext>
            </a:extLst>
          </p:cNvPr>
          <p:cNvGrpSpPr/>
          <p:nvPr/>
        </p:nvGrpSpPr>
        <p:grpSpPr>
          <a:xfrm>
            <a:off x="1508413" y="2354979"/>
            <a:ext cx="966247" cy="770925"/>
            <a:chOff x="890690" y="2846406"/>
            <a:chExt cx="966247" cy="770925"/>
          </a:xfrm>
        </p:grpSpPr>
        <p:sp>
          <p:nvSpPr>
            <p:cNvPr id="24" name="Oval 23">
              <a:extLst>
                <a:ext uri="{FF2B5EF4-FFF2-40B4-BE49-F238E27FC236}">
                  <a16:creationId xmlns:a16="http://schemas.microsoft.com/office/drawing/2014/main" id="{1C23EDB9-529C-453B-8D70-4825CF6BE6F7}"/>
                </a:ext>
              </a:extLst>
            </p:cNvPr>
            <p:cNvSpPr/>
            <p:nvPr/>
          </p:nvSpPr>
          <p:spPr>
            <a:xfrm>
              <a:off x="928468" y="2846406"/>
              <a:ext cx="844061" cy="77092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25" name="TextBox 24">
              <a:extLst>
                <a:ext uri="{FF2B5EF4-FFF2-40B4-BE49-F238E27FC236}">
                  <a16:creationId xmlns:a16="http://schemas.microsoft.com/office/drawing/2014/main" id="{92A32C46-38C3-4745-94A6-F10F6B73B8EC}"/>
                </a:ext>
              </a:extLst>
            </p:cNvPr>
            <p:cNvSpPr txBox="1"/>
            <p:nvPr/>
          </p:nvSpPr>
          <p:spPr>
            <a:xfrm>
              <a:off x="890690" y="3073831"/>
              <a:ext cx="966247" cy="369332"/>
            </a:xfrm>
            <a:prstGeom prst="rect">
              <a:avLst/>
            </a:prstGeom>
            <a:noFill/>
          </p:spPr>
          <p:txBody>
            <a:bodyPr wrap="square" rtlCol="0">
              <a:spAutoFit/>
            </a:bodyPr>
            <a:lstStyle/>
            <a:p>
              <a:pPr algn="ctr"/>
              <a:r>
                <a:rPr lang="en-US" dirty="0">
                  <a:highlight>
                    <a:srgbClr val="FFFF00"/>
                  </a:highlight>
                </a:rPr>
                <a:t>0XF666</a:t>
              </a:r>
              <a:endParaRPr lang="en-RW" dirty="0">
                <a:highlight>
                  <a:srgbClr val="FFFF00"/>
                </a:highlight>
              </a:endParaRPr>
            </a:p>
          </p:txBody>
        </p:sp>
      </p:grpSp>
      <p:sp>
        <p:nvSpPr>
          <p:cNvPr id="31" name="TextBox 30">
            <a:extLst>
              <a:ext uri="{FF2B5EF4-FFF2-40B4-BE49-F238E27FC236}">
                <a16:creationId xmlns:a16="http://schemas.microsoft.com/office/drawing/2014/main" id="{9283A969-14A0-4346-A88F-9569DC429698}"/>
              </a:ext>
            </a:extLst>
          </p:cNvPr>
          <p:cNvSpPr txBox="1"/>
          <p:nvPr/>
        </p:nvSpPr>
        <p:spPr>
          <a:xfrm>
            <a:off x="-1" y="2660380"/>
            <a:ext cx="1731581" cy="1815882"/>
          </a:xfrm>
          <a:prstGeom prst="rect">
            <a:avLst/>
          </a:prstGeom>
          <a:noFill/>
        </p:spPr>
        <p:txBody>
          <a:bodyPr wrap="square" rtlCol="0">
            <a:spAutoFit/>
          </a:bodyPr>
          <a:lstStyle/>
          <a:p>
            <a:pPr algn="ctr"/>
            <a:r>
              <a:rPr lang="en-US" sz="1600" b="1" dirty="0">
                <a:highlight>
                  <a:srgbClr val="FFFF00"/>
                </a:highlight>
              </a:rPr>
              <a:t>Reference to variable is passed</a:t>
            </a:r>
          </a:p>
          <a:p>
            <a:pPr algn="ctr"/>
            <a:r>
              <a:rPr lang="en-US" sz="1600" b="1" dirty="0">
                <a:highlight>
                  <a:srgbClr val="FFFF00"/>
                </a:highlight>
              </a:rPr>
              <a:t>No separate variable is created. Original variable is referenced</a:t>
            </a:r>
            <a:endParaRPr lang="en-RW" sz="1600" b="1" dirty="0">
              <a:highlight>
                <a:srgbClr val="FFFF00"/>
              </a:highlight>
            </a:endParaRPr>
          </a:p>
        </p:txBody>
      </p:sp>
      <p:cxnSp>
        <p:nvCxnSpPr>
          <p:cNvPr id="32" name="Connector: Curved 31">
            <a:extLst>
              <a:ext uri="{FF2B5EF4-FFF2-40B4-BE49-F238E27FC236}">
                <a16:creationId xmlns:a16="http://schemas.microsoft.com/office/drawing/2014/main" id="{F8A496F2-5BB4-43CF-9112-CEFED908687F}"/>
              </a:ext>
            </a:extLst>
          </p:cNvPr>
          <p:cNvCxnSpPr>
            <a:cxnSpLocks/>
            <a:stCxn id="24" idx="4"/>
          </p:cNvCxnSpPr>
          <p:nvPr/>
        </p:nvCxnSpPr>
        <p:spPr>
          <a:xfrm rot="16200000" flipH="1">
            <a:off x="3886828" y="1207297"/>
            <a:ext cx="834517" cy="4671729"/>
          </a:xfrm>
          <a:prstGeom prst="curvedConnector2">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8" name="Arrow: Right 47">
            <a:extLst>
              <a:ext uri="{FF2B5EF4-FFF2-40B4-BE49-F238E27FC236}">
                <a16:creationId xmlns:a16="http://schemas.microsoft.com/office/drawing/2014/main" id="{44A28444-2308-4321-B9F3-44987E7A1B7E}"/>
              </a:ext>
            </a:extLst>
          </p:cNvPr>
          <p:cNvSpPr/>
          <p:nvPr/>
        </p:nvSpPr>
        <p:spPr>
          <a:xfrm rot="10800000">
            <a:off x="2493672" y="4685380"/>
            <a:ext cx="812233" cy="41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49" name="Content Placeholder 2">
            <a:extLst>
              <a:ext uri="{FF2B5EF4-FFF2-40B4-BE49-F238E27FC236}">
                <a16:creationId xmlns:a16="http://schemas.microsoft.com/office/drawing/2014/main" id="{8ECBFCFC-24B3-4450-9563-DA7A00404E42}"/>
              </a:ext>
            </a:extLst>
          </p:cNvPr>
          <p:cNvSpPr txBox="1">
            <a:spLocks/>
          </p:cNvSpPr>
          <p:nvPr/>
        </p:nvSpPr>
        <p:spPr>
          <a:xfrm>
            <a:off x="172743" y="4641787"/>
            <a:ext cx="2303635" cy="1359956"/>
          </a:xfrm>
          <a:prstGeom prst="rect">
            <a:avLst/>
          </a:prstGeom>
          <a:ln>
            <a:solidFill>
              <a:schemeClr val="tx2"/>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Change will occur in actual(original) variable whose reference is passed. i.e. at location </a:t>
            </a:r>
            <a:r>
              <a:rPr lang="en-US" sz="2000" b="1" dirty="0"/>
              <a:t>0XF666</a:t>
            </a:r>
            <a:endParaRPr lang="en-RW" sz="2000" b="1" dirty="0"/>
          </a:p>
        </p:txBody>
      </p:sp>
      <p:pic>
        <p:nvPicPr>
          <p:cNvPr id="2" name="Picture 1">
            <a:extLst>
              <a:ext uri="{FF2B5EF4-FFF2-40B4-BE49-F238E27FC236}">
                <a16:creationId xmlns:a16="http://schemas.microsoft.com/office/drawing/2014/main" id="{8E5F56EA-1856-482E-A2BD-72EF2831F49B}"/>
              </a:ext>
            </a:extLst>
          </p:cNvPr>
          <p:cNvPicPr>
            <a:picLocks noChangeAspect="1"/>
          </p:cNvPicPr>
          <p:nvPr/>
        </p:nvPicPr>
        <p:blipFill>
          <a:blip r:embed="rId2"/>
          <a:stretch>
            <a:fillRect/>
          </a:stretch>
        </p:blipFill>
        <p:spPr>
          <a:xfrm>
            <a:off x="7708694" y="5229444"/>
            <a:ext cx="4219575" cy="923925"/>
          </a:xfrm>
          <a:prstGeom prst="rect">
            <a:avLst/>
          </a:prstGeom>
        </p:spPr>
      </p:pic>
      <p:sp>
        <p:nvSpPr>
          <p:cNvPr id="3" name="Rectangle 2">
            <a:extLst>
              <a:ext uri="{FF2B5EF4-FFF2-40B4-BE49-F238E27FC236}">
                <a16:creationId xmlns:a16="http://schemas.microsoft.com/office/drawing/2014/main" id="{FA2E5073-D61D-4A6C-A07A-8F895AC31214}"/>
              </a:ext>
            </a:extLst>
          </p:cNvPr>
          <p:cNvSpPr/>
          <p:nvPr/>
        </p:nvSpPr>
        <p:spPr>
          <a:xfrm>
            <a:off x="3335959" y="586211"/>
            <a:ext cx="6096000" cy="5293757"/>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print(</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&amp;);</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balance = 2000;</a:t>
            </a:r>
          </a:p>
          <a:p>
            <a:pPr lvl="1"/>
            <a:r>
              <a:rPr lang="en-US" sz="2000" dirty="0">
                <a:solidFill>
                  <a:srgbClr val="000000"/>
                </a:solidFill>
                <a:latin typeface="Consolas" panose="020B0609020204030204" pitchFamily="49" charset="0"/>
              </a:rPr>
              <a:t>print(balance);</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"Balance (in main function):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balance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print(</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&amp;</a:t>
            </a:r>
            <a:r>
              <a:rPr lang="en-US" sz="2000" dirty="0">
                <a:solidFill>
                  <a:srgbClr val="808080"/>
                </a:solidFill>
                <a:latin typeface="Consolas" panose="020B0609020204030204" pitchFamily="49" charset="0"/>
              </a:rPr>
              <a:t>balance</a:t>
            </a:r>
            <a:r>
              <a:rPr lang="en-US" sz="2000" dirty="0">
                <a:solidFill>
                  <a:srgbClr val="000000"/>
                </a:solidFill>
                <a:latin typeface="Consolas" panose="020B0609020204030204" pitchFamily="49" charset="0"/>
              </a:rPr>
              <a:t>)</a:t>
            </a:r>
          </a:p>
          <a:p>
            <a:r>
              <a:rPr lang="en-RW" sz="2000" dirty="0">
                <a:solidFill>
                  <a:srgbClr val="000000"/>
                </a:solidFill>
                <a:latin typeface="Consolas" panose="020B0609020204030204" pitchFamily="49" charset="0"/>
              </a:rPr>
              <a:t>{</a:t>
            </a:r>
          </a:p>
          <a:p>
            <a:pPr lvl="1"/>
            <a:r>
              <a:rPr lang="en-US" sz="2000" dirty="0">
                <a:solidFill>
                  <a:srgbClr val="808080"/>
                </a:solidFill>
                <a:latin typeface="Consolas" panose="020B0609020204030204" pitchFamily="49" charset="0"/>
              </a:rPr>
              <a:t>balance</a:t>
            </a:r>
            <a:r>
              <a:rPr lang="en-US" sz="2000" dirty="0">
                <a:solidFill>
                  <a:srgbClr val="000000"/>
                </a:solidFill>
                <a:latin typeface="Consolas" panose="020B0609020204030204" pitchFamily="49" charset="0"/>
              </a:rPr>
              <a:t> -= 1000;</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"Balance (in print function):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balance</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RW" sz="2000" dirty="0">
                <a:solidFill>
                  <a:srgbClr val="000000"/>
                </a:solidFill>
                <a:latin typeface="Consolas" panose="020B0609020204030204" pitchFamily="49" charset="0"/>
              </a:rPr>
              <a:t>}</a:t>
            </a:r>
          </a:p>
        </p:txBody>
      </p:sp>
      <p:sp>
        <p:nvSpPr>
          <p:cNvPr id="18" name="Title 1">
            <a:extLst>
              <a:ext uri="{FF2B5EF4-FFF2-40B4-BE49-F238E27FC236}">
                <a16:creationId xmlns:a16="http://schemas.microsoft.com/office/drawing/2014/main" id="{7E0A9BD7-951A-4158-ABCE-E5C0ADA0616A}"/>
              </a:ext>
            </a:extLst>
          </p:cNvPr>
          <p:cNvSpPr txBox="1">
            <a:spLocks/>
          </p:cNvSpPr>
          <p:nvPr/>
        </p:nvSpPr>
        <p:spPr>
          <a:xfrm>
            <a:off x="275492" y="176071"/>
            <a:ext cx="10515600" cy="771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t>Pass by reference</a:t>
            </a:r>
            <a:endParaRPr lang="en-RW" b="1" dirty="0"/>
          </a:p>
        </p:txBody>
      </p:sp>
    </p:spTree>
    <p:extLst>
      <p:ext uri="{BB962C8B-B14F-4D97-AF65-F5344CB8AC3E}">
        <p14:creationId xmlns:p14="http://schemas.microsoft.com/office/powerpoint/2010/main" val="416593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F1CC-98FB-4F56-806D-E517F4C5DFE0}"/>
              </a:ext>
            </a:extLst>
          </p:cNvPr>
          <p:cNvSpPr>
            <a:spLocks noGrp="1"/>
          </p:cNvSpPr>
          <p:nvPr>
            <p:ph type="title"/>
          </p:nvPr>
        </p:nvSpPr>
        <p:spPr>
          <a:xfrm>
            <a:off x="739726" y="307774"/>
            <a:ext cx="10515600" cy="771344"/>
          </a:xfrm>
        </p:spPr>
        <p:txBody>
          <a:bodyPr/>
          <a:lstStyle/>
          <a:p>
            <a:r>
              <a:rPr lang="en-US" dirty="0"/>
              <a:t>Home task</a:t>
            </a:r>
            <a:endParaRPr lang="en-RW" dirty="0"/>
          </a:p>
        </p:txBody>
      </p:sp>
      <p:sp>
        <p:nvSpPr>
          <p:cNvPr id="3" name="Content Placeholder 2">
            <a:extLst>
              <a:ext uri="{FF2B5EF4-FFF2-40B4-BE49-F238E27FC236}">
                <a16:creationId xmlns:a16="http://schemas.microsoft.com/office/drawing/2014/main" id="{857D5F8C-C611-4C96-A58E-26F88743EF39}"/>
              </a:ext>
            </a:extLst>
          </p:cNvPr>
          <p:cNvSpPr>
            <a:spLocks noGrp="1"/>
          </p:cNvSpPr>
          <p:nvPr>
            <p:ph idx="1"/>
          </p:nvPr>
        </p:nvSpPr>
        <p:spPr>
          <a:xfrm>
            <a:off x="739726" y="911385"/>
            <a:ext cx="10515600" cy="4570233"/>
          </a:xfrm>
        </p:spPr>
        <p:txBody>
          <a:bodyPr/>
          <a:lstStyle/>
          <a:p>
            <a:pPr marL="0" indent="0">
              <a:buNone/>
            </a:pPr>
            <a:r>
              <a:rPr lang="en-US" b="1" dirty="0"/>
              <a:t>Write a function that swap two values without using any third variable.</a:t>
            </a:r>
          </a:p>
        </p:txBody>
      </p:sp>
      <p:sp>
        <p:nvSpPr>
          <p:cNvPr id="4" name="Slide Number Placeholder 3">
            <a:extLst>
              <a:ext uri="{FF2B5EF4-FFF2-40B4-BE49-F238E27FC236}">
                <a16:creationId xmlns:a16="http://schemas.microsoft.com/office/drawing/2014/main" id="{0355D155-E341-43DC-9196-10A0EE81D3B4}"/>
              </a:ext>
            </a:extLst>
          </p:cNvPr>
          <p:cNvSpPr>
            <a:spLocks noGrp="1"/>
          </p:cNvSpPr>
          <p:nvPr>
            <p:ph type="sldNum" sz="quarter" idx="12"/>
          </p:nvPr>
        </p:nvSpPr>
        <p:spPr/>
        <p:txBody>
          <a:bodyPr/>
          <a:lstStyle/>
          <a:p>
            <a:fld id="{583C1354-0F4F-4118-983A-17CBBA946E76}" type="slidenum">
              <a:rPr lang="en-RW" smtClean="0"/>
              <a:t>5</a:t>
            </a:fld>
            <a:endParaRPr lang="en-RW"/>
          </a:p>
        </p:txBody>
      </p:sp>
      <p:sp>
        <p:nvSpPr>
          <p:cNvPr id="5" name="Rectangle 4">
            <a:extLst>
              <a:ext uri="{FF2B5EF4-FFF2-40B4-BE49-F238E27FC236}">
                <a16:creationId xmlns:a16="http://schemas.microsoft.com/office/drawing/2014/main" id="{A396E5A1-AADC-4C8E-9D0C-40DA413A671E}"/>
              </a:ext>
            </a:extLst>
          </p:cNvPr>
          <p:cNvSpPr/>
          <p:nvPr/>
        </p:nvSpPr>
        <p:spPr>
          <a:xfrm>
            <a:off x="739726" y="1232342"/>
            <a:ext cx="6096000" cy="5478423"/>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 {</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4, b = 5;</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A31515"/>
                </a:solidFill>
                <a:latin typeface="Consolas" panose="020B0609020204030204" pitchFamily="49" charset="0"/>
              </a:rPr>
              <a:t>"Before swapping:"</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lnSpc>
                <a:spcPct val="250000"/>
              </a:lnSpc>
            </a:pPr>
            <a:r>
              <a:rPr lang="en-US" sz="2000" dirty="0">
                <a:solidFill>
                  <a:srgbClr val="000000"/>
                </a:solidFill>
                <a:latin typeface="Consolas" panose="020B0609020204030204" pitchFamily="49" charset="0"/>
              </a:rPr>
              <a:t>a = a + b;</a:t>
            </a:r>
            <a:r>
              <a:rPr lang="en-US" sz="2000" dirty="0">
                <a:solidFill>
                  <a:srgbClr val="008000"/>
                </a:solidFill>
                <a:latin typeface="Consolas" panose="020B0609020204030204" pitchFamily="49" charset="0"/>
              </a:rPr>
              <a:t>//9</a:t>
            </a:r>
            <a:endParaRPr lang="en-US" sz="2000" dirty="0">
              <a:solidFill>
                <a:srgbClr val="000000"/>
              </a:solidFill>
              <a:latin typeface="Consolas" panose="020B0609020204030204" pitchFamily="49" charset="0"/>
            </a:endParaRPr>
          </a:p>
          <a:p>
            <a:pPr lvl="1">
              <a:lnSpc>
                <a:spcPct val="250000"/>
              </a:lnSpc>
            </a:pPr>
            <a:r>
              <a:rPr lang="en-US" sz="2000" dirty="0">
                <a:solidFill>
                  <a:srgbClr val="000000"/>
                </a:solidFill>
                <a:latin typeface="Consolas" panose="020B0609020204030204" pitchFamily="49" charset="0"/>
              </a:rPr>
              <a:t>b = a - b;</a:t>
            </a:r>
            <a:r>
              <a:rPr lang="en-US" sz="2000" dirty="0">
                <a:solidFill>
                  <a:srgbClr val="008000"/>
                </a:solidFill>
                <a:latin typeface="Consolas" panose="020B0609020204030204" pitchFamily="49" charset="0"/>
              </a:rPr>
              <a:t>//9-5=4</a:t>
            </a:r>
            <a:endParaRPr lang="en-US" sz="2000" dirty="0">
              <a:solidFill>
                <a:srgbClr val="000000"/>
              </a:solidFill>
              <a:latin typeface="Consolas" panose="020B0609020204030204" pitchFamily="49" charset="0"/>
            </a:endParaRPr>
          </a:p>
          <a:p>
            <a:pPr lvl="1">
              <a:lnSpc>
                <a:spcPct val="250000"/>
              </a:lnSpc>
            </a:pPr>
            <a:r>
              <a:rPr lang="en-US" sz="2000" dirty="0">
                <a:solidFill>
                  <a:srgbClr val="000000"/>
                </a:solidFill>
                <a:latin typeface="Consolas" panose="020B0609020204030204" pitchFamily="49" charset="0"/>
              </a:rPr>
              <a:t>a = a - b;</a:t>
            </a:r>
            <a:r>
              <a:rPr lang="en-US" sz="2000" dirty="0">
                <a:solidFill>
                  <a:srgbClr val="008000"/>
                </a:solidFill>
                <a:latin typeface="Consolas" panose="020B0609020204030204" pitchFamily="49" charset="0"/>
              </a:rPr>
              <a:t>//9-4=5</a:t>
            </a:r>
            <a:endParaRPr lang="en-US" sz="2000" dirty="0">
              <a:solidFill>
                <a:srgbClr val="000000"/>
              </a:solidFill>
              <a:latin typeface="Consolas" panose="020B0609020204030204" pitchFamily="49" charset="0"/>
            </a:endParaRP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"After swapping:"</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endParaRPr lang="en-RW" sz="2000" dirty="0">
              <a:solidFill>
                <a:srgbClr val="000000"/>
              </a:solidFill>
              <a:latin typeface="Consolas" panose="020B0609020204030204" pitchFamily="49" charset="0"/>
            </a:endParaRP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graphicFrame>
        <p:nvGraphicFramePr>
          <p:cNvPr id="6" name="Table 10">
            <a:extLst>
              <a:ext uri="{FF2B5EF4-FFF2-40B4-BE49-F238E27FC236}">
                <a16:creationId xmlns:a16="http://schemas.microsoft.com/office/drawing/2014/main" id="{9788DDF2-57CD-463F-A2DF-FBBDD9076EFD}"/>
              </a:ext>
            </a:extLst>
          </p:cNvPr>
          <p:cNvGraphicFramePr>
            <a:graphicFrameLocks noGrp="1"/>
          </p:cNvGraphicFramePr>
          <p:nvPr>
            <p:extLst>
              <p:ext uri="{D42A27DB-BD31-4B8C-83A1-F6EECF244321}">
                <p14:modId xmlns:p14="http://schemas.microsoft.com/office/powerpoint/2010/main" val="3492614483"/>
              </p:ext>
            </p:extLst>
          </p:nvPr>
        </p:nvGraphicFramePr>
        <p:xfrm>
          <a:off x="4959389" y="3286926"/>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9</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0XF666</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7" name="TextBox 6">
            <a:extLst>
              <a:ext uri="{FF2B5EF4-FFF2-40B4-BE49-F238E27FC236}">
                <a16:creationId xmlns:a16="http://schemas.microsoft.com/office/drawing/2014/main" id="{6043893A-B474-43CA-82CD-41FFB08BC284}"/>
              </a:ext>
            </a:extLst>
          </p:cNvPr>
          <p:cNvSpPr txBox="1"/>
          <p:nvPr/>
        </p:nvSpPr>
        <p:spPr>
          <a:xfrm>
            <a:off x="4642338" y="3414932"/>
            <a:ext cx="540789" cy="461665"/>
          </a:xfrm>
          <a:prstGeom prst="rect">
            <a:avLst/>
          </a:prstGeom>
          <a:noFill/>
        </p:spPr>
        <p:txBody>
          <a:bodyPr wrap="square" rtlCol="0">
            <a:spAutoFit/>
          </a:bodyPr>
          <a:lstStyle/>
          <a:p>
            <a:r>
              <a:rPr lang="en-US" sz="2400" b="1" dirty="0">
                <a:solidFill>
                  <a:schemeClr val="accent1"/>
                </a:solidFill>
              </a:rPr>
              <a:t>a</a:t>
            </a:r>
            <a:endParaRPr lang="en-RW" sz="2400" b="1" dirty="0">
              <a:solidFill>
                <a:schemeClr val="accent1"/>
              </a:solidFill>
            </a:endParaRPr>
          </a:p>
        </p:txBody>
      </p:sp>
      <p:graphicFrame>
        <p:nvGraphicFramePr>
          <p:cNvPr id="8" name="Table 10">
            <a:extLst>
              <a:ext uri="{FF2B5EF4-FFF2-40B4-BE49-F238E27FC236}">
                <a16:creationId xmlns:a16="http://schemas.microsoft.com/office/drawing/2014/main" id="{30EA0A63-D032-4633-BAA0-6E0D4E3AEF4D}"/>
              </a:ext>
            </a:extLst>
          </p:cNvPr>
          <p:cNvGraphicFramePr>
            <a:graphicFrameLocks noGrp="1"/>
          </p:cNvGraphicFramePr>
          <p:nvPr>
            <p:extLst>
              <p:ext uri="{D42A27DB-BD31-4B8C-83A1-F6EECF244321}">
                <p14:modId xmlns:p14="http://schemas.microsoft.com/office/powerpoint/2010/main" val="2556436940"/>
              </p:ext>
            </p:extLst>
          </p:nvPr>
        </p:nvGraphicFramePr>
        <p:xfrm>
          <a:off x="7276861" y="3286926"/>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5</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0XF655</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9" name="TextBox 8">
            <a:extLst>
              <a:ext uri="{FF2B5EF4-FFF2-40B4-BE49-F238E27FC236}">
                <a16:creationId xmlns:a16="http://schemas.microsoft.com/office/drawing/2014/main" id="{860A87B2-1BAE-40FD-9ABA-28AB5624098F}"/>
              </a:ext>
            </a:extLst>
          </p:cNvPr>
          <p:cNvSpPr txBox="1"/>
          <p:nvPr/>
        </p:nvSpPr>
        <p:spPr>
          <a:xfrm>
            <a:off x="6959810" y="3414932"/>
            <a:ext cx="540789" cy="461665"/>
          </a:xfrm>
          <a:prstGeom prst="rect">
            <a:avLst/>
          </a:prstGeom>
          <a:noFill/>
        </p:spPr>
        <p:txBody>
          <a:bodyPr wrap="square" rtlCol="0">
            <a:spAutoFit/>
          </a:bodyPr>
          <a:lstStyle/>
          <a:p>
            <a:r>
              <a:rPr lang="en-US" sz="2400" b="1" dirty="0">
                <a:solidFill>
                  <a:schemeClr val="accent1"/>
                </a:solidFill>
              </a:rPr>
              <a:t>b</a:t>
            </a:r>
            <a:endParaRPr lang="en-RW" sz="2400" b="1" dirty="0">
              <a:solidFill>
                <a:schemeClr val="accent1"/>
              </a:solidFill>
            </a:endParaRPr>
          </a:p>
        </p:txBody>
      </p:sp>
      <p:graphicFrame>
        <p:nvGraphicFramePr>
          <p:cNvPr id="10" name="Table 10">
            <a:extLst>
              <a:ext uri="{FF2B5EF4-FFF2-40B4-BE49-F238E27FC236}">
                <a16:creationId xmlns:a16="http://schemas.microsoft.com/office/drawing/2014/main" id="{C1C5A13D-719C-4734-B1B5-40C254C56BD8}"/>
              </a:ext>
            </a:extLst>
          </p:cNvPr>
          <p:cNvGraphicFramePr>
            <a:graphicFrameLocks noGrp="1"/>
          </p:cNvGraphicFramePr>
          <p:nvPr>
            <p:extLst>
              <p:ext uri="{D42A27DB-BD31-4B8C-83A1-F6EECF244321}">
                <p14:modId xmlns:p14="http://schemas.microsoft.com/office/powerpoint/2010/main" val="3655967220"/>
              </p:ext>
            </p:extLst>
          </p:nvPr>
        </p:nvGraphicFramePr>
        <p:xfrm>
          <a:off x="4959389" y="4001513"/>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9</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0XF666</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11" name="TextBox 10">
            <a:extLst>
              <a:ext uri="{FF2B5EF4-FFF2-40B4-BE49-F238E27FC236}">
                <a16:creationId xmlns:a16="http://schemas.microsoft.com/office/drawing/2014/main" id="{DDFEF31F-92E5-43DC-8672-CCE549A29812}"/>
              </a:ext>
            </a:extLst>
          </p:cNvPr>
          <p:cNvSpPr txBox="1"/>
          <p:nvPr/>
        </p:nvSpPr>
        <p:spPr>
          <a:xfrm>
            <a:off x="4642338" y="4129519"/>
            <a:ext cx="540789" cy="461665"/>
          </a:xfrm>
          <a:prstGeom prst="rect">
            <a:avLst/>
          </a:prstGeom>
          <a:noFill/>
        </p:spPr>
        <p:txBody>
          <a:bodyPr wrap="square" rtlCol="0">
            <a:spAutoFit/>
          </a:bodyPr>
          <a:lstStyle/>
          <a:p>
            <a:r>
              <a:rPr lang="en-US" sz="2400" b="1" dirty="0">
                <a:solidFill>
                  <a:schemeClr val="accent1"/>
                </a:solidFill>
              </a:rPr>
              <a:t>a</a:t>
            </a:r>
            <a:endParaRPr lang="en-RW" sz="2400" b="1" dirty="0">
              <a:solidFill>
                <a:schemeClr val="accent1"/>
              </a:solidFill>
            </a:endParaRPr>
          </a:p>
        </p:txBody>
      </p:sp>
      <p:graphicFrame>
        <p:nvGraphicFramePr>
          <p:cNvPr id="12" name="Table 10">
            <a:extLst>
              <a:ext uri="{FF2B5EF4-FFF2-40B4-BE49-F238E27FC236}">
                <a16:creationId xmlns:a16="http://schemas.microsoft.com/office/drawing/2014/main" id="{0351C550-CFD5-408A-A91F-F6E37CD41933}"/>
              </a:ext>
            </a:extLst>
          </p:cNvPr>
          <p:cNvGraphicFramePr>
            <a:graphicFrameLocks noGrp="1"/>
          </p:cNvGraphicFramePr>
          <p:nvPr>
            <p:extLst>
              <p:ext uri="{D42A27DB-BD31-4B8C-83A1-F6EECF244321}">
                <p14:modId xmlns:p14="http://schemas.microsoft.com/office/powerpoint/2010/main" val="3273244945"/>
              </p:ext>
            </p:extLst>
          </p:nvPr>
        </p:nvGraphicFramePr>
        <p:xfrm>
          <a:off x="7276861" y="4001513"/>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4</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0XF655</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13" name="TextBox 12">
            <a:extLst>
              <a:ext uri="{FF2B5EF4-FFF2-40B4-BE49-F238E27FC236}">
                <a16:creationId xmlns:a16="http://schemas.microsoft.com/office/drawing/2014/main" id="{9C5C31FD-BE99-48B1-945F-5945F57F7C24}"/>
              </a:ext>
            </a:extLst>
          </p:cNvPr>
          <p:cNvSpPr txBox="1"/>
          <p:nvPr/>
        </p:nvSpPr>
        <p:spPr>
          <a:xfrm>
            <a:off x="6959810" y="4129519"/>
            <a:ext cx="540789" cy="461665"/>
          </a:xfrm>
          <a:prstGeom prst="rect">
            <a:avLst/>
          </a:prstGeom>
          <a:noFill/>
        </p:spPr>
        <p:txBody>
          <a:bodyPr wrap="square" rtlCol="0">
            <a:spAutoFit/>
          </a:bodyPr>
          <a:lstStyle/>
          <a:p>
            <a:r>
              <a:rPr lang="en-US" sz="2400" b="1" dirty="0">
                <a:solidFill>
                  <a:schemeClr val="accent1"/>
                </a:solidFill>
              </a:rPr>
              <a:t>b</a:t>
            </a:r>
            <a:endParaRPr lang="en-RW" sz="2400" b="1" dirty="0">
              <a:solidFill>
                <a:schemeClr val="accent1"/>
              </a:solidFill>
            </a:endParaRPr>
          </a:p>
        </p:txBody>
      </p:sp>
      <p:graphicFrame>
        <p:nvGraphicFramePr>
          <p:cNvPr id="14" name="Table 10">
            <a:extLst>
              <a:ext uri="{FF2B5EF4-FFF2-40B4-BE49-F238E27FC236}">
                <a16:creationId xmlns:a16="http://schemas.microsoft.com/office/drawing/2014/main" id="{B762725A-58DC-49F9-9611-0A5FD84F5692}"/>
              </a:ext>
            </a:extLst>
          </p:cNvPr>
          <p:cNvGraphicFramePr>
            <a:graphicFrameLocks noGrp="1"/>
          </p:cNvGraphicFramePr>
          <p:nvPr>
            <p:extLst>
              <p:ext uri="{D42A27DB-BD31-4B8C-83A1-F6EECF244321}">
                <p14:modId xmlns:p14="http://schemas.microsoft.com/office/powerpoint/2010/main" val="1772785416"/>
              </p:ext>
            </p:extLst>
          </p:nvPr>
        </p:nvGraphicFramePr>
        <p:xfrm>
          <a:off x="4959389" y="4692327"/>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5</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0XF666</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15" name="TextBox 14">
            <a:extLst>
              <a:ext uri="{FF2B5EF4-FFF2-40B4-BE49-F238E27FC236}">
                <a16:creationId xmlns:a16="http://schemas.microsoft.com/office/drawing/2014/main" id="{E8397915-334B-4407-B13B-69F8033B3CDC}"/>
              </a:ext>
            </a:extLst>
          </p:cNvPr>
          <p:cNvSpPr txBox="1"/>
          <p:nvPr/>
        </p:nvSpPr>
        <p:spPr>
          <a:xfrm>
            <a:off x="4642338" y="4820333"/>
            <a:ext cx="540789" cy="461665"/>
          </a:xfrm>
          <a:prstGeom prst="rect">
            <a:avLst/>
          </a:prstGeom>
          <a:noFill/>
        </p:spPr>
        <p:txBody>
          <a:bodyPr wrap="square" rtlCol="0">
            <a:spAutoFit/>
          </a:bodyPr>
          <a:lstStyle/>
          <a:p>
            <a:r>
              <a:rPr lang="en-US" sz="2400" b="1" dirty="0">
                <a:solidFill>
                  <a:schemeClr val="accent1"/>
                </a:solidFill>
              </a:rPr>
              <a:t>a</a:t>
            </a:r>
            <a:endParaRPr lang="en-RW" sz="2400" b="1" dirty="0">
              <a:solidFill>
                <a:schemeClr val="accent1"/>
              </a:solidFill>
            </a:endParaRPr>
          </a:p>
        </p:txBody>
      </p:sp>
      <p:graphicFrame>
        <p:nvGraphicFramePr>
          <p:cNvPr id="16" name="Table 10">
            <a:extLst>
              <a:ext uri="{FF2B5EF4-FFF2-40B4-BE49-F238E27FC236}">
                <a16:creationId xmlns:a16="http://schemas.microsoft.com/office/drawing/2014/main" id="{82465B4C-5F22-4DD1-990E-4A9E8B13376A}"/>
              </a:ext>
            </a:extLst>
          </p:cNvPr>
          <p:cNvGraphicFramePr>
            <a:graphicFrameLocks noGrp="1"/>
          </p:cNvGraphicFramePr>
          <p:nvPr>
            <p:extLst>
              <p:ext uri="{D42A27DB-BD31-4B8C-83A1-F6EECF244321}">
                <p14:modId xmlns:p14="http://schemas.microsoft.com/office/powerpoint/2010/main" val="492726682"/>
              </p:ext>
            </p:extLst>
          </p:nvPr>
        </p:nvGraphicFramePr>
        <p:xfrm>
          <a:off x="7276861" y="4692327"/>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4</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0XF655</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17" name="TextBox 16">
            <a:extLst>
              <a:ext uri="{FF2B5EF4-FFF2-40B4-BE49-F238E27FC236}">
                <a16:creationId xmlns:a16="http://schemas.microsoft.com/office/drawing/2014/main" id="{BE754177-53AE-495D-8002-AD8F9DDD0F11}"/>
              </a:ext>
            </a:extLst>
          </p:cNvPr>
          <p:cNvSpPr txBox="1"/>
          <p:nvPr/>
        </p:nvSpPr>
        <p:spPr>
          <a:xfrm>
            <a:off x="6959810" y="4820333"/>
            <a:ext cx="540789" cy="461665"/>
          </a:xfrm>
          <a:prstGeom prst="rect">
            <a:avLst/>
          </a:prstGeom>
          <a:noFill/>
        </p:spPr>
        <p:txBody>
          <a:bodyPr wrap="square" rtlCol="0">
            <a:spAutoFit/>
          </a:bodyPr>
          <a:lstStyle/>
          <a:p>
            <a:r>
              <a:rPr lang="en-US" sz="2400" b="1" dirty="0">
                <a:solidFill>
                  <a:schemeClr val="accent1"/>
                </a:solidFill>
              </a:rPr>
              <a:t>b</a:t>
            </a:r>
            <a:endParaRPr lang="en-RW" sz="2400" b="1" dirty="0">
              <a:solidFill>
                <a:schemeClr val="accent1"/>
              </a:solidFill>
            </a:endParaRPr>
          </a:p>
        </p:txBody>
      </p:sp>
      <p:graphicFrame>
        <p:nvGraphicFramePr>
          <p:cNvPr id="18" name="Table 10">
            <a:extLst>
              <a:ext uri="{FF2B5EF4-FFF2-40B4-BE49-F238E27FC236}">
                <a16:creationId xmlns:a16="http://schemas.microsoft.com/office/drawing/2014/main" id="{283F5D1B-C0B0-46ED-9440-D91D10FA6826}"/>
              </a:ext>
            </a:extLst>
          </p:cNvPr>
          <p:cNvGraphicFramePr>
            <a:graphicFrameLocks noGrp="1"/>
          </p:cNvGraphicFramePr>
          <p:nvPr>
            <p:extLst>
              <p:ext uri="{D42A27DB-BD31-4B8C-83A1-F6EECF244321}">
                <p14:modId xmlns:p14="http://schemas.microsoft.com/office/powerpoint/2010/main" val="2251385165"/>
              </p:ext>
            </p:extLst>
          </p:nvPr>
        </p:nvGraphicFramePr>
        <p:xfrm>
          <a:off x="4488941" y="1755702"/>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4</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0XF666</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19" name="TextBox 18">
            <a:extLst>
              <a:ext uri="{FF2B5EF4-FFF2-40B4-BE49-F238E27FC236}">
                <a16:creationId xmlns:a16="http://schemas.microsoft.com/office/drawing/2014/main" id="{B61B6147-1213-4DEA-84F9-CDB53E3228FB}"/>
              </a:ext>
            </a:extLst>
          </p:cNvPr>
          <p:cNvSpPr txBox="1"/>
          <p:nvPr/>
        </p:nvSpPr>
        <p:spPr>
          <a:xfrm>
            <a:off x="4171890" y="1883708"/>
            <a:ext cx="540789" cy="461665"/>
          </a:xfrm>
          <a:prstGeom prst="rect">
            <a:avLst/>
          </a:prstGeom>
          <a:noFill/>
        </p:spPr>
        <p:txBody>
          <a:bodyPr wrap="square" rtlCol="0">
            <a:spAutoFit/>
          </a:bodyPr>
          <a:lstStyle/>
          <a:p>
            <a:r>
              <a:rPr lang="en-US" sz="2400" b="1" dirty="0">
                <a:solidFill>
                  <a:schemeClr val="accent1"/>
                </a:solidFill>
              </a:rPr>
              <a:t>a</a:t>
            </a:r>
            <a:endParaRPr lang="en-RW" sz="2400" b="1" dirty="0">
              <a:solidFill>
                <a:schemeClr val="accent1"/>
              </a:solidFill>
            </a:endParaRPr>
          </a:p>
        </p:txBody>
      </p:sp>
      <p:graphicFrame>
        <p:nvGraphicFramePr>
          <p:cNvPr id="20" name="Table 10">
            <a:extLst>
              <a:ext uri="{FF2B5EF4-FFF2-40B4-BE49-F238E27FC236}">
                <a16:creationId xmlns:a16="http://schemas.microsoft.com/office/drawing/2014/main" id="{8CAD4924-DB29-43CB-A2B0-6B8EB890CDA6}"/>
              </a:ext>
            </a:extLst>
          </p:cNvPr>
          <p:cNvGraphicFramePr>
            <a:graphicFrameLocks noGrp="1"/>
          </p:cNvGraphicFramePr>
          <p:nvPr>
            <p:extLst>
              <p:ext uri="{D42A27DB-BD31-4B8C-83A1-F6EECF244321}">
                <p14:modId xmlns:p14="http://schemas.microsoft.com/office/powerpoint/2010/main" val="208734871"/>
              </p:ext>
            </p:extLst>
          </p:nvPr>
        </p:nvGraphicFramePr>
        <p:xfrm>
          <a:off x="6806413" y="1755702"/>
          <a:ext cx="1388371" cy="670560"/>
        </p:xfrm>
        <a:graphic>
          <a:graphicData uri="http://schemas.openxmlformats.org/drawingml/2006/table">
            <a:tbl>
              <a:tblPr firstRow="1" bandRow="1">
                <a:tableStyleId>{5C22544A-7EE6-4342-B048-85BDC9FD1C3A}</a:tableStyleId>
              </a:tblPr>
              <a:tblGrid>
                <a:gridCol w="1388371">
                  <a:extLst>
                    <a:ext uri="{9D8B030D-6E8A-4147-A177-3AD203B41FA5}">
                      <a16:colId xmlns:a16="http://schemas.microsoft.com/office/drawing/2014/main" val="1004353393"/>
                    </a:ext>
                  </a:extLst>
                </a:gridCol>
              </a:tblGrid>
              <a:tr h="251818">
                <a:tc>
                  <a:txBody>
                    <a:bodyPr/>
                    <a:lstStyle/>
                    <a:p>
                      <a:pPr algn="ctr"/>
                      <a:r>
                        <a:rPr lang="en-US" sz="1800" b="1" dirty="0">
                          <a:solidFill>
                            <a:sysClr val="windowText" lastClr="000000"/>
                          </a:solidFill>
                        </a:rPr>
                        <a:t>5</a:t>
                      </a:r>
                      <a:endParaRPr lang="en-RW" sz="18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0XF655</a:t>
                      </a:r>
                      <a:endParaRPr lang="en-RW" sz="1400" b="1" dirty="0">
                        <a:solidFill>
                          <a:sysClr val="windowText" lastClr="000000"/>
                        </a:solidFill>
                      </a:endParaRPr>
                    </a:p>
                  </a:txBody>
                  <a:tcPr>
                    <a:solidFill>
                      <a:schemeClr val="accent1">
                        <a:lumMod val="60000"/>
                        <a:lumOff val="40000"/>
                      </a:schemeClr>
                    </a:solidFill>
                  </a:tcPr>
                </a:tc>
                <a:extLst>
                  <a:ext uri="{0D108BD9-81ED-4DB2-BD59-A6C34878D82A}">
                    <a16:rowId xmlns:a16="http://schemas.microsoft.com/office/drawing/2014/main" val="642416508"/>
                  </a:ext>
                </a:extLst>
              </a:tr>
            </a:tbl>
          </a:graphicData>
        </a:graphic>
      </p:graphicFrame>
      <p:sp>
        <p:nvSpPr>
          <p:cNvPr id="21" name="TextBox 20">
            <a:extLst>
              <a:ext uri="{FF2B5EF4-FFF2-40B4-BE49-F238E27FC236}">
                <a16:creationId xmlns:a16="http://schemas.microsoft.com/office/drawing/2014/main" id="{75E3F60E-DF1D-4800-B8A0-B349DADE52E9}"/>
              </a:ext>
            </a:extLst>
          </p:cNvPr>
          <p:cNvSpPr txBox="1"/>
          <p:nvPr/>
        </p:nvSpPr>
        <p:spPr>
          <a:xfrm>
            <a:off x="6489362" y="1883708"/>
            <a:ext cx="540789" cy="461665"/>
          </a:xfrm>
          <a:prstGeom prst="rect">
            <a:avLst/>
          </a:prstGeom>
          <a:noFill/>
        </p:spPr>
        <p:txBody>
          <a:bodyPr wrap="square" rtlCol="0">
            <a:spAutoFit/>
          </a:bodyPr>
          <a:lstStyle/>
          <a:p>
            <a:r>
              <a:rPr lang="en-US" sz="2400" b="1" dirty="0">
                <a:solidFill>
                  <a:schemeClr val="accent1"/>
                </a:solidFill>
              </a:rPr>
              <a:t>b</a:t>
            </a:r>
            <a:endParaRPr lang="en-RW" sz="2400" b="1" dirty="0">
              <a:solidFill>
                <a:schemeClr val="accent1"/>
              </a:solidFill>
            </a:endParaRPr>
          </a:p>
        </p:txBody>
      </p:sp>
    </p:spTree>
    <p:extLst>
      <p:ext uri="{BB962C8B-B14F-4D97-AF65-F5344CB8AC3E}">
        <p14:creationId xmlns:p14="http://schemas.microsoft.com/office/powerpoint/2010/main" val="225895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FE-EA5E-4275-B2CB-C86230AE8B2D}"/>
              </a:ext>
            </a:extLst>
          </p:cNvPr>
          <p:cNvSpPr>
            <a:spLocks noGrp="1"/>
          </p:cNvSpPr>
          <p:nvPr>
            <p:ph type="title"/>
          </p:nvPr>
        </p:nvSpPr>
        <p:spPr/>
        <p:txBody>
          <a:bodyPr/>
          <a:lstStyle/>
          <a:p>
            <a:r>
              <a:rPr lang="en-US" dirty="0"/>
              <a:t>Agenda</a:t>
            </a:r>
            <a:endParaRPr lang="en-RW" dirty="0"/>
          </a:p>
        </p:txBody>
      </p:sp>
      <p:sp>
        <p:nvSpPr>
          <p:cNvPr id="3" name="Content Placeholder 2">
            <a:extLst>
              <a:ext uri="{FF2B5EF4-FFF2-40B4-BE49-F238E27FC236}">
                <a16:creationId xmlns:a16="http://schemas.microsoft.com/office/drawing/2014/main" id="{308AE5C9-79AD-40AC-A7D1-DD47BD58F02F}"/>
              </a:ext>
            </a:extLst>
          </p:cNvPr>
          <p:cNvSpPr>
            <a:spLocks noGrp="1"/>
          </p:cNvSpPr>
          <p:nvPr>
            <p:ph idx="1"/>
          </p:nvPr>
        </p:nvSpPr>
        <p:spPr/>
        <p:txBody>
          <a:bodyPr/>
          <a:lstStyle/>
          <a:p>
            <a:r>
              <a:rPr lang="en-US" dirty="0"/>
              <a:t>Passing 2D arrays</a:t>
            </a:r>
          </a:p>
          <a:p>
            <a:r>
              <a:rPr lang="en-US" dirty="0"/>
              <a:t>Static variables</a:t>
            </a:r>
          </a:p>
          <a:p>
            <a:r>
              <a:rPr lang="en-US" dirty="0"/>
              <a:t>Function overloading</a:t>
            </a:r>
          </a:p>
          <a:p>
            <a:r>
              <a:rPr lang="en-US" dirty="0"/>
              <a:t>Introduction to pointers</a:t>
            </a:r>
          </a:p>
        </p:txBody>
      </p:sp>
      <p:sp>
        <p:nvSpPr>
          <p:cNvPr id="4" name="Slide Number Placeholder 3">
            <a:extLst>
              <a:ext uri="{FF2B5EF4-FFF2-40B4-BE49-F238E27FC236}">
                <a16:creationId xmlns:a16="http://schemas.microsoft.com/office/drawing/2014/main" id="{074D4F92-12CC-4823-B1E3-B4730AAB35FD}"/>
              </a:ext>
            </a:extLst>
          </p:cNvPr>
          <p:cNvSpPr>
            <a:spLocks noGrp="1"/>
          </p:cNvSpPr>
          <p:nvPr>
            <p:ph type="sldNum" sz="quarter" idx="12"/>
          </p:nvPr>
        </p:nvSpPr>
        <p:spPr/>
        <p:txBody>
          <a:bodyPr/>
          <a:lstStyle/>
          <a:p>
            <a:fld id="{583C1354-0F4F-4118-983A-17CBBA946E76}" type="slidenum">
              <a:rPr lang="en-RW" smtClean="0"/>
              <a:t>6</a:t>
            </a:fld>
            <a:endParaRPr lang="en-RW"/>
          </a:p>
        </p:txBody>
      </p:sp>
    </p:spTree>
    <p:extLst>
      <p:ext uri="{BB962C8B-B14F-4D97-AF65-F5344CB8AC3E}">
        <p14:creationId xmlns:p14="http://schemas.microsoft.com/office/powerpoint/2010/main" val="122091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C67F-AE42-4564-93B0-93EE5FEAB011}"/>
              </a:ext>
            </a:extLst>
          </p:cNvPr>
          <p:cNvSpPr>
            <a:spLocks noGrp="1"/>
          </p:cNvSpPr>
          <p:nvPr>
            <p:ph type="title"/>
          </p:nvPr>
        </p:nvSpPr>
        <p:spPr/>
        <p:txBody>
          <a:bodyPr/>
          <a:lstStyle/>
          <a:p>
            <a:r>
              <a:rPr lang="en-US" dirty="0"/>
              <a:t>Pass 2D array to a function</a:t>
            </a:r>
            <a:endParaRPr lang="en-RW" dirty="0"/>
          </a:p>
        </p:txBody>
      </p:sp>
      <p:sp>
        <p:nvSpPr>
          <p:cNvPr id="3" name="Content Placeholder 2">
            <a:extLst>
              <a:ext uri="{FF2B5EF4-FFF2-40B4-BE49-F238E27FC236}">
                <a16:creationId xmlns:a16="http://schemas.microsoft.com/office/drawing/2014/main" id="{AF72F28C-F0FD-4019-9F8D-9DE91B1C5DFA}"/>
              </a:ext>
            </a:extLst>
          </p:cNvPr>
          <p:cNvSpPr>
            <a:spLocks noGrp="1"/>
          </p:cNvSpPr>
          <p:nvPr>
            <p:ph idx="1"/>
          </p:nvPr>
        </p:nvSpPr>
        <p:spPr/>
        <p:txBody>
          <a:bodyPr/>
          <a:lstStyle/>
          <a:p>
            <a:r>
              <a:rPr lang="en-US" dirty="0"/>
              <a:t>Syntax is slightly different from the one we studied for 1D array</a:t>
            </a:r>
          </a:p>
          <a:p>
            <a:r>
              <a:rPr lang="en-US" dirty="0"/>
              <a:t>first array dimension does not have to be specified. </a:t>
            </a:r>
          </a:p>
          <a:p>
            <a:r>
              <a:rPr lang="en-US" dirty="0"/>
              <a:t>The second (and any subsequent) dimensions must be given</a:t>
            </a:r>
            <a:endParaRPr lang="en-RW" dirty="0"/>
          </a:p>
        </p:txBody>
      </p:sp>
      <p:sp>
        <p:nvSpPr>
          <p:cNvPr id="4" name="Slide Number Placeholder 3">
            <a:extLst>
              <a:ext uri="{FF2B5EF4-FFF2-40B4-BE49-F238E27FC236}">
                <a16:creationId xmlns:a16="http://schemas.microsoft.com/office/drawing/2014/main" id="{06EBE013-0838-41ED-8D5E-B8C62152A7E8}"/>
              </a:ext>
            </a:extLst>
          </p:cNvPr>
          <p:cNvSpPr>
            <a:spLocks noGrp="1"/>
          </p:cNvSpPr>
          <p:nvPr>
            <p:ph type="sldNum" sz="quarter" idx="12"/>
          </p:nvPr>
        </p:nvSpPr>
        <p:spPr/>
        <p:txBody>
          <a:bodyPr/>
          <a:lstStyle/>
          <a:p>
            <a:fld id="{583C1354-0F4F-4118-983A-17CBBA946E76}" type="slidenum">
              <a:rPr lang="en-RW" smtClean="0"/>
              <a:t>7</a:t>
            </a:fld>
            <a:endParaRPr lang="en-RW"/>
          </a:p>
        </p:txBody>
      </p:sp>
    </p:spTree>
    <p:extLst>
      <p:ext uri="{BB962C8B-B14F-4D97-AF65-F5344CB8AC3E}">
        <p14:creationId xmlns:p14="http://schemas.microsoft.com/office/powerpoint/2010/main" val="323276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A8697C-86D0-48E2-8A1D-BDA5238FCAE8}"/>
              </a:ext>
            </a:extLst>
          </p:cNvPr>
          <p:cNvSpPr>
            <a:spLocks noGrp="1"/>
          </p:cNvSpPr>
          <p:nvPr>
            <p:ph type="sldNum" sz="quarter" idx="12"/>
          </p:nvPr>
        </p:nvSpPr>
        <p:spPr/>
        <p:txBody>
          <a:bodyPr/>
          <a:lstStyle/>
          <a:p>
            <a:fld id="{583C1354-0F4F-4118-983A-17CBBA946E76}" type="slidenum">
              <a:rPr lang="en-RW" smtClean="0"/>
              <a:t>8</a:t>
            </a:fld>
            <a:endParaRPr lang="en-RW"/>
          </a:p>
        </p:txBody>
      </p:sp>
      <p:sp>
        <p:nvSpPr>
          <p:cNvPr id="5" name="Rectangle 4">
            <a:extLst>
              <a:ext uri="{FF2B5EF4-FFF2-40B4-BE49-F238E27FC236}">
                <a16:creationId xmlns:a16="http://schemas.microsoft.com/office/drawing/2014/main" id="{3F2A4181-46E8-4B98-9105-7388D8A15227}"/>
              </a:ext>
            </a:extLst>
          </p:cNvPr>
          <p:cNvSpPr/>
          <p:nvPr/>
        </p:nvSpPr>
        <p:spPr>
          <a:xfrm>
            <a:off x="190438" y="253169"/>
            <a:ext cx="6391422" cy="5293757"/>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print(</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808080"/>
                </a:solidFill>
                <a:highlight>
                  <a:srgbClr val="FFFF00"/>
                </a:highlight>
                <a:latin typeface="Consolas" panose="020B0609020204030204" pitchFamily="49" charset="0"/>
              </a:rPr>
              <a:t>arr</a:t>
            </a:r>
            <a:r>
              <a:rPr lang="en-US" sz="2000" dirty="0">
                <a:solidFill>
                  <a:srgbClr val="000000"/>
                </a:solidFill>
                <a:highlight>
                  <a:srgbClr val="FFFF00"/>
                </a:highlight>
                <a:latin typeface="Consolas" panose="020B0609020204030204" pitchFamily="49" charset="0"/>
              </a:rPr>
              <a:t>[2][3])</a:t>
            </a:r>
          </a:p>
          <a:p>
            <a:r>
              <a:rPr lang="en-RW" sz="2000" dirty="0">
                <a:solidFill>
                  <a:srgbClr val="000000"/>
                </a:solidFill>
                <a:latin typeface="Consolas" panose="020B0609020204030204" pitchFamily="49" charset="0"/>
              </a:rPr>
              <a:t>{</a:t>
            </a:r>
          </a:p>
          <a:p>
            <a:pPr lvl="1"/>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2; i++)</a:t>
            </a:r>
          </a:p>
          <a:p>
            <a:pPr lvl="1"/>
            <a:r>
              <a:rPr lang="en-RW" sz="2000" dirty="0">
                <a:solidFill>
                  <a:srgbClr val="000000"/>
                </a:solidFill>
                <a:latin typeface="Consolas" panose="020B0609020204030204" pitchFamily="49" charset="0"/>
              </a:rPr>
              <a:t>{</a:t>
            </a:r>
          </a:p>
          <a:p>
            <a:pPr lvl="2"/>
            <a:r>
              <a:rPr lang="en-US" sz="2000" dirty="0">
                <a:solidFill>
                  <a:srgbClr val="0000FF"/>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j = 0; j &lt; 3; </a:t>
            </a:r>
            <a:r>
              <a:rPr lang="en-US" sz="2000" dirty="0" err="1">
                <a:solidFill>
                  <a:srgbClr val="000000"/>
                </a:solidFill>
                <a:latin typeface="Consolas" panose="020B0609020204030204" pitchFamily="49" charset="0"/>
              </a:rPr>
              <a:t>j++</a:t>
            </a:r>
            <a:r>
              <a:rPr lang="en-US" sz="2000" dirty="0">
                <a:solidFill>
                  <a:srgbClr val="000000"/>
                </a:solidFill>
                <a:latin typeface="Consolas" panose="020B0609020204030204" pitchFamily="49" charset="0"/>
              </a:rPr>
              <a:t>)</a:t>
            </a:r>
          </a:p>
          <a:p>
            <a:pPr lvl="2"/>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arr</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][j]</a:t>
            </a:r>
            <a:r>
              <a:rPr lang="en-US" sz="2000" dirty="0">
                <a:solidFill>
                  <a:srgbClr val="008080"/>
                </a:solidFill>
                <a:latin typeface="Consolas" panose="020B0609020204030204" pitchFamily="49" charset="0"/>
              </a:rPr>
              <a:t>&lt;&lt;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r>
              <a:rPr lang="en-RW"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print1D(</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808080"/>
                </a:solidFill>
                <a:highlight>
                  <a:srgbClr val="FFFF00"/>
                </a:highlight>
                <a:latin typeface="Consolas" panose="020B0609020204030204" pitchFamily="49" charset="0"/>
              </a:rPr>
              <a:t>arr</a:t>
            </a:r>
            <a:r>
              <a:rPr lang="en-US" sz="2000" dirty="0">
                <a:solidFill>
                  <a:srgbClr val="000000"/>
                </a:solidFill>
                <a:highlight>
                  <a:srgbClr val="FFFF00"/>
                </a:highlight>
                <a:latin typeface="Consolas" panose="020B0609020204030204" pitchFamily="49" charset="0"/>
              </a:rPr>
              <a:t>[])</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j = 0; j &lt; 2; </a:t>
            </a:r>
            <a:r>
              <a:rPr lang="en-US" sz="2000" dirty="0" err="1">
                <a:solidFill>
                  <a:srgbClr val="000000"/>
                </a:solidFill>
                <a:latin typeface="Consolas" panose="020B0609020204030204" pitchFamily="49" charset="0"/>
              </a:rPr>
              <a:t>j++</a:t>
            </a:r>
            <a:r>
              <a:rPr lang="en-US"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arr</a:t>
            </a:r>
            <a:r>
              <a:rPr lang="en-US" sz="2000" dirty="0">
                <a:solidFill>
                  <a:srgbClr val="000000"/>
                </a:solidFill>
                <a:latin typeface="Consolas" panose="020B0609020204030204" pitchFamily="49" charset="0"/>
              </a:rPr>
              <a:t>[j]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RW" sz="20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CD2CAA13-B27C-4DC7-AED4-AAA8A65FF73E}"/>
              </a:ext>
            </a:extLst>
          </p:cNvPr>
          <p:cNvSpPr/>
          <p:nvPr/>
        </p:nvSpPr>
        <p:spPr>
          <a:xfrm>
            <a:off x="5833403" y="1387989"/>
            <a:ext cx="7488702" cy="2862322"/>
          </a:xfrm>
          <a:prstGeom prst="rect">
            <a:avLst/>
          </a:prstGeom>
        </p:spPr>
        <p:txBody>
          <a:bodyPr wrap="square">
            <a:spAutoFit/>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arr1[2] = { 1, 2 };</a:t>
            </a:r>
          </a:p>
          <a:p>
            <a:pPr lvl="1"/>
            <a:r>
              <a:rPr lang="en-US" sz="2000" dirty="0">
                <a:solidFill>
                  <a:srgbClr val="000000"/>
                </a:solidFill>
                <a:latin typeface="Consolas" panose="020B0609020204030204" pitchFamily="49" charset="0"/>
              </a:rPr>
              <a:t>print1D(</a:t>
            </a:r>
            <a:r>
              <a:rPr lang="en-US" sz="2000" dirty="0">
                <a:solidFill>
                  <a:srgbClr val="000000"/>
                </a:solidFill>
                <a:highlight>
                  <a:srgbClr val="FFFF00"/>
                </a:highlight>
                <a:latin typeface="Consolas" panose="020B0609020204030204" pitchFamily="49" charset="0"/>
              </a:rPr>
              <a:t>arr1</a:t>
            </a:r>
            <a:r>
              <a:rPr lang="en-US" sz="2000" dirty="0">
                <a:solidFill>
                  <a:srgbClr val="000000"/>
                </a:solidFill>
                <a:latin typeface="Consolas" panose="020B0609020204030204" pitchFamily="49" charset="0"/>
              </a:rPr>
              <a:t>);</a:t>
            </a:r>
          </a:p>
          <a:p>
            <a:pPr lvl="1"/>
            <a:endParaRPr lang="en-US" sz="2000" dirty="0">
              <a:solidFill>
                <a:srgbClr val="0000FF"/>
              </a:solidFill>
              <a:latin typeface="Consolas" panose="020B0609020204030204" pitchFamily="49" charset="0"/>
            </a:endParaRP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arr</a:t>
            </a:r>
            <a:r>
              <a:rPr lang="en-US" sz="2000" dirty="0">
                <a:solidFill>
                  <a:srgbClr val="000000"/>
                </a:solidFill>
                <a:latin typeface="Consolas" panose="020B0609020204030204" pitchFamily="49" charset="0"/>
              </a:rPr>
              <a:t>[2][3] = { {1, 2, 3}, {4, 5, 6}};</a:t>
            </a:r>
          </a:p>
          <a:p>
            <a:pPr lvl="1"/>
            <a:r>
              <a:rPr lang="en-US" sz="2000" dirty="0">
                <a:solidFill>
                  <a:srgbClr val="000000"/>
                </a:solidFill>
                <a:latin typeface="Consolas" panose="020B0609020204030204" pitchFamily="49" charset="0"/>
              </a:rPr>
              <a:t>print(</a:t>
            </a:r>
            <a:r>
              <a:rPr lang="en-US" sz="2000" dirty="0" err="1">
                <a:solidFill>
                  <a:srgbClr val="000000"/>
                </a:solidFill>
                <a:highlight>
                  <a:srgbClr val="FFFF00"/>
                </a:highlight>
                <a:latin typeface="Consolas" panose="020B0609020204030204" pitchFamily="49" charset="0"/>
              </a:rPr>
              <a:t>arr</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endParaRPr lang="en-RW" sz="2000" dirty="0"/>
          </a:p>
        </p:txBody>
      </p:sp>
      <p:pic>
        <p:nvPicPr>
          <p:cNvPr id="7" name="Picture 6">
            <a:extLst>
              <a:ext uri="{FF2B5EF4-FFF2-40B4-BE49-F238E27FC236}">
                <a16:creationId xmlns:a16="http://schemas.microsoft.com/office/drawing/2014/main" id="{21A0E5EE-8AA8-4F19-9375-E6755551D648}"/>
              </a:ext>
            </a:extLst>
          </p:cNvPr>
          <p:cNvPicPr>
            <a:picLocks noChangeAspect="1"/>
          </p:cNvPicPr>
          <p:nvPr/>
        </p:nvPicPr>
        <p:blipFill>
          <a:blip r:embed="rId2"/>
          <a:stretch>
            <a:fillRect/>
          </a:stretch>
        </p:blipFill>
        <p:spPr>
          <a:xfrm>
            <a:off x="4607757" y="4623197"/>
            <a:ext cx="3159955" cy="1567236"/>
          </a:xfrm>
          <a:prstGeom prst="rect">
            <a:avLst/>
          </a:prstGeom>
        </p:spPr>
      </p:pic>
      <p:graphicFrame>
        <p:nvGraphicFramePr>
          <p:cNvPr id="8" name="Table 10">
            <a:extLst>
              <a:ext uri="{FF2B5EF4-FFF2-40B4-BE49-F238E27FC236}">
                <a16:creationId xmlns:a16="http://schemas.microsoft.com/office/drawing/2014/main" id="{EB6EE090-F864-4027-9BC7-9A0A3CFF08CF}"/>
              </a:ext>
            </a:extLst>
          </p:cNvPr>
          <p:cNvGraphicFramePr>
            <a:graphicFrameLocks noGrp="1"/>
          </p:cNvGraphicFramePr>
          <p:nvPr>
            <p:extLst>
              <p:ext uri="{D42A27DB-BD31-4B8C-83A1-F6EECF244321}">
                <p14:modId xmlns:p14="http://schemas.microsoft.com/office/powerpoint/2010/main" val="3502082105"/>
              </p:ext>
            </p:extLst>
          </p:nvPr>
        </p:nvGraphicFramePr>
        <p:xfrm>
          <a:off x="9165629" y="3592105"/>
          <a:ext cx="1483614" cy="762000"/>
        </p:xfrm>
        <a:graphic>
          <a:graphicData uri="http://schemas.openxmlformats.org/drawingml/2006/table">
            <a:tbl>
              <a:tblPr firstRow="1" bandRow="1">
                <a:tableStyleId>{5C22544A-7EE6-4342-B048-85BDC9FD1C3A}</a:tableStyleId>
              </a:tblPr>
              <a:tblGrid>
                <a:gridCol w="741807">
                  <a:extLst>
                    <a:ext uri="{9D8B030D-6E8A-4147-A177-3AD203B41FA5}">
                      <a16:colId xmlns:a16="http://schemas.microsoft.com/office/drawing/2014/main" val="1004353393"/>
                    </a:ext>
                  </a:extLst>
                </a:gridCol>
                <a:gridCol w="741807">
                  <a:extLst>
                    <a:ext uri="{9D8B030D-6E8A-4147-A177-3AD203B41FA5}">
                      <a16:colId xmlns:a16="http://schemas.microsoft.com/office/drawing/2014/main" val="1530636213"/>
                    </a:ext>
                  </a:extLst>
                </a:gridCol>
              </a:tblGrid>
              <a:tr h="251818">
                <a:tc>
                  <a:txBody>
                    <a:bodyPr/>
                    <a:lstStyle/>
                    <a:p>
                      <a:pPr algn="ctr"/>
                      <a:r>
                        <a:rPr lang="en-US" sz="2400" b="1" dirty="0">
                          <a:solidFill>
                            <a:sysClr val="windowText" lastClr="000000"/>
                          </a:solidFill>
                        </a:rPr>
                        <a:t>1</a:t>
                      </a:r>
                      <a:endParaRPr lang="en-RW" sz="2400" b="1" dirty="0">
                        <a:solidFill>
                          <a:sysClr val="windowText" lastClr="000000"/>
                        </a:solidFill>
                      </a:endParaRPr>
                    </a:p>
                  </a:txBody>
                  <a:tcPr>
                    <a:solidFill>
                      <a:schemeClr val="accent1">
                        <a:lumMod val="20000"/>
                        <a:lumOff val="80000"/>
                      </a:schemeClr>
                    </a:solidFill>
                  </a:tcPr>
                </a:tc>
                <a:tc>
                  <a:txBody>
                    <a:bodyPr/>
                    <a:lstStyle/>
                    <a:p>
                      <a:pPr algn="ctr"/>
                      <a:r>
                        <a:rPr lang="en-US" sz="2400" b="1" dirty="0">
                          <a:solidFill>
                            <a:sysClr val="windowText" lastClr="000000"/>
                          </a:solidFill>
                        </a:rPr>
                        <a:t>2</a:t>
                      </a:r>
                      <a:endParaRPr lang="en-RW" sz="2400" b="1"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1165095940"/>
                  </a:ext>
                </a:extLst>
              </a:tr>
              <a:tr h="209848">
                <a:tc>
                  <a:txBody>
                    <a:bodyPr/>
                    <a:lstStyle/>
                    <a:p>
                      <a:pPr algn="ctr"/>
                      <a:r>
                        <a:rPr lang="en-US" sz="1400" b="1" dirty="0">
                          <a:solidFill>
                            <a:sysClr val="windowText" lastClr="000000"/>
                          </a:solidFill>
                        </a:rPr>
                        <a:t>0XF666</a:t>
                      </a:r>
                      <a:endParaRPr lang="en-RW" sz="1400" b="1" dirty="0">
                        <a:solidFill>
                          <a:sysClr val="windowText" lastClr="000000"/>
                        </a:solidFill>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ysClr val="windowText" lastClr="000000"/>
                          </a:solidFill>
                        </a:rPr>
                        <a:t>0XF670</a:t>
                      </a:r>
                      <a:endParaRPr lang="en-RW" sz="1400" b="1"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642416508"/>
                  </a:ext>
                </a:extLst>
              </a:tr>
            </a:tbl>
          </a:graphicData>
        </a:graphic>
      </p:graphicFrame>
      <p:sp>
        <p:nvSpPr>
          <p:cNvPr id="9" name="TextBox 8">
            <a:extLst>
              <a:ext uri="{FF2B5EF4-FFF2-40B4-BE49-F238E27FC236}">
                <a16:creationId xmlns:a16="http://schemas.microsoft.com/office/drawing/2014/main" id="{DCC543E4-D531-4985-AA45-615E6DC387CB}"/>
              </a:ext>
            </a:extLst>
          </p:cNvPr>
          <p:cNvSpPr txBox="1"/>
          <p:nvPr/>
        </p:nvSpPr>
        <p:spPr>
          <a:xfrm>
            <a:off x="8473441" y="3720111"/>
            <a:ext cx="915927" cy="461665"/>
          </a:xfrm>
          <a:prstGeom prst="rect">
            <a:avLst/>
          </a:prstGeom>
          <a:noFill/>
        </p:spPr>
        <p:txBody>
          <a:bodyPr wrap="square" rtlCol="0">
            <a:spAutoFit/>
          </a:bodyPr>
          <a:lstStyle/>
          <a:p>
            <a:r>
              <a:rPr lang="en-US" sz="2400" b="1" dirty="0">
                <a:solidFill>
                  <a:schemeClr val="accent1"/>
                </a:solidFill>
              </a:rPr>
              <a:t>arr1</a:t>
            </a:r>
            <a:endParaRPr lang="en-RW" sz="2400" b="1" dirty="0">
              <a:solidFill>
                <a:schemeClr val="accent1"/>
              </a:solidFill>
            </a:endParaRPr>
          </a:p>
        </p:txBody>
      </p:sp>
      <p:graphicFrame>
        <p:nvGraphicFramePr>
          <p:cNvPr id="10" name="Table 10">
            <a:extLst>
              <a:ext uri="{FF2B5EF4-FFF2-40B4-BE49-F238E27FC236}">
                <a16:creationId xmlns:a16="http://schemas.microsoft.com/office/drawing/2014/main" id="{E8347287-591E-4D2F-B2D1-95F675016321}"/>
              </a:ext>
            </a:extLst>
          </p:cNvPr>
          <p:cNvGraphicFramePr>
            <a:graphicFrameLocks noGrp="1"/>
          </p:cNvGraphicFramePr>
          <p:nvPr>
            <p:extLst>
              <p:ext uri="{D42A27DB-BD31-4B8C-83A1-F6EECF244321}">
                <p14:modId xmlns:p14="http://schemas.microsoft.com/office/powerpoint/2010/main" val="994684013"/>
              </p:ext>
            </p:extLst>
          </p:nvPr>
        </p:nvGraphicFramePr>
        <p:xfrm>
          <a:off x="8431905" y="4623197"/>
          <a:ext cx="2495007" cy="1584960"/>
        </p:xfrm>
        <a:graphic>
          <a:graphicData uri="http://schemas.openxmlformats.org/drawingml/2006/table">
            <a:tbl>
              <a:tblPr firstRow="1" bandRow="1">
                <a:tableStyleId>{5C22544A-7EE6-4342-B048-85BDC9FD1C3A}</a:tableStyleId>
              </a:tblPr>
              <a:tblGrid>
                <a:gridCol w="831669">
                  <a:extLst>
                    <a:ext uri="{9D8B030D-6E8A-4147-A177-3AD203B41FA5}">
                      <a16:colId xmlns:a16="http://schemas.microsoft.com/office/drawing/2014/main" val="1004353393"/>
                    </a:ext>
                  </a:extLst>
                </a:gridCol>
                <a:gridCol w="831669">
                  <a:extLst>
                    <a:ext uri="{9D8B030D-6E8A-4147-A177-3AD203B41FA5}">
                      <a16:colId xmlns:a16="http://schemas.microsoft.com/office/drawing/2014/main" val="1530636213"/>
                    </a:ext>
                  </a:extLst>
                </a:gridCol>
                <a:gridCol w="831669">
                  <a:extLst>
                    <a:ext uri="{9D8B030D-6E8A-4147-A177-3AD203B41FA5}">
                      <a16:colId xmlns:a16="http://schemas.microsoft.com/office/drawing/2014/main" val="3786048844"/>
                    </a:ext>
                  </a:extLst>
                </a:gridCol>
              </a:tblGrid>
              <a:tr h="251818">
                <a:tc>
                  <a:txBody>
                    <a:bodyPr/>
                    <a:lstStyle/>
                    <a:p>
                      <a:pPr algn="ctr"/>
                      <a:r>
                        <a:rPr lang="en-US" sz="1600" b="1" dirty="0">
                          <a:solidFill>
                            <a:sysClr val="windowText" lastClr="000000"/>
                          </a:solidFill>
                        </a:rPr>
                        <a:t>0XF500</a:t>
                      </a:r>
                      <a:endParaRPr lang="en-RW" sz="1600" b="1" dirty="0">
                        <a:solidFill>
                          <a:sysClr val="windowText" lastClr="000000"/>
                        </a:solidFill>
                      </a:endParaRPr>
                    </a:p>
                  </a:txBody>
                  <a:tcPr>
                    <a:solidFill>
                      <a:schemeClr val="accent1">
                        <a:lumMod val="20000"/>
                        <a:lumOff val="80000"/>
                      </a:schemeClr>
                    </a:solidFill>
                  </a:tcPr>
                </a:tc>
                <a:tc>
                  <a:txBody>
                    <a:bodyPr/>
                    <a:lstStyle/>
                    <a:p>
                      <a:pPr algn="ctr"/>
                      <a:r>
                        <a:rPr lang="en-US" sz="1600" b="1" dirty="0">
                          <a:solidFill>
                            <a:sysClr val="windowText" lastClr="000000"/>
                          </a:solidFill>
                        </a:rPr>
                        <a:t>0XF504</a:t>
                      </a:r>
                      <a:endParaRPr lang="en-RW" sz="1600" b="1" dirty="0">
                        <a:solidFill>
                          <a:sysClr val="windowText" lastClr="000000"/>
                        </a:solidFill>
                      </a:endParaRPr>
                    </a:p>
                  </a:txBody>
                  <a:tcPr>
                    <a:solidFill>
                      <a:schemeClr val="accent1">
                        <a:lumMod val="20000"/>
                        <a:lumOff val="80000"/>
                      </a:schemeClr>
                    </a:solidFill>
                  </a:tcPr>
                </a:tc>
                <a:tc>
                  <a:txBody>
                    <a:bodyPr/>
                    <a:lstStyle/>
                    <a:p>
                      <a:pPr algn="ctr"/>
                      <a:r>
                        <a:rPr lang="en-US" sz="1600" b="1" dirty="0">
                          <a:solidFill>
                            <a:sysClr val="windowText" lastClr="000000"/>
                          </a:solidFill>
                        </a:rPr>
                        <a:t>0XF508</a:t>
                      </a:r>
                      <a:endParaRPr lang="en-RW" sz="1600" b="1"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1165095940"/>
                  </a:ext>
                </a:extLst>
              </a:tr>
              <a:tr h="209848">
                <a:tc>
                  <a:txBody>
                    <a:bodyPr/>
                    <a:lstStyle/>
                    <a:p>
                      <a:pPr algn="ctr"/>
                      <a:r>
                        <a:rPr lang="en-US" sz="2400" b="1" dirty="0">
                          <a:solidFill>
                            <a:sysClr val="windowText" lastClr="000000"/>
                          </a:solidFill>
                        </a:rPr>
                        <a:t>1</a:t>
                      </a:r>
                      <a:endParaRPr lang="en-RW" sz="2400" b="1" dirty="0">
                        <a:solidFill>
                          <a:sysClr val="windowText" lastClr="000000"/>
                        </a:solidFill>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ysClr val="windowText" lastClr="000000"/>
                          </a:solidFill>
                        </a:rPr>
                        <a:t>2</a:t>
                      </a:r>
                      <a:endParaRPr lang="en-RW" sz="2400" b="1" dirty="0">
                        <a:solidFill>
                          <a:sysClr val="windowText" lastClr="000000"/>
                        </a:solidFill>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ysClr val="windowText" lastClr="000000"/>
                          </a:solidFill>
                        </a:rPr>
                        <a:t>3</a:t>
                      </a:r>
                      <a:endParaRPr lang="en-RW" sz="2400" b="1" dirty="0">
                        <a:solidFill>
                          <a:sysClr val="windowText" lastClr="000000"/>
                        </a:solidFill>
                      </a:endParaRPr>
                    </a:p>
                  </a:txBody>
                  <a:tcPr>
                    <a:solidFill>
                      <a:schemeClr val="accent6">
                        <a:lumMod val="20000"/>
                        <a:lumOff val="80000"/>
                      </a:schemeClr>
                    </a:solidFill>
                  </a:tcPr>
                </a:tc>
                <a:extLst>
                  <a:ext uri="{0D108BD9-81ED-4DB2-BD59-A6C34878D82A}">
                    <a16:rowId xmlns:a16="http://schemas.microsoft.com/office/drawing/2014/main" val="1023275820"/>
                  </a:ext>
                </a:extLst>
              </a:tr>
              <a:tr h="209848">
                <a:tc>
                  <a:txBody>
                    <a:bodyPr/>
                    <a:lstStyle/>
                    <a:p>
                      <a:pPr algn="ctr"/>
                      <a:r>
                        <a:rPr lang="en-US" sz="2400" b="1" dirty="0">
                          <a:solidFill>
                            <a:sysClr val="windowText" lastClr="000000"/>
                          </a:solidFill>
                        </a:rPr>
                        <a:t>4</a:t>
                      </a:r>
                      <a:endParaRPr lang="en-RW" sz="2400" b="1" dirty="0">
                        <a:solidFill>
                          <a:sysClr val="windowText" lastClr="000000"/>
                        </a:solidFill>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ysClr val="windowText" lastClr="000000"/>
                          </a:solidFill>
                        </a:rPr>
                        <a:t>5</a:t>
                      </a:r>
                      <a:endParaRPr lang="en-RW" sz="2400" b="1" dirty="0">
                        <a:solidFill>
                          <a:sysClr val="windowText" lastClr="000000"/>
                        </a:solidFill>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ysClr val="windowText" lastClr="000000"/>
                          </a:solidFill>
                        </a:rPr>
                        <a:t>6</a:t>
                      </a:r>
                      <a:endParaRPr lang="en-RW" sz="2400" b="1" dirty="0">
                        <a:solidFill>
                          <a:sysClr val="windowText" lastClr="000000"/>
                        </a:solidFill>
                      </a:endParaRPr>
                    </a:p>
                  </a:txBody>
                  <a:tcPr>
                    <a:solidFill>
                      <a:schemeClr val="accent6">
                        <a:lumMod val="20000"/>
                        <a:lumOff val="80000"/>
                      </a:schemeClr>
                    </a:solidFill>
                  </a:tcPr>
                </a:tc>
                <a:extLst>
                  <a:ext uri="{0D108BD9-81ED-4DB2-BD59-A6C34878D82A}">
                    <a16:rowId xmlns:a16="http://schemas.microsoft.com/office/drawing/2014/main" val="4239782158"/>
                  </a:ext>
                </a:extLst>
              </a:tr>
              <a:tr h="209848">
                <a:tc>
                  <a:txBody>
                    <a:bodyPr/>
                    <a:lstStyle/>
                    <a:p>
                      <a:pPr algn="ctr"/>
                      <a:r>
                        <a:rPr lang="en-US" sz="1600" b="1" dirty="0">
                          <a:solidFill>
                            <a:sysClr val="windowText" lastClr="000000"/>
                          </a:solidFill>
                        </a:rPr>
                        <a:t>0XF512</a:t>
                      </a:r>
                      <a:endParaRPr lang="en-RW" sz="1600" b="1" dirty="0">
                        <a:solidFill>
                          <a:sysClr val="windowText" lastClr="000000"/>
                        </a:solidFill>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rPr>
                        <a:t>0XF516</a:t>
                      </a:r>
                      <a:endParaRPr lang="en-RW" sz="1600" b="1" dirty="0">
                        <a:solidFill>
                          <a:sysClr val="windowText" lastClr="000000"/>
                        </a:solidFill>
                      </a:endParaRP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rPr>
                        <a:t>0XF520</a:t>
                      </a:r>
                      <a:endParaRPr lang="en-RW" sz="1600" b="1"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642416508"/>
                  </a:ext>
                </a:extLst>
              </a:tr>
            </a:tbl>
          </a:graphicData>
        </a:graphic>
      </p:graphicFrame>
      <p:sp>
        <p:nvSpPr>
          <p:cNvPr id="11" name="TextBox 10">
            <a:extLst>
              <a:ext uri="{FF2B5EF4-FFF2-40B4-BE49-F238E27FC236}">
                <a16:creationId xmlns:a16="http://schemas.microsoft.com/office/drawing/2014/main" id="{7BA22A9A-0CE9-48C8-9788-90966A894197}"/>
              </a:ext>
            </a:extLst>
          </p:cNvPr>
          <p:cNvSpPr txBox="1"/>
          <p:nvPr/>
        </p:nvSpPr>
        <p:spPr>
          <a:xfrm>
            <a:off x="7855803" y="5184844"/>
            <a:ext cx="915927" cy="461665"/>
          </a:xfrm>
          <a:prstGeom prst="rect">
            <a:avLst/>
          </a:prstGeom>
          <a:noFill/>
        </p:spPr>
        <p:txBody>
          <a:bodyPr wrap="square" rtlCol="0">
            <a:spAutoFit/>
          </a:bodyPr>
          <a:lstStyle/>
          <a:p>
            <a:r>
              <a:rPr lang="en-US" sz="2400" b="1" dirty="0" err="1">
                <a:solidFill>
                  <a:schemeClr val="accent1"/>
                </a:solidFill>
              </a:rPr>
              <a:t>arr</a:t>
            </a:r>
            <a:endParaRPr lang="en-RW" sz="2400" b="1" dirty="0">
              <a:solidFill>
                <a:schemeClr val="accent1"/>
              </a:solidFill>
            </a:endParaRPr>
          </a:p>
        </p:txBody>
      </p:sp>
      <p:sp>
        <p:nvSpPr>
          <p:cNvPr id="12" name="Rectangle 11">
            <a:extLst>
              <a:ext uri="{FF2B5EF4-FFF2-40B4-BE49-F238E27FC236}">
                <a16:creationId xmlns:a16="http://schemas.microsoft.com/office/drawing/2014/main" id="{02F7F4D9-F7E8-45CC-87E1-4025AEB7629B}"/>
              </a:ext>
            </a:extLst>
          </p:cNvPr>
          <p:cNvSpPr/>
          <p:nvPr/>
        </p:nvSpPr>
        <p:spPr>
          <a:xfrm>
            <a:off x="4290647" y="257966"/>
            <a:ext cx="4457113" cy="1138773"/>
          </a:xfrm>
          <a:prstGeom prst="rect">
            <a:avLst/>
          </a:prstGeom>
          <a:solidFill>
            <a:schemeClr val="accent6">
              <a:lumMod val="40000"/>
              <a:lumOff val="60000"/>
            </a:schemeClr>
          </a:solidFill>
          <a:ln>
            <a:solidFill>
              <a:schemeClr val="accent1"/>
            </a:solidFill>
          </a:ln>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808080"/>
                </a:solidFill>
                <a:highlight>
                  <a:srgbClr val="FFFF00"/>
                </a:highlight>
                <a:latin typeface="Consolas" panose="020B0609020204030204" pitchFamily="49" charset="0"/>
              </a:rPr>
              <a:t>arr</a:t>
            </a:r>
            <a:r>
              <a:rPr lang="en-US" dirty="0">
                <a:solidFill>
                  <a:srgbClr val="000000"/>
                </a:solidFill>
                <a:highlight>
                  <a:srgbClr val="FFFF00"/>
                </a:highlight>
                <a:latin typeface="Consolas" panose="020B0609020204030204" pitchFamily="49" charset="0"/>
              </a:rPr>
              <a:t>[][3])</a:t>
            </a:r>
          </a:p>
          <a:p>
            <a:r>
              <a:rPr lang="en-US" sz="1600" dirty="0">
                <a:solidFill>
                  <a:srgbClr val="000000"/>
                </a:solidFill>
                <a:latin typeface="Consolas" panose="020B0609020204030204" pitchFamily="49" charset="0"/>
              </a:rPr>
              <a:t>You can skip first dimension size and keep the first bracket </a:t>
            </a:r>
            <a:r>
              <a:rPr lang="en-US" sz="1600" dirty="0" err="1">
                <a:solidFill>
                  <a:srgbClr val="000000"/>
                </a:solidFill>
                <a:latin typeface="Consolas" panose="020B0609020204030204" pitchFamily="49" charset="0"/>
              </a:rPr>
              <a:t>empty..but</a:t>
            </a:r>
            <a:r>
              <a:rPr lang="en-US" sz="1600" dirty="0">
                <a:solidFill>
                  <a:srgbClr val="000000"/>
                </a:solidFill>
                <a:latin typeface="Consolas" panose="020B0609020204030204" pitchFamily="49" charset="0"/>
              </a:rPr>
              <a:t> subsequent brackets MUST be filled.</a:t>
            </a:r>
          </a:p>
        </p:txBody>
      </p:sp>
      <p:sp>
        <p:nvSpPr>
          <p:cNvPr id="13" name="Arrow: Right 12">
            <a:extLst>
              <a:ext uri="{FF2B5EF4-FFF2-40B4-BE49-F238E27FC236}">
                <a16:creationId xmlns:a16="http://schemas.microsoft.com/office/drawing/2014/main" id="{992487A8-F879-468D-A584-075814A58D09}"/>
              </a:ext>
            </a:extLst>
          </p:cNvPr>
          <p:cNvSpPr/>
          <p:nvPr/>
        </p:nvSpPr>
        <p:spPr>
          <a:xfrm>
            <a:off x="3798278" y="808247"/>
            <a:ext cx="506437" cy="443781"/>
          </a:xfrm>
          <a:prstGeom prst="right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Tree>
    <p:extLst>
      <p:ext uri="{BB962C8B-B14F-4D97-AF65-F5344CB8AC3E}">
        <p14:creationId xmlns:p14="http://schemas.microsoft.com/office/powerpoint/2010/main" val="238192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B8044C-272F-4B70-848E-AB6DE5A30906}"/>
              </a:ext>
            </a:extLst>
          </p:cNvPr>
          <p:cNvSpPr>
            <a:spLocks noGrp="1"/>
          </p:cNvSpPr>
          <p:nvPr>
            <p:ph type="sldNum" sz="quarter" idx="12"/>
          </p:nvPr>
        </p:nvSpPr>
        <p:spPr/>
        <p:txBody>
          <a:bodyPr/>
          <a:lstStyle/>
          <a:p>
            <a:fld id="{583C1354-0F4F-4118-983A-17CBBA946E76}" type="slidenum">
              <a:rPr lang="en-RW" smtClean="0"/>
              <a:t>9</a:t>
            </a:fld>
            <a:endParaRPr lang="en-RW"/>
          </a:p>
        </p:txBody>
      </p:sp>
      <p:sp>
        <p:nvSpPr>
          <p:cNvPr id="5" name="Rectangle 4">
            <a:extLst>
              <a:ext uri="{FF2B5EF4-FFF2-40B4-BE49-F238E27FC236}">
                <a16:creationId xmlns:a16="http://schemas.microsoft.com/office/drawing/2014/main" id="{BDAE5880-E40C-4672-92C1-D8C2ED36EAF3}"/>
              </a:ext>
            </a:extLst>
          </p:cNvPr>
          <p:cNvSpPr/>
          <p:nvPr/>
        </p:nvSpPr>
        <p:spPr>
          <a:xfrm>
            <a:off x="844062" y="1784647"/>
            <a:ext cx="8571914" cy="3970318"/>
          </a:xfrm>
          <a:prstGeom prst="rect">
            <a:avLst/>
          </a:prstGeom>
        </p:spPr>
        <p:txBody>
          <a:bodyPr wrap="square">
            <a:spAutoFit/>
          </a:bodyPr>
          <a:lstStyle/>
          <a:p>
            <a:r>
              <a:rPr lang="en-US" sz="2800" dirty="0">
                <a:solidFill>
                  <a:srgbClr val="FF0000"/>
                </a:solidFill>
                <a:highlight>
                  <a:srgbClr val="FFFF00"/>
                </a:highlight>
                <a:latin typeface="Consolas" panose="020B0609020204030204" pitchFamily="49" charset="0"/>
              </a:rPr>
              <a:t>void print(int </a:t>
            </a:r>
            <a:r>
              <a:rPr lang="en-US" sz="2800" dirty="0" err="1">
                <a:solidFill>
                  <a:srgbClr val="FF0000"/>
                </a:solidFill>
                <a:highlight>
                  <a:srgbClr val="FFFF00"/>
                </a:highlight>
                <a:latin typeface="Consolas" panose="020B0609020204030204" pitchFamily="49" charset="0"/>
              </a:rPr>
              <a:t>arr</a:t>
            </a:r>
            <a:r>
              <a:rPr lang="en-US" sz="2800" dirty="0">
                <a:solidFill>
                  <a:srgbClr val="FF0000"/>
                </a:solidFill>
                <a:highlight>
                  <a:srgbClr val="FFFF00"/>
                </a:highlight>
                <a:latin typeface="Consolas" panose="020B0609020204030204" pitchFamily="49" charset="0"/>
              </a:rPr>
              <a:t>[][])</a:t>
            </a:r>
          </a:p>
          <a:p>
            <a:r>
              <a:rPr lang="en-RW" sz="2800" dirty="0">
                <a:solidFill>
                  <a:srgbClr val="000000"/>
                </a:solidFill>
                <a:latin typeface="Consolas" panose="020B0609020204030204" pitchFamily="49" charset="0"/>
              </a:rPr>
              <a:t>{</a:t>
            </a:r>
          </a:p>
          <a:p>
            <a:pPr lvl="1"/>
            <a:r>
              <a:rPr lang="nn-NO" sz="2800" dirty="0">
                <a:solidFill>
                  <a:srgbClr val="0000FF"/>
                </a:solidFill>
                <a:latin typeface="Consolas" panose="020B0609020204030204" pitchFamily="49" charset="0"/>
              </a:rPr>
              <a:t>for</a:t>
            </a:r>
            <a:r>
              <a:rPr lang="nn-NO" sz="2800" dirty="0">
                <a:solidFill>
                  <a:srgbClr val="000000"/>
                </a:solidFill>
                <a:latin typeface="Consolas" panose="020B0609020204030204" pitchFamily="49" charset="0"/>
              </a:rPr>
              <a:t> (</a:t>
            </a:r>
            <a:r>
              <a:rPr lang="nn-NO" sz="2800" dirty="0">
                <a:solidFill>
                  <a:srgbClr val="0000FF"/>
                </a:solidFill>
                <a:latin typeface="Consolas" panose="020B0609020204030204" pitchFamily="49" charset="0"/>
              </a:rPr>
              <a:t>int</a:t>
            </a:r>
            <a:r>
              <a:rPr lang="nn-NO" sz="2800" dirty="0">
                <a:solidFill>
                  <a:srgbClr val="000000"/>
                </a:solidFill>
                <a:latin typeface="Consolas" panose="020B0609020204030204" pitchFamily="49" charset="0"/>
              </a:rPr>
              <a:t> i = 0; i &lt; 2; i++)</a:t>
            </a:r>
          </a:p>
          <a:p>
            <a:pPr lvl="1"/>
            <a:r>
              <a:rPr lang="en-RW" sz="2800" dirty="0">
                <a:solidFill>
                  <a:srgbClr val="000000"/>
                </a:solidFill>
                <a:latin typeface="Consolas" panose="020B0609020204030204" pitchFamily="49" charset="0"/>
              </a:rPr>
              <a:t>{</a:t>
            </a:r>
          </a:p>
          <a:p>
            <a:pPr lvl="2"/>
            <a:r>
              <a:rPr lang="en-US" sz="2800" dirty="0">
                <a:solidFill>
                  <a:srgbClr val="0000FF"/>
                </a:solidFill>
                <a:latin typeface="Consolas" panose="020B0609020204030204" pitchFamily="49" charset="0"/>
              </a:rPr>
              <a:t>for</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j = 0; j &lt; 3; </a:t>
            </a:r>
            <a:r>
              <a:rPr lang="en-US" sz="2800" dirty="0" err="1">
                <a:solidFill>
                  <a:srgbClr val="000000"/>
                </a:solidFill>
                <a:latin typeface="Consolas" panose="020B0609020204030204" pitchFamily="49" charset="0"/>
              </a:rPr>
              <a:t>j++</a:t>
            </a:r>
            <a:r>
              <a:rPr lang="en-US" sz="2800" dirty="0">
                <a:solidFill>
                  <a:srgbClr val="000000"/>
                </a:solidFill>
                <a:latin typeface="Consolas" panose="020B0609020204030204" pitchFamily="49" charset="0"/>
              </a:rPr>
              <a:t>)</a:t>
            </a:r>
          </a:p>
          <a:p>
            <a:pPr lvl="2"/>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cout</a:t>
            </a:r>
            <a:r>
              <a:rPr lang="en-US" sz="2800" dirty="0">
                <a:solidFill>
                  <a:srgbClr val="000000"/>
                </a:solidFill>
                <a:latin typeface="Consolas" panose="020B0609020204030204" pitchFamily="49" charset="0"/>
              </a:rPr>
              <a:t> </a:t>
            </a:r>
            <a:r>
              <a:rPr lang="en-US" sz="2800" dirty="0">
                <a:solidFill>
                  <a:srgbClr val="008080"/>
                </a:solidFill>
                <a:latin typeface="Consolas" panose="020B0609020204030204" pitchFamily="49" charset="0"/>
              </a:rPr>
              <a:t>&lt;&lt;</a:t>
            </a:r>
            <a:r>
              <a:rPr lang="en-US" sz="2800" dirty="0">
                <a:solidFill>
                  <a:srgbClr val="000000"/>
                </a:solidFill>
                <a:latin typeface="Consolas" panose="020B0609020204030204" pitchFamily="49" charset="0"/>
              </a:rPr>
              <a:t> &amp;</a:t>
            </a:r>
            <a:r>
              <a:rPr lang="en-US" sz="2800" dirty="0" err="1">
                <a:solidFill>
                  <a:srgbClr val="808080"/>
                </a:solidFill>
                <a:latin typeface="Consolas" panose="020B0609020204030204" pitchFamily="49" charset="0"/>
              </a:rPr>
              <a:t>arr</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i</a:t>
            </a:r>
            <a:r>
              <a:rPr lang="en-US" sz="2800" dirty="0">
                <a:solidFill>
                  <a:srgbClr val="000000"/>
                </a:solidFill>
                <a:latin typeface="Consolas" panose="020B0609020204030204" pitchFamily="49" charset="0"/>
              </a:rPr>
              <a:t>][j]</a:t>
            </a:r>
            <a:r>
              <a:rPr lang="en-US" sz="2800" dirty="0">
                <a:solidFill>
                  <a:srgbClr val="008080"/>
                </a:solidFill>
                <a:latin typeface="Consolas" panose="020B0609020204030204" pitchFamily="49" charset="0"/>
              </a:rPr>
              <a:t>&lt;&lt;</a:t>
            </a:r>
            <a:r>
              <a:rPr lang="en-US" sz="2800" dirty="0">
                <a:solidFill>
                  <a:srgbClr val="A31515"/>
                </a:solidFill>
                <a:latin typeface="Consolas" panose="020B0609020204030204" pitchFamily="49" charset="0"/>
              </a:rPr>
              <a:t>" "</a:t>
            </a:r>
            <a:r>
              <a:rPr lang="en-US" sz="2800" dirty="0">
                <a:solidFill>
                  <a:srgbClr val="000000"/>
                </a:solidFill>
                <a:latin typeface="Consolas" panose="020B0609020204030204" pitchFamily="49" charset="0"/>
              </a:rPr>
              <a:t>;</a:t>
            </a:r>
          </a:p>
          <a:p>
            <a:pPr lvl="2"/>
            <a:r>
              <a:rPr lang="en-US" sz="2800" dirty="0" err="1">
                <a:solidFill>
                  <a:srgbClr val="000000"/>
                </a:solidFill>
                <a:latin typeface="Consolas" panose="020B0609020204030204" pitchFamily="49" charset="0"/>
              </a:rPr>
              <a:t>cout</a:t>
            </a:r>
            <a:r>
              <a:rPr lang="en-US" sz="2800" dirty="0">
                <a:solidFill>
                  <a:srgbClr val="000000"/>
                </a:solidFill>
                <a:latin typeface="Consolas" panose="020B0609020204030204" pitchFamily="49" charset="0"/>
              </a:rPr>
              <a:t> </a:t>
            </a:r>
            <a:r>
              <a:rPr lang="en-US" sz="2800" dirty="0">
                <a:solidFill>
                  <a:srgbClr val="008080"/>
                </a:solidFill>
                <a:latin typeface="Consolas" panose="020B0609020204030204" pitchFamily="49" charset="0"/>
              </a:rPr>
              <a:t>&lt;&lt;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endl</a:t>
            </a:r>
            <a:r>
              <a:rPr lang="en-US" sz="2800" dirty="0">
                <a:solidFill>
                  <a:srgbClr val="000000"/>
                </a:solidFill>
                <a:latin typeface="Consolas" panose="020B0609020204030204" pitchFamily="49" charset="0"/>
              </a:rPr>
              <a:t>;</a:t>
            </a:r>
          </a:p>
          <a:p>
            <a:pPr lvl="1"/>
            <a:r>
              <a:rPr lang="en-RW" sz="2800" dirty="0">
                <a:solidFill>
                  <a:srgbClr val="000000"/>
                </a:solidFill>
                <a:latin typeface="Consolas" panose="020B0609020204030204" pitchFamily="49" charset="0"/>
              </a:rPr>
              <a:t>}</a:t>
            </a:r>
          </a:p>
          <a:p>
            <a:r>
              <a:rPr lang="en-RW" sz="2800" dirty="0">
                <a:solidFill>
                  <a:srgbClr val="000000"/>
                </a:solidFill>
                <a:latin typeface="Consolas" panose="020B0609020204030204" pitchFamily="49" charset="0"/>
              </a:rPr>
              <a:t>}</a:t>
            </a:r>
            <a:endParaRPr lang="en-RW" sz="2800" dirty="0"/>
          </a:p>
        </p:txBody>
      </p:sp>
      <p:sp>
        <p:nvSpPr>
          <p:cNvPr id="6" name="Rectangle 5">
            <a:extLst>
              <a:ext uri="{FF2B5EF4-FFF2-40B4-BE49-F238E27FC236}">
                <a16:creationId xmlns:a16="http://schemas.microsoft.com/office/drawing/2014/main" id="{FEC429A4-CD39-4DA7-A205-E64234FCC518}"/>
              </a:ext>
            </a:extLst>
          </p:cNvPr>
          <p:cNvSpPr/>
          <p:nvPr/>
        </p:nvSpPr>
        <p:spPr>
          <a:xfrm>
            <a:off x="844062" y="603130"/>
            <a:ext cx="9566029" cy="830997"/>
          </a:xfrm>
          <a:prstGeom prst="rect">
            <a:avLst/>
          </a:prstGeom>
          <a:solidFill>
            <a:schemeClr val="accent6">
              <a:lumMod val="40000"/>
              <a:lumOff val="60000"/>
            </a:schemeClr>
          </a:solidFill>
          <a:ln>
            <a:solidFill>
              <a:schemeClr val="accent1"/>
            </a:solidFill>
          </a:ln>
        </p:spPr>
        <p:txBody>
          <a:bodyPr wrap="square">
            <a:spAutoFit/>
          </a:bodyPr>
          <a:lstStyle/>
          <a:p>
            <a:r>
              <a:rPr lang="en-US" sz="2400" dirty="0">
                <a:solidFill>
                  <a:srgbClr val="FF0000"/>
                </a:solidFill>
                <a:highlight>
                  <a:srgbClr val="FFFF00"/>
                </a:highlight>
                <a:latin typeface="Consolas" panose="020B0609020204030204" pitchFamily="49" charset="0"/>
              </a:rPr>
              <a:t>Error</a:t>
            </a:r>
            <a:r>
              <a:rPr lang="en-US" sz="2400" dirty="0">
                <a:solidFill>
                  <a:srgbClr val="FF0000"/>
                </a:solidFill>
                <a:latin typeface="Consolas" panose="020B0609020204030204" pitchFamily="49" charset="0"/>
              </a:rPr>
              <a:t>! </a:t>
            </a:r>
            <a:r>
              <a:rPr lang="en-US" sz="2400" dirty="0">
                <a:latin typeface="Consolas" panose="020B0609020204030204" pitchFamily="49" charset="0"/>
              </a:rPr>
              <a:t>You cannot leave both brackets </a:t>
            </a:r>
            <a:r>
              <a:rPr lang="en-US" sz="2400" dirty="0" err="1">
                <a:latin typeface="Consolas" panose="020B0609020204030204" pitchFamily="49" charset="0"/>
              </a:rPr>
              <a:t>empty..while</a:t>
            </a:r>
            <a:r>
              <a:rPr lang="en-US" sz="2400" dirty="0">
                <a:latin typeface="Consolas" panose="020B0609020204030204" pitchFamily="49" charset="0"/>
              </a:rPr>
              <a:t> passing 2D array</a:t>
            </a:r>
            <a:endParaRPr lang="en-US" sz="2000" dirty="0">
              <a:latin typeface="Consolas" panose="020B0609020204030204" pitchFamily="49" charset="0"/>
            </a:endParaRPr>
          </a:p>
        </p:txBody>
      </p:sp>
    </p:spTree>
    <p:extLst>
      <p:ext uri="{BB962C8B-B14F-4D97-AF65-F5344CB8AC3E}">
        <p14:creationId xmlns:p14="http://schemas.microsoft.com/office/powerpoint/2010/main" val="270407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2568</Words>
  <Application>Microsoft Office PowerPoint</Application>
  <PresentationFormat>Widescreen</PresentationFormat>
  <Paragraphs>489</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Programming fundamentals</vt:lpstr>
      <vt:lpstr>Recap</vt:lpstr>
      <vt:lpstr>Scope of variables</vt:lpstr>
      <vt:lpstr>PowerPoint Presentation</vt:lpstr>
      <vt:lpstr>Home task</vt:lpstr>
      <vt:lpstr>Agenda</vt:lpstr>
      <vt:lpstr>Pass 2D array to a function</vt:lpstr>
      <vt:lpstr>PowerPoint Presentation</vt:lpstr>
      <vt:lpstr>PowerPoint Presentation</vt:lpstr>
      <vt:lpstr>Static variables</vt:lpstr>
      <vt:lpstr>Without using static</vt:lpstr>
      <vt:lpstr>With using static</vt:lpstr>
      <vt:lpstr>Example</vt:lpstr>
      <vt:lpstr>Function overloading</vt:lpstr>
      <vt:lpstr>PowerPoint Presentation</vt:lpstr>
      <vt:lpstr>PowerPoint Presentation</vt:lpstr>
      <vt:lpstr>With function overloading</vt:lpstr>
      <vt:lpstr>PowerPoint Presentation</vt:lpstr>
      <vt:lpstr>Pointers</vt:lpstr>
      <vt:lpstr>Declaration and definition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Nauman Warraich</dc:creator>
  <cp:lastModifiedBy>Nauman Warraich</cp:lastModifiedBy>
  <cp:revision>308</cp:revision>
  <cp:lastPrinted>2019-09-15T17:17:36Z</cp:lastPrinted>
  <dcterms:created xsi:type="dcterms:W3CDTF">2019-09-13T16:36:02Z</dcterms:created>
  <dcterms:modified xsi:type="dcterms:W3CDTF">2020-04-19T18:23:49Z</dcterms:modified>
</cp:coreProperties>
</file>