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70" r:id="rId3"/>
    <p:sldId id="471" r:id="rId4"/>
    <p:sldId id="473" r:id="rId5"/>
    <p:sldId id="474" r:id="rId6"/>
    <p:sldId id="472" r:id="rId7"/>
    <p:sldId id="404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70" r:id="rId19"/>
    <p:sldId id="469" r:id="rId20"/>
  </p:sldIdLst>
  <p:sldSz cx="12192000" cy="6858000"/>
  <p:notesSz cx="9601200" cy="7315200"/>
  <p:defaultTextStyle>
    <a:defPPr>
      <a:defRPr lang="en-R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C1BF"/>
    <a:srgbClr val="C068AF"/>
    <a:srgbClr val="FECECE"/>
    <a:srgbClr val="FCAFA2"/>
    <a:srgbClr val="A53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663DC6-BFB1-4DB3-8BD9-EBE85774A9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B97B5-AC0D-4F0E-9FE2-94E071CA1D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3989B02-B486-4123-B917-47FE77C9084C}" type="datetimeFigureOut">
              <a:rPr lang="en-RW" smtClean="0"/>
              <a:t>21/04/2020</a:t>
            </a:fld>
            <a:endParaRPr lang="en-R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EA24D-B66C-43F8-8369-159052C481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636AE-904C-47EC-8F7A-4487A1AECF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8458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79E4C5-D7EC-4C04-8917-809BC50FA0CA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24354372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551752C-3C2E-4DFF-901A-0724505B9891}" type="datetimeFigureOut">
              <a:rPr lang="en-RW" smtClean="0"/>
              <a:t>21/04/2020</a:t>
            </a:fld>
            <a:endParaRPr lang="en-R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R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R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521FE48-8834-4F9D-8EF1-C31ACD56AD4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48485972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FE48-8834-4F9D-8EF1-C31ACD56AD40}" type="slidenum">
              <a:rPr lang="en-RW" smtClean="0"/>
              <a:t>1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5125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FE48-8834-4F9D-8EF1-C31ACD56AD40}" type="slidenum">
              <a:rPr lang="en-RW" smtClean="0"/>
              <a:t>2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58419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66A5-B71B-4EDB-8BB2-8EA9F33E9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4ECBF-A10C-4CA8-8F16-45BE08278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5D9CB-ABA7-4D18-B23E-24A03097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1CC2-375A-43C2-B54C-06166A88DD25}" type="datetime8">
              <a:rPr lang="en-RW" smtClean="0"/>
              <a:t>21/04/2020 11:17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1A5C6-104E-4766-96E7-5ECE7FA5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80695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B352-298F-49F4-AF82-223C1B91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9EE38-F5B2-4F9F-92AD-B5090E78D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D800F-239F-4E89-9956-C6D3BB7E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085C-22D9-4973-AB13-7E23D2D2F391}" type="datetime8">
              <a:rPr lang="en-RW" smtClean="0"/>
              <a:t>21/04/2020 11:17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46425-EC2A-4BBB-B7F6-328BF216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51021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CA580-3E14-4733-A1EC-890637F90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FB601-2F83-4884-B64A-B964B5B1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8FB86-9439-49F1-95F0-837B6255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880E-3711-4A83-A9F0-C8D44DF8659E}" type="datetime8">
              <a:rPr lang="en-RW" smtClean="0"/>
              <a:t>21/04/2020 11:17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E14D3-EFF4-4807-8515-1845F648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61731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9B2C-00D9-4EA9-A46A-C5ABDC39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9FA6-0340-445B-B092-915F48F5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54FCD-7596-4A29-B67E-D82356D2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39BB-5CC9-4B93-B1A6-9BFD523D06C7}" type="datetime8">
              <a:rPr lang="en-RW" smtClean="0"/>
              <a:t>21/04/2020 11:17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0225E-33C1-423E-B547-854A4B0E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60859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0094-C370-4767-8BA3-EED72642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AF93F-D78B-489F-B742-9A2868578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420CA-ECF5-4FBB-BD16-7CDCC21D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C7EC-F785-4EB0-9D87-19A46F231166}" type="datetime8">
              <a:rPr lang="en-RW" smtClean="0"/>
              <a:t>21/04/2020 11:17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FD86C-9A7B-444C-8E5E-C246AB4A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844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5902-4EDF-408A-B392-281E9AD0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649D-BE32-40DA-B4AB-139526A69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59DBA-7518-4F83-8F70-AA38F53D6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920BA-B50B-445D-8A31-9FDCF556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B6C0-305B-4B67-A451-48FED8A9F7E6}" type="datetime8">
              <a:rPr lang="en-RW" smtClean="0"/>
              <a:t>21/04/2020 11:17</a:t>
            </a:fld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8B382-C57B-46D3-8FF0-2DC8C749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65825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9272-1DCE-411E-8CB6-775847919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ED0E9-60F3-478E-8E58-02DF12D34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D65CB-6866-4FFF-B09E-BEE052DB6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14CCB-5B47-4623-93F4-0F986CEB4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B957C-81EB-44B7-9AFB-A99961A39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9FA36-1527-4EDE-9751-D4F7B7C7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AD3A-6854-42E0-B0BD-16C1ACDB3B51}" type="datetime8">
              <a:rPr lang="en-RW" smtClean="0"/>
              <a:t>21/04/2020 11:17</a:t>
            </a:fld>
            <a:endParaRPr lang="en-R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6EFF4-E10A-4754-8381-31DFB89C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10471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097A-D5CB-4B64-9263-53F15B4C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C7AEB-54B0-4DDB-9ED1-D3877915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4A3A-B418-4655-8F19-A6D0A1D0AFBC}" type="datetime8">
              <a:rPr lang="en-RW" smtClean="0"/>
              <a:t>21/04/2020 11:17</a:t>
            </a:fld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ABB57-A18F-4109-807A-BFB36F0B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52604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E4A44-EB8F-4F0E-8A4B-BFA9E5F8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33CA-3CB2-4ADF-AFF2-04C413F5AFFA}" type="datetime8">
              <a:rPr lang="en-RW" smtClean="0"/>
              <a:t>21/04/2020 11:17</a:t>
            </a:fld>
            <a:endParaRPr lang="en-R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99D14-9F96-4B22-AACD-FD9B780D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43690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FDCD-E54E-4C73-ADD7-39DCDE99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E3F5-818D-49DD-91D5-597FED5E2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F50BB-7DC4-4146-A558-4519BA584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42E37-DF7A-4164-B19E-3D0B6C55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D898-44DF-464E-A38F-BB6B5CA4F63C}" type="datetime8">
              <a:rPr lang="en-RW" smtClean="0"/>
              <a:t>21/04/2020 11:17</a:t>
            </a:fld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99214-8839-4E80-B705-EDBA07A0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17662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947A-7A76-4439-9DF6-88D1ADC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6EA98-5C91-4276-B974-04C901132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BF78E-3F16-4228-A0DE-2F714BDE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E4825-159B-4AA1-B5B9-707ACBE6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2E3D-B2A7-4876-A27D-B46F0A63BB5F}" type="datetime8">
              <a:rPr lang="en-RW" smtClean="0"/>
              <a:t>21/04/2020 11:17</a:t>
            </a:fld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0FAB7-2432-4C7F-8866-CA71D446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64362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C6023-CD1F-4364-994A-49572CAE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008"/>
            <a:ext cx="10515600" cy="77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R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8ED97-2F41-4B64-AD85-692DFBB5E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85108"/>
            <a:ext cx="10515600" cy="457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R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611E-02A6-4AE8-84DD-F05DF2140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90400-31F5-454D-8985-E7A1D227F386}" type="datetime8">
              <a:rPr lang="en-RW" smtClean="0"/>
              <a:t>21/04/2020 11:17</a:t>
            </a:fld>
            <a:endParaRPr lang="en-RW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F44A-883B-4DE9-9913-7AC35D005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1354-0F4F-4118-983A-17CBBA946E76}" type="slidenum">
              <a:rPr lang="en-RW" smtClean="0"/>
              <a:pPr/>
              <a:t>‹#›</a:t>
            </a:fld>
            <a:endParaRPr lang="en-RW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54A46A-6035-41F1-B31F-6B072AC249DB}"/>
              </a:ext>
            </a:extLst>
          </p:cNvPr>
          <p:cNvSpPr/>
          <p:nvPr userDrawn="1"/>
        </p:nvSpPr>
        <p:spPr>
          <a:xfrm>
            <a:off x="0" y="0"/>
            <a:ext cx="8464731" cy="2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4AE333-41A0-4EF2-BB31-6DAB38E5D233}"/>
              </a:ext>
            </a:extLst>
          </p:cNvPr>
          <p:cNvSpPr/>
          <p:nvPr userDrawn="1"/>
        </p:nvSpPr>
        <p:spPr>
          <a:xfrm>
            <a:off x="8464731" y="-633"/>
            <a:ext cx="3727269" cy="2214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9D3A76-6AA7-4C51-BDCB-5F56475EB514}"/>
              </a:ext>
            </a:extLst>
          </p:cNvPr>
          <p:cNvSpPr/>
          <p:nvPr userDrawn="1"/>
        </p:nvSpPr>
        <p:spPr>
          <a:xfrm rot="16200000" flipH="1">
            <a:off x="895439" y="-895439"/>
            <a:ext cx="220802" cy="2011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3A7633-47B9-48F0-B25D-F27B1A74E3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197" y="246926"/>
            <a:ext cx="1359804" cy="135980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8E20FD-5F89-4FB8-8499-63B7D05DD7BE}"/>
              </a:ext>
            </a:extLst>
          </p:cNvPr>
          <p:cNvCxnSpPr/>
          <p:nvPr userDrawn="1"/>
        </p:nvCxnSpPr>
        <p:spPr>
          <a:xfrm>
            <a:off x="0" y="6333719"/>
            <a:ext cx="12192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0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6E49-EF0C-4CA0-8E37-E39E4C9BC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5790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Programming fundamentals</a:t>
            </a:r>
            <a:endParaRPr lang="en-R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9EC75-FBCE-4173-A007-BA1EBF80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</a:t>
            </a:fld>
            <a:endParaRPr lang="en-RW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243FCD-FD3C-4A49-AC50-77F16500E573}"/>
              </a:ext>
            </a:extLst>
          </p:cNvPr>
          <p:cNvSpPr txBox="1">
            <a:spLocks/>
          </p:cNvSpPr>
          <p:nvPr/>
        </p:nvSpPr>
        <p:spPr>
          <a:xfrm>
            <a:off x="750278" y="3429000"/>
            <a:ext cx="10716065" cy="14036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Lecture 18: </a:t>
            </a:r>
            <a:r>
              <a:rPr lang="en-US" sz="4400" i="1" dirty="0"/>
              <a:t>Pointers, pass by pointer, dereferencing a pointer</a:t>
            </a:r>
            <a:endParaRPr lang="en-RW" sz="4400" dirty="0"/>
          </a:p>
        </p:txBody>
      </p:sp>
    </p:spTree>
    <p:extLst>
      <p:ext uri="{BB962C8B-B14F-4D97-AF65-F5344CB8AC3E}">
        <p14:creationId xmlns:p14="http://schemas.microsoft.com/office/powerpoint/2010/main" val="121198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AC94-6920-487F-B1C8-F0016AF1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76" y="226313"/>
            <a:ext cx="10515600" cy="771344"/>
          </a:xfrm>
        </p:spPr>
        <p:txBody>
          <a:bodyPr/>
          <a:lstStyle/>
          <a:p>
            <a:pPr algn="ctr"/>
            <a:r>
              <a:rPr lang="en-US" dirty="0"/>
              <a:t>example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14C9D-9236-4EB2-BC4E-56D05C95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10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45B2C-B7F2-4F88-9C7F-0D0E0F81A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8" y="1991395"/>
            <a:ext cx="3516737" cy="38607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2E8E4B-CE4A-4279-A84B-2BCCE6968F55}"/>
              </a:ext>
            </a:extLst>
          </p:cNvPr>
          <p:cNvSpPr/>
          <p:nvPr/>
        </p:nvSpPr>
        <p:spPr>
          <a:xfrm>
            <a:off x="107851" y="226313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*q;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 = &amp;x;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q = &amp;y;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"Value of variables:"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"x:"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"q:"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"y:"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"Address of variables:"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"x:"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&amp;x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"q:"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&amp;q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"y:"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&amp;y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R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86D5B3-CAA1-46F8-B157-D5690037762A}"/>
              </a:ext>
            </a:extLst>
          </p:cNvPr>
          <p:cNvSpPr/>
          <p:nvPr/>
        </p:nvSpPr>
        <p:spPr>
          <a:xfrm>
            <a:off x="5894364" y="2644726"/>
            <a:ext cx="2039815" cy="393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7231E2-87D2-467A-BF2F-32E429202DB2}"/>
              </a:ext>
            </a:extLst>
          </p:cNvPr>
          <p:cNvSpPr/>
          <p:nvPr/>
        </p:nvSpPr>
        <p:spPr>
          <a:xfrm>
            <a:off x="5894364" y="4711482"/>
            <a:ext cx="2039815" cy="393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1412E4-5323-4E06-8296-6AA77173718D}"/>
              </a:ext>
            </a:extLst>
          </p:cNvPr>
          <p:cNvSpPr/>
          <p:nvPr/>
        </p:nvSpPr>
        <p:spPr>
          <a:xfrm>
            <a:off x="9988062" y="3197308"/>
            <a:ext cx="2030436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Pointer </a:t>
            </a:r>
            <a:r>
              <a:rPr lang="en-US" sz="2000" b="1" dirty="0"/>
              <a:t>p</a:t>
            </a:r>
            <a:r>
              <a:rPr lang="en-US" sz="2000" dirty="0"/>
              <a:t> holding the address of variable </a:t>
            </a:r>
            <a:r>
              <a:rPr lang="en-US" sz="2000" b="1" dirty="0"/>
              <a:t>x</a:t>
            </a:r>
            <a:endParaRPr lang="en-RW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0C0308-A443-440B-A6DF-D77A9B879216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7934179" y="2841674"/>
            <a:ext cx="2053883" cy="86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39534B-E2B0-494E-853D-AE3B067FA5B4}"/>
              </a:ext>
            </a:extLst>
          </p:cNvPr>
          <p:cNvCxnSpPr>
            <a:stCxn id="8" idx="3"/>
          </p:cNvCxnSpPr>
          <p:nvPr/>
        </p:nvCxnSpPr>
        <p:spPr>
          <a:xfrm flipV="1">
            <a:off x="7934179" y="3819379"/>
            <a:ext cx="2053883" cy="108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15E81F4-7596-42CF-BEEB-25B9E8291737}"/>
              </a:ext>
            </a:extLst>
          </p:cNvPr>
          <p:cNvSpPr/>
          <p:nvPr/>
        </p:nvSpPr>
        <p:spPr>
          <a:xfrm>
            <a:off x="3413760" y="991444"/>
            <a:ext cx="700102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The addresses you see when you run the program may differ</a:t>
            </a:r>
          </a:p>
          <a:p>
            <a:pPr algn="just"/>
            <a:r>
              <a:rPr lang="en-US" sz="2000" dirty="0"/>
              <a:t>from those shown here, but the net effect will be the same</a:t>
            </a:r>
            <a:endParaRPr lang="en-RW" sz="2000" dirty="0"/>
          </a:p>
        </p:txBody>
      </p:sp>
    </p:spTree>
    <p:extLst>
      <p:ext uri="{BB962C8B-B14F-4D97-AF65-F5344CB8AC3E}">
        <p14:creationId xmlns:p14="http://schemas.microsoft.com/office/powerpoint/2010/main" val="389041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5831-B2B0-43EF-AC26-F265ED68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operator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06550-450E-4FFC-8EFD-978B2C56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we used * while declaring pointer</a:t>
            </a:r>
          </a:p>
          <a:p>
            <a:r>
              <a:rPr lang="en-US" dirty="0"/>
              <a:t>We can also use * to extract/fetch the value pointed by the pointer. (</a:t>
            </a:r>
            <a:r>
              <a:rPr lang="en-US" b="1" i="1" dirty="0"/>
              <a:t>also</a:t>
            </a:r>
            <a:r>
              <a:rPr lang="en-US" dirty="0"/>
              <a:t> </a:t>
            </a:r>
            <a:r>
              <a:rPr lang="en-US" b="1" i="1" dirty="0"/>
              <a:t>known as dereferencing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B2864-D6EC-4633-87D2-D90B2C07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11</a:t>
            </a:fld>
            <a:endParaRPr lang="en-R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238153-B55B-40B2-8099-D06CD1AA799E}"/>
              </a:ext>
            </a:extLst>
          </p:cNvPr>
          <p:cNvSpPr/>
          <p:nvPr/>
        </p:nvSpPr>
        <p:spPr>
          <a:xfrm>
            <a:off x="838200" y="3085242"/>
            <a:ext cx="99505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p;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7;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&amp;x;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"Value present at the location pointed by p:"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*p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9874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6F20C-A3FF-4F4D-9893-BDC9D27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12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4FC5A-146B-4CC3-8E34-F8117CAA0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95" y="4248443"/>
            <a:ext cx="6786000" cy="19694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A84003-46E5-40AE-AD2F-7537D0398CB6}"/>
              </a:ext>
            </a:extLst>
          </p:cNvPr>
          <p:cNvSpPr/>
          <p:nvPr/>
        </p:nvSpPr>
        <p:spPr>
          <a:xfrm>
            <a:off x="206325" y="350500"/>
            <a:ext cx="1092121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p;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7;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"Value of x:"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"Address of x:"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&amp;x;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"Value of p:"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"Address of p:"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&amp;p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"Value present at the location pointed by p:"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*p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16">
            <a:extLst>
              <a:ext uri="{FF2B5EF4-FFF2-40B4-BE49-F238E27FC236}">
                <a16:creationId xmlns:a16="http://schemas.microsoft.com/office/drawing/2014/main" id="{FD303674-0FC8-4F68-BC2D-5F6763687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60807"/>
              </p:ext>
            </p:extLst>
          </p:nvPr>
        </p:nvGraphicFramePr>
        <p:xfrm>
          <a:off x="6780628" y="1831610"/>
          <a:ext cx="1496773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773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0099FD48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0099FD54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586D9F35-3E96-4385-9D8A-5C014EBCF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136467"/>
              </p:ext>
            </p:extLst>
          </p:nvPr>
        </p:nvGraphicFramePr>
        <p:xfrm>
          <a:off x="9191039" y="1830512"/>
          <a:ext cx="1289391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91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0099FD48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97223CE-F317-4EB5-BCE0-CE1BAEF3D7CB}"/>
              </a:ext>
            </a:extLst>
          </p:cNvPr>
          <p:cNvSpPr/>
          <p:nvPr/>
        </p:nvSpPr>
        <p:spPr>
          <a:xfrm>
            <a:off x="9509424" y="1278598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x</a:t>
            </a:r>
            <a:endParaRPr lang="en-RW" sz="2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9B6036-397A-4E97-833D-C75B84E81B59}"/>
              </a:ext>
            </a:extLst>
          </p:cNvPr>
          <p:cNvSpPr/>
          <p:nvPr/>
        </p:nvSpPr>
        <p:spPr>
          <a:xfrm>
            <a:off x="7292146" y="1278598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p</a:t>
            </a:r>
            <a:endParaRPr lang="en-RW" sz="2800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DF7A16D-8800-4702-86DA-6B6F2E48E64F}"/>
              </a:ext>
            </a:extLst>
          </p:cNvPr>
          <p:cNvCxnSpPr>
            <a:cxnSpLocks/>
          </p:cNvCxnSpPr>
          <p:nvPr/>
        </p:nvCxnSpPr>
        <p:spPr>
          <a:xfrm>
            <a:off x="8277400" y="2112764"/>
            <a:ext cx="849540" cy="38535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1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EC94-4116-4A41-86B7-05566FB5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57" y="412141"/>
            <a:ext cx="10515600" cy="771344"/>
          </a:xfrm>
        </p:spPr>
        <p:txBody>
          <a:bodyPr/>
          <a:lstStyle/>
          <a:p>
            <a:r>
              <a:rPr lang="en-US" b="1" dirty="0"/>
              <a:t>Assigning Values Through a Pointer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399C6-F442-42F9-B424-93BE6244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13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8C7FD6-3302-45BD-9120-D8A0FEA159E9}"/>
              </a:ext>
            </a:extLst>
          </p:cNvPr>
          <p:cNvSpPr/>
          <p:nvPr/>
        </p:nvSpPr>
        <p:spPr>
          <a:xfrm>
            <a:off x="247357" y="1089164"/>
            <a:ext cx="625074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* p;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x = 7;</a:t>
            </a:r>
          </a:p>
          <a:p>
            <a:pPr lvl="1"/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* q; 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y = 9;</a:t>
            </a:r>
          </a:p>
          <a:p>
            <a:pPr lvl="1"/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//while assigning value, make sure L.H.S matches with R.H.S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p = &amp;x;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q = &amp;y;</a:t>
            </a:r>
            <a:endParaRPr lang="en-RW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* r, *s;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r = p;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 = q;</a:t>
            </a:r>
            <a:endParaRPr lang="en-RW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6" name="Table 16">
            <a:extLst>
              <a:ext uri="{FF2B5EF4-FFF2-40B4-BE49-F238E27FC236}">
                <a16:creationId xmlns:a16="http://schemas.microsoft.com/office/drawing/2014/main" id="{DE124258-3906-4E78-980C-1798EE5AA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82067"/>
              </p:ext>
            </p:extLst>
          </p:nvPr>
        </p:nvGraphicFramePr>
        <p:xfrm>
          <a:off x="6169238" y="3268329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0FXY0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0FXX0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031EAC3-2F4B-453A-B980-74C91827B220}"/>
              </a:ext>
            </a:extLst>
          </p:cNvPr>
          <p:cNvSpPr/>
          <p:nvPr/>
        </p:nvSpPr>
        <p:spPr>
          <a:xfrm>
            <a:off x="6518419" y="2715317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p</a:t>
            </a:r>
            <a:endParaRPr lang="en-RW" sz="2800" b="1" dirty="0"/>
          </a:p>
        </p:txBody>
      </p:sp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F284AF28-AD0C-4E09-903B-B114CDC77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925850"/>
              </p:ext>
            </p:extLst>
          </p:nvPr>
        </p:nvGraphicFramePr>
        <p:xfrm>
          <a:off x="7390224" y="3268329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0FXY9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0FXX4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9F145FB-071C-4914-8B92-B6D0DF2F3F92}"/>
              </a:ext>
            </a:extLst>
          </p:cNvPr>
          <p:cNvSpPr/>
          <p:nvPr/>
        </p:nvSpPr>
        <p:spPr>
          <a:xfrm>
            <a:off x="7739405" y="2715317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q</a:t>
            </a:r>
            <a:endParaRPr lang="en-RW" sz="2800" b="1" dirty="0"/>
          </a:p>
        </p:txBody>
      </p:sp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26E4B732-29F5-4785-86C1-CEBB4DAA8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87593"/>
              </p:ext>
            </p:extLst>
          </p:nvPr>
        </p:nvGraphicFramePr>
        <p:xfrm>
          <a:off x="8574815" y="3266516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0FXY0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2889A275-8C4B-4F30-89A4-10FB42EB8922}"/>
              </a:ext>
            </a:extLst>
          </p:cNvPr>
          <p:cNvSpPr/>
          <p:nvPr/>
        </p:nvSpPr>
        <p:spPr>
          <a:xfrm>
            <a:off x="8923996" y="2713504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x</a:t>
            </a:r>
            <a:endParaRPr lang="en-RW" sz="2800" b="1" dirty="0"/>
          </a:p>
        </p:txBody>
      </p:sp>
      <p:graphicFrame>
        <p:nvGraphicFramePr>
          <p:cNvPr id="12" name="Table 16">
            <a:extLst>
              <a:ext uri="{FF2B5EF4-FFF2-40B4-BE49-F238E27FC236}">
                <a16:creationId xmlns:a16="http://schemas.microsoft.com/office/drawing/2014/main" id="{9B9BE4A7-64E0-4AA4-B618-93720AFD6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564704"/>
              </p:ext>
            </p:extLst>
          </p:nvPr>
        </p:nvGraphicFramePr>
        <p:xfrm>
          <a:off x="9756497" y="3266516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0FXY9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59A71AFF-EAE2-4851-A7D7-6D633E0A8FC2}"/>
              </a:ext>
            </a:extLst>
          </p:cNvPr>
          <p:cNvSpPr/>
          <p:nvPr/>
        </p:nvSpPr>
        <p:spPr>
          <a:xfrm>
            <a:off x="10105678" y="2713504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y</a:t>
            </a:r>
            <a:endParaRPr lang="en-RW" sz="2800" b="1" dirty="0"/>
          </a:p>
        </p:txBody>
      </p:sp>
      <p:graphicFrame>
        <p:nvGraphicFramePr>
          <p:cNvPr id="14" name="Table 16">
            <a:extLst>
              <a:ext uri="{FF2B5EF4-FFF2-40B4-BE49-F238E27FC236}">
                <a16:creationId xmlns:a16="http://schemas.microsoft.com/office/drawing/2014/main" id="{F2A4CD59-C3B7-4717-9ACE-013A12742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358501"/>
              </p:ext>
            </p:extLst>
          </p:nvPr>
        </p:nvGraphicFramePr>
        <p:xfrm>
          <a:off x="7197353" y="4766743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0FXY0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0FXX0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A408C8B1-6D0E-4645-9FDE-FC983F3F846F}"/>
              </a:ext>
            </a:extLst>
          </p:cNvPr>
          <p:cNvSpPr/>
          <p:nvPr/>
        </p:nvSpPr>
        <p:spPr>
          <a:xfrm>
            <a:off x="7546534" y="4213731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p</a:t>
            </a:r>
            <a:endParaRPr lang="en-RW" sz="2800" b="1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7C6BD4-ECD7-49AC-8CB0-5832300E5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957982"/>
              </p:ext>
            </p:extLst>
          </p:nvPr>
        </p:nvGraphicFramePr>
        <p:xfrm>
          <a:off x="8418339" y="4766743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0FXY9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0FXX4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CFD0334F-081E-4C25-A49E-1EB3BF65BAF2}"/>
              </a:ext>
            </a:extLst>
          </p:cNvPr>
          <p:cNvSpPr/>
          <p:nvPr/>
        </p:nvSpPr>
        <p:spPr>
          <a:xfrm>
            <a:off x="8767520" y="4213731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q</a:t>
            </a:r>
            <a:endParaRPr lang="en-RW" sz="2800" b="1" dirty="0"/>
          </a:p>
        </p:txBody>
      </p:sp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CD7B01B0-346A-409D-AA77-23BF4419B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152931"/>
              </p:ext>
            </p:extLst>
          </p:nvPr>
        </p:nvGraphicFramePr>
        <p:xfrm>
          <a:off x="9602930" y="4764930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0FXY0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F8053E73-F3EF-432F-8D83-1B363D274B27}"/>
              </a:ext>
            </a:extLst>
          </p:cNvPr>
          <p:cNvSpPr/>
          <p:nvPr/>
        </p:nvSpPr>
        <p:spPr>
          <a:xfrm>
            <a:off x="9952111" y="4211918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x</a:t>
            </a:r>
            <a:endParaRPr lang="en-RW" sz="2800" b="1" dirty="0"/>
          </a:p>
        </p:txBody>
      </p:sp>
      <p:graphicFrame>
        <p:nvGraphicFramePr>
          <p:cNvPr id="20" name="Table 16">
            <a:extLst>
              <a:ext uri="{FF2B5EF4-FFF2-40B4-BE49-F238E27FC236}">
                <a16:creationId xmlns:a16="http://schemas.microsoft.com/office/drawing/2014/main" id="{1210C477-0D38-4902-BB3A-4B8C35A61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795204"/>
              </p:ext>
            </p:extLst>
          </p:nvPr>
        </p:nvGraphicFramePr>
        <p:xfrm>
          <a:off x="10784612" y="4764930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0FXY9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152B2D76-D802-4695-B01C-9CE164899E19}"/>
              </a:ext>
            </a:extLst>
          </p:cNvPr>
          <p:cNvSpPr/>
          <p:nvPr/>
        </p:nvSpPr>
        <p:spPr>
          <a:xfrm>
            <a:off x="11133793" y="4211918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y</a:t>
            </a:r>
            <a:endParaRPr lang="en-RW" sz="2800" b="1" dirty="0"/>
          </a:p>
        </p:txBody>
      </p:sp>
      <p:graphicFrame>
        <p:nvGraphicFramePr>
          <p:cNvPr id="22" name="Table 16">
            <a:extLst>
              <a:ext uri="{FF2B5EF4-FFF2-40B4-BE49-F238E27FC236}">
                <a16:creationId xmlns:a16="http://schemas.microsoft.com/office/drawing/2014/main" id="{829782A8-0F16-4456-BF81-7A6FAEE52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447145"/>
              </p:ext>
            </p:extLst>
          </p:nvPr>
        </p:nvGraphicFramePr>
        <p:xfrm>
          <a:off x="4809365" y="4735138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0FXY0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0FFF0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DE521EF5-5366-4580-B5E7-48866D4721DE}"/>
              </a:ext>
            </a:extLst>
          </p:cNvPr>
          <p:cNvSpPr/>
          <p:nvPr/>
        </p:nvSpPr>
        <p:spPr>
          <a:xfrm>
            <a:off x="5158546" y="4182126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r</a:t>
            </a:r>
            <a:endParaRPr lang="en-RW" sz="2800" b="1" dirty="0"/>
          </a:p>
        </p:txBody>
      </p:sp>
      <p:graphicFrame>
        <p:nvGraphicFramePr>
          <p:cNvPr id="24" name="Table 16">
            <a:extLst>
              <a:ext uri="{FF2B5EF4-FFF2-40B4-BE49-F238E27FC236}">
                <a16:creationId xmlns:a16="http://schemas.microsoft.com/office/drawing/2014/main" id="{8EFFF40C-232E-4520-9BD5-21743B7A0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943088"/>
              </p:ext>
            </p:extLst>
          </p:nvPr>
        </p:nvGraphicFramePr>
        <p:xfrm>
          <a:off x="6030351" y="4735138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0FXY9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0FFF4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3A3472C2-06F4-4E57-97D0-ED0DEA9C6C5A}"/>
              </a:ext>
            </a:extLst>
          </p:cNvPr>
          <p:cNvSpPr/>
          <p:nvPr/>
        </p:nvSpPr>
        <p:spPr>
          <a:xfrm>
            <a:off x="6379532" y="4182126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s</a:t>
            </a:r>
            <a:endParaRPr lang="en-RW" sz="28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A75F6A-64B8-463E-917E-BA3FA5F6BE26}"/>
              </a:ext>
            </a:extLst>
          </p:cNvPr>
          <p:cNvSpPr/>
          <p:nvPr/>
        </p:nvSpPr>
        <p:spPr>
          <a:xfrm>
            <a:off x="7722400" y="236048"/>
            <a:ext cx="23665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 = &amp;x;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1826A4-A76D-4090-BC7D-B7CD4B8E97A0}"/>
              </a:ext>
            </a:extLst>
          </p:cNvPr>
          <p:cNvSpPr/>
          <p:nvPr/>
        </p:nvSpPr>
        <p:spPr>
          <a:xfrm>
            <a:off x="7089073" y="1489098"/>
            <a:ext cx="29065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r   =   p;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B4CA629-49CA-44FD-B19D-32C94CD008BC}"/>
              </a:ext>
            </a:extLst>
          </p:cNvPr>
          <p:cNvSpPr/>
          <p:nvPr/>
        </p:nvSpPr>
        <p:spPr>
          <a:xfrm rot="19948415">
            <a:off x="4380917" y="1992573"/>
            <a:ext cx="2168544" cy="771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23563B-38BB-48A6-8C4B-8F100334BDAA}"/>
              </a:ext>
            </a:extLst>
          </p:cNvPr>
          <p:cNvSpPr/>
          <p:nvPr/>
        </p:nvSpPr>
        <p:spPr>
          <a:xfrm>
            <a:off x="8161436" y="345324"/>
            <a:ext cx="525098" cy="447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93D5EE-3314-4D89-9859-28D3B49071AE}"/>
              </a:ext>
            </a:extLst>
          </p:cNvPr>
          <p:cNvSpPr/>
          <p:nvPr/>
        </p:nvSpPr>
        <p:spPr>
          <a:xfrm>
            <a:off x="9167820" y="350914"/>
            <a:ext cx="739699" cy="4473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0D8A76-0D74-45C7-8C0F-9ACC61F81166}"/>
              </a:ext>
            </a:extLst>
          </p:cNvPr>
          <p:cNvSpPr/>
          <p:nvPr/>
        </p:nvSpPr>
        <p:spPr>
          <a:xfrm>
            <a:off x="6341252" y="828069"/>
            <a:ext cx="2762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Pointer/address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E47C2A-972E-423D-A74E-7FEEDF1E8E72}"/>
              </a:ext>
            </a:extLst>
          </p:cNvPr>
          <p:cNvSpPr/>
          <p:nvPr/>
        </p:nvSpPr>
        <p:spPr>
          <a:xfrm>
            <a:off x="8654529" y="842965"/>
            <a:ext cx="16337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address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B3C955-CEEF-4B94-AF37-01F8E316E8A9}"/>
              </a:ext>
            </a:extLst>
          </p:cNvPr>
          <p:cNvSpPr/>
          <p:nvPr/>
        </p:nvSpPr>
        <p:spPr>
          <a:xfrm>
            <a:off x="6155311" y="1950208"/>
            <a:ext cx="2762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Pointer/address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2FD3D4-8935-44D9-9540-DEE6E45ADCF9}"/>
              </a:ext>
            </a:extLst>
          </p:cNvPr>
          <p:cNvSpPr/>
          <p:nvPr/>
        </p:nvSpPr>
        <p:spPr>
          <a:xfrm>
            <a:off x="8500633" y="1947797"/>
            <a:ext cx="2762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Pointer/address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97BA3B-7ED2-4C4C-AD1B-7715B1A73E15}"/>
              </a:ext>
            </a:extLst>
          </p:cNvPr>
          <p:cNvSpPr/>
          <p:nvPr/>
        </p:nvSpPr>
        <p:spPr>
          <a:xfrm>
            <a:off x="9270708" y="1590821"/>
            <a:ext cx="591222" cy="4473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3B511-6729-456F-8B71-19BA5FCD61A4}"/>
              </a:ext>
            </a:extLst>
          </p:cNvPr>
          <p:cNvSpPr/>
          <p:nvPr/>
        </p:nvSpPr>
        <p:spPr>
          <a:xfrm>
            <a:off x="7490704" y="1585209"/>
            <a:ext cx="525098" cy="447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701177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EC94-4116-4A41-86B7-05566FB5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57" y="412141"/>
            <a:ext cx="6290280" cy="7713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Change the value of variables indirectly using pointers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399C6-F442-42F9-B424-93BE6244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14</a:t>
            </a:fld>
            <a:endParaRPr lang="en-RW"/>
          </a:p>
        </p:txBody>
      </p:sp>
      <p:graphicFrame>
        <p:nvGraphicFramePr>
          <p:cNvPr id="6" name="Table 16">
            <a:extLst>
              <a:ext uri="{FF2B5EF4-FFF2-40B4-BE49-F238E27FC236}">
                <a16:creationId xmlns:a16="http://schemas.microsoft.com/office/drawing/2014/main" id="{DE124258-3906-4E78-980C-1798EE5AA194}"/>
              </a:ext>
            </a:extLst>
          </p:cNvPr>
          <p:cNvGraphicFramePr>
            <a:graphicFrameLocks noGrp="1"/>
          </p:cNvGraphicFramePr>
          <p:nvPr/>
        </p:nvGraphicFramePr>
        <p:xfrm>
          <a:off x="6169238" y="3268329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0FXY0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0FXX0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031EAC3-2F4B-453A-B980-74C91827B220}"/>
              </a:ext>
            </a:extLst>
          </p:cNvPr>
          <p:cNvSpPr/>
          <p:nvPr/>
        </p:nvSpPr>
        <p:spPr>
          <a:xfrm>
            <a:off x="6518419" y="2715317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p</a:t>
            </a:r>
            <a:endParaRPr lang="en-RW" sz="2800" b="1" dirty="0"/>
          </a:p>
        </p:txBody>
      </p:sp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F284AF28-AD0C-4E09-903B-B114CDC77CCB}"/>
              </a:ext>
            </a:extLst>
          </p:cNvPr>
          <p:cNvGraphicFramePr>
            <a:graphicFrameLocks noGrp="1"/>
          </p:cNvGraphicFramePr>
          <p:nvPr/>
        </p:nvGraphicFramePr>
        <p:xfrm>
          <a:off x="7390224" y="3268329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0FXY9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0FXX4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9F145FB-071C-4914-8B92-B6D0DF2F3F92}"/>
              </a:ext>
            </a:extLst>
          </p:cNvPr>
          <p:cNvSpPr/>
          <p:nvPr/>
        </p:nvSpPr>
        <p:spPr>
          <a:xfrm>
            <a:off x="7739405" y="2715317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q</a:t>
            </a:r>
            <a:endParaRPr lang="en-RW" sz="2800" b="1" dirty="0"/>
          </a:p>
        </p:txBody>
      </p:sp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26E4B732-29F5-4785-86C1-CEBB4DAA897C}"/>
              </a:ext>
            </a:extLst>
          </p:cNvPr>
          <p:cNvGraphicFramePr>
            <a:graphicFrameLocks noGrp="1"/>
          </p:cNvGraphicFramePr>
          <p:nvPr/>
        </p:nvGraphicFramePr>
        <p:xfrm>
          <a:off x="8574815" y="3266516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0FXY0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2889A275-8C4B-4F30-89A4-10FB42EB8922}"/>
              </a:ext>
            </a:extLst>
          </p:cNvPr>
          <p:cNvSpPr/>
          <p:nvPr/>
        </p:nvSpPr>
        <p:spPr>
          <a:xfrm>
            <a:off x="8923996" y="2713504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x</a:t>
            </a:r>
            <a:endParaRPr lang="en-RW" sz="2800" b="1" dirty="0"/>
          </a:p>
        </p:txBody>
      </p:sp>
      <p:graphicFrame>
        <p:nvGraphicFramePr>
          <p:cNvPr id="12" name="Table 16">
            <a:extLst>
              <a:ext uri="{FF2B5EF4-FFF2-40B4-BE49-F238E27FC236}">
                <a16:creationId xmlns:a16="http://schemas.microsoft.com/office/drawing/2014/main" id="{9B9BE4A7-64E0-4AA4-B618-93720AFD656E}"/>
              </a:ext>
            </a:extLst>
          </p:cNvPr>
          <p:cNvGraphicFramePr>
            <a:graphicFrameLocks noGrp="1"/>
          </p:cNvGraphicFramePr>
          <p:nvPr/>
        </p:nvGraphicFramePr>
        <p:xfrm>
          <a:off x="9756497" y="3266516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0FXY9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59A71AFF-EAE2-4851-A7D7-6D633E0A8FC2}"/>
              </a:ext>
            </a:extLst>
          </p:cNvPr>
          <p:cNvSpPr/>
          <p:nvPr/>
        </p:nvSpPr>
        <p:spPr>
          <a:xfrm>
            <a:off x="10105678" y="2713504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y</a:t>
            </a:r>
            <a:endParaRPr lang="en-RW" sz="28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A75F6A-64B8-463E-917E-BA3FA5F6BE26}"/>
              </a:ext>
            </a:extLst>
          </p:cNvPr>
          <p:cNvSpPr/>
          <p:nvPr/>
        </p:nvSpPr>
        <p:spPr>
          <a:xfrm>
            <a:off x="7490704" y="236048"/>
            <a:ext cx="25982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*p = 17;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1826A4-A76D-4090-BC7D-B7CD4B8E97A0}"/>
              </a:ext>
            </a:extLst>
          </p:cNvPr>
          <p:cNvSpPr/>
          <p:nvPr/>
        </p:nvSpPr>
        <p:spPr>
          <a:xfrm>
            <a:off x="6750038" y="1489098"/>
            <a:ext cx="3584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*q   = *q+10;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B4CA629-49CA-44FD-B19D-32C94CD008BC}"/>
              </a:ext>
            </a:extLst>
          </p:cNvPr>
          <p:cNvSpPr/>
          <p:nvPr/>
        </p:nvSpPr>
        <p:spPr>
          <a:xfrm rot="19948415">
            <a:off x="4380917" y="1992573"/>
            <a:ext cx="2168544" cy="771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23563B-38BB-48A6-8C4B-8F100334BDAA}"/>
              </a:ext>
            </a:extLst>
          </p:cNvPr>
          <p:cNvSpPr/>
          <p:nvPr/>
        </p:nvSpPr>
        <p:spPr>
          <a:xfrm>
            <a:off x="8161436" y="345324"/>
            <a:ext cx="525098" cy="447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93D5EE-3314-4D89-9859-28D3B49071AE}"/>
              </a:ext>
            </a:extLst>
          </p:cNvPr>
          <p:cNvSpPr/>
          <p:nvPr/>
        </p:nvSpPr>
        <p:spPr>
          <a:xfrm>
            <a:off x="9167820" y="350914"/>
            <a:ext cx="739699" cy="4473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0D8A76-0D74-45C7-8C0F-9ACC61F81166}"/>
              </a:ext>
            </a:extLst>
          </p:cNvPr>
          <p:cNvSpPr/>
          <p:nvPr/>
        </p:nvSpPr>
        <p:spPr>
          <a:xfrm>
            <a:off x="7518043" y="800965"/>
            <a:ext cx="13516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E47C2A-972E-423D-A74E-7FEEDF1E8E72}"/>
              </a:ext>
            </a:extLst>
          </p:cNvPr>
          <p:cNvSpPr/>
          <p:nvPr/>
        </p:nvSpPr>
        <p:spPr>
          <a:xfrm>
            <a:off x="8654529" y="842965"/>
            <a:ext cx="16337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value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B3C955-CEEF-4B94-AF37-01F8E316E8A9}"/>
              </a:ext>
            </a:extLst>
          </p:cNvPr>
          <p:cNvSpPr/>
          <p:nvPr/>
        </p:nvSpPr>
        <p:spPr>
          <a:xfrm>
            <a:off x="6860633" y="1978344"/>
            <a:ext cx="13516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2FD3D4-8935-44D9-9540-DEE6E45ADCF9}"/>
              </a:ext>
            </a:extLst>
          </p:cNvPr>
          <p:cNvSpPr/>
          <p:nvPr/>
        </p:nvSpPr>
        <p:spPr>
          <a:xfrm>
            <a:off x="8651764" y="1978135"/>
            <a:ext cx="13516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value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97BA3B-7ED2-4C4C-AD1B-7715B1A73E15}"/>
              </a:ext>
            </a:extLst>
          </p:cNvPr>
          <p:cNvSpPr/>
          <p:nvPr/>
        </p:nvSpPr>
        <p:spPr>
          <a:xfrm>
            <a:off x="8917606" y="1590821"/>
            <a:ext cx="1370704" cy="4473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3B511-6729-456F-8B71-19BA5FCD61A4}"/>
              </a:ext>
            </a:extLst>
          </p:cNvPr>
          <p:cNvSpPr/>
          <p:nvPr/>
        </p:nvSpPr>
        <p:spPr>
          <a:xfrm>
            <a:off x="7259804" y="1585209"/>
            <a:ext cx="755998" cy="447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E5F8D9-CD51-4568-AE54-3449274DCC56}"/>
              </a:ext>
            </a:extLst>
          </p:cNvPr>
          <p:cNvSpPr/>
          <p:nvPr/>
        </p:nvSpPr>
        <p:spPr>
          <a:xfrm>
            <a:off x="348497" y="1341070"/>
            <a:ext cx="649575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7;</a:t>
            </a:r>
          </a:p>
          <a:p>
            <a:pPr lvl="1"/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* q; 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9;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&amp;x;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q = &amp;y;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17;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*q = *q + 10;</a:t>
            </a:r>
            <a:endParaRPr lang="en-RW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39" name="Table 16">
            <a:extLst>
              <a:ext uri="{FF2B5EF4-FFF2-40B4-BE49-F238E27FC236}">
                <a16:creationId xmlns:a16="http://schemas.microsoft.com/office/drawing/2014/main" id="{4101D73A-6BD8-4F36-B364-1B7699867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574302"/>
              </p:ext>
            </p:extLst>
          </p:nvPr>
        </p:nvGraphicFramePr>
        <p:xfrm>
          <a:off x="6192654" y="4809902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0FXY0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0FXX0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6153F485-142F-438E-A427-01FEF541CD9A}"/>
              </a:ext>
            </a:extLst>
          </p:cNvPr>
          <p:cNvSpPr/>
          <p:nvPr/>
        </p:nvSpPr>
        <p:spPr>
          <a:xfrm>
            <a:off x="6541835" y="4256890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p</a:t>
            </a:r>
            <a:endParaRPr lang="en-RW" sz="2800" b="1" dirty="0"/>
          </a:p>
        </p:txBody>
      </p:sp>
      <p:graphicFrame>
        <p:nvGraphicFramePr>
          <p:cNvPr id="41" name="Table 16">
            <a:extLst>
              <a:ext uri="{FF2B5EF4-FFF2-40B4-BE49-F238E27FC236}">
                <a16:creationId xmlns:a16="http://schemas.microsoft.com/office/drawing/2014/main" id="{198860E5-56F5-48CE-81B2-DA7EAC27C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835"/>
              </p:ext>
            </p:extLst>
          </p:nvPr>
        </p:nvGraphicFramePr>
        <p:xfrm>
          <a:off x="7413640" y="4809902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0FXY9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0FXX4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5F58720F-A36A-4510-A3BF-2B07D299FE0D}"/>
              </a:ext>
            </a:extLst>
          </p:cNvPr>
          <p:cNvSpPr/>
          <p:nvPr/>
        </p:nvSpPr>
        <p:spPr>
          <a:xfrm>
            <a:off x="7762821" y="4256890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q</a:t>
            </a:r>
            <a:endParaRPr lang="en-RW" sz="2800" b="1" dirty="0"/>
          </a:p>
        </p:txBody>
      </p:sp>
      <p:graphicFrame>
        <p:nvGraphicFramePr>
          <p:cNvPr id="43" name="Table 16">
            <a:extLst>
              <a:ext uri="{FF2B5EF4-FFF2-40B4-BE49-F238E27FC236}">
                <a16:creationId xmlns:a16="http://schemas.microsoft.com/office/drawing/2014/main" id="{14C663E3-D3C5-4605-BE11-A61B23A04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13436"/>
              </p:ext>
            </p:extLst>
          </p:nvPr>
        </p:nvGraphicFramePr>
        <p:xfrm>
          <a:off x="8598231" y="4808089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0FXY0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7085AC16-49A9-41F1-9A0E-2ACDB8244DF7}"/>
              </a:ext>
            </a:extLst>
          </p:cNvPr>
          <p:cNvSpPr/>
          <p:nvPr/>
        </p:nvSpPr>
        <p:spPr>
          <a:xfrm>
            <a:off x="8947412" y="4255077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x</a:t>
            </a:r>
            <a:endParaRPr lang="en-RW" sz="2800" b="1" dirty="0"/>
          </a:p>
        </p:txBody>
      </p:sp>
      <p:graphicFrame>
        <p:nvGraphicFramePr>
          <p:cNvPr id="45" name="Table 16">
            <a:extLst>
              <a:ext uri="{FF2B5EF4-FFF2-40B4-BE49-F238E27FC236}">
                <a16:creationId xmlns:a16="http://schemas.microsoft.com/office/drawing/2014/main" id="{0D7B5B9D-A659-49B5-B177-63CEE5CAE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072036"/>
              </p:ext>
            </p:extLst>
          </p:nvPr>
        </p:nvGraphicFramePr>
        <p:xfrm>
          <a:off x="9779913" y="4808089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0FXY9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46" name="Rectangle 45">
            <a:extLst>
              <a:ext uri="{FF2B5EF4-FFF2-40B4-BE49-F238E27FC236}">
                <a16:creationId xmlns:a16="http://schemas.microsoft.com/office/drawing/2014/main" id="{A59F4CA6-5FB3-41AA-847B-659DE1019AF0}"/>
              </a:ext>
            </a:extLst>
          </p:cNvPr>
          <p:cNvSpPr/>
          <p:nvPr/>
        </p:nvSpPr>
        <p:spPr>
          <a:xfrm>
            <a:off x="10129094" y="4255077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y</a:t>
            </a:r>
            <a:endParaRPr lang="en-RW" sz="2800" b="1" dirty="0"/>
          </a:p>
        </p:txBody>
      </p:sp>
    </p:spTree>
    <p:extLst>
      <p:ext uri="{BB962C8B-B14F-4D97-AF65-F5344CB8AC3E}">
        <p14:creationId xmlns:p14="http://schemas.microsoft.com/office/powerpoint/2010/main" val="1235863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F9AE-C764-4652-A646-F15BEE167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106"/>
            <a:ext cx="10515600" cy="771344"/>
          </a:xfrm>
        </p:spPr>
        <p:txBody>
          <a:bodyPr>
            <a:normAutofit/>
          </a:bodyPr>
          <a:lstStyle/>
          <a:p>
            <a:r>
              <a:rPr lang="en-US" sz="2800" b="1" dirty="0"/>
              <a:t>Incrementing pointer </a:t>
            </a:r>
            <a:r>
              <a:rPr lang="en-US" sz="2800" dirty="0"/>
              <a:t>vs </a:t>
            </a:r>
            <a:r>
              <a:rPr lang="en-US" sz="2800" b="1" dirty="0"/>
              <a:t>incrementing value pointed by a pointer</a:t>
            </a:r>
            <a:endParaRPr lang="en-RW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96312-21F4-4E4A-A1C2-327BE54D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15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7CF899-CE22-42D7-9B4B-12758624C4EF}"/>
              </a:ext>
            </a:extLst>
          </p:cNvPr>
          <p:cNvSpPr/>
          <p:nvPr/>
        </p:nvSpPr>
        <p:spPr>
          <a:xfrm>
            <a:off x="487681" y="1352410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p;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7;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&amp;x;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"p:"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"*p:"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*p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"&amp;p:"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&amp;p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"&amp;x:"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(*p)++;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"p:"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"*p:"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*p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"&amp;p:"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&amp;p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"&amp;x:"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R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D26EA-EB6C-4BFC-94CF-E0E162D28907}"/>
              </a:ext>
            </a:extLst>
          </p:cNvPr>
          <p:cNvSpPr/>
          <p:nvPr/>
        </p:nvSpPr>
        <p:spPr>
          <a:xfrm>
            <a:off x="6096000" y="245860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p++;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"p:"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"*p:"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*p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"&amp;p:"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&amp;p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"&amp;x:"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R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9882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906E6-4BE9-4678-A3E7-64594E75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16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59E7A-71E1-4852-941D-39CF43FBF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83" y="1104624"/>
            <a:ext cx="3556782" cy="49304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F93010-E0F6-4D7F-B2D8-686EF025FF36}"/>
              </a:ext>
            </a:extLst>
          </p:cNvPr>
          <p:cNvSpPr/>
          <p:nvPr/>
        </p:nvSpPr>
        <p:spPr>
          <a:xfrm>
            <a:off x="262597" y="258167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7;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 = &amp;x;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"*p:"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"&amp;p:"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"&amp;x:"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&amp;x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(*p)++;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"*p:"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"&amp;p:"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"&amp;x:"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&amp;x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p++;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"*p:"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"&amp;p:"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"&amp;x:"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&amp;x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R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E4CE7CC-EB03-4F67-85F2-34181BF76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106748"/>
              </p:ext>
            </p:extLst>
          </p:nvPr>
        </p:nvGraphicFramePr>
        <p:xfrm>
          <a:off x="9026769" y="2036453"/>
          <a:ext cx="290263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317">
                  <a:extLst>
                    <a:ext uri="{9D8B030D-6E8A-4147-A177-3AD203B41FA5}">
                      <a16:colId xmlns:a16="http://schemas.microsoft.com/office/drawing/2014/main" val="3175045380"/>
                    </a:ext>
                  </a:extLst>
                </a:gridCol>
                <a:gridCol w="1451317">
                  <a:extLst>
                    <a:ext uri="{9D8B030D-6E8A-4147-A177-3AD203B41FA5}">
                      <a16:colId xmlns:a16="http://schemas.microsoft.com/office/drawing/2014/main" val="2472525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00CFFD00</a:t>
                      </a:r>
                      <a:endParaRPr lang="en-RW" sz="2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RW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67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00CFFD04</a:t>
                      </a:r>
                      <a:endParaRPr lang="en-RW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-858993460</a:t>
                      </a:r>
                      <a:endParaRPr lang="en-RW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1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00CFFD0C</a:t>
                      </a:r>
                      <a:endParaRPr lang="en-RW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00CFFD00</a:t>
                      </a:r>
                      <a:endParaRPr lang="en-RW" sz="2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3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W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W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20077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531901B-5721-4561-B492-E4DDE6BBA02B}"/>
              </a:ext>
            </a:extLst>
          </p:cNvPr>
          <p:cNvSpPr/>
          <p:nvPr/>
        </p:nvSpPr>
        <p:spPr>
          <a:xfrm>
            <a:off x="8105333" y="2775338"/>
            <a:ext cx="11394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7E7EE9-A865-4A35-A4F8-D52E0AE7364A}"/>
              </a:ext>
            </a:extLst>
          </p:cNvPr>
          <p:cNvSpPr/>
          <p:nvPr/>
        </p:nvSpPr>
        <p:spPr>
          <a:xfrm>
            <a:off x="8173329" y="1939981"/>
            <a:ext cx="11394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x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56D4B57-250F-4A3E-B63E-6886E534334A}"/>
              </a:ext>
            </a:extLst>
          </p:cNvPr>
          <p:cNvCxnSpPr>
            <a:cxnSpLocks/>
          </p:cNvCxnSpPr>
          <p:nvPr/>
        </p:nvCxnSpPr>
        <p:spPr>
          <a:xfrm rot="10800000" flipH="1">
            <a:off x="8675075" y="2092723"/>
            <a:ext cx="1451317" cy="792480"/>
          </a:xfrm>
          <a:prstGeom prst="bentConnector4">
            <a:avLst>
              <a:gd name="adj1" fmla="val -14782"/>
              <a:gd name="adj2" fmla="val 128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DC3367F-3A81-42B3-93D3-68FBFB761A7F}"/>
              </a:ext>
            </a:extLst>
          </p:cNvPr>
          <p:cNvSpPr/>
          <p:nvPr/>
        </p:nvSpPr>
        <p:spPr>
          <a:xfrm>
            <a:off x="647115" y="4431324"/>
            <a:ext cx="801858" cy="2954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D89971-9C05-4597-9ABC-72A03AF2D17F}"/>
              </a:ext>
            </a:extLst>
          </p:cNvPr>
          <p:cNvSpPr/>
          <p:nvPr/>
        </p:nvSpPr>
        <p:spPr>
          <a:xfrm>
            <a:off x="9026769" y="2477267"/>
            <a:ext cx="1242646" cy="2980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63A18C-8403-484D-BA13-FFF3DE8FD993}"/>
              </a:ext>
            </a:extLst>
          </p:cNvPr>
          <p:cNvSpPr/>
          <p:nvPr/>
        </p:nvSpPr>
        <p:spPr>
          <a:xfrm>
            <a:off x="4644683" y="4431324"/>
            <a:ext cx="2098432" cy="407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8899F71-856A-4821-9838-75961D92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3247" y="3710573"/>
            <a:ext cx="3152335" cy="2556616"/>
          </a:xfr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sz="1800" dirty="0">
                <a:highlight>
                  <a:srgbClr val="FFFF00"/>
                </a:highlight>
              </a:rPr>
              <a:t>(*p)++ </a:t>
            </a:r>
            <a:r>
              <a:rPr lang="en-US" sz="1800" dirty="0"/>
              <a:t>will indirectly print the value!</a:t>
            </a:r>
            <a:br>
              <a:rPr lang="en-US" sz="1800" dirty="0"/>
            </a:br>
            <a:r>
              <a:rPr lang="en-US" sz="1800" b="1" dirty="0">
                <a:highlight>
                  <a:srgbClr val="FFFF00"/>
                </a:highlight>
              </a:rPr>
              <a:t>p++ </a:t>
            </a:r>
            <a:r>
              <a:rPr lang="en-US" sz="1800" dirty="0"/>
              <a:t>will increment in the contents of p (that is an address), therefore immediate next location (to variable x) address gets stored in p.</a:t>
            </a:r>
            <a:br>
              <a:rPr lang="en-US" sz="1800" dirty="0"/>
            </a:br>
            <a:r>
              <a:rPr lang="en-US" sz="1800" dirty="0"/>
              <a:t>Since its an int pointer therefore 4 bytes difference is there between consecutive locations.</a:t>
            </a:r>
            <a:endParaRPr lang="en-RW" sz="1800" dirty="0"/>
          </a:p>
        </p:txBody>
      </p:sp>
    </p:spTree>
    <p:extLst>
      <p:ext uri="{BB962C8B-B14F-4D97-AF65-F5344CB8AC3E}">
        <p14:creationId xmlns:p14="http://schemas.microsoft.com/office/powerpoint/2010/main" val="453879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C343-03EE-47A0-8E2B-586930F1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the address of 5 memory locations, immediate next to x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318B6-E7D3-4E3A-B87C-217254E2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17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F3F35-4DCD-4B88-B430-8A124C800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348" y="2401179"/>
            <a:ext cx="4579108" cy="3232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502E93-DE10-4E8E-8EF0-E325E65EB8FE}"/>
              </a:ext>
            </a:extLst>
          </p:cNvPr>
          <p:cNvSpPr/>
          <p:nvPr/>
        </p:nvSpPr>
        <p:spPr>
          <a:xfrm>
            <a:off x="838200" y="157667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7;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&amp;x;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"&amp;x:"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&amp;x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5; i++)</a:t>
            </a:r>
          </a:p>
          <a:p>
            <a:pPr lvl="2"/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"Address# "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 :"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p++ </a:t>
            </a:r>
            <a:r>
              <a:rPr lang="en-US" sz="240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2998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C343-03EE-47A0-8E2B-586930F1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Print the address of 5 memory locations, immediate next to x</a:t>
            </a:r>
            <a:br>
              <a:rPr lang="en-US" dirty="0"/>
            </a:br>
            <a:r>
              <a:rPr lang="en-US" dirty="0"/>
              <a:t>and also print the values present at these locations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318B6-E7D3-4E3A-B87C-217254E2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18</a:t>
            </a:fld>
            <a:endParaRPr lang="en-RW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B55F4D-3AC5-46E1-B9E3-4769DE949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1" y="1808721"/>
            <a:ext cx="3446258" cy="42922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7C0BD2-D7C0-480F-B821-2B7CB7941D59}"/>
              </a:ext>
            </a:extLst>
          </p:cNvPr>
          <p:cNvSpPr/>
          <p:nvPr/>
        </p:nvSpPr>
        <p:spPr>
          <a:xfrm>
            <a:off x="467749" y="1741991"/>
            <a:ext cx="805258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p;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7;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&amp;x;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"&amp;x:"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5; i++)</a:t>
            </a:r>
          </a:p>
          <a:p>
            <a:pPr lvl="1"/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"Address#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p++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"Value#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*p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30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345C-4C3F-45B0-87FD-00864B2F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82" y="416340"/>
            <a:ext cx="10515600" cy="771344"/>
          </a:xfrm>
        </p:spPr>
        <p:txBody>
          <a:bodyPr/>
          <a:lstStyle/>
          <a:p>
            <a:r>
              <a:rPr lang="en-US" b="1" dirty="0"/>
              <a:t>Pointers and Arrays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B78C2-F9A4-473D-BC39-DD447391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19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0A50E-E868-4291-AEE4-1F7116B06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608" y="2628606"/>
            <a:ext cx="3748088" cy="34152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1C52A2-26C5-4D42-9F21-593D753F8C25}"/>
              </a:ext>
            </a:extLst>
          </p:cNvPr>
          <p:cNvSpPr/>
          <p:nvPr/>
        </p:nvSpPr>
        <p:spPr>
          <a:xfrm>
            <a:off x="584982" y="1187684"/>
            <a:ext cx="70666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[4] = {1,2,3,4};</a:t>
            </a:r>
          </a:p>
          <a:p>
            <a:pPr lvl="1"/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* p;</a:t>
            </a:r>
          </a:p>
          <a:p>
            <a:pPr lvl="1"/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"p: 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"*p: 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*p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"&amp;p: 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&amp;p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"str: 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fr-FR" sz="21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fr-FR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100" dirty="0">
                <a:solidFill>
                  <a:srgbClr val="A31515"/>
                </a:solidFill>
                <a:latin typeface="Consolas" panose="020B0609020204030204" pitchFamily="49" charset="0"/>
              </a:rPr>
              <a:t>"str[0]: "</a:t>
            </a:r>
            <a:r>
              <a:rPr lang="fr-FR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100" dirty="0">
                <a:solidFill>
                  <a:srgbClr val="000000"/>
                </a:solidFill>
                <a:latin typeface="Consolas" panose="020B0609020204030204" pitchFamily="49" charset="0"/>
              </a:rPr>
              <a:t> arr[0] </a:t>
            </a:r>
            <a:r>
              <a:rPr lang="fr-FR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100" dirty="0">
                <a:solidFill>
                  <a:srgbClr val="000000"/>
                </a:solidFill>
                <a:latin typeface="Consolas" panose="020B0609020204030204" pitchFamily="49" charset="0"/>
              </a:rPr>
              <a:t> endl;</a:t>
            </a:r>
          </a:p>
          <a:p>
            <a:pPr lvl="1"/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"&amp;str: 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fr-FR" sz="21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fr-FR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100" dirty="0">
                <a:solidFill>
                  <a:srgbClr val="A31515"/>
                </a:solidFill>
                <a:latin typeface="Consolas" panose="020B0609020204030204" pitchFamily="49" charset="0"/>
              </a:rPr>
              <a:t>"&amp;str[0]: "</a:t>
            </a:r>
            <a:r>
              <a:rPr lang="fr-FR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100" dirty="0">
                <a:solidFill>
                  <a:srgbClr val="000000"/>
                </a:solidFill>
                <a:latin typeface="Consolas" panose="020B0609020204030204" pitchFamily="49" charset="0"/>
              </a:rPr>
              <a:t> &amp;arr[0] </a:t>
            </a:r>
            <a:r>
              <a:rPr lang="fr-FR" sz="2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2100" dirty="0">
                <a:solidFill>
                  <a:srgbClr val="000000"/>
                </a:solidFill>
                <a:latin typeface="Consolas" panose="020B0609020204030204" pitchFamily="49" charset="0"/>
              </a:rPr>
              <a:t> endl;</a:t>
            </a:r>
          </a:p>
          <a:p>
            <a:pPr lvl="1"/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3A7C1C-BAD2-4203-B99E-1C69B05D2199}"/>
              </a:ext>
            </a:extLst>
          </p:cNvPr>
          <p:cNvSpPr txBox="1">
            <a:spLocks/>
          </p:cNvSpPr>
          <p:nvPr/>
        </p:nvSpPr>
        <p:spPr>
          <a:xfrm>
            <a:off x="5345137" y="814148"/>
            <a:ext cx="4558518" cy="1338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Since array’s name depicts base address therefore we can assign it to a pointer.</a:t>
            </a:r>
          </a:p>
          <a:p>
            <a:r>
              <a:rPr lang="en-US" sz="2000" b="1" dirty="0"/>
              <a:t>Provided that array type and pointer type matches</a:t>
            </a:r>
            <a:endParaRPr lang="en-RW" sz="2000" b="1" dirty="0"/>
          </a:p>
        </p:txBody>
      </p:sp>
    </p:spTree>
    <p:extLst>
      <p:ext uri="{BB962C8B-B14F-4D97-AF65-F5344CB8AC3E}">
        <p14:creationId xmlns:p14="http://schemas.microsoft.com/office/powerpoint/2010/main" val="310147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6434-7302-4343-A808-ED81EFBD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BAAE-7E78-4138-9352-6001A2EF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04" y="1786117"/>
            <a:ext cx="10515600" cy="4570233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Passing 2D arrays</a:t>
            </a:r>
          </a:p>
          <a:p>
            <a:pPr lvl="1"/>
            <a:r>
              <a:rPr lang="en-US" sz="2400" dirty="0"/>
              <a:t>Static variables</a:t>
            </a:r>
          </a:p>
          <a:p>
            <a:pPr lvl="1"/>
            <a:r>
              <a:rPr lang="en-US" sz="2400" dirty="0"/>
              <a:t>Function overloading</a:t>
            </a:r>
          </a:p>
          <a:p>
            <a:pPr lvl="1"/>
            <a:r>
              <a:rPr lang="en-US" sz="2400" dirty="0"/>
              <a:t>Introduction to pointers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A2EDA-3A08-4C6F-B326-781247A5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67908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2887-1E4C-4F0F-91DF-BCBD5387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75" y="734744"/>
            <a:ext cx="10515600" cy="771344"/>
          </a:xfrm>
        </p:spPr>
        <p:txBody>
          <a:bodyPr/>
          <a:lstStyle/>
          <a:p>
            <a:r>
              <a:rPr lang="en-US" dirty="0"/>
              <a:t>1D array and functions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4D47E-6E4B-49F8-B601-6706AF7B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3</a:t>
            </a:fld>
            <a:endParaRPr lang="en-R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F6C6F-032C-49F4-9A55-B4D5D6950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964" y="3340442"/>
            <a:ext cx="3097404" cy="29273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F3D5EF-CDEB-4705-B72B-D77DD3B6F481}"/>
              </a:ext>
            </a:extLst>
          </p:cNvPr>
          <p:cNvSpPr/>
          <p:nvPr/>
        </p:nvSpPr>
        <p:spPr>
          <a:xfrm>
            <a:off x="289632" y="2020475"/>
            <a:ext cx="675835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=0;i&lt;7;i++)</a:t>
            </a:r>
          </a:p>
          <a:p>
            <a:pPr lvl="1"/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[4] = {1,2,3,4};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A5D0AA04-F002-4C4B-AAEB-D99276E31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312476"/>
              </p:ext>
            </p:extLst>
          </p:nvPr>
        </p:nvGraphicFramePr>
        <p:xfrm>
          <a:off x="3561530" y="1667022"/>
          <a:ext cx="8453526" cy="122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54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  <a:gridCol w="907483">
                  <a:extLst>
                    <a:ext uri="{9D8B030D-6E8A-4147-A177-3AD203B41FA5}">
                      <a16:colId xmlns:a16="http://schemas.microsoft.com/office/drawing/2014/main" val="2550655823"/>
                    </a:ext>
                  </a:extLst>
                </a:gridCol>
                <a:gridCol w="816735">
                  <a:extLst>
                    <a:ext uri="{9D8B030D-6E8A-4147-A177-3AD203B41FA5}">
                      <a16:colId xmlns:a16="http://schemas.microsoft.com/office/drawing/2014/main" val="2080526618"/>
                    </a:ext>
                  </a:extLst>
                </a:gridCol>
                <a:gridCol w="868591">
                  <a:extLst>
                    <a:ext uri="{9D8B030D-6E8A-4147-A177-3AD203B41FA5}">
                      <a16:colId xmlns:a16="http://schemas.microsoft.com/office/drawing/2014/main" val="1269828688"/>
                    </a:ext>
                  </a:extLst>
                </a:gridCol>
                <a:gridCol w="1011195">
                  <a:extLst>
                    <a:ext uri="{9D8B030D-6E8A-4147-A177-3AD203B41FA5}">
                      <a16:colId xmlns:a16="http://schemas.microsoft.com/office/drawing/2014/main" val="1719322400"/>
                    </a:ext>
                  </a:extLst>
                </a:gridCol>
                <a:gridCol w="1127873">
                  <a:extLst>
                    <a:ext uri="{9D8B030D-6E8A-4147-A177-3AD203B41FA5}">
                      <a16:colId xmlns:a16="http://schemas.microsoft.com/office/drawing/2014/main" val="3151159562"/>
                    </a:ext>
                  </a:extLst>
                </a:gridCol>
                <a:gridCol w="868591">
                  <a:extLst>
                    <a:ext uri="{9D8B030D-6E8A-4147-A177-3AD203B41FA5}">
                      <a16:colId xmlns:a16="http://schemas.microsoft.com/office/drawing/2014/main" val="473637365"/>
                    </a:ext>
                  </a:extLst>
                </a:gridCol>
                <a:gridCol w="1063052">
                  <a:extLst>
                    <a:ext uri="{9D8B030D-6E8A-4147-A177-3AD203B41FA5}">
                      <a16:colId xmlns:a16="http://schemas.microsoft.com/office/drawing/2014/main" val="2813689346"/>
                    </a:ext>
                  </a:extLst>
                </a:gridCol>
                <a:gridCol w="1051052">
                  <a:extLst>
                    <a:ext uri="{9D8B030D-6E8A-4147-A177-3AD203B41FA5}">
                      <a16:colId xmlns:a16="http://schemas.microsoft.com/office/drawing/2014/main" val="3516050896"/>
                    </a:ext>
                  </a:extLst>
                </a:gridCol>
              </a:tblGrid>
              <a:tr h="55383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-858993460</a:t>
                      </a:r>
                      <a:endParaRPr lang="en-RW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-1178649665</a:t>
                      </a:r>
                      <a:endParaRPr lang="en-RW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14220860</a:t>
                      </a:r>
                      <a:endParaRPr lang="en-RW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-1228649665</a:t>
                      </a:r>
                      <a:endParaRPr lang="en-RW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RW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-778649665</a:t>
                      </a:r>
                      <a:endParaRPr lang="en-RW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RW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2175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0FXX0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  <a:tr h="21751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0591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EBBD2DE-297D-4336-95AD-F66DAE39F1D0}"/>
              </a:ext>
            </a:extLst>
          </p:cNvPr>
          <p:cNvSpPr/>
          <p:nvPr/>
        </p:nvSpPr>
        <p:spPr>
          <a:xfrm>
            <a:off x="7506738" y="1146808"/>
            <a:ext cx="82674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/>
              <a:t>arr</a:t>
            </a:r>
            <a:endParaRPr lang="en-RW" sz="2400" b="1" dirty="0"/>
          </a:p>
        </p:txBody>
      </p:sp>
    </p:spTree>
    <p:extLst>
      <p:ext uri="{BB962C8B-B14F-4D97-AF65-F5344CB8AC3E}">
        <p14:creationId xmlns:p14="http://schemas.microsoft.com/office/powerpoint/2010/main" val="159007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72304-9D5A-4CE5-9B33-DE127CE4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4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2251A2-B813-43B8-B6EA-E6EB13D33746}"/>
              </a:ext>
            </a:extLst>
          </p:cNvPr>
          <p:cNvSpPr/>
          <p:nvPr/>
        </p:nvSpPr>
        <p:spPr>
          <a:xfrm>
            <a:off x="120454" y="197346"/>
            <a:ext cx="549153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[][3])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2; i++)</a:t>
            </a:r>
          </a:p>
          <a:p>
            <a:pPr lvl="1"/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j=0 ; j&lt;3 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"Value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["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"]: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][j]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"Address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["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"]: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][j]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[2][3] = {1,2,3,4,5,6};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6" name="Table 16">
            <a:extLst>
              <a:ext uri="{FF2B5EF4-FFF2-40B4-BE49-F238E27FC236}">
                <a16:creationId xmlns:a16="http://schemas.microsoft.com/office/drawing/2014/main" id="{05FF1A73-DB52-44E5-8AAE-C53036D8B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7404"/>
              </p:ext>
            </p:extLst>
          </p:nvPr>
        </p:nvGraphicFramePr>
        <p:xfrm>
          <a:off x="9348566" y="891671"/>
          <a:ext cx="248588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530">
                  <a:extLst>
                    <a:ext uri="{9D8B030D-6E8A-4147-A177-3AD203B41FA5}">
                      <a16:colId xmlns:a16="http://schemas.microsoft.com/office/drawing/2014/main" val="4063885129"/>
                    </a:ext>
                  </a:extLst>
                </a:gridCol>
                <a:gridCol w="1003175">
                  <a:extLst>
                    <a:ext uri="{9D8B030D-6E8A-4147-A177-3AD203B41FA5}">
                      <a16:colId xmlns:a16="http://schemas.microsoft.com/office/drawing/2014/main" val="1169098823"/>
                    </a:ext>
                  </a:extLst>
                </a:gridCol>
                <a:gridCol w="1003175">
                  <a:extLst>
                    <a:ext uri="{9D8B030D-6E8A-4147-A177-3AD203B41FA5}">
                      <a16:colId xmlns:a16="http://schemas.microsoft.com/office/drawing/2014/main" val="2332436617"/>
                    </a:ext>
                  </a:extLst>
                </a:gridCol>
              </a:tblGrid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007CFE5C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007CFE60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918444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007CFE64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785617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007CFE68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925751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007CFE6C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414331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007CFE70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37424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007CFE74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dirty="0">
                          <a:solidFill>
                            <a:sysClr val="windowText" lastClr="000000"/>
                          </a:solidFill>
                        </a:rPr>
                        <a:t> -858993460</a:t>
                      </a:r>
                      <a:endParaRPr lang="en-RW" sz="1400" b="1" i="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105203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dirty="0">
                          <a:solidFill>
                            <a:sysClr val="windowText" lastClr="000000"/>
                          </a:solidFill>
                        </a:rPr>
                        <a:t>007CFE78</a:t>
                      </a:r>
                      <a:endParaRPr lang="en-RW" sz="1400" b="1" i="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dirty="0">
                          <a:solidFill>
                            <a:sysClr val="windowText" lastClr="000000"/>
                          </a:solidFill>
                        </a:rPr>
                        <a:t>1636287196</a:t>
                      </a:r>
                      <a:endParaRPr lang="en-RW" sz="1400" b="1" i="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9967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007CFE7C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u="sng" dirty="0">
                          <a:solidFill>
                            <a:sysClr val="windowText" lastClr="000000"/>
                          </a:solidFill>
                        </a:rPr>
                        <a:t>8191644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337110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007CFE80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u="sng" dirty="0">
                          <a:solidFill>
                            <a:sysClr val="windowText" lastClr="000000"/>
                          </a:solidFill>
                        </a:rPr>
                        <a:t>3485315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495460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007CFE84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14563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007CFE88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sng" dirty="0">
                          <a:solidFill>
                            <a:sysClr val="windowText" lastClr="000000"/>
                          </a:solidFill>
                        </a:rPr>
                        <a:t>12214168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368190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007CFE8C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sng" dirty="0">
                          <a:solidFill>
                            <a:sysClr val="windowText" lastClr="000000"/>
                          </a:solidFill>
                        </a:rPr>
                        <a:t>12232232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C06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64112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007CFE90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230597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007CFE94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sng" dirty="0">
                          <a:solidFill>
                            <a:sysClr val="windowText" lastClr="000000"/>
                          </a:solidFill>
                        </a:rPr>
                        <a:t>12214168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905785"/>
                  </a:ext>
                </a:extLst>
              </a:tr>
              <a:tr h="2468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……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233563"/>
                  </a:ext>
                </a:extLst>
              </a:tr>
            </a:tbl>
          </a:graphicData>
        </a:graphic>
      </p:graphicFrame>
      <p:graphicFrame>
        <p:nvGraphicFramePr>
          <p:cNvPr id="7" name="Table 16">
            <a:extLst>
              <a:ext uri="{FF2B5EF4-FFF2-40B4-BE49-F238E27FC236}">
                <a16:creationId xmlns:a16="http://schemas.microsoft.com/office/drawing/2014/main" id="{CC7C8ADF-CB4D-4862-B4B5-0EE0E9498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208789"/>
              </p:ext>
            </p:extLst>
          </p:nvPr>
        </p:nvGraphicFramePr>
        <p:xfrm>
          <a:off x="5611988" y="2294567"/>
          <a:ext cx="3597518" cy="2497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89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  <a:gridCol w="1129935">
                  <a:extLst>
                    <a:ext uri="{9D8B030D-6E8A-4147-A177-3AD203B41FA5}">
                      <a16:colId xmlns:a16="http://schemas.microsoft.com/office/drawing/2014/main" val="2550655823"/>
                    </a:ext>
                  </a:extLst>
                </a:gridCol>
                <a:gridCol w="1160894">
                  <a:extLst>
                    <a:ext uri="{9D8B030D-6E8A-4147-A177-3AD203B41FA5}">
                      <a16:colId xmlns:a16="http://schemas.microsoft.com/office/drawing/2014/main" val="2080526618"/>
                    </a:ext>
                  </a:extLst>
                </a:gridCol>
              </a:tblGrid>
              <a:tr h="3869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  <a:endParaRPr lang="en-RW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ysClr val="windowText" lastClr="000000"/>
                          </a:solidFill>
                        </a:rPr>
                        <a:t>0,1</a:t>
                      </a:r>
                      <a:endParaRPr lang="en-RW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ysClr val="windowText" lastClr="000000"/>
                          </a:solidFill>
                        </a:rPr>
                        <a:t>0,2</a:t>
                      </a:r>
                      <a:endParaRPr lang="en-RW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598048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</a:rPr>
                        <a:t>007CFE5C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</a:rPr>
                        <a:t>007CFE60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ysClr val="windowText" lastClr="000000"/>
                          </a:solidFill>
                        </a:rPr>
                        <a:t>007CFE64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05919"/>
                  </a:ext>
                </a:extLst>
              </a:tr>
              <a:tr h="38697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sng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RW" sz="18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sng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RW" sz="18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sng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RW" sz="18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670633"/>
                  </a:ext>
                </a:extLst>
              </a:tr>
              <a:tr h="38697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  <a:endParaRPr lang="en-RW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ysClr val="windowText" lastClr="000000"/>
                          </a:solidFill>
                        </a:rPr>
                        <a:t>1,1</a:t>
                      </a:r>
                      <a:endParaRPr lang="en-RW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ysClr val="windowText" lastClr="000000"/>
                          </a:solidFill>
                        </a:rPr>
                        <a:t>1,2</a:t>
                      </a:r>
                      <a:endParaRPr lang="en-RW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556149"/>
                  </a:ext>
                </a:extLst>
              </a:tr>
              <a:tr h="3517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</a:rPr>
                        <a:t>007CFE68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</a:rPr>
                        <a:t>007CFE6C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ysClr val="windowText" lastClr="000000"/>
                          </a:solidFill>
                        </a:rPr>
                        <a:t>007CFE70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038230"/>
                  </a:ext>
                </a:extLst>
              </a:tr>
              <a:tr h="38697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sng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RW" sz="18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sng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RW" sz="18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sng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RW" sz="18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346577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781C8753-8E7D-44E4-B0A9-DF0FA3B6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88" y="277137"/>
            <a:ext cx="10515600" cy="771344"/>
          </a:xfrm>
        </p:spPr>
        <p:txBody>
          <a:bodyPr/>
          <a:lstStyle/>
          <a:p>
            <a:pPr algn="ctr"/>
            <a:r>
              <a:rPr lang="en-US" b="1" dirty="0"/>
              <a:t>2D array </a:t>
            </a:r>
            <a:endParaRPr lang="en-RW" b="1" dirty="0"/>
          </a:p>
        </p:txBody>
      </p:sp>
    </p:spTree>
    <p:extLst>
      <p:ext uri="{BB962C8B-B14F-4D97-AF65-F5344CB8AC3E}">
        <p14:creationId xmlns:p14="http://schemas.microsoft.com/office/powerpoint/2010/main" val="228506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188FF-ED8B-450E-9ED1-2FDA3B7C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5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9BA8F-F3FB-401C-8B4B-9C9D23B74832}"/>
              </a:ext>
            </a:extLst>
          </p:cNvPr>
          <p:cNvSpPr/>
          <p:nvPr/>
        </p:nvSpPr>
        <p:spPr>
          <a:xfrm>
            <a:off x="404445" y="447040"/>
            <a:ext cx="820615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[][3])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5; i++)</a:t>
            </a:r>
          </a:p>
          <a:p>
            <a:pPr lvl="1"/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j=0 ; j&lt;5 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"Value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["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"]: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][j]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"Address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["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"]: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][j]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[2][3] = {1,2,3,4,5,6};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12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084BC-D341-4BDF-94B7-428CE247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6</a:t>
            </a:fld>
            <a:endParaRPr lang="en-RW"/>
          </a:p>
        </p:txBody>
      </p:sp>
      <p:graphicFrame>
        <p:nvGraphicFramePr>
          <p:cNvPr id="14" name="Table 16">
            <a:extLst>
              <a:ext uri="{FF2B5EF4-FFF2-40B4-BE49-F238E27FC236}">
                <a16:creationId xmlns:a16="http://schemas.microsoft.com/office/drawing/2014/main" id="{4F73E78B-BEF7-41FA-8A11-ACBA1653C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84235"/>
              </p:ext>
            </p:extLst>
          </p:nvPr>
        </p:nvGraphicFramePr>
        <p:xfrm>
          <a:off x="3259014" y="252503"/>
          <a:ext cx="8778240" cy="6172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42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  <a:gridCol w="1632977">
                  <a:extLst>
                    <a:ext uri="{9D8B030D-6E8A-4147-A177-3AD203B41FA5}">
                      <a16:colId xmlns:a16="http://schemas.microsoft.com/office/drawing/2014/main" val="2550655823"/>
                    </a:ext>
                  </a:extLst>
                </a:gridCol>
                <a:gridCol w="1677717">
                  <a:extLst>
                    <a:ext uri="{9D8B030D-6E8A-4147-A177-3AD203B41FA5}">
                      <a16:colId xmlns:a16="http://schemas.microsoft.com/office/drawing/2014/main" val="2080526618"/>
                    </a:ext>
                  </a:extLst>
                </a:gridCol>
                <a:gridCol w="1789563">
                  <a:extLst>
                    <a:ext uri="{9D8B030D-6E8A-4147-A177-3AD203B41FA5}">
                      <a16:colId xmlns:a16="http://schemas.microsoft.com/office/drawing/2014/main" val="1269828688"/>
                    </a:ext>
                  </a:extLst>
                </a:gridCol>
                <a:gridCol w="1789563">
                  <a:extLst>
                    <a:ext uri="{9D8B030D-6E8A-4147-A177-3AD203B41FA5}">
                      <a16:colId xmlns:a16="http://schemas.microsoft.com/office/drawing/2014/main" val="4075172510"/>
                    </a:ext>
                  </a:extLst>
                </a:gridCol>
              </a:tblGrid>
              <a:tr h="3869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0,0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0,1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0,2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0,3</a:t>
                      </a:r>
                      <a:endParaRPr lang="en-RW" sz="16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0,4</a:t>
                      </a:r>
                      <a:endParaRPr lang="en-RW" sz="16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5980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007CFE5C</a:t>
                      </a:r>
                      <a:endParaRPr lang="en-RW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007CFE60</a:t>
                      </a:r>
                      <a:endParaRPr lang="en-RW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007CFE64</a:t>
                      </a:r>
                      <a:endParaRPr lang="en-RW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007CFE68</a:t>
                      </a:r>
                      <a:endParaRPr lang="en-RW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007CFE6C</a:t>
                      </a:r>
                      <a:endParaRPr lang="en-RW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RW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05919"/>
                  </a:ext>
                </a:extLst>
              </a:tr>
              <a:tr h="386972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670633"/>
                  </a:ext>
                </a:extLst>
              </a:tr>
              <a:tr h="38697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1,0</a:t>
                      </a:r>
                      <a:endParaRPr lang="en-RW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  <a:endParaRPr lang="en-RW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  <a:endParaRPr lang="en-RW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1,3</a:t>
                      </a:r>
                      <a:endParaRPr lang="en-RW" sz="16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1,4</a:t>
                      </a:r>
                      <a:endParaRPr lang="en-RW" sz="16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556149"/>
                  </a:ext>
                </a:extLst>
              </a:tr>
              <a:tr h="3517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007CFE68</a:t>
                      </a:r>
                      <a:endParaRPr lang="en-RW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007CFE6C</a:t>
                      </a:r>
                      <a:endParaRPr lang="en-RW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007CFE70</a:t>
                      </a:r>
                      <a:endParaRPr lang="en-RW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007CFE74</a:t>
                      </a:r>
                      <a:endParaRPr lang="en-RW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007CFE78</a:t>
                      </a:r>
                      <a:endParaRPr lang="en-RW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038230"/>
                  </a:ext>
                </a:extLst>
              </a:tr>
              <a:tr h="386972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 -858993460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1636287196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346577"/>
                  </a:ext>
                </a:extLst>
              </a:tr>
              <a:tr h="38697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 2,0</a:t>
                      </a:r>
                      <a:endParaRPr lang="en-RW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2,1 </a:t>
                      </a:r>
                      <a:endParaRPr lang="en-RW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2,2</a:t>
                      </a:r>
                      <a:endParaRPr lang="en-RW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2,3</a:t>
                      </a:r>
                      <a:endParaRPr lang="en-RW" sz="16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2,4</a:t>
                      </a:r>
                      <a:endParaRPr lang="en-RW" sz="16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102868"/>
                  </a:ext>
                </a:extLst>
              </a:tr>
              <a:tr h="386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007CFE74</a:t>
                      </a:r>
                      <a:endParaRPr lang="en-RW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007CFE78</a:t>
                      </a:r>
                      <a:endParaRPr lang="en-RW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007CFE7C</a:t>
                      </a:r>
                      <a:endParaRPr lang="en-RW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007CFE80</a:t>
                      </a:r>
                      <a:endParaRPr lang="en-RW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007CFE84</a:t>
                      </a:r>
                      <a:endParaRPr lang="en-RW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504560"/>
                  </a:ext>
                </a:extLst>
              </a:tr>
              <a:tr h="386972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 -858993460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1636287196 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 8191644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3485315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 1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186099"/>
                  </a:ext>
                </a:extLst>
              </a:tr>
              <a:tr h="386972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dirty="0">
                          <a:solidFill>
                            <a:sysClr val="windowText" lastClr="000000"/>
                          </a:solidFill>
                        </a:rPr>
                        <a:t>3,0</a:t>
                      </a:r>
                      <a:endParaRPr lang="en-RW" sz="1600" b="1" i="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dirty="0">
                          <a:solidFill>
                            <a:sysClr val="windowText" lastClr="000000"/>
                          </a:solidFill>
                        </a:rPr>
                        <a:t>3,1</a:t>
                      </a:r>
                      <a:endParaRPr lang="en-RW" sz="1600" b="1" i="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dirty="0">
                          <a:solidFill>
                            <a:sysClr val="windowText" lastClr="000000"/>
                          </a:solidFill>
                        </a:rPr>
                        <a:t>3,2</a:t>
                      </a:r>
                      <a:endParaRPr lang="en-RW" sz="1600" b="1" i="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dirty="0">
                          <a:solidFill>
                            <a:sysClr val="windowText" lastClr="000000"/>
                          </a:solidFill>
                        </a:rPr>
                        <a:t>3,3</a:t>
                      </a:r>
                      <a:endParaRPr lang="en-RW" sz="1600" b="1" i="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dirty="0">
                          <a:solidFill>
                            <a:sysClr val="windowText" lastClr="000000"/>
                          </a:solidFill>
                        </a:rPr>
                        <a:t>3,4</a:t>
                      </a:r>
                      <a:endParaRPr lang="en-RW" sz="1600" b="1" i="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87100"/>
                  </a:ext>
                </a:extLst>
              </a:tr>
              <a:tr h="386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007CFE80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007CFE84</a:t>
                      </a:r>
                      <a:endParaRPr lang="en-RW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007CFE88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007CFE8C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007CFE90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619233"/>
                  </a:ext>
                </a:extLst>
              </a:tr>
              <a:tr h="386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3485315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 1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12214168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12232232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C068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663997"/>
                  </a:ext>
                </a:extLst>
              </a:tr>
              <a:tr h="386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dirty="0">
                          <a:solidFill>
                            <a:sysClr val="windowText" lastClr="000000"/>
                          </a:solidFill>
                        </a:rPr>
                        <a:t>4,0</a:t>
                      </a:r>
                      <a:endParaRPr lang="en-RW" sz="1600" b="1" i="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dirty="0">
                          <a:solidFill>
                            <a:sysClr val="windowText" lastClr="000000"/>
                          </a:solidFill>
                        </a:rPr>
                        <a:t>4,1</a:t>
                      </a:r>
                      <a:endParaRPr lang="en-RW" sz="1600" b="1" i="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dirty="0">
                          <a:solidFill>
                            <a:sysClr val="windowText" lastClr="000000"/>
                          </a:solidFill>
                        </a:rPr>
                        <a:t>4,2</a:t>
                      </a:r>
                      <a:endParaRPr lang="en-RW" sz="1600" b="1" i="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dirty="0">
                          <a:solidFill>
                            <a:sysClr val="windowText" lastClr="000000"/>
                          </a:solidFill>
                        </a:rPr>
                        <a:t>4,3</a:t>
                      </a:r>
                      <a:endParaRPr lang="en-RW" sz="1600" b="1" i="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dirty="0">
                          <a:solidFill>
                            <a:sysClr val="windowText" lastClr="000000"/>
                          </a:solidFill>
                        </a:rPr>
                        <a:t>4,4</a:t>
                      </a:r>
                      <a:endParaRPr lang="en-RW" sz="1600" b="1" i="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895225"/>
                  </a:ext>
                </a:extLst>
              </a:tr>
              <a:tr h="386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007CFE8C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007CFE90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007CFE94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007CFE8C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007CFE90</a:t>
                      </a:r>
                      <a:endParaRPr lang="en-RW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278235"/>
                  </a:ext>
                </a:extLst>
              </a:tr>
              <a:tr h="386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12232232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C068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71C1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12214168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12232232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C068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sng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RW" sz="1600" b="1" i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89295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01C774F8-CA1A-4377-BE5F-0CEF435D2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98168"/>
              </p:ext>
            </p:extLst>
          </p:nvPr>
        </p:nvGraphicFramePr>
        <p:xfrm>
          <a:off x="629234" y="1023847"/>
          <a:ext cx="248588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530">
                  <a:extLst>
                    <a:ext uri="{9D8B030D-6E8A-4147-A177-3AD203B41FA5}">
                      <a16:colId xmlns:a16="http://schemas.microsoft.com/office/drawing/2014/main" val="4063885129"/>
                    </a:ext>
                  </a:extLst>
                </a:gridCol>
                <a:gridCol w="1003175">
                  <a:extLst>
                    <a:ext uri="{9D8B030D-6E8A-4147-A177-3AD203B41FA5}">
                      <a16:colId xmlns:a16="http://schemas.microsoft.com/office/drawing/2014/main" val="1169098823"/>
                    </a:ext>
                  </a:extLst>
                </a:gridCol>
                <a:gridCol w="1003175">
                  <a:extLst>
                    <a:ext uri="{9D8B030D-6E8A-4147-A177-3AD203B41FA5}">
                      <a16:colId xmlns:a16="http://schemas.microsoft.com/office/drawing/2014/main" val="2332436617"/>
                    </a:ext>
                  </a:extLst>
                </a:gridCol>
              </a:tblGrid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007CFE5C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007CFE60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918444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007CFE64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785617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007CFE68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925751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007CFE6C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414331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007CFE70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37424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007CFE74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dirty="0">
                          <a:solidFill>
                            <a:sysClr val="windowText" lastClr="000000"/>
                          </a:solidFill>
                        </a:rPr>
                        <a:t> -858993460</a:t>
                      </a:r>
                      <a:endParaRPr lang="en-RW" sz="1400" b="1" i="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105203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dirty="0">
                          <a:solidFill>
                            <a:sysClr val="windowText" lastClr="000000"/>
                          </a:solidFill>
                        </a:rPr>
                        <a:t>007CFE78</a:t>
                      </a:r>
                      <a:endParaRPr lang="en-RW" sz="1400" b="1" i="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dirty="0">
                          <a:solidFill>
                            <a:sysClr val="windowText" lastClr="000000"/>
                          </a:solidFill>
                        </a:rPr>
                        <a:t>1636287196</a:t>
                      </a:r>
                      <a:endParaRPr lang="en-RW" sz="1400" b="1" i="0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9967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007CFE7C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u="sng" dirty="0">
                          <a:solidFill>
                            <a:sysClr val="windowText" lastClr="000000"/>
                          </a:solidFill>
                        </a:rPr>
                        <a:t>8191644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337110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007CFE80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u="sng" dirty="0">
                          <a:solidFill>
                            <a:sysClr val="windowText" lastClr="000000"/>
                          </a:solidFill>
                        </a:rPr>
                        <a:t>3485315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495460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007CFE84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14563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007CFE88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sng" dirty="0">
                          <a:solidFill>
                            <a:sysClr val="windowText" lastClr="000000"/>
                          </a:solidFill>
                        </a:rPr>
                        <a:t>12214168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368190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007CFE8C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sng" dirty="0">
                          <a:solidFill>
                            <a:sysClr val="windowText" lastClr="000000"/>
                          </a:solidFill>
                        </a:rPr>
                        <a:t>12232232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C06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64112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007CFE90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71C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230597"/>
                  </a:ext>
                </a:extLst>
              </a:tr>
              <a:tr h="249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007CFE94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sng" dirty="0">
                          <a:solidFill>
                            <a:sysClr val="windowText" lastClr="000000"/>
                          </a:solidFill>
                        </a:rPr>
                        <a:t>12214168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905785"/>
                  </a:ext>
                </a:extLst>
              </a:tr>
              <a:tr h="2468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……</a:t>
                      </a: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RW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23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91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6AFE-EA5E-4275-B2CB-C86230AE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AE5C9-79AD-40AC-A7D1-DD47BD58F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Pointers</a:t>
            </a:r>
          </a:p>
          <a:p>
            <a:r>
              <a:rPr lang="en-US" dirty="0"/>
              <a:t>Dereferencing a pointer</a:t>
            </a:r>
          </a:p>
          <a:p>
            <a:r>
              <a:rPr lang="en-US" dirty="0"/>
              <a:t>Pass by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D4F92-12CC-4823-B1E3-B4730AAB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7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22091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AF5F-7491-4DC5-A57B-7E46489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9383"/>
            <a:ext cx="10515600" cy="771344"/>
          </a:xfrm>
        </p:spPr>
        <p:txBody>
          <a:bodyPr/>
          <a:lstStyle/>
          <a:p>
            <a:r>
              <a:rPr lang="en-US" dirty="0"/>
              <a:t>Pointers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1EDB-8F07-49F4-8F29-FB04EB0AE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295"/>
            <a:ext cx="10515600" cy="457023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pointer </a:t>
            </a:r>
            <a:r>
              <a:rPr lang="en-US" dirty="0"/>
              <a:t>is a variable that contains a memory address. Very often this address is the location of another variable. For example, if </a:t>
            </a:r>
            <a:r>
              <a:rPr lang="en-US" b="1" dirty="0"/>
              <a:t>x </a:t>
            </a:r>
            <a:r>
              <a:rPr lang="en-US" dirty="0"/>
              <a:t>contains the address of </a:t>
            </a:r>
            <a:r>
              <a:rPr lang="en-US" b="1" dirty="0"/>
              <a:t>y</a:t>
            </a:r>
            <a:r>
              <a:rPr lang="en-US" dirty="0"/>
              <a:t>, then </a:t>
            </a:r>
            <a:r>
              <a:rPr lang="en-US" b="1" dirty="0"/>
              <a:t>x </a:t>
            </a:r>
            <a:r>
              <a:rPr lang="en-US" dirty="0"/>
              <a:t>is said to "point to" </a:t>
            </a:r>
            <a:r>
              <a:rPr lang="en-US" b="1" dirty="0"/>
              <a:t>y</a:t>
            </a:r>
            <a:r>
              <a:rPr lang="en-US" dirty="0"/>
              <a:t>.</a:t>
            </a:r>
          </a:p>
          <a:p>
            <a:r>
              <a:rPr lang="en-US" dirty="0"/>
              <a:t>two special operators that are used with pointers: </a:t>
            </a:r>
            <a:r>
              <a:rPr lang="en-US" b="1" dirty="0"/>
              <a:t>* </a:t>
            </a:r>
            <a:r>
              <a:rPr lang="en-US" dirty="0"/>
              <a:t>and </a:t>
            </a:r>
            <a:r>
              <a:rPr lang="en-US" b="1" dirty="0"/>
              <a:t>&amp;</a:t>
            </a:r>
            <a:r>
              <a:rPr lang="en-US" dirty="0"/>
              <a:t>.</a:t>
            </a:r>
          </a:p>
          <a:p>
            <a:r>
              <a:rPr lang="en-US" dirty="0"/>
              <a:t>Pointer variables must be declared as such. The general form of a pointer variable </a:t>
            </a:r>
            <a:r>
              <a:rPr lang="en-US" dirty="0">
                <a:highlight>
                  <a:srgbClr val="FFFF00"/>
                </a:highlight>
              </a:rPr>
              <a:t>declaration</a:t>
            </a:r>
            <a:r>
              <a:rPr lang="en-US" dirty="0"/>
              <a:t> is</a:t>
            </a:r>
          </a:p>
          <a:p>
            <a:pPr marL="0" indent="0" algn="ctr">
              <a:buNone/>
            </a:pPr>
            <a:r>
              <a:rPr lang="en-US" i="1" dirty="0">
                <a:highlight>
                  <a:srgbClr val="FFFF00"/>
                </a:highlight>
              </a:rPr>
              <a:t>type </a:t>
            </a:r>
            <a:r>
              <a:rPr lang="en-US" dirty="0">
                <a:highlight>
                  <a:srgbClr val="FFFF00"/>
                </a:highlight>
              </a:rPr>
              <a:t>*</a:t>
            </a:r>
            <a:r>
              <a:rPr lang="en-US" i="1" dirty="0">
                <a:highlight>
                  <a:srgbClr val="FFFF00"/>
                </a:highlight>
              </a:rPr>
              <a:t>var-name</a:t>
            </a:r>
            <a:r>
              <a:rPr lang="en-US" dirty="0">
                <a:highlight>
                  <a:srgbClr val="FFFF00"/>
                </a:highlight>
              </a:rPr>
              <a:t>;</a:t>
            </a:r>
          </a:p>
          <a:p>
            <a:pPr marL="0" indent="0">
              <a:buNone/>
            </a:pP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20048-8FF3-463F-AF5D-0F7EBAE5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8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76ED9A-6810-4968-9198-11A7CDB4DB5F}"/>
              </a:ext>
            </a:extLst>
          </p:cNvPr>
          <p:cNvSpPr/>
          <p:nvPr/>
        </p:nvSpPr>
        <p:spPr>
          <a:xfrm>
            <a:off x="1781907" y="394701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*q;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F553-0619-425C-B831-EC13A9A6358D}"/>
              </a:ext>
            </a:extLst>
          </p:cNvPr>
          <p:cNvSpPr/>
          <p:nvPr/>
        </p:nvSpPr>
        <p:spPr>
          <a:xfrm>
            <a:off x="4951827" y="4818949"/>
            <a:ext cx="5130604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While declaration, use asterisk between data type and variable name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/>
              <a:t>Asterik</a:t>
            </a:r>
            <a:r>
              <a:rPr lang="en-US" sz="2000" dirty="0"/>
              <a:t> can stick to wither data type or variable name (both are fine)</a:t>
            </a:r>
            <a:endParaRPr lang="en-RW" sz="2000" dirty="0"/>
          </a:p>
        </p:txBody>
      </p:sp>
    </p:spTree>
    <p:extLst>
      <p:ext uri="{BB962C8B-B14F-4D97-AF65-F5344CB8AC3E}">
        <p14:creationId xmlns:p14="http://schemas.microsoft.com/office/powerpoint/2010/main" val="231010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98F9-414D-4E00-BE4D-F33D0D48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and definition</a:t>
            </a:r>
            <a:endParaRPr lang="en-R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C39B8-0693-4278-8E05-0A7F56FE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9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EADE71-1D1C-4890-9905-85AB1295BBF5}"/>
              </a:ext>
            </a:extLst>
          </p:cNvPr>
          <p:cNvSpPr/>
          <p:nvPr/>
        </p:nvSpPr>
        <p:spPr>
          <a:xfrm>
            <a:off x="838200" y="1422788"/>
            <a:ext cx="6096000" cy="46782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p;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endParaRPr lang="en-R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*q;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pPr lvl="1"/>
            <a:endParaRPr lang="en-R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&amp;x;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q = &amp;y;</a:t>
            </a:r>
          </a:p>
          <a:p>
            <a:pPr lvl="1"/>
            <a:endParaRPr lang="en-RW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RW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7112B-2377-4663-BEC7-D28DFAE190E5}"/>
              </a:ext>
            </a:extLst>
          </p:cNvPr>
          <p:cNvSpPr/>
          <p:nvPr/>
        </p:nvSpPr>
        <p:spPr>
          <a:xfrm>
            <a:off x="7057614" y="3980053"/>
            <a:ext cx="40318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  =  </a:t>
            </a:r>
            <a:r>
              <a:rPr lang="en-US" sz="4000" dirty="0">
                <a:solidFill>
                  <a:schemeClr val="accent2"/>
                </a:solidFill>
                <a:latin typeface="Consolas" panose="020B0609020204030204" pitchFamily="49" charset="0"/>
              </a:rPr>
              <a:t>&amp;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636F6B-C01F-4A0A-B147-8709CEA3ECFF}"/>
              </a:ext>
            </a:extLst>
          </p:cNvPr>
          <p:cNvSpPr/>
          <p:nvPr/>
        </p:nvSpPr>
        <p:spPr>
          <a:xfrm>
            <a:off x="7057614" y="5036216"/>
            <a:ext cx="121978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pointer</a:t>
            </a:r>
            <a:endParaRPr lang="en-RW" sz="2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309807-6A56-4B05-B4E8-90E8F32A1AE2}"/>
              </a:ext>
            </a:extLst>
          </p:cNvPr>
          <p:cNvSpPr/>
          <p:nvPr/>
        </p:nvSpPr>
        <p:spPr>
          <a:xfrm>
            <a:off x="7963781" y="5341233"/>
            <a:ext cx="245451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Ampersand </a:t>
            </a:r>
          </a:p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sign</a:t>
            </a:r>
            <a:endParaRPr lang="en-RW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8FDF4E-89E7-4270-9C9E-40CCBD181C94}"/>
              </a:ext>
            </a:extLst>
          </p:cNvPr>
          <p:cNvSpPr/>
          <p:nvPr/>
        </p:nvSpPr>
        <p:spPr>
          <a:xfrm>
            <a:off x="9965815" y="5036215"/>
            <a:ext cx="1219786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Some variable</a:t>
            </a:r>
            <a:endParaRPr lang="en-RW" sz="2400" b="1" dirty="0">
              <a:solidFill>
                <a:srgbClr val="00B050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623FA3B-5B2D-4A2B-B0B3-E1E0C0F1609A}"/>
              </a:ext>
            </a:extLst>
          </p:cNvPr>
          <p:cNvSpPr/>
          <p:nvPr/>
        </p:nvSpPr>
        <p:spPr>
          <a:xfrm>
            <a:off x="7525938" y="4687939"/>
            <a:ext cx="394174" cy="348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B918A4E-4F0D-4F5A-A3EB-92F4A9CA7F71}"/>
              </a:ext>
            </a:extLst>
          </p:cNvPr>
          <p:cNvSpPr/>
          <p:nvPr/>
        </p:nvSpPr>
        <p:spPr>
          <a:xfrm>
            <a:off x="9242473" y="4616754"/>
            <a:ext cx="353451" cy="830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93900FF-7A11-4F32-BC45-988F80875701}"/>
              </a:ext>
            </a:extLst>
          </p:cNvPr>
          <p:cNvSpPr/>
          <p:nvPr/>
        </p:nvSpPr>
        <p:spPr>
          <a:xfrm>
            <a:off x="10428555" y="4616754"/>
            <a:ext cx="228893" cy="3762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856CD2C-B92C-4D95-A6F4-0634219EF7F1}"/>
              </a:ext>
            </a:extLst>
          </p:cNvPr>
          <p:cNvSpPr/>
          <p:nvPr/>
        </p:nvSpPr>
        <p:spPr>
          <a:xfrm>
            <a:off x="2827056" y="4165340"/>
            <a:ext cx="1764605" cy="1270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91C1A90-FBA9-42DD-9AF2-AF9EEC75E8DC}"/>
              </a:ext>
            </a:extLst>
          </p:cNvPr>
          <p:cNvSpPr/>
          <p:nvPr/>
        </p:nvSpPr>
        <p:spPr>
          <a:xfrm>
            <a:off x="2816828" y="2335696"/>
            <a:ext cx="1764605" cy="1270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0494B8-2826-456B-941C-5D2A34A86985}"/>
              </a:ext>
            </a:extLst>
          </p:cNvPr>
          <p:cNvSpPr/>
          <p:nvPr/>
        </p:nvSpPr>
        <p:spPr>
          <a:xfrm>
            <a:off x="4591661" y="2637060"/>
            <a:ext cx="277934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Declaration</a:t>
            </a:r>
            <a:endParaRPr lang="en-RW" sz="28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4BD93E-A3D1-4BDF-8946-902B4628DF3A}"/>
              </a:ext>
            </a:extLst>
          </p:cNvPr>
          <p:cNvSpPr/>
          <p:nvPr/>
        </p:nvSpPr>
        <p:spPr>
          <a:xfrm>
            <a:off x="4571174" y="4552906"/>
            <a:ext cx="277934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Definition</a:t>
            </a:r>
            <a:endParaRPr lang="en-RW" sz="2800" b="1" dirty="0"/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035312D7-049F-43EF-B65E-4B9C207B1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854408"/>
              </p:ext>
            </p:extLst>
          </p:nvPr>
        </p:nvGraphicFramePr>
        <p:xfrm>
          <a:off x="7210251" y="2211438"/>
          <a:ext cx="106715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50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0FF10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0FXX0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A9B86D63-B02E-494A-A64B-FA322E595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272824"/>
              </p:ext>
            </p:extLst>
          </p:nvPr>
        </p:nvGraphicFramePr>
        <p:xfrm>
          <a:off x="9191040" y="2210340"/>
          <a:ext cx="146640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408">
                  <a:extLst>
                    <a:ext uri="{9D8B030D-6E8A-4147-A177-3AD203B41FA5}">
                      <a16:colId xmlns:a16="http://schemas.microsoft.com/office/drawing/2014/main" val="344923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Garbage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5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0FXX0</a:t>
                      </a:r>
                      <a:endParaRPr lang="en-RW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887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E3996220-A6D5-4BC2-9B18-46F5471DDD8F}"/>
              </a:ext>
            </a:extLst>
          </p:cNvPr>
          <p:cNvSpPr/>
          <p:nvPr/>
        </p:nvSpPr>
        <p:spPr>
          <a:xfrm>
            <a:off x="9509424" y="1658426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x</a:t>
            </a:r>
            <a:endParaRPr lang="en-RW" sz="28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27F2B-C52D-42F3-863E-F00D3D890BAB}"/>
              </a:ext>
            </a:extLst>
          </p:cNvPr>
          <p:cNvSpPr/>
          <p:nvPr/>
        </p:nvSpPr>
        <p:spPr>
          <a:xfrm>
            <a:off x="7559432" y="1658426"/>
            <a:ext cx="50318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p</a:t>
            </a:r>
            <a:endParaRPr lang="en-RW" sz="2800" b="1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DCDEECB-4E18-4CD0-B09F-6EBD4370DAFF}"/>
              </a:ext>
            </a:extLst>
          </p:cNvPr>
          <p:cNvCxnSpPr>
            <a:cxnSpLocks/>
          </p:cNvCxnSpPr>
          <p:nvPr/>
        </p:nvCxnSpPr>
        <p:spPr>
          <a:xfrm>
            <a:off x="8277400" y="2492592"/>
            <a:ext cx="849540" cy="38535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97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2158</Words>
  <Application>Microsoft Office PowerPoint</Application>
  <PresentationFormat>Widescreen</PresentationFormat>
  <Paragraphs>591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Programming fundamentals</vt:lpstr>
      <vt:lpstr>Recap</vt:lpstr>
      <vt:lpstr>1D array and functions</vt:lpstr>
      <vt:lpstr>2D array </vt:lpstr>
      <vt:lpstr>PowerPoint Presentation</vt:lpstr>
      <vt:lpstr>PowerPoint Presentation</vt:lpstr>
      <vt:lpstr>Agenda</vt:lpstr>
      <vt:lpstr>Pointers</vt:lpstr>
      <vt:lpstr>Declaration and definition</vt:lpstr>
      <vt:lpstr>example</vt:lpstr>
      <vt:lpstr>* operator</vt:lpstr>
      <vt:lpstr>PowerPoint Presentation</vt:lpstr>
      <vt:lpstr>Assigning Values Through a Pointer</vt:lpstr>
      <vt:lpstr>Change the value of variables indirectly using pointers</vt:lpstr>
      <vt:lpstr>Incrementing pointer vs incrementing value pointed by a pointer</vt:lpstr>
      <vt:lpstr>(*p)++ will indirectly print the value! p++ will increment in the contents of p (that is an address), therefore immediate next location (to variable x) address gets stored in p. Since its an int pointer therefore 4 bytes difference is there between consecutive locations.</vt:lpstr>
      <vt:lpstr>Print the address of 5 memory locations, immediate next to x</vt:lpstr>
      <vt:lpstr>Print the address of 5 memory locations, immediate next to x and also print the values present at these locations</vt:lpstr>
      <vt:lpstr>Pointers and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Nauman Warraich</dc:creator>
  <cp:lastModifiedBy>Nauman Warraich</cp:lastModifiedBy>
  <cp:revision>337</cp:revision>
  <cp:lastPrinted>2019-09-15T17:17:36Z</cp:lastPrinted>
  <dcterms:created xsi:type="dcterms:W3CDTF">2019-09-13T16:36:02Z</dcterms:created>
  <dcterms:modified xsi:type="dcterms:W3CDTF">2020-04-21T10:00:48Z</dcterms:modified>
</cp:coreProperties>
</file>