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0" r:id="rId3"/>
    <p:sldId id="471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04" r:id="rId12"/>
    <p:sldId id="468" r:id="rId13"/>
    <p:sldId id="470" r:id="rId14"/>
    <p:sldId id="469" r:id="rId15"/>
    <p:sldId id="472" r:id="rId16"/>
    <p:sldId id="474" r:id="rId17"/>
    <p:sldId id="473" r:id="rId18"/>
    <p:sldId id="475" r:id="rId19"/>
    <p:sldId id="476" r:id="rId20"/>
    <p:sldId id="477" r:id="rId21"/>
    <p:sldId id="478" r:id="rId22"/>
    <p:sldId id="479" r:id="rId23"/>
    <p:sldId id="480" r:id="rId24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F"/>
    <a:srgbClr val="C068AF"/>
    <a:srgbClr val="FECECE"/>
    <a:srgbClr val="FCAFA2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26/04/2020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26/04/2020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26/04/2020 12:14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26/04/2020 12:14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/>
              <a:t>Lecture 19: </a:t>
            </a:r>
            <a:r>
              <a:rPr lang="en-US" sz="4400" i="1" dirty="0"/>
              <a:t>Pointers and arrays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06E6-4BE9-4678-A3E7-64594E75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59E7A-71E1-4852-941D-39CF43FB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83" y="1104624"/>
            <a:ext cx="3556782" cy="4930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F93010-E0F6-4D7F-B2D8-686EF025FF36}"/>
              </a:ext>
            </a:extLst>
          </p:cNvPr>
          <p:cNvSpPr/>
          <p:nvPr/>
        </p:nvSpPr>
        <p:spPr>
          <a:xfrm>
            <a:off x="262597" y="25816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(*p)++;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p++;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4CE7CC-EB03-4F67-85F2-34181BF7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06748"/>
              </p:ext>
            </p:extLst>
          </p:nvPr>
        </p:nvGraphicFramePr>
        <p:xfrm>
          <a:off x="9026769" y="2036453"/>
          <a:ext cx="290263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7">
                  <a:extLst>
                    <a:ext uri="{9D8B030D-6E8A-4147-A177-3AD203B41FA5}">
                      <a16:colId xmlns:a16="http://schemas.microsoft.com/office/drawing/2014/main" val="3175045380"/>
                    </a:ext>
                  </a:extLst>
                </a:gridCol>
                <a:gridCol w="1451317">
                  <a:extLst>
                    <a:ext uri="{9D8B030D-6E8A-4147-A177-3AD203B41FA5}">
                      <a16:colId xmlns:a16="http://schemas.microsoft.com/office/drawing/2014/main" val="247252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00CFFD00</a:t>
                      </a:r>
                      <a:endParaRPr lang="en-RW" sz="2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67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00CFFD04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-858993460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1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00CFFD0C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00CFFD00</a:t>
                      </a:r>
                      <a:endParaRPr lang="en-RW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007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531901B-5721-4561-B492-E4DDE6BBA02B}"/>
              </a:ext>
            </a:extLst>
          </p:cNvPr>
          <p:cNvSpPr/>
          <p:nvPr/>
        </p:nvSpPr>
        <p:spPr>
          <a:xfrm>
            <a:off x="8105333" y="2775338"/>
            <a:ext cx="1139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E7EE9-A865-4A35-A4F8-D52E0AE7364A}"/>
              </a:ext>
            </a:extLst>
          </p:cNvPr>
          <p:cNvSpPr/>
          <p:nvPr/>
        </p:nvSpPr>
        <p:spPr>
          <a:xfrm>
            <a:off x="8173329" y="1939981"/>
            <a:ext cx="1139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6D4B57-250F-4A3E-B63E-6886E534334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5075" y="2092723"/>
            <a:ext cx="1451317" cy="792480"/>
          </a:xfrm>
          <a:prstGeom prst="bentConnector4">
            <a:avLst>
              <a:gd name="adj1" fmla="val -14782"/>
              <a:gd name="adj2" fmla="val 128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3367F-3A81-42B3-93D3-68FBFB761A7F}"/>
              </a:ext>
            </a:extLst>
          </p:cNvPr>
          <p:cNvSpPr/>
          <p:nvPr/>
        </p:nvSpPr>
        <p:spPr>
          <a:xfrm>
            <a:off x="647115" y="4431324"/>
            <a:ext cx="801858" cy="295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89971-9C05-4597-9ABC-72A03AF2D17F}"/>
              </a:ext>
            </a:extLst>
          </p:cNvPr>
          <p:cNvSpPr/>
          <p:nvPr/>
        </p:nvSpPr>
        <p:spPr>
          <a:xfrm>
            <a:off x="9026769" y="2477267"/>
            <a:ext cx="1242646" cy="29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63A18C-8403-484D-BA13-FFF3DE8FD993}"/>
              </a:ext>
            </a:extLst>
          </p:cNvPr>
          <p:cNvSpPr/>
          <p:nvPr/>
        </p:nvSpPr>
        <p:spPr>
          <a:xfrm>
            <a:off x="4644683" y="4431324"/>
            <a:ext cx="2098432" cy="40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8899F71-856A-4821-9838-75961D92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7" y="3710573"/>
            <a:ext cx="3152335" cy="2556616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(*p)++ </a:t>
            </a:r>
            <a:r>
              <a:rPr lang="en-US" sz="1800" dirty="0"/>
              <a:t>will indirectly print the value!</a:t>
            </a:r>
            <a:br>
              <a:rPr lang="en-US" sz="1800" dirty="0"/>
            </a:br>
            <a:r>
              <a:rPr lang="en-US" sz="1800" b="1" dirty="0">
                <a:highlight>
                  <a:srgbClr val="FFFF00"/>
                </a:highlight>
              </a:rPr>
              <a:t>p++ </a:t>
            </a:r>
            <a:r>
              <a:rPr lang="en-US" sz="1800" dirty="0"/>
              <a:t>will increment in the contents of p (that is an address), therefore immediate next location (to variable x) address gets stored in p.</a:t>
            </a:r>
            <a:br>
              <a:rPr lang="en-US" sz="1800" dirty="0"/>
            </a:br>
            <a:r>
              <a:rPr lang="en-US" sz="1800" dirty="0"/>
              <a:t>Since its an int pointer therefore 4 bytes difference is there between consecutive locations.</a:t>
            </a:r>
            <a:endParaRPr lang="en-RW" sz="1800" dirty="0"/>
          </a:p>
        </p:txBody>
      </p:sp>
    </p:spTree>
    <p:extLst>
      <p:ext uri="{BB962C8B-B14F-4D97-AF65-F5344CB8AC3E}">
        <p14:creationId xmlns:p14="http://schemas.microsoft.com/office/powerpoint/2010/main" val="45387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6AFE-EA5E-4275-B2CB-C86230AE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E5C9-79AD-40AC-A7D1-DD47BD58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  <a:p>
            <a:r>
              <a:rPr lang="en-US" dirty="0"/>
              <a:t>Array of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4F92-12CC-4823-B1E3-B4730AA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2091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C343-03EE-47A0-8E2B-586930F1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address of 5 memory locations, immediate next to x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18B6-E7D3-4E3A-B87C-217254E2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F3F35-4DCD-4B88-B430-8A124C8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348" y="2401179"/>
            <a:ext cx="4579108" cy="3232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02E93-DE10-4E8E-8EF0-E325E65EB8FE}"/>
              </a:ext>
            </a:extLst>
          </p:cNvPr>
          <p:cNvSpPr/>
          <p:nvPr/>
        </p:nvSpPr>
        <p:spPr>
          <a:xfrm>
            <a:off x="838200" y="15766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"Address# "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:"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p++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99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C343-03EE-47A0-8E2B-586930F1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 the address of 5 memory locations, immediate next to x</a:t>
            </a:r>
            <a:br>
              <a:rPr lang="en-US" dirty="0"/>
            </a:br>
            <a:r>
              <a:rPr lang="en-US" dirty="0"/>
              <a:t>and also print the values present at these locations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18B6-E7D3-4E3A-B87C-217254E2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55F4D-3AC5-46E1-B9E3-4769DE94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1" y="1808721"/>
            <a:ext cx="3446258" cy="4292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7C0BD2-D7C0-480F-B821-2B7CB7941D59}"/>
              </a:ext>
            </a:extLst>
          </p:cNvPr>
          <p:cNvSpPr/>
          <p:nvPr/>
        </p:nvSpPr>
        <p:spPr>
          <a:xfrm>
            <a:off x="467749" y="1741991"/>
            <a:ext cx="80525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"Address#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p++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"Value#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0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345C-4C3F-45B0-87FD-00864B2F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416340"/>
            <a:ext cx="10515600" cy="771344"/>
          </a:xfrm>
        </p:spPr>
        <p:txBody>
          <a:bodyPr/>
          <a:lstStyle/>
          <a:p>
            <a:r>
              <a:rPr lang="en-US" b="1" dirty="0"/>
              <a:t>Pointers and Arrays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78C2-F9A4-473D-BC39-DD44739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0A50E-E868-4291-AEE4-1F7116B0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08" y="2628606"/>
            <a:ext cx="3748088" cy="3415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1C52A2-26C5-4D42-9F21-593D753F8C25}"/>
              </a:ext>
            </a:extLst>
          </p:cNvPr>
          <p:cNvSpPr/>
          <p:nvPr/>
        </p:nvSpPr>
        <p:spPr>
          <a:xfrm>
            <a:off x="584982" y="1187684"/>
            <a:ext cx="7066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[4] = {1,2,3,4};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"*p: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"str: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A31515"/>
                </a:solidFill>
                <a:latin typeface="Consolas" panose="020B0609020204030204" pitchFamily="49" charset="0"/>
              </a:rPr>
              <a:t>"str[0]: "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arr[0]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"&amp;str: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"&amp;str[0]: "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&amp;arr[0]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3A7C1C-BAD2-4203-B99E-1C69B05D2199}"/>
              </a:ext>
            </a:extLst>
          </p:cNvPr>
          <p:cNvSpPr txBox="1">
            <a:spLocks/>
          </p:cNvSpPr>
          <p:nvPr/>
        </p:nvSpPr>
        <p:spPr>
          <a:xfrm>
            <a:off x="5345137" y="814148"/>
            <a:ext cx="4558518" cy="1338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Since array’s name depicts base address therefore we can assign it to a pointer.</a:t>
            </a:r>
          </a:p>
          <a:p>
            <a:r>
              <a:rPr lang="en-US" sz="2000" b="1" dirty="0"/>
              <a:t>Provided that array type and pointer type matches</a:t>
            </a:r>
            <a:endParaRPr lang="en-RW" sz="2000" b="1" dirty="0"/>
          </a:p>
        </p:txBody>
      </p:sp>
    </p:spTree>
    <p:extLst>
      <p:ext uri="{BB962C8B-B14F-4D97-AF65-F5344CB8AC3E}">
        <p14:creationId xmlns:p14="http://schemas.microsoft.com/office/powerpoint/2010/main" val="31014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C7ED-2B77-4994-8DE6-865D91DD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461585"/>
            <a:ext cx="10515600" cy="771344"/>
          </a:xfrm>
        </p:spPr>
        <p:txBody>
          <a:bodyPr/>
          <a:lstStyle/>
          <a:p>
            <a:r>
              <a:rPr lang="en-US" dirty="0"/>
              <a:t>Accessing any element of an array with a pointer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65486-D4C2-4AA1-B7BF-371CE708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F71FF-DAC1-4EFB-A680-D742B9839BBB}"/>
              </a:ext>
            </a:extLst>
          </p:cNvPr>
          <p:cNvSpPr/>
          <p:nvPr/>
        </p:nvSpPr>
        <p:spPr>
          <a:xfrm>
            <a:off x="697523" y="142720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str[80];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p1 = str;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CBE315-C07A-4E3D-9190-25D82E43EACC}"/>
              </a:ext>
            </a:extLst>
          </p:cNvPr>
          <p:cNvSpPr txBox="1">
            <a:spLocks/>
          </p:cNvSpPr>
          <p:nvPr/>
        </p:nvSpPr>
        <p:spPr>
          <a:xfrm>
            <a:off x="5698001" y="1132446"/>
            <a:ext cx="5105987" cy="3341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p1 = str </a:t>
            </a:r>
            <a:r>
              <a:rPr lang="en-US" sz="2000" dirty="0"/>
              <a:t>assigns the address of str[0] to p1</a:t>
            </a:r>
          </a:p>
          <a:p>
            <a:r>
              <a:rPr lang="en-US" sz="2000" dirty="0"/>
              <a:t>Since, after the assignment, p1 points to the beginning of str, you may use p1 to</a:t>
            </a:r>
          </a:p>
          <a:p>
            <a:r>
              <a:rPr lang="en-US" sz="2000" dirty="0"/>
              <a:t>access elements in the array. For example, if you want to access the fifth element in</a:t>
            </a:r>
          </a:p>
          <a:p>
            <a:r>
              <a:rPr lang="en-US" sz="2000" dirty="0"/>
              <a:t>str, you could use</a:t>
            </a:r>
          </a:p>
          <a:p>
            <a:endParaRPr lang="en-US" sz="2000" dirty="0"/>
          </a:p>
          <a:p>
            <a:r>
              <a:rPr lang="en-US" sz="2000" dirty="0"/>
              <a:t>str[4]</a:t>
            </a:r>
          </a:p>
          <a:p>
            <a:endParaRPr lang="en-US" sz="2000" dirty="0"/>
          </a:p>
          <a:p>
            <a:r>
              <a:rPr lang="en-US" sz="2000" dirty="0"/>
              <a:t>or</a:t>
            </a:r>
          </a:p>
          <a:p>
            <a:endParaRPr lang="en-US" sz="2000" dirty="0"/>
          </a:p>
          <a:p>
            <a:r>
              <a:rPr lang="en-US" sz="2000" dirty="0"/>
              <a:t>*(p1+4)</a:t>
            </a:r>
            <a:endParaRPr lang="en-RW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8C39F-714C-4E74-8E41-F72D542F9A26}"/>
              </a:ext>
            </a:extLst>
          </p:cNvPr>
          <p:cNvSpPr/>
          <p:nvPr/>
        </p:nvSpPr>
        <p:spPr>
          <a:xfrm>
            <a:off x="2539813" y="4556596"/>
            <a:ext cx="2257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*    ( </a:t>
            </a:r>
            <a:r>
              <a:rPr lang="en-US" sz="3600" dirty="0">
                <a:solidFill>
                  <a:srgbClr val="0070C0"/>
                </a:solidFill>
              </a:rPr>
              <a:t>p1+4 </a:t>
            </a:r>
            <a:r>
              <a:rPr lang="en-US" sz="3600" dirty="0"/>
              <a:t>)</a:t>
            </a:r>
            <a:endParaRPr lang="en-RW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097FE-E527-4968-87D3-14F70B063F93}"/>
              </a:ext>
            </a:extLst>
          </p:cNvPr>
          <p:cNvSpPr/>
          <p:nvPr/>
        </p:nvSpPr>
        <p:spPr>
          <a:xfrm>
            <a:off x="3345857" y="5644281"/>
            <a:ext cx="135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Address</a:t>
            </a:r>
            <a:endParaRPr lang="en-RW" sz="28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4D1CE-EC05-440E-9A0F-2264ED879DCA}"/>
              </a:ext>
            </a:extLst>
          </p:cNvPr>
          <p:cNvSpPr/>
          <p:nvPr/>
        </p:nvSpPr>
        <p:spPr>
          <a:xfrm>
            <a:off x="2278839" y="5661485"/>
            <a:ext cx="988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Value</a:t>
            </a:r>
            <a:endParaRPr lang="en-RW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14852-C85A-4CF2-BA79-59E55089843D}"/>
              </a:ext>
            </a:extLst>
          </p:cNvPr>
          <p:cNvCxnSpPr>
            <a:cxnSpLocks/>
          </p:cNvCxnSpPr>
          <p:nvPr/>
        </p:nvCxnSpPr>
        <p:spPr>
          <a:xfrm>
            <a:off x="2759074" y="5070045"/>
            <a:ext cx="0" cy="739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09FCF-8350-41CE-84A1-07B28CA6DE51}"/>
              </a:ext>
            </a:extLst>
          </p:cNvPr>
          <p:cNvCxnSpPr/>
          <p:nvPr/>
        </p:nvCxnSpPr>
        <p:spPr>
          <a:xfrm>
            <a:off x="4007108" y="5134707"/>
            <a:ext cx="0" cy="574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07A1D-570B-4366-8107-D769DF4E18CF}"/>
              </a:ext>
            </a:extLst>
          </p:cNvPr>
          <p:cNvSpPr/>
          <p:nvPr/>
        </p:nvSpPr>
        <p:spPr>
          <a:xfrm>
            <a:off x="2461718" y="4600468"/>
            <a:ext cx="578707" cy="409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15B3A-D890-4C99-A0E8-1E3CE5FA8C05}"/>
              </a:ext>
            </a:extLst>
          </p:cNvPr>
          <p:cNvSpPr/>
          <p:nvPr/>
        </p:nvSpPr>
        <p:spPr>
          <a:xfrm>
            <a:off x="3458401" y="4616003"/>
            <a:ext cx="1029193" cy="527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0F3FF-A4B7-4213-A756-00293673DAAE}"/>
              </a:ext>
            </a:extLst>
          </p:cNvPr>
          <p:cNvSpPr/>
          <p:nvPr/>
        </p:nvSpPr>
        <p:spPr>
          <a:xfrm>
            <a:off x="5406182" y="4690173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The parentheses surrounding p1+4 are necessary because the * operation has a higher priority than the + operation.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Without the parentheses, the expression would first find the value pointed to by p1 (the first location in the array) and then add 4 to it.</a:t>
            </a:r>
            <a:endParaRPr lang="en-RW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978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65486-D4C2-4AA1-B7BF-371CE708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0F3FF-A4B7-4213-A756-00293673DAAE}"/>
              </a:ext>
            </a:extLst>
          </p:cNvPr>
          <p:cNvSpPr/>
          <p:nvPr/>
        </p:nvSpPr>
        <p:spPr>
          <a:xfrm>
            <a:off x="4956016" y="1928129"/>
            <a:ext cx="6096000" cy="2489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The parentheses surrounding p1+4 are necessary because the * operation has a higher priority than the + operation.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Without the parentheses, the expression would first find the value pointed to by p1 (the first location in the array) and then add 4 to it.</a:t>
            </a:r>
            <a:endParaRPr lang="en-RW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A2703-462D-4A50-B6F3-0DA5AC8A64FB}"/>
              </a:ext>
            </a:extLst>
          </p:cNvPr>
          <p:cNvSpPr/>
          <p:nvPr/>
        </p:nvSpPr>
        <p:spPr>
          <a:xfrm>
            <a:off x="2071851" y="1928129"/>
            <a:ext cx="1457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*</a:t>
            </a:r>
            <a:r>
              <a:rPr lang="en-US" sz="3600" dirty="0">
                <a:solidFill>
                  <a:srgbClr val="0070C0"/>
                </a:solidFill>
              </a:rPr>
              <a:t>p1+4 </a:t>
            </a:r>
            <a:endParaRPr lang="en-RW" sz="3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617C6-5007-48ED-8069-64EE93720751}"/>
              </a:ext>
            </a:extLst>
          </p:cNvPr>
          <p:cNvCxnSpPr>
            <a:cxnSpLocks/>
          </p:cNvCxnSpPr>
          <p:nvPr/>
        </p:nvCxnSpPr>
        <p:spPr>
          <a:xfrm>
            <a:off x="2371010" y="2481694"/>
            <a:ext cx="0" cy="356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C7AF9F-CF2E-47CC-A092-32108DC32C77}"/>
              </a:ext>
            </a:extLst>
          </p:cNvPr>
          <p:cNvSpPr/>
          <p:nvPr/>
        </p:nvSpPr>
        <p:spPr>
          <a:xfrm>
            <a:off x="2073654" y="2012116"/>
            <a:ext cx="811537" cy="483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AA0942-E49C-431A-B9E1-2EDFCD17941B}"/>
              </a:ext>
            </a:extLst>
          </p:cNvPr>
          <p:cNvSpPr/>
          <p:nvPr/>
        </p:nvSpPr>
        <p:spPr>
          <a:xfrm>
            <a:off x="1957412" y="2737479"/>
            <a:ext cx="1192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‘a’</a:t>
            </a:r>
            <a:r>
              <a:rPr lang="en-US" sz="3600" dirty="0">
                <a:solidFill>
                  <a:srgbClr val="0070C0"/>
                </a:solidFill>
              </a:rPr>
              <a:t>+4 </a:t>
            </a:r>
            <a:endParaRPr lang="en-RW" sz="3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D77875-BF2B-46C1-A887-C13B1189CE2A}"/>
              </a:ext>
            </a:extLst>
          </p:cNvPr>
          <p:cNvCxnSpPr>
            <a:cxnSpLocks/>
          </p:cNvCxnSpPr>
          <p:nvPr/>
        </p:nvCxnSpPr>
        <p:spPr>
          <a:xfrm>
            <a:off x="2389209" y="3321191"/>
            <a:ext cx="0" cy="356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051A4-21F6-438A-B69A-01335EA1CD64}"/>
              </a:ext>
            </a:extLst>
          </p:cNvPr>
          <p:cNvSpPr/>
          <p:nvPr/>
        </p:nvSpPr>
        <p:spPr>
          <a:xfrm>
            <a:off x="1979310" y="2851613"/>
            <a:ext cx="1087448" cy="483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E7F7E-296C-46E6-BEFA-D410BB5F518C}"/>
              </a:ext>
            </a:extLst>
          </p:cNvPr>
          <p:cNvSpPr/>
          <p:nvPr/>
        </p:nvSpPr>
        <p:spPr>
          <a:xfrm>
            <a:off x="2071851" y="3677599"/>
            <a:ext cx="1845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98+4=101</a:t>
            </a:r>
            <a:endParaRPr lang="en-RW" sz="3200" dirty="0"/>
          </a:p>
        </p:txBody>
      </p:sp>
    </p:spTree>
    <p:extLst>
      <p:ext uri="{BB962C8B-B14F-4D97-AF65-F5344CB8AC3E}">
        <p14:creationId xmlns:p14="http://schemas.microsoft.com/office/powerpoint/2010/main" val="236738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EA45-890B-435B-9E09-D030FA32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 using pointer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BFDEF-4150-48B0-AAE8-F5FC421A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DE46A-F7B1-4CFA-B69C-7DB3ACDA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64" y="2637985"/>
            <a:ext cx="3805817" cy="2567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EDEDF5-A135-4371-9376-9ECD7B3AA6AF}"/>
              </a:ext>
            </a:extLst>
          </p:cNvPr>
          <p:cNvSpPr/>
          <p:nvPr/>
        </p:nvSpPr>
        <p:spPr>
          <a:xfrm>
            <a:off x="838200" y="1890189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[5]= {1,2,3,4,5};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p++;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6ABFD-9910-4A56-94EE-9F4ACF115754}"/>
              </a:ext>
            </a:extLst>
          </p:cNvPr>
          <p:cNvSpPr/>
          <p:nvPr/>
        </p:nvSpPr>
        <p:spPr>
          <a:xfrm>
            <a:off x="8008647" y="1651853"/>
            <a:ext cx="11746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highlight>
                  <a:srgbClr val="FFFF00"/>
                </a:highlight>
              </a:rPr>
              <a:t>p++ </a:t>
            </a:r>
            <a:endParaRPr lang="en-RW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273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EA45-890B-435B-9E09-D030FA32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 using pointer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BFDEF-4150-48B0-AAE8-F5FC421A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DE46A-F7B1-4CFA-B69C-7DB3ACDA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64" y="2637985"/>
            <a:ext cx="3805817" cy="2567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EDEDF5-A135-4371-9376-9ECD7B3AA6AF}"/>
              </a:ext>
            </a:extLst>
          </p:cNvPr>
          <p:cNvSpPr/>
          <p:nvPr/>
        </p:nvSpPr>
        <p:spPr>
          <a:xfrm>
            <a:off x="838200" y="189018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[5]= {1,2,3,4,5};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*p++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6ABFD-9910-4A56-94EE-9F4ACF115754}"/>
              </a:ext>
            </a:extLst>
          </p:cNvPr>
          <p:cNvSpPr/>
          <p:nvPr/>
        </p:nvSpPr>
        <p:spPr>
          <a:xfrm>
            <a:off x="8008647" y="1651853"/>
            <a:ext cx="13269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highlight>
                  <a:srgbClr val="FFFF00"/>
                </a:highlight>
              </a:rPr>
              <a:t>*p++</a:t>
            </a:r>
            <a:endParaRPr lang="en-RW" sz="4400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C7ED2-58A9-4DD6-87D4-52AF5C5F33DF}"/>
              </a:ext>
            </a:extLst>
          </p:cNvPr>
          <p:cNvSpPr/>
          <p:nvPr/>
        </p:nvSpPr>
        <p:spPr>
          <a:xfrm>
            <a:off x="9334892" y="1532774"/>
            <a:ext cx="2556132" cy="1068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i="1" dirty="0">
                <a:latin typeface="+mj-lt"/>
                <a:ea typeface="+mj-ea"/>
                <a:cs typeface="+mj-cs"/>
              </a:rPr>
              <a:t>Post increment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latin typeface="+mj-lt"/>
                <a:ea typeface="+mj-ea"/>
                <a:cs typeface="+mj-cs"/>
              </a:rPr>
              <a:t>It will add first, ++ has highest precedence</a:t>
            </a:r>
            <a:endParaRPr lang="en-RW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1373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1092-9E63-4085-AEDA-DB7E3ED9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7588"/>
            <a:ext cx="10515600" cy="771344"/>
          </a:xfrm>
        </p:spPr>
        <p:txBody>
          <a:bodyPr/>
          <a:lstStyle/>
          <a:p>
            <a:r>
              <a:rPr lang="en-US" b="1" dirty="0"/>
              <a:t>Are Pointers and Arrays Interchangeable?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935-C5BE-4740-87EE-A0C15942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3284"/>
            <a:ext cx="10515600" cy="4570233"/>
          </a:xfrm>
        </p:spPr>
        <p:txBody>
          <a:bodyPr/>
          <a:lstStyle/>
          <a:p>
            <a:r>
              <a:rPr lang="en-US" dirty="0"/>
              <a:t>pointers and arrays are not completely interchangeable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E5E29-A1D1-4102-B2A7-7E55BC8D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327DA-CFBF-4CA8-9FB6-FC9D627171D4}"/>
              </a:ext>
            </a:extLst>
          </p:cNvPr>
          <p:cNvSpPr/>
          <p:nvPr/>
        </p:nvSpPr>
        <p:spPr>
          <a:xfrm>
            <a:off x="838199" y="2014597"/>
            <a:ext cx="10345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num[10];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num;</a:t>
            </a: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 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p++;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is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num++;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// ERROR -- cannot modify num</a:t>
            </a:r>
          </a:p>
          <a:p>
            <a:pPr lvl="1"/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6DA87-8E53-4774-AF17-F4B26C9163DC}"/>
              </a:ext>
            </a:extLst>
          </p:cNvPr>
          <p:cNvSpPr/>
          <p:nvPr/>
        </p:nvSpPr>
        <p:spPr>
          <a:xfrm>
            <a:off x="5866228" y="2649705"/>
            <a:ext cx="5917308" cy="147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You cannot increment base address by simply using array name. But, you can increment pointer</a:t>
            </a:r>
            <a:endParaRPr lang="en-RW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96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Using Pointers</a:t>
            </a:r>
          </a:p>
          <a:p>
            <a:pPr lvl="1"/>
            <a:r>
              <a:rPr lang="en-US" sz="2400" dirty="0"/>
              <a:t>Dereferencing a pointer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E5E29-A1D1-4102-B2A7-7E55BC8D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20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327DA-CFBF-4CA8-9FB6-FC9D627171D4}"/>
              </a:ext>
            </a:extLst>
          </p:cNvPr>
          <p:cNvSpPr/>
          <p:nvPr/>
        </p:nvSpPr>
        <p:spPr>
          <a:xfrm>
            <a:off x="633634" y="1522227"/>
            <a:ext cx="10345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num[10];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num;</a:t>
            </a: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10; i++) 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*num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is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num++;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// ERROR -- cannot modify num</a:t>
            </a:r>
          </a:p>
          <a:p>
            <a:pPr lvl="1"/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DC361-0FCB-4221-9DF9-B679756B5237}"/>
              </a:ext>
            </a:extLst>
          </p:cNvPr>
          <p:cNvSpPr/>
          <p:nvPr/>
        </p:nvSpPr>
        <p:spPr>
          <a:xfrm>
            <a:off x="5462366" y="2655546"/>
            <a:ext cx="6096000" cy="12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However, it is perfectly acceptable to apply the * operator to num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+mj-lt"/>
                <a:ea typeface="+mj-ea"/>
                <a:cs typeface="+mj-cs"/>
              </a:rPr>
              <a:t>i.e. *num=I;</a:t>
            </a:r>
            <a:endParaRPr lang="en-RW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345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E86D-67D7-4546-849E-8A046097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97" y="626032"/>
            <a:ext cx="10515600" cy="771344"/>
          </a:xfrm>
        </p:spPr>
        <p:txBody>
          <a:bodyPr/>
          <a:lstStyle/>
          <a:p>
            <a:r>
              <a:rPr lang="en-US" b="1" dirty="0"/>
              <a:t>Arrays of Pointers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23B4-7629-4445-BAA8-BD2736A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21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5B40D-50B6-4B2B-BA1F-945738C1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76" y="3679337"/>
            <a:ext cx="4308524" cy="2574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DBCF6-C935-4538-85D4-9CCE18C258AF}"/>
              </a:ext>
            </a:extLst>
          </p:cNvPr>
          <p:cNvSpPr/>
          <p:nvPr/>
        </p:nvSpPr>
        <p:spPr>
          <a:xfrm>
            <a:off x="262597" y="181860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* p[3]; </a:t>
            </a:r>
          </a:p>
          <a:p>
            <a:pPr lvl="1"/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0, y = 1, z = 2;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p[0] = &amp;x;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p[1] = &amp;y;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p[2] = &amp;z;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p[0]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&amp;p[0]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*p[0]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RW" sz="2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3524DC-34FF-443C-A3F5-A17D9645BBEC}"/>
              </a:ext>
            </a:extLst>
          </p:cNvPr>
          <p:cNvCxnSpPr>
            <a:cxnSpLocks/>
          </p:cNvCxnSpPr>
          <p:nvPr/>
        </p:nvCxnSpPr>
        <p:spPr>
          <a:xfrm flipV="1">
            <a:off x="3530991" y="4572000"/>
            <a:ext cx="3514285" cy="450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727B4E-67B3-4688-ACD7-2300C9B97425}"/>
              </a:ext>
            </a:extLst>
          </p:cNvPr>
          <p:cNvSpPr/>
          <p:nvPr/>
        </p:nvSpPr>
        <p:spPr>
          <a:xfrm>
            <a:off x="7059344" y="4278628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0EFBA-AE16-454A-8E38-DD2283573CCE}"/>
              </a:ext>
            </a:extLst>
          </p:cNvPr>
          <p:cNvSpPr/>
          <p:nvPr/>
        </p:nvSpPr>
        <p:spPr>
          <a:xfrm>
            <a:off x="7059344" y="4793511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F498C-125F-46DA-A4F7-888ABDE1999E}"/>
              </a:ext>
            </a:extLst>
          </p:cNvPr>
          <p:cNvSpPr/>
          <p:nvPr/>
        </p:nvSpPr>
        <p:spPr>
          <a:xfrm>
            <a:off x="7059344" y="5310446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2D897E-C815-4DC7-8957-65D4BCC40E0C}"/>
              </a:ext>
            </a:extLst>
          </p:cNvPr>
          <p:cNvSpPr/>
          <p:nvPr/>
        </p:nvSpPr>
        <p:spPr>
          <a:xfrm>
            <a:off x="7059345" y="5817627"/>
            <a:ext cx="2014318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678885-5CEB-45E2-A78E-AD0B0E45821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23360" y="5018594"/>
            <a:ext cx="3035984" cy="309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99F46C-C4CE-4A82-B161-776E848F5DA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06240" y="5535529"/>
            <a:ext cx="2853104" cy="146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05BCE-555D-4DCF-9D43-6A5D4125281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206240" y="6042710"/>
            <a:ext cx="2853105" cy="25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0F6BBDD7-1EDF-4D6F-8404-8C6F8352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132"/>
              </p:ext>
            </p:extLst>
          </p:nvPr>
        </p:nvGraphicFramePr>
        <p:xfrm>
          <a:off x="3924886" y="1023889"/>
          <a:ext cx="52226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877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950673328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266303052"/>
                    </a:ext>
                  </a:extLst>
                </a:gridCol>
              </a:tblGrid>
              <a:tr h="4485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00CFF838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00CFF788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4485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00CFF844</a:t>
                      </a:r>
                      <a:endParaRPr lang="en-RW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00CFF848</a:t>
                      </a:r>
                      <a:endParaRPr lang="en-RW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00CFF852</a:t>
                      </a:r>
                      <a:endParaRPr lang="en-RW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21CED99-C6AB-4764-9437-D8420BAA0392}"/>
              </a:ext>
            </a:extLst>
          </p:cNvPr>
          <p:cNvSpPr/>
          <p:nvPr/>
        </p:nvSpPr>
        <p:spPr>
          <a:xfrm>
            <a:off x="4372540" y="470877"/>
            <a:ext cx="945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P[0]</a:t>
            </a:r>
            <a:endParaRPr lang="en-RW" sz="2800" b="1" dirty="0"/>
          </a:p>
        </p:txBody>
      </p:sp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B7AE4716-C73A-4BBE-A40B-74D650375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29376"/>
              </p:ext>
            </p:extLst>
          </p:nvPr>
        </p:nvGraphicFramePr>
        <p:xfrm>
          <a:off x="5146725" y="260229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00CFF838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CDBDDCD-8F2F-4D6E-AA71-743B786A01E8}"/>
              </a:ext>
            </a:extLst>
          </p:cNvPr>
          <p:cNvSpPr/>
          <p:nvPr/>
        </p:nvSpPr>
        <p:spPr>
          <a:xfrm>
            <a:off x="5780892" y="213369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28" name="Table 16">
            <a:extLst>
              <a:ext uri="{FF2B5EF4-FFF2-40B4-BE49-F238E27FC236}">
                <a16:creationId xmlns:a16="http://schemas.microsoft.com/office/drawing/2014/main" id="{026C8375-55A3-4238-AF76-464823CF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71061"/>
              </p:ext>
            </p:extLst>
          </p:nvPr>
        </p:nvGraphicFramePr>
        <p:xfrm>
          <a:off x="6848042" y="2583656"/>
          <a:ext cx="145189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9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00CFF888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2BDA233-D496-4FAF-9693-9E6536474373}"/>
              </a:ext>
            </a:extLst>
          </p:cNvPr>
          <p:cNvSpPr/>
          <p:nvPr/>
        </p:nvSpPr>
        <p:spPr>
          <a:xfrm>
            <a:off x="7197223" y="2115052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B0725DFC-C3C8-459A-8BC3-A5DD92A74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13744"/>
              </p:ext>
            </p:extLst>
          </p:nvPr>
        </p:nvGraphicFramePr>
        <p:xfrm>
          <a:off x="8539037" y="2566761"/>
          <a:ext cx="145189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9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00CFF788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00D25D6-4CDF-4F26-AB60-71E9BD0BF6BB}"/>
              </a:ext>
            </a:extLst>
          </p:cNvPr>
          <p:cNvSpPr/>
          <p:nvPr/>
        </p:nvSpPr>
        <p:spPr>
          <a:xfrm>
            <a:off x="8888218" y="209815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z</a:t>
            </a:r>
            <a:endParaRPr lang="en-RW" sz="2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A95F05-0BC6-4C2D-A705-717103E3F1A1}"/>
              </a:ext>
            </a:extLst>
          </p:cNvPr>
          <p:cNvSpPr/>
          <p:nvPr/>
        </p:nvSpPr>
        <p:spPr>
          <a:xfrm>
            <a:off x="6170567" y="480181"/>
            <a:ext cx="945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P[1]</a:t>
            </a:r>
            <a:endParaRPr lang="en-RW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E7EC6B-9EFA-4DD2-A3AA-6BE3B267C223}"/>
              </a:ext>
            </a:extLst>
          </p:cNvPr>
          <p:cNvSpPr/>
          <p:nvPr/>
        </p:nvSpPr>
        <p:spPr>
          <a:xfrm>
            <a:off x="7827414" y="495166"/>
            <a:ext cx="945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P[2]</a:t>
            </a:r>
            <a:endParaRPr lang="en-RW" sz="2800" b="1" dirty="0"/>
          </a:p>
        </p:txBody>
      </p:sp>
    </p:spTree>
    <p:extLst>
      <p:ext uri="{BB962C8B-B14F-4D97-AF65-F5344CB8AC3E}">
        <p14:creationId xmlns:p14="http://schemas.microsoft.com/office/powerpoint/2010/main" val="351141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837-459E-4831-A620-80FBEA11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909"/>
            <a:ext cx="10515600" cy="771344"/>
          </a:xfrm>
        </p:spPr>
        <p:txBody>
          <a:bodyPr/>
          <a:lstStyle/>
          <a:p>
            <a:r>
              <a:rPr lang="en-US" dirty="0"/>
              <a:t>Multiple indirections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8D31-BAFB-4581-A9D2-01B210D23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5001"/>
            <a:ext cx="10515600" cy="4570233"/>
          </a:xfrm>
        </p:spPr>
        <p:txBody>
          <a:bodyPr/>
          <a:lstStyle/>
          <a:p>
            <a:r>
              <a:rPr lang="en-US" dirty="0"/>
              <a:t>A pointer to a pointer is a form of multiple indirection, or a chain of pointers.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544D-FD7B-4322-B352-07A008D7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8B584E87-839C-4280-97F4-A024D2C54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99883"/>
              </p:ext>
            </p:extLst>
          </p:nvPr>
        </p:nvGraphicFramePr>
        <p:xfrm>
          <a:off x="5146725" y="260229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207407B-CF27-44AD-9913-4F2AC37A8C08}"/>
              </a:ext>
            </a:extLst>
          </p:cNvPr>
          <p:cNvSpPr/>
          <p:nvPr/>
        </p:nvSpPr>
        <p:spPr>
          <a:xfrm>
            <a:off x="5654282" y="213369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667B7DA-56B5-4E87-8AFC-DDE293E1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53316"/>
              </p:ext>
            </p:extLst>
          </p:nvPr>
        </p:nvGraphicFramePr>
        <p:xfrm>
          <a:off x="7171461" y="2602298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highlight>
                            <a:srgbClr val="00FFFF"/>
                          </a:highlight>
                        </a:rPr>
                        <a:t>0001</a:t>
                      </a:r>
                      <a:endParaRPr lang="en-RW" sz="2400" dirty="0">
                        <a:solidFill>
                          <a:sysClr val="windowText" lastClr="00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C78210D-F07F-4B0D-B3FA-8B21EF567160}"/>
              </a:ext>
            </a:extLst>
          </p:cNvPr>
          <p:cNvSpPr/>
          <p:nvPr/>
        </p:nvSpPr>
        <p:spPr>
          <a:xfrm>
            <a:off x="7679018" y="213369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7EA7EACA-D5EE-4859-8DFE-16E277EB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93947"/>
              </p:ext>
            </p:extLst>
          </p:nvPr>
        </p:nvGraphicFramePr>
        <p:xfrm>
          <a:off x="9174784" y="2575560"/>
          <a:ext cx="13521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36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00FFF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00FE0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800FA09-F980-4737-B942-FC8F0654490F}"/>
              </a:ext>
            </a:extLst>
          </p:cNvPr>
          <p:cNvSpPr/>
          <p:nvPr/>
        </p:nvSpPr>
        <p:spPr>
          <a:xfrm>
            <a:off x="9599258" y="2111139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C803B-A01A-4616-94E7-87F8E2B5F0DB}"/>
              </a:ext>
            </a:extLst>
          </p:cNvPr>
          <p:cNvSpPr/>
          <p:nvPr/>
        </p:nvSpPr>
        <p:spPr>
          <a:xfrm>
            <a:off x="838199" y="1595021"/>
            <a:ext cx="84605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p, ** q;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q = &amp;p;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*q;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prints the value of 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**q;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prints the value of 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8CBCD-2180-47DB-AF6D-4CCE0B05DCD6}"/>
              </a:ext>
            </a:extLst>
          </p:cNvPr>
          <p:cNvCxnSpPr>
            <a:cxnSpLocks/>
          </p:cNvCxnSpPr>
          <p:nvPr/>
        </p:nvCxnSpPr>
        <p:spPr>
          <a:xfrm flipH="1">
            <a:off x="6424248" y="2813538"/>
            <a:ext cx="747213" cy="64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B18D24-7732-498D-A8E5-C55D7F52435A}"/>
              </a:ext>
            </a:extLst>
          </p:cNvPr>
          <p:cNvCxnSpPr>
            <a:cxnSpLocks/>
          </p:cNvCxnSpPr>
          <p:nvPr/>
        </p:nvCxnSpPr>
        <p:spPr>
          <a:xfrm flipH="1">
            <a:off x="8426346" y="2707918"/>
            <a:ext cx="747213" cy="64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69942C-D724-4C60-85C3-2606B46EF05A}"/>
              </a:ext>
            </a:extLst>
          </p:cNvPr>
          <p:cNvSpPr/>
          <p:nvPr/>
        </p:nvSpPr>
        <p:spPr>
          <a:xfrm>
            <a:off x="2613954" y="4489643"/>
            <a:ext cx="635683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6E403C-656E-4BB6-B4AC-FC8DAB50E7FB}"/>
              </a:ext>
            </a:extLst>
          </p:cNvPr>
          <p:cNvCxnSpPr>
            <a:cxnSpLocks/>
          </p:cNvCxnSpPr>
          <p:nvPr/>
        </p:nvCxnSpPr>
        <p:spPr>
          <a:xfrm flipV="1">
            <a:off x="3249637" y="4332849"/>
            <a:ext cx="745588" cy="407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FC8B5-2457-4BA2-BB15-846D3B5A1147}"/>
              </a:ext>
            </a:extLst>
          </p:cNvPr>
          <p:cNvSpPr/>
          <p:nvPr/>
        </p:nvSpPr>
        <p:spPr>
          <a:xfrm>
            <a:off x="3995225" y="4039477"/>
            <a:ext cx="704039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DC80C4-3624-42F8-87B0-14ABB7EC364E}"/>
              </a:ext>
            </a:extLst>
          </p:cNvPr>
          <p:cNvSpPr/>
          <p:nvPr/>
        </p:nvSpPr>
        <p:spPr>
          <a:xfrm>
            <a:off x="3995225" y="4079894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0001</a:t>
            </a:r>
            <a:endParaRPr lang="en-RW" sz="2000" b="1" dirty="0">
              <a:highlight>
                <a:srgbClr val="00FFFF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7FF2F4-0AE0-4D75-8763-7BE0569C423E}"/>
              </a:ext>
            </a:extLst>
          </p:cNvPr>
          <p:cNvSpPr/>
          <p:nvPr/>
        </p:nvSpPr>
        <p:spPr>
          <a:xfrm>
            <a:off x="2613955" y="5218819"/>
            <a:ext cx="763192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F1882-E0F0-40CC-906C-81C717677C7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77146" y="5107601"/>
            <a:ext cx="1012874" cy="362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AC4C00D-D78F-4046-9141-A6578FE61C5A}"/>
              </a:ext>
            </a:extLst>
          </p:cNvPr>
          <p:cNvSpPr/>
          <p:nvPr/>
        </p:nvSpPr>
        <p:spPr>
          <a:xfrm>
            <a:off x="4390020" y="4867129"/>
            <a:ext cx="704039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C0B8D1-9E18-4A5B-B7BF-13F619867D69}"/>
              </a:ext>
            </a:extLst>
          </p:cNvPr>
          <p:cNvSpPr/>
          <p:nvPr/>
        </p:nvSpPr>
        <p:spPr>
          <a:xfrm>
            <a:off x="4390020" y="490754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10</a:t>
            </a:r>
            <a:endParaRPr lang="en-RW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527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5E5-174A-434E-951E-5AB7AF9A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initialization is must!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C779-666B-421D-8A6C-D52F3F41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we must make sure to initialize or define variables, the same applies to pointers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E5D0-74FA-4F14-9B46-A584FE6E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683AC-7428-4115-AB06-13B55B10DCFB}"/>
              </a:ext>
            </a:extLst>
          </p:cNvPr>
          <p:cNvSpPr/>
          <p:nvPr/>
        </p:nvSpPr>
        <p:spPr>
          <a:xfrm>
            <a:off x="1050388" y="26846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*p = x; // where does p point?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A9836-D028-4796-AC7F-4621ED4A8E7F}"/>
              </a:ext>
            </a:extLst>
          </p:cNvPr>
          <p:cNvSpPr/>
          <p:nvPr/>
        </p:nvSpPr>
        <p:spPr>
          <a:xfrm>
            <a:off x="1434578" y="4848013"/>
            <a:ext cx="5458592" cy="45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A2E8F-AA67-4871-89E3-AA32F4133474}"/>
              </a:ext>
            </a:extLst>
          </p:cNvPr>
          <p:cNvSpPr/>
          <p:nvPr/>
        </p:nvSpPr>
        <p:spPr>
          <a:xfrm>
            <a:off x="6445441" y="4059665"/>
            <a:ext cx="913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highlight>
                  <a:srgbClr val="00FFFF"/>
                </a:highlight>
              </a:rPr>
              <a:t>ERROR</a:t>
            </a:r>
            <a:endParaRPr lang="en-RW" sz="2000" b="1" dirty="0">
              <a:highlight>
                <a:srgbClr val="00FFFF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83F7D-8751-45E7-974C-2E4BBFE65295}"/>
              </a:ext>
            </a:extLst>
          </p:cNvPr>
          <p:cNvCxnSpPr>
            <a:cxnSpLocks/>
          </p:cNvCxnSpPr>
          <p:nvPr/>
        </p:nvCxnSpPr>
        <p:spPr>
          <a:xfrm flipV="1">
            <a:off x="5838092" y="4389753"/>
            <a:ext cx="745588" cy="407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7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3A52-417E-4A19-AE2F-43379971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lectures log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4992-23DD-4DD3-8F76-139CCD1F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https://docs.google.com/spreadsheets/d/1LoI1nyp5jRlI-H1FTRFK8JS7saoNvNimhpueWdZFsMo/edit?usp=sharing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B944-0F8E-4ECC-B42D-7E4C2074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8949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AC94-6920-487F-B1C8-F0016AF1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6" y="226313"/>
            <a:ext cx="10515600" cy="771344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4C9D-9236-4EB2-BC4E-56D05C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45B2C-B7F2-4F88-9C7F-0D0E0F81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8" y="1991395"/>
            <a:ext cx="3516737" cy="38607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E8E4B-CE4A-4279-A84B-2BCCE6968F55}"/>
              </a:ext>
            </a:extLst>
          </p:cNvPr>
          <p:cNvSpPr/>
          <p:nvPr/>
        </p:nvSpPr>
        <p:spPr>
          <a:xfrm>
            <a:off x="107851" y="22631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*q;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of variables:"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variables:"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&amp;q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6D5B3-CAA1-46F8-B157-D5690037762A}"/>
              </a:ext>
            </a:extLst>
          </p:cNvPr>
          <p:cNvSpPr/>
          <p:nvPr/>
        </p:nvSpPr>
        <p:spPr>
          <a:xfrm>
            <a:off x="5894364" y="2644726"/>
            <a:ext cx="2039815" cy="393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231E2-87D2-467A-BF2F-32E429202DB2}"/>
              </a:ext>
            </a:extLst>
          </p:cNvPr>
          <p:cNvSpPr/>
          <p:nvPr/>
        </p:nvSpPr>
        <p:spPr>
          <a:xfrm>
            <a:off x="5894364" y="4711482"/>
            <a:ext cx="2039815" cy="393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412E4-5323-4E06-8296-6AA77173718D}"/>
              </a:ext>
            </a:extLst>
          </p:cNvPr>
          <p:cNvSpPr/>
          <p:nvPr/>
        </p:nvSpPr>
        <p:spPr>
          <a:xfrm>
            <a:off x="9988062" y="3197308"/>
            <a:ext cx="203043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Pointer </a:t>
            </a:r>
            <a:r>
              <a:rPr lang="en-US" sz="2000" b="1" dirty="0"/>
              <a:t>p</a:t>
            </a:r>
            <a:r>
              <a:rPr lang="en-US" sz="2000" dirty="0"/>
              <a:t> holding the address of variable </a:t>
            </a:r>
            <a:r>
              <a:rPr lang="en-US" sz="2000" b="1" dirty="0"/>
              <a:t>x</a:t>
            </a:r>
            <a:endParaRPr lang="en-RW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0C0308-A443-440B-A6DF-D77A9B8792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934179" y="2841674"/>
            <a:ext cx="2053883" cy="8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39534B-E2B0-494E-853D-AE3B067FA5B4}"/>
              </a:ext>
            </a:extLst>
          </p:cNvPr>
          <p:cNvCxnSpPr>
            <a:stCxn id="8" idx="3"/>
          </p:cNvCxnSpPr>
          <p:nvPr/>
        </p:nvCxnSpPr>
        <p:spPr>
          <a:xfrm flipV="1">
            <a:off x="7934179" y="3819379"/>
            <a:ext cx="2053883" cy="108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5E81F4-7596-42CF-BEEB-25B9E8291737}"/>
              </a:ext>
            </a:extLst>
          </p:cNvPr>
          <p:cNvSpPr/>
          <p:nvPr/>
        </p:nvSpPr>
        <p:spPr>
          <a:xfrm>
            <a:off x="3413760" y="991444"/>
            <a:ext cx="700102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addresses you see when you run the program may differ</a:t>
            </a:r>
          </a:p>
          <a:p>
            <a:pPr algn="just"/>
            <a:r>
              <a:rPr lang="en-US" sz="2000" dirty="0"/>
              <a:t>from those shown here, but the net effect will be the same</a:t>
            </a:r>
            <a:endParaRPr lang="en-RW" sz="2000" dirty="0"/>
          </a:p>
        </p:txBody>
      </p:sp>
    </p:spTree>
    <p:extLst>
      <p:ext uri="{BB962C8B-B14F-4D97-AF65-F5344CB8AC3E}">
        <p14:creationId xmlns:p14="http://schemas.microsoft.com/office/powerpoint/2010/main" val="38904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5831-B2B0-43EF-AC26-F265ED68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operator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6550-450E-4FFC-8EFD-978B2C56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we used * while declaring pointer</a:t>
            </a:r>
          </a:p>
          <a:p>
            <a:r>
              <a:rPr lang="en-US" dirty="0"/>
              <a:t>We can also use * to extract/fetch the value pointed by the pointer. (</a:t>
            </a:r>
            <a:r>
              <a:rPr lang="en-US" b="1" i="1" dirty="0"/>
              <a:t>also</a:t>
            </a:r>
            <a:r>
              <a:rPr lang="en-US" dirty="0"/>
              <a:t> </a:t>
            </a:r>
            <a:r>
              <a:rPr lang="en-US" b="1" i="1" dirty="0"/>
              <a:t>known as dereferencing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B2864-D6EC-4633-87D2-D90B2C07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38153-B55B-40B2-8099-D06CD1AA799E}"/>
              </a:ext>
            </a:extLst>
          </p:cNvPr>
          <p:cNvSpPr/>
          <p:nvPr/>
        </p:nvSpPr>
        <p:spPr>
          <a:xfrm>
            <a:off x="838200" y="3085242"/>
            <a:ext cx="9950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present at the location pointed by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8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F20C-A3FF-4F4D-9893-BDC9D27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4FC5A-146B-4CC3-8E34-F8117CAA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95" y="4248443"/>
            <a:ext cx="6786000" cy="19694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A84003-46E5-40AE-AD2F-7537D0398CB6}"/>
              </a:ext>
            </a:extLst>
          </p:cNvPr>
          <p:cNvSpPr/>
          <p:nvPr/>
        </p:nvSpPr>
        <p:spPr>
          <a:xfrm>
            <a:off x="206325" y="350500"/>
            <a:ext cx="109212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of 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of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present at the location pointed by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FD303674-0FC8-4F68-BC2D-5F676368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60807"/>
              </p:ext>
            </p:extLst>
          </p:nvPr>
        </p:nvGraphicFramePr>
        <p:xfrm>
          <a:off x="6780628" y="1831610"/>
          <a:ext cx="149677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73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0099FD48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0099FD54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6D9F35-3E96-4385-9D8A-5C014EBC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36467"/>
              </p:ext>
            </p:extLst>
          </p:nvPr>
        </p:nvGraphicFramePr>
        <p:xfrm>
          <a:off x="9191039" y="1830512"/>
          <a:ext cx="128939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9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0099FD48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97223CE-F317-4EB5-BCE0-CE1BAEF3D7CB}"/>
              </a:ext>
            </a:extLst>
          </p:cNvPr>
          <p:cNvSpPr/>
          <p:nvPr/>
        </p:nvSpPr>
        <p:spPr>
          <a:xfrm>
            <a:off x="9509424" y="127859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B6036-397A-4E97-833D-C75B84E81B59}"/>
              </a:ext>
            </a:extLst>
          </p:cNvPr>
          <p:cNvSpPr/>
          <p:nvPr/>
        </p:nvSpPr>
        <p:spPr>
          <a:xfrm>
            <a:off x="7292146" y="127859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F7A16D-8800-4702-86DA-6B6F2E48E64F}"/>
              </a:ext>
            </a:extLst>
          </p:cNvPr>
          <p:cNvCxnSpPr>
            <a:cxnSpLocks/>
          </p:cNvCxnSpPr>
          <p:nvPr/>
        </p:nvCxnSpPr>
        <p:spPr>
          <a:xfrm>
            <a:off x="8277400" y="2112764"/>
            <a:ext cx="849540" cy="3853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C94-4116-4A41-86B7-05566FB5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412141"/>
            <a:ext cx="10515600" cy="771344"/>
          </a:xfrm>
        </p:spPr>
        <p:txBody>
          <a:bodyPr/>
          <a:lstStyle/>
          <a:p>
            <a:r>
              <a:rPr lang="en-US" b="1" dirty="0"/>
              <a:t>Assigning Values Through a Pointer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99C6-F442-42F9-B424-93BE6244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7FD6-3302-45BD-9120-D8A0FEA159E9}"/>
              </a:ext>
            </a:extLst>
          </p:cNvPr>
          <p:cNvSpPr/>
          <p:nvPr/>
        </p:nvSpPr>
        <p:spPr>
          <a:xfrm>
            <a:off x="247357" y="1089164"/>
            <a:ext cx="62507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* q;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y = 9;</a:t>
            </a:r>
          </a:p>
          <a:p>
            <a:pPr lvl="1"/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//while assigning value, make sure L.H.S matches with R.H.S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  <a:endParaRPr lang="en-RW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 r, *s;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= p;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 = q;</a:t>
            </a:r>
            <a:endParaRPr lang="en-RW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DE124258-3906-4E78-980C-1798EE5AA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82067"/>
              </p:ext>
            </p:extLst>
          </p:nvPr>
        </p:nvGraphicFramePr>
        <p:xfrm>
          <a:off x="6169238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31EAC3-2F4B-453A-B980-74C91827B220}"/>
              </a:ext>
            </a:extLst>
          </p:cNvPr>
          <p:cNvSpPr/>
          <p:nvPr/>
        </p:nvSpPr>
        <p:spPr>
          <a:xfrm>
            <a:off x="6518419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284AF28-AD0C-4E09-903B-B114CDC7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25850"/>
              </p:ext>
            </p:extLst>
          </p:nvPr>
        </p:nvGraphicFramePr>
        <p:xfrm>
          <a:off x="7390224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F145FB-071C-4914-8B92-B6D0DF2F3F92}"/>
              </a:ext>
            </a:extLst>
          </p:cNvPr>
          <p:cNvSpPr/>
          <p:nvPr/>
        </p:nvSpPr>
        <p:spPr>
          <a:xfrm>
            <a:off x="7739405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26E4B732-29F5-4785-86C1-CEBB4DAA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7593"/>
              </p:ext>
            </p:extLst>
          </p:nvPr>
        </p:nvGraphicFramePr>
        <p:xfrm>
          <a:off x="8574815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889A275-8C4B-4F30-89A4-10FB42EB8922}"/>
              </a:ext>
            </a:extLst>
          </p:cNvPr>
          <p:cNvSpPr/>
          <p:nvPr/>
        </p:nvSpPr>
        <p:spPr>
          <a:xfrm>
            <a:off x="8923996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B9BE4A7-64E0-4AA4-B618-93720AFD6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64704"/>
              </p:ext>
            </p:extLst>
          </p:nvPr>
        </p:nvGraphicFramePr>
        <p:xfrm>
          <a:off x="9756497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9A71AFF-EAE2-4851-A7D7-6D633E0A8FC2}"/>
              </a:ext>
            </a:extLst>
          </p:cNvPr>
          <p:cNvSpPr/>
          <p:nvPr/>
        </p:nvSpPr>
        <p:spPr>
          <a:xfrm>
            <a:off x="10105678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F2A4CD59-C3B7-4717-9ACE-013A1274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58501"/>
              </p:ext>
            </p:extLst>
          </p:nvPr>
        </p:nvGraphicFramePr>
        <p:xfrm>
          <a:off x="7197353" y="4766743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408C8B1-6D0E-4645-9FDE-FC983F3F846F}"/>
              </a:ext>
            </a:extLst>
          </p:cNvPr>
          <p:cNvSpPr/>
          <p:nvPr/>
        </p:nvSpPr>
        <p:spPr>
          <a:xfrm>
            <a:off x="7546534" y="4213731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7C6BD4-ECD7-49AC-8CB0-5832300E5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57982"/>
              </p:ext>
            </p:extLst>
          </p:nvPr>
        </p:nvGraphicFramePr>
        <p:xfrm>
          <a:off x="8418339" y="4766743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FD0334F-081E-4C25-A49E-1EB3BF65BAF2}"/>
              </a:ext>
            </a:extLst>
          </p:cNvPr>
          <p:cNvSpPr/>
          <p:nvPr/>
        </p:nvSpPr>
        <p:spPr>
          <a:xfrm>
            <a:off x="8767520" y="4213731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CD7B01B0-346A-409D-AA77-23BF4419B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52931"/>
              </p:ext>
            </p:extLst>
          </p:nvPr>
        </p:nvGraphicFramePr>
        <p:xfrm>
          <a:off x="9602930" y="4764930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8053E73-F3EF-432F-8D83-1B363D274B27}"/>
              </a:ext>
            </a:extLst>
          </p:cNvPr>
          <p:cNvSpPr/>
          <p:nvPr/>
        </p:nvSpPr>
        <p:spPr>
          <a:xfrm>
            <a:off x="9952111" y="421191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1210C477-0D38-4902-BB3A-4B8C35A6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95204"/>
              </p:ext>
            </p:extLst>
          </p:nvPr>
        </p:nvGraphicFramePr>
        <p:xfrm>
          <a:off x="10784612" y="4764930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52B2D76-D802-4695-B01C-9CE164899E19}"/>
              </a:ext>
            </a:extLst>
          </p:cNvPr>
          <p:cNvSpPr/>
          <p:nvPr/>
        </p:nvSpPr>
        <p:spPr>
          <a:xfrm>
            <a:off x="11133793" y="421191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829782A8-0F16-4456-BF81-7A6FAEE5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47145"/>
              </p:ext>
            </p:extLst>
          </p:nvPr>
        </p:nvGraphicFramePr>
        <p:xfrm>
          <a:off x="4809365" y="4735138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0FFF0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E521EF5-5366-4580-B5E7-48866D4721DE}"/>
              </a:ext>
            </a:extLst>
          </p:cNvPr>
          <p:cNvSpPr/>
          <p:nvPr/>
        </p:nvSpPr>
        <p:spPr>
          <a:xfrm>
            <a:off x="5158546" y="4182126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r</a:t>
            </a:r>
            <a:endParaRPr lang="en-RW" sz="2800" b="1" dirty="0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8EFFF40C-232E-4520-9BD5-21743B7A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43088"/>
              </p:ext>
            </p:extLst>
          </p:nvPr>
        </p:nvGraphicFramePr>
        <p:xfrm>
          <a:off x="6030351" y="4735138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0FFF4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A3472C2-06F4-4E57-97D0-ED0DEA9C6C5A}"/>
              </a:ext>
            </a:extLst>
          </p:cNvPr>
          <p:cNvSpPr/>
          <p:nvPr/>
        </p:nvSpPr>
        <p:spPr>
          <a:xfrm>
            <a:off x="6379532" y="4182126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s</a:t>
            </a:r>
            <a:endParaRPr lang="en-RW" sz="2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75F6A-64B8-463E-917E-BA3FA5F6BE26}"/>
              </a:ext>
            </a:extLst>
          </p:cNvPr>
          <p:cNvSpPr/>
          <p:nvPr/>
        </p:nvSpPr>
        <p:spPr>
          <a:xfrm>
            <a:off x="7722400" y="236048"/>
            <a:ext cx="2366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1826A4-A76D-4090-BC7D-B7CD4B8E97A0}"/>
              </a:ext>
            </a:extLst>
          </p:cNvPr>
          <p:cNvSpPr/>
          <p:nvPr/>
        </p:nvSpPr>
        <p:spPr>
          <a:xfrm>
            <a:off x="7089073" y="1489098"/>
            <a:ext cx="2906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r   =   p;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4CA629-49CA-44FD-B19D-32C94CD008BC}"/>
              </a:ext>
            </a:extLst>
          </p:cNvPr>
          <p:cNvSpPr/>
          <p:nvPr/>
        </p:nvSpPr>
        <p:spPr>
          <a:xfrm rot="19948415">
            <a:off x="4380917" y="1992573"/>
            <a:ext cx="2168544" cy="771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3563B-38BB-48A6-8C4B-8F100334BDAA}"/>
              </a:ext>
            </a:extLst>
          </p:cNvPr>
          <p:cNvSpPr/>
          <p:nvPr/>
        </p:nvSpPr>
        <p:spPr>
          <a:xfrm>
            <a:off x="8161436" y="345324"/>
            <a:ext cx="5250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3D5EE-3314-4D89-9859-28D3B49071AE}"/>
              </a:ext>
            </a:extLst>
          </p:cNvPr>
          <p:cNvSpPr/>
          <p:nvPr/>
        </p:nvSpPr>
        <p:spPr>
          <a:xfrm>
            <a:off x="9167820" y="350914"/>
            <a:ext cx="739699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0D8A76-0D74-45C7-8C0F-9ACC61F81166}"/>
              </a:ext>
            </a:extLst>
          </p:cNvPr>
          <p:cNvSpPr/>
          <p:nvPr/>
        </p:nvSpPr>
        <p:spPr>
          <a:xfrm>
            <a:off x="6341252" y="828069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Pointer/address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47C2A-972E-423D-A74E-7FEEDF1E8E72}"/>
              </a:ext>
            </a:extLst>
          </p:cNvPr>
          <p:cNvSpPr/>
          <p:nvPr/>
        </p:nvSpPr>
        <p:spPr>
          <a:xfrm>
            <a:off x="8654529" y="842965"/>
            <a:ext cx="1633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B3C955-CEEF-4B94-AF37-01F8E316E8A9}"/>
              </a:ext>
            </a:extLst>
          </p:cNvPr>
          <p:cNvSpPr/>
          <p:nvPr/>
        </p:nvSpPr>
        <p:spPr>
          <a:xfrm>
            <a:off x="6155311" y="1950208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Pointer/address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2FD3D4-8935-44D9-9540-DEE6E45ADCF9}"/>
              </a:ext>
            </a:extLst>
          </p:cNvPr>
          <p:cNvSpPr/>
          <p:nvPr/>
        </p:nvSpPr>
        <p:spPr>
          <a:xfrm>
            <a:off x="8500633" y="1947797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Pointer/address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97BA3B-7ED2-4C4C-AD1B-7715B1A73E15}"/>
              </a:ext>
            </a:extLst>
          </p:cNvPr>
          <p:cNvSpPr/>
          <p:nvPr/>
        </p:nvSpPr>
        <p:spPr>
          <a:xfrm>
            <a:off x="9270708" y="1590821"/>
            <a:ext cx="591222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B511-6729-456F-8B71-19BA5FCD61A4}"/>
              </a:ext>
            </a:extLst>
          </p:cNvPr>
          <p:cNvSpPr/>
          <p:nvPr/>
        </p:nvSpPr>
        <p:spPr>
          <a:xfrm>
            <a:off x="7490704" y="1585209"/>
            <a:ext cx="5250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70117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C94-4116-4A41-86B7-05566FB5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412141"/>
            <a:ext cx="6290280" cy="771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Change the value of variables indirectly using pointers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99C6-F442-42F9-B424-93BE6244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DE124258-3906-4E78-980C-1798EE5AA194}"/>
              </a:ext>
            </a:extLst>
          </p:cNvPr>
          <p:cNvGraphicFramePr>
            <a:graphicFrameLocks noGrp="1"/>
          </p:cNvGraphicFramePr>
          <p:nvPr/>
        </p:nvGraphicFramePr>
        <p:xfrm>
          <a:off x="6169238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31EAC3-2F4B-453A-B980-74C91827B220}"/>
              </a:ext>
            </a:extLst>
          </p:cNvPr>
          <p:cNvSpPr/>
          <p:nvPr/>
        </p:nvSpPr>
        <p:spPr>
          <a:xfrm>
            <a:off x="6518419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284AF28-AD0C-4E09-903B-B114CDC77CCB}"/>
              </a:ext>
            </a:extLst>
          </p:cNvPr>
          <p:cNvGraphicFramePr>
            <a:graphicFrameLocks noGrp="1"/>
          </p:cNvGraphicFramePr>
          <p:nvPr/>
        </p:nvGraphicFramePr>
        <p:xfrm>
          <a:off x="7390224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F145FB-071C-4914-8B92-B6D0DF2F3F92}"/>
              </a:ext>
            </a:extLst>
          </p:cNvPr>
          <p:cNvSpPr/>
          <p:nvPr/>
        </p:nvSpPr>
        <p:spPr>
          <a:xfrm>
            <a:off x="7739405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26E4B732-29F5-4785-86C1-CEBB4DAA897C}"/>
              </a:ext>
            </a:extLst>
          </p:cNvPr>
          <p:cNvGraphicFramePr>
            <a:graphicFrameLocks noGrp="1"/>
          </p:cNvGraphicFramePr>
          <p:nvPr/>
        </p:nvGraphicFramePr>
        <p:xfrm>
          <a:off x="8574815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889A275-8C4B-4F30-89A4-10FB42EB8922}"/>
              </a:ext>
            </a:extLst>
          </p:cNvPr>
          <p:cNvSpPr/>
          <p:nvPr/>
        </p:nvSpPr>
        <p:spPr>
          <a:xfrm>
            <a:off x="8923996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B9BE4A7-64E0-4AA4-B618-93720AFD656E}"/>
              </a:ext>
            </a:extLst>
          </p:cNvPr>
          <p:cNvGraphicFramePr>
            <a:graphicFrameLocks noGrp="1"/>
          </p:cNvGraphicFramePr>
          <p:nvPr/>
        </p:nvGraphicFramePr>
        <p:xfrm>
          <a:off x="9756497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9A71AFF-EAE2-4851-A7D7-6D633E0A8FC2}"/>
              </a:ext>
            </a:extLst>
          </p:cNvPr>
          <p:cNvSpPr/>
          <p:nvPr/>
        </p:nvSpPr>
        <p:spPr>
          <a:xfrm>
            <a:off x="10105678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75F6A-64B8-463E-917E-BA3FA5F6BE26}"/>
              </a:ext>
            </a:extLst>
          </p:cNvPr>
          <p:cNvSpPr/>
          <p:nvPr/>
        </p:nvSpPr>
        <p:spPr>
          <a:xfrm>
            <a:off x="7490704" y="236048"/>
            <a:ext cx="2598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*p = 17;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1826A4-A76D-4090-BC7D-B7CD4B8E97A0}"/>
              </a:ext>
            </a:extLst>
          </p:cNvPr>
          <p:cNvSpPr/>
          <p:nvPr/>
        </p:nvSpPr>
        <p:spPr>
          <a:xfrm>
            <a:off x="6750038" y="1489098"/>
            <a:ext cx="3584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*q   = *q+10;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4CA629-49CA-44FD-B19D-32C94CD008BC}"/>
              </a:ext>
            </a:extLst>
          </p:cNvPr>
          <p:cNvSpPr/>
          <p:nvPr/>
        </p:nvSpPr>
        <p:spPr>
          <a:xfrm rot="19948415">
            <a:off x="4380917" y="1992573"/>
            <a:ext cx="2168544" cy="771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3563B-38BB-48A6-8C4B-8F100334BDAA}"/>
              </a:ext>
            </a:extLst>
          </p:cNvPr>
          <p:cNvSpPr/>
          <p:nvPr/>
        </p:nvSpPr>
        <p:spPr>
          <a:xfrm>
            <a:off x="8161436" y="345324"/>
            <a:ext cx="5250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3D5EE-3314-4D89-9859-28D3B49071AE}"/>
              </a:ext>
            </a:extLst>
          </p:cNvPr>
          <p:cNvSpPr/>
          <p:nvPr/>
        </p:nvSpPr>
        <p:spPr>
          <a:xfrm>
            <a:off x="9167820" y="350914"/>
            <a:ext cx="739699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0D8A76-0D74-45C7-8C0F-9ACC61F81166}"/>
              </a:ext>
            </a:extLst>
          </p:cNvPr>
          <p:cNvSpPr/>
          <p:nvPr/>
        </p:nvSpPr>
        <p:spPr>
          <a:xfrm>
            <a:off x="7518043" y="800965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47C2A-972E-423D-A74E-7FEEDF1E8E72}"/>
              </a:ext>
            </a:extLst>
          </p:cNvPr>
          <p:cNvSpPr/>
          <p:nvPr/>
        </p:nvSpPr>
        <p:spPr>
          <a:xfrm>
            <a:off x="8654529" y="842965"/>
            <a:ext cx="1633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B3C955-CEEF-4B94-AF37-01F8E316E8A9}"/>
              </a:ext>
            </a:extLst>
          </p:cNvPr>
          <p:cNvSpPr/>
          <p:nvPr/>
        </p:nvSpPr>
        <p:spPr>
          <a:xfrm>
            <a:off x="6860633" y="1978344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2FD3D4-8935-44D9-9540-DEE6E45ADCF9}"/>
              </a:ext>
            </a:extLst>
          </p:cNvPr>
          <p:cNvSpPr/>
          <p:nvPr/>
        </p:nvSpPr>
        <p:spPr>
          <a:xfrm>
            <a:off x="8651764" y="1978135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97BA3B-7ED2-4C4C-AD1B-7715B1A73E15}"/>
              </a:ext>
            </a:extLst>
          </p:cNvPr>
          <p:cNvSpPr/>
          <p:nvPr/>
        </p:nvSpPr>
        <p:spPr>
          <a:xfrm>
            <a:off x="8917606" y="1590821"/>
            <a:ext cx="1370704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B511-6729-456F-8B71-19BA5FCD61A4}"/>
              </a:ext>
            </a:extLst>
          </p:cNvPr>
          <p:cNvSpPr/>
          <p:nvPr/>
        </p:nvSpPr>
        <p:spPr>
          <a:xfrm>
            <a:off x="7259804" y="1585209"/>
            <a:ext cx="7559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5F8D9-CD51-4568-AE54-3449274DCC56}"/>
              </a:ext>
            </a:extLst>
          </p:cNvPr>
          <p:cNvSpPr/>
          <p:nvPr/>
        </p:nvSpPr>
        <p:spPr>
          <a:xfrm>
            <a:off x="348497" y="1341070"/>
            <a:ext cx="64957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* q;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9;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17;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*q = *q + 10;</a:t>
            </a:r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4101D73A-6BD8-4F36-B364-1B769986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74302"/>
              </p:ext>
            </p:extLst>
          </p:nvPr>
        </p:nvGraphicFramePr>
        <p:xfrm>
          <a:off x="6192654" y="4809902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153F485-142F-438E-A427-01FEF541CD9A}"/>
              </a:ext>
            </a:extLst>
          </p:cNvPr>
          <p:cNvSpPr/>
          <p:nvPr/>
        </p:nvSpPr>
        <p:spPr>
          <a:xfrm>
            <a:off x="6541835" y="4256890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198860E5-56F5-48CE-81B2-DA7EAC27C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835"/>
              </p:ext>
            </p:extLst>
          </p:nvPr>
        </p:nvGraphicFramePr>
        <p:xfrm>
          <a:off x="7413640" y="4809902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5F58720F-A36A-4510-A3BF-2B07D299FE0D}"/>
              </a:ext>
            </a:extLst>
          </p:cNvPr>
          <p:cNvSpPr/>
          <p:nvPr/>
        </p:nvSpPr>
        <p:spPr>
          <a:xfrm>
            <a:off x="7762821" y="4256890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14C663E3-D3C5-4605-BE11-A61B23A0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3436"/>
              </p:ext>
            </p:extLst>
          </p:nvPr>
        </p:nvGraphicFramePr>
        <p:xfrm>
          <a:off x="8598231" y="480808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7085AC16-49A9-41F1-9A0E-2ACDB8244DF7}"/>
              </a:ext>
            </a:extLst>
          </p:cNvPr>
          <p:cNvSpPr/>
          <p:nvPr/>
        </p:nvSpPr>
        <p:spPr>
          <a:xfrm>
            <a:off x="8947412" y="425507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45" name="Table 16">
            <a:extLst>
              <a:ext uri="{FF2B5EF4-FFF2-40B4-BE49-F238E27FC236}">
                <a16:creationId xmlns:a16="http://schemas.microsoft.com/office/drawing/2014/main" id="{0D7B5B9D-A659-49B5-B177-63CEE5CAE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72036"/>
              </p:ext>
            </p:extLst>
          </p:nvPr>
        </p:nvGraphicFramePr>
        <p:xfrm>
          <a:off x="9779913" y="480808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A59F4CA6-5FB3-41AA-847B-659DE1019AF0}"/>
              </a:ext>
            </a:extLst>
          </p:cNvPr>
          <p:cNvSpPr/>
          <p:nvPr/>
        </p:nvSpPr>
        <p:spPr>
          <a:xfrm>
            <a:off x="10129094" y="425507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</p:spTree>
    <p:extLst>
      <p:ext uri="{BB962C8B-B14F-4D97-AF65-F5344CB8AC3E}">
        <p14:creationId xmlns:p14="http://schemas.microsoft.com/office/powerpoint/2010/main" val="12358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9AE-C764-4652-A646-F15BEE16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106"/>
            <a:ext cx="10515600" cy="771344"/>
          </a:xfrm>
        </p:spPr>
        <p:txBody>
          <a:bodyPr>
            <a:normAutofit/>
          </a:bodyPr>
          <a:lstStyle/>
          <a:p>
            <a:r>
              <a:rPr lang="en-US" sz="2800" b="1" dirty="0"/>
              <a:t>Incrementing pointer </a:t>
            </a:r>
            <a:r>
              <a:rPr lang="en-US" sz="2800" dirty="0"/>
              <a:t>vs </a:t>
            </a:r>
            <a:r>
              <a:rPr lang="en-US" sz="2800" b="1" dirty="0"/>
              <a:t>incrementing value pointed by a pointer</a:t>
            </a:r>
            <a:endParaRPr lang="en-RW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6312-21F4-4E4A-A1C2-327BE54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CF899-CE22-42D7-9B4B-12758624C4EF}"/>
              </a:ext>
            </a:extLst>
          </p:cNvPr>
          <p:cNvSpPr/>
          <p:nvPr/>
        </p:nvSpPr>
        <p:spPr>
          <a:xfrm>
            <a:off x="487681" y="135241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(*p)++;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D26EA-EB6C-4BFC-94CF-E0E162D28907}"/>
              </a:ext>
            </a:extLst>
          </p:cNvPr>
          <p:cNvSpPr/>
          <p:nvPr/>
        </p:nvSpPr>
        <p:spPr>
          <a:xfrm>
            <a:off x="6096000" y="24586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p++;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8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2220</Words>
  <Application>Microsoft Office PowerPoint</Application>
  <PresentationFormat>Widescreen</PresentationFormat>
  <Paragraphs>448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Programming fundamentals</vt:lpstr>
      <vt:lpstr>Recap</vt:lpstr>
      <vt:lpstr>Online lectures log</vt:lpstr>
      <vt:lpstr>example</vt:lpstr>
      <vt:lpstr>* operator</vt:lpstr>
      <vt:lpstr>PowerPoint Presentation</vt:lpstr>
      <vt:lpstr>Assigning Values Through a Pointer</vt:lpstr>
      <vt:lpstr>Change the value of variables indirectly using pointers</vt:lpstr>
      <vt:lpstr>Incrementing pointer vs incrementing value pointed by a pointer</vt:lpstr>
      <vt:lpstr>(*p)++ will indirectly print the value! p++ will increment in the contents of p (that is an address), therefore immediate next location (to variable x) address gets stored in p. Since its an int pointer therefore 4 bytes difference is there between consecutive locations.</vt:lpstr>
      <vt:lpstr>Agenda</vt:lpstr>
      <vt:lpstr>Print the address of 5 memory locations, immediate next to x</vt:lpstr>
      <vt:lpstr>Print the address of 5 memory locations, immediate next to x and also print the values present at these locations</vt:lpstr>
      <vt:lpstr>Pointers and Arrays</vt:lpstr>
      <vt:lpstr>Accessing any element of an array with a pointer</vt:lpstr>
      <vt:lpstr>PowerPoint Presentation</vt:lpstr>
      <vt:lpstr>Iterating an array using pointer</vt:lpstr>
      <vt:lpstr>Iterating an array using pointer</vt:lpstr>
      <vt:lpstr>Are Pointers and Arrays Interchangeable?</vt:lpstr>
      <vt:lpstr>PowerPoint Presentation</vt:lpstr>
      <vt:lpstr>Arrays of Pointers</vt:lpstr>
      <vt:lpstr>Multiple indirections</vt:lpstr>
      <vt:lpstr>Pointer initialization is must!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bushra.naseem001@gmail.com</cp:lastModifiedBy>
  <cp:revision>352</cp:revision>
  <cp:lastPrinted>2019-09-15T17:17:36Z</cp:lastPrinted>
  <dcterms:created xsi:type="dcterms:W3CDTF">2019-09-13T16:36:02Z</dcterms:created>
  <dcterms:modified xsi:type="dcterms:W3CDTF">2020-04-26T07:27:03Z</dcterms:modified>
</cp:coreProperties>
</file>