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0" r:id="rId3"/>
    <p:sldId id="469" r:id="rId4"/>
    <p:sldId id="472" r:id="rId5"/>
    <p:sldId id="476" r:id="rId6"/>
    <p:sldId id="404" r:id="rId7"/>
    <p:sldId id="478" r:id="rId8"/>
    <p:sldId id="483" r:id="rId9"/>
    <p:sldId id="484" r:id="rId10"/>
    <p:sldId id="479" r:id="rId11"/>
    <p:sldId id="481" r:id="rId12"/>
    <p:sldId id="480" r:id="rId13"/>
    <p:sldId id="482" r:id="rId14"/>
    <p:sldId id="495" r:id="rId15"/>
    <p:sldId id="494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487" r:id="rId24"/>
    <p:sldId id="488" r:id="rId25"/>
    <p:sldId id="485" r:id="rId26"/>
    <p:sldId id="489" r:id="rId27"/>
    <p:sldId id="486" r:id="rId28"/>
    <p:sldId id="492" r:id="rId29"/>
    <p:sldId id="490" r:id="rId30"/>
    <p:sldId id="491" r:id="rId31"/>
    <p:sldId id="493" r:id="rId32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F"/>
    <a:srgbClr val="C068AF"/>
    <a:srgbClr val="FECECE"/>
    <a:srgbClr val="FCAFA2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04/29/2020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04/29/2020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04/29/2020 10:17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04/29/2020 10:18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04/29/2020 10:17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20: </a:t>
            </a:r>
            <a:r>
              <a:rPr lang="en-US" sz="4400" i="1" dirty="0"/>
              <a:t>Array of pointers, </a:t>
            </a:r>
            <a:r>
              <a:rPr lang="en-US" sz="4400" dirty="0"/>
              <a:t>Dynamic Allocation Using new and delete, </a:t>
            </a:r>
            <a:r>
              <a:rPr lang="en-US" sz="4400" i="1" dirty="0"/>
              <a:t>pass by pointers , functions and pointers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837-459E-4831-A620-80FBEA11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6" y="785537"/>
            <a:ext cx="10515600" cy="771344"/>
          </a:xfrm>
        </p:spPr>
        <p:txBody>
          <a:bodyPr/>
          <a:lstStyle/>
          <a:p>
            <a:r>
              <a:rPr lang="en-US" dirty="0"/>
              <a:t>Multiple indirections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544D-FD7B-4322-B352-07A008D7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8B584E87-839C-4280-97F4-A024D2C54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99883"/>
              </p:ext>
            </p:extLst>
          </p:nvPr>
        </p:nvGraphicFramePr>
        <p:xfrm>
          <a:off x="5146725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207407B-CF27-44AD-9913-4F2AC37A8C08}"/>
              </a:ext>
            </a:extLst>
          </p:cNvPr>
          <p:cNvSpPr/>
          <p:nvPr/>
        </p:nvSpPr>
        <p:spPr>
          <a:xfrm>
            <a:off x="5654282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667B7DA-56B5-4E87-8AFC-DDE293E1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3316"/>
              </p:ext>
            </p:extLst>
          </p:nvPr>
        </p:nvGraphicFramePr>
        <p:xfrm>
          <a:off x="7171461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C78210D-F07F-4B0D-B3FA-8B21EF567160}"/>
              </a:ext>
            </a:extLst>
          </p:cNvPr>
          <p:cNvSpPr/>
          <p:nvPr/>
        </p:nvSpPr>
        <p:spPr>
          <a:xfrm>
            <a:off x="7679018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7EA7EACA-D5EE-4859-8DFE-16E277EB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93947"/>
              </p:ext>
            </p:extLst>
          </p:nvPr>
        </p:nvGraphicFramePr>
        <p:xfrm>
          <a:off x="9174784" y="2575560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00FE0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800FA09-F980-4737-B942-FC8F0654490F}"/>
              </a:ext>
            </a:extLst>
          </p:cNvPr>
          <p:cNvSpPr/>
          <p:nvPr/>
        </p:nvSpPr>
        <p:spPr>
          <a:xfrm>
            <a:off x="9599258" y="2111139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C803B-A01A-4616-94E7-87F8E2B5F0DB}"/>
              </a:ext>
            </a:extLst>
          </p:cNvPr>
          <p:cNvSpPr/>
          <p:nvPr/>
        </p:nvSpPr>
        <p:spPr>
          <a:xfrm>
            <a:off x="789597" y="1548103"/>
            <a:ext cx="84605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y, * p, ** q;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10; y=12;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 = &amp;p;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*q;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prints the value of 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**q;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prints the value of 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8CBCD-2180-47DB-AF6D-4CCE0B05DCD6}"/>
              </a:ext>
            </a:extLst>
          </p:cNvPr>
          <p:cNvCxnSpPr>
            <a:cxnSpLocks/>
          </p:cNvCxnSpPr>
          <p:nvPr/>
        </p:nvCxnSpPr>
        <p:spPr>
          <a:xfrm flipH="1">
            <a:off x="6424248" y="2813538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18D24-7732-498D-A8E5-C55D7F52435A}"/>
              </a:ext>
            </a:extLst>
          </p:cNvPr>
          <p:cNvCxnSpPr>
            <a:cxnSpLocks/>
          </p:cNvCxnSpPr>
          <p:nvPr/>
        </p:nvCxnSpPr>
        <p:spPr>
          <a:xfrm flipH="1">
            <a:off x="8426346" y="2707918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9942C-D724-4C60-85C3-2606B46EF05A}"/>
              </a:ext>
            </a:extLst>
          </p:cNvPr>
          <p:cNvSpPr/>
          <p:nvPr/>
        </p:nvSpPr>
        <p:spPr>
          <a:xfrm>
            <a:off x="2613954" y="4489643"/>
            <a:ext cx="635683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6E403C-656E-4BB6-B4AC-FC8DAB50E7FB}"/>
              </a:ext>
            </a:extLst>
          </p:cNvPr>
          <p:cNvCxnSpPr>
            <a:cxnSpLocks/>
          </p:cNvCxnSpPr>
          <p:nvPr/>
        </p:nvCxnSpPr>
        <p:spPr>
          <a:xfrm flipV="1">
            <a:off x="3249637" y="4332849"/>
            <a:ext cx="745588" cy="40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FC8B5-2457-4BA2-BB15-846D3B5A1147}"/>
              </a:ext>
            </a:extLst>
          </p:cNvPr>
          <p:cNvSpPr/>
          <p:nvPr/>
        </p:nvSpPr>
        <p:spPr>
          <a:xfrm>
            <a:off x="3995225" y="4039477"/>
            <a:ext cx="704039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DC80C4-3624-42F8-87B0-14ABB7EC364E}"/>
              </a:ext>
            </a:extLst>
          </p:cNvPr>
          <p:cNvSpPr/>
          <p:nvPr/>
        </p:nvSpPr>
        <p:spPr>
          <a:xfrm>
            <a:off x="3995225" y="4079894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0001</a:t>
            </a:r>
            <a:endParaRPr lang="en-RW" sz="2000" b="1" dirty="0">
              <a:highlight>
                <a:srgbClr val="00FFFF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7FF2F4-0AE0-4D75-8763-7BE0569C423E}"/>
              </a:ext>
            </a:extLst>
          </p:cNvPr>
          <p:cNvSpPr/>
          <p:nvPr/>
        </p:nvSpPr>
        <p:spPr>
          <a:xfrm>
            <a:off x="2613955" y="5218819"/>
            <a:ext cx="763192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F1882-E0F0-40CC-906C-81C717677C7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77146" y="5107601"/>
            <a:ext cx="1012874" cy="362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C4C00D-D78F-4046-9141-A6578FE61C5A}"/>
              </a:ext>
            </a:extLst>
          </p:cNvPr>
          <p:cNvSpPr/>
          <p:nvPr/>
        </p:nvSpPr>
        <p:spPr>
          <a:xfrm>
            <a:off x="4390020" y="4867129"/>
            <a:ext cx="704039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0B8D1-9E18-4A5B-B7BF-13F619867D69}"/>
              </a:ext>
            </a:extLst>
          </p:cNvPr>
          <p:cNvSpPr/>
          <p:nvPr/>
        </p:nvSpPr>
        <p:spPr>
          <a:xfrm>
            <a:off x="4390020" y="490754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10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1DA38-B628-44F4-A002-7213C734725B}"/>
              </a:ext>
            </a:extLst>
          </p:cNvPr>
          <p:cNvSpPr txBox="1"/>
          <p:nvPr/>
        </p:nvSpPr>
        <p:spPr>
          <a:xfrm>
            <a:off x="5186984" y="1764362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E16F47-C870-41D4-B9F9-1A4A89E9F24D}"/>
              </a:ext>
            </a:extLst>
          </p:cNvPr>
          <p:cNvSpPr txBox="1"/>
          <p:nvPr/>
        </p:nvSpPr>
        <p:spPr>
          <a:xfrm>
            <a:off x="7008905" y="1714726"/>
            <a:ext cx="18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Pointer 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73085-E14E-4B6C-B469-D8C1D5E10773}"/>
              </a:ext>
            </a:extLst>
          </p:cNvPr>
          <p:cNvSpPr txBox="1"/>
          <p:nvPr/>
        </p:nvSpPr>
        <p:spPr>
          <a:xfrm>
            <a:off x="8978367" y="1711354"/>
            <a:ext cx="18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Pointer Variable</a:t>
            </a:r>
          </a:p>
        </p:txBody>
      </p:sp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65F86321-C890-4086-813B-B53D87761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87363"/>
              </p:ext>
            </p:extLst>
          </p:nvPr>
        </p:nvGraphicFramePr>
        <p:xfrm>
          <a:off x="5177297" y="848634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0030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A017FA5-51B7-46A5-A933-24309FD7417B}"/>
              </a:ext>
            </a:extLst>
          </p:cNvPr>
          <p:cNvSpPr/>
          <p:nvPr/>
        </p:nvSpPr>
        <p:spPr>
          <a:xfrm>
            <a:off x="5684854" y="380030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AB65BD-423F-43A9-A500-FFBD698008B9}"/>
              </a:ext>
            </a:extLst>
          </p:cNvPr>
          <p:cNvSpPr txBox="1"/>
          <p:nvPr/>
        </p:nvSpPr>
        <p:spPr>
          <a:xfrm>
            <a:off x="5186984" y="175075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 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0F3FEF-6AA6-41EA-B1A3-CC85AE922F84}"/>
              </a:ext>
            </a:extLst>
          </p:cNvPr>
          <p:cNvSpPr/>
          <p:nvPr/>
        </p:nvSpPr>
        <p:spPr>
          <a:xfrm>
            <a:off x="7628923" y="3830328"/>
            <a:ext cx="38827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x      =       y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		Int variable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variable</a:t>
            </a:r>
            <a:endParaRPr lang="en-RW" sz="20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068CF-126F-4420-8F77-B87F4476DB80}"/>
              </a:ext>
            </a:extLst>
          </p:cNvPr>
          <p:cNvSpPr txBox="1"/>
          <p:nvPr/>
        </p:nvSpPr>
        <p:spPr>
          <a:xfrm>
            <a:off x="11333493" y="4079894"/>
            <a:ext cx="71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Valid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451A4D-A7D2-4807-8CF3-307EC226E2B8}"/>
              </a:ext>
            </a:extLst>
          </p:cNvPr>
          <p:cNvSpPr/>
          <p:nvPr/>
        </p:nvSpPr>
        <p:spPr>
          <a:xfrm>
            <a:off x="7679018" y="4825043"/>
            <a:ext cx="38827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x      =       &amp;y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		Int variable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variable</a:t>
            </a:r>
            <a:endParaRPr lang="en-RW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0D5C-451F-4D48-8C4B-02E066FA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2"/>
            <a:ext cx="10515600" cy="5393950"/>
          </a:xfrm>
        </p:spPr>
        <p:txBody>
          <a:bodyPr/>
          <a:lstStyle/>
          <a:p>
            <a:r>
              <a:rPr lang="en-US" dirty="0"/>
              <a:t>We cannot assign * to **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2DD4-838D-459A-A008-A3C4AE3F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B3FF9-65B7-46ED-B098-A6D6EFA8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1448096"/>
            <a:ext cx="6447365" cy="4807246"/>
          </a:xfrm>
          <a:prstGeom prst="rect">
            <a:avLst/>
          </a:prstGeom>
        </p:spPr>
      </p:pic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77387619-9158-4F54-8C82-864CA8449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12417"/>
              </p:ext>
            </p:extLst>
          </p:nvPr>
        </p:nvGraphicFramePr>
        <p:xfrm>
          <a:off x="5915352" y="216497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FA853E-E457-4A57-89F4-B95FEE9590D0}"/>
              </a:ext>
            </a:extLst>
          </p:cNvPr>
          <p:cNvSpPr/>
          <p:nvPr/>
        </p:nvSpPr>
        <p:spPr>
          <a:xfrm>
            <a:off x="6422909" y="1696373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850FBB73-218E-49B5-AD5C-4DE0384A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19809"/>
              </p:ext>
            </p:extLst>
          </p:nvPr>
        </p:nvGraphicFramePr>
        <p:xfrm>
          <a:off x="7940088" y="216497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34A51AD-9B91-42A7-8B06-ED9F77F4CFB7}"/>
              </a:ext>
            </a:extLst>
          </p:cNvPr>
          <p:cNvSpPr/>
          <p:nvPr/>
        </p:nvSpPr>
        <p:spPr>
          <a:xfrm>
            <a:off x="8447645" y="1696373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EB67A50-BF5D-41BE-872F-907EAADB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54577"/>
              </p:ext>
            </p:extLst>
          </p:nvPr>
        </p:nvGraphicFramePr>
        <p:xfrm>
          <a:off x="9266480" y="963195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00FE0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E27F0DF-DE88-4DA2-9427-682C9DB995A0}"/>
              </a:ext>
            </a:extLst>
          </p:cNvPr>
          <p:cNvSpPr/>
          <p:nvPr/>
        </p:nvSpPr>
        <p:spPr>
          <a:xfrm>
            <a:off x="9690954" y="49877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A58701-251F-43F0-B24F-E662FAD015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92876" y="2591697"/>
            <a:ext cx="747212" cy="426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A0BA1C-415D-452F-B175-3942C20D06CA}"/>
              </a:ext>
            </a:extLst>
          </p:cNvPr>
          <p:cNvCxnSpPr>
            <a:cxnSpLocks/>
          </p:cNvCxnSpPr>
          <p:nvPr/>
        </p:nvCxnSpPr>
        <p:spPr>
          <a:xfrm flipH="1">
            <a:off x="7267488" y="1095553"/>
            <a:ext cx="1997769" cy="1046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85AA35-4D5A-41A8-80C5-259D971191B8}"/>
              </a:ext>
            </a:extLst>
          </p:cNvPr>
          <p:cNvSpPr txBox="1"/>
          <p:nvPr/>
        </p:nvSpPr>
        <p:spPr>
          <a:xfrm>
            <a:off x="7628464" y="1382581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299130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5E5-174A-434E-951E-5AB7AF9A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initialization is must!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C779-666B-421D-8A6C-D52F3F41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we must make sure to initialize or define variables, the same applies to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E5D0-74FA-4F14-9B46-A584FE6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683AC-7428-4115-AB06-13B55B10DCFB}"/>
              </a:ext>
            </a:extLst>
          </p:cNvPr>
          <p:cNvSpPr/>
          <p:nvPr/>
        </p:nvSpPr>
        <p:spPr>
          <a:xfrm>
            <a:off x="1050388" y="26846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*p;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*p = x; // where does p point?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A9836-D028-4796-AC7F-4621ED4A8E7F}"/>
              </a:ext>
            </a:extLst>
          </p:cNvPr>
          <p:cNvSpPr/>
          <p:nvPr/>
        </p:nvSpPr>
        <p:spPr>
          <a:xfrm>
            <a:off x="1434578" y="4848013"/>
            <a:ext cx="5458592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A2E8F-AA67-4871-89E3-AA32F4133474}"/>
              </a:ext>
            </a:extLst>
          </p:cNvPr>
          <p:cNvSpPr/>
          <p:nvPr/>
        </p:nvSpPr>
        <p:spPr>
          <a:xfrm>
            <a:off x="6445441" y="4059665"/>
            <a:ext cx="91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ERROR</a:t>
            </a:r>
            <a:endParaRPr lang="en-RW" sz="2000" b="1" dirty="0">
              <a:highlight>
                <a:srgbClr val="00FFFF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83F7D-8751-45E7-974C-2E4BBFE65295}"/>
              </a:ext>
            </a:extLst>
          </p:cNvPr>
          <p:cNvCxnSpPr>
            <a:cxnSpLocks/>
          </p:cNvCxnSpPr>
          <p:nvPr/>
        </p:nvCxnSpPr>
        <p:spPr>
          <a:xfrm flipV="1">
            <a:off x="5838092" y="4389753"/>
            <a:ext cx="745588" cy="40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7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1AD0-73C2-4FE6-919A-AEAAF4B0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42A7-5B7F-468F-BFBB-B82C42F9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sure way to avoid using an uninitialized pointer, C++ programmers have adopted a procedure that helps prevent some errors. </a:t>
            </a:r>
          </a:p>
          <a:p>
            <a:r>
              <a:rPr lang="en-US" dirty="0"/>
              <a:t>By convention, if a pointer contains the null (zero) value, it is assumed to point to nothing. </a:t>
            </a:r>
          </a:p>
          <a:p>
            <a:r>
              <a:rPr lang="en-US" dirty="0"/>
              <a:t>Thus, if all unused pointers are given the null value and you avoid the use of a null pointer, you can avoid the accidental misuse of an uninitialized pointer. </a:t>
            </a:r>
          </a:p>
          <a:p>
            <a:r>
              <a:rPr lang="en-US" dirty="0"/>
              <a:t>This is a good practice to follow.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2D340-C02B-4115-A07D-315727D8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B2DE9-73AD-4503-A1A2-C28586C63B3C}"/>
              </a:ext>
            </a:extLst>
          </p:cNvPr>
          <p:cNvSpPr/>
          <p:nvPr/>
        </p:nvSpPr>
        <p:spPr>
          <a:xfrm>
            <a:off x="1089993" y="4685681"/>
            <a:ext cx="88922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float *p = 0;</a:t>
            </a:r>
            <a:r>
              <a:rPr lang="en-US" sz="2400" dirty="0"/>
              <a:t> // p is now a null pointer </a:t>
            </a:r>
          </a:p>
          <a:p>
            <a:r>
              <a:rPr lang="en-US" sz="2400" dirty="0"/>
              <a:t>To check for a null pointer, use an if statement, like one of these: </a:t>
            </a:r>
          </a:p>
          <a:p>
            <a:r>
              <a:rPr lang="en-US" sz="2400" dirty="0">
                <a:highlight>
                  <a:srgbClr val="FFFF00"/>
                </a:highlight>
              </a:rPr>
              <a:t>if(p) </a:t>
            </a:r>
            <a:r>
              <a:rPr lang="en-US" sz="2400" dirty="0"/>
              <a:t>// succeeds if p is not null </a:t>
            </a:r>
          </a:p>
          <a:p>
            <a:r>
              <a:rPr lang="en-US" sz="2400" dirty="0">
                <a:highlight>
                  <a:srgbClr val="FFFF00"/>
                </a:highlight>
              </a:rPr>
              <a:t>if(!p) </a:t>
            </a:r>
            <a:r>
              <a:rPr lang="en-US" sz="2400" dirty="0"/>
              <a:t>// succeeds if p is null</a:t>
            </a:r>
          </a:p>
        </p:txBody>
      </p:sp>
    </p:spTree>
    <p:extLst>
      <p:ext uri="{BB962C8B-B14F-4D97-AF65-F5344CB8AC3E}">
        <p14:creationId xmlns:p14="http://schemas.microsoft.com/office/powerpoint/2010/main" val="300314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480F-2C9D-41AB-859C-DC8344A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EAF54-386D-4256-AD54-D289E258093B}"/>
              </a:ext>
            </a:extLst>
          </p:cNvPr>
          <p:cNvSpPr/>
          <p:nvPr/>
        </p:nvSpPr>
        <p:spPr>
          <a:xfrm>
            <a:off x="1189048" y="2483413"/>
            <a:ext cx="10051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45711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E27E-3D51-4929-A33D-958DDC21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primary ways in which a C++ program can store information in the main memory of the computer.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Static memory allocation </a:t>
            </a:r>
            <a:r>
              <a:rPr lang="en-US" dirty="0"/>
              <a:t>in which you cannot change memory at runtime. Memory is allocated at compiler time (</a:t>
            </a:r>
            <a:r>
              <a:rPr lang="en-US" b="1" dirty="0">
                <a:highlight>
                  <a:srgbClr val="FFFF00"/>
                </a:highlight>
              </a:rPr>
              <a:t>stack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Dynamic memory allocation </a:t>
            </a:r>
            <a:r>
              <a:rPr lang="en-US" dirty="0"/>
              <a:t>in which memory is allocated at run time (</a:t>
            </a:r>
            <a:r>
              <a:rPr lang="en-US" b="1" dirty="0">
                <a:highlight>
                  <a:srgbClr val="FFFF00"/>
                </a:highlight>
              </a:rPr>
              <a:t>heap</a:t>
            </a:r>
            <a:r>
              <a:rPr lang="en-US" dirty="0"/>
              <a:t>)</a:t>
            </a:r>
          </a:p>
          <a:p>
            <a:r>
              <a:rPr lang="en-US" dirty="0"/>
              <a:t>Dynamic memory allocated is possible with the help of pointers!</a:t>
            </a:r>
          </a:p>
          <a:p>
            <a:r>
              <a:rPr lang="en-US" dirty="0"/>
              <a:t>Dynamic allocation is an important part of nearly all real-world programs</a:t>
            </a:r>
          </a:p>
          <a:p>
            <a:pPr lvl="1"/>
            <a:r>
              <a:rPr lang="en-US" dirty="0"/>
              <a:t>linked lists, graphs (used in modeling </a:t>
            </a:r>
            <a:r>
              <a:rPr lang="en-US" dirty="0" err="1"/>
              <a:t>facebook</a:t>
            </a:r>
            <a:r>
              <a:rPr lang="en-US" dirty="0"/>
              <a:t> like applications) and binary trees work on this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92173-2C3D-4C67-A289-300574B1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761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315A-636B-4D03-90FE-3910131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delete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B18-D7FF-4921-A309-BF457C66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contains two operators, new and delete, that perform the functions of allocating and freeing memory. </a:t>
            </a:r>
          </a:p>
          <a:p>
            <a:r>
              <a:rPr lang="en-US" dirty="0"/>
              <a:t>Their general forms are shown here: </a:t>
            </a:r>
          </a:p>
          <a:p>
            <a:pPr marL="457200" lvl="1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pointer-var = new var-type; </a:t>
            </a:r>
          </a:p>
          <a:p>
            <a:pPr marL="457200" lvl="1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delete pointer-var;</a:t>
            </a:r>
          </a:p>
          <a:p>
            <a:r>
              <a:rPr lang="en-US" dirty="0"/>
              <a:t>Here, pointer-var is a pointer of type var-type. The new operator allocates sufficient memory to hold a value of type var-type and returns a pointer to it. Any valid data type can be allocated using new. </a:t>
            </a:r>
          </a:p>
          <a:p>
            <a:r>
              <a:rPr lang="en-US" dirty="0"/>
              <a:t>The delete operator frees the memory pointed to by pointer-var. Once freed, this memory can be reallocated to different purposes by a subsequent new allocation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693C0-8E3C-4226-85B0-6C0DCFC5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9499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F64C-AC01-45B7-961C-FCEC78D5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2B001-6801-492A-B35A-330D7BA74755}"/>
              </a:ext>
            </a:extLst>
          </p:cNvPr>
          <p:cNvSpPr/>
          <p:nvPr/>
        </p:nvSpPr>
        <p:spPr>
          <a:xfrm>
            <a:off x="569844" y="1800353"/>
            <a:ext cx="115028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memory for 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20;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assign that memory the value 20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prove that it works by displaying value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free the memory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45BD9-36F4-4C34-AAC8-3E5A063A57E0}"/>
              </a:ext>
            </a:extLst>
          </p:cNvPr>
          <p:cNvSpPr/>
          <p:nvPr/>
        </p:nvSpPr>
        <p:spPr>
          <a:xfrm>
            <a:off x="3380898" y="753009"/>
            <a:ext cx="5430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u="sng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5157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9EA-D724-46D4-8C37-436AF7C3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664244"/>
            <a:ext cx="10515600" cy="771344"/>
          </a:xfrm>
        </p:spPr>
        <p:txBody>
          <a:bodyPr>
            <a:noAutofit/>
          </a:bodyPr>
          <a:lstStyle/>
          <a:p>
            <a:r>
              <a:rPr lang="en-US" dirty="0"/>
              <a:t>What if we try to access memory after deleting it?</a:t>
            </a:r>
            <a:br>
              <a:rPr lang="en-US" dirty="0"/>
            </a:br>
            <a:r>
              <a:rPr lang="en-US" dirty="0"/>
              <a:t>Exception will be thrown!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5417-D0ED-4117-950A-0B89AF30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5310-BE14-431C-9731-C845ED7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31" y="1697935"/>
            <a:ext cx="9723219" cy="4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C725-EF90-42D3-A25A-3C90EAF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C53F5-2363-4C27-8B84-C26E007CB2EE}"/>
              </a:ext>
            </a:extLst>
          </p:cNvPr>
          <p:cNvSpPr/>
          <p:nvPr/>
        </p:nvSpPr>
        <p:spPr>
          <a:xfrm>
            <a:off x="2140567" y="753009"/>
            <a:ext cx="791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u="sng" dirty="0"/>
              <a:t>Initializing dynamically allocated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07930-B23E-46D9-8DBE-45F0F1D943EF}"/>
              </a:ext>
            </a:extLst>
          </p:cNvPr>
          <p:cNvSpPr/>
          <p:nvPr/>
        </p:nvSpPr>
        <p:spPr>
          <a:xfrm>
            <a:off x="1643269" y="1985019"/>
            <a:ext cx="8560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(99);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with 99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displays 99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8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Pointers and arrays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C725-EF90-42D3-A25A-3C90EAF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C53F5-2363-4C27-8B84-C26E007CB2EE}"/>
              </a:ext>
            </a:extLst>
          </p:cNvPr>
          <p:cNvSpPr/>
          <p:nvPr/>
        </p:nvSpPr>
        <p:spPr>
          <a:xfrm>
            <a:off x="4460821" y="753009"/>
            <a:ext cx="3270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u="sng" dirty="0"/>
              <a:t>Allocating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FCCF8-A4EB-48AD-8C6A-50C49AE1D14A}"/>
              </a:ext>
            </a:extLst>
          </p:cNvPr>
          <p:cNvSpPr/>
          <p:nvPr/>
        </p:nvSpPr>
        <p:spPr>
          <a:xfrm>
            <a:off x="3982909" y="3535881"/>
            <a:ext cx="4442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pointer-var = new type [size];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02A44-8E06-4FCA-8B9D-F3CBA26DF415}"/>
              </a:ext>
            </a:extLst>
          </p:cNvPr>
          <p:cNvSpPr/>
          <p:nvPr/>
        </p:nvSpPr>
        <p:spPr>
          <a:xfrm>
            <a:off x="4351888" y="4450281"/>
            <a:ext cx="3295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delete [ ] pointer-var;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FB276C-1DA0-4321-B28A-77B9AAD6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08"/>
            <a:ext cx="10515600" cy="4570233"/>
          </a:xfrm>
        </p:spPr>
        <p:txBody>
          <a:bodyPr/>
          <a:lstStyle/>
          <a:p>
            <a:r>
              <a:rPr lang="en-US" dirty="0"/>
              <a:t>Everything is same as we have done for allocating one memory location dynamically.</a:t>
            </a:r>
          </a:p>
          <a:p>
            <a:r>
              <a:rPr lang="en-US" dirty="0"/>
              <a:t>Now we are going to explore how to allocate arrays</a:t>
            </a:r>
          </a:p>
          <a:p>
            <a:r>
              <a:rPr lang="en-US" dirty="0"/>
              <a:t>Syntax for allocating and deallocating memory for arrays is:</a:t>
            </a:r>
          </a:p>
        </p:txBody>
      </p:sp>
    </p:spTree>
    <p:extLst>
      <p:ext uri="{BB962C8B-B14F-4D97-AF65-F5344CB8AC3E}">
        <p14:creationId xmlns:p14="http://schemas.microsoft.com/office/powerpoint/2010/main" val="363126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2FAC7-1A12-41A8-8D5F-876E5B4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63A59-C865-4134-B4A1-F3193F92A0AA}"/>
              </a:ext>
            </a:extLst>
          </p:cNvPr>
          <p:cNvSpPr/>
          <p:nvPr/>
        </p:nvSpPr>
        <p:spPr>
          <a:xfrm>
            <a:off x="569844" y="1166842"/>
            <a:ext cx="8560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[10]; </a:t>
            </a:r>
            <a:r>
              <a:rPr lang="en-US" sz="24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get a 10-element array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p; </a:t>
            </a:r>
            <a:r>
              <a:rPr lang="en-US" sz="24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delete the entire array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C10B0C48-94E5-4860-9FDB-D2D02F2B5C0C}"/>
              </a:ext>
            </a:extLst>
          </p:cNvPr>
          <p:cNvGraphicFramePr>
            <a:graphicFrameLocks noGrp="1"/>
          </p:cNvGraphicFramePr>
          <p:nvPr/>
        </p:nvGraphicFramePr>
        <p:xfrm>
          <a:off x="4187691" y="2122395"/>
          <a:ext cx="776577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77">
                  <a:extLst>
                    <a:ext uri="{9D8B030D-6E8A-4147-A177-3AD203B41FA5}">
                      <a16:colId xmlns:a16="http://schemas.microsoft.com/office/drawing/2014/main" val="1098254007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1419338174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1193178874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336198199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2106784932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3934352197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15389760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506194897"/>
                    </a:ext>
                  </a:extLst>
                </a:gridCol>
                <a:gridCol w="776577">
                  <a:extLst>
                    <a:ext uri="{9D8B030D-6E8A-4147-A177-3AD203B41FA5}">
                      <a16:colId xmlns:a16="http://schemas.microsoft.com/office/drawing/2014/main" val="385276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RW" sz="22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0004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0008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0012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0016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0020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0024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0028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0032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ysClr val="windowText" lastClr="000000"/>
                          </a:solidFill>
                        </a:rPr>
                        <a:t>0036</a:t>
                      </a:r>
                      <a:endParaRPr lang="en-RW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E5B05A-5355-4293-AD08-2E625C908610}"/>
              </a:ext>
            </a:extLst>
          </p:cNvPr>
          <p:cNvSpPr/>
          <p:nvPr/>
        </p:nvSpPr>
        <p:spPr>
          <a:xfrm>
            <a:off x="3454421" y="2318282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</a:t>
            </a:r>
            <a:endParaRPr lang="en-RW" sz="2400" b="1" dirty="0"/>
          </a:p>
        </p:txBody>
      </p:sp>
    </p:spTree>
    <p:extLst>
      <p:ext uri="{BB962C8B-B14F-4D97-AF65-F5344CB8AC3E}">
        <p14:creationId xmlns:p14="http://schemas.microsoft.com/office/powerpoint/2010/main" val="43464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FFC0-578B-45E5-B6DB-7928C93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361685"/>
            <a:ext cx="10515600" cy="771344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now have user defined size array with dynamic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1C87-38CA-4E3D-9A9D-990FF36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13513-08E9-4AA1-B05A-0235FC88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95" y="2082221"/>
            <a:ext cx="4084323" cy="1767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D82157-BCA7-4B76-B87B-42AC1ABE1B90}"/>
              </a:ext>
            </a:extLst>
          </p:cNvPr>
          <p:cNvSpPr/>
          <p:nvPr/>
        </p:nvSpPr>
        <p:spPr>
          <a:xfrm>
            <a:off x="427382" y="1093371"/>
            <a:ext cx="90247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size = 0;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the size:"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 a 10-element array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delete the entire array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89917-2EDE-4BA4-8F75-0DC0B81D6CE2}"/>
              </a:ext>
            </a:extLst>
          </p:cNvPr>
          <p:cNvSpPr txBox="1"/>
          <p:nvPr/>
        </p:nvSpPr>
        <p:spPr>
          <a:xfrm>
            <a:off x="8494643" y="4316606"/>
            <a:ext cx="3524316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Make sure to access only those memory that you allocated, otherwise your compiler will give exception in this case</a:t>
            </a:r>
          </a:p>
        </p:txBody>
      </p:sp>
    </p:spTree>
    <p:extLst>
      <p:ext uri="{BB962C8B-B14F-4D97-AF65-F5344CB8AC3E}">
        <p14:creationId xmlns:p14="http://schemas.microsoft.com/office/powerpoint/2010/main" val="121195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480F-2C9D-41AB-859C-DC8344A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EAF54-386D-4256-AD54-D289E258093B}"/>
              </a:ext>
            </a:extLst>
          </p:cNvPr>
          <p:cNvSpPr/>
          <p:nvPr/>
        </p:nvSpPr>
        <p:spPr>
          <a:xfrm>
            <a:off x="2400341" y="2509918"/>
            <a:ext cx="73913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/>
              <a:t>Pointers in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96BB-46EB-4A2F-A3E3-ECB64C931F6A}"/>
              </a:ext>
            </a:extLst>
          </p:cNvPr>
          <p:cNvSpPr/>
          <p:nvPr/>
        </p:nvSpPr>
        <p:spPr>
          <a:xfrm>
            <a:off x="2605076" y="3827430"/>
            <a:ext cx="6981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C++ allows you to pass a pointer to a function. </a:t>
            </a:r>
          </a:p>
        </p:txBody>
      </p:sp>
    </p:spTree>
    <p:extLst>
      <p:ext uri="{BB962C8B-B14F-4D97-AF65-F5344CB8AC3E}">
        <p14:creationId xmlns:p14="http://schemas.microsoft.com/office/powerpoint/2010/main" val="127058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A64-DC40-4CFE-B9C1-165CD0B7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pointer = variable’s address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assignment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84F6-1C1C-4598-95D8-A692C7FE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5A739-5088-45B7-960F-BD5648C9F353}"/>
              </a:ext>
            </a:extLst>
          </p:cNvPr>
          <p:cNvSpPr/>
          <p:nvPr/>
        </p:nvSpPr>
        <p:spPr>
          <a:xfrm>
            <a:off x="1007165" y="1885844"/>
            <a:ext cx="69971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 = 26;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age;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age = &amp;num;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2BC5C1B5-445C-441A-85CA-63F205F5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21481"/>
              </p:ext>
            </p:extLst>
          </p:nvPr>
        </p:nvGraphicFramePr>
        <p:xfrm>
          <a:off x="6228056" y="314563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26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010FFC7C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262F6E9-213B-4511-94FA-87A6DA76743B}"/>
              </a:ext>
            </a:extLst>
          </p:cNvPr>
          <p:cNvSpPr/>
          <p:nvPr/>
        </p:nvSpPr>
        <p:spPr>
          <a:xfrm>
            <a:off x="6192272" y="2677034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num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1D1EDFE8-BC43-4351-9DD1-102354FE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0026"/>
              </p:ext>
            </p:extLst>
          </p:nvPr>
        </p:nvGraphicFramePr>
        <p:xfrm>
          <a:off x="8610600" y="3145638"/>
          <a:ext cx="17339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9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010FFC7C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010FFBA8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59A1C24-A741-4AFE-B8BC-132209AC434C}"/>
              </a:ext>
            </a:extLst>
          </p:cNvPr>
          <p:cNvSpPr/>
          <p:nvPr/>
        </p:nvSpPr>
        <p:spPr>
          <a:xfrm>
            <a:off x="8654332" y="2677034"/>
            <a:ext cx="13521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age</a:t>
            </a:r>
            <a:endParaRPr lang="en-RW" sz="2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EA4F38-01A1-4420-B023-91BB6B67E905}"/>
              </a:ext>
            </a:extLst>
          </p:cNvPr>
          <p:cNvCxnSpPr>
            <a:cxnSpLocks/>
          </p:cNvCxnSpPr>
          <p:nvPr/>
        </p:nvCxnSpPr>
        <p:spPr>
          <a:xfrm flipH="1">
            <a:off x="7542939" y="3438693"/>
            <a:ext cx="1091054" cy="342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6425B-8D9E-4789-98B8-91F316C627F0}"/>
              </a:ext>
            </a:extLst>
          </p:cNvPr>
          <p:cNvSpPr/>
          <p:nvPr/>
        </p:nvSpPr>
        <p:spPr>
          <a:xfrm>
            <a:off x="8667584" y="230319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Pass by Pointer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762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D443-DF6F-47B6-8957-D769FCF8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25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81185-12CC-4D9F-A0BB-F744CD30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10" y="4035361"/>
            <a:ext cx="4548808" cy="2260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637786-1780-469D-BA1E-632ABF987398}"/>
              </a:ext>
            </a:extLst>
          </p:cNvPr>
          <p:cNvSpPr/>
          <p:nvPr/>
        </p:nvSpPr>
        <p:spPr>
          <a:xfrm>
            <a:off x="384313" y="1410706"/>
            <a:ext cx="71694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num=26;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num: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&amp;num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(&amp;num);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"Age received: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ACCCFCD8-1BC9-4550-921F-BE953388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40728"/>
              </p:ext>
            </p:extLst>
          </p:nvPr>
        </p:nvGraphicFramePr>
        <p:xfrm>
          <a:off x="5915352" y="2164977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26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010FFC7C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33264B3-7C7A-41E6-B926-F0DB570986B0}"/>
              </a:ext>
            </a:extLst>
          </p:cNvPr>
          <p:cNvSpPr/>
          <p:nvPr/>
        </p:nvSpPr>
        <p:spPr>
          <a:xfrm>
            <a:off x="5879568" y="1696373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num</a:t>
            </a:r>
            <a:endParaRPr lang="en-RW" sz="2800" b="1" dirty="0"/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5A14C402-55F4-4B0A-A058-D39102CA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95799"/>
              </p:ext>
            </p:extLst>
          </p:nvPr>
        </p:nvGraphicFramePr>
        <p:xfrm>
          <a:off x="8297896" y="2164977"/>
          <a:ext cx="17339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9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010FFC7C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010FFBA8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9850BAE-AA18-421B-B9E9-F8C3294AC659}"/>
              </a:ext>
            </a:extLst>
          </p:cNvPr>
          <p:cNvSpPr/>
          <p:nvPr/>
        </p:nvSpPr>
        <p:spPr>
          <a:xfrm>
            <a:off x="8341628" y="1696373"/>
            <a:ext cx="135213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age</a:t>
            </a:r>
            <a:endParaRPr lang="en-RW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5ED8E1-755F-489C-AB0D-C779A926EE96}"/>
              </a:ext>
            </a:extLst>
          </p:cNvPr>
          <p:cNvCxnSpPr>
            <a:cxnSpLocks/>
          </p:cNvCxnSpPr>
          <p:nvPr/>
        </p:nvCxnSpPr>
        <p:spPr>
          <a:xfrm flipH="1">
            <a:off x="7230235" y="2458032"/>
            <a:ext cx="1091054" cy="342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91A760D-1298-4EAA-8E70-D835AF85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484298"/>
            <a:ext cx="10515600" cy="771344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42176A-165D-47DF-817D-0149C891F662}"/>
              </a:ext>
            </a:extLst>
          </p:cNvPr>
          <p:cNvSpPr/>
          <p:nvPr/>
        </p:nvSpPr>
        <p:spPr>
          <a:xfrm>
            <a:off x="3653582" y="433101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age = &amp;num;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F839A9-DB47-4096-9B38-F6F129013A0A}"/>
              </a:ext>
            </a:extLst>
          </p:cNvPr>
          <p:cNvCxnSpPr>
            <a:cxnSpLocks/>
          </p:cNvCxnSpPr>
          <p:nvPr/>
        </p:nvCxnSpPr>
        <p:spPr>
          <a:xfrm flipH="1" flipV="1">
            <a:off x="2562528" y="4090459"/>
            <a:ext cx="1267350" cy="42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F9EBE5-6510-48D4-8CCE-119E10D20E3B}"/>
              </a:ext>
            </a:extLst>
          </p:cNvPr>
          <p:cNvCxnSpPr>
            <a:cxnSpLocks/>
          </p:cNvCxnSpPr>
          <p:nvPr/>
        </p:nvCxnSpPr>
        <p:spPr>
          <a:xfrm flipH="1">
            <a:off x="3196203" y="4668079"/>
            <a:ext cx="786075" cy="590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9D69AA-9FBE-4F40-8508-1618ED99DF0D}"/>
              </a:ext>
            </a:extLst>
          </p:cNvPr>
          <p:cNvSpPr/>
          <p:nvPr/>
        </p:nvSpPr>
        <p:spPr>
          <a:xfrm>
            <a:off x="3653582" y="4603930"/>
            <a:ext cx="23166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pointer = address;</a:t>
            </a:r>
            <a:endParaRPr lang="en-US" sz="1600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81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4A88-0E68-486F-B6AC-C0E0DDE9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26</a:t>
            </a:fld>
            <a:endParaRPr lang="en-RW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C51F8D-4E9D-498F-AD37-FF49DCD1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4" y="640296"/>
            <a:ext cx="10515600" cy="771344"/>
          </a:xfrm>
        </p:spPr>
        <p:txBody>
          <a:bodyPr>
            <a:noAutofit/>
          </a:bodyPr>
          <a:lstStyle/>
          <a:p>
            <a:r>
              <a:rPr lang="en-US" sz="3600" dirty="0"/>
              <a:t>Example 2: </a:t>
            </a:r>
            <a:r>
              <a:rPr lang="en-US" sz="3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pointer = pointer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assignment</a:t>
            </a:r>
            <a:br>
              <a:rPr lang="en-US" sz="2400" b="1" i="1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2D98D-836B-489E-B5D7-694D900CB7D1}"/>
              </a:ext>
            </a:extLst>
          </p:cNvPr>
          <p:cNvSpPr/>
          <p:nvPr/>
        </p:nvSpPr>
        <p:spPr>
          <a:xfrm>
            <a:off x="516835" y="172850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 = 0;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x;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 = &amp;age;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= 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B983F2F2-9A7E-4D24-88C7-179C66E95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49318"/>
              </p:ext>
            </p:extLst>
          </p:nvPr>
        </p:nvGraphicFramePr>
        <p:xfrm>
          <a:off x="5658678" y="2502548"/>
          <a:ext cx="23245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58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0090FB7C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F0D9C7C-1809-41F1-9215-F551B04277D8}"/>
              </a:ext>
            </a:extLst>
          </p:cNvPr>
          <p:cNvSpPr/>
          <p:nvPr/>
        </p:nvSpPr>
        <p:spPr>
          <a:xfrm>
            <a:off x="6251126" y="2018017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age</a:t>
            </a:r>
            <a:endParaRPr lang="en-RW" sz="2800" b="1" dirty="0"/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AE0858F0-DCF5-4BAA-849C-B1937FED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30055"/>
              </p:ext>
            </p:extLst>
          </p:nvPr>
        </p:nvGraphicFramePr>
        <p:xfrm>
          <a:off x="5313163" y="988373"/>
          <a:ext cx="13521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0090FB7C</a:t>
                      </a:r>
                      <a:endParaRPr lang="en-RW" sz="20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0090FB70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E837F9A-7593-4B29-9B38-8B596EBC9CE2}"/>
              </a:ext>
            </a:extLst>
          </p:cNvPr>
          <p:cNvSpPr/>
          <p:nvPr/>
        </p:nvSpPr>
        <p:spPr>
          <a:xfrm>
            <a:off x="5277379" y="519769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</a:t>
            </a:r>
            <a:endParaRPr lang="en-RW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917184-F117-403F-8655-E3B5FD62B6FA}"/>
              </a:ext>
            </a:extLst>
          </p:cNvPr>
          <p:cNvCxnSpPr>
            <a:cxnSpLocks/>
          </p:cNvCxnSpPr>
          <p:nvPr/>
        </p:nvCxnSpPr>
        <p:spPr>
          <a:xfrm>
            <a:off x="5880065" y="1801889"/>
            <a:ext cx="0" cy="700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7ED7A873-5716-4753-AAA4-6237D157F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62141"/>
              </p:ext>
            </p:extLst>
          </p:nvPr>
        </p:nvGraphicFramePr>
        <p:xfrm>
          <a:off x="8905042" y="855853"/>
          <a:ext cx="13521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0090FB7C</a:t>
                      </a:r>
                      <a:endParaRPr lang="en-RW" sz="20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0090FA9C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4E27A8D-AFF3-4ED0-AAD1-7191E74A6471}"/>
              </a:ext>
            </a:extLst>
          </p:cNvPr>
          <p:cNvSpPr/>
          <p:nvPr/>
        </p:nvSpPr>
        <p:spPr>
          <a:xfrm>
            <a:off x="8746435" y="542070"/>
            <a:ext cx="1736034" cy="15318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466758-ACC1-49E3-8E4E-D00FC8D75CC9}"/>
              </a:ext>
            </a:extLst>
          </p:cNvPr>
          <p:cNvSpPr/>
          <p:nvPr/>
        </p:nvSpPr>
        <p:spPr>
          <a:xfrm>
            <a:off x="6927678" y="1269305"/>
            <a:ext cx="14815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FEA8F2-3415-4E78-BC35-A680FB915050}"/>
              </a:ext>
            </a:extLst>
          </p:cNvPr>
          <p:cNvSpPr/>
          <p:nvPr/>
        </p:nvSpPr>
        <p:spPr>
          <a:xfrm>
            <a:off x="6394079" y="484298"/>
            <a:ext cx="242593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highlight>
                  <a:srgbClr val="FFFF00"/>
                </a:highlight>
              </a:rPr>
              <a:t>P is replicated..</a:t>
            </a:r>
          </a:p>
          <a:p>
            <a:pPr algn="ctr"/>
            <a:r>
              <a:rPr lang="en-US" b="1" i="1" dirty="0">
                <a:highlight>
                  <a:srgbClr val="FFFF00"/>
                </a:highlight>
              </a:rPr>
              <a:t>(copy of p’s contents is created)</a:t>
            </a:r>
            <a:endParaRPr lang="en-RW" b="1" i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5389-7F6E-4612-BF4F-0FD448667DAE}"/>
              </a:ext>
            </a:extLst>
          </p:cNvPr>
          <p:cNvSpPr txBox="1"/>
          <p:nvPr/>
        </p:nvSpPr>
        <p:spPr>
          <a:xfrm>
            <a:off x="8366197" y="2771059"/>
            <a:ext cx="3232006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x is initialized with contents of p. That is, x also points where p was pointing. Because contents of pointer decide where to point!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D8E1FD-B013-48B8-A1EC-83A0CA27B051}"/>
              </a:ext>
            </a:extLst>
          </p:cNvPr>
          <p:cNvSpPr/>
          <p:nvPr/>
        </p:nvSpPr>
        <p:spPr>
          <a:xfrm>
            <a:off x="8899525" y="379929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x</a:t>
            </a:r>
            <a:endParaRPr lang="en-RW" sz="28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D6233-C6D4-4932-8448-D0DCB59640E4}"/>
              </a:ext>
            </a:extLst>
          </p:cNvPr>
          <p:cNvCxnSpPr>
            <a:cxnSpLocks/>
          </p:cNvCxnSpPr>
          <p:nvPr/>
        </p:nvCxnSpPr>
        <p:spPr>
          <a:xfrm flipH="1">
            <a:off x="7983267" y="1057298"/>
            <a:ext cx="918984" cy="1483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7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1578-1D78-4AA1-BA92-9FB5E82F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8956-AFB7-4876-A984-C053BFC1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4" y="3429000"/>
            <a:ext cx="4142878" cy="28730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17EAD-F508-4A67-B2C1-20E9A5FE8C86}"/>
              </a:ext>
            </a:extLst>
          </p:cNvPr>
          <p:cNvSpPr/>
          <p:nvPr/>
        </p:nvSpPr>
        <p:spPr>
          <a:xfrm>
            <a:off x="384314" y="456412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age=0;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 = &amp;age;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&amp;age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"x: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39E5C619-A435-41C1-966F-7AC919A1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2579"/>
              </p:ext>
            </p:extLst>
          </p:nvPr>
        </p:nvGraphicFramePr>
        <p:xfrm>
          <a:off x="6096000" y="2264416"/>
          <a:ext cx="232458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58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0090FB7C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0454EB5-0FE2-42F4-A988-B1A996CD5B07}"/>
              </a:ext>
            </a:extLst>
          </p:cNvPr>
          <p:cNvSpPr/>
          <p:nvPr/>
        </p:nvSpPr>
        <p:spPr>
          <a:xfrm>
            <a:off x="6688448" y="1779885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age</a:t>
            </a:r>
            <a:endParaRPr lang="en-RW" sz="2800" b="1" dirty="0"/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BF2667E9-8392-42B4-ADC8-A223FE76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77024"/>
              </p:ext>
            </p:extLst>
          </p:nvPr>
        </p:nvGraphicFramePr>
        <p:xfrm>
          <a:off x="5750485" y="750241"/>
          <a:ext cx="13521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0090FB7C</a:t>
                      </a:r>
                      <a:endParaRPr lang="en-RW" sz="20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0090FB70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AD6CEEC-4D35-460C-9F4D-5C8CB91F96C4}"/>
              </a:ext>
            </a:extLst>
          </p:cNvPr>
          <p:cNvSpPr/>
          <p:nvPr/>
        </p:nvSpPr>
        <p:spPr>
          <a:xfrm>
            <a:off x="5714701" y="281637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</a:t>
            </a:r>
            <a:endParaRPr lang="en-RW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5564A-D17C-44B0-8FFB-24A4E4D1BF59}"/>
              </a:ext>
            </a:extLst>
          </p:cNvPr>
          <p:cNvCxnSpPr>
            <a:cxnSpLocks/>
          </p:cNvCxnSpPr>
          <p:nvPr/>
        </p:nvCxnSpPr>
        <p:spPr>
          <a:xfrm>
            <a:off x="6317387" y="1563757"/>
            <a:ext cx="0" cy="700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F99B62EB-2F05-4016-94EC-49A4835A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19525"/>
              </p:ext>
            </p:extLst>
          </p:nvPr>
        </p:nvGraphicFramePr>
        <p:xfrm>
          <a:off x="9342364" y="617721"/>
          <a:ext cx="13521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0090FB7C</a:t>
                      </a:r>
                      <a:endParaRPr lang="en-RW" sz="20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0090FA9C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57BB3D8-F259-4CB9-8577-E42A27C61810}"/>
              </a:ext>
            </a:extLst>
          </p:cNvPr>
          <p:cNvSpPr/>
          <p:nvPr/>
        </p:nvSpPr>
        <p:spPr>
          <a:xfrm>
            <a:off x="9306580" y="149117"/>
            <a:ext cx="131304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x</a:t>
            </a:r>
            <a:endParaRPr lang="en-RW" sz="28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CFAB29-C79E-4CD3-BB30-8EE561FF1E3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408828" y="1013961"/>
            <a:ext cx="933536" cy="1705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29212F9-9802-442D-9215-F405231DD690}"/>
              </a:ext>
            </a:extLst>
          </p:cNvPr>
          <p:cNvSpPr/>
          <p:nvPr/>
        </p:nvSpPr>
        <p:spPr>
          <a:xfrm>
            <a:off x="9183757" y="303938"/>
            <a:ext cx="1736034" cy="15318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C79CA4-C5EB-45D0-9CD8-E45418661181}"/>
              </a:ext>
            </a:extLst>
          </p:cNvPr>
          <p:cNvSpPr/>
          <p:nvPr/>
        </p:nvSpPr>
        <p:spPr>
          <a:xfrm>
            <a:off x="7365000" y="1031173"/>
            <a:ext cx="148150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454212-CE39-44D2-82EB-FD300EA33D83}"/>
              </a:ext>
            </a:extLst>
          </p:cNvPr>
          <p:cNvSpPr/>
          <p:nvPr/>
        </p:nvSpPr>
        <p:spPr>
          <a:xfrm>
            <a:off x="6831401" y="246166"/>
            <a:ext cx="242593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highlight>
                  <a:srgbClr val="FFFF00"/>
                </a:highlight>
              </a:rPr>
              <a:t>P is replicated..</a:t>
            </a:r>
          </a:p>
          <a:p>
            <a:pPr algn="ctr"/>
            <a:r>
              <a:rPr lang="en-US" b="1" i="1" dirty="0">
                <a:highlight>
                  <a:srgbClr val="FFFF00"/>
                </a:highlight>
              </a:rPr>
              <a:t>(copy of p’s contents is created)</a:t>
            </a:r>
            <a:endParaRPr lang="en-RW" b="1" i="1" dirty="0">
              <a:highlight>
                <a:srgbClr val="FFFF00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CD6D0-43DA-4F32-85ED-9A488C393579}"/>
              </a:ext>
            </a:extLst>
          </p:cNvPr>
          <p:cNvSpPr txBox="1"/>
          <p:nvPr/>
        </p:nvSpPr>
        <p:spPr>
          <a:xfrm>
            <a:off x="8875596" y="2275771"/>
            <a:ext cx="323200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 is initialized with contents of p. That is, x also points where p was pointing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AB0EF1-D589-4D05-8010-4A4071170694}"/>
              </a:ext>
            </a:extLst>
          </p:cNvPr>
          <p:cNvCxnSpPr>
            <a:cxnSpLocks/>
          </p:cNvCxnSpPr>
          <p:nvPr/>
        </p:nvCxnSpPr>
        <p:spPr>
          <a:xfrm flipH="1" flipV="1">
            <a:off x="2722440" y="3632821"/>
            <a:ext cx="1267350" cy="42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E15EBA-92BE-4B23-8024-D634C6F28459}"/>
              </a:ext>
            </a:extLst>
          </p:cNvPr>
          <p:cNvCxnSpPr>
            <a:cxnSpLocks/>
          </p:cNvCxnSpPr>
          <p:nvPr/>
        </p:nvCxnSpPr>
        <p:spPr>
          <a:xfrm flipH="1">
            <a:off x="3356115" y="4210441"/>
            <a:ext cx="786075" cy="590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0065D86-87F3-4689-AC17-282ED3E53CB7}"/>
              </a:ext>
            </a:extLst>
          </p:cNvPr>
          <p:cNvSpPr/>
          <p:nvPr/>
        </p:nvSpPr>
        <p:spPr>
          <a:xfrm>
            <a:off x="3764047" y="3820845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= p;</a:t>
            </a:r>
            <a:endParaRPr lang="en-US" sz="24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47E450-E756-434C-8B63-6173CB1DF8A9}"/>
              </a:ext>
            </a:extLst>
          </p:cNvPr>
          <p:cNvSpPr/>
          <p:nvPr/>
        </p:nvSpPr>
        <p:spPr>
          <a:xfrm>
            <a:off x="3785738" y="4278360"/>
            <a:ext cx="23166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pointer = pointer;</a:t>
            </a:r>
            <a:endParaRPr lang="en-US" sz="1600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260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480F-2C9D-41AB-859C-DC8344A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EAF54-386D-4256-AD54-D289E258093B}"/>
              </a:ext>
            </a:extLst>
          </p:cNvPr>
          <p:cNvSpPr/>
          <p:nvPr/>
        </p:nvSpPr>
        <p:spPr>
          <a:xfrm>
            <a:off x="2180281" y="1409987"/>
            <a:ext cx="740664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/>
              <a:t>Pass by reference vs </a:t>
            </a:r>
          </a:p>
          <a:p>
            <a:pPr algn="ctr"/>
            <a:r>
              <a:rPr lang="en-US" sz="6600" b="1" dirty="0"/>
              <a:t>pass by pointers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96BB-46EB-4A2F-A3E3-ECB64C931F6A}"/>
              </a:ext>
            </a:extLst>
          </p:cNvPr>
          <p:cNvSpPr/>
          <p:nvPr/>
        </p:nvSpPr>
        <p:spPr>
          <a:xfrm>
            <a:off x="5134843" y="3827430"/>
            <a:ext cx="1922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4364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5691-86DF-4FEF-983D-18B721A0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99291"/>
            <a:ext cx="10515600" cy="771344"/>
          </a:xfrm>
        </p:spPr>
        <p:txBody>
          <a:bodyPr/>
          <a:lstStyle/>
          <a:p>
            <a:r>
              <a:rPr lang="en-US" dirty="0"/>
              <a:t>Swapping code: pass by reference..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B2B95-1629-4907-A0A7-1E59395D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29</a:t>
            </a:fld>
            <a:endParaRPr lang="en-R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D61DB-000A-4519-8CA6-F1F222E2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68" y="2994990"/>
            <a:ext cx="3247007" cy="3055255"/>
          </a:xfrm>
          <a:prstGeom prst="rect">
            <a:avLst/>
          </a:prstGeom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8053586F-AC03-4B4E-8A43-8B5091D7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29002"/>
              </p:ext>
            </p:extLst>
          </p:nvPr>
        </p:nvGraphicFramePr>
        <p:xfrm>
          <a:off x="6008115" y="3257815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62DB5F-F804-4E6D-ACB9-AECE0974DCEC}"/>
              </a:ext>
            </a:extLst>
          </p:cNvPr>
          <p:cNvSpPr/>
          <p:nvPr/>
        </p:nvSpPr>
        <p:spPr>
          <a:xfrm>
            <a:off x="5972332" y="2789211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RW" sz="24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94B71B75-B940-438E-B958-B7CF0F56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53994"/>
              </p:ext>
            </p:extLst>
          </p:nvPr>
        </p:nvGraphicFramePr>
        <p:xfrm>
          <a:off x="7186191" y="3268567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C90346-9FEB-4742-9D51-EC8FE687EA7A}"/>
              </a:ext>
            </a:extLst>
          </p:cNvPr>
          <p:cNvSpPr/>
          <p:nvPr/>
        </p:nvSpPr>
        <p:spPr>
          <a:xfrm>
            <a:off x="7140817" y="2773250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RW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AB116-B9D8-4EC3-8048-18A3D501A3B7}"/>
              </a:ext>
            </a:extLst>
          </p:cNvPr>
          <p:cNvSpPr/>
          <p:nvPr/>
        </p:nvSpPr>
        <p:spPr>
          <a:xfrm>
            <a:off x="273067" y="1028343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swap(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1, b =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"Before swapping"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swap(a, b);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nAfter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swapping"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C196B-EDB4-47BD-92F3-42B6F8CEDDA3}"/>
              </a:ext>
            </a:extLst>
          </p:cNvPr>
          <p:cNvSpPr/>
          <p:nvPr/>
        </p:nvSpPr>
        <p:spPr>
          <a:xfrm>
            <a:off x="5735068" y="9291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swap(</a:t>
            </a:r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&amp;</a:t>
            </a:r>
            <a:r>
              <a:rPr lang="pt-BR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&amp;</a:t>
            </a:r>
            <a:r>
              <a:rPr lang="pt-BR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n2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temp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aphicFrame>
        <p:nvGraphicFramePr>
          <p:cNvPr id="23" name="Table 16">
            <a:extLst>
              <a:ext uri="{FF2B5EF4-FFF2-40B4-BE49-F238E27FC236}">
                <a16:creationId xmlns:a16="http://schemas.microsoft.com/office/drawing/2014/main" id="{599A6917-4113-4E42-91FC-1600C8172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40539"/>
              </p:ext>
            </p:extLst>
          </p:nvPr>
        </p:nvGraphicFramePr>
        <p:xfrm>
          <a:off x="5980872" y="5428587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D16CEBC-9E8E-4A23-B9BD-4DD62E57DB99}"/>
              </a:ext>
            </a:extLst>
          </p:cNvPr>
          <p:cNvSpPr/>
          <p:nvPr/>
        </p:nvSpPr>
        <p:spPr>
          <a:xfrm>
            <a:off x="5945089" y="4959984"/>
            <a:ext cx="9890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a, n1</a:t>
            </a:r>
            <a:endParaRPr lang="en-RW" sz="2400" b="1" dirty="0"/>
          </a:p>
        </p:txBody>
      </p:sp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6E5EC091-CBAD-444B-A58D-31C0B2BB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92428"/>
              </p:ext>
            </p:extLst>
          </p:nvPr>
        </p:nvGraphicFramePr>
        <p:xfrm>
          <a:off x="7158948" y="5439339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0FEB70F9-39B3-49C7-B3BD-1888FB6F80B7}"/>
              </a:ext>
            </a:extLst>
          </p:cNvPr>
          <p:cNvSpPr/>
          <p:nvPr/>
        </p:nvSpPr>
        <p:spPr>
          <a:xfrm>
            <a:off x="7113574" y="4944022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b, n2</a:t>
            </a:r>
            <a:endParaRPr lang="en-RW" sz="2400" b="1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7966BEF-B1E1-4383-89F2-360AF5B228DD}"/>
              </a:ext>
            </a:extLst>
          </p:cNvPr>
          <p:cNvSpPr/>
          <p:nvPr/>
        </p:nvSpPr>
        <p:spPr>
          <a:xfrm>
            <a:off x="6281312" y="4170236"/>
            <a:ext cx="373835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8C9EBF-7961-4B2F-A244-9C6B9A9F429B}"/>
              </a:ext>
            </a:extLst>
          </p:cNvPr>
          <p:cNvSpPr/>
          <p:nvPr/>
        </p:nvSpPr>
        <p:spPr>
          <a:xfrm>
            <a:off x="6130073" y="4240586"/>
            <a:ext cx="274074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After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func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call</a:t>
            </a:r>
            <a:endParaRPr lang="en-RW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800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345C-4C3F-45B0-87FD-00864B2F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416340"/>
            <a:ext cx="10515600" cy="771344"/>
          </a:xfrm>
        </p:spPr>
        <p:txBody>
          <a:bodyPr/>
          <a:lstStyle/>
          <a:p>
            <a:r>
              <a:rPr lang="en-US" b="1" dirty="0"/>
              <a:t>Pointers and Arrays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78C2-F9A4-473D-BC39-DD44739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A50E-E868-4291-AEE4-1F7116B0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08" y="2628606"/>
            <a:ext cx="3748088" cy="3415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1C52A2-26C5-4D42-9F21-593D753F8C25}"/>
              </a:ext>
            </a:extLst>
          </p:cNvPr>
          <p:cNvSpPr/>
          <p:nvPr/>
        </p:nvSpPr>
        <p:spPr>
          <a:xfrm>
            <a:off x="584982" y="1187684"/>
            <a:ext cx="7066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[4] = {1,2,3,4};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"*p: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3A7C1C-BAD2-4203-B99E-1C69B05D2199}"/>
              </a:ext>
            </a:extLst>
          </p:cNvPr>
          <p:cNvSpPr txBox="1">
            <a:spLocks/>
          </p:cNvSpPr>
          <p:nvPr/>
        </p:nvSpPr>
        <p:spPr>
          <a:xfrm>
            <a:off x="5345137" y="814148"/>
            <a:ext cx="4558518" cy="1338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Since array’s name depicts base address therefore we can assign it to a pointer.</a:t>
            </a:r>
          </a:p>
          <a:p>
            <a:r>
              <a:rPr lang="en-US" sz="2000" b="1" dirty="0"/>
              <a:t>Provided that array type and pointer type matches</a:t>
            </a:r>
            <a:endParaRPr lang="en-RW" sz="2000" b="1" dirty="0"/>
          </a:p>
        </p:txBody>
      </p:sp>
    </p:spTree>
    <p:extLst>
      <p:ext uri="{BB962C8B-B14F-4D97-AF65-F5344CB8AC3E}">
        <p14:creationId xmlns:p14="http://schemas.microsoft.com/office/powerpoint/2010/main" val="310147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5691-86DF-4FEF-983D-18B721A0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99291"/>
            <a:ext cx="10515600" cy="771344"/>
          </a:xfrm>
        </p:spPr>
        <p:txBody>
          <a:bodyPr/>
          <a:lstStyle/>
          <a:p>
            <a:r>
              <a:rPr lang="en-US" dirty="0"/>
              <a:t>Swapping code: pass by pointer..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B2B95-1629-4907-A0A7-1E59395D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30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C1171-3D6B-4AD4-B76C-B009A7B27045}"/>
              </a:ext>
            </a:extLst>
          </p:cNvPr>
          <p:cNvSpPr/>
          <p:nvPr/>
        </p:nvSpPr>
        <p:spPr>
          <a:xfrm>
            <a:off x="188844" y="970635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swap(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1, b =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"Before swapping"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swap(&amp;a, &amp;b);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nAfter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swapping"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 =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54FAE-E26A-44D1-919E-C0117D32BA8E}"/>
              </a:ext>
            </a:extLst>
          </p:cNvPr>
          <p:cNvSpPr/>
          <p:nvPr/>
        </p:nvSpPr>
        <p:spPr>
          <a:xfrm>
            <a:off x="5257800" y="8077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swap(</a:t>
            </a:r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pt-BR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n1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pt-BR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n2</a:t>
            </a:r>
            <a:r>
              <a:rPr lang="pt-BR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temp =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D61DB-000A-4519-8CA6-F1F222E2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68" y="2994990"/>
            <a:ext cx="3247007" cy="3055255"/>
          </a:xfrm>
          <a:prstGeom prst="rect">
            <a:avLst/>
          </a:prstGeom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8053586F-AC03-4B4E-8A43-8B5091D719EB}"/>
              </a:ext>
            </a:extLst>
          </p:cNvPr>
          <p:cNvGraphicFramePr>
            <a:graphicFrameLocks noGrp="1"/>
          </p:cNvGraphicFramePr>
          <p:nvPr/>
        </p:nvGraphicFramePr>
        <p:xfrm>
          <a:off x="5888847" y="3257815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62DB5F-F804-4E6D-ACB9-AECE0974DCEC}"/>
              </a:ext>
            </a:extLst>
          </p:cNvPr>
          <p:cNvSpPr/>
          <p:nvPr/>
        </p:nvSpPr>
        <p:spPr>
          <a:xfrm>
            <a:off x="5853064" y="2789211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RW" sz="24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94B71B75-B940-438E-B958-B7CF0F5647AC}"/>
              </a:ext>
            </a:extLst>
          </p:cNvPr>
          <p:cNvGraphicFramePr>
            <a:graphicFrameLocks noGrp="1"/>
          </p:cNvGraphicFramePr>
          <p:nvPr/>
        </p:nvGraphicFramePr>
        <p:xfrm>
          <a:off x="7066923" y="3268567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C90346-9FEB-4742-9D51-EC8FE687EA7A}"/>
              </a:ext>
            </a:extLst>
          </p:cNvPr>
          <p:cNvSpPr/>
          <p:nvPr/>
        </p:nvSpPr>
        <p:spPr>
          <a:xfrm>
            <a:off x="7021549" y="2773250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n-RW" sz="24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D04909B-8203-4445-9991-F870E162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36389"/>
              </p:ext>
            </p:extLst>
          </p:nvPr>
        </p:nvGraphicFramePr>
        <p:xfrm>
          <a:off x="5888847" y="5234409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0500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DE8D71-35F4-4271-BA17-BEC7428EBB43}"/>
              </a:ext>
            </a:extLst>
          </p:cNvPr>
          <p:cNvSpPr/>
          <p:nvPr/>
        </p:nvSpPr>
        <p:spPr>
          <a:xfrm>
            <a:off x="5853064" y="4765805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n1</a:t>
            </a:r>
            <a:endParaRPr lang="en-RW" sz="2400" b="1" dirty="0"/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826E20A0-796D-4F99-94BA-55552059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59183"/>
              </p:ext>
            </p:extLst>
          </p:nvPr>
        </p:nvGraphicFramePr>
        <p:xfrm>
          <a:off x="7066923" y="5245161"/>
          <a:ext cx="9890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3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0600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63CCD88-BB35-42F8-BF91-E1DB46319784}"/>
              </a:ext>
            </a:extLst>
          </p:cNvPr>
          <p:cNvSpPr/>
          <p:nvPr/>
        </p:nvSpPr>
        <p:spPr>
          <a:xfrm>
            <a:off x="7021549" y="4749844"/>
            <a:ext cx="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n2</a:t>
            </a:r>
            <a:endParaRPr lang="en-RW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85E264-32D0-484A-BB73-46AE7EBE27B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333284" y="4111255"/>
            <a:ext cx="50078" cy="65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3B32F6-C5FF-4F53-B065-2AE9D4F4D00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544683" y="4122007"/>
            <a:ext cx="16755" cy="688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CB5E9-1219-41FE-A965-3DD20FE5B548}"/>
              </a:ext>
            </a:extLst>
          </p:cNvPr>
          <p:cNvSpPr/>
          <p:nvPr/>
        </p:nvSpPr>
        <p:spPr>
          <a:xfrm>
            <a:off x="5507504" y="2447962"/>
            <a:ext cx="274074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After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func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call</a:t>
            </a:r>
            <a:endParaRPr lang="en-RW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636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47D-9944-4F7F-83BB-77F9588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E6FD-30D3-435B-A882-B549878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memory will be allocated for reference</a:t>
            </a:r>
          </a:p>
          <a:p>
            <a:r>
              <a:rPr lang="en-US" dirty="0"/>
              <a:t>Pointers, on the other hand, have their own existence in the form of memory. That is, they will be given memory by the compiler.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DFAD7-93C2-4A77-855F-760664B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1192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C7ED-2B77-4994-8DE6-865D91DD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461585"/>
            <a:ext cx="10515600" cy="771344"/>
          </a:xfrm>
        </p:spPr>
        <p:txBody>
          <a:bodyPr/>
          <a:lstStyle/>
          <a:p>
            <a:r>
              <a:rPr lang="en-US" dirty="0"/>
              <a:t>Accessing any element of an array with a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65486-D4C2-4AA1-B7BF-371CE70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F71FF-DAC1-4EFB-A680-D742B9839BBB}"/>
              </a:ext>
            </a:extLst>
          </p:cNvPr>
          <p:cNvSpPr/>
          <p:nvPr/>
        </p:nvSpPr>
        <p:spPr>
          <a:xfrm>
            <a:off x="697523" y="142720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str[80];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p1 = str;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CBE315-C07A-4E3D-9190-25D82E43EACC}"/>
              </a:ext>
            </a:extLst>
          </p:cNvPr>
          <p:cNvSpPr txBox="1">
            <a:spLocks/>
          </p:cNvSpPr>
          <p:nvPr/>
        </p:nvSpPr>
        <p:spPr>
          <a:xfrm>
            <a:off x="5698001" y="1132446"/>
            <a:ext cx="5105987" cy="3341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p1 = str </a:t>
            </a:r>
            <a:r>
              <a:rPr lang="en-US" sz="2000" dirty="0"/>
              <a:t>assigns the address of str[0] to p1</a:t>
            </a:r>
          </a:p>
          <a:p>
            <a:r>
              <a:rPr lang="en-US" sz="2000" dirty="0"/>
              <a:t>Since, after the assignment, p1 points to the beginning of str, you may use p1 to</a:t>
            </a:r>
          </a:p>
          <a:p>
            <a:r>
              <a:rPr lang="en-US" sz="2000" dirty="0"/>
              <a:t>access elements in the array. For example, if you want to access the fifth element in</a:t>
            </a:r>
          </a:p>
          <a:p>
            <a:r>
              <a:rPr lang="en-US" sz="2000" dirty="0"/>
              <a:t>str, you could use</a:t>
            </a:r>
          </a:p>
          <a:p>
            <a:endParaRPr lang="en-US" sz="2000" dirty="0"/>
          </a:p>
          <a:p>
            <a:r>
              <a:rPr lang="en-US" sz="2000" dirty="0"/>
              <a:t>str[4]</a:t>
            </a:r>
          </a:p>
          <a:p>
            <a:endParaRPr lang="en-US" sz="2000" dirty="0"/>
          </a:p>
          <a:p>
            <a:r>
              <a:rPr lang="en-US" sz="2000" dirty="0"/>
              <a:t>or</a:t>
            </a:r>
          </a:p>
          <a:p>
            <a:endParaRPr lang="en-US" sz="2000" dirty="0"/>
          </a:p>
          <a:p>
            <a:r>
              <a:rPr lang="en-US" sz="2000" dirty="0"/>
              <a:t>*(p1+4)</a:t>
            </a:r>
            <a:endParaRPr lang="en-RW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8C39F-714C-4E74-8E41-F72D542F9A26}"/>
              </a:ext>
            </a:extLst>
          </p:cNvPr>
          <p:cNvSpPr/>
          <p:nvPr/>
        </p:nvSpPr>
        <p:spPr>
          <a:xfrm>
            <a:off x="2539813" y="4556596"/>
            <a:ext cx="2257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*    ( </a:t>
            </a:r>
            <a:r>
              <a:rPr lang="en-US" sz="3600" dirty="0">
                <a:solidFill>
                  <a:srgbClr val="0070C0"/>
                </a:solidFill>
              </a:rPr>
              <a:t>p1+4 </a:t>
            </a:r>
            <a:r>
              <a:rPr lang="en-US" sz="3600" dirty="0"/>
              <a:t>)</a:t>
            </a:r>
            <a:endParaRPr lang="en-RW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097FE-E527-4968-87D3-14F70B063F93}"/>
              </a:ext>
            </a:extLst>
          </p:cNvPr>
          <p:cNvSpPr/>
          <p:nvPr/>
        </p:nvSpPr>
        <p:spPr>
          <a:xfrm>
            <a:off x="3345857" y="5644281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Address</a:t>
            </a:r>
            <a:endParaRPr lang="en-RW" sz="28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4D1CE-EC05-440E-9A0F-2264ED879DCA}"/>
              </a:ext>
            </a:extLst>
          </p:cNvPr>
          <p:cNvSpPr/>
          <p:nvPr/>
        </p:nvSpPr>
        <p:spPr>
          <a:xfrm>
            <a:off x="2278839" y="5661485"/>
            <a:ext cx="988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Value</a:t>
            </a:r>
            <a:endParaRPr lang="en-RW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14852-C85A-4CF2-BA79-59E55089843D}"/>
              </a:ext>
            </a:extLst>
          </p:cNvPr>
          <p:cNvCxnSpPr>
            <a:cxnSpLocks/>
          </p:cNvCxnSpPr>
          <p:nvPr/>
        </p:nvCxnSpPr>
        <p:spPr>
          <a:xfrm>
            <a:off x="2759074" y="5070045"/>
            <a:ext cx="0" cy="739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09FCF-8350-41CE-84A1-07B28CA6DE51}"/>
              </a:ext>
            </a:extLst>
          </p:cNvPr>
          <p:cNvCxnSpPr/>
          <p:nvPr/>
        </p:nvCxnSpPr>
        <p:spPr>
          <a:xfrm>
            <a:off x="4007108" y="5134707"/>
            <a:ext cx="0" cy="574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07A1D-570B-4366-8107-D769DF4E18CF}"/>
              </a:ext>
            </a:extLst>
          </p:cNvPr>
          <p:cNvSpPr/>
          <p:nvPr/>
        </p:nvSpPr>
        <p:spPr>
          <a:xfrm>
            <a:off x="2461718" y="4600468"/>
            <a:ext cx="578707" cy="409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15B3A-D890-4C99-A0E8-1E3CE5FA8C05}"/>
              </a:ext>
            </a:extLst>
          </p:cNvPr>
          <p:cNvSpPr/>
          <p:nvPr/>
        </p:nvSpPr>
        <p:spPr>
          <a:xfrm>
            <a:off x="3458401" y="4616003"/>
            <a:ext cx="1029193" cy="527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0F3FF-A4B7-4213-A756-00293673DAAE}"/>
              </a:ext>
            </a:extLst>
          </p:cNvPr>
          <p:cNvSpPr/>
          <p:nvPr/>
        </p:nvSpPr>
        <p:spPr>
          <a:xfrm>
            <a:off x="5406182" y="4690173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The parentheses surrounding p1+4 are necessary because the * operation has a higher priority than the + operation.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Without the parentheses, the expression would first find the value pointed to by p1 (the first location in the array) and then add 4 to it.</a:t>
            </a:r>
            <a:endParaRPr lang="en-RW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97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1092-9E63-4085-AEDA-DB7E3ED9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7588"/>
            <a:ext cx="10515600" cy="771344"/>
          </a:xfrm>
        </p:spPr>
        <p:txBody>
          <a:bodyPr/>
          <a:lstStyle/>
          <a:p>
            <a:r>
              <a:rPr lang="en-US" b="1" dirty="0"/>
              <a:t>Are Pointers and Arrays Interchangeable?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935-C5BE-4740-87EE-A0C1594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3284"/>
            <a:ext cx="10515600" cy="4570233"/>
          </a:xfrm>
        </p:spPr>
        <p:txBody>
          <a:bodyPr/>
          <a:lstStyle/>
          <a:p>
            <a:r>
              <a:rPr lang="en-US" dirty="0"/>
              <a:t>pointers and arrays are not completely interchangeable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E5E29-A1D1-4102-B2A7-7E55BC8D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327DA-CFBF-4CA8-9FB6-FC9D627171D4}"/>
              </a:ext>
            </a:extLst>
          </p:cNvPr>
          <p:cNvSpPr/>
          <p:nvPr/>
        </p:nvSpPr>
        <p:spPr>
          <a:xfrm>
            <a:off x="838199" y="2014597"/>
            <a:ext cx="10345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num[10];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num;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p++;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is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num++;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// ERROR -- cannot modify num</a:t>
            </a:r>
          </a:p>
          <a:p>
            <a:pPr lvl="1"/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6DA87-8E53-4774-AF17-F4B26C9163DC}"/>
              </a:ext>
            </a:extLst>
          </p:cNvPr>
          <p:cNvSpPr/>
          <p:nvPr/>
        </p:nvSpPr>
        <p:spPr>
          <a:xfrm>
            <a:off x="5866228" y="2649705"/>
            <a:ext cx="5917308" cy="147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You cannot increment base address by simply using array name. But, you can increment pointer</a:t>
            </a:r>
            <a:endParaRPr lang="en-RW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9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6AFE-EA5E-4275-B2CB-C86230AE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E5C9-79AD-40AC-A7D1-DD47BD5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  <a:p>
            <a:r>
              <a:rPr lang="en-US" dirty="0"/>
              <a:t>Multiple indirections</a:t>
            </a:r>
          </a:p>
          <a:p>
            <a:r>
              <a:rPr lang="en-US" dirty="0"/>
              <a:t>Initializing a pointer</a:t>
            </a:r>
          </a:p>
          <a:p>
            <a:r>
              <a:rPr lang="en-US" dirty="0"/>
              <a:t>The Null Pointer Convention</a:t>
            </a:r>
          </a:p>
          <a:p>
            <a:r>
              <a:rPr lang="en-US" dirty="0"/>
              <a:t>Dynamic Allocation Using new and delete</a:t>
            </a:r>
          </a:p>
          <a:p>
            <a:r>
              <a:rPr lang="en-US" dirty="0"/>
              <a:t>Pass by pointer</a:t>
            </a:r>
          </a:p>
          <a:p>
            <a:r>
              <a:rPr lang="en-US" dirty="0"/>
              <a:t>Using pointers in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4F92-12CC-4823-B1E3-B4730AA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209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86D-67D7-4546-849E-8A04609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7" y="626032"/>
            <a:ext cx="10515600" cy="771344"/>
          </a:xfrm>
        </p:spPr>
        <p:txBody>
          <a:bodyPr/>
          <a:lstStyle/>
          <a:p>
            <a:r>
              <a:rPr lang="en-US" b="1" dirty="0"/>
              <a:t>Arrays of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23B4-7629-4445-BAA8-BD2736A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5B40D-50B6-4B2B-BA1F-945738C1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76" y="3679337"/>
            <a:ext cx="4308524" cy="2574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DBCF6-C935-4538-85D4-9CCE18C258AF}"/>
              </a:ext>
            </a:extLst>
          </p:cNvPr>
          <p:cNvSpPr/>
          <p:nvPr/>
        </p:nvSpPr>
        <p:spPr>
          <a:xfrm>
            <a:off x="262597" y="181860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* p[3]; 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0, y = 1, z = 2;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p[0] = &amp;x;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p[1] = &amp;y;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p[2] = &amp;z;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3524DC-34FF-443C-A3F5-A17D9645BBEC}"/>
              </a:ext>
            </a:extLst>
          </p:cNvPr>
          <p:cNvCxnSpPr>
            <a:cxnSpLocks/>
          </p:cNvCxnSpPr>
          <p:nvPr/>
        </p:nvCxnSpPr>
        <p:spPr>
          <a:xfrm flipV="1">
            <a:off x="3530991" y="4572000"/>
            <a:ext cx="3514285" cy="450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727B4E-67B3-4688-ACD7-2300C9B97425}"/>
              </a:ext>
            </a:extLst>
          </p:cNvPr>
          <p:cNvSpPr/>
          <p:nvPr/>
        </p:nvSpPr>
        <p:spPr>
          <a:xfrm>
            <a:off x="7059344" y="4278628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0EFBA-AE16-454A-8E38-DD2283573CCE}"/>
              </a:ext>
            </a:extLst>
          </p:cNvPr>
          <p:cNvSpPr/>
          <p:nvPr/>
        </p:nvSpPr>
        <p:spPr>
          <a:xfrm>
            <a:off x="7059344" y="4793511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F498C-125F-46DA-A4F7-888ABDE1999E}"/>
              </a:ext>
            </a:extLst>
          </p:cNvPr>
          <p:cNvSpPr/>
          <p:nvPr/>
        </p:nvSpPr>
        <p:spPr>
          <a:xfrm>
            <a:off x="7059344" y="5310446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2D897E-C815-4DC7-8957-65D4BCC40E0C}"/>
              </a:ext>
            </a:extLst>
          </p:cNvPr>
          <p:cNvSpPr/>
          <p:nvPr/>
        </p:nvSpPr>
        <p:spPr>
          <a:xfrm>
            <a:off x="7059345" y="5817627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678885-5CEB-45E2-A78E-AD0B0E45821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23360" y="5018594"/>
            <a:ext cx="3035984" cy="309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99F46C-C4CE-4A82-B161-776E848F5DA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06240" y="5535529"/>
            <a:ext cx="2853104" cy="146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05BCE-555D-4DCF-9D43-6A5D4125281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206240" y="6042710"/>
            <a:ext cx="2853105" cy="25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0F6BBDD7-1EDF-4D6F-8404-8C6F8352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132"/>
              </p:ext>
            </p:extLst>
          </p:nvPr>
        </p:nvGraphicFramePr>
        <p:xfrm>
          <a:off x="3924886" y="1023889"/>
          <a:ext cx="52226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7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950673328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266303052"/>
                    </a:ext>
                  </a:extLst>
                </a:gridCol>
              </a:tblGrid>
              <a:tr h="4485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00CFF838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00CFF788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4485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00CFF844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00CFF848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00CFF852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21CED99-C6AB-4764-9437-D8420BAA0392}"/>
              </a:ext>
            </a:extLst>
          </p:cNvPr>
          <p:cNvSpPr/>
          <p:nvPr/>
        </p:nvSpPr>
        <p:spPr>
          <a:xfrm>
            <a:off x="4372540" y="470877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P[0]</a:t>
            </a:r>
            <a:endParaRPr lang="en-RW" sz="2800" b="1" dirty="0"/>
          </a:p>
        </p:txBody>
      </p:sp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B7AE4716-C73A-4BBE-A40B-74D65037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9376"/>
              </p:ext>
            </p:extLst>
          </p:nvPr>
        </p:nvGraphicFramePr>
        <p:xfrm>
          <a:off x="5146725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00CFF838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CDBDDCD-8F2F-4D6E-AA71-743B786A01E8}"/>
              </a:ext>
            </a:extLst>
          </p:cNvPr>
          <p:cNvSpPr/>
          <p:nvPr/>
        </p:nvSpPr>
        <p:spPr>
          <a:xfrm>
            <a:off x="5780892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28" name="Table 16">
            <a:extLst>
              <a:ext uri="{FF2B5EF4-FFF2-40B4-BE49-F238E27FC236}">
                <a16:creationId xmlns:a16="http://schemas.microsoft.com/office/drawing/2014/main" id="{026C8375-55A3-4238-AF76-464823CF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71061"/>
              </p:ext>
            </p:extLst>
          </p:nvPr>
        </p:nvGraphicFramePr>
        <p:xfrm>
          <a:off x="6848042" y="2583656"/>
          <a:ext cx="145189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9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00CFF888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2BDA233-D496-4FAF-9693-9E6536474373}"/>
              </a:ext>
            </a:extLst>
          </p:cNvPr>
          <p:cNvSpPr/>
          <p:nvPr/>
        </p:nvSpPr>
        <p:spPr>
          <a:xfrm>
            <a:off x="7197223" y="2115052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B0725DFC-C3C8-459A-8BC3-A5DD92A74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13744"/>
              </p:ext>
            </p:extLst>
          </p:nvPr>
        </p:nvGraphicFramePr>
        <p:xfrm>
          <a:off x="8539037" y="2566761"/>
          <a:ext cx="145189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9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00CFF788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00D25D6-4CDF-4F26-AB60-71E9BD0BF6BB}"/>
              </a:ext>
            </a:extLst>
          </p:cNvPr>
          <p:cNvSpPr/>
          <p:nvPr/>
        </p:nvSpPr>
        <p:spPr>
          <a:xfrm>
            <a:off x="8888218" y="209815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z</a:t>
            </a:r>
            <a:endParaRPr lang="en-RW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A95F05-0BC6-4C2D-A705-717103E3F1A1}"/>
              </a:ext>
            </a:extLst>
          </p:cNvPr>
          <p:cNvSpPr/>
          <p:nvPr/>
        </p:nvSpPr>
        <p:spPr>
          <a:xfrm>
            <a:off x="6170567" y="480181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P[1]</a:t>
            </a:r>
            <a:endParaRPr lang="en-RW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E7EC6B-9EFA-4DD2-A3AA-6BE3B267C223}"/>
              </a:ext>
            </a:extLst>
          </p:cNvPr>
          <p:cNvSpPr/>
          <p:nvPr/>
        </p:nvSpPr>
        <p:spPr>
          <a:xfrm>
            <a:off x="7827414" y="495166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P[2]</a:t>
            </a:r>
            <a:endParaRPr lang="en-RW" sz="2800" b="1" dirty="0"/>
          </a:p>
        </p:txBody>
      </p:sp>
    </p:spTree>
    <p:extLst>
      <p:ext uri="{BB962C8B-B14F-4D97-AF65-F5344CB8AC3E}">
        <p14:creationId xmlns:p14="http://schemas.microsoft.com/office/powerpoint/2010/main" val="351141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EF4-88A6-4ADF-B481-35C61FB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461"/>
            <a:ext cx="10515600" cy="771344"/>
          </a:xfrm>
        </p:spPr>
        <p:txBody>
          <a:bodyPr/>
          <a:lstStyle/>
          <a:p>
            <a:r>
              <a:rPr lang="en-US" dirty="0"/>
              <a:t>Multiple indirections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1560-9940-4FED-91AD-80CA6EDA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AC550-1A37-44F0-A1A0-6A857158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2162273"/>
            <a:ext cx="7077075" cy="39827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536C68-B860-444F-8D3D-2A366CCB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9"/>
            <a:ext cx="10515600" cy="4570233"/>
          </a:xfrm>
        </p:spPr>
        <p:txBody>
          <a:bodyPr/>
          <a:lstStyle/>
          <a:p>
            <a:r>
              <a:rPr lang="en-US" dirty="0"/>
              <a:t>A pointer to a pointer is a form of multiple indirection, or a chain of pointers.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95086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AFE2-23D3-47FC-804A-B9DE4EB1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129C0-B2DC-4497-90E5-511E4D3BCE1B}"/>
              </a:ext>
            </a:extLst>
          </p:cNvPr>
          <p:cNvSpPr/>
          <p:nvPr/>
        </p:nvSpPr>
        <p:spPr>
          <a:xfrm>
            <a:off x="12081" y="561243"/>
            <a:ext cx="84605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x, y, * p, ** q;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 = 10; y=12;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 = &amp;p;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2516C-352F-44D6-AB55-AFC606A74159}"/>
              </a:ext>
            </a:extLst>
          </p:cNvPr>
          <p:cNvSpPr/>
          <p:nvPr/>
        </p:nvSpPr>
        <p:spPr>
          <a:xfrm>
            <a:off x="26504" y="3974715"/>
            <a:ext cx="609600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x         =    y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Int value   Int value</a:t>
            </a:r>
            <a:endParaRPr lang="en-RW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A00AE-3BC4-434D-970D-A0ABC5EB7214}"/>
              </a:ext>
            </a:extLst>
          </p:cNvPr>
          <p:cNvSpPr txBox="1"/>
          <p:nvPr/>
        </p:nvSpPr>
        <p:spPr>
          <a:xfrm>
            <a:off x="3768499" y="4160386"/>
            <a:ext cx="8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Valid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4ED278C9-FA2A-4682-B1AA-44C5039B2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88367"/>
              </p:ext>
            </p:extLst>
          </p:nvPr>
        </p:nvGraphicFramePr>
        <p:xfrm>
          <a:off x="3768499" y="1396006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7377DAE-F86B-4CF0-9BA9-01DABDFFF3CA}"/>
              </a:ext>
            </a:extLst>
          </p:cNvPr>
          <p:cNvSpPr/>
          <p:nvPr/>
        </p:nvSpPr>
        <p:spPr>
          <a:xfrm>
            <a:off x="4276056" y="927402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8EE2CED-7899-46E9-8C48-19EC475C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78505"/>
              </p:ext>
            </p:extLst>
          </p:nvPr>
        </p:nvGraphicFramePr>
        <p:xfrm>
          <a:off x="5793235" y="1396006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F6104C-8A4B-44B2-912B-89F23E7709B6}"/>
              </a:ext>
            </a:extLst>
          </p:cNvPr>
          <p:cNvSpPr/>
          <p:nvPr/>
        </p:nvSpPr>
        <p:spPr>
          <a:xfrm>
            <a:off x="6300792" y="927402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EFC065A2-2705-474A-A6D8-E468331D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71503"/>
              </p:ext>
            </p:extLst>
          </p:nvPr>
        </p:nvGraphicFramePr>
        <p:xfrm>
          <a:off x="7796558" y="136926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00FE0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EDBCD02-D9B1-408E-AB32-10E0C8F1F330}"/>
              </a:ext>
            </a:extLst>
          </p:cNvPr>
          <p:cNvSpPr/>
          <p:nvPr/>
        </p:nvSpPr>
        <p:spPr>
          <a:xfrm>
            <a:off x="8221032" y="90484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highlight>
                  <a:srgbClr val="FFFF00"/>
                </a:highlight>
              </a:rPr>
              <a:t>q</a:t>
            </a:r>
            <a:endParaRPr lang="en-RW" sz="2800" b="1" dirty="0"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501D82-C4EE-4918-B3FC-915BFB4C2348}"/>
              </a:ext>
            </a:extLst>
          </p:cNvPr>
          <p:cNvCxnSpPr>
            <a:cxnSpLocks/>
          </p:cNvCxnSpPr>
          <p:nvPr/>
        </p:nvCxnSpPr>
        <p:spPr>
          <a:xfrm flipH="1">
            <a:off x="5046022" y="1607246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06D638-41E8-4FAB-B535-F0698C48A677}"/>
              </a:ext>
            </a:extLst>
          </p:cNvPr>
          <p:cNvCxnSpPr>
            <a:cxnSpLocks/>
          </p:cNvCxnSpPr>
          <p:nvPr/>
        </p:nvCxnSpPr>
        <p:spPr>
          <a:xfrm flipH="1">
            <a:off x="7048120" y="1501626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B88E76-85BE-4FB4-A10C-626DC16F75F0}"/>
              </a:ext>
            </a:extLst>
          </p:cNvPr>
          <p:cNvSpPr txBox="1"/>
          <p:nvPr/>
        </p:nvSpPr>
        <p:spPr>
          <a:xfrm>
            <a:off x="3808758" y="558070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DCC72-B333-4974-BFEE-450E63857D96}"/>
              </a:ext>
            </a:extLst>
          </p:cNvPr>
          <p:cNvSpPr txBox="1"/>
          <p:nvPr/>
        </p:nvSpPr>
        <p:spPr>
          <a:xfrm>
            <a:off x="5630679" y="508434"/>
            <a:ext cx="18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Pointer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85086-5A8D-4C1E-ACF8-5A509F0874A6}"/>
              </a:ext>
            </a:extLst>
          </p:cNvPr>
          <p:cNvSpPr txBox="1"/>
          <p:nvPr/>
        </p:nvSpPr>
        <p:spPr>
          <a:xfrm>
            <a:off x="7600141" y="505062"/>
            <a:ext cx="18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Pointer Variable</a:t>
            </a:r>
          </a:p>
        </p:txBody>
      </p:sp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96865A98-99E4-4C40-B69E-875AA0D45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45813"/>
              </p:ext>
            </p:extLst>
          </p:nvPr>
        </p:nvGraphicFramePr>
        <p:xfrm>
          <a:off x="9523306" y="1396006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0030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F679A3C-2844-4D14-A152-CA5EE066C59F}"/>
              </a:ext>
            </a:extLst>
          </p:cNvPr>
          <p:cNvSpPr/>
          <p:nvPr/>
        </p:nvSpPr>
        <p:spPr>
          <a:xfrm>
            <a:off x="10030863" y="927402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FD41-2773-42C1-98DA-44269A1CBB84}"/>
              </a:ext>
            </a:extLst>
          </p:cNvPr>
          <p:cNvSpPr txBox="1"/>
          <p:nvPr/>
        </p:nvSpPr>
        <p:spPr>
          <a:xfrm>
            <a:off x="9532993" y="722447"/>
            <a:ext cx="14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 Variable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7E8235-8074-420B-AA2A-2804C9F16E09}"/>
              </a:ext>
            </a:extLst>
          </p:cNvPr>
          <p:cNvSpPr/>
          <p:nvPr/>
        </p:nvSpPr>
        <p:spPr>
          <a:xfrm>
            <a:off x="26504" y="4770366"/>
            <a:ext cx="609600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x         =   &amp;y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Int value   address of int variable</a:t>
            </a:r>
            <a:endParaRPr lang="en-RW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02DB81-5103-4E1B-BB66-B7937A0AE531}"/>
              </a:ext>
            </a:extLst>
          </p:cNvPr>
          <p:cNvSpPr txBox="1"/>
          <p:nvPr/>
        </p:nvSpPr>
        <p:spPr>
          <a:xfrm>
            <a:off x="3689606" y="4864094"/>
            <a:ext cx="103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Invalid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D24F7-E03D-4F7D-A271-BA063024B58C}"/>
              </a:ext>
            </a:extLst>
          </p:cNvPr>
          <p:cNvSpPr/>
          <p:nvPr/>
        </p:nvSpPr>
        <p:spPr>
          <a:xfrm>
            <a:off x="2517757" y="2860553"/>
            <a:ext cx="9491074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p                    =   &amp;x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Pointer to int (address)    address of int variable</a:t>
            </a:r>
            <a:endParaRPr lang="en-RW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C8E49-A678-476A-9DE5-D3842613168F}"/>
              </a:ext>
            </a:extLst>
          </p:cNvPr>
          <p:cNvSpPr txBox="1"/>
          <p:nvPr/>
        </p:nvSpPr>
        <p:spPr>
          <a:xfrm>
            <a:off x="11190337" y="2967335"/>
            <a:ext cx="8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Valid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DF001-A5C7-437A-A970-49019D5FC3B5}"/>
              </a:ext>
            </a:extLst>
          </p:cNvPr>
          <p:cNvSpPr/>
          <p:nvPr/>
        </p:nvSpPr>
        <p:spPr>
          <a:xfrm>
            <a:off x="6226777" y="3976564"/>
            <a:ext cx="184379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q         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Pointer to pointer (address)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R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C31F3-8AF3-45CC-8A68-2149FEC5F93B}"/>
              </a:ext>
            </a:extLst>
          </p:cNvPr>
          <p:cNvSpPr/>
          <p:nvPr/>
        </p:nvSpPr>
        <p:spPr>
          <a:xfrm>
            <a:off x="8562032" y="4171596"/>
            <a:ext cx="1468831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&amp;x        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(address of int variable) </a:t>
            </a:r>
            <a:endParaRPr lang="en-R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F856B1-EFFB-4BF6-B2CE-0DE8E0511B9A}"/>
              </a:ext>
            </a:extLst>
          </p:cNvPr>
          <p:cNvSpPr/>
          <p:nvPr/>
        </p:nvSpPr>
        <p:spPr>
          <a:xfrm>
            <a:off x="8071414" y="4569162"/>
            <a:ext cx="47736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=</a:t>
            </a:r>
            <a:endParaRPr lang="en-RW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4F6553-F5CE-41B5-A417-1B67987B1970}"/>
              </a:ext>
            </a:extLst>
          </p:cNvPr>
          <p:cNvSpPr txBox="1"/>
          <p:nvPr/>
        </p:nvSpPr>
        <p:spPr>
          <a:xfrm>
            <a:off x="10015736" y="4592116"/>
            <a:ext cx="103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221696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2513</Words>
  <Application>Microsoft Office PowerPoint</Application>
  <PresentationFormat>Widescreen</PresentationFormat>
  <Paragraphs>526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Programming fundamentals</vt:lpstr>
      <vt:lpstr>Recap</vt:lpstr>
      <vt:lpstr>Pointers and Arrays</vt:lpstr>
      <vt:lpstr>Accessing any element of an array with a pointer</vt:lpstr>
      <vt:lpstr>Are Pointers and Arrays Interchangeable?</vt:lpstr>
      <vt:lpstr>Agenda</vt:lpstr>
      <vt:lpstr>Arrays of Pointers</vt:lpstr>
      <vt:lpstr>Multiple indirections</vt:lpstr>
      <vt:lpstr>PowerPoint Presentation</vt:lpstr>
      <vt:lpstr>Multiple indirections</vt:lpstr>
      <vt:lpstr>PowerPoint Presentation</vt:lpstr>
      <vt:lpstr>Pointer initialization is must!</vt:lpstr>
      <vt:lpstr>The Null Pointer Convention</vt:lpstr>
      <vt:lpstr>PowerPoint Presentation</vt:lpstr>
      <vt:lpstr>PowerPoint Presentation</vt:lpstr>
      <vt:lpstr>new and delete keyword</vt:lpstr>
      <vt:lpstr>PowerPoint Presentation</vt:lpstr>
      <vt:lpstr>What if we try to access memory after deleting it? Exception will be thrown!</vt:lpstr>
      <vt:lpstr>PowerPoint Presentation</vt:lpstr>
      <vt:lpstr>PowerPoint Presentation</vt:lpstr>
      <vt:lpstr>PowerPoint Presentation</vt:lpstr>
      <vt:lpstr>You can now have user defined size array with dynamic allocation</vt:lpstr>
      <vt:lpstr>PowerPoint Presentation</vt:lpstr>
      <vt:lpstr>Example 1: pointer = variable’s address assignment</vt:lpstr>
      <vt:lpstr>Example 1</vt:lpstr>
      <vt:lpstr>Example 2:   pointer = pointer assignment </vt:lpstr>
      <vt:lpstr>PowerPoint Presentation</vt:lpstr>
      <vt:lpstr>PowerPoint Presentation</vt:lpstr>
      <vt:lpstr>Swapping code: pass by reference..</vt:lpstr>
      <vt:lpstr>Swapping code: pass by pointer..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Harry Armington</cp:lastModifiedBy>
  <cp:revision>372</cp:revision>
  <cp:lastPrinted>2019-09-15T17:17:36Z</cp:lastPrinted>
  <dcterms:created xsi:type="dcterms:W3CDTF">2019-09-13T16:36:02Z</dcterms:created>
  <dcterms:modified xsi:type="dcterms:W3CDTF">2020-04-29T06:45:32Z</dcterms:modified>
</cp:coreProperties>
</file>