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370" r:id="rId3"/>
    <p:sldId id="547" r:id="rId4"/>
    <p:sldId id="503" r:id="rId5"/>
    <p:sldId id="508" r:id="rId6"/>
    <p:sldId id="582" r:id="rId7"/>
    <p:sldId id="523" r:id="rId8"/>
    <p:sldId id="524" r:id="rId9"/>
    <p:sldId id="527" r:id="rId10"/>
    <p:sldId id="517" r:id="rId11"/>
    <p:sldId id="519" r:id="rId12"/>
    <p:sldId id="521" r:id="rId13"/>
    <p:sldId id="522" r:id="rId14"/>
    <p:sldId id="528" r:id="rId15"/>
    <p:sldId id="529" r:id="rId16"/>
    <p:sldId id="530" r:id="rId17"/>
    <p:sldId id="531" r:id="rId18"/>
    <p:sldId id="532" r:id="rId19"/>
    <p:sldId id="533" r:id="rId20"/>
    <p:sldId id="534" r:id="rId21"/>
    <p:sldId id="535" r:id="rId22"/>
    <p:sldId id="540" r:id="rId23"/>
    <p:sldId id="504" r:id="rId24"/>
    <p:sldId id="536" r:id="rId25"/>
    <p:sldId id="539" r:id="rId26"/>
    <p:sldId id="542" r:id="rId27"/>
    <p:sldId id="541" r:id="rId28"/>
    <p:sldId id="506" r:id="rId29"/>
    <p:sldId id="537" r:id="rId30"/>
    <p:sldId id="544" r:id="rId31"/>
    <p:sldId id="543" r:id="rId32"/>
    <p:sldId id="573" r:id="rId33"/>
    <p:sldId id="572" r:id="rId34"/>
    <p:sldId id="574" r:id="rId35"/>
    <p:sldId id="576" r:id="rId36"/>
    <p:sldId id="575" r:id="rId37"/>
    <p:sldId id="577" r:id="rId38"/>
    <p:sldId id="578" r:id="rId39"/>
    <p:sldId id="579" r:id="rId40"/>
    <p:sldId id="580" r:id="rId41"/>
    <p:sldId id="505" r:id="rId42"/>
    <p:sldId id="509" r:id="rId43"/>
    <p:sldId id="525" r:id="rId44"/>
    <p:sldId id="511" r:id="rId45"/>
    <p:sldId id="513" r:id="rId46"/>
    <p:sldId id="514" r:id="rId47"/>
    <p:sldId id="510" r:id="rId48"/>
    <p:sldId id="545" r:id="rId49"/>
    <p:sldId id="568" r:id="rId50"/>
    <p:sldId id="496" r:id="rId51"/>
    <p:sldId id="497" r:id="rId52"/>
    <p:sldId id="571" r:id="rId53"/>
    <p:sldId id="558" r:id="rId54"/>
    <p:sldId id="560" r:id="rId55"/>
    <p:sldId id="561" r:id="rId56"/>
    <p:sldId id="562" r:id="rId57"/>
    <p:sldId id="563" r:id="rId58"/>
    <p:sldId id="500" r:id="rId59"/>
    <p:sldId id="501" r:id="rId60"/>
    <p:sldId id="502" r:id="rId61"/>
    <p:sldId id="570" r:id="rId62"/>
    <p:sldId id="564" r:id="rId63"/>
    <p:sldId id="565" r:id="rId64"/>
    <p:sldId id="566" r:id="rId65"/>
    <p:sldId id="567" r:id="rId66"/>
    <p:sldId id="487" r:id="rId67"/>
    <p:sldId id="488" r:id="rId68"/>
    <p:sldId id="485" r:id="rId69"/>
    <p:sldId id="489" r:id="rId70"/>
    <p:sldId id="486" r:id="rId71"/>
    <p:sldId id="569" r:id="rId72"/>
    <p:sldId id="546" r:id="rId73"/>
    <p:sldId id="548" r:id="rId74"/>
    <p:sldId id="549" r:id="rId75"/>
    <p:sldId id="550" r:id="rId76"/>
    <p:sldId id="551" r:id="rId77"/>
    <p:sldId id="552" r:id="rId78"/>
    <p:sldId id="553" r:id="rId79"/>
    <p:sldId id="554" r:id="rId80"/>
    <p:sldId id="555" r:id="rId81"/>
    <p:sldId id="556" r:id="rId82"/>
    <p:sldId id="557" r:id="rId83"/>
    <p:sldId id="581" r:id="rId84"/>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CE"/>
    <a:srgbClr val="FCAFA2"/>
    <a:srgbClr val="71C1BF"/>
    <a:srgbClr val="C068AF"/>
    <a:srgbClr val="A53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05/03/2020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05/03/2020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05/03/2020 04:06</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05/03/2020 04:06</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05/03/2020 04:06</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05/03/2020 04:06</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05/03/2020 04:06</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05/03/2020 04:06</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05/03/2020 04:06</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05/03/2020 04:06</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05/03/2020 04:06</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05/03/2020 04:06</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05/03/2020 04:06</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05/03/2020 04:06</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750278" y="3429000"/>
            <a:ext cx="10716065" cy="1403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Lecture 21: </a:t>
            </a:r>
            <a:r>
              <a:rPr lang="en-US" sz="4400" i="1" dirty="0"/>
              <a:t>Practice of Pointers</a:t>
            </a:r>
            <a:endParaRPr lang="en-RW" sz="4400"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219892-731F-4008-A8C8-E960C9B3074A}"/>
              </a:ext>
            </a:extLst>
          </p:cNvPr>
          <p:cNvSpPr>
            <a:spLocks noGrp="1"/>
          </p:cNvSpPr>
          <p:nvPr>
            <p:ph type="sldNum" sz="quarter" idx="12"/>
          </p:nvPr>
        </p:nvSpPr>
        <p:spPr/>
        <p:txBody>
          <a:bodyPr/>
          <a:lstStyle/>
          <a:p>
            <a:fld id="{583C1354-0F4F-4118-983A-17CBBA946E76}" type="slidenum">
              <a:rPr lang="en-RW" smtClean="0"/>
              <a:t>10</a:t>
            </a:fld>
            <a:endParaRPr lang="en-RW"/>
          </a:p>
        </p:txBody>
      </p:sp>
      <p:pic>
        <p:nvPicPr>
          <p:cNvPr id="5" name="Picture 4">
            <a:extLst>
              <a:ext uri="{FF2B5EF4-FFF2-40B4-BE49-F238E27FC236}">
                <a16:creationId xmlns:a16="http://schemas.microsoft.com/office/drawing/2014/main" id="{EE6D8FDE-7E76-4FFE-9F0B-2B9483222B3C}"/>
              </a:ext>
            </a:extLst>
          </p:cNvPr>
          <p:cNvPicPr>
            <a:picLocks noChangeAspect="1"/>
          </p:cNvPicPr>
          <p:nvPr/>
        </p:nvPicPr>
        <p:blipFill>
          <a:blip r:embed="rId2"/>
          <a:stretch>
            <a:fillRect/>
          </a:stretch>
        </p:blipFill>
        <p:spPr>
          <a:xfrm>
            <a:off x="2438400" y="1075594"/>
            <a:ext cx="7077075" cy="3982769"/>
          </a:xfrm>
          <a:prstGeom prst="rect">
            <a:avLst/>
          </a:prstGeom>
        </p:spPr>
      </p:pic>
    </p:spTree>
    <p:extLst>
      <p:ext uri="{BB962C8B-B14F-4D97-AF65-F5344CB8AC3E}">
        <p14:creationId xmlns:p14="http://schemas.microsoft.com/office/powerpoint/2010/main" val="216220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39182D-8ED2-40B3-9936-BDF27E88B0AD}"/>
              </a:ext>
            </a:extLst>
          </p:cNvPr>
          <p:cNvSpPr>
            <a:spLocks noGrp="1"/>
          </p:cNvSpPr>
          <p:nvPr>
            <p:ph type="sldNum" sz="quarter" idx="12"/>
          </p:nvPr>
        </p:nvSpPr>
        <p:spPr/>
        <p:txBody>
          <a:bodyPr/>
          <a:lstStyle/>
          <a:p>
            <a:fld id="{583C1354-0F4F-4118-983A-17CBBA946E76}" type="slidenum">
              <a:rPr lang="en-RW" smtClean="0"/>
              <a:t>11</a:t>
            </a:fld>
            <a:endParaRPr lang="en-RW"/>
          </a:p>
        </p:txBody>
      </p:sp>
      <p:graphicFrame>
        <p:nvGraphicFramePr>
          <p:cNvPr id="6" name="Table 16">
            <a:extLst>
              <a:ext uri="{FF2B5EF4-FFF2-40B4-BE49-F238E27FC236}">
                <a16:creationId xmlns:a16="http://schemas.microsoft.com/office/drawing/2014/main" id="{275DC04B-F0D0-48F0-8636-DDCECF2E957F}"/>
              </a:ext>
            </a:extLst>
          </p:cNvPr>
          <p:cNvGraphicFramePr>
            <a:graphicFrameLocks noGrp="1"/>
          </p:cNvGraphicFramePr>
          <p:nvPr>
            <p:extLst>
              <p:ext uri="{D42A27DB-BD31-4B8C-83A1-F6EECF244321}">
                <p14:modId xmlns:p14="http://schemas.microsoft.com/office/powerpoint/2010/main" val="3865983343"/>
              </p:ext>
            </p:extLst>
          </p:nvPr>
        </p:nvGraphicFramePr>
        <p:xfrm>
          <a:off x="162095" y="4462696"/>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1F9BBE0B-A8ED-4406-A13A-75EDADEE53B4}"/>
              </a:ext>
            </a:extLst>
          </p:cNvPr>
          <p:cNvSpPr/>
          <p:nvPr/>
        </p:nvSpPr>
        <p:spPr>
          <a:xfrm>
            <a:off x="669652" y="3994092"/>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8" name="Table 16">
            <a:extLst>
              <a:ext uri="{FF2B5EF4-FFF2-40B4-BE49-F238E27FC236}">
                <a16:creationId xmlns:a16="http://schemas.microsoft.com/office/drawing/2014/main" id="{6F6D16BC-A731-4A90-A2CC-624469A85E4D}"/>
              </a:ext>
            </a:extLst>
          </p:cNvPr>
          <p:cNvGraphicFramePr>
            <a:graphicFrameLocks noGrp="1"/>
          </p:cNvGraphicFramePr>
          <p:nvPr>
            <p:extLst>
              <p:ext uri="{D42A27DB-BD31-4B8C-83A1-F6EECF244321}">
                <p14:modId xmlns:p14="http://schemas.microsoft.com/office/powerpoint/2010/main" val="3088209715"/>
              </p:ext>
            </p:extLst>
          </p:nvPr>
        </p:nvGraphicFramePr>
        <p:xfrm>
          <a:off x="166690"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802E7F66-00B5-4D2C-95EC-46C9C8589D28}"/>
              </a:ext>
            </a:extLst>
          </p:cNvPr>
          <p:cNvSpPr/>
          <p:nvPr/>
        </p:nvSpPr>
        <p:spPr>
          <a:xfrm>
            <a:off x="674247" y="2517693"/>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10" name="Table 16">
            <a:extLst>
              <a:ext uri="{FF2B5EF4-FFF2-40B4-BE49-F238E27FC236}">
                <a16:creationId xmlns:a16="http://schemas.microsoft.com/office/drawing/2014/main" id="{8F671B36-22B7-42E8-B47B-6F63EB853056}"/>
              </a:ext>
            </a:extLst>
          </p:cNvPr>
          <p:cNvGraphicFramePr>
            <a:graphicFrameLocks noGrp="1"/>
          </p:cNvGraphicFramePr>
          <p:nvPr>
            <p:extLst>
              <p:ext uri="{D42A27DB-BD31-4B8C-83A1-F6EECF244321}">
                <p14:modId xmlns:p14="http://schemas.microsoft.com/office/powerpoint/2010/main" val="2364026405"/>
              </p:ext>
            </p:extLst>
          </p:nvPr>
        </p:nvGraphicFramePr>
        <p:xfrm>
          <a:off x="154889" y="1555019"/>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1" name="Rectangle 10">
            <a:extLst>
              <a:ext uri="{FF2B5EF4-FFF2-40B4-BE49-F238E27FC236}">
                <a16:creationId xmlns:a16="http://schemas.microsoft.com/office/drawing/2014/main" id="{16AE9E9C-4313-4622-B95F-925DFEB544CE}"/>
              </a:ext>
            </a:extLst>
          </p:cNvPr>
          <p:cNvSpPr/>
          <p:nvPr/>
        </p:nvSpPr>
        <p:spPr>
          <a:xfrm>
            <a:off x="579363" y="1090598"/>
            <a:ext cx="503188" cy="523220"/>
          </a:xfrm>
          <a:prstGeom prst="rect">
            <a:avLst/>
          </a:prstGeom>
          <a:noFill/>
          <a:ln>
            <a:noFill/>
          </a:ln>
        </p:spPr>
        <p:txBody>
          <a:bodyPr wrap="square">
            <a:spAutoFit/>
          </a:bodyPr>
          <a:lstStyle/>
          <a:p>
            <a:pPr algn="just"/>
            <a:r>
              <a:rPr lang="en-US" sz="2800" b="1" dirty="0">
                <a:highlight>
                  <a:srgbClr val="FFFF00"/>
                </a:highlight>
              </a:rPr>
              <a:t>r</a:t>
            </a:r>
            <a:endParaRPr lang="en-RW" sz="2800" b="1" dirty="0">
              <a:highlight>
                <a:srgbClr val="FFFF00"/>
              </a:highlight>
            </a:endParaRPr>
          </a:p>
        </p:txBody>
      </p:sp>
      <p:cxnSp>
        <p:nvCxnSpPr>
          <p:cNvPr id="12" name="Straight Arrow Connector 11">
            <a:extLst>
              <a:ext uri="{FF2B5EF4-FFF2-40B4-BE49-F238E27FC236}">
                <a16:creationId xmlns:a16="http://schemas.microsoft.com/office/drawing/2014/main" id="{60D5E75E-82AD-46BB-94CF-01427A6A4AA1}"/>
              </a:ext>
            </a:extLst>
          </p:cNvPr>
          <p:cNvCxnSpPr>
            <a:cxnSpLocks/>
          </p:cNvCxnSpPr>
          <p:nvPr/>
        </p:nvCxnSpPr>
        <p:spPr>
          <a:xfrm>
            <a:off x="1251887"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56E3E-D841-4B2E-B068-2D041DA11AEA}"/>
              </a:ext>
            </a:extLst>
          </p:cNvPr>
          <p:cNvCxnSpPr>
            <a:cxnSpLocks/>
          </p:cNvCxnSpPr>
          <p:nvPr/>
        </p:nvCxnSpPr>
        <p:spPr>
          <a:xfrm flipH="1">
            <a:off x="1294852" y="2408459"/>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55ECF4A3-2B48-457F-A9E1-EDA65FD3F60C}"/>
              </a:ext>
            </a:extLst>
          </p:cNvPr>
          <p:cNvGraphicFramePr>
            <a:graphicFrameLocks noGrp="1"/>
          </p:cNvGraphicFramePr>
          <p:nvPr>
            <p:extLst>
              <p:ext uri="{D42A27DB-BD31-4B8C-83A1-F6EECF244321}">
                <p14:modId xmlns:p14="http://schemas.microsoft.com/office/powerpoint/2010/main" val="3694845386"/>
              </p:ext>
            </p:extLst>
          </p:nvPr>
        </p:nvGraphicFramePr>
        <p:xfrm>
          <a:off x="1680397" y="4459042"/>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12</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0030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869AF29-3322-4AEB-B626-631628D086DA}"/>
              </a:ext>
            </a:extLst>
          </p:cNvPr>
          <p:cNvSpPr/>
          <p:nvPr/>
        </p:nvSpPr>
        <p:spPr>
          <a:xfrm>
            <a:off x="2187954" y="3990438"/>
            <a:ext cx="503188" cy="523220"/>
          </a:xfrm>
          <a:prstGeom prst="rect">
            <a:avLst/>
          </a:prstGeom>
          <a:noFill/>
          <a:ln>
            <a:noFill/>
          </a:ln>
        </p:spPr>
        <p:txBody>
          <a:bodyPr wrap="square">
            <a:spAutoFit/>
          </a:bodyPr>
          <a:lstStyle/>
          <a:p>
            <a:pPr algn="just"/>
            <a:r>
              <a:rPr lang="en-US" sz="2800" b="1" dirty="0"/>
              <a:t>y</a:t>
            </a:r>
            <a:endParaRPr lang="en-RW" sz="2800" b="1" dirty="0"/>
          </a:p>
        </p:txBody>
      </p:sp>
      <p:sp>
        <p:nvSpPr>
          <p:cNvPr id="20" name="TextBox 19">
            <a:extLst>
              <a:ext uri="{FF2B5EF4-FFF2-40B4-BE49-F238E27FC236}">
                <a16:creationId xmlns:a16="http://schemas.microsoft.com/office/drawing/2014/main" id="{939CFA9A-CA02-4D1E-892D-B75F0EBCE4F7}"/>
              </a:ext>
            </a:extLst>
          </p:cNvPr>
          <p:cNvSpPr txBox="1"/>
          <p:nvPr/>
        </p:nvSpPr>
        <p:spPr>
          <a:xfrm>
            <a:off x="1588108" y="337922"/>
            <a:ext cx="9152161" cy="646331"/>
          </a:xfrm>
          <a:prstGeom prst="rect">
            <a:avLst/>
          </a:prstGeom>
          <a:solidFill>
            <a:schemeClr val="accent6">
              <a:lumMod val="60000"/>
              <a:lumOff val="40000"/>
            </a:schemeClr>
          </a:solidFill>
        </p:spPr>
        <p:txBody>
          <a:bodyPr wrap="square" rtlCol="0">
            <a:spAutoFit/>
          </a:bodyPr>
          <a:lstStyle/>
          <a:p>
            <a:pPr algn="ctr"/>
            <a:r>
              <a:rPr lang="en-US" sz="3600" b="1" i="1" dirty="0">
                <a:highlight>
                  <a:srgbClr val="FFFF00"/>
                </a:highlight>
              </a:rPr>
              <a:t>LHS and RHS must match in ‘=‘ operation!</a:t>
            </a:r>
            <a:endParaRPr lang="en-US" sz="3600" b="1" i="1" dirty="0">
              <a:effectLst>
                <a:outerShdw blurRad="38100" dist="38100" dir="2700000" algn="tl">
                  <a:srgbClr val="000000">
                    <a:alpha val="43137"/>
                  </a:srgbClr>
                </a:outerShdw>
              </a:effectLst>
              <a:highlight>
                <a:srgbClr val="FFFF00"/>
              </a:highlight>
            </a:endParaRPr>
          </a:p>
        </p:txBody>
      </p:sp>
      <p:sp>
        <p:nvSpPr>
          <p:cNvPr id="22" name="Rectangle 21">
            <a:extLst>
              <a:ext uri="{FF2B5EF4-FFF2-40B4-BE49-F238E27FC236}">
                <a16:creationId xmlns:a16="http://schemas.microsoft.com/office/drawing/2014/main" id="{28AFAFD8-55F7-4E83-BBB9-38583E93A294}"/>
              </a:ext>
            </a:extLst>
          </p:cNvPr>
          <p:cNvSpPr/>
          <p:nvPr/>
        </p:nvSpPr>
        <p:spPr>
          <a:xfrm>
            <a:off x="3737047" y="1834607"/>
            <a:ext cx="6096000" cy="4154984"/>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s-ES" sz="2400" dirty="0" err="1">
                <a:solidFill>
                  <a:srgbClr val="0000FF"/>
                </a:solidFill>
                <a:latin typeface="Consolas" panose="020B0609020204030204" pitchFamily="49" charset="0"/>
              </a:rPr>
              <a:t>int</a:t>
            </a:r>
            <a:r>
              <a:rPr lang="es-ES" sz="2400" dirty="0">
                <a:solidFill>
                  <a:srgbClr val="000000"/>
                </a:solidFill>
                <a:latin typeface="Consolas" panose="020B0609020204030204" pitchFamily="49" charset="0"/>
              </a:rPr>
              <a:t> x, y, * p,*q, ** r;</a:t>
            </a:r>
          </a:p>
          <a:p>
            <a:pPr lvl="1"/>
            <a:r>
              <a:rPr lang="en-US" sz="2400" dirty="0">
                <a:solidFill>
                  <a:srgbClr val="000000"/>
                </a:solidFill>
                <a:latin typeface="Consolas" panose="020B0609020204030204" pitchFamily="49" charset="0"/>
              </a:rPr>
              <a:t>x = 10; y = 12;</a:t>
            </a:r>
          </a:p>
          <a:p>
            <a:pPr lvl="1"/>
            <a:r>
              <a:rPr lang="en-US" sz="2400" dirty="0">
                <a:solidFill>
                  <a:srgbClr val="000000"/>
                </a:solidFill>
                <a:latin typeface="Consolas" panose="020B0609020204030204" pitchFamily="49" charset="0"/>
              </a:rPr>
              <a:t>p = &amp;x;</a:t>
            </a:r>
          </a:p>
          <a:p>
            <a:pPr lvl="1"/>
            <a:r>
              <a:rPr lang="en-US" sz="2400" dirty="0">
                <a:solidFill>
                  <a:srgbClr val="000000"/>
                </a:solidFill>
                <a:latin typeface="Consolas" panose="020B0609020204030204" pitchFamily="49" charset="0"/>
              </a:rPr>
              <a:t>q = &amp;y;</a:t>
            </a:r>
          </a:p>
          <a:p>
            <a:pPr lvl="1"/>
            <a:r>
              <a:rPr lang="en-US" sz="2400" dirty="0">
                <a:solidFill>
                  <a:srgbClr val="000000"/>
                </a:solidFill>
                <a:latin typeface="Consolas" panose="020B0609020204030204" pitchFamily="49" charset="0"/>
              </a:rPr>
              <a:t>r = &amp;p;</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p:txBody>
      </p:sp>
      <p:graphicFrame>
        <p:nvGraphicFramePr>
          <p:cNvPr id="23" name="Table 16">
            <a:extLst>
              <a:ext uri="{FF2B5EF4-FFF2-40B4-BE49-F238E27FC236}">
                <a16:creationId xmlns:a16="http://schemas.microsoft.com/office/drawing/2014/main" id="{FCEA964E-0734-42BF-8CC7-9A52D4BF2B26}"/>
              </a:ext>
            </a:extLst>
          </p:cNvPr>
          <p:cNvGraphicFramePr>
            <a:graphicFrameLocks noGrp="1"/>
          </p:cNvGraphicFramePr>
          <p:nvPr>
            <p:extLst>
              <p:ext uri="{D42A27DB-BD31-4B8C-83A1-F6EECF244321}">
                <p14:modId xmlns:p14="http://schemas.microsoft.com/office/powerpoint/2010/main" val="3075632478"/>
              </p:ext>
            </p:extLst>
          </p:nvPr>
        </p:nvGraphicFramePr>
        <p:xfrm>
          <a:off x="67461" y="294300"/>
          <a:ext cx="1352136" cy="7416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1800" b="1" dirty="0">
                          <a:solidFill>
                            <a:sysClr val="windowText" lastClr="000000"/>
                          </a:solidFill>
                        </a:rPr>
                        <a:t>Contents</a:t>
                      </a:r>
                      <a:endParaRPr lang="en-RW" sz="1800" b="1"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b="0" dirty="0">
                          <a:solidFill>
                            <a:sysClr val="windowText" lastClr="000000"/>
                          </a:solidFill>
                        </a:rPr>
                        <a:t>Address</a:t>
                      </a:r>
                      <a:endParaRPr lang="en-RW" sz="1800" b="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4" name="Table 16">
            <a:extLst>
              <a:ext uri="{FF2B5EF4-FFF2-40B4-BE49-F238E27FC236}">
                <a16:creationId xmlns:a16="http://schemas.microsoft.com/office/drawing/2014/main" id="{8ADC94DB-5E03-459E-842C-0031F7DC2543}"/>
              </a:ext>
            </a:extLst>
          </p:cNvPr>
          <p:cNvGraphicFramePr>
            <a:graphicFrameLocks noGrp="1"/>
          </p:cNvGraphicFramePr>
          <p:nvPr>
            <p:extLst>
              <p:ext uri="{D42A27DB-BD31-4B8C-83A1-F6EECF244321}">
                <p14:modId xmlns:p14="http://schemas.microsoft.com/office/powerpoint/2010/main" val="3063563884"/>
              </p:ext>
            </p:extLst>
          </p:nvPr>
        </p:nvGraphicFramePr>
        <p:xfrm>
          <a:off x="1715783"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0030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5" name="Rectangle 24">
            <a:extLst>
              <a:ext uri="{FF2B5EF4-FFF2-40B4-BE49-F238E27FC236}">
                <a16:creationId xmlns:a16="http://schemas.microsoft.com/office/drawing/2014/main" id="{0F255EA1-AE7F-4C85-ADCE-F88D3591D902}"/>
              </a:ext>
            </a:extLst>
          </p:cNvPr>
          <p:cNvSpPr/>
          <p:nvPr/>
        </p:nvSpPr>
        <p:spPr>
          <a:xfrm>
            <a:off x="2223340" y="2517693"/>
            <a:ext cx="503188" cy="523220"/>
          </a:xfrm>
          <a:prstGeom prst="rect">
            <a:avLst/>
          </a:prstGeom>
          <a:noFill/>
          <a:ln>
            <a:noFill/>
          </a:ln>
        </p:spPr>
        <p:txBody>
          <a:bodyPr wrap="square">
            <a:spAutoFit/>
          </a:bodyPr>
          <a:lstStyle/>
          <a:p>
            <a:pPr algn="just"/>
            <a:r>
              <a:rPr lang="en-US" sz="2800" b="1" dirty="0"/>
              <a:t>q</a:t>
            </a:r>
            <a:endParaRPr lang="en-RW" sz="2800" b="1" dirty="0"/>
          </a:p>
        </p:txBody>
      </p:sp>
      <p:cxnSp>
        <p:nvCxnSpPr>
          <p:cNvPr id="26" name="Straight Arrow Connector 25">
            <a:extLst>
              <a:ext uri="{FF2B5EF4-FFF2-40B4-BE49-F238E27FC236}">
                <a16:creationId xmlns:a16="http://schemas.microsoft.com/office/drawing/2014/main" id="{5F2A1491-A8C3-4A49-9A29-60179ED5986C}"/>
              </a:ext>
            </a:extLst>
          </p:cNvPr>
          <p:cNvCxnSpPr>
            <a:cxnSpLocks/>
          </p:cNvCxnSpPr>
          <p:nvPr/>
        </p:nvCxnSpPr>
        <p:spPr>
          <a:xfrm>
            <a:off x="2800980"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59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39182D-8ED2-40B3-9936-BDF27E88B0AD}"/>
              </a:ext>
            </a:extLst>
          </p:cNvPr>
          <p:cNvSpPr>
            <a:spLocks noGrp="1"/>
          </p:cNvSpPr>
          <p:nvPr>
            <p:ph type="sldNum" sz="quarter" idx="12"/>
          </p:nvPr>
        </p:nvSpPr>
        <p:spPr/>
        <p:txBody>
          <a:bodyPr/>
          <a:lstStyle/>
          <a:p>
            <a:fld id="{583C1354-0F4F-4118-983A-17CBBA946E76}" type="slidenum">
              <a:rPr lang="en-RW" smtClean="0"/>
              <a:t>12</a:t>
            </a:fld>
            <a:endParaRPr lang="en-RW"/>
          </a:p>
        </p:txBody>
      </p:sp>
      <p:graphicFrame>
        <p:nvGraphicFramePr>
          <p:cNvPr id="6" name="Table 16">
            <a:extLst>
              <a:ext uri="{FF2B5EF4-FFF2-40B4-BE49-F238E27FC236}">
                <a16:creationId xmlns:a16="http://schemas.microsoft.com/office/drawing/2014/main" id="{275DC04B-F0D0-48F0-8636-DDCECF2E957F}"/>
              </a:ext>
            </a:extLst>
          </p:cNvPr>
          <p:cNvGraphicFramePr>
            <a:graphicFrameLocks noGrp="1"/>
          </p:cNvGraphicFramePr>
          <p:nvPr/>
        </p:nvGraphicFramePr>
        <p:xfrm>
          <a:off x="162095" y="4462696"/>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1F9BBE0B-A8ED-4406-A13A-75EDADEE53B4}"/>
              </a:ext>
            </a:extLst>
          </p:cNvPr>
          <p:cNvSpPr/>
          <p:nvPr/>
        </p:nvSpPr>
        <p:spPr>
          <a:xfrm>
            <a:off x="669652" y="3994092"/>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8" name="Table 16">
            <a:extLst>
              <a:ext uri="{FF2B5EF4-FFF2-40B4-BE49-F238E27FC236}">
                <a16:creationId xmlns:a16="http://schemas.microsoft.com/office/drawing/2014/main" id="{6F6D16BC-A731-4A90-A2CC-624469A85E4D}"/>
              </a:ext>
            </a:extLst>
          </p:cNvPr>
          <p:cNvGraphicFramePr>
            <a:graphicFrameLocks noGrp="1"/>
          </p:cNvGraphicFramePr>
          <p:nvPr/>
        </p:nvGraphicFramePr>
        <p:xfrm>
          <a:off x="166690"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802E7F66-00B5-4D2C-95EC-46C9C8589D28}"/>
              </a:ext>
            </a:extLst>
          </p:cNvPr>
          <p:cNvSpPr/>
          <p:nvPr/>
        </p:nvSpPr>
        <p:spPr>
          <a:xfrm>
            <a:off x="674247" y="2517693"/>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10" name="Table 16">
            <a:extLst>
              <a:ext uri="{FF2B5EF4-FFF2-40B4-BE49-F238E27FC236}">
                <a16:creationId xmlns:a16="http://schemas.microsoft.com/office/drawing/2014/main" id="{8F671B36-22B7-42E8-B47B-6F63EB853056}"/>
              </a:ext>
            </a:extLst>
          </p:cNvPr>
          <p:cNvGraphicFramePr>
            <a:graphicFrameLocks noGrp="1"/>
          </p:cNvGraphicFramePr>
          <p:nvPr/>
        </p:nvGraphicFramePr>
        <p:xfrm>
          <a:off x="154889" y="1555019"/>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1" name="Rectangle 10">
            <a:extLst>
              <a:ext uri="{FF2B5EF4-FFF2-40B4-BE49-F238E27FC236}">
                <a16:creationId xmlns:a16="http://schemas.microsoft.com/office/drawing/2014/main" id="{16AE9E9C-4313-4622-B95F-925DFEB544CE}"/>
              </a:ext>
            </a:extLst>
          </p:cNvPr>
          <p:cNvSpPr/>
          <p:nvPr/>
        </p:nvSpPr>
        <p:spPr>
          <a:xfrm>
            <a:off x="579363" y="1090598"/>
            <a:ext cx="503188" cy="523220"/>
          </a:xfrm>
          <a:prstGeom prst="rect">
            <a:avLst/>
          </a:prstGeom>
          <a:noFill/>
          <a:ln>
            <a:noFill/>
          </a:ln>
        </p:spPr>
        <p:txBody>
          <a:bodyPr wrap="square">
            <a:spAutoFit/>
          </a:bodyPr>
          <a:lstStyle/>
          <a:p>
            <a:pPr algn="just"/>
            <a:r>
              <a:rPr lang="en-US" sz="2800" b="1" dirty="0">
                <a:highlight>
                  <a:srgbClr val="FFFF00"/>
                </a:highlight>
              </a:rPr>
              <a:t>r</a:t>
            </a:r>
            <a:endParaRPr lang="en-RW" sz="2800" b="1" dirty="0">
              <a:highlight>
                <a:srgbClr val="FFFF00"/>
              </a:highlight>
            </a:endParaRPr>
          </a:p>
        </p:txBody>
      </p:sp>
      <p:cxnSp>
        <p:nvCxnSpPr>
          <p:cNvPr id="12" name="Straight Arrow Connector 11">
            <a:extLst>
              <a:ext uri="{FF2B5EF4-FFF2-40B4-BE49-F238E27FC236}">
                <a16:creationId xmlns:a16="http://schemas.microsoft.com/office/drawing/2014/main" id="{60D5E75E-82AD-46BB-94CF-01427A6A4AA1}"/>
              </a:ext>
            </a:extLst>
          </p:cNvPr>
          <p:cNvCxnSpPr>
            <a:cxnSpLocks/>
          </p:cNvCxnSpPr>
          <p:nvPr/>
        </p:nvCxnSpPr>
        <p:spPr>
          <a:xfrm>
            <a:off x="1251887"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56E3E-D841-4B2E-B068-2D041DA11AEA}"/>
              </a:ext>
            </a:extLst>
          </p:cNvPr>
          <p:cNvCxnSpPr>
            <a:cxnSpLocks/>
          </p:cNvCxnSpPr>
          <p:nvPr/>
        </p:nvCxnSpPr>
        <p:spPr>
          <a:xfrm flipH="1">
            <a:off x="1294852" y="2408459"/>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55ECF4A3-2B48-457F-A9E1-EDA65FD3F60C}"/>
              </a:ext>
            </a:extLst>
          </p:cNvPr>
          <p:cNvGraphicFramePr>
            <a:graphicFrameLocks noGrp="1"/>
          </p:cNvGraphicFramePr>
          <p:nvPr/>
        </p:nvGraphicFramePr>
        <p:xfrm>
          <a:off x="1680397" y="4459042"/>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12</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0030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869AF29-3322-4AEB-B626-631628D086DA}"/>
              </a:ext>
            </a:extLst>
          </p:cNvPr>
          <p:cNvSpPr/>
          <p:nvPr/>
        </p:nvSpPr>
        <p:spPr>
          <a:xfrm>
            <a:off x="2187954" y="3990438"/>
            <a:ext cx="503188" cy="523220"/>
          </a:xfrm>
          <a:prstGeom prst="rect">
            <a:avLst/>
          </a:prstGeom>
          <a:noFill/>
          <a:ln>
            <a:noFill/>
          </a:ln>
        </p:spPr>
        <p:txBody>
          <a:bodyPr wrap="square">
            <a:spAutoFit/>
          </a:bodyPr>
          <a:lstStyle/>
          <a:p>
            <a:pPr algn="just"/>
            <a:r>
              <a:rPr lang="en-US" sz="2800" b="1" dirty="0"/>
              <a:t>y</a:t>
            </a:r>
            <a:endParaRPr lang="en-RW" sz="2800" b="1" dirty="0"/>
          </a:p>
        </p:txBody>
      </p:sp>
      <p:sp>
        <p:nvSpPr>
          <p:cNvPr id="20" name="TextBox 19">
            <a:extLst>
              <a:ext uri="{FF2B5EF4-FFF2-40B4-BE49-F238E27FC236}">
                <a16:creationId xmlns:a16="http://schemas.microsoft.com/office/drawing/2014/main" id="{939CFA9A-CA02-4D1E-892D-B75F0EBCE4F7}"/>
              </a:ext>
            </a:extLst>
          </p:cNvPr>
          <p:cNvSpPr txBox="1"/>
          <p:nvPr/>
        </p:nvSpPr>
        <p:spPr>
          <a:xfrm>
            <a:off x="1588108" y="337922"/>
            <a:ext cx="9152161" cy="1754326"/>
          </a:xfrm>
          <a:prstGeom prst="rect">
            <a:avLst/>
          </a:prstGeom>
          <a:solidFill>
            <a:schemeClr val="accent6">
              <a:lumMod val="60000"/>
              <a:lumOff val="40000"/>
            </a:schemeClr>
          </a:solidFill>
        </p:spPr>
        <p:txBody>
          <a:bodyPr wrap="square" rtlCol="0">
            <a:spAutoFit/>
          </a:bodyPr>
          <a:lstStyle/>
          <a:p>
            <a:pPr algn="ctr"/>
            <a:r>
              <a:rPr lang="en-US" sz="3600" b="1" i="1" dirty="0">
                <a:highlight>
                  <a:srgbClr val="FFFF00"/>
                </a:highlight>
              </a:rPr>
              <a:t>Value = address</a:t>
            </a:r>
          </a:p>
          <a:p>
            <a:pPr algn="ctr"/>
            <a:r>
              <a:rPr lang="en-US" sz="3600" b="1" i="1" dirty="0">
                <a:effectLst>
                  <a:outerShdw blurRad="38100" dist="38100" dir="2700000" algn="tl">
                    <a:srgbClr val="000000">
                      <a:alpha val="43137"/>
                    </a:srgbClr>
                  </a:outerShdw>
                </a:effectLst>
                <a:highlight>
                  <a:srgbClr val="FFFF00"/>
                </a:highlight>
              </a:rPr>
              <a:t>Or </a:t>
            </a:r>
          </a:p>
          <a:p>
            <a:pPr algn="ctr"/>
            <a:r>
              <a:rPr lang="en-US" sz="3600" b="1" i="1" dirty="0">
                <a:effectLst>
                  <a:outerShdw blurRad="38100" dist="38100" dir="2700000" algn="tl">
                    <a:srgbClr val="000000">
                      <a:alpha val="43137"/>
                    </a:srgbClr>
                  </a:outerShdw>
                </a:effectLst>
                <a:highlight>
                  <a:srgbClr val="FFFF00"/>
                </a:highlight>
              </a:rPr>
              <a:t>Address = value </a:t>
            </a:r>
          </a:p>
        </p:txBody>
      </p:sp>
      <p:sp>
        <p:nvSpPr>
          <p:cNvPr id="21" name="Rectangle 20">
            <a:extLst>
              <a:ext uri="{FF2B5EF4-FFF2-40B4-BE49-F238E27FC236}">
                <a16:creationId xmlns:a16="http://schemas.microsoft.com/office/drawing/2014/main" id="{94891048-0E96-4015-AF75-6254C0969F82}"/>
              </a:ext>
            </a:extLst>
          </p:cNvPr>
          <p:cNvSpPr/>
          <p:nvPr/>
        </p:nvSpPr>
        <p:spPr>
          <a:xfrm>
            <a:off x="3264876" y="3541022"/>
            <a:ext cx="7161888" cy="2677656"/>
          </a:xfrm>
          <a:prstGeom prst="rect">
            <a:avLst/>
          </a:prstGeom>
        </p:spPr>
        <p:txBody>
          <a:bodyPr wrap="square">
            <a:spAutoFit/>
          </a:bodyPr>
          <a:lstStyle/>
          <a:p>
            <a:r>
              <a:rPr lang="en-US" sz="2400" dirty="0">
                <a:solidFill>
                  <a:srgbClr val="008000"/>
                </a:solidFill>
                <a:latin typeface="Consolas" panose="020B0609020204030204" pitchFamily="49" charset="0"/>
              </a:rPr>
              <a:t>//LHS: value, RHS: address</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x = &amp;y;</a:t>
            </a:r>
          </a:p>
          <a:p>
            <a:r>
              <a:rPr lang="en-US" sz="2400" dirty="0">
                <a:solidFill>
                  <a:srgbClr val="000000"/>
                </a:solidFill>
                <a:latin typeface="Consolas" panose="020B0609020204030204" pitchFamily="49" charset="0"/>
              </a:rPr>
              <a:t>x = p;</a:t>
            </a:r>
          </a:p>
          <a:p>
            <a:r>
              <a:rPr lang="en-US" sz="2400" dirty="0">
                <a:solidFill>
                  <a:srgbClr val="000000"/>
                </a:solidFill>
                <a:latin typeface="Consolas" panose="020B0609020204030204" pitchFamily="49" charset="0"/>
              </a:rPr>
              <a:t>x = q;</a:t>
            </a:r>
          </a:p>
          <a:p>
            <a:r>
              <a:rPr lang="en-US" sz="2400" dirty="0">
                <a:solidFill>
                  <a:srgbClr val="000000"/>
                </a:solidFill>
                <a:latin typeface="Consolas" panose="020B0609020204030204" pitchFamily="49" charset="0"/>
              </a:rPr>
              <a:t>*p = &amp;y;</a:t>
            </a:r>
          </a:p>
          <a:p>
            <a:r>
              <a:rPr lang="en-US" sz="2400" dirty="0">
                <a:solidFill>
                  <a:srgbClr val="000000"/>
                </a:solidFill>
                <a:latin typeface="Consolas" panose="020B0609020204030204" pitchFamily="49" charset="0"/>
              </a:rPr>
              <a:t>*p = &amp;x;</a:t>
            </a:r>
          </a:p>
          <a:p>
            <a:endParaRPr lang="en-US" sz="2400" dirty="0">
              <a:solidFill>
                <a:srgbClr val="000000"/>
              </a:solidFill>
              <a:latin typeface="Consolas" panose="020B0609020204030204" pitchFamily="49" charset="0"/>
            </a:endParaRPr>
          </a:p>
        </p:txBody>
      </p:sp>
      <p:graphicFrame>
        <p:nvGraphicFramePr>
          <p:cNvPr id="23" name="Table 16">
            <a:extLst>
              <a:ext uri="{FF2B5EF4-FFF2-40B4-BE49-F238E27FC236}">
                <a16:creationId xmlns:a16="http://schemas.microsoft.com/office/drawing/2014/main" id="{FCEA964E-0734-42BF-8CC7-9A52D4BF2B26}"/>
              </a:ext>
            </a:extLst>
          </p:cNvPr>
          <p:cNvGraphicFramePr>
            <a:graphicFrameLocks noGrp="1"/>
          </p:cNvGraphicFramePr>
          <p:nvPr/>
        </p:nvGraphicFramePr>
        <p:xfrm>
          <a:off x="67461" y="294300"/>
          <a:ext cx="1352136" cy="7416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1800" b="1" dirty="0">
                          <a:solidFill>
                            <a:sysClr val="windowText" lastClr="000000"/>
                          </a:solidFill>
                        </a:rPr>
                        <a:t>Contents</a:t>
                      </a:r>
                      <a:endParaRPr lang="en-RW" sz="1800" b="1"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b="0" dirty="0">
                          <a:solidFill>
                            <a:sysClr val="windowText" lastClr="000000"/>
                          </a:solidFill>
                        </a:rPr>
                        <a:t>Address</a:t>
                      </a:r>
                      <a:endParaRPr lang="en-RW" sz="1800" b="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4" name="Table 16">
            <a:extLst>
              <a:ext uri="{FF2B5EF4-FFF2-40B4-BE49-F238E27FC236}">
                <a16:creationId xmlns:a16="http://schemas.microsoft.com/office/drawing/2014/main" id="{8ADC94DB-5E03-459E-842C-0031F7DC2543}"/>
              </a:ext>
            </a:extLst>
          </p:cNvPr>
          <p:cNvGraphicFramePr>
            <a:graphicFrameLocks noGrp="1"/>
          </p:cNvGraphicFramePr>
          <p:nvPr/>
        </p:nvGraphicFramePr>
        <p:xfrm>
          <a:off x="1715783"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0030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5" name="Rectangle 24">
            <a:extLst>
              <a:ext uri="{FF2B5EF4-FFF2-40B4-BE49-F238E27FC236}">
                <a16:creationId xmlns:a16="http://schemas.microsoft.com/office/drawing/2014/main" id="{0F255EA1-AE7F-4C85-ADCE-F88D3591D902}"/>
              </a:ext>
            </a:extLst>
          </p:cNvPr>
          <p:cNvSpPr/>
          <p:nvPr/>
        </p:nvSpPr>
        <p:spPr>
          <a:xfrm>
            <a:off x="2223340" y="2517693"/>
            <a:ext cx="503188" cy="523220"/>
          </a:xfrm>
          <a:prstGeom prst="rect">
            <a:avLst/>
          </a:prstGeom>
          <a:noFill/>
          <a:ln>
            <a:noFill/>
          </a:ln>
        </p:spPr>
        <p:txBody>
          <a:bodyPr wrap="square">
            <a:spAutoFit/>
          </a:bodyPr>
          <a:lstStyle/>
          <a:p>
            <a:pPr algn="just"/>
            <a:r>
              <a:rPr lang="en-US" sz="2800" b="1" dirty="0"/>
              <a:t>q</a:t>
            </a:r>
            <a:endParaRPr lang="en-RW" sz="2800" b="1" dirty="0"/>
          </a:p>
        </p:txBody>
      </p:sp>
      <p:cxnSp>
        <p:nvCxnSpPr>
          <p:cNvPr id="26" name="Straight Arrow Connector 25">
            <a:extLst>
              <a:ext uri="{FF2B5EF4-FFF2-40B4-BE49-F238E27FC236}">
                <a16:creationId xmlns:a16="http://schemas.microsoft.com/office/drawing/2014/main" id="{5F2A1491-A8C3-4A49-9A29-60179ED5986C}"/>
              </a:ext>
            </a:extLst>
          </p:cNvPr>
          <p:cNvCxnSpPr>
            <a:cxnSpLocks/>
          </p:cNvCxnSpPr>
          <p:nvPr/>
        </p:nvCxnSpPr>
        <p:spPr>
          <a:xfrm>
            <a:off x="2800980"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E765AD7-A5D0-4E1B-B980-F60FF7EB5E03}"/>
              </a:ext>
            </a:extLst>
          </p:cNvPr>
          <p:cNvSpPr/>
          <p:nvPr/>
        </p:nvSpPr>
        <p:spPr>
          <a:xfrm>
            <a:off x="7401042" y="4160837"/>
            <a:ext cx="7161888" cy="1938992"/>
          </a:xfrm>
          <a:prstGeom prst="rect">
            <a:avLst/>
          </a:prstGeom>
        </p:spPr>
        <p:txBody>
          <a:bodyPr wrap="square">
            <a:spAutoFit/>
          </a:bodyPr>
          <a:lstStyle/>
          <a:p>
            <a:r>
              <a:rPr lang="en-US" sz="2400" dirty="0">
                <a:solidFill>
                  <a:srgbClr val="008000"/>
                </a:solidFill>
                <a:latin typeface="Consolas" panose="020B0609020204030204" pitchFamily="49" charset="0"/>
              </a:rPr>
              <a:t>//LHS: address, RHS: value</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p = x;</a:t>
            </a:r>
          </a:p>
          <a:p>
            <a:r>
              <a:rPr lang="en-US" sz="2400" dirty="0">
                <a:solidFill>
                  <a:srgbClr val="000000"/>
                </a:solidFill>
                <a:latin typeface="Consolas" panose="020B0609020204030204" pitchFamily="49" charset="0"/>
              </a:rPr>
              <a:t>q = x;</a:t>
            </a:r>
          </a:p>
          <a:p>
            <a:r>
              <a:rPr lang="en-US" sz="2400" dirty="0">
                <a:solidFill>
                  <a:srgbClr val="000000"/>
                </a:solidFill>
                <a:latin typeface="Consolas" panose="020B0609020204030204" pitchFamily="49" charset="0"/>
              </a:rPr>
              <a:t>p = &amp;x;</a:t>
            </a:r>
          </a:p>
          <a:p>
            <a:endParaRPr lang="en-US" sz="2400" dirty="0">
              <a:solidFill>
                <a:srgbClr val="000000"/>
              </a:solidFill>
              <a:latin typeface="Consolas" panose="020B0609020204030204" pitchFamily="49" charset="0"/>
            </a:endParaRPr>
          </a:p>
        </p:txBody>
      </p:sp>
      <p:sp>
        <p:nvSpPr>
          <p:cNvPr id="28" name="TextBox 27">
            <a:extLst>
              <a:ext uri="{FF2B5EF4-FFF2-40B4-BE49-F238E27FC236}">
                <a16:creationId xmlns:a16="http://schemas.microsoft.com/office/drawing/2014/main" id="{916D41E9-2064-40C2-B25D-B1F68F5212A0}"/>
              </a:ext>
            </a:extLst>
          </p:cNvPr>
          <p:cNvSpPr txBox="1"/>
          <p:nvPr/>
        </p:nvSpPr>
        <p:spPr>
          <a:xfrm>
            <a:off x="4117739" y="2254485"/>
            <a:ext cx="6622530" cy="1077218"/>
          </a:xfrm>
          <a:prstGeom prst="rect">
            <a:avLst/>
          </a:prstGeom>
          <a:solidFill>
            <a:schemeClr val="accent6">
              <a:lumMod val="60000"/>
              <a:lumOff val="40000"/>
            </a:schemeClr>
          </a:solidFill>
        </p:spPr>
        <p:txBody>
          <a:bodyPr wrap="square" rtlCol="0">
            <a:spAutoFit/>
          </a:bodyPr>
          <a:lstStyle/>
          <a:p>
            <a:pPr algn="ctr"/>
            <a:r>
              <a:rPr lang="en-US" sz="3600" b="1" i="1" dirty="0">
                <a:solidFill>
                  <a:srgbClr val="FF0000"/>
                </a:solidFill>
                <a:highlight>
                  <a:srgbClr val="FFFF00"/>
                </a:highlight>
              </a:rPr>
              <a:t>Compile time error!</a:t>
            </a:r>
          </a:p>
          <a:p>
            <a:pPr algn="ctr"/>
            <a:r>
              <a:rPr lang="en-US" sz="2800" b="1" i="1" dirty="0">
                <a:solidFill>
                  <a:srgbClr val="FF0000"/>
                </a:solidFill>
                <a:effectLst>
                  <a:outerShdw blurRad="38100" dist="38100" dir="2700000" algn="tl">
                    <a:srgbClr val="000000">
                      <a:alpha val="43137"/>
                    </a:srgbClr>
                  </a:outerShdw>
                </a:effectLst>
                <a:highlight>
                  <a:srgbClr val="FFFF00"/>
                </a:highlight>
              </a:rPr>
              <a:t>Not allowed</a:t>
            </a:r>
          </a:p>
        </p:txBody>
      </p:sp>
    </p:spTree>
    <p:extLst>
      <p:ext uri="{BB962C8B-B14F-4D97-AF65-F5344CB8AC3E}">
        <p14:creationId xmlns:p14="http://schemas.microsoft.com/office/powerpoint/2010/main" val="163279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88C2514-FC47-4100-8D5D-BD916FC0B5F6}"/>
              </a:ext>
            </a:extLst>
          </p:cNvPr>
          <p:cNvSpPr/>
          <p:nvPr/>
        </p:nvSpPr>
        <p:spPr>
          <a:xfrm>
            <a:off x="3217692" y="5357564"/>
            <a:ext cx="5272374" cy="1213533"/>
          </a:xfrm>
          <a:prstGeom prst="rect">
            <a:avLst/>
          </a:prstGeom>
          <a:solidFill>
            <a:schemeClr val="accent6">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3777062-1964-472C-B5D6-F860CCE081F6}"/>
              </a:ext>
            </a:extLst>
          </p:cNvPr>
          <p:cNvSpPr/>
          <p:nvPr/>
        </p:nvSpPr>
        <p:spPr>
          <a:xfrm>
            <a:off x="3207026" y="1613818"/>
            <a:ext cx="6183959" cy="3692353"/>
          </a:xfrm>
          <a:prstGeom prst="rect">
            <a:avLst/>
          </a:prstGeom>
          <a:solidFill>
            <a:schemeClr val="accent6">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A39182D-8ED2-40B3-9936-BDF27E88B0AD}"/>
              </a:ext>
            </a:extLst>
          </p:cNvPr>
          <p:cNvSpPr>
            <a:spLocks noGrp="1"/>
          </p:cNvSpPr>
          <p:nvPr>
            <p:ph type="sldNum" sz="quarter" idx="12"/>
          </p:nvPr>
        </p:nvSpPr>
        <p:spPr/>
        <p:txBody>
          <a:bodyPr/>
          <a:lstStyle/>
          <a:p>
            <a:fld id="{583C1354-0F4F-4118-983A-17CBBA946E76}" type="slidenum">
              <a:rPr lang="en-RW" smtClean="0"/>
              <a:t>13</a:t>
            </a:fld>
            <a:endParaRPr lang="en-RW"/>
          </a:p>
        </p:txBody>
      </p:sp>
      <p:graphicFrame>
        <p:nvGraphicFramePr>
          <p:cNvPr id="6" name="Table 16">
            <a:extLst>
              <a:ext uri="{FF2B5EF4-FFF2-40B4-BE49-F238E27FC236}">
                <a16:creationId xmlns:a16="http://schemas.microsoft.com/office/drawing/2014/main" id="{275DC04B-F0D0-48F0-8636-DDCECF2E957F}"/>
              </a:ext>
            </a:extLst>
          </p:cNvPr>
          <p:cNvGraphicFramePr>
            <a:graphicFrameLocks noGrp="1"/>
          </p:cNvGraphicFramePr>
          <p:nvPr/>
        </p:nvGraphicFramePr>
        <p:xfrm>
          <a:off x="162095" y="4462696"/>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1F9BBE0B-A8ED-4406-A13A-75EDADEE53B4}"/>
              </a:ext>
            </a:extLst>
          </p:cNvPr>
          <p:cNvSpPr/>
          <p:nvPr/>
        </p:nvSpPr>
        <p:spPr>
          <a:xfrm>
            <a:off x="669652" y="3994092"/>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8" name="Table 16">
            <a:extLst>
              <a:ext uri="{FF2B5EF4-FFF2-40B4-BE49-F238E27FC236}">
                <a16:creationId xmlns:a16="http://schemas.microsoft.com/office/drawing/2014/main" id="{6F6D16BC-A731-4A90-A2CC-624469A85E4D}"/>
              </a:ext>
            </a:extLst>
          </p:cNvPr>
          <p:cNvGraphicFramePr>
            <a:graphicFrameLocks noGrp="1"/>
          </p:cNvGraphicFramePr>
          <p:nvPr/>
        </p:nvGraphicFramePr>
        <p:xfrm>
          <a:off x="166690"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802E7F66-00B5-4D2C-95EC-46C9C8589D28}"/>
              </a:ext>
            </a:extLst>
          </p:cNvPr>
          <p:cNvSpPr/>
          <p:nvPr/>
        </p:nvSpPr>
        <p:spPr>
          <a:xfrm>
            <a:off x="674247" y="2517693"/>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10" name="Table 16">
            <a:extLst>
              <a:ext uri="{FF2B5EF4-FFF2-40B4-BE49-F238E27FC236}">
                <a16:creationId xmlns:a16="http://schemas.microsoft.com/office/drawing/2014/main" id="{8F671B36-22B7-42E8-B47B-6F63EB853056}"/>
              </a:ext>
            </a:extLst>
          </p:cNvPr>
          <p:cNvGraphicFramePr>
            <a:graphicFrameLocks noGrp="1"/>
          </p:cNvGraphicFramePr>
          <p:nvPr/>
        </p:nvGraphicFramePr>
        <p:xfrm>
          <a:off x="154889" y="1555019"/>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1" name="Rectangle 10">
            <a:extLst>
              <a:ext uri="{FF2B5EF4-FFF2-40B4-BE49-F238E27FC236}">
                <a16:creationId xmlns:a16="http://schemas.microsoft.com/office/drawing/2014/main" id="{16AE9E9C-4313-4622-B95F-925DFEB544CE}"/>
              </a:ext>
            </a:extLst>
          </p:cNvPr>
          <p:cNvSpPr/>
          <p:nvPr/>
        </p:nvSpPr>
        <p:spPr>
          <a:xfrm>
            <a:off x="579363" y="1090598"/>
            <a:ext cx="503188" cy="523220"/>
          </a:xfrm>
          <a:prstGeom prst="rect">
            <a:avLst/>
          </a:prstGeom>
          <a:noFill/>
          <a:ln>
            <a:noFill/>
          </a:ln>
        </p:spPr>
        <p:txBody>
          <a:bodyPr wrap="square">
            <a:spAutoFit/>
          </a:bodyPr>
          <a:lstStyle/>
          <a:p>
            <a:pPr algn="just"/>
            <a:r>
              <a:rPr lang="en-US" sz="2800" b="1" dirty="0">
                <a:highlight>
                  <a:srgbClr val="FFFF00"/>
                </a:highlight>
              </a:rPr>
              <a:t>r</a:t>
            </a:r>
            <a:endParaRPr lang="en-RW" sz="2800" b="1" dirty="0">
              <a:highlight>
                <a:srgbClr val="FFFF00"/>
              </a:highlight>
            </a:endParaRPr>
          </a:p>
        </p:txBody>
      </p:sp>
      <p:cxnSp>
        <p:nvCxnSpPr>
          <p:cNvPr id="12" name="Straight Arrow Connector 11">
            <a:extLst>
              <a:ext uri="{FF2B5EF4-FFF2-40B4-BE49-F238E27FC236}">
                <a16:creationId xmlns:a16="http://schemas.microsoft.com/office/drawing/2014/main" id="{60D5E75E-82AD-46BB-94CF-01427A6A4AA1}"/>
              </a:ext>
            </a:extLst>
          </p:cNvPr>
          <p:cNvCxnSpPr>
            <a:cxnSpLocks/>
          </p:cNvCxnSpPr>
          <p:nvPr/>
        </p:nvCxnSpPr>
        <p:spPr>
          <a:xfrm>
            <a:off x="1251887"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56E3E-D841-4B2E-B068-2D041DA11AEA}"/>
              </a:ext>
            </a:extLst>
          </p:cNvPr>
          <p:cNvCxnSpPr>
            <a:cxnSpLocks/>
          </p:cNvCxnSpPr>
          <p:nvPr/>
        </p:nvCxnSpPr>
        <p:spPr>
          <a:xfrm flipH="1">
            <a:off x="1294852" y="2408459"/>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55ECF4A3-2B48-457F-A9E1-EDA65FD3F60C}"/>
              </a:ext>
            </a:extLst>
          </p:cNvPr>
          <p:cNvGraphicFramePr>
            <a:graphicFrameLocks noGrp="1"/>
          </p:cNvGraphicFramePr>
          <p:nvPr/>
        </p:nvGraphicFramePr>
        <p:xfrm>
          <a:off x="1680397" y="4459042"/>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12</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0030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869AF29-3322-4AEB-B626-631628D086DA}"/>
              </a:ext>
            </a:extLst>
          </p:cNvPr>
          <p:cNvSpPr/>
          <p:nvPr/>
        </p:nvSpPr>
        <p:spPr>
          <a:xfrm>
            <a:off x="2187954" y="3990438"/>
            <a:ext cx="503188" cy="523220"/>
          </a:xfrm>
          <a:prstGeom prst="rect">
            <a:avLst/>
          </a:prstGeom>
          <a:noFill/>
          <a:ln>
            <a:noFill/>
          </a:ln>
        </p:spPr>
        <p:txBody>
          <a:bodyPr wrap="square">
            <a:spAutoFit/>
          </a:bodyPr>
          <a:lstStyle/>
          <a:p>
            <a:pPr algn="just"/>
            <a:r>
              <a:rPr lang="en-US" sz="2800" b="1" dirty="0"/>
              <a:t>y</a:t>
            </a:r>
            <a:endParaRPr lang="en-RW" sz="2800" b="1" dirty="0"/>
          </a:p>
        </p:txBody>
      </p:sp>
      <p:sp>
        <p:nvSpPr>
          <p:cNvPr id="20" name="TextBox 19">
            <a:extLst>
              <a:ext uri="{FF2B5EF4-FFF2-40B4-BE49-F238E27FC236}">
                <a16:creationId xmlns:a16="http://schemas.microsoft.com/office/drawing/2014/main" id="{939CFA9A-CA02-4D1E-892D-B75F0EBCE4F7}"/>
              </a:ext>
            </a:extLst>
          </p:cNvPr>
          <p:cNvSpPr txBox="1"/>
          <p:nvPr/>
        </p:nvSpPr>
        <p:spPr>
          <a:xfrm>
            <a:off x="1588108" y="337922"/>
            <a:ext cx="9152161" cy="1200329"/>
          </a:xfrm>
          <a:prstGeom prst="rect">
            <a:avLst/>
          </a:prstGeom>
          <a:solidFill>
            <a:schemeClr val="accent6">
              <a:lumMod val="60000"/>
              <a:lumOff val="40000"/>
            </a:schemeClr>
          </a:solidFill>
        </p:spPr>
        <p:txBody>
          <a:bodyPr wrap="square" rtlCol="0">
            <a:spAutoFit/>
          </a:bodyPr>
          <a:lstStyle/>
          <a:p>
            <a:pPr algn="ctr"/>
            <a:r>
              <a:rPr lang="en-US" sz="3600" b="1" i="1" dirty="0">
                <a:effectLst>
                  <a:outerShdw blurRad="38100" dist="38100" dir="2700000" algn="tl">
                    <a:srgbClr val="000000">
                      <a:alpha val="43137"/>
                    </a:srgbClr>
                  </a:outerShdw>
                </a:effectLst>
                <a:highlight>
                  <a:srgbClr val="FFFF00"/>
                </a:highlight>
              </a:rPr>
              <a:t>What if RHS and LHS consists of </a:t>
            </a:r>
            <a:r>
              <a:rPr lang="en-US" sz="3600" b="1" i="1" dirty="0">
                <a:solidFill>
                  <a:schemeClr val="accent5">
                    <a:lumMod val="75000"/>
                  </a:schemeClr>
                </a:solidFill>
                <a:effectLst>
                  <a:outerShdw blurRad="38100" dist="38100" dir="2700000" algn="tl">
                    <a:srgbClr val="000000">
                      <a:alpha val="43137"/>
                    </a:srgbClr>
                  </a:outerShdw>
                </a:effectLst>
                <a:highlight>
                  <a:srgbClr val="FFFF00"/>
                </a:highlight>
              </a:rPr>
              <a:t>varying TYPES </a:t>
            </a:r>
            <a:r>
              <a:rPr lang="en-US" sz="3600" b="1" i="1" dirty="0">
                <a:effectLst>
                  <a:outerShdw blurRad="38100" dist="38100" dir="2700000" algn="tl">
                    <a:srgbClr val="000000">
                      <a:alpha val="43137"/>
                    </a:srgbClr>
                  </a:outerShdw>
                </a:effectLst>
                <a:highlight>
                  <a:srgbClr val="FFFF00"/>
                </a:highlight>
              </a:rPr>
              <a:t>of addresses</a:t>
            </a:r>
          </a:p>
        </p:txBody>
      </p:sp>
      <p:graphicFrame>
        <p:nvGraphicFramePr>
          <p:cNvPr id="23" name="Table 16">
            <a:extLst>
              <a:ext uri="{FF2B5EF4-FFF2-40B4-BE49-F238E27FC236}">
                <a16:creationId xmlns:a16="http://schemas.microsoft.com/office/drawing/2014/main" id="{FCEA964E-0734-42BF-8CC7-9A52D4BF2B26}"/>
              </a:ext>
            </a:extLst>
          </p:cNvPr>
          <p:cNvGraphicFramePr>
            <a:graphicFrameLocks noGrp="1"/>
          </p:cNvGraphicFramePr>
          <p:nvPr/>
        </p:nvGraphicFramePr>
        <p:xfrm>
          <a:off x="67461" y="294300"/>
          <a:ext cx="1352136" cy="7416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1800" b="1" dirty="0">
                          <a:solidFill>
                            <a:sysClr val="windowText" lastClr="000000"/>
                          </a:solidFill>
                        </a:rPr>
                        <a:t>Contents</a:t>
                      </a:r>
                      <a:endParaRPr lang="en-RW" sz="1800" b="1"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b="0" dirty="0">
                          <a:solidFill>
                            <a:sysClr val="windowText" lastClr="000000"/>
                          </a:solidFill>
                        </a:rPr>
                        <a:t>Address</a:t>
                      </a:r>
                      <a:endParaRPr lang="en-RW" sz="1800" b="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4" name="Table 16">
            <a:extLst>
              <a:ext uri="{FF2B5EF4-FFF2-40B4-BE49-F238E27FC236}">
                <a16:creationId xmlns:a16="http://schemas.microsoft.com/office/drawing/2014/main" id="{8ADC94DB-5E03-459E-842C-0031F7DC2543}"/>
              </a:ext>
            </a:extLst>
          </p:cNvPr>
          <p:cNvGraphicFramePr>
            <a:graphicFrameLocks noGrp="1"/>
          </p:cNvGraphicFramePr>
          <p:nvPr/>
        </p:nvGraphicFramePr>
        <p:xfrm>
          <a:off x="1715783"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0030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5" name="Rectangle 24">
            <a:extLst>
              <a:ext uri="{FF2B5EF4-FFF2-40B4-BE49-F238E27FC236}">
                <a16:creationId xmlns:a16="http://schemas.microsoft.com/office/drawing/2014/main" id="{0F255EA1-AE7F-4C85-ADCE-F88D3591D902}"/>
              </a:ext>
            </a:extLst>
          </p:cNvPr>
          <p:cNvSpPr/>
          <p:nvPr/>
        </p:nvSpPr>
        <p:spPr>
          <a:xfrm>
            <a:off x="2223340" y="2517693"/>
            <a:ext cx="503188" cy="523220"/>
          </a:xfrm>
          <a:prstGeom prst="rect">
            <a:avLst/>
          </a:prstGeom>
          <a:noFill/>
          <a:ln>
            <a:noFill/>
          </a:ln>
        </p:spPr>
        <p:txBody>
          <a:bodyPr wrap="square">
            <a:spAutoFit/>
          </a:bodyPr>
          <a:lstStyle/>
          <a:p>
            <a:pPr algn="just"/>
            <a:r>
              <a:rPr lang="en-US" sz="2800" b="1" dirty="0"/>
              <a:t>q</a:t>
            </a:r>
            <a:endParaRPr lang="en-RW" sz="2800" b="1" dirty="0"/>
          </a:p>
        </p:txBody>
      </p:sp>
      <p:cxnSp>
        <p:nvCxnSpPr>
          <p:cNvPr id="26" name="Straight Arrow Connector 25">
            <a:extLst>
              <a:ext uri="{FF2B5EF4-FFF2-40B4-BE49-F238E27FC236}">
                <a16:creationId xmlns:a16="http://schemas.microsoft.com/office/drawing/2014/main" id="{5F2A1491-A8C3-4A49-9A29-60179ED5986C}"/>
              </a:ext>
            </a:extLst>
          </p:cNvPr>
          <p:cNvCxnSpPr>
            <a:cxnSpLocks/>
          </p:cNvCxnSpPr>
          <p:nvPr/>
        </p:nvCxnSpPr>
        <p:spPr>
          <a:xfrm>
            <a:off x="2800980"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B4B1317-DE7E-4314-961B-0D4436818B7E}"/>
              </a:ext>
            </a:extLst>
          </p:cNvPr>
          <p:cNvSpPr/>
          <p:nvPr/>
        </p:nvSpPr>
        <p:spPr>
          <a:xfrm>
            <a:off x="3367316" y="1401992"/>
            <a:ext cx="6096000" cy="1754326"/>
          </a:xfrm>
          <a:prstGeom prst="rect">
            <a:avLst/>
          </a:prstGeom>
        </p:spPr>
        <p:txBody>
          <a:bodyPr>
            <a:spAutoFit/>
          </a:bodyPr>
          <a:lstStyle/>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//LHS: address (pointer to int location), RHS: address (int location)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 = &amp;x;</a:t>
            </a:r>
          </a:p>
          <a:p>
            <a:r>
              <a:rPr lang="en-US" dirty="0">
                <a:solidFill>
                  <a:srgbClr val="000000"/>
                </a:solidFill>
                <a:latin typeface="Consolas" panose="020B0609020204030204" pitchFamily="49" charset="0"/>
              </a:rPr>
              <a:t>r = &amp;x;</a:t>
            </a:r>
          </a:p>
        </p:txBody>
      </p:sp>
      <p:sp>
        <p:nvSpPr>
          <p:cNvPr id="28" name="Rectangle 27">
            <a:extLst>
              <a:ext uri="{FF2B5EF4-FFF2-40B4-BE49-F238E27FC236}">
                <a16:creationId xmlns:a16="http://schemas.microsoft.com/office/drawing/2014/main" id="{4CD14688-8690-48A9-B91A-10FF48466C4F}"/>
              </a:ext>
            </a:extLst>
          </p:cNvPr>
          <p:cNvSpPr/>
          <p:nvPr/>
        </p:nvSpPr>
        <p:spPr>
          <a:xfrm>
            <a:off x="3253963" y="5093769"/>
            <a:ext cx="6096000" cy="1477328"/>
          </a:xfrm>
          <a:prstGeom prst="rect">
            <a:avLst/>
          </a:prstGeom>
        </p:spPr>
        <p:txBody>
          <a:bodyPr>
            <a:spAutoFit/>
          </a:bodyPr>
          <a:lstStyle/>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//type of addresses at RHS and LHS match!</a:t>
            </a:r>
            <a:endParaRPr lang="en-US" dirty="0">
              <a:solidFill>
                <a:srgbClr val="000000"/>
              </a:solidFill>
              <a:latin typeface="Consolas" panose="020B0609020204030204" pitchFamily="49" charset="0"/>
            </a:endParaRPr>
          </a:p>
          <a:p>
            <a:r>
              <a:rPr lang="en-US" dirty="0"/>
              <a:t>p = &amp;x;</a:t>
            </a:r>
          </a:p>
          <a:p>
            <a:r>
              <a:rPr lang="en-US" dirty="0"/>
              <a:t>q = p;</a:t>
            </a:r>
          </a:p>
          <a:p>
            <a:r>
              <a:rPr lang="en-US" dirty="0"/>
              <a:t>r = &amp;p;</a:t>
            </a:r>
            <a:endParaRPr lang="en-US" dirty="0">
              <a:solidFill>
                <a:srgbClr val="000000"/>
              </a:solidFill>
              <a:latin typeface="Consolas" panose="020B0609020204030204" pitchFamily="49" charset="0"/>
            </a:endParaRPr>
          </a:p>
        </p:txBody>
      </p:sp>
      <p:sp>
        <p:nvSpPr>
          <p:cNvPr id="31" name="Rectangle 30">
            <a:extLst>
              <a:ext uri="{FF2B5EF4-FFF2-40B4-BE49-F238E27FC236}">
                <a16:creationId xmlns:a16="http://schemas.microsoft.com/office/drawing/2014/main" id="{62E7FEF3-E122-4369-820D-7B3D05AFA820}"/>
              </a:ext>
            </a:extLst>
          </p:cNvPr>
          <p:cNvSpPr/>
          <p:nvPr/>
        </p:nvSpPr>
        <p:spPr>
          <a:xfrm>
            <a:off x="3347474" y="2997847"/>
            <a:ext cx="6135681" cy="2308324"/>
          </a:xfrm>
          <a:prstGeom prst="rect">
            <a:avLst/>
          </a:prstGeom>
        </p:spPr>
        <p:txBody>
          <a:bodyPr wrap="square">
            <a:spAutoFit/>
          </a:bodyPr>
          <a:lstStyle/>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//LHS: address (pointer to int location), RHS: address (address of pointer(single/multidirectional) to int location)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 = &amp;q;</a:t>
            </a:r>
          </a:p>
          <a:p>
            <a:r>
              <a:rPr lang="en-US" dirty="0">
                <a:solidFill>
                  <a:srgbClr val="000000"/>
                </a:solidFill>
                <a:latin typeface="Consolas" panose="020B0609020204030204" pitchFamily="49" charset="0"/>
              </a:rPr>
              <a:t>p = &amp;r;</a:t>
            </a:r>
          </a:p>
        </p:txBody>
      </p:sp>
      <p:sp>
        <p:nvSpPr>
          <p:cNvPr id="32" name="TextBox 31">
            <a:extLst>
              <a:ext uri="{FF2B5EF4-FFF2-40B4-BE49-F238E27FC236}">
                <a16:creationId xmlns:a16="http://schemas.microsoft.com/office/drawing/2014/main" id="{242A3D92-0F83-47B1-9D5C-CB0F753E9A82}"/>
              </a:ext>
            </a:extLst>
          </p:cNvPr>
          <p:cNvSpPr txBox="1"/>
          <p:nvPr/>
        </p:nvSpPr>
        <p:spPr>
          <a:xfrm>
            <a:off x="9483158" y="2517693"/>
            <a:ext cx="2510669" cy="1631216"/>
          </a:xfrm>
          <a:prstGeom prst="rect">
            <a:avLst/>
          </a:prstGeom>
          <a:solidFill>
            <a:schemeClr val="accent6">
              <a:lumMod val="60000"/>
              <a:lumOff val="40000"/>
            </a:schemeClr>
          </a:solidFill>
        </p:spPr>
        <p:txBody>
          <a:bodyPr wrap="square" rtlCol="0">
            <a:spAutoFit/>
          </a:bodyPr>
          <a:lstStyle/>
          <a:p>
            <a:pPr algn="ctr"/>
            <a:r>
              <a:rPr lang="en-US" sz="3600" b="1" i="1" dirty="0">
                <a:solidFill>
                  <a:srgbClr val="FF0000"/>
                </a:solidFill>
                <a:highlight>
                  <a:srgbClr val="FFFF00"/>
                </a:highlight>
              </a:rPr>
              <a:t>Compile time error!</a:t>
            </a:r>
          </a:p>
          <a:p>
            <a:pPr algn="ctr"/>
            <a:r>
              <a:rPr lang="en-US" sz="2800" b="1" i="1" dirty="0">
                <a:solidFill>
                  <a:srgbClr val="FF0000"/>
                </a:solidFill>
                <a:effectLst>
                  <a:outerShdw blurRad="38100" dist="38100" dir="2700000" algn="tl">
                    <a:srgbClr val="000000">
                      <a:alpha val="43137"/>
                    </a:srgbClr>
                  </a:outerShdw>
                </a:effectLst>
                <a:highlight>
                  <a:srgbClr val="FFFF00"/>
                </a:highlight>
              </a:rPr>
              <a:t>Not allowed</a:t>
            </a:r>
          </a:p>
        </p:txBody>
      </p:sp>
      <p:sp>
        <p:nvSpPr>
          <p:cNvPr id="33" name="TextBox 32">
            <a:extLst>
              <a:ext uri="{FF2B5EF4-FFF2-40B4-BE49-F238E27FC236}">
                <a16:creationId xmlns:a16="http://schemas.microsoft.com/office/drawing/2014/main" id="{CE516077-B372-45B3-883D-3C5073D79DFF}"/>
              </a:ext>
            </a:extLst>
          </p:cNvPr>
          <p:cNvSpPr txBox="1"/>
          <p:nvPr/>
        </p:nvSpPr>
        <p:spPr>
          <a:xfrm>
            <a:off x="8533307" y="5676790"/>
            <a:ext cx="2510669" cy="646331"/>
          </a:xfrm>
          <a:prstGeom prst="rect">
            <a:avLst/>
          </a:prstGeom>
          <a:solidFill>
            <a:schemeClr val="accent6">
              <a:lumMod val="60000"/>
              <a:lumOff val="40000"/>
            </a:schemeClr>
          </a:solidFill>
        </p:spPr>
        <p:txBody>
          <a:bodyPr wrap="square" rtlCol="0">
            <a:spAutoFit/>
          </a:bodyPr>
          <a:lstStyle/>
          <a:p>
            <a:pPr algn="ctr"/>
            <a:r>
              <a:rPr lang="en-US" sz="3600" b="1" i="1" dirty="0">
                <a:solidFill>
                  <a:srgbClr val="00B050"/>
                </a:solidFill>
                <a:highlight>
                  <a:srgbClr val="FFFF00"/>
                </a:highlight>
              </a:rPr>
              <a:t>Correct!</a:t>
            </a:r>
            <a:endParaRPr lang="en-US" sz="2800" b="1" i="1" dirty="0">
              <a:solidFill>
                <a:srgbClr val="00B050"/>
              </a:solidFill>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279302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fontScale="90000"/>
          </a:bodyPr>
          <a:lstStyle/>
          <a:p>
            <a:pPr algn="ctr"/>
            <a:r>
              <a:rPr lang="en-US" sz="5400" dirty="0"/>
              <a:t>Using different operators with pointers</a:t>
            </a:r>
            <a:br>
              <a:rPr lang="en-US" sz="5400" dirty="0"/>
            </a:br>
            <a:r>
              <a:rPr lang="en-US" sz="5400" dirty="0"/>
              <a:t>(Postfix and prefix)</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14</a:t>
            </a:fld>
            <a:endParaRPr lang="en-RW"/>
          </a:p>
        </p:txBody>
      </p:sp>
    </p:spTree>
    <p:extLst>
      <p:ext uri="{BB962C8B-B14F-4D97-AF65-F5344CB8AC3E}">
        <p14:creationId xmlns:p14="http://schemas.microsoft.com/office/powerpoint/2010/main" val="220047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E497B3-BD2F-4F9E-91AE-1EEF3EA1D722}"/>
              </a:ext>
            </a:extLst>
          </p:cNvPr>
          <p:cNvSpPr>
            <a:spLocks noGrp="1"/>
          </p:cNvSpPr>
          <p:nvPr>
            <p:ph type="sldNum" sz="quarter" idx="12"/>
          </p:nvPr>
        </p:nvSpPr>
        <p:spPr/>
        <p:txBody>
          <a:bodyPr/>
          <a:lstStyle/>
          <a:p>
            <a:fld id="{583C1354-0F4F-4118-983A-17CBBA946E76}" type="slidenum">
              <a:rPr lang="en-RW" smtClean="0"/>
              <a:t>15</a:t>
            </a:fld>
            <a:endParaRPr lang="en-RW"/>
          </a:p>
        </p:txBody>
      </p:sp>
      <p:sp>
        <p:nvSpPr>
          <p:cNvPr id="5" name="Rectangle 4">
            <a:extLst>
              <a:ext uri="{FF2B5EF4-FFF2-40B4-BE49-F238E27FC236}">
                <a16:creationId xmlns:a16="http://schemas.microsoft.com/office/drawing/2014/main" id="{3C65FF86-C5AD-4B80-AC13-EF7E639ED025}"/>
              </a:ext>
            </a:extLst>
          </p:cNvPr>
          <p:cNvSpPr/>
          <p:nvPr/>
        </p:nvSpPr>
        <p:spPr>
          <a:xfrm>
            <a:off x="318053" y="331304"/>
            <a:ext cx="6096000" cy="5709768"/>
          </a:xfrm>
          <a:prstGeom prst="rect">
            <a:avLst/>
          </a:prstGeom>
        </p:spPr>
        <p:txBody>
          <a:bodyPr>
            <a:spAutoFit/>
          </a:bodyPr>
          <a:lstStyle/>
          <a:p>
            <a:pPr marL="342900" indent="-342900">
              <a:lnSpc>
                <a:spcPct val="107000"/>
              </a:lnSpc>
              <a:buFont typeface="+mj-lt"/>
              <a:buAutoNum type="arabicPeriod"/>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var1 = 10, var2 = 5;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q1, * 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var3 = ++var2;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&amp;var1;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q1 = &amp;var2;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r1 = &amp;var3;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 = &amp;r1;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*q1 = ++var1;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//add appropriate lines of code to print the things mentioned in the table below</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B848ABED-BC5F-4DBC-B7D5-D5D2A388B31E}"/>
              </a:ext>
            </a:extLst>
          </p:cNvPr>
          <p:cNvSpPr>
            <a:spLocks noGrp="1"/>
          </p:cNvSpPr>
          <p:nvPr>
            <p:ph type="title"/>
          </p:nvPr>
        </p:nvSpPr>
        <p:spPr>
          <a:xfrm>
            <a:off x="318053" y="406110"/>
            <a:ext cx="10515600" cy="771344"/>
          </a:xfrm>
        </p:spPr>
        <p:txBody>
          <a:bodyPr/>
          <a:lstStyle/>
          <a:p>
            <a:pPr algn="r"/>
            <a:r>
              <a:rPr lang="en-US" b="1" dirty="0">
                <a:highlight>
                  <a:srgbClr val="FFFF00"/>
                </a:highlight>
              </a:rPr>
              <a:t>Lab task 1</a:t>
            </a:r>
          </a:p>
        </p:txBody>
      </p:sp>
    </p:spTree>
    <p:extLst>
      <p:ext uri="{BB962C8B-B14F-4D97-AF65-F5344CB8AC3E}">
        <p14:creationId xmlns:p14="http://schemas.microsoft.com/office/powerpoint/2010/main" val="98148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E497B3-BD2F-4F9E-91AE-1EEF3EA1D722}"/>
              </a:ext>
            </a:extLst>
          </p:cNvPr>
          <p:cNvSpPr>
            <a:spLocks noGrp="1"/>
          </p:cNvSpPr>
          <p:nvPr>
            <p:ph type="sldNum" sz="quarter" idx="12"/>
          </p:nvPr>
        </p:nvSpPr>
        <p:spPr/>
        <p:txBody>
          <a:bodyPr/>
          <a:lstStyle/>
          <a:p>
            <a:fld id="{583C1354-0F4F-4118-983A-17CBBA946E76}" type="slidenum">
              <a:rPr lang="en-RW" smtClean="0"/>
              <a:t>16</a:t>
            </a:fld>
            <a:endParaRPr lang="en-RW"/>
          </a:p>
        </p:txBody>
      </p:sp>
      <p:sp>
        <p:nvSpPr>
          <p:cNvPr id="5" name="Rectangle 4">
            <a:extLst>
              <a:ext uri="{FF2B5EF4-FFF2-40B4-BE49-F238E27FC236}">
                <a16:creationId xmlns:a16="http://schemas.microsoft.com/office/drawing/2014/main" id="{3C65FF86-C5AD-4B80-AC13-EF7E639ED025}"/>
              </a:ext>
            </a:extLst>
          </p:cNvPr>
          <p:cNvSpPr/>
          <p:nvPr/>
        </p:nvSpPr>
        <p:spPr>
          <a:xfrm>
            <a:off x="111005" y="1487212"/>
            <a:ext cx="4346712" cy="5117042"/>
          </a:xfrm>
          <a:prstGeom prst="rect">
            <a:avLst/>
          </a:prstGeom>
        </p:spPr>
        <p:txBody>
          <a:bodyPr wrap="square">
            <a:spAutoFit/>
          </a:bodyPr>
          <a:lstStyle/>
          <a:p>
            <a:pPr marL="342900" indent="-342900">
              <a:lnSpc>
                <a:spcPct val="107000"/>
              </a:lnSpc>
              <a:buFont typeface="+mj-lt"/>
              <a:buAutoNum type="arabicPeriod"/>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var1 = 10, var2 = 5;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q1, * 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var3 = ++var2;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&amp;var1;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q1 = &amp;var2;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r1 = &amp;var3;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 = &amp;r1;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var3++;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*q1 = ++var1;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16">
            <a:extLst>
              <a:ext uri="{FF2B5EF4-FFF2-40B4-BE49-F238E27FC236}">
                <a16:creationId xmlns:a16="http://schemas.microsoft.com/office/drawing/2014/main" id="{C54A7E3A-8B74-4671-9266-E2989BF6FA9D}"/>
              </a:ext>
            </a:extLst>
          </p:cNvPr>
          <p:cNvGraphicFramePr>
            <a:graphicFrameLocks noGrp="1"/>
          </p:cNvGraphicFramePr>
          <p:nvPr>
            <p:extLst>
              <p:ext uri="{D42A27DB-BD31-4B8C-83A1-F6EECF244321}">
                <p14:modId xmlns:p14="http://schemas.microsoft.com/office/powerpoint/2010/main" val="3758832135"/>
              </p:ext>
            </p:extLst>
          </p:nvPr>
        </p:nvGraphicFramePr>
        <p:xfrm>
          <a:off x="154889" y="720132"/>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150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E8798E93-7FC6-4E9A-BC30-5691DC480F60}"/>
              </a:ext>
            </a:extLst>
          </p:cNvPr>
          <p:cNvSpPr/>
          <p:nvPr/>
        </p:nvSpPr>
        <p:spPr>
          <a:xfrm>
            <a:off x="367329" y="255711"/>
            <a:ext cx="503188" cy="461665"/>
          </a:xfrm>
          <a:prstGeom prst="rect">
            <a:avLst/>
          </a:prstGeom>
          <a:noFill/>
          <a:ln>
            <a:noFill/>
          </a:ln>
        </p:spPr>
        <p:txBody>
          <a:bodyPr wrap="square">
            <a:spAutoFit/>
          </a:bodyPr>
          <a:lstStyle/>
          <a:p>
            <a:pPr algn="just"/>
            <a:r>
              <a:rPr lang="en-US" sz="2400" b="1" dirty="0">
                <a:highlight>
                  <a:srgbClr val="FFFF00"/>
                </a:highlight>
              </a:rPr>
              <a:t>p1</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FBF93AD0-51DE-4DF0-BB8A-E8217908AB48}"/>
              </a:ext>
            </a:extLst>
          </p:cNvPr>
          <p:cNvGraphicFramePr>
            <a:graphicFrameLocks noGrp="1"/>
          </p:cNvGraphicFramePr>
          <p:nvPr>
            <p:extLst>
              <p:ext uri="{D42A27DB-BD31-4B8C-83A1-F6EECF244321}">
                <p14:modId xmlns:p14="http://schemas.microsoft.com/office/powerpoint/2010/main" val="2991333191"/>
              </p:ext>
            </p:extLst>
          </p:nvPr>
        </p:nvGraphicFramePr>
        <p:xfrm>
          <a:off x="1126435" y="71737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250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5527B408-BD88-4BE0-AF7D-BF1FA6BC8BAF}"/>
              </a:ext>
            </a:extLst>
          </p:cNvPr>
          <p:cNvSpPr/>
          <p:nvPr/>
        </p:nvSpPr>
        <p:spPr>
          <a:xfrm>
            <a:off x="1338875" y="252955"/>
            <a:ext cx="503188" cy="461665"/>
          </a:xfrm>
          <a:prstGeom prst="rect">
            <a:avLst/>
          </a:prstGeom>
          <a:noFill/>
          <a:ln>
            <a:noFill/>
          </a:ln>
        </p:spPr>
        <p:txBody>
          <a:bodyPr wrap="square">
            <a:spAutoFit/>
          </a:bodyPr>
          <a:lstStyle/>
          <a:p>
            <a:pPr algn="just"/>
            <a:r>
              <a:rPr lang="en-US" sz="2400" b="1" dirty="0">
                <a:highlight>
                  <a:srgbClr val="FFFF00"/>
                </a:highlight>
              </a:rPr>
              <a:t>q1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5E31465E-2EC4-4434-AC4B-CF70D2481D4F}"/>
              </a:ext>
            </a:extLst>
          </p:cNvPr>
          <p:cNvGraphicFramePr>
            <a:graphicFrameLocks noGrp="1"/>
          </p:cNvGraphicFramePr>
          <p:nvPr>
            <p:extLst>
              <p:ext uri="{D42A27DB-BD31-4B8C-83A1-F6EECF244321}">
                <p14:modId xmlns:p14="http://schemas.microsoft.com/office/powerpoint/2010/main" val="3894099305"/>
              </p:ext>
            </p:extLst>
          </p:nvPr>
        </p:nvGraphicFramePr>
        <p:xfrm>
          <a:off x="2084729" y="71737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350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2" name="Rectangle 11">
            <a:extLst>
              <a:ext uri="{FF2B5EF4-FFF2-40B4-BE49-F238E27FC236}">
                <a16:creationId xmlns:a16="http://schemas.microsoft.com/office/drawing/2014/main" id="{18DB31DC-F756-425B-8C39-ECC792D8E33C}"/>
              </a:ext>
            </a:extLst>
          </p:cNvPr>
          <p:cNvSpPr/>
          <p:nvPr/>
        </p:nvSpPr>
        <p:spPr>
          <a:xfrm>
            <a:off x="2297169" y="252955"/>
            <a:ext cx="503188" cy="461665"/>
          </a:xfrm>
          <a:prstGeom prst="rect">
            <a:avLst/>
          </a:prstGeom>
          <a:noFill/>
          <a:ln>
            <a:noFill/>
          </a:ln>
        </p:spPr>
        <p:txBody>
          <a:bodyPr wrap="square">
            <a:spAutoFit/>
          </a:bodyPr>
          <a:lstStyle/>
          <a:p>
            <a:pPr algn="just"/>
            <a:r>
              <a:rPr lang="en-US" sz="2400" b="1" dirty="0">
                <a:highlight>
                  <a:srgbClr val="FFFF00"/>
                </a:highlight>
              </a:rPr>
              <a:t>r1</a:t>
            </a:r>
            <a:endParaRPr lang="en-RW" sz="2400" b="1" dirty="0">
              <a:highlight>
                <a:srgbClr val="FFFF00"/>
              </a:highlight>
            </a:endParaRPr>
          </a:p>
        </p:txBody>
      </p:sp>
      <p:graphicFrame>
        <p:nvGraphicFramePr>
          <p:cNvPr id="13" name="Table 16">
            <a:extLst>
              <a:ext uri="{FF2B5EF4-FFF2-40B4-BE49-F238E27FC236}">
                <a16:creationId xmlns:a16="http://schemas.microsoft.com/office/drawing/2014/main" id="{62B7367A-2C12-42EE-AA97-5BBD9BA96906}"/>
              </a:ext>
            </a:extLst>
          </p:cNvPr>
          <p:cNvGraphicFramePr>
            <a:graphicFrameLocks noGrp="1"/>
          </p:cNvGraphicFramePr>
          <p:nvPr>
            <p:extLst>
              <p:ext uri="{D42A27DB-BD31-4B8C-83A1-F6EECF244321}">
                <p14:modId xmlns:p14="http://schemas.microsoft.com/office/powerpoint/2010/main" val="3854858399"/>
              </p:ext>
            </p:extLst>
          </p:nvPr>
        </p:nvGraphicFramePr>
        <p:xfrm>
          <a:off x="3279305" y="720132"/>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001</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15" name="Table 16">
            <a:extLst>
              <a:ext uri="{FF2B5EF4-FFF2-40B4-BE49-F238E27FC236}">
                <a16:creationId xmlns:a16="http://schemas.microsoft.com/office/drawing/2014/main" id="{EE57C917-0300-41DA-8F96-5F4321D4BAA4}"/>
              </a:ext>
            </a:extLst>
          </p:cNvPr>
          <p:cNvGraphicFramePr>
            <a:graphicFrameLocks noGrp="1"/>
          </p:cNvGraphicFramePr>
          <p:nvPr>
            <p:extLst>
              <p:ext uri="{D42A27DB-BD31-4B8C-83A1-F6EECF244321}">
                <p14:modId xmlns:p14="http://schemas.microsoft.com/office/powerpoint/2010/main" val="4276781375"/>
              </p:ext>
            </p:extLst>
          </p:nvPr>
        </p:nvGraphicFramePr>
        <p:xfrm>
          <a:off x="4250851" y="71737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002</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17" name="Table 16">
            <a:extLst>
              <a:ext uri="{FF2B5EF4-FFF2-40B4-BE49-F238E27FC236}">
                <a16:creationId xmlns:a16="http://schemas.microsoft.com/office/drawing/2014/main" id="{477BD454-CA46-46B6-9DAF-CF8C863568C3}"/>
              </a:ext>
            </a:extLst>
          </p:cNvPr>
          <p:cNvGraphicFramePr>
            <a:graphicFrameLocks noGrp="1"/>
          </p:cNvGraphicFramePr>
          <p:nvPr>
            <p:extLst>
              <p:ext uri="{D42A27DB-BD31-4B8C-83A1-F6EECF244321}">
                <p14:modId xmlns:p14="http://schemas.microsoft.com/office/powerpoint/2010/main" val="246780383"/>
              </p:ext>
            </p:extLst>
          </p:nvPr>
        </p:nvGraphicFramePr>
        <p:xfrm>
          <a:off x="5209145" y="71737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003</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24DC1BF-44B0-4A6B-A689-D48260215346}"/>
              </a:ext>
            </a:extLst>
          </p:cNvPr>
          <p:cNvSpPr/>
          <p:nvPr/>
        </p:nvSpPr>
        <p:spPr>
          <a:xfrm>
            <a:off x="5196301" y="252955"/>
            <a:ext cx="927662" cy="461665"/>
          </a:xfrm>
          <a:prstGeom prst="rect">
            <a:avLst/>
          </a:prstGeom>
          <a:noFill/>
          <a:ln>
            <a:noFill/>
          </a:ln>
        </p:spPr>
        <p:txBody>
          <a:bodyPr wrap="square">
            <a:spAutoFit/>
          </a:bodyPr>
          <a:lstStyle/>
          <a:p>
            <a:pPr algn="ctr"/>
            <a:r>
              <a:rPr lang="en-US" sz="2400" b="1" dirty="0">
                <a:highlight>
                  <a:srgbClr val="FFFF00"/>
                </a:highlight>
              </a:rPr>
              <a:t>var3</a:t>
            </a:r>
            <a:endParaRPr lang="en-RW" sz="2400" b="1" dirty="0">
              <a:highlight>
                <a:srgbClr val="FFFF00"/>
              </a:highlight>
            </a:endParaRPr>
          </a:p>
        </p:txBody>
      </p:sp>
      <p:sp>
        <p:nvSpPr>
          <p:cNvPr id="19" name="Rectangle 18">
            <a:extLst>
              <a:ext uri="{FF2B5EF4-FFF2-40B4-BE49-F238E27FC236}">
                <a16:creationId xmlns:a16="http://schemas.microsoft.com/office/drawing/2014/main" id="{AF3157B4-00E0-4D78-8912-2A5F9870C1E1}"/>
              </a:ext>
            </a:extLst>
          </p:cNvPr>
          <p:cNvSpPr/>
          <p:nvPr/>
        </p:nvSpPr>
        <p:spPr>
          <a:xfrm>
            <a:off x="3267920" y="245332"/>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20" name="Rectangle 19">
            <a:extLst>
              <a:ext uri="{FF2B5EF4-FFF2-40B4-BE49-F238E27FC236}">
                <a16:creationId xmlns:a16="http://schemas.microsoft.com/office/drawing/2014/main" id="{D83A1F1B-0B8B-45B1-AE25-1B999BECD08E}"/>
              </a:ext>
            </a:extLst>
          </p:cNvPr>
          <p:cNvSpPr/>
          <p:nvPr/>
        </p:nvSpPr>
        <p:spPr>
          <a:xfrm>
            <a:off x="4234299" y="245332"/>
            <a:ext cx="927662" cy="461665"/>
          </a:xfrm>
          <a:prstGeom prst="rect">
            <a:avLst/>
          </a:prstGeom>
          <a:noFill/>
          <a:ln>
            <a:noFill/>
          </a:ln>
        </p:spPr>
        <p:txBody>
          <a:bodyPr wrap="square">
            <a:spAutoFit/>
          </a:bodyPr>
          <a:lstStyle/>
          <a:p>
            <a:pPr algn="ctr"/>
            <a:r>
              <a:rPr lang="en-US" sz="2400" b="1" dirty="0">
                <a:highlight>
                  <a:srgbClr val="FFFF00"/>
                </a:highlight>
              </a:rPr>
              <a:t>var2</a:t>
            </a:r>
            <a:endParaRPr lang="en-RW" sz="2400" b="1" dirty="0">
              <a:highlight>
                <a:srgbClr val="FFFF00"/>
              </a:highlight>
            </a:endParaRPr>
          </a:p>
        </p:txBody>
      </p:sp>
      <p:graphicFrame>
        <p:nvGraphicFramePr>
          <p:cNvPr id="21" name="Table 16">
            <a:extLst>
              <a:ext uri="{FF2B5EF4-FFF2-40B4-BE49-F238E27FC236}">
                <a16:creationId xmlns:a16="http://schemas.microsoft.com/office/drawing/2014/main" id="{7E3EADDC-0735-4804-9BF2-7F88E8040BC8}"/>
              </a:ext>
            </a:extLst>
          </p:cNvPr>
          <p:cNvGraphicFramePr>
            <a:graphicFrameLocks noGrp="1"/>
          </p:cNvGraphicFramePr>
          <p:nvPr>
            <p:extLst>
              <p:ext uri="{D42A27DB-BD31-4B8C-83A1-F6EECF244321}">
                <p14:modId xmlns:p14="http://schemas.microsoft.com/office/powerpoint/2010/main" val="2540514873"/>
              </p:ext>
            </p:extLst>
          </p:nvPr>
        </p:nvGraphicFramePr>
        <p:xfrm>
          <a:off x="4185601" y="1890314"/>
          <a:ext cx="7895394" cy="3870960"/>
        </p:xfrm>
        <a:graphic>
          <a:graphicData uri="http://schemas.openxmlformats.org/drawingml/2006/table">
            <a:tbl>
              <a:tblPr firstRow="1" bandRow="1">
                <a:tableStyleId>{5C22544A-7EE6-4342-B048-85BDC9FD1C3A}</a:tableStyleId>
              </a:tblPr>
              <a:tblGrid>
                <a:gridCol w="1170928">
                  <a:extLst>
                    <a:ext uri="{9D8B030D-6E8A-4147-A177-3AD203B41FA5}">
                      <a16:colId xmlns:a16="http://schemas.microsoft.com/office/drawing/2014/main" val="3449230017"/>
                    </a:ext>
                  </a:extLst>
                </a:gridCol>
                <a:gridCol w="591756">
                  <a:extLst>
                    <a:ext uri="{9D8B030D-6E8A-4147-A177-3AD203B41FA5}">
                      <a16:colId xmlns:a16="http://schemas.microsoft.com/office/drawing/2014/main" val="1467441150"/>
                    </a:ext>
                  </a:extLst>
                </a:gridCol>
                <a:gridCol w="633040">
                  <a:extLst>
                    <a:ext uri="{9D8B030D-6E8A-4147-A177-3AD203B41FA5}">
                      <a16:colId xmlns:a16="http://schemas.microsoft.com/office/drawing/2014/main" val="4270637128"/>
                    </a:ext>
                  </a:extLst>
                </a:gridCol>
                <a:gridCol w="619279">
                  <a:extLst>
                    <a:ext uri="{9D8B030D-6E8A-4147-A177-3AD203B41FA5}">
                      <a16:colId xmlns:a16="http://schemas.microsoft.com/office/drawing/2014/main" val="1496082293"/>
                    </a:ext>
                  </a:extLst>
                </a:gridCol>
                <a:gridCol w="633040">
                  <a:extLst>
                    <a:ext uri="{9D8B030D-6E8A-4147-A177-3AD203B41FA5}">
                      <a16:colId xmlns:a16="http://schemas.microsoft.com/office/drawing/2014/main" val="214843920"/>
                    </a:ext>
                  </a:extLst>
                </a:gridCol>
                <a:gridCol w="633040">
                  <a:extLst>
                    <a:ext uri="{9D8B030D-6E8A-4147-A177-3AD203B41FA5}">
                      <a16:colId xmlns:a16="http://schemas.microsoft.com/office/drawing/2014/main" val="854060162"/>
                    </a:ext>
                  </a:extLst>
                </a:gridCol>
                <a:gridCol w="660563">
                  <a:extLst>
                    <a:ext uri="{9D8B030D-6E8A-4147-A177-3AD203B41FA5}">
                      <a16:colId xmlns:a16="http://schemas.microsoft.com/office/drawing/2014/main" val="673990952"/>
                    </a:ext>
                  </a:extLst>
                </a:gridCol>
                <a:gridCol w="564231">
                  <a:extLst>
                    <a:ext uri="{9D8B030D-6E8A-4147-A177-3AD203B41FA5}">
                      <a16:colId xmlns:a16="http://schemas.microsoft.com/office/drawing/2014/main" val="1891618518"/>
                    </a:ext>
                  </a:extLst>
                </a:gridCol>
                <a:gridCol w="2389517">
                  <a:extLst>
                    <a:ext uri="{9D8B030D-6E8A-4147-A177-3AD203B41FA5}">
                      <a16:colId xmlns:a16="http://schemas.microsoft.com/office/drawing/2014/main" val="206586805"/>
                    </a:ext>
                  </a:extLst>
                </a:gridCol>
              </a:tblGrid>
              <a:tr h="370840">
                <a:tc>
                  <a:txBody>
                    <a:bodyPr/>
                    <a:lstStyle/>
                    <a:p>
                      <a:pPr algn="ctr"/>
                      <a:r>
                        <a:rPr lang="en-US" sz="2000" dirty="0">
                          <a:solidFill>
                            <a:sysClr val="windowText" lastClr="000000"/>
                          </a:solidFill>
                        </a:rPr>
                        <a:t>Line#</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p1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q1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r1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var2</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var3</a:t>
                      </a:r>
                      <a:endParaRPr lang="en-RW" sz="2000" dirty="0">
                        <a:solidFill>
                          <a:sysClr val="windowText" lastClr="000000"/>
                        </a:solidFill>
                      </a:endParaRPr>
                    </a:p>
                  </a:txBody>
                  <a:tcPr>
                    <a:solidFill>
                      <a:schemeClr val="accent2">
                        <a:lumMod val="20000"/>
                        <a:lumOff val="80000"/>
                      </a:schemeClr>
                    </a:solidFill>
                  </a:tcPr>
                </a:tc>
                <a:tc>
                  <a:txBody>
                    <a:bodyPr/>
                    <a:lstStyle/>
                    <a:p>
                      <a:pPr algn="ct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5,6,7,8</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5</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int* p1, * q1, * r1;</a:t>
                      </a: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9</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ysClr val="windowText" lastClr="000000"/>
                          </a:solidFill>
                          <a:latin typeface="+mn-lt"/>
                          <a:ea typeface="+mn-ea"/>
                          <a:cs typeface="+mn-cs"/>
                        </a:rPr>
                        <a:t>var3 = ++var2;</a:t>
                      </a:r>
                    </a:p>
                  </a:txBody>
                  <a:tcPr/>
                </a:tc>
                <a:extLst>
                  <a:ext uri="{0D108BD9-81ED-4DB2-BD59-A6C34878D82A}">
                    <a16:rowId xmlns:a16="http://schemas.microsoft.com/office/drawing/2014/main" val="861844229"/>
                  </a:ext>
                </a:extLst>
              </a:tr>
              <a:tr h="370840">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p1=&amp;var1;</a:t>
                      </a:r>
                      <a:endParaRPr lang="en-RW" sz="2000" dirty="0">
                        <a:solidFill>
                          <a:sysClr val="windowText" lastClr="000000"/>
                        </a:solidFill>
                      </a:endParaRPr>
                    </a:p>
                  </a:txBody>
                  <a:tcPr/>
                </a:tc>
                <a:extLst>
                  <a:ext uri="{0D108BD9-81ED-4DB2-BD59-A6C34878D82A}">
                    <a16:rowId xmlns:a16="http://schemas.microsoft.com/office/drawing/2014/main" val="3045388060"/>
                  </a:ext>
                </a:extLst>
              </a:tr>
              <a:tr h="370840">
                <a:tc>
                  <a:txBody>
                    <a:bodyPr/>
                    <a:lstStyle/>
                    <a:p>
                      <a:pPr algn="ctr"/>
                      <a:r>
                        <a:rPr lang="en-US" sz="2000" dirty="0">
                          <a:solidFill>
                            <a:sysClr val="windowText" lastClr="000000"/>
                          </a:solidFill>
                        </a:rPr>
                        <a:t>11</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q1=&amp;var2;</a:t>
                      </a:r>
                      <a:endParaRPr lang="en-RW" sz="2000" dirty="0">
                        <a:solidFill>
                          <a:sysClr val="windowText" lastClr="000000"/>
                        </a:solidFill>
                      </a:endParaRPr>
                    </a:p>
                  </a:txBody>
                  <a:tcPr/>
                </a:tc>
                <a:extLst>
                  <a:ext uri="{0D108BD9-81ED-4DB2-BD59-A6C34878D82A}">
                    <a16:rowId xmlns:a16="http://schemas.microsoft.com/office/drawing/2014/main" val="494970438"/>
                  </a:ext>
                </a:extLst>
              </a:tr>
              <a:tr h="370840">
                <a:tc>
                  <a:txBody>
                    <a:bodyPr/>
                    <a:lstStyle/>
                    <a:p>
                      <a:pPr algn="ctr"/>
                      <a:r>
                        <a:rPr lang="en-US" sz="2000" dirty="0">
                          <a:solidFill>
                            <a:sysClr val="windowText" lastClr="000000"/>
                          </a:solidFill>
                        </a:rPr>
                        <a:t>12</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r1=&amp;var3;</a:t>
                      </a:r>
                      <a:endParaRPr lang="en-RW" sz="2000" dirty="0">
                        <a:solidFill>
                          <a:sysClr val="windowText" lastClr="000000"/>
                        </a:solidFill>
                      </a:endParaRPr>
                    </a:p>
                  </a:txBody>
                  <a:tcPr/>
                </a:tc>
                <a:extLst>
                  <a:ext uri="{0D108BD9-81ED-4DB2-BD59-A6C34878D82A}">
                    <a16:rowId xmlns:a16="http://schemas.microsoft.com/office/drawing/2014/main" val="468990040"/>
                  </a:ext>
                </a:extLst>
              </a:tr>
              <a:tr h="370840">
                <a:tc>
                  <a:txBody>
                    <a:bodyPr/>
                    <a:lstStyle/>
                    <a:p>
                      <a:pPr algn="ctr"/>
                      <a:r>
                        <a:rPr lang="en-US" sz="2000" dirty="0">
                          <a:solidFill>
                            <a:sysClr val="windowText" lastClr="000000"/>
                          </a:solidFill>
                        </a:rPr>
                        <a:t>13</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350</a:t>
                      </a:r>
                      <a:endParaRPr lang="en-RW" sz="2000" dirty="0">
                        <a:solidFill>
                          <a:sysClr val="windowText" lastClr="000000"/>
                        </a:solidFill>
                      </a:endParaRPr>
                    </a:p>
                  </a:txBody>
                  <a:tcPr/>
                </a:tc>
                <a:tc>
                  <a:txBody>
                    <a:bodyPr/>
                    <a:lstStyle/>
                    <a:p>
                      <a:pPr algn="ctr"/>
                      <a:r>
                        <a:rPr lang="en-US" sz="2000" dirty="0">
                          <a:solidFill>
                            <a:sysClr val="windowText" lastClr="000000"/>
                          </a:solidFill>
                        </a:rPr>
                        <a:t>10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g=&amp;r1</a:t>
                      </a:r>
                      <a:endParaRPr lang="en-RW" sz="2000" dirty="0">
                        <a:solidFill>
                          <a:sysClr val="windowText" lastClr="000000"/>
                        </a:solidFill>
                      </a:endParaRPr>
                    </a:p>
                  </a:txBody>
                  <a:tcPr/>
                </a:tc>
                <a:extLst>
                  <a:ext uri="{0D108BD9-81ED-4DB2-BD59-A6C34878D82A}">
                    <a16:rowId xmlns:a16="http://schemas.microsoft.com/office/drawing/2014/main" val="2963948671"/>
                  </a:ext>
                </a:extLst>
              </a:tr>
              <a:tr h="370840">
                <a:tc>
                  <a:txBody>
                    <a:bodyPr/>
                    <a:lstStyle/>
                    <a:p>
                      <a:pPr algn="ctr"/>
                      <a:r>
                        <a:rPr lang="en-US" sz="2000" dirty="0">
                          <a:solidFill>
                            <a:sysClr val="windowText" lastClr="000000"/>
                          </a:solidFill>
                        </a:rPr>
                        <a:t>14</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350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*p1 = var3++;</a:t>
                      </a:r>
                      <a:endParaRPr lang="en-RW" sz="2000" dirty="0">
                        <a:solidFill>
                          <a:sysClr val="windowText" lastClr="000000"/>
                        </a:solidFill>
                      </a:endParaRPr>
                    </a:p>
                  </a:txBody>
                  <a:tcPr/>
                </a:tc>
                <a:extLst>
                  <a:ext uri="{0D108BD9-81ED-4DB2-BD59-A6C34878D82A}">
                    <a16:rowId xmlns:a16="http://schemas.microsoft.com/office/drawing/2014/main" val="497592003"/>
                  </a:ext>
                </a:extLst>
              </a:tr>
              <a:tr h="370840">
                <a:tc>
                  <a:txBody>
                    <a:bodyPr/>
                    <a:lstStyle/>
                    <a:p>
                      <a:pPr algn="ctr"/>
                      <a:r>
                        <a:rPr lang="en-US" sz="2000" dirty="0">
                          <a:solidFill>
                            <a:sysClr val="windowText" lastClr="000000"/>
                          </a:solidFill>
                        </a:rPr>
                        <a:t>15</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350</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*q1 = ++var1;</a:t>
                      </a:r>
                    </a:p>
                  </a:txBody>
                  <a:tcPr/>
                </a:tc>
                <a:extLst>
                  <a:ext uri="{0D108BD9-81ED-4DB2-BD59-A6C34878D82A}">
                    <a16:rowId xmlns:a16="http://schemas.microsoft.com/office/drawing/2014/main" val="17497611"/>
                  </a:ext>
                </a:extLst>
              </a:tr>
            </a:tbl>
          </a:graphicData>
        </a:graphic>
      </p:graphicFrame>
    </p:spTree>
    <p:extLst>
      <p:ext uri="{BB962C8B-B14F-4D97-AF65-F5344CB8AC3E}">
        <p14:creationId xmlns:p14="http://schemas.microsoft.com/office/powerpoint/2010/main" val="193738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E497B3-BD2F-4F9E-91AE-1EEF3EA1D722}"/>
              </a:ext>
            </a:extLst>
          </p:cNvPr>
          <p:cNvSpPr>
            <a:spLocks noGrp="1"/>
          </p:cNvSpPr>
          <p:nvPr>
            <p:ph type="sldNum" sz="quarter" idx="12"/>
          </p:nvPr>
        </p:nvSpPr>
        <p:spPr/>
        <p:txBody>
          <a:bodyPr/>
          <a:lstStyle/>
          <a:p>
            <a:fld id="{583C1354-0F4F-4118-983A-17CBBA946E76}" type="slidenum">
              <a:rPr lang="en-RW" smtClean="0"/>
              <a:t>17</a:t>
            </a:fld>
            <a:endParaRPr lang="en-RW"/>
          </a:p>
        </p:txBody>
      </p:sp>
      <p:graphicFrame>
        <p:nvGraphicFramePr>
          <p:cNvPr id="7" name="Table 16">
            <a:extLst>
              <a:ext uri="{FF2B5EF4-FFF2-40B4-BE49-F238E27FC236}">
                <a16:creationId xmlns:a16="http://schemas.microsoft.com/office/drawing/2014/main" id="{C54A7E3A-8B74-4671-9266-E2989BF6FA9D}"/>
              </a:ext>
            </a:extLst>
          </p:cNvPr>
          <p:cNvGraphicFramePr>
            <a:graphicFrameLocks noGrp="1"/>
          </p:cNvGraphicFramePr>
          <p:nvPr>
            <p:extLst>
              <p:ext uri="{D42A27DB-BD31-4B8C-83A1-F6EECF244321}">
                <p14:modId xmlns:p14="http://schemas.microsoft.com/office/powerpoint/2010/main" val="3074431033"/>
              </p:ext>
            </p:extLst>
          </p:nvPr>
        </p:nvGraphicFramePr>
        <p:xfrm>
          <a:off x="1383191" y="1470063"/>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001</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150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E8798E93-7FC6-4E9A-BC30-5691DC480F60}"/>
              </a:ext>
            </a:extLst>
          </p:cNvPr>
          <p:cNvSpPr/>
          <p:nvPr/>
        </p:nvSpPr>
        <p:spPr>
          <a:xfrm>
            <a:off x="1595631" y="1005642"/>
            <a:ext cx="503188" cy="461665"/>
          </a:xfrm>
          <a:prstGeom prst="rect">
            <a:avLst/>
          </a:prstGeom>
          <a:noFill/>
          <a:ln>
            <a:noFill/>
          </a:ln>
        </p:spPr>
        <p:txBody>
          <a:bodyPr wrap="square">
            <a:spAutoFit/>
          </a:bodyPr>
          <a:lstStyle/>
          <a:p>
            <a:pPr algn="just"/>
            <a:r>
              <a:rPr lang="en-US" sz="2400" b="1" dirty="0">
                <a:highlight>
                  <a:srgbClr val="FFFF00"/>
                </a:highlight>
              </a:rPr>
              <a:t>p1</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FBF93AD0-51DE-4DF0-BB8A-E8217908AB48}"/>
              </a:ext>
            </a:extLst>
          </p:cNvPr>
          <p:cNvGraphicFramePr>
            <a:graphicFrameLocks noGrp="1"/>
          </p:cNvGraphicFramePr>
          <p:nvPr>
            <p:extLst>
              <p:ext uri="{D42A27DB-BD31-4B8C-83A1-F6EECF244321}">
                <p14:modId xmlns:p14="http://schemas.microsoft.com/office/powerpoint/2010/main" val="235143796"/>
              </p:ext>
            </p:extLst>
          </p:nvPr>
        </p:nvGraphicFramePr>
        <p:xfrm>
          <a:off x="2354737" y="1467307"/>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002</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250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5527B408-BD88-4BE0-AF7D-BF1FA6BC8BAF}"/>
              </a:ext>
            </a:extLst>
          </p:cNvPr>
          <p:cNvSpPr/>
          <p:nvPr/>
        </p:nvSpPr>
        <p:spPr>
          <a:xfrm>
            <a:off x="2567177" y="1002886"/>
            <a:ext cx="503188" cy="461665"/>
          </a:xfrm>
          <a:prstGeom prst="rect">
            <a:avLst/>
          </a:prstGeom>
          <a:noFill/>
          <a:ln>
            <a:noFill/>
          </a:ln>
        </p:spPr>
        <p:txBody>
          <a:bodyPr wrap="square">
            <a:spAutoFit/>
          </a:bodyPr>
          <a:lstStyle/>
          <a:p>
            <a:pPr algn="just"/>
            <a:r>
              <a:rPr lang="en-US" sz="2400" b="1" dirty="0">
                <a:highlight>
                  <a:srgbClr val="FFFF00"/>
                </a:highlight>
              </a:rPr>
              <a:t>q1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5E31465E-2EC4-4434-AC4B-CF70D2481D4F}"/>
              </a:ext>
            </a:extLst>
          </p:cNvPr>
          <p:cNvGraphicFramePr>
            <a:graphicFrameLocks noGrp="1"/>
          </p:cNvGraphicFramePr>
          <p:nvPr>
            <p:extLst>
              <p:ext uri="{D42A27DB-BD31-4B8C-83A1-F6EECF244321}">
                <p14:modId xmlns:p14="http://schemas.microsoft.com/office/powerpoint/2010/main" val="1459043467"/>
              </p:ext>
            </p:extLst>
          </p:nvPr>
        </p:nvGraphicFramePr>
        <p:xfrm>
          <a:off x="3313031" y="1467307"/>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003</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350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2" name="Rectangle 11">
            <a:extLst>
              <a:ext uri="{FF2B5EF4-FFF2-40B4-BE49-F238E27FC236}">
                <a16:creationId xmlns:a16="http://schemas.microsoft.com/office/drawing/2014/main" id="{18DB31DC-F756-425B-8C39-ECC792D8E33C}"/>
              </a:ext>
            </a:extLst>
          </p:cNvPr>
          <p:cNvSpPr/>
          <p:nvPr/>
        </p:nvSpPr>
        <p:spPr>
          <a:xfrm>
            <a:off x="3525471" y="1002886"/>
            <a:ext cx="503188" cy="461665"/>
          </a:xfrm>
          <a:prstGeom prst="rect">
            <a:avLst/>
          </a:prstGeom>
          <a:noFill/>
          <a:ln>
            <a:noFill/>
          </a:ln>
        </p:spPr>
        <p:txBody>
          <a:bodyPr wrap="square">
            <a:spAutoFit/>
          </a:bodyPr>
          <a:lstStyle/>
          <a:p>
            <a:pPr algn="just"/>
            <a:r>
              <a:rPr lang="en-US" sz="2400" b="1" dirty="0">
                <a:highlight>
                  <a:srgbClr val="FFFF00"/>
                </a:highlight>
              </a:rPr>
              <a:t>r1</a:t>
            </a:r>
            <a:endParaRPr lang="en-RW" sz="2400" b="1" dirty="0">
              <a:highlight>
                <a:srgbClr val="FFFF00"/>
              </a:highlight>
            </a:endParaRPr>
          </a:p>
        </p:txBody>
      </p:sp>
      <p:graphicFrame>
        <p:nvGraphicFramePr>
          <p:cNvPr id="13" name="Table 16">
            <a:extLst>
              <a:ext uri="{FF2B5EF4-FFF2-40B4-BE49-F238E27FC236}">
                <a16:creationId xmlns:a16="http://schemas.microsoft.com/office/drawing/2014/main" id="{62B7367A-2C12-42EE-AA97-5BBD9BA96906}"/>
              </a:ext>
            </a:extLst>
          </p:cNvPr>
          <p:cNvGraphicFramePr>
            <a:graphicFrameLocks noGrp="1"/>
          </p:cNvGraphicFramePr>
          <p:nvPr>
            <p:extLst>
              <p:ext uri="{D42A27DB-BD31-4B8C-83A1-F6EECF244321}">
                <p14:modId xmlns:p14="http://schemas.microsoft.com/office/powerpoint/2010/main" val="2338548817"/>
              </p:ext>
            </p:extLst>
          </p:nvPr>
        </p:nvGraphicFramePr>
        <p:xfrm>
          <a:off x="4507607" y="1470063"/>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10</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001</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15" name="Table 16">
            <a:extLst>
              <a:ext uri="{FF2B5EF4-FFF2-40B4-BE49-F238E27FC236}">
                <a16:creationId xmlns:a16="http://schemas.microsoft.com/office/drawing/2014/main" id="{EE57C917-0300-41DA-8F96-5F4321D4BAA4}"/>
              </a:ext>
            </a:extLst>
          </p:cNvPr>
          <p:cNvGraphicFramePr>
            <a:graphicFrameLocks noGrp="1"/>
          </p:cNvGraphicFramePr>
          <p:nvPr>
            <p:extLst>
              <p:ext uri="{D42A27DB-BD31-4B8C-83A1-F6EECF244321}">
                <p14:modId xmlns:p14="http://schemas.microsoft.com/office/powerpoint/2010/main" val="2304037162"/>
              </p:ext>
            </p:extLst>
          </p:nvPr>
        </p:nvGraphicFramePr>
        <p:xfrm>
          <a:off x="5479153" y="1467307"/>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6</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002</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17" name="Table 16">
            <a:extLst>
              <a:ext uri="{FF2B5EF4-FFF2-40B4-BE49-F238E27FC236}">
                <a16:creationId xmlns:a16="http://schemas.microsoft.com/office/drawing/2014/main" id="{477BD454-CA46-46B6-9DAF-CF8C863568C3}"/>
              </a:ext>
            </a:extLst>
          </p:cNvPr>
          <p:cNvGraphicFramePr>
            <a:graphicFrameLocks noGrp="1"/>
          </p:cNvGraphicFramePr>
          <p:nvPr>
            <p:extLst>
              <p:ext uri="{D42A27DB-BD31-4B8C-83A1-F6EECF244321}">
                <p14:modId xmlns:p14="http://schemas.microsoft.com/office/powerpoint/2010/main" val="1640517236"/>
              </p:ext>
            </p:extLst>
          </p:nvPr>
        </p:nvGraphicFramePr>
        <p:xfrm>
          <a:off x="6437447" y="1467307"/>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6</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003</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24DC1BF-44B0-4A6B-A689-D48260215346}"/>
              </a:ext>
            </a:extLst>
          </p:cNvPr>
          <p:cNvSpPr/>
          <p:nvPr/>
        </p:nvSpPr>
        <p:spPr>
          <a:xfrm>
            <a:off x="6424603" y="1002886"/>
            <a:ext cx="927662" cy="461665"/>
          </a:xfrm>
          <a:prstGeom prst="rect">
            <a:avLst/>
          </a:prstGeom>
          <a:noFill/>
          <a:ln>
            <a:noFill/>
          </a:ln>
        </p:spPr>
        <p:txBody>
          <a:bodyPr wrap="square">
            <a:spAutoFit/>
          </a:bodyPr>
          <a:lstStyle/>
          <a:p>
            <a:pPr algn="ctr"/>
            <a:r>
              <a:rPr lang="en-US" sz="2400" b="1" dirty="0">
                <a:highlight>
                  <a:srgbClr val="FFFF00"/>
                </a:highlight>
              </a:rPr>
              <a:t>var3</a:t>
            </a:r>
            <a:endParaRPr lang="en-RW" sz="2400" b="1" dirty="0">
              <a:highlight>
                <a:srgbClr val="FFFF00"/>
              </a:highlight>
            </a:endParaRPr>
          </a:p>
        </p:txBody>
      </p:sp>
      <p:sp>
        <p:nvSpPr>
          <p:cNvPr id="19" name="Rectangle 18">
            <a:extLst>
              <a:ext uri="{FF2B5EF4-FFF2-40B4-BE49-F238E27FC236}">
                <a16:creationId xmlns:a16="http://schemas.microsoft.com/office/drawing/2014/main" id="{AF3157B4-00E0-4D78-8912-2A5F9870C1E1}"/>
              </a:ext>
            </a:extLst>
          </p:cNvPr>
          <p:cNvSpPr/>
          <p:nvPr/>
        </p:nvSpPr>
        <p:spPr>
          <a:xfrm>
            <a:off x="4496222" y="995263"/>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20" name="Rectangle 19">
            <a:extLst>
              <a:ext uri="{FF2B5EF4-FFF2-40B4-BE49-F238E27FC236}">
                <a16:creationId xmlns:a16="http://schemas.microsoft.com/office/drawing/2014/main" id="{D83A1F1B-0B8B-45B1-AE25-1B999BECD08E}"/>
              </a:ext>
            </a:extLst>
          </p:cNvPr>
          <p:cNvSpPr/>
          <p:nvPr/>
        </p:nvSpPr>
        <p:spPr>
          <a:xfrm>
            <a:off x="5462601" y="995263"/>
            <a:ext cx="927662" cy="461665"/>
          </a:xfrm>
          <a:prstGeom prst="rect">
            <a:avLst/>
          </a:prstGeom>
          <a:noFill/>
          <a:ln>
            <a:noFill/>
          </a:ln>
        </p:spPr>
        <p:txBody>
          <a:bodyPr wrap="square">
            <a:spAutoFit/>
          </a:bodyPr>
          <a:lstStyle/>
          <a:p>
            <a:pPr algn="ctr"/>
            <a:r>
              <a:rPr lang="en-US" sz="2400" b="1" dirty="0">
                <a:highlight>
                  <a:srgbClr val="FFFF00"/>
                </a:highlight>
              </a:rPr>
              <a:t>var2</a:t>
            </a:r>
            <a:endParaRPr lang="en-RW" sz="2400" b="1" dirty="0">
              <a:highlight>
                <a:srgbClr val="FFFF00"/>
              </a:highlight>
            </a:endParaRPr>
          </a:p>
        </p:txBody>
      </p:sp>
      <p:graphicFrame>
        <p:nvGraphicFramePr>
          <p:cNvPr id="21" name="Table 16">
            <a:extLst>
              <a:ext uri="{FF2B5EF4-FFF2-40B4-BE49-F238E27FC236}">
                <a16:creationId xmlns:a16="http://schemas.microsoft.com/office/drawing/2014/main" id="{7E3EADDC-0735-4804-9BF2-7F88E8040BC8}"/>
              </a:ext>
            </a:extLst>
          </p:cNvPr>
          <p:cNvGraphicFramePr>
            <a:graphicFrameLocks noGrp="1"/>
          </p:cNvGraphicFramePr>
          <p:nvPr>
            <p:extLst>
              <p:ext uri="{D42A27DB-BD31-4B8C-83A1-F6EECF244321}">
                <p14:modId xmlns:p14="http://schemas.microsoft.com/office/powerpoint/2010/main" val="12096565"/>
              </p:ext>
            </p:extLst>
          </p:nvPr>
        </p:nvGraphicFramePr>
        <p:xfrm>
          <a:off x="116822" y="2647318"/>
          <a:ext cx="7403092" cy="2827060"/>
        </p:xfrm>
        <a:graphic>
          <a:graphicData uri="http://schemas.openxmlformats.org/drawingml/2006/table">
            <a:tbl>
              <a:tblPr firstRow="1" bandRow="1">
                <a:tableStyleId>{5C22544A-7EE6-4342-B048-85BDC9FD1C3A}</a:tableStyleId>
              </a:tblPr>
              <a:tblGrid>
                <a:gridCol w="882077">
                  <a:extLst>
                    <a:ext uri="{9D8B030D-6E8A-4147-A177-3AD203B41FA5}">
                      <a16:colId xmlns:a16="http://schemas.microsoft.com/office/drawing/2014/main" val="3449230017"/>
                    </a:ext>
                  </a:extLst>
                </a:gridCol>
                <a:gridCol w="770697">
                  <a:extLst>
                    <a:ext uri="{9D8B030D-6E8A-4147-A177-3AD203B41FA5}">
                      <a16:colId xmlns:a16="http://schemas.microsoft.com/office/drawing/2014/main" val="1467441150"/>
                    </a:ext>
                  </a:extLst>
                </a:gridCol>
                <a:gridCol w="593568">
                  <a:extLst>
                    <a:ext uri="{9D8B030D-6E8A-4147-A177-3AD203B41FA5}">
                      <a16:colId xmlns:a16="http://schemas.microsoft.com/office/drawing/2014/main" val="4270637128"/>
                    </a:ext>
                  </a:extLst>
                </a:gridCol>
                <a:gridCol w="580665">
                  <a:extLst>
                    <a:ext uri="{9D8B030D-6E8A-4147-A177-3AD203B41FA5}">
                      <a16:colId xmlns:a16="http://schemas.microsoft.com/office/drawing/2014/main" val="1496082293"/>
                    </a:ext>
                  </a:extLst>
                </a:gridCol>
                <a:gridCol w="593568">
                  <a:extLst>
                    <a:ext uri="{9D8B030D-6E8A-4147-A177-3AD203B41FA5}">
                      <a16:colId xmlns:a16="http://schemas.microsoft.com/office/drawing/2014/main" val="214843920"/>
                    </a:ext>
                  </a:extLst>
                </a:gridCol>
                <a:gridCol w="593568">
                  <a:extLst>
                    <a:ext uri="{9D8B030D-6E8A-4147-A177-3AD203B41FA5}">
                      <a16:colId xmlns:a16="http://schemas.microsoft.com/office/drawing/2014/main" val="854060162"/>
                    </a:ext>
                  </a:extLst>
                </a:gridCol>
                <a:gridCol w="619376">
                  <a:extLst>
                    <a:ext uri="{9D8B030D-6E8A-4147-A177-3AD203B41FA5}">
                      <a16:colId xmlns:a16="http://schemas.microsoft.com/office/drawing/2014/main" val="673990952"/>
                    </a:ext>
                  </a:extLst>
                </a:gridCol>
                <a:gridCol w="529049">
                  <a:extLst>
                    <a:ext uri="{9D8B030D-6E8A-4147-A177-3AD203B41FA5}">
                      <a16:colId xmlns:a16="http://schemas.microsoft.com/office/drawing/2014/main" val="1891618518"/>
                    </a:ext>
                  </a:extLst>
                </a:gridCol>
                <a:gridCol w="2240524">
                  <a:extLst>
                    <a:ext uri="{9D8B030D-6E8A-4147-A177-3AD203B41FA5}">
                      <a16:colId xmlns:a16="http://schemas.microsoft.com/office/drawing/2014/main" val="206586805"/>
                    </a:ext>
                  </a:extLst>
                </a:gridCol>
              </a:tblGrid>
              <a:tr h="425204">
                <a:tc>
                  <a:txBody>
                    <a:bodyPr/>
                    <a:lstStyle/>
                    <a:p>
                      <a:pPr algn="ctr"/>
                      <a:r>
                        <a:rPr lang="en-US" sz="2000" dirty="0">
                          <a:solidFill>
                            <a:sysClr val="windowText" lastClr="000000"/>
                          </a:solidFill>
                        </a:rPr>
                        <a:t>Line#</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p1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q1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r1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var1</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var2</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var3</a:t>
                      </a:r>
                      <a:endParaRPr lang="en-RW" sz="2000" dirty="0">
                        <a:solidFill>
                          <a:sysClr val="windowText" lastClr="000000"/>
                        </a:solidFill>
                      </a:endParaRPr>
                    </a:p>
                  </a:txBody>
                  <a:tcPr>
                    <a:solidFill>
                      <a:schemeClr val="accent2">
                        <a:lumMod val="20000"/>
                        <a:lumOff val="80000"/>
                      </a:schemeClr>
                    </a:solidFill>
                  </a:tcPr>
                </a:tc>
                <a:tc>
                  <a:txBody>
                    <a:bodyPr/>
                    <a:lstStyle/>
                    <a:p>
                      <a:pPr algn="ct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425204">
                <a:tc>
                  <a:txBody>
                    <a:bodyPr/>
                    <a:lstStyle/>
                    <a:p>
                      <a:pPr algn="ctr"/>
                      <a:r>
                        <a:rPr lang="en-US" sz="2000" dirty="0">
                          <a:solidFill>
                            <a:sysClr val="windowText" lastClr="000000"/>
                          </a:solidFill>
                        </a:rPr>
                        <a:t>14</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350</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6</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*p1 = var3++;</a:t>
                      </a:r>
                      <a:endParaRPr lang="en-RW" sz="2000" dirty="0">
                        <a:solidFill>
                          <a:sysClr val="windowText" lastClr="000000"/>
                        </a:solidFill>
                      </a:endParaRPr>
                    </a:p>
                  </a:txBody>
                  <a:tcPr/>
                </a:tc>
                <a:extLst>
                  <a:ext uri="{0D108BD9-81ED-4DB2-BD59-A6C34878D82A}">
                    <a16:rowId xmlns:a16="http://schemas.microsoft.com/office/drawing/2014/main" val="497592003"/>
                  </a:ext>
                </a:extLst>
              </a:tr>
              <a:tr h="425204">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US" sz="2000" dirty="0">
                        <a:solidFill>
                          <a:sysClr val="windowText" lastClr="000000"/>
                        </a:solidFill>
                      </a:endParaRPr>
                    </a:p>
                  </a:txBody>
                  <a:tcPr>
                    <a:solidFill>
                      <a:schemeClr val="bg1"/>
                    </a:solidFill>
                  </a:tcPr>
                </a:tc>
                <a:extLst>
                  <a:ext uri="{0D108BD9-81ED-4DB2-BD59-A6C34878D82A}">
                    <a16:rowId xmlns:a16="http://schemas.microsoft.com/office/drawing/2014/main" val="2133231033"/>
                  </a:ext>
                </a:extLst>
              </a:tr>
              <a:tr h="425204">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US" sz="2000" dirty="0">
                        <a:solidFill>
                          <a:sysClr val="windowText" lastClr="000000"/>
                        </a:solidFill>
                      </a:endParaRPr>
                    </a:p>
                  </a:txBody>
                  <a:tcPr>
                    <a:solidFill>
                      <a:schemeClr val="bg1"/>
                    </a:solidFill>
                  </a:tcPr>
                </a:tc>
                <a:extLst>
                  <a:ext uri="{0D108BD9-81ED-4DB2-BD59-A6C34878D82A}">
                    <a16:rowId xmlns:a16="http://schemas.microsoft.com/office/drawing/2014/main" val="3199290489"/>
                  </a:ext>
                </a:extLst>
              </a:tr>
              <a:tr h="425204">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RW" sz="2000" dirty="0">
                        <a:solidFill>
                          <a:sysClr val="windowText" lastClr="000000"/>
                        </a:solidFill>
                      </a:endParaRPr>
                    </a:p>
                  </a:txBody>
                  <a:tcPr>
                    <a:solidFill>
                      <a:schemeClr val="bg1"/>
                    </a:solidFill>
                  </a:tcPr>
                </a:tc>
                <a:tc>
                  <a:txBody>
                    <a:bodyPr/>
                    <a:lstStyle/>
                    <a:p>
                      <a:pPr algn="ctr"/>
                      <a:endParaRPr lang="en-US" sz="2000" dirty="0">
                        <a:solidFill>
                          <a:sysClr val="windowText" lastClr="000000"/>
                        </a:solidFill>
                      </a:endParaRPr>
                    </a:p>
                  </a:txBody>
                  <a:tcPr>
                    <a:solidFill>
                      <a:schemeClr val="bg1"/>
                    </a:solidFill>
                  </a:tcPr>
                </a:tc>
                <a:extLst>
                  <a:ext uri="{0D108BD9-81ED-4DB2-BD59-A6C34878D82A}">
                    <a16:rowId xmlns:a16="http://schemas.microsoft.com/office/drawing/2014/main" val="3196995833"/>
                  </a:ext>
                </a:extLst>
              </a:tr>
              <a:tr h="425204">
                <a:tc>
                  <a:txBody>
                    <a:bodyPr/>
                    <a:lstStyle/>
                    <a:p>
                      <a:pPr algn="ctr"/>
                      <a:r>
                        <a:rPr lang="en-US" sz="2000" dirty="0">
                          <a:solidFill>
                            <a:sysClr val="windowText" lastClr="000000"/>
                          </a:solidFill>
                        </a:rPr>
                        <a:t>15</a:t>
                      </a:r>
                      <a:endParaRPr lang="en-RW" sz="2000" dirty="0">
                        <a:solidFill>
                          <a:sysClr val="windowText" lastClr="000000"/>
                        </a:solidFill>
                      </a:endParaRPr>
                    </a:p>
                  </a:txBody>
                  <a:tcPr/>
                </a:tc>
                <a:tc>
                  <a:txBody>
                    <a:bodyPr/>
                    <a:lstStyle/>
                    <a:p>
                      <a:pPr algn="ctr"/>
                      <a:r>
                        <a:rPr lang="en-US" sz="2000" dirty="0">
                          <a:solidFill>
                            <a:sysClr val="windowText" lastClr="000000"/>
                          </a:solidFill>
                        </a:rPr>
                        <a:t>001</a:t>
                      </a:r>
                      <a:endParaRPr lang="en-RW" sz="2000" dirty="0">
                        <a:solidFill>
                          <a:sysClr val="windowText" lastClr="000000"/>
                        </a:solidFill>
                      </a:endParaRPr>
                    </a:p>
                  </a:txBody>
                  <a:tcPr/>
                </a:tc>
                <a:tc>
                  <a:txBody>
                    <a:bodyPr/>
                    <a:lstStyle/>
                    <a:p>
                      <a:pPr algn="ctr"/>
                      <a:r>
                        <a:rPr lang="en-US" sz="2000" dirty="0">
                          <a:solidFill>
                            <a:sysClr val="windowText" lastClr="000000"/>
                          </a:solidFill>
                        </a:rPr>
                        <a:t>002</a:t>
                      </a:r>
                      <a:endParaRPr lang="en-RW" sz="2000" dirty="0">
                        <a:solidFill>
                          <a:sysClr val="windowText" lastClr="000000"/>
                        </a:solidFill>
                      </a:endParaRPr>
                    </a:p>
                  </a:txBody>
                  <a:tcPr/>
                </a:tc>
                <a:tc>
                  <a:txBody>
                    <a:bodyPr/>
                    <a:lstStyle/>
                    <a:p>
                      <a:pPr algn="ctr"/>
                      <a:r>
                        <a:rPr lang="en-US" sz="2000" dirty="0">
                          <a:solidFill>
                            <a:sysClr val="windowText" lastClr="000000"/>
                          </a:solidFill>
                        </a:rPr>
                        <a:t>003</a:t>
                      </a:r>
                      <a:endParaRPr lang="en-RW" sz="2000" dirty="0">
                        <a:solidFill>
                          <a:sysClr val="windowText" lastClr="000000"/>
                        </a:solidFill>
                      </a:endParaRPr>
                    </a:p>
                  </a:txBody>
                  <a:tcPr/>
                </a:tc>
                <a:tc>
                  <a:txBody>
                    <a:bodyPr/>
                    <a:lstStyle/>
                    <a:p>
                      <a:pPr algn="ctr"/>
                      <a:r>
                        <a:rPr lang="en-US" sz="2000" dirty="0">
                          <a:solidFill>
                            <a:sysClr val="windowText" lastClr="000000"/>
                          </a:solidFill>
                        </a:rPr>
                        <a:t>350</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7</a:t>
                      </a:r>
                      <a:endParaRPr lang="en-RW" sz="2000" dirty="0">
                        <a:solidFill>
                          <a:sysClr val="windowText" lastClr="000000"/>
                        </a:solidFill>
                      </a:endParaRPr>
                    </a:p>
                  </a:txBody>
                  <a:tcPr/>
                </a:tc>
                <a:tc>
                  <a:txBody>
                    <a:bodyPr/>
                    <a:lstStyle/>
                    <a:p>
                      <a:pPr algn="ctr"/>
                      <a:r>
                        <a:rPr lang="en-US" sz="2000" dirty="0">
                          <a:solidFill>
                            <a:sysClr val="windowText" lastClr="000000"/>
                          </a:solidFill>
                        </a:rPr>
                        <a:t>*q1 = ++var1;</a:t>
                      </a:r>
                    </a:p>
                  </a:txBody>
                  <a:tcPr/>
                </a:tc>
                <a:extLst>
                  <a:ext uri="{0D108BD9-81ED-4DB2-BD59-A6C34878D82A}">
                    <a16:rowId xmlns:a16="http://schemas.microsoft.com/office/drawing/2014/main" val="17497611"/>
                  </a:ext>
                </a:extLst>
              </a:tr>
            </a:tbl>
          </a:graphicData>
        </a:graphic>
      </p:graphicFrame>
      <p:graphicFrame>
        <p:nvGraphicFramePr>
          <p:cNvPr id="22" name="Table 16">
            <a:extLst>
              <a:ext uri="{FF2B5EF4-FFF2-40B4-BE49-F238E27FC236}">
                <a16:creationId xmlns:a16="http://schemas.microsoft.com/office/drawing/2014/main" id="{828860EB-9399-4BF6-8B61-FACCCE9528E0}"/>
              </a:ext>
            </a:extLst>
          </p:cNvPr>
          <p:cNvGraphicFramePr>
            <a:graphicFrameLocks noGrp="1"/>
          </p:cNvGraphicFramePr>
          <p:nvPr>
            <p:extLst>
              <p:ext uri="{D42A27DB-BD31-4B8C-83A1-F6EECF244321}">
                <p14:modId xmlns:p14="http://schemas.microsoft.com/office/powerpoint/2010/main" val="939352024"/>
              </p:ext>
            </p:extLst>
          </p:nvPr>
        </p:nvGraphicFramePr>
        <p:xfrm>
          <a:off x="471148" y="164367"/>
          <a:ext cx="8577316" cy="780166"/>
        </p:xfrm>
        <a:graphic>
          <a:graphicData uri="http://schemas.openxmlformats.org/drawingml/2006/table">
            <a:tbl>
              <a:tblPr firstRow="1" bandRow="1">
                <a:tableStyleId>{5C22544A-7EE6-4342-B048-85BDC9FD1C3A}</a:tableStyleId>
              </a:tblPr>
              <a:tblGrid>
                <a:gridCol w="1272061">
                  <a:extLst>
                    <a:ext uri="{9D8B030D-6E8A-4147-A177-3AD203B41FA5}">
                      <a16:colId xmlns:a16="http://schemas.microsoft.com/office/drawing/2014/main" val="3449230017"/>
                    </a:ext>
                  </a:extLst>
                </a:gridCol>
                <a:gridCol w="642866">
                  <a:extLst>
                    <a:ext uri="{9D8B030D-6E8A-4147-A177-3AD203B41FA5}">
                      <a16:colId xmlns:a16="http://schemas.microsoft.com/office/drawing/2014/main" val="1467441150"/>
                    </a:ext>
                  </a:extLst>
                </a:gridCol>
                <a:gridCol w="687715">
                  <a:extLst>
                    <a:ext uri="{9D8B030D-6E8A-4147-A177-3AD203B41FA5}">
                      <a16:colId xmlns:a16="http://schemas.microsoft.com/office/drawing/2014/main" val="4270637128"/>
                    </a:ext>
                  </a:extLst>
                </a:gridCol>
                <a:gridCol w="672766">
                  <a:extLst>
                    <a:ext uri="{9D8B030D-6E8A-4147-A177-3AD203B41FA5}">
                      <a16:colId xmlns:a16="http://schemas.microsoft.com/office/drawing/2014/main" val="1496082293"/>
                    </a:ext>
                  </a:extLst>
                </a:gridCol>
                <a:gridCol w="687715">
                  <a:extLst>
                    <a:ext uri="{9D8B030D-6E8A-4147-A177-3AD203B41FA5}">
                      <a16:colId xmlns:a16="http://schemas.microsoft.com/office/drawing/2014/main" val="214843920"/>
                    </a:ext>
                  </a:extLst>
                </a:gridCol>
                <a:gridCol w="687715">
                  <a:extLst>
                    <a:ext uri="{9D8B030D-6E8A-4147-A177-3AD203B41FA5}">
                      <a16:colId xmlns:a16="http://schemas.microsoft.com/office/drawing/2014/main" val="854060162"/>
                    </a:ext>
                  </a:extLst>
                </a:gridCol>
                <a:gridCol w="717616">
                  <a:extLst>
                    <a:ext uri="{9D8B030D-6E8A-4147-A177-3AD203B41FA5}">
                      <a16:colId xmlns:a16="http://schemas.microsoft.com/office/drawing/2014/main" val="673990952"/>
                    </a:ext>
                  </a:extLst>
                </a:gridCol>
                <a:gridCol w="612963">
                  <a:extLst>
                    <a:ext uri="{9D8B030D-6E8A-4147-A177-3AD203B41FA5}">
                      <a16:colId xmlns:a16="http://schemas.microsoft.com/office/drawing/2014/main" val="1891618518"/>
                    </a:ext>
                  </a:extLst>
                </a:gridCol>
                <a:gridCol w="2595899">
                  <a:extLst>
                    <a:ext uri="{9D8B030D-6E8A-4147-A177-3AD203B41FA5}">
                      <a16:colId xmlns:a16="http://schemas.microsoft.com/office/drawing/2014/main" val="206586805"/>
                    </a:ext>
                  </a:extLst>
                </a:gridCol>
              </a:tblGrid>
              <a:tr h="414406">
                <a:tc>
                  <a:txBody>
                    <a:bodyPr/>
                    <a:lstStyle/>
                    <a:p>
                      <a:pPr algn="ctr"/>
                      <a:r>
                        <a:rPr lang="en-US" sz="1800" dirty="0">
                          <a:solidFill>
                            <a:sysClr val="windowText" lastClr="000000"/>
                          </a:solidFill>
                        </a:rPr>
                        <a:t>Line#</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p1</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q1</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r1</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g</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var1</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var2</a:t>
                      </a:r>
                      <a:endParaRPr lang="en-RW" sz="1800" dirty="0">
                        <a:solidFill>
                          <a:sysClr val="windowText" lastClr="000000"/>
                        </a:solidFill>
                      </a:endParaRPr>
                    </a:p>
                  </a:txBody>
                  <a:tcPr>
                    <a:solidFill>
                      <a:schemeClr val="accent2">
                        <a:lumMod val="20000"/>
                        <a:lumOff val="80000"/>
                      </a:schemeClr>
                    </a:solidFill>
                  </a:tcPr>
                </a:tc>
                <a:tc>
                  <a:txBody>
                    <a:bodyPr/>
                    <a:lstStyle/>
                    <a:p>
                      <a:pPr algn="ctr"/>
                      <a:r>
                        <a:rPr lang="en-US" sz="1800" dirty="0">
                          <a:solidFill>
                            <a:sysClr val="windowText" lastClr="000000"/>
                          </a:solidFill>
                        </a:rPr>
                        <a:t>var3</a:t>
                      </a:r>
                      <a:endParaRPr lang="en-RW" sz="1800" dirty="0">
                        <a:solidFill>
                          <a:sysClr val="windowText" lastClr="000000"/>
                        </a:solidFill>
                      </a:endParaRPr>
                    </a:p>
                  </a:txBody>
                  <a:tcPr>
                    <a:solidFill>
                      <a:schemeClr val="accent2">
                        <a:lumMod val="20000"/>
                        <a:lumOff val="80000"/>
                      </a:schemeClr>
                    </a:solidFill>
                  </a:tcPr>
                </a:tc>
                <a:tc>
                  <a:txBody>
                    <a:bodyPr/>
                    <a:lstStyle/>
                    <a:p>
                      <a:pPr algn="ctr"/>
                      <a:endParaRPr lang="en-RW" sz="18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240093">
                <a:tc>
                  <a:txBody>
                    <a:bodyPr/>
                    <a:lstStyle/>
                    <a:p>
                      <a:pPr algn="ctr"/>
                      <a:r>
                        <a:rPr lang="en-US" sz="1800" dirty="0">
                          <a:solidFill>
                            <a:sysClr val="windowText" lastClr="000000"/>
                          </a:solidFill>
                        </a:rPr>
                        <a:t>13</a:t>
                      </a:r>
                      <a:endParaRPr lang="en-RW" sz="1800" dirty="0">
                        <a:solidFill>
                          <a:sysClr val="windowText" lastClr="000000"/>
                        </a:solidFill>
                      </a:endParaRPr>
                    </a:p>
                  </a:txBody>
                  <a:tcPr/>
                </a:tc>
                <a:tc>
                  <a:txBody>
                    <a:bodyPr/>
                    <a:lstStyle/>
                    <a:p>
                      <a:pPr algn="ctr"/>
                      <a:r>
                        <a:rPr lang="en-US" sz="1800" dirty="0">
                          <a:solidFill>
                            <a:sysClr val="windowText" lastClr="000000"/>
                          </a:solidFill>
                        </a:rPr>
                        <a:t>001</a:t>
                      </a:r>
                      <a:endParaRPr lang="en-RW" sz="1800" dirty="0">
                        <a:solidFill>
                          <a:sysClr val="windowText" lastClr="000000"/>
                        </a:solidFill>
                      </a:endParaRPr>
                    </a:p>
                  </a:txBody>
                  <a:tcPr/>
                </a:tc>
                <a:tc>
                  <a:txBody>
                    <a:bodyPr/>
                    <a:lstStyle/>
                    <a:p>
                      <a:pPr algn="ctr"/>
                      <a:r>
                        <a:rPr lang="en-US" sz="1800" dirty="0">
                          <a:solidFill>
                            <a:sysClr val="windowText" lastClr="000000"/>
                          </a:solidFill>
                        </a:rPr>
                        <a:t>002</a:t>
                      </a:r>
                      <a:endParaRPr lang="en-RW" sz="1800" dirty="0">
                        <a:solidFill>
                          <a:sysClr val="windowText" lastClr="000000"/>
                        </a:solidFill>
                      </a:endParaRPr>
                    </a:p>
                  </a:txBody>
                  <a:tcPr/>
                </a:tc>
                <a:tc>
                  <a:txBody>
                    <a:bodyPr/>
                    <a:lstStyle/>
                    <a:p>
                      <a:pPr algn="ctr"/>
                      <a:r>
                        <a:rPr lang="en-US" sz="1800" dirty="0">
                          <a:solidFill>
                            <a:sysClr val="windowText" lastClr="000000"/>
                          </a:solidFill>
                        </a:rPr>
                        <a:t>003</a:t>
                      </a:r>
                      <a:endParaRPr lang="en-RW" sz="1800" dirty="0">
                        <a:solidFill>
                          <a:sysClr val="windowText" lastClr="000000"/>
                        </a:solidFill>
                      </a:endParaRPr>
                    </a:p>
                  </a:txBody>
                  <a:tcPr/>
                </a:tc>
                <a:tc>
                  <a:txBody>
                    <a:bodyPr/>
                    <a:lstStyle/>
                    <a:p>
                      <a:pPr algn="ctr"/>
                      <a:r>
                        <a:rPr lang="en-US" sz="1800" dirty="0">
                          <a:solidFill>
                            <a:sysClr val="windowText" lastClr="000000"/>
                          </a:solidFill>
                        </a:rPr>
                        <a:t>350</a:t>
                      </a:r>
                      <a:endParaRPr lang="en-RW" sz="1800" dirty="0">
                        <a:solidFill>
                          <a:sysClr val="windowText" lastClr="000000"/>
                        </a:solidFill>
                      </a:endParaRPr>
                    </a:p>
                  </a:txBody>
                  <a:tcPr/>
                </a:tc>
                <a:tc>
                  <a:txBody>
                    <a:bodyPr/>
                    <a:lstStyle/>
                    <a:p>
                      <a:pPr algn="ctr"/>
                      <a:r>
                        <a:rPr lang="en-US" sz="1800" dirty="0">
                          <a:solidFill>
                            <a:sysClr val="windowText" lastClr="000000"/>
                          </a:solidFill>
                        </a:rPr>
                        <a:t>10</a:t>
                      </a:r>
                      <a:endParaRPr lang="en-RW" sz="1800" dirty="0">
                        <a:solidFill>
                          <a:sysClr val="windowText" lastClr="000000"/>
                        </a:solidFill>
                      </a:endParaRPr>
                    </a:p>
                  </a:txBody>
                  <a:tcPr/>
                </a:tc>
                <a:tc>
                  <a:txBody>
                    <a:bodyPr/>
                    <a:lstStyle/>
                    <a:p>
                      <a:pPr algn="ctr"/>
                      <a:r>
                        <a:rPr lang="en-US" sz="1800" dirty="0">
                          <a:solidFill>
                            <a:sysClr val="windowText" lastClr="000000"/>
                          </a:solidFill>
                        </a:rPr>
                        <a:t>6</a:t>
                      </a:r>
                      <a:endParaRPr lang="en-RW" sz="1800" dirty="0">
                        <a:solidFill>
                          <a:sysClr val="windowText" lastClr="000000"/>
                        </a:solidFill>
                      </a:endParaRPr>
                    </a:p>
                  </a:txBody>
                  <a:tcPr/>
                </a:tc>
                <a:tc>
                  <a:txBody>
                    <a:bodyPr/>
                    <a:lstStyle/>
                    <a:p>
                      <a:pPr algn="ctr"/>
                      <a:r>
                        <a:rPr lang="en-US" sz="1800" dirty="0">
                          <a:solidFill>
                            <a:sysClr val="windowText" lastClr="000000"/>
                          </a:solidFill>
                        </a:rPr>
                        <a:t>6</a:t>
                      </a:r>
                      <a:endParaRPr lang="en-RW" sz="1800" dirty="0">
                        <a:solidFill>
                          <a:sysClr val="windowText" lastClr="000000"/>
                        </a:solidFill>
                      </a:endParaRPr>
                    </a:p>
                  </a:txBody>
                  <a:tcPr/>
                </a:tc>
                <a:tc>
                  <a:txBody>
                    <a:bodyPr/>
                    <a:lstStyle/>
                    <a:p>
                      <a:pPr algn="ctr"/>
                      <a:r>
                        <a:rPr lang="en-US" sz="1800" dirty="0">
                          <a:solidFill>
                            <a:sysClr val="windowText" lastClr="000000"/>
                          </a:solidFill>
                        </a:rPr>
                        <a:t>g=&amp;r1</a:t>
                      </a:r>
                      <a:endParaRPr lang="en-RW" sz="1800" dirty="0">
                        <a:solidFill>
                          <a:sysClr val="windowText" lastClr="000000"/>
                        </a:solidFill>
                      </a:endParaRPr>
                    </a:p>
                  </a:txBody>
                  <a:tcPr/>
                </a:tc>
                <a:extLst>
                  <a:ext uri="{0D108BD9-81ED-4DB2-BD59-A6C34878D82A}">
                    <a16:rowId xmlns:a16="http://schemas.microsoft.com/office/drawing/2014/main" val="2963948671"/>
                  </a:ext>
                </a:extLst>
              </a:tr>
            </a:tbl>
          </a:graphicData>
        </a:graphic>
      </p:graphicFrame>
      <p:graphicFrame>
        <p:nvGraphicFramePr>
          <p:cNvPr id="23" name="Table 16">
            <a:extLst>
              <a:ext uri="{FF2B5EF4-FFF2-40B4-BE49-F238E27FC236}">
                <a16:creationId xmlns:a16="http://schemas.microsoft.com/office/drawing/2014/main" id="{C981970F-8355-46D1-B071-1BCC4178F130}"/>
              </a:ext>
            </a:extLst>
          </p:cNvPr>
          <p:cNvGraphicFramePr>
            <a:graphicFrameLocks noGrp="1"/>
          </p:cNvGraphicFramePr>
          <p:nvPr>
            <p:extLst>
              <p:ext uri="{D42A27DB-BD31-4B8C-83A1-F6EECF244321}">
                <p14:modId xmlns:p14="http://schemas.microsoft.com/office/powerpoint/2010/main" val="3773297521"/>
              </p:ext>
            </p:extLst>
          </p:nvPr>
        </p:nvGraphicFramePr>
        <p:xfrm>
          <a:off x="7806519" y="2377157"/>
          <a:ext cx="1070260" cy="889000"/>
        </p:xfrm>
        <a:graphic>
          <a:graphicData uri="http://schemas.openxmlformats.org/drawingml/2006/table">
            <a:tbl>
              <a:tblPr firstRow="1" bandRow="1">
                <a:tableStyleId>{5C22544A-7EE6-4342-B048-85BDC9FD1C3A}</a:tableStyleId>
              </a:tblPr>
              <a:tblGrid>
                <a:gridCol w="1070260">
                  <a:extLst>
                    <a:ext uri="{9D8B030D-6E8A-4147-A177-3AD203B41FA5}">
                      <a16:colId xmlns:a16="http://schemas.microsoft.com/office/drawing/2014/main" val="3449230017"/>
                    </a:ext>
                  </a:extLst>
                </a:gridCol>
              </a:tblGrid>
              <a:tr h="370840">
                <a:tc>
                  <a:txBody>
                    <a:bodyPr/>
                    <a:lstStyle/>
                    <a:p>
                      <a:pPr algn="ctr"/>
                      <a:r>
                        <a:rPr lang="en-US" sz="2800" strike="sngStrike" dirty="0">
                          <a:solidFill>
                            <a:sysClr val="windowText" lastClr="000000"/>
                          </a:solidFill>
                          <a:effectLst>
                            <a:outerShdw blurRad="38100" dist="38100" dir="2700000" algn="tl">
                              <a:srgbClr val="000000">
                                <a:alpha val="43137"/>
                              </a:srgbClr>
                            </a:outerShdw>
                          </a:effectLst>
                        </a:rPr>
                        <a:t> 10 </a:t>
                      </a:r>
                      <a:r>
                        <a:rPr lang="en-US" sz="2800" strike="noStrike" dirty="0">
                          <a:solidFill>
                            <a:sysClr val="windowText" lastClr="000000"/>
                          </a:solidFill>
                          <a:effectLst>
                            <a:outerShdw blurRad="38100" dist="38100" dir="2700000" algn="tl">
                              <a:srgbClr val="000000">
                                <a:alpha val="43137"/>
                              </a:srgbClr>
                            </a:outerShdw>
                          </a:effectLst>
                        </a:rPr>
                        <a:t> </a:t>
                      </a:r>
                      <a:r>
                        <a:rPr lang="en-US" sz="2800" strike="noStrike" dirty="0">
                          <a:solidFill>
                            <a:srgbClr val="00B0F0"/>
                          </a:solidFill>
                          <a:effectLst>
                            <a:outerShdw blurRad="38100" dist="38100" dir="2700000" algn="tl">
                              <a:srgbClr val="000000">
                                <a:alpha val="43137"/>
                              </a:srgbClr>
                            </a:outerShdw>
                          </a:effectLst>
                        </a:rPr>
                        <a:t>6</a:t>
                      </a:r>
                      <a:endParaRPr lang="en-RW" sz="2000" strike="noStrike" dirty="0">
                        <a:solidFill>
                          <a:srgbClr val="00B0F0"/>
                        </a:solidFill>
                        <a:effectLst>
                          <a:outerShdw blurRad="38100" dist="38100" dir="2700000" algn="tl">
                            <a:srgbClr val="000000">
                              <a:alpha val="43137"/>
                            </a:srgbClr>
                          </a:outerShdw>
                        </a:effectLs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001</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4" name="Table 16">
            <a:extLst>
              <a:ext uri="{FF2B5EF4-FFF2-40B4-BE49-F238E27FC236}">
                <a16:creationId xmlns:a16="http://schemas.microsoft.com/office/drawing/2014/main" id="{94BC11CD-1023-432D-8135-A6211229825B}"/>
              </a:ext>
            </a:extLst>
          </p:cNvPr>
          <p:cNvGraphicFramePr>
            <a:graphicFrameLocks noGrp="1"/>
          </p:cNvGraphicFramePr>
          <p:nvPr>
            <p:extLst>
              <p:ext uri="{D42A27DB-BD31-4B8C-83A1-F6EECF244321}">
                <p14:modId xmlns:p14="http://schemas.microsoft.com/office/powerpoint/2010/main" val="4086925965"/>
              </p:ext>
            </p:extLst>
          </p:nvPr>
        </p:nvGraphicFramePr>
        <p:xfrm>
          <a:off x="8920663" y="2374401"/>
          <a:ext cx="927662" cy="88900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800" dirty="0">
                          <a:solidFill>
                            <a:sysClr val="windowText" lastClr="000000"/>
                          </a:solidFill>
                        </a:rPr>
                        <a:t>6</a:t>
                      </a:r>
                      <a:endParaRPr lang="en-RW" sz="28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002</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5" name="Table 24">
            <a:extLst>
              <a:ext uri="{FF2B5EF4-FFF2-40B4-BE49-F238E27FC236}">
                <a16:creationId xmlns:a16="http://schemas.microsoft.com/office/drawing/2014/main" id="{3C894153-A6DE-4548-83BB-48F7AB786E0A}"/>
              </a:ext>
            </a:extLst>
          </p:cNvPr>
          <p:cNvGraphicFramePr>
            <a:graphicFrameLocks noGrp="1"/>
          </p:cNvGraphicFramePr>
          <p:nvPr>
            <p:extLst>
              <p:ext uri="{D42A27DB-BD31-4B8C-83A1-F6EECF244321}">
                <p14:modId xmlns:p14="http://schemas.microsoft.com/office/powerpoint/2010/main" val="2638586638"/>
              </p:ext>
            </p:extLst>
          </p:nvPr>
        </p:nvGraphicFramePr>
        <p:xfrm>
          <a:off x="9878957" y="2374401"/>
          <a:ext cx="927662" cy="88900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800" strike="sngStrike" dirty="0">
                          <a:solidFill>
                            <a:srgbClr val="00B050"/>
                          </a:solidFill>
                        </a:rPr>
                        <a:t> 6 </a:t>
                      </a:r>
                      <a:r>
                        <a:rPr lang="en-US" sz="2800" strike="noStrike" dirty="0">
                          <a:solidFill>
                            <a:sysClr val="windowText" lastClr="000000"/>
                          </a:solidFill>
                        </a:rPr>
                        <a:t> </a:t>
                      </a:r>
                      <a:r>
                        <a:rPr lang="en-US" sz="2800" strike="noStrike" dirty="0">
                          <a:solidFill>
                            <a:srgbClr val="00B050"/>
                          </a:solidFill>
                          <a:effectLst>
                            <a:outerShdw blurRad="38100" dist="38100" dir="2700000" algn="tl">
                              <a:srgbClr val="000000">
                                <a:alpha val="43137"/>
                              </a:srgbClr>
                            </a:outerShdw>
                          </a:effectLst>
                        </a:rPr>
                        <a:t>7</a:t>
                      </a:r>
                      <a:r>
                        <a:rPr lang="en-US" sz="2800" strike="sngStrike" dirty="0">
                          <a:solidFill>
                            <a:sysClr val="windowText" lastClr="000000"/>
                          </a:solidFill>
                        </a:rPr>
                        <a:t>   </a:t>
                      </a:r>
                      <a:r>
                        <a:rPr lang="en-US" sz="2800" strike="noStrike" dirty="0">
                          <a:solidFill>
                            <a:sysClr val="windowText" lastClr="000000"/>
                          </a:solidFill>
                        </a:rPr>
                        <a:t> </a:t>
                      </a:r>
                      <a:endParaRPr lang="en-RW" sz="2800" strike="noStrike"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003</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6" name="Rectangle 25">
            <a:extLst>
              <a:ext uri="{FF2B5EF4-FFF2-40B4-BE49-F238E27FC236}">
                <a16:creationId xmlns:a16="http://schemas.microsoft.com/office/drawing/2014/main" id="{AE703144-B6F3-4E3D-B6DF-4CFC200B7A05}"/>
              </a:ext>
            </a:extLst>
          </p:cNvPr>
          <p:cNvSpPr/>
          <p:nvPr/>
        </p:nvSpPr>
        <p:spPr>
          <a:xfrm>
            <a:off x="9866113" y="1909980"/>
            <a:ext cx="927662" cy="461665"/>
          </a:xfrm>
          <a:prstGeom prst="rect">
            <a:avLst/>
          </a:prstGeom>
          <a:noFill/>
          <a:ln>
            <a:noFill/>
          </a:ln>
        </p:spPr>
        <p:txBody>
          <a:bodyPr wrap="square">
            <a:spAutoFit/>
          </a:bodyPr>
          <a:lstStyle/>
          <a:p>
            <a:pPr algn="ctr"/>
            <a:r>
              <a:rPr lang="en-US" sz="2400" b="1" dirty="0">
                <a:highlight>
                  <a:srgbClr val="FFFF00"/>
                </a:highlight>
              </a:rPr>
              <a:t>var3</a:t>
            </a:r>
            <a:endParaRPr lang="en-RW" sz="2400" b="1" dirty="0">
              <a:highlight>
                <a:srgbClr val="FFFF00"/>
              </a:highlight>
            </a:endParaRPr>
          </a:p>
        </p:txBody>
      </p:sp>
      <p:sp>
        <p:nvSpPr>
          <p:cNvPr id="27" name="Rectangle 26">
            <a:extLst>
              <a:ext uri="{FF2B5EF4-FFF2-40B4-BE49-F238E27FC236}">
                <a16:creationId xmlns:a16="http://schemas.microsoft.com/office/drawing/2014/main" id="{30E411B2-B1C8-4C24-8FC2-26C4ED8621EA}"/>
              </a:ext>
            </a:extLst>
          </p:cNvPr>
          <p:cNvSpPr/>
          <p:nvPr/>
        </p:nvSpPr>
        <p:spPr>
          <a:xfrm>
            <a:off x="7937732" y="1902357"/>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28" name="Rectangle 27">
            <a:extLst>
              <a:ext uri="{FF2B5EF4-FFF2-40B4-BE49-F238E27FC236}">
                <a16:creationId xmlns:a16="http://schemas.microsoft.com/office/drawing/2014/main" id="{2636AC4B-D2E4-457B-9A6D-50F2E3DD994E}"/>
              </a:ext>
            </a:extLst>
          </p:cNvPr>
          <p:cNvSpPr/>
          <p:nvPr/>
        </p:nvSpPr>
        <p:spPr>
          <a:xfrm>
            <a:off x="8904111" y="1902357"/>
            <a:ext cx="927662" cy="461665"/>
          </a:xfrm>
          <a:prstGeom prst="rect">
            <a:avLst/>
          </a:prstGeom>
          <a:noFill/>
          <a:ln>
            <a:noFill/>
          </a:ln>
        </p:spPr>
        <p:txBody>
          <a:bodyPr wrap="square">
            <a:spAutoFit/>
          </a:bodyPr>
          <a:lstStyle/>
          <a:p>
            <a:pPr algn="ctr"/>
            <a:r>
              <a:rPr lang="en-US" sz="2400" b="1" dirty="0">
                <a:highlight>
                  <a:srgbClr val="FFFF00"/>
                </a:highlight>
              </a:rPr>
              <a:t>var2</a:t>
            </a:r>
            <a:endParaRPr lang="en-RW" sz="2400" b="1" dirty="0">
              <a:highlight>
                <a:srgbClr val="FFFF00"/>
              </a:highlight>
            </a:endParaRPr>
          </a:p>
        </p:txBody>
      </p:sp>
      <p:cxnSp>
        <p:nvCxnSpPr>
          <p:cNvPr id="3" name="Connector: Elbow 2">
            <a:extLst>
              <a:ext uri="{FF2B5EF4-FFF2-40B4-BE49-F238E27FC236}">
                <a16:creationId xmlns:a16="http://schemas.microsoft.com/office/drawing/2014/main" id="{488EF7C7-3924-46F1-B46C-70714B12EDBF}"/>
              </a:ext>
            </a:extLst>
          </p:cNvPr>
          <p:cNvCxnSpPr>
            <a:cxnSpLocks/>
            <a:endCxn id="23" idx="2"/>
          </p:cNvCxnSpPr>
          <p:nvPr/>
        </p:nvCxnSpPr>
        <p:spPr>
          <a:xfrm rot="10800000" flipV="1">
            <a:off x="8341650" y="3263401"/>
            <a:ext cx="1988299" cy="2756"/>
          </a:xfrm>
          <a:prstGeom prst="bentConnector4">
            <a:avLst>
              <a:gd name="adj1" fmla="val 1536"/>
              <a:gd name="adj2" fmla="val 839463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832B786-A884-477A-B3F8-B6EF17BCD9D4}"/>
              </a:ext>
            </a:extLst>
          </p:cNvPr>
          <p:cNvSpPr/>
          <p:nvPr/>
        </p:nvSpPr>
        <p:spPr>
          <a:xfrm>
            <a:off x="9132900" y="3515281"/>
            <a:ext cx="503188" cy="461665"/>
          </a:xfrm>
          <a:prstGeom prst="rect">
            <a:avLst/>
          </a:prstGeom>
          <a:noFill/>
          <a:ln>
            <a:noFill/>
          </a:ln>
        </p:spPr>
        <p:txBody>
          <a:bodyPr wrap="square">
            <a:spAutoFit/>
          </a:bodyPr>
          <a:lstStyle/>
          <a:p>
            <a:pPr algn="just"/>
            <a:r>
              <a:rPr lang="en-US" sz="2400" b="1" dirty="0">
                <a:highlight>
                  <a:srgbClr val="FFFF00"/>
                </a:highlight>
              </a:rPr>
              <a:t>6</a:t>
            </a:r>
            <a:endParaRPr lang="en-RW" sz="2400" b="1" dirty="0">
              <a:highlight>
                <a:srgbClr val="FFFF00"/>
              </a:highlight>
            </a:endParaRPr>
          </a:p>
        </p:txBody>
      </p:sp>
      <p:sp>
        <p:nvSpPr>
          <p:cNvPr id="30" name="Rectangle 29">
            <a:extLst>
              <a:ext uri="{FF2B5EF4-FFF2-40B4-BE49-F238E27FC236}">
                <a16:creationId xmlns:a16="http://schemas.microsoft.com/office/drawing/2014/main" id="{36B03F6D-F15E-4332-ABF7-8FB383539D47}"/>
              </a:ext>
            </a:extLst>
          </p:cNvPr>
          <p:cNvSpPr/>
          <p:nvPr/>
        </p:nvSpPr>
        <p:spPr>
          <a:xfrm>
            <a:off x="10091194" y="3515281"/>
            <a:ext cx="503188" cy="369332"/>
          </a:xfrm>
          <a:prstGeom prst="rect">
            <a:avLst/>
          </a:prstGeom>
          <a:noFill/>
          <a:ln>
            <a:noFill/>
          </a:ln>
        </p:spPr>
        <p:txBody>
          <a:bodyPr wrap="square">
            <a:spAutoFit/>
          </a:bodyPr>
          <a:lstStyle/>
          <a:p>
            <a:pPr algn="just"/>
            <a:r>
              <a:rPr lang="en-US" b="1" dirty="0">
                <a:highlight>
                  <a:srgbClr val="00FFFF"/>
                </a:highlight>
              </a:rPr>
              <a:t>1</a:t>
            </a:r>
            <a:endParaRPr lang="en-RW" b="1" dirty="0">
              <a:highlight>
                <a:srgbClr val="00FFFF"/>
              </a:highlight>
            </a:endParaRPr>
          </a:p>
        </p:txBody>
      </p:sp>
      <p:sp>
        <p:nvSpPr>
          <p:cNvPr id="31" name="Rectangle 30">
            <a:extLst>
              <a:ext uri="{FF2B5EF4-FFF2-40B4-BE49-F238E27FC236}">
                <a16:creationId xmlns:a16="http://schemas.microsoft.com/office/drawing/2014/main" id="{EAB3F795-FBA8-44A5-8102-C9E9A5E3A02E}"/>
              </a:ext>
            </a:extLst>
          </p:cNvPr>
          <p:cNvSpPr/>
          <p:nvPr/>
        </p:nvSpPr>
        <p:spPr>
          <a:xfrm>
            <a:off x="9861169" y="2237631"/>
            <a:ext cx="503188" cy="369332"/>
          </a:xfrm>
          <a:prstGeom prst="rect">
            <a:avLst/>
          </a:prstGeom>
          <a:noFill/>
          <a:ln>
            <a:noFill/>
          </a:ln>
        </p:spPr>
        <p:txBody>
          <a:bodyPr wrap="square">
            <a:spAutoFit/>
          </a:bodyPr>
          <a:lstStyle/>
          <a:p>
            <a:pPr algn="just"/>
            <a:r>
              <a:rPr lang="en-US" b="1" dirty="0">
                <a:highlight>
                  <a:srgbClr val="00FF00"/>
                </a:highlight>
              </a:rPr>
              <a:t>2</a:t>
            </a:r>
            <a:endParaRPr lang="en-RW" b="1" dirty="0">
              <a:highlight>
                <a:srgbClr val="00FF00"/>
              </a:highlight>
            </a:endParaRPr>
          </a:p>
        </p:txBody>
      </p:sp>
      <p:graphicFrame>
        <p:nvGraphicFramePr>
          <p:cNvPr id="32" name="Table 16">
            <a:extLst>
              <a:ext uri="{FF2B5EF4-FFF2-40B4-BE49-F238E27FC236}">
                <a16:creationId xmlns:a16="http://schemas.microsoft.com/office/drawing/2014/main" id="{43B654ED-256F-429A-AD8A-8FCE1573BB3E}"/>
              </a:ext>
            </a:extLst>
          </p:cNvPr>
          <p:cNvGraphicFramePr>
            <a:graphicFrameLocks noGrp="1"/>
          </p:cNvGraphicFramePr>
          <p:nvPr>
            <p:extLst>
              <p:ext uri="{D42A27DB-BD31-4B8C-83A1-F6EECF244321}">
                <p14:modId xmlns:p14="http://schemas.microsoft.com/office/powerpoint/2010/main" val="3656512090"/>
              </p:ext>
            </p:extLst>
          </p:nvPr>
        </p:nvGraphicFramePr>
        <p:xfrm>
          <a:off x="7849737" y="5163587"/>
          <a:ext cx="1070260" cy="889000"/>
        </p:xfrm>
        <a:graphic>
          <a:graphicData uri="http://schemas.openxmlformats.org/drawingml/2006/table">
            <a:tbl>
              <a:tblPr firstRow="1" bandRow="1">
                <a:tableStyleId>{5C22544A-7EE6-4342-B048-85BDC9FD1C3A}</a:tableStyleId>
              </a:tblPr>
              <a:tblGrid>
                <a:gridCol w="1070260">
                  <a:extLst>
                    <a:ext uri="{9D8B030D-6E8A-4147-A177-3AD203B41FA5}">
                      <a16:colId xmlns:a16="http://schemas.microsoft.com/office/drawing/2014/main" val="3449230017"/>
                    </a:ext>
                  </a:extLst>
                </a:gridCol>
              </a:tblGrid>
              <a:tr h="370840">
                <a:tc>
                  <a:txBody>
                    <a:bodyPr/>
                    <a:lstStyle/>
                    <a:p>
                      <a:pPr algn="ctr"/>
                      <a:r>
                        <a:rPr lang="en-US" sz="2800" strike="sngStrike" dirty="0">
                          <a:solidFill>
                            <a:sysClr val="windowText" lastClr="000000"/>
                          </a:solidFill>
                          <a:effectLst>
                            <a:outerShdw blurRad="38100" dist="38100" dir="2700000" algn="tl">
                              <a:srgbClr val="000000">
                                <a:alpha val="43137"/>
                              </a:srgbClr>
                            </a:outerShdw>
                          </a:effectLst>
                        </a:rPr>
                        <a:t> 6 </a:t>
                      </a:r>
                      <a:r>
                        <a:rPr lang="en-US" sz="2800" strike="noStrike" dirty="0">
                          <a:solidFill>
                            <a:sysClr val="windowText" lastClr="000000"/>
                          </a:solidFill>
                          <a:effectLst>
                            <a:outerShdw blurRad="38100" dist="38100" dir="2700000" algn="tl">
                              <a:srgbClr val="000000">
                                <a:alpha val="43137"/>
                              </a:srgbClr>
                            </a:outerShdw>
                          </a:effectLst>
                        </a:rPr>
                        <a:t> </a:t>
                      </a:r>
                      <a:r>
                        <a:rPr lang="en-US" sz="2800" strike="noStrike" dirty="0">
                          <a:solidFill>
                            <a:srgbClr val="00B0F0"/>
                          </a:solidFill>
                          <a:effectLst>
                            <a:outerShdw blurRad="38100" dist="38100" dir="2700000" algn="tl">
                              <a:srgbClr val="000000">
                                <a:alpha val="43137"/>
                              </a:srgbClr>
                            </a:outerShdw>
                          </a:effectLst>
                        </a:rPr>
                        <a:t>7</a:t>
                      </a:r>
                      <a:endParaRPr lang="en-RW" sz="2000" strike="noStrike" dirty="0">
                        <a:solidFill>
                          <a:srgbClr val="00B0F0"/>
                        </a:solidFill>
                        <a:effectLst>
                          <a:outerShdw blurRad="38100" dist="38100" dir="2700000" algn="tl">
                            <a:srgbClr val="000000">
                              <a:alpha val="43137"/>
                            </a:srgbClr>
                          </a:outerShdw>
                        </a:effectLs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001</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33" name="Table 16">
            <a:extLst>
              <a:ext uri="{FF2B5EF4-FFF2-40B4-BE49-F238E27FC236}">
                <a16:creationId xmlns:a16="http://schemas.microsoft.com/office/drawing/2014/main" id="{B294A117-FBA7-4AB0-983F-1B9437268CC3}"/>
              </a:ext>
            </a:extLst>
          </p:cNvPr>
          <p:cNvGraphicFramePr>
            <a:graphicFrameLocks noGrp="1"/>
          </p:cNvGraphicFramePr>
          <p:nvPr>
            <p:extLst>
              <p:ext uri="{D42A27DB-BD31-4B8C-83A1-F6EECF244321}">
                <p14:modId xmlns:p14="http://schemas.microsoft.com/office/powerpoint/2010/main" val="1887292399"/>
              </p:ext>
            </p:extLst>
          </p:nvPr>
        </p:nvGraphicFramePr>
        <p:xfrm>
          <a:off x="8963881" y="5160831"/>
          <a:ext cx="927662" cy="88900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trike="sngStrike" dirty="0">
                          <a:solidFill>
                            <a:sysClr val="windowText" lastClr="000000"/>
                          </a:solidFill>
                          <a:effectLst>
                            <a:outerShdw blurRad="38100" dist="38100" dir="2700000" algn="tl">
                              <a:srgbClr val="000000">
                                <a:alpha val="43137"/>
                              </a:srgbClr>
                            </a:outerShdw>
                          </a:effectLst>
                        </a:rPr>
                        <a:t> 6 </a:t>
                      </a:r>
                      <a:r>
                        <a:rPr lang="en-US" sz="2800" strike="noStrike" dirty="0">
                          <a:solidFill>
                            <a:sysClr val="windowText" lastClr="000000"/>
                          </a:solidFill>
                          <a:effectLst>
                            <a:outerShdw blurRad="38100" dist="38100" dir="2700000" algn="tl">
                              <a:srgbClr val="000000">
                                <a:alpha val="43137"/>
                              </a:srgbClr>
                            </a:outerShdw>
                          </a:effectLst>
                        </a:rPr>
                        <a:t> </a:t>
                      </a:r>
                      <a:r>
                        <a:rPr lang="en-US" sz="2800" strike="noStrike" dirty="0">
                          <a:solidFill>
                            <a:srgbClr val="00B050"/>
                          </a:solidFill>
                          <a:effectLst>
                            <a:outerShdw blurRad="38100" dist="38100" dir="2700000" algn="tl">
                              <a:srgbClr val="000000">
                                <a:alpha val="43137"/>
                              </a:srgbClr>
                            </a:outerShdw>
                          </a:effectLst>
                        </a:rPr>
                        <a:t>7</a:t>
                      </a:r>
                      <a:endParaRPr lang="en-RW" sz="2000" strike="noStrike" dirty="0">
                        <a:solidFill>
                          <a:srgbClr val="00B050"/>
                        </a:solidFill>
                        <a:effectLst>
                          <a:outerShdw blurRad="38100" dist="38100" dir="2700000" algn="tl">
                            <a:srgbClr val="000000">
                              <a:alpha val="43137"/>
                            </a:srgbClr>
                          </a:outerShdw>
                        </a:effectLs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002</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34" name="Table 33">
            <a:extLst>
              <a:ext uri="{FF2B5EF4-FFF2-40B4-BE49-F238E27FC236}">
                <a16:creationId xmlns:a16="http://schemas.microsoft.com/office/drawing/2014/main" id="{000BF35C-0F41-474E-AE92-A16D801E4BF8}"/>
              </a:ext>
            </a:extLst>
          </p:cNvPr>
          <p:cNvGraphicFramePr>
            <a:graphicFrameLocks noGrp="1"/>
          </p:cNvGraphicFramePr>
          <p:nvPr>
            <p:extLst>
              <p:ext uri="{D42A27DB-BD31-4B8C-83A1-F6EECF244321}">
                <p14:modId xmlns:p14="http://schemas.microsoft.com/office/powerpoint/2010/main" val="3097878296"/>
              </p:ext>
            </p:extLst>
          </p:nvPr>
        </p:nvGraphicFramePr>
        <p:xfrm>
          <a:off x="9922175" y="5160831"/>
          <a:ext cx="927662" cy="88900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800" strike="noStrike" dirty="0">
                          <a:solidFill>
                            <a:schemeClr val="tx1"/>
                          </a:solidFill>
                          <a:effectLst/>
                        </a:rPr>
                        <a:t> 7    </a:t>
                      </a:r>
                      <a:endParaRPr lang="en-RW" sz="2800" strike="noStrike" dirty="0">
                        <a:solidFill>
                          <a:schemeClr val="tx1"/>
                        </a:solidFill>
                        <a:effectLs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strike="noStrike" dirty="0">
                          <a:solidFill>
                            <a:schemeClr val="tx1"/>
                          </a:solidFill>
                          <a:effectLst/>
                        </a:rPr>
                        <a:t>003</a:t>
                      </a:r>
                      <a:endParaRPr lang="en-RW" sz="2000" strike="noStrike" dirty="0">
                        <a:solidFill>
                          <a:schemeClr val="tx1"/>
                        </a:solidFill>
                        <a:effectLst/>
                      </a:endParaRPr>
                    </a:p>
                  </a:txBody>
                  <a:tcPr/>
                </a:tc>
                <a:extLst>
                  <a:ext uri="{0D108BD9-81ED-4DB2-BD59-A6C34878D82A}">
                    <a16:rowId xmlns:a16="http://schemas.microsoft.com/office/drawing/2014/main" val="43688871"/>
                  </a:ext>
                </a:extLst>
              </a:tr>
            </a:tbl>
          </a:graphicData>
        </a:graphic>
      </p:graphicFrame>
      <p:sp>
        <p:nvSpPr>
          <p:cNvPr id="35" name="Rectangle 34">
            <a:extLst>
              <a:ext uri="{FF2B5EF4-FFF2-40B4-BE49-F238E27FC236}">
                <a16:creationId xmlns:a16="http://schemas.microsoft.com/office/drawing/2014/main" id="{F8480726-5E92-467E-BC20-D7BA04BD4ADF}"/>
              </a:ext>
            </a:extLst>
          </p:cNvPr>
          <p:cNvSpPr/>
          <p:nvPr/>
        </p:nvSpPr>
        <p:spPr>
          <a:xfrm>
            <a:off x="9909331" y="4696410"/>
            <a:ext cx="927662" cy="461665"/>
          </a:xfrm>
          <a:prstGeom prst="rect">
            <a:avLst/>
          </a:prstGeom>
          <a:noFill/>
          <a:ln>
            <a:noFill/>
          </a:ln>
        </p:spPr>
        <p:txBody>
          <a:bodyPr wrap="square">
            <a:spAutoFit/>
          </a:bodyPr>
          <a:lstStyle/>
          <a:p>
            <a:pPr algn="ctr"/>
            <a:r>
              <a:rPr lang="en-US" sz="2400" b="1" dirty="0">
                <a:highlight>
                  <a:srgbClr val="FFFF00"/>
                </a:highlight>
              </a:rPr>
              <a:t>var3</a:t>
            </a:r>
            <a:endParaRPr lang="en-RW" sz="2400" b="1" dirty="0">
              <a:highlight>
                <a:srgbClr val="FFFF00"/>
              </a:highlight>
            </a:endParaRPr>
          </a:p>
        </p:txBody>
      </p:sp>
      <p:sp>
        <p:nvSpPr>
          <p:cNvPr id="36" name="Rectangle 35">
            <a:extLst>
              <a:ext uri="{FF2B5EF4-FFF2-40B4-BE49-F238E27FC236}">
                <a16:creationId xmlns:a16="http://schemas.microsoft.com/office/drawing/2014/main" id="{EA3A724E-4252-4B1A-A491-D25DE309EA3D}"/>
              </a:ext>
            </a:extLst>
          </p:cNvPr>
          <p:cNvSpPr/>
          <p:nvPr/>
        </p:nvSpPr>
        <p:spPr>
          <a:xfrm>
            <a:off x="7980950" y="4688787"/>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37" name="Rectangle 36">
            <a:extLst>
              <a:ext uri="{FF2B5EF4-FFF2-40B4-BE49-F238E27FC236}">
                <a16:creationId xmlns:a16="http://schemas.microsoft.com/office/drawing/2014/main" id="{039BA242-552F-4F0C-B385-6415B061929D}"/>
              </a:ext>
            </a:extLst>
          </p:cNvPr>
          <p:cNvSpPr/>
          <p:nvPr/>
        </p:nvSpPr>
        <p:spPr>
          <a:xfrm>
            <a:off x="8947329" y="4688787"/>
            <a:ext cx="927662" cy="461665"/>
          </a:xfrm>
          <a:prstGeom prst="rect">
            <a:avLst/>
          </a:prstGeom>
          <a:noFill/>
          <a:ln>
            <a:noFill/>
          </a:ln>
        </p:spPr>
        <p:txBody>
          <a:bodyPr wrap="square">
            <a:spAutoFit/>
          </a:bodyPr>
          <a:lstStyle/>
          <a:p>
            <a:pPr algn="ctr"/>
            <a:r>
              <a:rPr lang="en-US" sz="2400" b="1" dirty="0">
                <a:highlight>
                  <a:srgbClr val="FFFF00"/>
                </a:highlight>
              </a:rPr>
              <a:t>var2</a:t>
            </a:r>
            <a:endParaRPr lang="en-RW" sz="2400" b="1" dirty="0">
              <a:highlight>
                <a:srgbClr val="FFFF00"/>
              </a:highlight>
            </a:endParaRPr>
          </a:p>
        </p:txBody>
      </p:sp>
      <p:cxnSp>
        <p:nvCxnSpPr>
          <p:cNvPr id="38" name="Connector: Elbow 37">
            <a:extLst>
              <a:ext uri="{FF2B5EF4-FFF2-40B4-BE49-F238E27FC236}">
                <a16:creationId xmlns:a16="http://schemas.microsoft.com/office/drawing/2014/main" id="{BE5BB739-4B76-4D14-A1D1-EEECF65B1D63}"/>
              </a:ext>
            </a:extLst>
          </p:cNvPr>
          <p:cNvCxnSpPr>
            <a:cxnSpLocks/>
            <a:stCxn id="32" idx="2"/>
            <a:endCxn id="33" idx="2"/>
          </p:cNvCxnSpPr>
          <p:nvPr/>
        </p:nvCxnSpPr>
        <p:spPr>
          <a:xfrm rot="5400000" flipH="1" flipV="1">
            <a:off x="8904911" y="5529786"/>
            <a:ext cx="2756" cy="1042845"/>
          </a:xfrm>
          <a:prstGeom prst="bentConnector3">
            <a:avLst>
              <a:gd name="adj1" fmla="val -829463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EC613F-B8C8-4349-9CC4-61DFCA03ED5E}"/>
              </a:ext>
            </a:extLst>
          </p:cNvPr>
          <p:cNvSpPr/>
          <p:nvPr/>
        </p:nvSpPr>
        <p:spPr>
          <a:xfrm>
            <a:off x="8684797" y="6301711"/>
            <a:ext cx="503188" cy="461665"/>
          </a:xfrm>
          <a:prstGeom prst="rect">
            <a:avLst/>
          </a:prstGeom>
          <a:noFill/>
          <a:ln>
            <a:noFill/>
          </a:ln>
        </p:spPr>
        <p:txBody>
          <a:bodyPr wrap="square">
            <a:spAutoFit/>
          </a:bodyPr>
          <a:lstStyle/>
          <a:p>
            <a:pPr algn="just"/>
            <a:r>
              <a:rPr lang="en-US" sz="2400" b="1" dirty="0">
                <a:highlight>
                  <a:srgbClr val="FFFF00"/>
                </a:highlight>
              </a:rPr>
              <a:t>7</a:t>
            </a:r>
            <a:endParaRPr lang="en-RW" sz="2400" b="1" dirty="0">
              <a:highlight>
                <a:srgbClr val="FFFF00"/>
              </a:highlight>
            </a:endParaRPr>
          </a:p>
        </p:txBody>
      </p:sp>
      <p:sp>
        <p:nvSpPr>
          <p:cNvPr id="40" name="Rectangle 39">
            <a:extLst>
              <a:ext uri="{FF2B5EF4-FFF2-40B4-BE49-F238E27FC236}">
                <a16:creationId xmlns:a16="http://schemas.microsoft.com/office/drawing/2014/main" id="{41DE6594-9A6F-44A3-8FC1-8587F36FEF81}"/>
              </a:ext>
            </a:extLst>
          </p:cNvPr>
          <p:cNvSpPr/>
          <p:nvPr/>
        </p:nvSpPr>
        <p:spPr>
          <a:xfrm>
            <a:off x="7881678" y="5058941"/>
            <a:ext cx="503188" cy="369332"/>
          </a:xfrm>
          <a:prstGeom prst="rect">
            <a:avLst/>
          </a:prstGeom>
          <a:noFill/>
          <a:ln>
            <a:noFill/>
          </a:ln>
        </p:spPr>
        <p:txBody>
          <a:bodyPr wrap="square">
            <a:spAutoFit/>
          </a:bodyPr>
          <a:lstStyle/>
          <a:p>
            <a:pPr algn="just"/>
            <a:r>
              <a:rPr lang="en-US" b="1" dirty="0">
                <a:highlight>
                  <a:srgbClr val="00FFFF"/>
                </a:highlight>
              </a:rPr>
              <a:t>1</a:t>
            </a:r>
            <a:endParaRPr lang="en-RW" b="1" dirty="0">
              <a:highlight>
                <a:srgbClr val="00FFFF"/>
              </a:highlight>
            </a:endParaRPr>
          </a:p>
        </p:txBody>
      </p:sp>
      <p:graphicFrame>
        <p:nvGraphicFramePr>
          <p:cNvPr id="42" name="Table 16">
            <a:extLst>
              <a:ext uri="{FF2B5EF4-FFF2-40B4-BE49-F238E27FC236}">
                <a16:creationId xmlns:a16="http://schemas.microsoft.com/office/drawing/2014/main" id="{9AA60EB3-88A4-4DA7-9E78-8EEB4E50505B}"/>
              </a:ext>
            </a:extLst>
          </p:cNvPr>
          <p:cNvGraphicFramePr>
            <a:graphicFrameLocks noGrp="1"/>
          </p:cNvGraphicFramePr>
          <p:nvPr>
            <p:extLst>
              <p:ext uri="{D42A27DB-BD31-4B8C-83A1-F6EECF244321}">
                <p14:modId xmlns:p14="http://schemas.microsoft.com/office/powerpoint/2010/main" val="1606197589"/>
              </p:ext>
            </p:extLst>
          </p:nvPr>
        </p:nvGraphicFramePr>
        <p:xfrm>
          <a:off x="2310853" y="4212972"/>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6</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001</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43" name="Table 16">
            <a:extLst>
              <a:ext uri="{FF2B5EF4-FFF2-40B4-BE49-F238E27FC236}">
                <a16:creationId xmlns:a16="http://schemas.microsoft.com/office/drawing/2014/main" id="{0090FFBF-4F3A-4652-8FBA-71F9E79BE836}"/>
              </a:ext>
            </a:extLst>
          </p:cNvPr>
          <p:cNvGraphicFramePr>
            <a:graphicFrameLocks noGrp="1"/>
          </p:cNvGraphicFramePr>
          <p:nvPr>
            <p:extLst>
              <p:ext uri="{D42A27DB-BD31-4B8C-83A1-F6EECF244321}">
                <p14:modId xmlns:p14="http://schemas.microsoft.com/office/powerpoint/2010/main" val="4009861473"/>
              </p:ext>
            </p:extLst>
          </p:nvPr>
        </p:nvGraphicFramePr>
        <p:xfrm>
          <a:off x="3282399" y="421021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6</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002</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44" name="Table 43">
            <a:extLst>
              <a:ext uri="{FF2B5EF4-FFF2-40B4-BE49-F238E27FC236}">
                <a16:creationId xmlns:a16="http://schemas.microsoft.com/office/drawing/2014/main" id="{6F233D73-B839-4CB1-8087-E98DADF778EE}"/>
              </a:ext>
            </a:extLst>
          </p:cNvPr>
          <p:cNvGraphicFramePr>
            <a:graphicFrameLocks noGrp="1"/>
          </p:cNvGraphicFramePr>
          <p:nvPr>
            <p:extLst>
              <p:ext uri="{D42A27DB-BD31-4B8C-83A1-F6EECF244321}">
                <p14:modId xmlns:p14="http://schemas.microsoft.com/office/powerpoint/2010/main" val="624772207"/>
              </p:ext>
            </p:extLst>
          </p:nvPr>
        </p:nvGraphicFramePr>
        <p:xfrm>
          <a:off x="4240693" y="4210216"/>
          <a:ext cx="927662" cy="767080"/>
        </p:xfrm>
        <a:graphic>
          <a:graphicData uri="http://schemas.openxmlformats.org/drawingml/2006/table">
            <a:tbl>
              <a:tblPr firstRow="1" bandRow="1">
                <a:tableStyleId>{5C22544A-7EE6-4342-B048-85BDC9FD1C3A}</a:tableStyleId>
              </a:tblPr>
              <a:tblGrid>
                <a:gridCol w="927662">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7</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003</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45" name="Rectangle 44">
            <a:extLst>
              <a:ext uri="{FF2B5EF4-FFF2-40B4-BE49-F238E27FC236}">
                <a16:creationId xmlns:a16="http://schemas.microsoft.com/office/drawing/2014/main" id="{ECB6F334-259C-44DA-ADE5-62B728FC1030}"/>
              </a:ext>
            </a:extLst>
          </p:cNvPr>
          <p:cNvSpPr/>
          <p:nvPr/>
        </p:nvSpPr>
        <p:spPr>
          <a:xfrm>
            <a:off x="4227849" y="3745795"/>
            <a:ext cx="927662" cy="461665"/>
          </a:xfrm>
          <a:prstGeom prst="rect">
            <a:avLst/>
          </a:prstGeom>
          <a:noFill/>
          <a:ln>
            <a:noFill/>
          </a:ln>
        </p:spPr>
        <p:txBody>
          <a:bodyPr wrap="square">
            <a:spAutoFit/>
          </a:bodyPr>
          <a:lstStyle/>
          <a:p>
            <a:pPr algn="ctr"/>
            <a:r>
              <a:rPr lang="en-US" sz="2400" b="1" dirty="0">
                <a:highlight>
                  <a:srgbClr val="FFFF00"/>
                </a:highlight>
              </a:rPr>
              <a:t>var3</a:t>
            </a:r>
            <a:endParaRPr lang="en-RW" sz="2400" b="1" dirty="0">
              <a:highlight>
                <a:srgbClr val="FFFF00"/>
              </a:highlight>
            </a:endParaRPr>
          </a:p>
        </p:txBody>
      </p:sp>
      <p:sp>
        <p:nvSpPr>
          <p:cNvPr id="46" name="Rectangle 45">
            <a:extLst>
              <a:ext uri="{FF2B5EF4-FFF2-40B4-BE49-F238E27FC236}">
                <a16:creationId xmlns:a16="http://schemas.microsoft.com/office/drawing/2014/main" id="{F918729A-50E5-477C-A09D-D91F48301CAB}"/>
              </a:ext>
            </a:extLst>
          </p:cNvPr>
          <p:cNvSpPr/>
          <p:nvPr/>
        </p:nvSpPr>
        <p:spPr>
          <a:xfrm>
            <a:off x="2299468" y="3738172"/>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47" name="Rectangle 46">
            <a:extLst>
              <a:ext uri="{FF2B5EF4-FFF2-40B4-BE49-F238E27FC236}">
                <a16:creationId xmlns:a16="http://schemas.microsoft.com/office/drawing/2014/main" id="{B1758444-4D19-4D91-8D3F-7B95994648AB}"/>
              </a:ext>
            </a:extLst>
          </p:cNvPr>
          <p:cNvSpPr/>
          <p:nvPr/>
        </p:nvSpPr>
        <p:spPr>
          <a:xfrm>
            <a:off x="3265847" y="3738172"/>
            <a:ext cx="927662" cy="461665"/>
          </a:xfrm>
          <a:prstGeom prst="rect">
            <a:avLst/>
          </a:prstGeom>
          <a:noFill/>
          <a:ln>
            <a:noFill/>
          </a:ln>
        </p:spPr>
        <p:txBody>
          <a:bodyPr wrap="square">
            <a:spAutoFit/>
          </a:bodyPr>
          <a:lstStyle/>
          <a:p>
            <a:pPr algn="ctr"/>
            <a:r>
              <a:rPr lang="en-US" sz="2400" b="1" dirty="0">
                <a:highlight>
                  <a:srgbClr val="FFFF00"/>
                </a:highlight>
              </a:rPr>
              <a:t>var2</a:t>
            </a:r>
            <a:endParaRPr lang="en-RW" sz="2400" b="1" dirty="0">
              <a:highlight>
                <a:srgbClr val="FFFF00"/>
              </a:highlight>
            </a:endParaRPr>
          </a:p>
        </p:txBody>
      </p:sp>
      <p:sp>
        <p:nvSpPr>
          <p:cNvPr id="51" name="Rectangle 50">
            <a:extLst>
              <a:ext uri="{FF2B5EF4-FFF2-40B4-BE49-F238E27FC236}">
                <a16:creationId xmlns:a16="http://schemas.microsoft.com/office/drawing/2014/main" id="{E356441B-1215-4E15-9A2C-055F71D4AE5D}"/>
              </a:ext>
            </a:extLst>
          </p:cNvPr>
          <p:cNvSpPr/>
          <p:nvPr/>
        </p:nvSpPr>
        <p:spPr>
          <a:xfrm>
            <a:off x="8314125" y="6298645"/>
            <a:ext cx="503188" cy="369332"/>
          </a:xfrm>
          <a:prstGeom prst="rect">
            <a:avLst/>
          </a:prstGeom>
          <a:noFill/>
          <a:ln>
            <a:noFill/>
          </a:ln>
        </p:spPr>
        <p:txBody>
          <a:bodyPr wrap="square">
            <a:spAutoFit/>
          </a:bodyPr>
          <a:lstStyle/>
          <a:p>
            <a:pPr algn="just"/>
            <a:r>
              <a:rPr lang="en-US" b="1" dirty="0">
                <a:highlight>
                  <a:srgbClr val="00FF00"/>
                </a:highlight>
              </a:rPr>
              <a:t>2</a:t>
            </a:r>
            <a:endParaRPr lang="en-RW" b="1" dirty="0">
              <a:highlight>
                <a:srgbClr val="00FF00"/>
              </a:highlight>
            </a:endParaRPr>
          </a:p>
        </p:txBody>
      </p:sp>
    </p:spTree>
    <p:extLst>
      <p:ext uri="{BB962C8B-B14F-4D97-AF65-F5344CB8AC3E}">
        <p14:creationId xmlns:p14="http://schemas.microsoft.com/office/powerpoint/2010/main" val="13530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12E0-0D8A-474B-8C6E-7D2D7B119FCE}"/>
              </a:ext>
            </a:extLst>
          </p:cNvPr>
          <p:cNvSpPr>
            <a:spLocks noGrp="1"/>
          </p:cNvSpPr>
          <p:nvPr>
            <p:ph type="title"/>
          </p:nvPr>
        </p:nvSpPr>
        <p:spPr/>
        <p:txBody>
          <a:bodyPr/>
          <a:lstStyle/>
          <a:p>
            <a:r>
              <a:rPr lang="en-US" dirty="0"/>
              <a:t>Postfix and prefix</a:t>
            </a:r>
          </a:p>
        </p:txBody>
      </p:sp>
      <p:sp>
        <p:nvSpPr>
          <p:cNvPr id="3" name="Content Placeholder 2">
            <a:extLst>
              <a:ext uri="{FF2B5EF4-FFF2-40B4-BE49-F238E27FC236}">
                <a16:creationId xmlns:a16="http://schemas.microsoft.com/office/drawing/2014/main" id="{CA56DD98-1E1B-42C7-B571-3DF5596320EF}"/>
              </a:ext>
            </a:extLst>
          </p:cNvPr>
          <p:cNvSpPr>
            <a:spLocks noGrp="1"/>
          </p:cNvSpPr>
          <p:nvPr>
            <p:ph idx="1"/>
          </p:nvPr>
        </p:nvSpPr>
        <p:spPr/>
        <p:txBody>
          <a:bodyPr/>
          <a:lstStyle/>
          <a:p>
            <a:r>
              <a:rPr lang="en-US" dirty="0"/>
              <a:t>The example that we covered in lab luckily deals with ++ operation involving two variables/pointers i.e. expressions like: *a=b++ or *a=++b</a:t>
            </a:r>
          </a:p>
          <a:p>
            <a:r>
              <a:rPr lang="en-US" dirty="0"/>
              <a:t>In this case the postfix and prefix would work as they are working</a:t>
            </a:r>
          </a:p>
          <a:p>
            <a:r>
              <a:rPr lang="en-US" dirty="0"/>
              <a:t>But, what if the expression with ++ operator only involves one variable/pointer. i.e. expressions like: *a++</a:t>
            </a:r>
          </a:p>
          <a:p>
            <a:r>
              <a:rPr lang="en-US" dirty="0"/>
              <a:t>In this case, precedence of operators will be considered by the compiler and postfix would not work as it was meant to work!</a:t>
            </a:r>
          </a:p>
        </p:txBody>
      </p:sp>
      <p:sp>
        <p:nvSpPr>
          <p:cNvPr id="4" name="Slide Number Placeholder 3">
            <a:extLst>
              <a:ext uri="{FF2B5EF4-FFF2-40B4-BE49-F238E27FC236}">
                <a16:creationId xmlns:a16="http://schemas.microsoft.com/office/drawing/2014/main" id="{18F2C539-07F7-4AD4-A3DF-17C45FF0DC57}"/>
              </a:ext>
            </a:extLst>
          </p:cNvPr>
          <p:cNvSpPr>
            <a:spLocks noGrp="1"/>
          </p:cNvSpPr>
          <p:nvPr>
            <p:ph type="sldNum" sz="quarter" idx="12"/>
          </p:nvPr>
        </p:nvSpPr>
        <p:spPr/>
        <p:txBody>
          <a:bodyPr/>
          <a:lstStyle/>
          <a:p>
            <a:fld id="{583C1354-0F4F-4118-983A-17CBBA946E76}" type="slidenum">
              <a:rPr lang="en-RW" smtClean="0"/>
              <a:t>18</a:t>
            </a:fld>
            <a:endParaRPr lang="en-RW"/>
          </a:p>
        </p:txBody>
      </p:sp>
    </p:spTree>
    <p:extLst>
      <p:ext uri="{BB962C8B-B14F-4D97-AF65-F5344CB8AC3E}">
        <p14:creationId xmlns:p14="http://schemas.microsoft.com/office/powerpoint/2010/main" val="23470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CBB4-A17A-41A0-9175-E37D575F6931}"/>
              </a:ext>
            </a:extLst>
          </p:cNvPr>
          <p:cNvSpPr>
            <a:spLocks noGrp="1"/>
          </p:cNvSpPr>
          <p:nvPr>
            <p:ph type="title"/>
          </p:nvPr>
        </p:nvSpPr>
        <p:spPr>
          <a:xfrm>
            <a:off x="347870" y="359443"/>
            <a:ext cx="10515600" cy="771344"/>
          </a:xfrm>
        </p:spPr>
        <p:txBody>
          <a:bodyPr>
            <a:normAutofit fontScale="90000"/>
          </a:bodyPr>
          <a:lstStyle/>
          <a:p>
            <a:r>
              <a:rPr lang="en-US" dirty="0"/>
              <a:t>Consider the same code with slight adjustment in postfix/prefix expressions</a:t>
            </a:r>
          </a:p>
        </p:txBody>
      </p:sp>
      <p:sp>
        <p:nvSpPr>
          <p:cNvPr id="4" name="Slide Number Placeholder 3">
            <a:extLst>
              <a:ext uri="{FF2B5EF4-FFF2-40B4-BE49-F238E27FC236}">
                <a16:creationId xmlns:a16="http://schemas.microsoft.com/office/drawing/2014/main" id="{E86AB821-F024-4A3A-B6BE-B632D804C14F}"/>
              </a:ext>
            </a:extLst>
          </p:cNvPr>
          <p:cNvSpPr>
            <a:spLocks noGrp="1"/>
          </p:cNvSpPr>
          <p:nvPr>
            <p:ph type="sldNum" sz="quarter" idx="12"/>
          </p:nvPr>
        </p:nvSpPr>
        <p:spPr/>
        <p:txBody>
          <a:bodyPr/>
          <a:lstStyle/>
          <a:p>
            <a:fld id="{583C1354-0F4F-4118-983A-17CBBA946E76}" type="slidenum">
              <a:rPr lang="en-RW" smtClean="0"/>
              <a:t>19</a:t>
            </a:fld>
            <a:endParaRPr lang="en-RW"/>
          </a:p>
        </p:txBody>
      </p:sp>
      <p:sp>
        <p:nvSpPr>
          <p:cNvPr id="5" name="Rectangle 4">
            <a:extLst>
              <a:ext uri="{FF2B5EF4-FFF2-40B4-BE49-F238E27FC236}">
                <a16:creationId xmlns:a16="http://schemas.microsoft.com/office/drawing/2014/main" id="{EF5152C7-9FEE-498A-9539-9B3F06BDB257}"/>
              </a:ext>
            </a:extLst>
          </p:cNvPr>
          <p:cNvSpPr/>
          <p:nvPr/>
        </p:nvSpPr>
        <p:spPr>
          <a:xfrm>
            <a:off x="5257800" y="1746298"/>
            <a:ext cx="6096000" cy="4401205"/>
          </a:xfrm>
          <a:prstGeom prst="rect">
            <a:avLst/>
          </a:prstGeom>
        </p:spPr>
        <p:txBody>
          <a:bodyPr>
            <a:spAutoFit/>
          </a:bodyPr>
          <a:lstStyle/>
          <a:p>
            <a:endParaRPr lang="en-US"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"Before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"var1: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"var2: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var2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"var3: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var3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*p1++;</a:t>
            </a:r>
          </a:p>
          <a:p>
            <a:pPr lvl="1"/>
            <a:r>
              <a:rPr lang="en-US" sz="2000" dirty="0">
                <a:solidFill>
                  <a:srgbClr val="008000"/>
                </a:solidFill>
                <a:latin typeface="Consolas" panose="020B0609020204030204" pitchFamily="49" charset="0"/>
              </a:rPr>
              <a:t>//*q1 = ++var1;</a:t>
            </a:r>
            <a:endParaRPr lang="en-US"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"After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"var1: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"var2: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var2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"var3: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var3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p:txBody>
      </p:sp>
      <p:sp>
        <p:nvSpPr>
          <p:cNvPr id="6" name="Rectangle 5">
            <a:extLst>
              <a:ext uri="{FF2B5EF4-FFF2-40B4-BE49-F238E27FC236}">
                <a16:creationId xmlns:a16="http://schemas.microsoft.com/office/drawing/2014/main" id="{026D73EE-04FC-45B6-BE09-91406D252166}"/>
              </a:ext>
            </a:extLst>
          </p:cNvPr>
          <p:cNvSpPr/>
          <p:nvPr/>
        </p:nvSpPr>
        <p:spPr>
          <a:xfrm>
            <a:off x="453887" y="1582340"/>
            <a:ext cx="6096000" cy="5016758"/>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var1 = 10, var2 = 5;</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p1, * q1, * r1;</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g;</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var3;</a:t>
            </a:r>
          </a:p>
          <a:p>
            <a:pPr lvl="1"/>
            <a:r>
              <a:rPr lang="en-US" sz="2000" dirty="0">
                <a:solidFill>
                  <a:srgbClr val="000000"/>
                </a:solidFill>
                <a:latin typeface="Consolas" panose="020B0609020204030204" pitchFamily="49" charset="0"/>
              </a:rPr>
              <a:t>var3 = ++var2;</a:t>
            </a:r>
          </a:p>
          <a:p>
            <a:pPr lvl="1"/>
            <a:endParaRPr lang="en-US" sz="2000" dirty="0">
              <a:solidFill>
                <a:srgbClr val="000000"/>
              </a:solidFill>
              <a:latin typeface="Consolas" panose="020B0609020204030204" pitchFamily="49" charset="0"/>
            </a:endParaRPr>
          </a:p>
          <a:p>
            <a:pPr lvl="1"/>
            <a:r>
              <a:rPr lang="en-US" sz="2000" dirty="0">
                <a:solidFill>
                  <a:srgbClr val="000000"/>
                </a:solidFill>
                <a:latin typeface="Consolas" panose="020B0609020204030204" pitchFamily="49" charset="0"/>
              </a:rPr>
              <a:t>p1 = &amp;var1;</a:t>
            </a:r>
          </a:p>
          <a:p>
            <a:pPr lvl="1"/>
            <a:r>
              <a:rPr lang="en-US" sz="2000" dirty="0">
                <a:solidFill>
                  <a:srgbClr val="000000"/>
                </a:solidFill>
                <a:latin typeface="Consolas" panose="020B0609020204030204" pitchFamily="49" charset="0"/>
              </a:rPr>
              <a:t>q1 = &amp;var2;</a:t>
            </a:r>
          </a:p>
          <a:p>
            <a:pPr lvl="1"/>
            <a:r>
              <a:rPr lang="en-US" sz="2000" dirty="0">
                <a:solidFill>
                  <a:srgbClr val="000000"/>
                </a:solidFill>
                <a:latin typeface="Consolas" panose="020B0609020204030204" pitchFamily="49" charset="0"/>
              </a:rPr>
              <a:t>r1 = &amp;var3;</a:t>
            </a:r>
          </a:p>
          <a:p>
            <a:pPr lvl="1"/>
            <a:endParaRPr lang="en-US" sz="2000" dirty="0">
              <a:solidFill>
                <a:srgbClr val="000000"/>
              </a:solidFill>
              <a:latin typeface="Consolas" panose="020B0609020204030204" pitchFamily="49" charset="0"/>
            </a:endParaRPr>
          </a:p>
          <a:p>
            <a:pPr lvl="1"/>
            <a:r>
              <a:rPr lang="en-US" sz="2000" dirty="0">
                <a:solidFill>
                  <a:srgbClr val="000000"/>
                </a:solidFill>
                <a:latin typeface="Consolas" panose="020B0609020204030204" pitchFamily="49" charset="0"/>
              </a:rPr>
              <a:t>g = &amp;r1;</a:t>
            </a:r>
          </a:p>
          <a:p>
            <a:pPr lvl="1"/>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5796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t>Array of pointers</a:t>
            </a:r>
          </a:p>
          <a:p>
            <a:pPr lvl="1"/>
            <a:r>
              <a:rPr lang="en-US" sz="2400" dirty="0"/>
              <a:t>Multiple indirections</a:t>
            </a:r>
          </a:p>
          <a:p>
            <a:pPr lvl="1"/>
            <a:r>
              <a:rPr lang="en-US" sz="2400" dirty="0"/>
              <a:t>Initializing a pointer</a:t>
            </a:r>
          </a:p>
          <a:p>
            <a:pPr lvl="1"/>
            <a:r>
              <a:rPr lang="en-US" sz="2400" dirty="0"/>
              <a:t>The Null Pointer Convention</a:t>
            </a:r>
          </a:p>
          <a:p>
            <a:pPr lvl="1"/>
            <a:r>
              <a:rPr lang="en-US" sz="2400" dirty="0"/>
              <a:t>Dynamic Allocation Using new and delete</a:t>
            </a:r>
          </a:p>
          <a:p>
            <a:pPr lvl="1"/>
            <a:r>
              <a:rPr lang="en-US" sz="2400" dirty="0"/>
              <a:t>Pass by pointer</a:t>
            </a:r>
          </a:p>
          <a:p>
            <a:pPr lvl="1"/>
            <a:r>
              <a:rPr lang="en-US" sz="2400" dirty="0"/>
              <a:t>Using pointers in functions</a:t>
            </a: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0BDE-279D-476C-B57D-5032E59DC9FC}"/>
              </a:ext>
            </a:extLst>
          </p:cNvPr>
          <p:cNvSpPr>
            <a:spLocks noGrp="1"/>
          </p:cNvSpPr>
          <p:nvPr>
            <p:ph type="title"/>
          </p:nvPr>
        </p:nvSpPr>
        <p:spPr>
          <a:xfrm>
            <a:off x="321365" y="346191"/>
            <a:ext cx="10515600" cy="771344"/>
          </a:xfrm>
        </p:spPr>
        <p:txBody>
          <a:bodyPr/>
          <a:lstStyle/>
          <a:p>
            <a:r>
              <a:rPr lang="en-US" dirty="0"/>
              <a:t>Notice a warning that compiler generates!</a:t>
            </a:r>
          </a:p>
        </p:txBody>
      </p:sp>
      <p:sp>
        <p:nvSpPr>
          <p:cNvPr id="4" name="Slide Number Placeholder 3">
            <a:extLst>
              <a:ext uri="{FF2B5EF4-FFF2-40B4-BE49-F238E27FC236}">
                <a16:creationId xmlns:a16="http://schemas.microsoft.com/office/drawing/2014/main" id="{06BC685E-9992-4B26-8824-ADB2269EFFE5}"/>
              </a:ext>
            </a:extLst>
          </p:cNvPr>
          <p:cNvSpPr>
            <a:spLocks noGrp="1"/>
          </p:cNvSpPr>
          <p:nvPr>
            <p:ph type="sldNum" sz="quarter" idx="12"/>
          </p:nvPr>
        </p:nvSpPr>
        <p:spPr/>
        <p:txBody>
          <a:bodyPr/>
          <a:lstStyle/>
          <a:p>
            <a:fld id="{583C1354-0F4F-4118-983A-17CBBA946E76}" type="slidenum">
              <a:rPr lang="en-RW" smtClean="0"/>
              <a:t>20</a:t>
            </a:fld>
            <a:endParaRPr lang="en-RW"/>
          </a:p>
        </p:txBody>
      </p:sp>
      <p:pic>
        <p:nvPicPr>
          <p:cNvPr id="5" name="Picture 4">
            <a:extLst>
              <a:ext uri="{FF2B5EF4-FFF2-40B4-BE49-F238E27FC236}">
                <a16:creationId xmlns:a16="http://schemas.microsoft.com/office/drawing/2014/main" id="{D784339E-7EC4-4B69-9BBB-282C0644EA53}"/>
              </a:ext>
            </a:extLst>
          </p:cNvPr>
          <p:cNvPicPr>
            <a:picLocks noChangeAspect="1"/>
          </p:cNvPicPr>
          <p:nvPr/>
        </p:nvPicPr>
        <p:blipFill>
          <a:blip r:embed="rId2"/>
          <a:stretch>
            <a:fillRect/>
          </a:stretch>
        </p:blipFill>
        <p:spPr>
          <a:xfrm>
            <a:off x="122581" y="1219821"/>
            <a:ext cx="7285383" cy="4443456"/>
          </a:xfrm>
          <a:prstGeom prst="rect">
            <a:avLst/>
          </a:prstGeom>
        </p:spPr>
      </p:pic>
      <p:sp>
        <p:nvSpPr>
          <p:cNvPr id="6" name="TextBox 5">
            <a:extLst>
              <a:ext uri="{FF2B5EF4-FFF2-40B4-BE49-F238E27FC236}">
                <a16:creationId xmlns:a16="http://schemas.microsoft.com/office/drawing/2014/main" id="{EC1D12DC-8D03-44B0-BE8E-3406BDC18BF4}"/>
              </a:ext>
            </a:extLst>
          </p:cNvPr>
          <p:cNvSpPr txBox="1"/>
          <p:nvPr/>
        </p:nvSpPr>
        <p:spPr>
          <a:xfrm>
            <a:off x="7370692" y="810059"/>
            <a:ext cx="4698727" cy="5262979"/>
          </a:xfrm>
          <a:prstGeom prst="rect">
            <a:avLst/>
          </a:prstGeom>
          <a:solidFill>
            <a:schemeClr val="accent6">
              <a:lumMod val="60000"/>
              <a:lumOff val="40000"/>
            </a:schemeClr>
          </a:solidFill>
        </p:spPr>
        <p:txBody>
          <a:bodyPr wrap="square" rtlCol="0">
            <a:spAutoFit/>
          </a:bodyPr>
          <a:lstStyle/>
          <a:p>
            <a:pPr algn="ctr"/>
            <a:r>
              <a:rPr lang="en-US" sz="2400" dirty="0"/>
              <a:t>There are two operators used in this expression (* and ++)</a:t>
            </a:r>
          </a:p>
          <a:p>
            <a:pPr algn="ctr"/>
            <a:r>
              <a:rPr lang="en-US" sz="2400" b="1" i="1" dirty="0">
                <a:effectLst>
                  <a:outerShdw blurRad="38100" dist="38100" dir="2700000" algn="tl">
                    <a:srgbClr val="000000">
                      <a:alpha val="43137"/>
                    </a:srgbClr>
                  </a:outerShdw>
                </a:effectLst>
                <a:highlight>
                  <a:srgbClr val="FFFF00"/>
                </a:highlight>
              </a:rPr>
              <a:t>Precedence of ++ is more than *, </a:t>
            </a:r>
            <a:r>
              <a:rPr lang="en-US" sz="2400" dirty="0"/>
              <a:t>thus ++ part will be executed first.</a:t>
            </a:r>
          </a:p>
          <a:p>
            <a:pPr algn="ctr"/>
            <a:r>
              <a:rPr lang="en-US" sz="2400" dirty="0"/>
              <a:t>Which says: </a:t>
            </a:r>
            <a:r>
              <a:rPr lang="en-US" sz="2400" b="1" i="1" dirty="0">
                <a:effectLst>
                  <a:outerShdw blurRad="38100" dist="38100" dir="2700000" algn="tl">
                    <a:srgbClr val="000000">
                      <a:alpha val="43137"/>
                    </a:srgbClr>
                  </a:outerShdw>
                </a:effectLst>
                <a:highlight>
                  <a:srgbClr val="FFFF00"/>
                </a:highlight>
              </a:rPr>
              <a:t>p1++</a:t>
            </a:r>
          </a:p>
          <a:p>
            <a:pPr algn="ctr"/>
            <a:endParaRPr lang="en-US" sz="2400" dirty="0"/>
          </a:p>
          <a:p>
            <a:pPr marL="342900" indent="-342900">
              <a:buFont typeface="Arial" panose="020B0604020202020204" pitchFamily="34" charset="0"/>
              <a:buChar char="•"/>
            </a:pPr>
            <a:r>
              <a:rPr lang="en-US" sz="2400" dirty="0"/>
              <a:t>Although you meant to do increment in the value of variable pointed by p1 (var1) through *p1, but, instead of value, the address of p1 is incremented.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compiler throws warning to highlight this logical issue.</a:t>
            </a:r>
          </a:p>
        </p:txBody>
      </p:sp>
    </p:spTree>
    <p:extLst>
      <p:ext uri="{BB962C8B-B14F-4D97-AF65-F5344CB8AC3E}">
        <p14:creationId xmlns:p14="http://schemas.microsoft.com/office/powerpoint/2010/main" val="513319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85DC-59AC-472F-9C29-6DFFD59AB31D}"/>
              </a:ext>
            </a:extLst>
          </p:cNvPr>
          <p:cNvSpPr>
            <a:spLocks noGrp="1"/>
          </p:cNvSpPr>
          <p:nvPr>
            <p:ph type="title"/>
          </p:nvPr>
        </p:nvSpPr>
        <p:spPr/>
        <p:txBody>
          <a:bodyPr/>
          <a:lstStyle/>
          <a:p>
            <a:r>
              <a:rPr lang="en-US" dirty="0"/>
              <a:t>Remedy…use brackets to overcome that logical mistake!</a:t>
            </a:r>
          </a:p>
        </p:txBody>
      </p:sp>
      <p:sp>
        <p:nvSpPr>
          <p:cNvPr id="4" name="Slide Number Placeholder 3">
            <a:extLst>
              <a:ext uri="{FF2B5EF4-FFF2-40B4-BE49-F238E27FC236}">
                <a16:creationId xmlns:a16="http://schemas.microsoft.com/office/drawing/2014/main" id="{C6261CF1-AA9B-403D-91B3-8CA9D00E3B50}"/>
              </a:ext>
            </a:extLst>
          </p:cNvPr>
          <p:cNvSpPr>
            <a:spLocks noGrp="1"/>
          </p:cNvSpPr>
          <p:nvPr>
            <p:ph type="sldNum" sz="quarter" idx="12"/>
          </p:nvPr>
        </p:nvSpPr>
        <p:spPr/>
        <p:txBody>
          <a:bodyPr/>
          <a:lstStyle/>
          <a:p>
            <a:fld id="{583C1354-0F4F-4118-983A-17CBBA946E76}" type="slidenum">
              <a:rPr lang="en-RW" smtClean="0"/>
              <a:t>21</a:t>
            </a:fld>
            <a:endParaRPr lang="en-RW"/>
          </a:p>
        </p:txBody>
      </p:sp>
      <p:pic>
        <p:nvPicPr>
          <p:cNvPr id="5" name="Picture 4">
            <a:extLst>
              <a:ext uri="{FF2B5EF4-FFF2-40B4-BE49-F238E27FC236}">
                <a16:creationId xmlns:a16="http://schemas.microsoft.com/office/drawing/2014/main" id="{ACCE91ED-7590-4638-849C-2DA9C5571EB9}"/>
              </a:ext>
            </a:extLst>
          </p:cNvPr>
          <p:cNvPicPr>
            <a:picLocks noChangeAspect="1"/>
          </p:cNvPicPr>
          <p:nvPr/>
        </p:nvPicPr>
        <p:blipFill>
          <a:blip r:embed="rId2"/>
          <a:stretch>
            <a:fillRect/>
          </a:stretch>
        </p:blipFill>
        <p:spPr>
          <a:xfrm>
            <a:off x="7166113" y="1735026"/>
            <a:ext cx="3077817" cy="3089793"/>
          </a:xfrm>
          <a:prstGeom prst="rect">
            <a:avLst/>
          </a:prstGeom>
        </p:spPr>
      </p:pic>
      <p:sp>
        <p:nvSpPr>
          <p:cNvPr id="6" name="Rectangle 5">
            <a:extLst>
              <a:ext uri="{FF2B5EF4-FFF2-40B4-BE49-F238E27FC236}">
                <a16:creationId xmlns:a16="http://schemas.microsoft.com/office/drawing/2014/main" id="{19CFCF0E-7558-4A29-8098-41563D46D64D}"/>
              </a:ext>
            </a:extLst>
          </p:cNvPr>
          <p:cNvSpPr/>
          <p:nvPr/>
        </p:nvSpPr>
        <p:spPr>
          <a:xfrm>
            <a:off x="838200" y="1690062"/>
            <a:ext cx="6914322" cy="3785652"/>
          </a:xfrm>
          <a:prstGeom prst="rect">
            <a:avLst/>
          </a:prstGeom>
        </p:spPr>
        <p:txBody>
          <a:bodyPr wrap="square">
            <a:spAutoFit/>
          </a:bodyPr>
          <a:lstStyle/>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"Before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"var1: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var1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"var2: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var2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"var3: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var3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(*p1)++;</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"After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"var1: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var1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"var2: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var2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"var3: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var3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15098D48-291E-4B9B-BBC6-FEC5F5BBFAF4}"/>
              </a:ext>
            </a:extLst>
          </p:cNvPr>
          <p:cNvSpPr txBox="1"/>
          <p:nvPr/>
        </p:nvSpPr>
        <p:spPr>
          <a:xfrm>
            <a:off x="6989690" y="4986529"/>
            <a:ext cx="4698727" cy="1200329"/>
          </a:xfrm>
          <a:prstGeom prst="rect">
            <a:avLst/>
          </a:prstGeom>
          <a:solidFill>
            <a:schemeClr val="accent6">
              <a:lumMod val="60000"/>
              <a:lumOff val="40000"/>
            </a:schemeClr>
          </a:solidFill>
        </p:spPr>
        <p:txBody>
          <a:bodyPr wrap="square" rtlCol="0">
            <a:spAutoFit/>
          </a:bodyPr>
          <a:lstStyle/>
          <a:p>
            <a:pPr algn="ctr"/>
            <a:r>
              <a:rPr lang="en-US" sz="2400" dirty="0"/>
              <a:t>In this case, </a:t>
            </a:r>
            <a:r>
              <a:rPr lang="en-US" sz="2400" dirty="0">
                <a:highlight>
                  <a:srgbClr val="FFFF00"/>
                </a:highlight>
              </a:rPr>
              <a:t>*p1 </a:t>
            </a:r>
            <a:r>
              <a:rPr lang="en-US" sz="2400" dirty="0"/>
              <a:t>will be evaluated first because brackets are always evaluated first in any scenario!</a:t>
            </a:r>
          </a:p>
        </p:txBody>
      </p:sp>
    </p:spTree>
    <p:extLst>
      <p:ext uri="{BB962C8B-B14F-4D97-AF65-F5344CB8AC3E}">
        <p14:creationId xmlns:p14="http://schemas.microsoft.com/office/powerpoint/2010/main" val="289378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367A-F14F-4264-8542-DC727DF70976}"/>
              </a:ext>
            </a:extLst>
          </p:cNvPr>
          <p:cNvSpPr>
            <a:spLocks noGrp="1"/>
          </p:cNvSpPr>
          <p:nvPr>
            <p:ph type="title"/>
          </p:nvPr>
        </p:nvSpPr>
        <p:spPr>
          <a:xfrm>
            <a:off x="106016" y="206483"/>
            <a:ext cx="10515600" cy="771344"/>
          </a:xfrm>
        </p:spPr>
        <p:txBody>
          <a:bodyPr/>
          <a:lstStyle/>
          <a:p>
            <a:r>
              <a:rPr lang="en-US" dirty="0"/>
              <a:t>Using postfix/prefix expression in </a:t>
            </a:r>
            <a:r>
              <a:rPr lang="en-US" dirty="0" err="1"/>
              <a:t>cout</a:t>
            </a:r>
            <a:endParaRPr lang="en-US" dirty="0"/>
          </a:p>
        </p:txBody>
      </p:sp>
      <p:sp>
        <p:nvSpPr>
          <p:cNvPr id="4" name="Slide Number Placeholder 3">
            <a:extLst>
              <a:ext uri="{FF2B5EF4-FFF2-40B4-BE49-F238E27FC236}">
                <a16:creationId xmlns:a16="http://schemas.microsoft.com/office/drawing/2014/main" id="{5D89356E-4E13-4328-AE63-A9634B6F107D}"/>
              </a:ext>
            </a:extLst>
          </p:cNvPr>
          <p:cNvSpPr>
            <a:spLocks noGrp="1"/>
          </p:cNvSpPr>
          <p:nvPr>
            <p:ph type="sldNum" sz="quarter" idx="12"/>
          </p:nvPr>
        </p:nvSpPr>
        <p:spPr/>
        <p:txBody>
          <a:bodyPr/>
          <a:lstStyle/>
          <a:p>
            <a:fld id="{583C1354-0F4F-4118-983A-17CBBA946E76}" type="slidenum">
              <a:rPr lang="en-RW" smtClean="0"/>
              <a:t>22</a:t>
            </a:fld>
            <a:endParaRPr lang="en-RW"/>
          </a:p>
        </p:txBody>
      </p:sp>
      <p:sp>
        <p:nvSpPr>
          <p:cNvPr id="6" name="Rectangle 5">
            <a:extLst>
              <a:ext uri="{FF2B5EF4-FFF2-40B4-BE49-F238E27FC236}">
                <a16:creationId xmlns:a16="http://schemas.microsoft.com/office/drawing/2014/main" id="{0A6BDB21-048F-4364-8681-F2F6867F56A8}"/>
              </a:ext>
            </a:extLst>
          </p:cNvPr>
          <p:cNvSpPr/>
          <p:nvPr/>
        </p:nvSpPr>
        <p:spPr>
          <a:xfrm>
            <a:off x="493645" y="2878475"/>
            <a:ext cx="6096000" cy="3477875"/>
          </a:xfrm>
          <a:prstGeom prst="rect">
            <a:avLst/>
          </a:prstGeom>
        </p:spPr>
        <p:txBody>
          <a:bodyPr>
            <a:spAutoFit/>
          </a:bodyPr>
          <a:lstStyle/>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"Before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"var1: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"var2: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var2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"var3: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var3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00"/>
                </a:solidFill>
                <a:highlight>
                  <a:srgbClr val="71C1BF"/>
                </a:highlight>
                <a:latin typeface="Consolas" panose="020B0609020204030204" pitchFamily="49" charset="0"/>
              </a:rPr>
              <a:t>cout</a:t>
            </a:r>
            <a:r>
              <a:rPr lang="en-US" sz="2000" dirty="0">
                <a:solidFill>
                  <a:srgbClr val="000000"/>
                </a:solidFill>
                <a:highlight>
                  <a:srgbClr val="71C1BF"/>
                </a:highlight>
                <a:latin typeface="Consolas" panose="020B0609020204030204" pitchFamily="49" charset="0"/>
              </a:rPr>
              <a:t> </a:t>
            </a:r>
            <a:r>
              <a:rPr lang="en-US" sz="2000" dirty="0">
                <a:solidFill>
                  <a:srgbClr val="008080"/>
                </a:solidFill>
                <a:highlight>
                  <a:srgbClr val="71C1BF"/>
                </a:highlight>
                <a:latin typeface="Consolas" panose="020B0609020204030204" pitchFamily="49" charset="0"/>
              </a:rPr>
              <a:t>&lt;&lt;</a:t>
            </a:r>
            <a:r>
              <a:rPr lang="en-US" sz="2000" dirty="0">
                <a:solidFill>
                  <a:srgbClr val="000000"/>
                </a:solidFill>
                <a:highlight>
                  <a:srgbClr val="71C1BF"/>
                </a:highlight>
                <a:latin typeface="Consolas" panose="020B0609020204030204" pitchFamily="49" charset="0"/>
              </a:rPr>
              <a:t> *p1++ </a:t>
            </a:r>
            <a:r>
              <a:rPr lang="en-US" sz="2000" dirty="0">
                <a:solidFill>
                  <a:srgbClr val="008080"/>
                </a:solidFill>
                <a:highlight>
                  <a:srgbClr val="71C1BF"/>
                </a:highlight>
                <a:latin typeface="Consolas" panose="020B0609020204030204" pitchFamily="49" charset="0"/>
              </a:rPr>
              <a:t>&lt;&lt;</a:t>
            </a:r>
            <a:r>
              <a:rPr lang="en-US" sz="2000" dirty="0">
                <a:solidFill>
                  <a:srgbClr val="000000"/>
                </a:solidFill>
                <a:highlight>
                  <a:srgbClr val="71C1BF"/>
                </a:highlight>
                <a:latin typeface="Consolas" panose="020B0609020204030204" pitchFamily="49" charset="0"/>
              </a:rPr>
              <a:t> </a:t>
            </a:r>
            <a:r>
              <a:rPr lang="en-US" sz="2000" dirty="0" err="1">
                <a:solidFill>
                  <a:srgbClr val="000000"/>
                </a:solidFill>
                <a:highlight>
                  <a:srgbClr val="71C1BF"/>
                </a:highlight>
                <a:latin typeface="Consolas" panose="020B0609020204030204" pitchFamily="49" charset="0"/>
              </a:rPr>
              <a:t>endl</a:t>
            </a:r>
            <a:r>
              <a:rPr lang="en-US" sz="2000" dirty="0">
                <a:solidFill>
                  <a:srgbClr val="000000"/>
                </a:solidFill>
                <a:highlight>
                  <a:srgbClr val="71C1BF"/>
                </a:highlight>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"After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"var1: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"var2: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var2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"var3: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var3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endParaRPr lang="en-US" sz="2000" dirty="0"/>
          </a:p>
        </p:txBody>
      </p:sp>
      <p:pic>
        <p:nvPicPr>
          <p:cNvPr id="7" name="Picture 6">
            <a:extLst>
              <a:ext uri="{FF2B5EF4-FFF2-40B4-BE49-F238E27FC236}">
                <a16:creationId xmlns:a16="http://schemas.microsoft.com/office/drawing/2014/main" id="{25DD748C-F250-4A9D-BE10-1F0C8E173B90}"/>
              </a:ext>
            </a:extLst>
          </p:cNvPr>
          <p:cNvPicPr>
            <a:picLocks noChangeAspect="1"/>
          </p:cNvPicPr>
          <p:nvPr/>
        </p:nvPicPr>
        <p:blipFill>
          <a:blip r:embed="rId2"/>
          <a:stretch>
            <a:fillRect/>
          </a:stretch>
        </p:blipFill>
        <p:spPr>
          <a:xfrm>
            <a:off x="6945358" y="1783710"/>
            <a:ext cx="5246642" cy="4572640"/>
          </a:xfrm>
          <a:prstGeom prst="rect">
            <a:avLst/>
          </a:prstGeom>
        </p:spPr>
      </p:pic>
      <p:graphicFrame>
        <p:nvGraphicFramePr>
          <p:cNvPr id="8" name="Table 16">
            <a:extLst>
              <a:ext uri="{FF2B5EF4-FFF2-40B4-BE49-F238E27FC236}">
                <a16:creationId xmlns:a16="http://schemas.microsoft.com/office/drawing/2014/main" id="{ED1BE8A7-6358-4C2F-9479-744C6E4A4827}"/>
              </a:ext>
            </a:extLst>
          </p:cNvPr>
          <p:cNvGraphicFramePr>
            <a:graphicFrameLocks noGrp="1"/>
          </p:cNvGraphicFramePr>
          <p:nvPr>
            <p:extLst>
              <p:ext uri="{D42A27DB-BD31-4B8C-83A1-F6EECF244321}">
                <p14:modId xmlns:p14="http://schemas.microsoft.com/office/powerpoint/2010/main" val="4211992257"/>
              </p:ext>
            </p:extLst>
          </p:nvPr>
        </p:nvGraphicFramePr>
        <p:xfrm>
          <a:off x="106016" y="1955986"/>
          <a:ext cx="1328541" cy="767080"/>
        </p:xfrm>
        <a:graphic>
          <a:graphicData uri="http://schemas.openxmlformats.org/drawingml/2006/table">
            <a:tbl>
              <a:tblPr firstRow="1" bandRow="1">
                <a:tableStyleId>{5C22544A-7EE6-4342-B048-85BDC9FD1C3A}</a:tableStyleId>
              </a:tblPr>
              <a:tblGrid>
                <a:gridCol w="1328541">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005FFDC4</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150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0CBA5D50-DE7C-4721-9A01-D0EE023FE0CF}"/>
              </a:ext>
            </a:extLst>
          </p:cNvPr>
          <p:cNvSpPr/>
          <p:nvPr/>
        </p:nvSpPr>
        <p:spPr>
          <a:xfrm>
            <a:off x="560310" y="1491565"/>
            <a:ext cx="503188" cy="461665"/>
          </a:xfrm>
          <a:prstGeom prst="rect">
            <a:avLst/>
          </a:prstGeom>
          <a:noFill/>
          <a:ln>
            <a:noFill/>
          </a:ln>
        </p:spPr>
        <p:txBody>
          <a:bodyPr wrap="square">
            <a:spAutoFit/>
          </a:bodyPr>
          <a:lstStyle/>
          <a:p>
            <a:pPr algn="just"/>
            <a:r>
              <a:rPr lang="en-US" sz="2400" b="1" dirty="0">
                <a:highlight>
                  <a:srgbClr val="FFFF00"/>
                </a:highlight>
              </a:rPr>
              <a:t>p1</a:t>
            </a:r>
            <a:endParaRPr lang="en-RW" sz="2400" b="1" dirty="0">
              <a:highlight>
                <a:srgbClr val="FFFF00"/>
              </a:highlight>
            </a:endParaRPr>
          </a:p>
        </p:txBody>
      </p:sp>
      <p:graphicFrame>
        <p:nvGraphicFramePr>
          <p:cNvPr id="10" name="Table 16">
            <a:extLst>
              <a:ext uri="{FF2B5EF4-FFF2-40B4-BE49-F238E27FC236}">
                <a16:creationId xmlns:a16="http://schemas.microsoft.com/office/drawing/2014/main" id="{20B6926E-C7A4-43D2-AD1F-3EBA4CDB169A}"/>
              </a:ext>
            </a:extLst>
          </p:cNvPr>
          <p:cNvGraphicFramePr>
            <a:graphicFrameLocks noGrp="1"/>
          </p:cNvGraphicFramePr>
          <p:nvPr>
            <p:extLst>
              <p:ext uri="{D42A27DB-BD31-4B8C-83A1-F6EECF244321}">
                <p14:modId xmlns:p14="http://schemas.microsoft.com/office/powerpoint/2010/main" val="1366481788"/>
              </p:ext>
            </p:extLst>
          </p:nvPr>
        </p:nvGraphicFramePr>
        <p:xfrm>
          <a:off x="2186827" y="1955986"/>
          <a:ext cx="1192478" cy="767080"/>
        </p:xfrm>
        <a:graphic>
          <a:graphicData uri="http://schemas.openxmlformats.org/drawingml/2006/table">
            <a:tbl>
              <a:tblPr firstRow="1" bandRow="1">
                <a:tableStyleId>{5C22544A-7EE6-4342-B048-85BDC9FD1C3A}</a:tableStyleId>
              </a:tblPr>
              <a:tblGrid>
                <a:gridCol w="1192478">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10</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highlight>
                            <a:srgbClr val="00FFFF"/>
                          </a:highlight>
                        </a:rPr>
                        <a:t>005FFDC4</a:t>
                      </a:r>
                      <a:endParaRPr lang="en-RW" sz="2000" dirty="0">
                        <a:solidFill>
                          <a:sysClr val="windowText" lastClr="000000"/>
                        </a:solidFill>
                        <a:highlight>
                          <a:srgbClr val="00FFFF"/>
                        </a:highlight>
                      </a:endParaRPr>
                    </a:p>
                  </a:txBody>
                  <a:tcPr/>
                </a:tc>
                <a:extLst>
                  <a:ext uri="{0D108BD9-81ED-4DB2-BD59-A6C34878D82A}">
                    <a16:rowId xmlns:a16="http://schemas.microsoft.com/office/drawing/2014/main" val="43688871"/>
                  </a:ext>
                </a:extLst>
              </a:tr>
            </a:tbl>
          </a:graphicData>
        </a:graphic>
      </p:graphicFrame>
      <p:sp>
        <p:nvSpPr>
          <p:cNvPr id="11" name="Rectangle 10">
            <a:extLst>
              <a:ext uri="{FF2B5EF4-FFF2-40B4-BE49-F238E27FC236}">
                <a16:creationId xmlns:a16="http://schemas.microsoft.com/office/drawing/2014/main" id="{56876597-ECB6-4EDF-8F95-F677AD404D41}"/>
              </a:ext>
            </a:extLst>
          </p:cNvPr>
          <p:cNvSpPr/>
          <p:nvPr/>
        </p:nvSpPr>
        <p:spPr>
          <a:xfrm>
            <a:off x="2294710" y="1481186"/>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graphicFrame>
        <p:nvGraphicFramePr>
          <p:cNvPr id="12" name="Table 16">
            <a:extLst>
              <a:ext uri="{FF2B5EF4-FFF2-40B4-BE49-F238E27FC236}">
                <a16:creationId xmlns:a16="http://schemas.microsoft.com/office/drawing/2014/main" id="{6DA7CC48-2F7A-44AE-9D67-5E254ED006D5}"/>
              </a:ext>
            </a:extLst>
          </p:cNvPr>
          <p:cNvGraphicFramePr>
            <a:graphicFrameLocks noGrp="1"/>
          </p:cNvGraphicFramePr>
          <p:nvPr>
            <p:extLst>
              <p:ext uri="{D42A27DB-BD31-4B8C-83A1-F6EECF244321}">
                <p14:modId xmlns:p14="http://schemas.microsoft.com/office/powerpoint/2010/main" val="3674181180"/>
              </p:ext>
            </p:extLst>
          </p:nvPr>
        </p:nvGraphicFramePr>
        <p:xfrm>
          <a:off x="3667550" y="1955986"/>
          <a:ext cx="1328541" cy="767080"/>
        </p:xfrm>
        <a:graphic>
          <a:graphicData uri="http://schemas.openxmlformats.org/drawingml/2006/table">
            <a:tbl>
              <a:tblPr firstRow="1" bandRow="1">
                <a:tableStyleId>{5C22544A-7EE6-4342-B048-85BDC9FD1C3A}</a:tableStyleId>
              </a:tblPr>
              <a:tblGrid>
                <a:gridCol w="1328541">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CAFA2"/>
                          </a:highlight>
                        </a:rPr>
                        <a:t>005FFDC8</a:t>
                      </a:r>
                      <a:endParaRPr lang="en-RW" sz="2000" dirty="0">
                        <a:solidFill>
                          <a:sysClr val="windowText" lastClr="000000"/>
                        </a:solidFill>
                        <a:highlight>
                          <a:srgbClr val="FCAFA2"/>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150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3" name="Rectangle 12">
            <a:extLst>
              <a:ext uri="{FF2B5EF4-FFF2-40B4-BE49-F238E27FC236}">
                <a16:creationId xmlns:a16="http://schemas.microsoft.com/office/drawing/2014/main" id="{CBA25A86-3DD1-419C-BC54-62B4CCDB208E}"/>
              </a:ext>
            </a:extLst>
          </p:cNvPr>
          <p:cNvSpPr/>
          <p:nvPr/>
        </p:nvSpPr>
        <p:spPr>
          <a:xfrm>
            <a:off x="4121844" y="1491565"/>
            <a:ext cx="503188" cy="461665"/>
          </a:xfrm>
          <a:prstGeom prst="rect">
            <a:avLst/>
          </a:prstGeom>
          <a:noFill/>
          <a:ln>
            <a:noFill/>
          </a:ln>
        </p:spPr>
        <p:txBody>
          <a:bodyPr wrap="square">
            <a:spAutoFit/>
          </a:bodyPr>
          <a:lstStyle/>
          <a:p>
            <a:pPr algn="just"/>
            <a:r>
              <a:rPr lang="en-US" sz="2400" b="1" dirty="0">
                <a:highlight>
                  <a:srgbClr val="FFFF00"/>
                </a:highlight>
              </a:rPr>
              <a:t>p1</a:t>
            </a:r>
            <a:endParaRPr lang="en-RW" sz="2400" b="1" dirty="0">
              <a:highlight>
                <a:srgbClr val="FFFF00"/>
              </a:highlight>
            </a:endParaRPr>
          </a:p>
        </p:txBody>
      </p:sp>
      <p:graphicFrame>
        <p:nvGraphicFramePr>
          <p:cNvPr id="14" name="Table 16">
            <a:extLst>
              <a:ext uri="{FF2B5EF4-FFF2-40B4-BE49-F238E27FC236}">
                <a16:creationId xmlns:a16="http://schemas.microsoft.com/office/drawing/2014/main" id="{C77C1706-2BC7-4876-A394-4E607A676491}"/>
              </a:ext>
            </a:extLst>
          </p:cNvPr>
          <p:cNvGraphicFramePr>
            <a:graphicFrameLocks noGrp="1"/>
          </p:cNvGraphicFramePr>
          <p:nvPr>
            <p:extLst>
              <p:ext uri="{D42A27DB-BD31-4B8C-83A1-F6EECF244321}">
                <p14:modId xmlns:p14="http://schemas.microsoft.com/office/powerpoint/2010/main" val="2983319573"/>
              </p:ext>
            </p:extLst>
          </p:nvPr>
        </p:nvGraphicFramePr>
        <p:xfrm>
          <a:off x="5602584" y="1955986"/>
          <a:ext cx="1192478" cy="767080"/>
        </p:xfrm>
        <a:graphic>
          <a:graphicData uri="http://schemas.openxmlformats.org/drawingml/2006/table">
            <a:tbl>
              <a:tblPr firstRow="1" bandRow="1">
                <a:tableStyleId>{5C22544A-7EE6-4342-B048-85BDC9FD1C3A}</a:tableStyleId>
              </a:tblPr>
              <a:tblGrid>
                <a:gridCol w="1192478">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10</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dirty="0">
                          <a:solidFill>
                            <a:sysClr val="windowText" lastClr="000000"/>
                          </a:solidFill>
                        </a:rPr>
                        <a:t>005FFDC4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5" name="Rectangle 14">
            <a:extLst>
              <a:ext uri="{FF2B5EF4-FFF2-40B4-BE49-F238E27FC236}">
                <a16:creationId xmlns:a16="http://schemas.microsoft.com/office/drawing/2014/main" id="{0B3FA2F1-D66E-4BE8-A08F-611C85255520}"/>
              </a:ext>
            </a:extLst>
          </p:cNvPr>
          <p:cNvSpPr/>
          <p:nvPr/>
        </p:nvSpPr>
        <p:spPr>
          <a:xfrm>
            <a:off x="5710467" y="1481186"/>
            <a:ext cx="927662" cy="461665"/>
          </a:xfrm>
          <a:prstGeom prst="rect">
            <a:avLst/>
          </a:prstGeom>
          <a:noFill/>
          <a:ln>
            <a:noFill/>
          </a:ln>
        </p:spPr>
        <p:txBody>
          <a:bodyPr wrap="square">
            <a:spAutoFit/>
          </a:bodyPr>
          <a:lstStyle/>
          <a:p>
            <a:pPr algn="ctr"/>
            <a:r>
              <a:rPr lang="en-US" sz="2400" b="1" dirty="0">
                <a:highlight>
                  <a:srgbClr val="FFFF00"/>
                </a:highlight>
              </a:rPr>
              <a:t>var1</a:t>
            </a:r>
            <a:endParaRPr lang="en-RW" sz="2400" b="1" dirty="0">
              <a:highlight>
                <a:srgbClr val="FFFF00"/>
              </a:highlight>
            </a:endParaRPr>
          </a:p>
        </p:txBody>
      </p:sp>
      <p:sp>
        <p:nvSpPr>
          <p:cNvPr id="16" name="Rectangle 15">
            <a:extLst>
              <a:ext uri="{FF2B5EF4-FFF2-40B4-BE49-F238E27FC236}">
                <a16:creationId xmlns:a16="http://schemas.microsoft.com/office/drawing/2014/main" id="{9271DF65-6290-4E1B-BB0D-C0F63DE4B92B}"/>
              </a:ext>
            </a:extLst>
          </p:cNvPr>
          <p:cNvSpPr/>
          <p:nvPr/>
        </p:nvSpPr>
        <p:spPr>
          <a:xfrm>
            <a:off x="850219" y="1048662"/>
            <a:ext cx="1298721" cy="461665"/>
          </a:xfrm>
          <a:prstGeom prst="rect">
            <a:avLst/>
          </a:prstGeom>
          <a:noFill/>
          <a:ln>
            <a:noFill/>
          </a:ln>
        </p:spPr>
        <p:txBody>
          <a:bodyPr wrap="square">
            <a:spAutoFit/>
          </a:bodyPr>
          <a:lstStyle/>
          <a:p>
            <a:pPr algn="ctr"/>
            <a:r>
              <a:rPr lang="en-US" sz="2400" b="1" u="sng" dirty="0"/>
              <a:t>Before</a:t>
            </a:r>
            <a:endParaRPr lang="en-RW" sz="2400" b="1" u="sng" dirty="0"/>
          </a:p>
        </p:txBody>
      </p:sp>
      <p:sp>
        <p:nvSpPr>
          <p:cNvPr id="17" name="Rectangle 16">
            <a:extLst>
              <a:ext uri="{FF2B5EF4-FFF2-40B4-BE49-F238E27FC236}">
                <a16:creationId xmlns:a16="http://schemas.microsoft.com/office/drawing/2014/main" id="{933B4932-8A78-4ECA-8D60-82C2725E178C}"/>
              </a:ext>
            </a:extLst>
          </p:cNvPr>
          <p:cNvSpPr/>
          <p:nvPr/>
        </p:nvSpPr>
        <p:spPr>
          <a:xfrm>
            <a:off x="4414636" y="1016765"/>
            <a:ext cx="1298721" cy="461665"/>
          </a:xfrm>
          <a:prstGeom prst="rect">
            <a:avLst/>
          </a:prstGeom>
          <a:noFill/>
          <a:ln>
            <a:noFill/>
          </a:ln>
        </p:spPr>
        <p:txBody>
          <a:bodyPr wrap="square">
            <a:spAutoFit/>
          </a:bodyPr>
          <a:lstStyle/>
          <a:p>
            <a:pPr algn="ctr"/>
            <a:r>
              <a:rPr lang="en-US" sz="2400" b="1" u="sng" dirty="0"/>
              <a:t>After</a:t>
            </a:r>
            <a:endParaRPr lang="en-RW" sz="2400" b="1" u="sng" dirty="0"/>
          </a:p>
        </p:txBody>
      </p:sp>
      <p:sp>
        <p:nvSpPr>
          <p:cNvPr id="18" name="TextBox 17">
            <a:extLst>
              <a:ext uri="{FF2B5EF4-FFF2-40B4-BE49-F238E27FC236}">
                <a16:creationId xmlns:a16="http://schemas.microsoft.com/office/drawing/2014/main" id="{D08AE117-4096-468C-8926-CA884C5FC6B5}"/>
              </a:ext>
            </a:extLst>
          </p:cNvPr>
          <p:cNvSpPr txBox="1"/>
          <p:nvPr/>
        </p:nvSpPr>
        <p:spPr>
          <a:xfrm>
            <a:off x="6945358" y="413080"/>
            <a:ext cx="4698727" cy="1200329"/>
          </a:xfrm>
          <a:prstGeom prst="rect">
            <a:avLst/>
          </a:prstGeom>
          <a:solidFill>
            <a:schemeClr val="accent6">
              <a:lumMod val="60000"/>
              <a:lumOff val="40000"/>
            </a:schemeClr>
          </a:solidFill>
        </p:spPr>
        <p:txBody>
          <a:bodyPr wrap="square" rtlCol="0">
            <a:spAutoFit/>
          </a:bodyPr>
          <a:lstStyle/>
          <a:p>
            <a:pPr algn="ctr"/>
            <a:r>
              <a:rPr lang="en-US" sz="2400" dirty="0">
                <a:highlight>
                  <a:srgbClr val="71C1BF"/>
                </a:highlight>
              </a:rPr>
              <a:t>In this case, </a:t>
            </a:r>
            <a:r>
              <a:rPr lang="en-US" sz="2400" dirty="0">
                <a:highlight>
                  <a:srgbClr val="FFFF00"/>
                </a:highlight>
              </a:rPr>
              <a:t>*p1 </a:t>
            </a:r>
            <a:r>
              <a:rPr lang="en-US" sz="2400" dirty="0">
                <a:highlight>
                  <a:srgbClr val="71C1BF"/>
                </a:highlight>
              </a:rPr>
              <a:t>will be evaluated first and its value will be displayed to the console!</a:t>
            </a:r>
          </a:p>
        </p:txBody>
      </p:sp>
      <p:cxnSp>
        <p:nvCxnSpPr>
          <p:cNvPr id="19" name="Straight Arrow Connector 18">
            <a:extLst>
              <a:ext uri="{FF2B5EF4-FFF2-40B4-BE49-F238E27FC236}">
                <a16:creationId xmlns:a16="http://schemas.microsoft.com/office/drawing/2014/main" id="{EBE03B95-EF5E-4743-98DA-40ED88E811C9}"/>
              </a:ext>
            </a:extLst>
          </p:cNvPr>
          <p:cNvCxnSpPr>
            <a:cxnSpLocks/>
            <a:stCxn id="8" idx="3"/>
            <a:endCxn id="10" idx="1"/>
          </p:cNvCxnSpPr>
          <p:nvPr/>
        </p:nvCxnSpPr>
        <p:spPr>
          <a:xfrm>
            <a:off x="1434557" y="2339526"/>
            <a:ext cx="7522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455964-480D-4340-AA10-CDAEAA84284D}"/>
              </a:ext>
            </a:extLst>
          </p:cNvPr>
          <p:cNvCxnSpPr>
            <a:cxnSpLocks/>
          </p:cNvCxnSpPr>
          <p:nvPr/>
        </p:nvCxnSpPr>
        <p:spPr>
          <a:xfrm>
            <a:off x="4958197" y="2339526"/>
            <a:ext cx="7522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A97B08DB-9FE3-46B4-9F3B-0C23EC95F520}"/>
              </a:ext>
            </a:extLst>
          </p:cNvPr>
          <p:cNvSpPr/>
          <p:nvPr/>
        </p:nvSpPr>
        <p:spPr>
          <a:xfrm>
            <a:off x="5075584" y="2173358"/>
            <a:ext cx="276220" cy="35780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46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fontScale="90000"/>
          </a:bodyPr>
          <a:lstStyle/>
          <a:p>
            <a:pPr algn="ctr"/>
            <a:r>
              <a:rPr lang="en-US" sz="5400" b="1" dirty="0"/>
              <a:t>Array of primitive data type (int, char, double) </a:t>
            </a:r>
            <a:r>
              <a:rPr lang="en-US" sz="5400" dirty="0"/>
              <a:t>and </a:t>
            </a:r>
            <a:r>
              <a:rPr lang="en-US" sz="5400" b="1" dirty="0"/>
              <a:t>using pointers to access it</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23</a:t>
            </a:fld>
            <a:endParaRPr lang="en-RW"/>
          </a:p>
        </p:txBody>
      </p:sp>
    </p:spTree>
    <p:extLst>
      <p:ext uri="{BB962C8B-B14F-4D97-AF65-F5344CB8AC3E}">
        <p14:creationId xmlns:p14="http://schemas.microsoft.com/office/powerpoint/2010/main" val="303008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D6C9-2E61-4837-A2EF-5CDF499D8C14}"/>
              </a:ext>
            </a:extLst>
          </p:cNvPr>
          <p:cNvSpPr>
            <a:spLocks noGrp="1"/>
          </p:cNvSpPr>
          <p:nvPr>
            <p:ph type="title"/>
          </p:nvPr>
        </p:nvSpPr>
        <p:spPr>
          <a:xfrm>
            <a:off x="427383" y="412451"/>
            <a:ext cx="10515600" cy="771344"/>
          </a:xfrm>
        </p:spPr>
        <p:txBody>
          <a:bodyPr/>
          <a:lstStyle/>
          <a:p>
            <a:pPr algn="ctr"/>
            <a:r>
              <a:rPr lang="en-US" dirty="0"/>
              <a:t>Int array and pointer</a:t>
            </a:r>
          </a:p>
        </p:txBody>
      </p:sp>
      <p:sp>
        <p:nvSpPr>
          <p:cNvPr id="4" name="Slide Number Placeholder 3">
            <a:extLst>
              <a:ext uri="{FF2B5EF4-FFF2-40B4-BE49-F238E27FC236}">
                <a16:creationId xmlns:a16="http://schemas.microsoft.com/office/drawing/2014/main" id="{F011E35D-5688-414B-88F7-96AAD0C30B24}"/>
              </a:ext>
            </a:extLst>
          </p:cNvPr>
          <p:cNvSpPr>
            <a:spLocks noGrp="1"/>
          </p:cNvSpPr>
          <p:nvPr>
            <p:ph type="sldNum" sz="quarter" idx="12"/>
          </p:nvPr>
        </p:nvSpPr>
        <p:spPr/>
        <p:txBody>
          <a:bodyPr/>
          <a:lstStyle/>
          <a:p>
            <a:fld id="{583C1354-0F4F-4118-983A-17CBBA946E76}" type="slidenum">
              <a:rPr lang="en-RW" smtClean="0"/>
              <a:t>24</a:t>
            </a:fld>
            <a:endParaRPr lang="en-RW"/>
          </a:p>
        </p:txBody>
      </p:sp>
      <p:pic>
        <p:nvPicPr>
          <p:cNvPr id="5" name="Picture 4">
            <a:extLst>
              <a:ext uri="{FF2B5EF4-FFF2-40B4-BE49-F238E27FC236}">
                <a16:creationId xmlns:a16="http://schemas.microsoft.com/office/drawing/2014/main" id="{3D66AE89-AD39-40A2-A292-4FBCC792A604}"/>
              </a:ext>
            </a:extLst>
          </p:cNvPr>
          <p:cNvPicPr>
            <a:picLocks noChangeAspect="1"/>
          </p:cNvPicPr>
          <p:nvPr/>
        </p:nvPicPr>
        <p:blipFill>
          <a:blip r:embed="rId2"/>
          <a:stretch>
            <a:fillRect/>
          </a:stretch>
        </p:blipFill>
        <p:spPr>
          <a:xfrm>
            <a:off x="7331198" y="3798097"/>
            <a:ext cx="4817732" cy="2558253"/>
          </a:xfrm>
          <a:prstGeom prst="rect">
            <a:avLst/>
          </a:prstGeom>
        </p:spPr>
      </p:pic>
      <p:sp>
        <p:nvSpPr>
          <p:cNvPr id="6" name="Rectangle 5">
            <a:extLst>
              <a:ext uri="{FF2B5EF4-FFF2-40B4-BE49-F238E27FC236}">
                <a16:creationId xmlns:a16="http://schemas.microsoft.com/office/drawing/2014/main" id="{BE0353F1-6E57-485B-97A7-AF32CDD394B0}"/>
              </a:ext>
            </a:extLst>
          </p:cNvPr>
          <p:cNvSpPr/>
          <p:nvPr/>
        </p:nvSpPr>
        <p:spPr>
          <a:xfrm>
            <a:off x="43070" y="715379"/>
            <a:ext cx="7815472" cy="5324535"/>
          </a:xfrm>
          <a:prstGeom prst="rect">
            <a:avLst/>
          </a:prstGeom>
        </p:spPr>
        <p:txBody>
          <a:bodyPr wrap="square">
            <a:spAutoFit/>
          </a:bodyPr>
          <a:lstStyle/>
          <a:p>
            <a:r>
              <a:rPr lang="en-US" sz="1700" dirty="0">
                <a:solidFill>
                  <a:srgbClr val="808080"/>
                </a:solidFill>
                <a:latin typeface="Consolas" panose="020B0609020204030204" pitchFamily="49" charset="0"/>
              </a:rPr>
              <a:t>#include</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&lt;iostream&gt;</a:t>
            </a:r>
            <a:endParaRPr lang="en-US" sz="1700" dirty="0">
              <a:solidFill>
                <a:srgbClr val="000000"/>
              </a:solidFill>
              <a:latin typeface="Consolas" panose="020B0609020204030204" pitchFamily="49" charset="0"/>
            </a:endParaRPr>
          </a:p>
          <a:p>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namespace</a:t>
            </a:r>
            <a:r>
              <a:rPr lang="en-US" sz="1700" dirty="0">
                <a:solidFill>
                  <a:srgbClr val="000000"/>
                </a:solidFill>
                <a:latin typeface="Consolas" panose="020B0609020204030204" pitchFamily="49" charset="0"/>
              </a:rPr>
              <a:t> std;</a:t>
            </a:r>
          </a:p>
          <a:p>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main()</a:t>
            </a:r>
          </a:p>
          <a:p>
            <a:r>
              <a:rPr lang="en-US" sz="1700" dirty="0">
                <a:solidFill>
                  <a:srgbClr val="000000"/>
                </a:solidFill>
                <a:latin typeface="Consolas" panose="020B0609020204030204" pitchFamily="49" charset="0"/>
              </a:rPr>
              <a:t>{</a:t>
            </a:r>
          </a:p>
          <a:p>
            <a:pPr lvl="1"/>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arr</a:t>
            </a:r>
            <a:r>
              <a:rPr lang="en-US" sz="1700" dirty="0">
                <a:solidFill>
                  <a:srgbClr val="000000"/>
                </a:solidFill>
                <a:latin typeface="Consolas" panose="020B0609020204030204" pitchFamily="49" charset="0"/>
              </a:rPr>
              <a:t>[4] = { 1,2,3,4 };</a:t>
            </a:r>
          </a:p>
          <a:p>
            <a:pPr lvl="1"/>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p;</a:t>
            </a:r>
          </a:p>
          <a:p>
            <a:pPr lvl="1"/>
            <a:r>
              <a:rPr lang="en-US" sz="1700" dirty="0">
                <a:solidFill>
                  <a:srgbClr val="000000"/>
                </a:solidFill>
                <a:latin typeface="Consolas" panose="020B0609020204030204" pitchFamily="49" charset="0"/>
              </a:rPr>
              <a:t>p = </a:t>
            </a:r>
            <a:r>
              <a:rPr lang="en-US" sz="1700" dirty="0" err="1">
                <a:solidFill>
                  <a:srgbClr val="000000"/>
                </a:solidFill>
                <a:latin typeface="Consolas" panose="020B0609020204030204" pitchFamily="49" charset="0"/>
              </a:rPr>
              <a:t>arr</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"#1"</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"Address of cell 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"Value at that cell *p: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"Address of pointer itself &amp;p: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&amp;p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endParaRPr lang="en-US" sz="1700" dirty="0">
              <a:solidFill>
                <a:srgbClr val="000000"/>
              </a:solidFill>
              <a:latin typeface="Consolas" panose="020B0609020204030204" pitchFamily="49" charset="0"/>
            </a:endParaRPr>
          </a:p>
          <a:p>
            <a:pPr lvl="1"/>
            <a:r>
              <a:rPr lang="en-US" sz="1700" dirty="0">
                <a:solidFill>
                  <a:srgbClr val="000000"/>
                </a:solidFill>
                <a:latin typeface="Consolas" panose="020B0609020204030204" pitchFamily="49" charset="0"/>
              </a:rPr>
              <a:t>p++;</a:t>
            </a:r>
          </a:p>
          <a:p>
            <a:pPr lvl="1"/>
            <a:endParaRPr lang="en-US" sz="1700" dirty="0">
              <a:solidFill>
                <a:srgbClr val="000000"/>
              </a:solidFill>
              <a:latin typeface="Consolas" panose="020B0609020204030204" pitchFamily="49" charset="0"/>
            </a:endParaRP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"#2"</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"Address of cell 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"Value at that cell *p: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err="1">
                <a:solidFill>
                  <a:srgbClr val="000000"/>
                </a:solidFill>
                <a:latin typeface="Consolas" panose="020B0609020204030204" pitchFamily="49" charset="0"/>
              </a:rPr>
              <a:t>cout</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a:solidFill>
                  <a:srgbClr val="A31515"/>
                </a:solidFill>
                <a:latin typeface="Consolas" panose="020B0609020204030204" pitchFamily="49" charset="0"/>
              </a:rPr>
              <a:t>"Address of pointer itself &amp;p: "</a:t>
            </a:r>
            <a:r>
              <a:rPr lang="en-US" sz="1700" dirty="0">
                <a:solidFill>
                  <a:srgbClr val="000000"/>
                </a:solidFill>
                <a:latin typeface="Consolas" panose="020B0609020204030204" pitchFamily="49" charset="0"/>
              </a:rPr>
              <a:t>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&amp;p </a:t>
            </a:r>
            <a:r>
              <a:rPr lang="en-US" sz="1700" dirty="0">
                <a:solidFill>
                  <a:srgbClr val="008080"/>
                </a:solidFill>
                <a:latin typeface="Consolas" panose="020B0609020204030204" pitchFamily="49" charset="0"/>
              </a:rPr>
              <a:t>&lt;&lt;</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endl</a:t>
            </a:r>
            <a:r>
              <a:rPr lang="en-US" sz="1700" dirty="0">
                <a:solidFill>
                  <a:srgbClr val="000000"/>
                </a:solidFill>
                <a:latin typeface="Consolas" panose="020B0609020204030204" pitchFamily="49" charset="0"/>
              </a:rPr>
              <a:t>;</a:t>
            </a:r>
          </a:p>
          <a:p>
            <a:pPr lvl="1"/>
            <a:r>
              <a:rPr lang="en-US" sz="1700" dirty="0">
                <a:solidFill>
                  <a:srgbClr val="0000FF"/>
                </a:solidFill>
                <a:latin typeface="Consolas" panose="020B0609020204030204" pitchFamily="49" charset="0"/>
              </a:rPr>
              <a:t>return</a:t>
            </a:r>
            <a:r>
              <a:rPr lang="en-US" sz="1700" dirty="0">
                <a:solidFill>
                  <a:srgbClr val="000000"/>
                </a:solidFill>
                <a:latin typeface="Consolas" panose="020B0609020204030204" pitchFamily="49" charset="0"/>
              </a:rPr>
              <a:t> 0;</a:t>
            </a:r>
          </a:p>
          <a:p>
            <a:r>
              <a:rPr lang="en-US" sz="1700" dirty="0">
                <a:solidFill>
                  <a:srgbClr val="000000"/>
                </a:solidFill>
                <a:latin typeface="Consolas" panose="020B0609020204030204" pitchFamily="49" charset="0"/>
              </a:rPr>
              <a:t>}</a:t>
            </a:r>
          </a:p>
        </p:txBody>
      </p:sp>
      <p:graphicFrame>
        <p:nvGraphicFramePr>
          <p:cNvPr id="7" name="Table 6">
            <a:extLst>
              <a:ext uri="{FF2B5EF4-FFF2-40B4-BE49-F238E27FC236}">
                <a16:creationId xmlns:a16="http://schemas.microsoft.com/office/drawing/2014/main" id="{A0C9CAC1-8A5A-4449-A487-ED8B7E41E251}"/>
              </a:ext>
            </a:extLst>
          </p:cNvPr>
          <p:cNvGraphicFramePr>
            <a:graphicFrameLocks noGrp="1"/>
          </p:cNvGraphicFramePr>
          <p:nvPr>
            <p:extLst>
              <p:ext uri="{D42A27DB-BD31-4B8C-83A1-F6EECF244321}">
                <p14:modId xmlns:p14="http://schemas.microsoft.com/office/powerpoint/2010/main" val="3017170255"/>
              </p:ext>
            </p:extLst>
          </p:nvPr>
        </p:nvGraphicFramePr>
        <p:xfrm>
          <a:off x="7370949" y="1217667"/>
          <a:ext cx="4817732" cy="1074331"/>
        </p:xfrm>
        <a:graphic>
          <a:graphicData uri="http://schemas.openxmlformats.org/drawingml/2006/table">
            <a:tbl>
              <a:tblPr firstRow="1" firstCol="1" bandRow="1">
                <a:tableStyleId>{5C22544A-7EE6-4342-B048-85BDC9FD1C3A}</a:tableStyleId>
              </a:tblPr>
              <a:tblGrid>
                <a:gridCol w="1204433">
                  <a:extLst>
                    <a:ext uri="{9D8B030D-6E8A-4147-A177-3AD203B41FA5}">
                      <a16:colId xmlns:a16="http://schemas.microsoft.com/office/drawing/2014/main" val="3428261217"/>
                    </a:ext>
                  </a:extLst>
                </a:gridCol>
                <a:gridCol w="1204433">
                  <a:extLst>
                    <a:ext uri="{9D8B030D-6E8A-4147-A177-3AD203B41FA5}">
                      <a16:colId xmlns:a16="http://schemas.microsoft.com/office/drawing/2014/main" val="1271279795"/>
                    </a:ext>
                  </a:extLst>
                </a:gridCol>
                <a:gridCol w="1204433">
                  <a:extLst>
                    <a:ext uri="{9D8B030D-6E8A-4147-A177-3AD203B41FA5}">
                      <a16:colId xmlns:a16="http://schemas.microsoft.com/office/drawing/2014/main" val="1864452999"/>
                    </a:ext>
                  </a:extLst>
                </a:gridCol>
                <a:gridCol w="1204433">
                  <a:extLst>
                    <a:ext uri="{9D8B030D-6E8A-4147-A177-3AD203B41FA5}">
                      <a16:colId xmlns:a16="http://schemas.microsoft.com/office/drawing/2014/main" val="661187650"/>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 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 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 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010FFC34</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010FFC38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010FFC42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010FFC46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8" name="Rectangle 7">
            <a:extLst>
              <a:ext uri="{FF2B5EF4-FFF2-40B4-BE49-F238E27FC236}">
                <a16:creationId xmlns:a16="http://schemas.microsoft.com/office/drawing/2014/main" id="{075117C2-D472-485C-A5D2-13C3AD9E31F6}"/>
              </a:ext>
            </a:extLst>
          </p:cNvPr>
          <p:cNvSpPr/>
          <p:nvPr/>
        </p:nvSpPr>
        <p:spPr>
          <a:xfrm>
            <a:off x="6614537" y="1442765"/>
            <a:ext cx="756413" cy="671851"/>
          </a:xfrm>
          <a:prstGeom prst="rect">
            <a:avLst/>
          </a:prstGeom>
          <a:noFill/>
          <a:ln>
            <a:noFill/>
          </a:ln>
        </p:spPr>
        <p:txBody>
          <a:bodyPr wrap="square">
            <a:spAutoFit/>
          </a:bodyPr>
          <a:lstStyle/>
          <a:p>
            <a:pPr algn="ctr">
              <a:lnSpc>
                <a:spcPct val="150000"/>
              </a:lnSpc>
            </a:pPr>
            <a:r>
              <a:rPr lang="en-US" sz="2800" b="1" dirty="0" err="1"/>
              <a:t>arr</a:t>
            </a:r>
            <a:endParaRPr lang="en-RW" sz="2800" b="1" dirty="0"/>
          </a:p>
        </p:txBody>
      </p:sp>
      <p:graphicFrame>
        <p:nvGraphicFramePr>
          <p:cNvPr id="9" name="Table 16">
            <a:extLst>
              <a:ext uri="{FF2B5EF4-FFF2-40B4-BE49-F238E27FC236}">
                <a16:creationId xmlns:a16="http://schemas.microsoft.com/office/drawing/2014/main" id="{B0325238-0281-4D48-A7C5-D21F90772821}"/>
              </a:ext>
            </a:extLst>
          </p:cNvPr>
          <p:cNvGraphicFramePr>
            <a:graphicFrameLocks noGrp="1"/>
          </p:cNvGraphicFramePr>
          <p:nvPr>
            <p:extLst>
              <p:ext uri="{D42A27DB-BD31-4B8C-83A1-F6EECF244321}">
                <p14:modId xmlns:p14="http://schemas.microsoft.com/office/powerpoint/2010/main" val="3325440333"/>
              </p:ext>
            </p:extLst>
          </p:nvPr>
        </p:nvGraphicFramePr>
        <p:xfrm>
          <a:off x="7303649" y="282304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010FFC34</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010FFC28</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ECE2B747-F254-40F2-899D-29F84AC271CA}"/>
              </a:ext>
            </a:extLst>
          </p:cNvPr>
          <p:cNvSpPr/>
          <p:nvPr/>
        </p:nvSpPr>
        <p:spPr>
          <a:xfrm>
            <a:off x="8545983" y="2915982"/>
            <a:ext cx="927662" cy="461665"/>
          </a:xfrm>
          <a:prstGeom prst="rect">
            <a:avLst/>
          </a:prstGeom>
          <a:noFill/>
          <a:ln>
            <a:noFill/>
          </a:ln>
        </p:spPr>
        <p:txBody>
          <a:bodyPr wrap="square">
            <a:spAutoFit/>
          </a:bodyPr>
          <a:lstStyle/>
          <a:p>
            <a:pPr algn="ctr"/>
            <a:r>
              <a:rPr lang="en-US" sz="2400" b="1" dirty="0">
                <a:highlight>
                  <a:srgbClr val="FFFF00"/>
                </a:highlight>
              </a:rPr>
              <a:t>p</a:t>
            </a:r>
            <a:endParaRPr lang="en-RW" sz="2400" b="1" dirty="0">
              <a:highlight>
                <a:srgbClr val="FFFF00"/>
              </a:highlight>
            </a:endParaRPr>
          </a:p>
        </p:txBody>
      </p:sp>
      <p:cxnSp>
        <p:nvCxnSpPr>
          <p:cNvPr id="12" name="Straight Arrow Connector 11">
            <a:extLst>
              <a:ext uri="{FF2B5EF4-FFF2-40B4-BE49-F238E27FC236}">
                <a16:creationId xmlns:a16="http://schemas.microsoft.com/office/drawing/2014/main" id="{5569310F-40D8-46E7-A28C-308EB8D8223A}"/>
              </a:ext>
            </a:extLst>
          </p:cNvPr>
          <p:cNvCxnSpPr/>
          <p:nvPr/>
        </p:nvCxnSpPr>
        <p:spPr>
          <a:xfrm flipV="1">
            <a:off x="8152829" y="2413153"/>
            <a:ext cx="0" cy="359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95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1617-C63F-4CAA-A25E-A5E1C2044E37}"/>
              </a:ext>
            </a:extLst>
          </p:cNvPr>
          <p:cNvSpPr>
            <a:spLocks noGrp="1"/>
          </p:cNvSpPr>
          <p:nvPr>
            <p:ph type="title"/>
          </p:nvPr>
        </p:nvSpPr>
        <p:spPr>
          <a:xfrm>
            <a:off x="149090" y="146051"/>
            <a:ext cx="10515600" cy="771344"/>
          </a:xfrm>
        </p:spPr>
        <p:txBody>
          <a:bodyPr>
            <a:normAutofit fontScale="90000"/>
          </a:bodyPr>
          <a:lstStyle/>
          <a:p>
            <a:pPr algn="ctr"/>
            <a:r>
              <a:rPr lang="en-US" dirty="0"/>
              <a:t>Using pointer method to access array </a:t>
            </a:r>
            <a:r>
              <a:rPr lang="en-US" b="1" i="1" dirty="0"/>
              <a:t>without using square brackets </a:t>
            </a:r>
          </a:p>
        </p:txBody>
      </p:sp>
      <p:sp>
        <p:nvSpPr>
          <p:cNvPr id="4" name="Slide Number Placeholder 3">
            <a:extLst>
              <a:ext uri="{FF2B5EF4-FFF2-40B4-BE49-F238E27FC236}">
                <a16:creationId xmlns:a16="http://schemas.microsoft.com/office/drawing/2014/main" id="{AA01EF59-3163-4FCC-9056-FA278972F89D}"/>
              </a:ext>
            </a:extLst>
          </p:cNvPr>
          <p:cNvSpPr>
            <a:spLocks noGrp="1"/>
          </p:cNvSpPr>
          <p:nvPr>
            <p:ph type="sldNum" sz="quarter" idx="12"/>
          </p:nvPr>
        </p:nvSpPr>
        <p:spPr/>
        <p:txBody>
          <a:bodyPr/>
          <a:lstStyle/>
          <a:p>
            <a:fld id="{583C1354-0F4F-4118-983A-17CBBA946E76}" type="slidenum">
              <a:rPr lang="en-RW" smtClean="0"/>
              <a:t>25</a:t>
            </a:fld>
            <a:endParaRPr lang="en-RW"/>
          </a:p>
        </p:txBody>
      </p:sp>
      <p:pic>
        <p:nvPicPr>
          <p:cNvPr id="7" name="Picture 6">
            <a:extLst>
              <a:ext uri="{FF2B5EF4-FFF2-40B4-BE49-F238E27FC236}">
                <a16:creationId xmlns:a16="http://schemas.microsoft.com/office/drawing/2014/main" id="{3E49FCF1-39B0-42C9-8047-72FBC887B523}"/>
              </a:ext>
            </a:extLst>
          </p:cNvPr>
          <p:cNvPicPr>
            <a:picLocks noChangeAspect="1"/>
          </p:cNvPicPr>
          <p:nvPr/>
        </p:nvPicPr>
        <p:blipFill>
          <a:blip r:embed="rId2"/>
          <a:stretch>
            <a:fillRect/>
          </a:stretch>
        </p:blipFill>
        <p:spPr>
          <a:xfrm>
            <a:off x="6882032" y="4245081"/>
            <a:ext cx="5309968" cy="1855911"/>
          </a:xfrm>
          <a:prstGeom prst="rect">
            <a:avLst/>
          </a:prstGeom>
        </p:spPr>
      </p:pic>
      <p:sp>
        <p:nvSpPr>
          <p:cNvPr id="8" name="Rectangle 7">
            <a:extLst>
              <a:ext uri="{FF2B5EF4-FFF2-40B4-BE49-F238E27FC236}">
                <a16:creationId xmlns:a16="http://schemas.microsoft.com/office/drawing/2014/main" id="{41D0B350-5C70-46BC-9021-C9A967A6BE40}"/>
              </a:ext>
            </a:extLst>
          </p:cNvPr>
          <p:cNvSpPr/>
          <p:nvPr/>
        </p:nvSpPr>
        <p:spPr>
          <a:xfrm>
            <a:off x="149090" y="696901"/>
            <a:ext cx="9631016" cy="6001643"/>
          </a:xfrm>
          <a:prstGeom prst="rect">
            <a:avLst/>
          </a:prstGeom>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arr</a:t>
            </a:r>
            <a:r>
              <a:rPr lang="en-US" sz="2000" dirty="0">
                <a:solidFill>
                  <a:srgbClr val="000000"/>
                </a:solidFill>
                <a:latin typeface="Consolas" panose="020B0609020204030204" pitchFamily="49" charset="0"/>
              </a:rPr>
              <a:t>[4] = { 1,2,3,4 };</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p;</a:t>
            </a:r>
          </a:p>
          <a:p>
            <a:pPr lvl="1"/>
            <a:r>
              <a:rPr lang="en-US" sz="2000" dirty="0">
                <a:solidFill>
                  <a:srgbClr val="000000"/>
                </a:solidFill>
                <a:latin typeface="Consolas" panose="020B0609020204030204" pitchFamily="49" charset="0"/>
              </a:rPr>
              <a:t>p = </a:t>
            </a:r>
            <a:r>
              <a:rPr lang="en-US" sz="2000" dirty="0" err="1">
                <a:solidFill>
                  <a:srgbClr val="000000"/>
                </a:solidFill>
                <a:latin typeface="Consolas" panose="020B0609020204030204" pitchFamily="49" charset="0"/>
              </a:rPr>
              <a:t>arr</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"access values using [] notation"</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4; i++)</a:t>
            </a:r>
          </a:p>
          <a:p>
            <a:pPr lvl="1"/>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arr</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p>
          <a:p>
            <a:pPr lvl="1"/>
            <a:endParaRPr lang="en-US" sz="2000"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"access values using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4; i++)</a:t>
            </a:r>
          </a:p>
          <a:p>
            <a:pPr lvl="1"/>
            <a:r>
              <a:rPr lang="en-US" sz="2000"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p>
          <a:p>
            <a:pPr lvl="2"/>
            <a:r>
              <a:rPr lang="en-US" sz="2000" dirty="0">
                <a:solidFill>
                  <a:srgbClr val="000000"/>
                </a:solidFill>
                <a:latin typeface="Consolas" panose="020B0609020204030204" pitchFamily="49" charset="0"/>
              </a:rPr>
              <a:t>p++;</a:t>
            </a:r>
          </a:p>
          <a:p>
            <a:pPr lvl="1"/>
            <a:r>
              <a:rPr lang="en-US" sz="2000" dirty="0">
                <a:solidFill>
                  <a:srgbClr val="000000"/>
                </a:solidFill>
                <a:latin typeface="Consolas" panose="020B0609020204030204" pitchFamily="49" charset="0"/>
              </a:rPr>
              <a:t>}</a:t>
            </a:r>
          </a:p>
          <a:p>
            <a:pPr lvl="1"/>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8340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0FB325-3058-4428-9845-66831773A9A3}"/>
              </a:ext>
            </a:extLst>
          </p:cNvPr>
          <p:cNvSpPr>
            <a:spLocks noGrp="1"/>
          </p:cNvSpPr>
          <p:nvPr>
            <p:ph type="sldNum" sz="quarter" idx="12"/>
          </p:nvPr>
        </p:nvSpPr>
        <p:spPr/>
        <p:txBody>
          <a:bodyPr/>
          <a:lstStyle/>
          <a:p>
            <a:fld id="{583C1354-0F4F-4118-983A-17CBBA946E76}" type="slidenum">
              <a:rPr lang="en-RW" smtClean="0"/>
              <a:t>26</a:t>
            </a:fld>
            <a:endParaRPr lang="en-RW"/>
          </a:p>
        </p:txBody>
      </p:sp>
      <p:sp>
        <p:nvSpPr>
          <p:cNvPr id="5" name="Rectangle 4">
            <a:extLst>
              <a:ext uri="{FF2B5EF4-FFF2-40B4-BE49-F238E27FC236}">
                <a16:creationId xmlns:a16="http://schemas.microsoft.com/office/drawing/2014/main" id="{223FC43F-F2DF-4DB2-8429-51758232F4D6}"/>
              </a:ext>
            </a:extLst>
          </p:cNvPr>
          <p:cNvSpPr/>
          <p:nvPr/>
        </p:nvSpPr>
        <p:spPr>
          <a:xfrm>
            <a:off x="231397" y="1515437"/>
            <a:ext cx="11211340" cy="4524315"/>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[4] = { 11,2,32,</a:t>
            </a:r>
            <a:r>
              <a:rPr lang="en-US" sz="2400" dirty="0">
                <a:solidFill>
                  <a:srgbClr val="000000"/>
                </a:solidFill>
                <a:highlight>
                  <a:srgbClr val="FFFF00"/>
                </a:highlight>
                <a:latin typeface="Consolas" panose="020B0609020204030204" pitchFamily="49" charset="0"/>
              </a:rPr>
              <a:t>43</a:t>
            </a:r>
            <a:r>
              <a:rPr lang="en-US" sz="2400" dirty="0">
                <a:solidFill>
                  <a:srgbClr val="000000"/>
                </a:solidFill>
                <a:latin typeface="Consolas" panose="020B0609020204030204" pitchFamily="49" charset="0"/>
              </a:rPr>
              <a:t> };</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a:t>
            </a:r>
          </a:p>
          <a:p>
            <a:pPr lvl="1"/>
            <a:r>
              <a:rPr lang="en-US" sz="2400" dirty="0">
                <a:solidFill>
                  <a:srgbClr val="000000"/>
                </a:solidFill>
                <a:latin typeface="Consolas" panose="020B0609020204030204" pitchFamily="49" charset="0"/>
              </a:rPr>
              <a:t>p =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"access value at 4th cell using pointer"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00"/>
                </a:solidFill>
                <a:highlight>
                  <a:srgbClr val="FFFF00"/>
                </a:highlight>
                <a:latin typeface="Consolas" panose="020B0609020204030204" pitchFamily="49" charset="0"/>
              </a:rPr>
              <a:t>p=p+3;</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*p</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7F0BE1EE-2DF2-4A91-9203-58337FF0F878}"/>
              </a:ext>
            </a:extLst>
          </p:cNvPr>
          <p:cNvPicPr>
            <a:picLocks noChangeAspect="1"/>
          </p:cNvPicPr>
          <p:nvPr/>
        </p:nvPicPr>
        <p:blipFill>
          <a:blip r:embed="rId2"/>
          <a:stretch>
            <a:fillRect/>
          </a:stretch>
        </p:blipFill>
        <p:spPr>
          <a:xfrm>
            <a:off x="4406556" y="4761745"/>
            <a:ext cx="7683256" cy="1278007"/>
          </a:xfrm>
          <a:prstGeom prst="rect">
            <a:avLst/>
          </a:prstGeom>
        </p:spPr>
      </p:pic>
      <p:sp>
        <p:nvSpPr>
          <p:cNvPr id="7" name="TextBox 6">
            <a:extLst>
              <a:ext uri="{FF2B5EF4-FFF2-40B4-BE49-F238E27FC236}">
                <a16:creationId xmlns:a16="http://schemas.microsoft.com/office/drawing/2014/main" id="{ADC169CC-1426-416A-B20D-9B071646435F}"/>
              </a:ext>
            </a:extLst>
          </p:cNvPr>
          <p:cNvSpPr txBox="1"/>
          <p:nvPr/>
        </p:nvSpPr>
        <p:spPr>
          <a:xfrm>
            <a:off x="5721816" y="1568931"/>
            <a:ext cx="5777567" cy="1569660"/>
          </a:xfrm>
          <a:prstGeom prst="rect">
            <a:avLst/>
          </a:prstGeom>
          <a:solidFill>
            <a:schemeClr val="accent6">
              <a:lumMod val="60000"/>
              <a:lumOff val="40000"/>
            </a:schemeClr>
          </a:solidFill>
        </p:spPr>
        <p:txBody>
          <a:bodyPr wrap="square" rtlCol="0">
            <a:spAutoFit/>
          </a:bodyPr>
          <a:lstStyle/>
          <a:p>
            <a:pPr algn="ctr"/>
            <a:r>
              <a:rPr lang="en-US" sz="2400" i="1" dirty="0"/>
              <a:t>Access 4</a:t>
            </a:r>
            <a:r>
              <a:rPr lang="en-US" sz="2400" i="1" baseline="30000" dirty="0"/>
              <a:t>th</a:t>
            </a:r>
            <a:r>
              <a:rPr lang="en-US" sz="2400" i="1" dirty="0"/>
              <a:t> cell by adding 3 into its current address. Thus, 3 is added to base address and pointer is made to now point cell#3 instead of cell#0</a:t>
            </a:r>
            <a:endParaRPr lang="en-US" sz="2400" i="1" dirty="0">
              <a:highlight>
                <a:srgbClr val="FFFF00"/>
              </a:highlight>
            </a:endParaRPr>
          </a:p>
        </p:txBody>
      </p:sp>
      <p:sp>
        <p:nvSpPr>
          <p:cNvPr id="8" name="Title 1">
            <a:extLst>
              <a:ext uri="{FF2B5EF4-FFF2-40B4-BE49-F238E27FC236}">
                <a16:creationId xmlns:a16="http://schemas.microsoft.com/office/drawing/2014/main" id="{213602DC-50E5-4F89-8507-A8150EAC9122}"/>
              </a:ext>
            </a:extLst>
          </p:cNvPr>
          <p:cNvSpPr>
            <a:spLocks noGrp="1"/>
          </p:cNvSpPr>
          <p:nvPr>
            <p:ph type="title"/>
          </p:nvPr>
        </p:nvSpPr>
        <p:spPr>
          <a:xfrm>
            <a:off x="361125" y="530997"/>
            <a:ext cx="10515600" cy="771344"/>
          </a:xfrm>
        </p:spPr>
        <p:txBody>
          <a:bodyPr>
            <a:normAutofit/>
          </a:bodyPr>
          <a:lstStyle/>
          <a:p>
            <a:pPr algn="ctr"/>
            <a:r>
              <a:rPr lang="en-US" dirty="0"/>
              <a:t>Directly accessing any cell of an array with pointer notation</a:t>
            </a:r>
            <a:endParaRPr lang="en-US" b="1" i="1" dirty="0"/>
          </a:p>
        </p:txBody>
      </p:sp>
    </p:spTree>
    <p:extLst>
      <p:ext uri="{BB962C8B-B14F-4D97-AF65-F5344CB8AC3E}">
        <p14:creationId xmlns:p14="http://schemas.microsoft.com/office/powerpoint/2010/main" val="253157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1617-C63F-4CAA-A25E-A5E1C2044E37}"/>
              </a:ext>
            </a:extLst>
          </p:cNvPr>
          <p:cNvSpPr>
            <a:spLocks noGrp="1"/>
          </p:cNvSpPr>
          <p:nvPr>
            <p:ph type="title"/>
          </p:nvPr>
        </p:nvSpPr>
        <p:spPr>
          <a:xfrm>
            <a:off x="361125" y="530997"/>
            <a:ext cx="10515600" cy="771344"/>
          </a:xfrm>
        </p:spPr>
        <p:txBody>
          <a:bodyPr>
            <a:normAutofit fontScale="90000"/>
          </a:bodyPr>
          <a:lstStyle/>
          <a:p>
            <a:pPr algn="ctr"/>
            <a:r>
              <a:rPr lang="en-US" dirty="0"/>
              <a:t>Beware of operators’ precedence while writing any expression related to pointers!</a:t>
            </a:r>
            <a:endParaRPr lang="en-US" b="1" i="1" dirty="0"/>
          </a:p>
        </p:txBody>
      </p:sp>
      <p:sp>
        <p:nvSpPr>
          <p:cNvPr id="4" name="Slide Number Placeholder 3">
            <a:extLst>
              <a:ext uri="{FF2B5EF4-FFF2-40B4-BE49-F238E27FC236}">
                <a16:creationId xmlns:a16="http://schemas.microsoft.com/office/drawing/2014/main" id="{AA01EF59-3163-4FCC-9056-FA278972F89D}"/>
              </a:ext>
            </a:extLst>
          </p:cNvPr>
          <p:cNvSpPr>
            <a:spLocks noGrp="1"/>
          </p:cNvSpPr>
          <p:nvPr>
            <p:ph type="sldNum" sz="quarter" idx="12"/>
          </p:nvPr>
        </p:nvSpPr>
        <p:spPr/>
        <p:txBody>
          <a:bodyPr/>
          <a:lstStyle/>
          <a:p>
            <a:fld id="{583C1354-0F4F-4118-983A-17CBBA946E76}" type="slidenum">
              <a:rPr lang="en-RW" smtClean="0"/>
              <a:t>27</a:t>
            </a:fld>
            <a:endParaRPr lang="en-RW"/>
          </a:p>
        </p:txBody>
      </p:sp>
      <p:pic>
        <p:nvPicPr>
          <p:cNvPr id="3" name="Picture 2">
            <a:extLst>
              <a:ext uri="{FF2B5EF4-FFF2-40B4-BE49-F238E27FC236}">
                <a16:creationId xmlns:a16="http://schemas.microsoft.com/office/drawing/2014/main" id="{23490545-8BCC-4611-93B7-9C48290A1338}"/>
              </a:ext>
            </a:extLst>
          </p:cNvPr>
          <p:cNvPicPr>
            <a:picLocks noChangeAspect="1"/>
          </p:cNvPicPr>
          <p:nvPr/>
        </p:nvPicPr>
        <p:blipFill>
          <a:blip r:embed="rId2"/>
          <a:stretch>
            <a:fillRect/>
          </a:stretch>
        </p:blipFill>
        <p:spPr>
          <a:xfrm>
            <a:off x="6096000" y="2065113"/>
            <a:ext cx="5717169" cy="971472"/>
          </a:xfrm>
          <a:prstGeom prst="rect">
            <a:avLst/>
          </a:prstGeom>
        </p:spPr>
      </p:pic>
      <p:sp>
        <p:nvSpPr>
          <p:cNvPr id="5" name="Rectangle 4">
            <a:extLst>
              <a:ext uri="{FF2B5EF4-FFF2-40B4-BE49-F238E27FC236}">
                <a16:creationId xmlns:a16="http://schemas.microsoft.com/office/drawing/2014/main" id="{60A80D30-B75D-4FB3-BEFF-9F0F2E1B1CB2}"/>
              </a:ext>
            </a:extLst>
          </p:cNvPr>
          <p:cNvSpPr/>
          <p:nvPr/>
        </p:nvSpPr>
        <p:spPr>
          <a:xfrm>
            <a:off x="240198" y="1400675"/>
            <a:ext cx="10812116"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[4] = { 11,2,32,</a:t>
            </a:r>
            <a:r>
              <a:rPr lang="en-US" sz="2400" dirty="0">
                <a:solidFill>
                  <a:srgbClr val="000000"/>
                </a:solidFill>
                <a:highlight>
                  <a:srgbClr val="FFFF00"/>
                </a:highlight>
                <a:latin typeface="Consolas" panose="020B0609020204030204" pitchFamily="49" charset="0"/>
              </a:rPr>
              <a:t>43</a:t>
            </a:r>
            <a:r>
              <a:rPr lang="en-US" sz="2400" dirty="0">
                <a:solidFill>
                  <a:srgbClr val="000000"/>
                </a:solidFill>
                <a:latin typeface="Consolas" panose="020B0609020204030204" pitchFamily="49" charset="0"/>
              </a:rPr>
              <a:t> };</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a:t>
            </a:r>
          </a:p>
          <a:p>
            <a:pPr lvl="1"/>
            <a:r>
              <a:rPr lang="en-US" sz="2400" dirty="0">
                <a:solidFill>
                  <a:srgbClr val="000000"/>
                </a:solidFill>
                <a:latin typeface="Consolas" panose="020B0609020204030204" pitchFamily="49" charset="0"/>
              </a:rPr>
              <a:t>p =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"access value at 4th cell using pointer"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*p+3</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p:txBody>
      </p:sp>
      <p:sp>
        <p:nvSpPr>
          <p:cNvPr id="9" name="TextBox 8">
            <a:extLst>
              <a:ext uri="{FF2B5EF4-FFF2-40B4-BE49-F238E27FC236}">
                <a16:creationId xmlns:a16="http://schemas.microsoft.com/office/drawing/2014/main" id="{6C6AF4A8-ACC2-4060-958A-5B6B4576BE74}"/>
              </a:ext>
            </a:extLst>
          </p:cNvPr>
          <p:cNvSpPr txBox="1"/>
          <p:nvPr/>
        </p:nvSpPr>
        <p:spPr>
          <a:xfrm>
            <a:off x="5486400" y="4672495"/>
            <a:ext cx="6572697" cy="1569660"/>
          </a:xfrm>
          <a:prstGeom prst="rect">
            <a:avLst/>
          </a:prstGeom>
          <a:solidFill>
            <a:schemeClr val="accent6">
              <a:lumMod val="60000"/>
              <a:lumOff val="40000"/>
            </a:schemeClr>
          </a:solidFill>
        </p:spPr>
        <p:txBody>
          <a:bodyPr wrap="square" rtlCol="0">
            <a:spAutoFit/>
          </a:bodyPr>
          <a:lstStyle/>
          <a:p>
            <a:pPr algn="ctr"/>
            <a:r>
              <a:rPr lang="en-US" sz="2400" i="1" dirty="0"/>
              <a:t>Although you meant to access 4</a:t>
            </a:r>
            <a:r>
              <a:rPr lang="en-US" sz="2400" i="1" baseline="30000" dirty="0"/>
              <a:t>th</a:t>
            </a:r>
            <a:r>
              <a:rPr lang="en-US" sz="2400" i="1" dirty="0"/>
              <a:t> cell by adding 3 into its current value. But, *p will be evaluated first with </a:t>
            </a:r>
            <a:r>
              <a:rPr lang="en-US" sz="2400" i="1" dirty="0" err="1"/>
              <a:t>cout</a:t>
            </a:r>
            <a:r>
              <a:rPr lang="en-US" sz="2400" i="1" dirty="0"/>
              <a:t> and 3 is added in the current value (i.e. 11) and we get 14 displayed on the screen</a:t>
            </a:r>
            <a:endParaRPr lang="en-US" sz="2400" i="1" dirty="0">
              <a:highlight>
                <a:srgbClr val="FFFF00"/>
              </a:highlight>
            </a:endParaRPr>
          </a:p>
        </p:txBody>
      </p:sp>
    </p:spTree>
    <p:extLst>
      <p:ext uri="{BB962C8B-B14F-4D97-AF65-F5344CB8AC3E}">
        <p14:creationId xmlns:p14="http://schemas.microsoft.com/office/powerpoint/2010/main" val="184748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a:bodyPr>
          <a:lstStyle/>
          <a:p>
            <a:pPr algn="ctr"/>
            <a:r>
              <a:rPr lang="en-US" sz="5400" dirty="0"/>
              <a:t>String, char array and pointers</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28</a:t>
            </a:fld>
            <a:endParaRPr lang="en-RW"/>
          </a:p>
        </p:txBody>
      </p:sp>
    </p:spTree>
    <p:extLst>
      <p:ext uri="{BB962C8B-B14F-4D97-AF65-F5344CB8AC3E}">
        <p14:creationId xmlns:p14="http://schemas.microsoft.com/office/powerpoint/2010/main" val="160611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90F607-C923-4E67-9F1B-74066965773A}"/>
              </a:ext>
            </a:extLst>
          </p:cNvPr>
          <p:cNvSpPr>
            <a:spLocks noGrp="1"/>
          </p:cNvSpPr>
          <p:nvPr>
            <p:ph type="sldNum" sz="quarter" idx="12"/>
          </p:nvPr>
        </p:nvSpPr>
        <p:spPr/>
        <p:txBody>
          <a:bodyPr/>
          <a:lstStyle/>
          <a:p>
            <a:fld id="{583C1354-0F4F-4118-983A-17CBBA946E76}" type="slidenum">
              <a:rPr lang="en-RW" smtClean="0"/>
              <a:t>29</a:t>
            </a:fld>
            <a:endParaRPr lang="en-RW"/>
          </a:p>
        </p:txBody>
      </p:sp>
      <p:sp>
        <p:nvSpPr>
          <p:cNvPr id="6" name="Rectangle 5">
            <a:extLst>
              <a:ext uri="{FF2B5EF4-FFF2-40B4-BE49-F238E27FC236}">
                <a16:creationId xmlns:a16="http://schemas.microsoft.com/office/drawing/2014/main" id="{74E511DC-9D1A-41B5-98F2-16C6CFE5E0A9}"/>
              </a:ext>
            </a:extLst>
          </p:cNvPr>
          <p:cNvSpPr/>
          <p:nvPr/>
        </p:nvSpPr>
        <p:spPr>
          <a:xfrm>
            <a:off x="0" y="1183795"/>
            <a:ext cx="7381460" cy="5016758"/>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c[15];</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p;</a:t>
            </a:r>
          </a:p>
          <a:p>
            <a:pPr lvl="1"/>
            <a:r>
              <a:rPr lang="en-US" sz="2000" dirty="0" err="1">
                <a:solidFill>
                  <a:srgbClr val="000000"/>
                </a:solidFill>
                <a:latin typeface="Consolas" panose="020B0609020204030204" pitchFamily="49" charset="0"/>
              </a:rPr>
              <a:t>cin.getline</a:t>
            </a:r>
            <a:r>
              <a:rPr lang="en-US" sz="2000" dirty="0">
                <a:solidFill>
                  <a:srgbClr val="000000"/>
                </a:solidFill>
                <a:latin typeface="Consolas" panose="020B0609020204030204" pitchFamily="49" charset="0"/>
              </a:rPr>
              <a:t>(c, 15);</a:t>
            </a:r>
          </a:p>
          <a:p>
            <a:pPr lvl="1"/>
            <a:r>
              <a:rPr lang="en-US" sz="2000" dirty="0">
                <a:solidFill>
                  <a:srgbClr val="000000"/>
                </a:solidFill>
                <a:latin typeface="Consolas" panose="020B0609020204030204" pitchFamily="49" charset="0"/>
              </a:rPr>
              <a:t>p = c;</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at that cell *p: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000000"/>
                </a:solidFill>
                <a:highlight>
                  <a:srgbClr val="FFFF00"/>
                </a:highlight>
                <a:latin typeface="Consolas" panose="020B0609020204030204" pitchFamily="49" charset="0"/>
              </a:rPr>
              <a:t>*p</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p++;</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at that cell *p: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000000"/>
                </a:solidFill>
                <a:highlight>
                  <a:srgbClr val="00FFFF"/>
                </a:highlight>
                <a:latin typeface="Consolas" panose="020B0609020204030204" pitchFamily="49" charset="0"/>
              </a:rPr>
              <a:t>*p</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p>
        </p:txBody>
      </p:sp>
      <p:sp>
        <p:nvSpPr>
          <p:cNvPr id="7" name="Title 1">
            <a:extLst>
              <a:ext uri="{FF2B5EF4-FFF2-40B4-BE49-F238E27FC236}">
                <a16:creationId xmlns:a16="http://schemas.microsoft.com/office/drawing/2014/main" id="{EAF2C85E-EC76-4C7D-901B-B22128667875}"/>
              </a:ext>
            </a:extLst>
          </p:cNvPr>
          <p:cNvSpPr>
            <a:spLocks noGrp="1"/>
          </p:cNvSpPr>
          <p:nvPr>
            <p:ph type="title"/>
          </p:nvPr>
        </p:nvSpPr>
        <p:spPr>
          <a:xfrm>
            <a:off x="2729947" y="412451"/>
            <a:ext cx="8213035" cy="771344"/>
          </a:xfrm>
        </p:spPr>
        <p:txBody>
          <a:bodyPr>
            <a:normAutofit fontScale="90000"/>
          </a:bodyPr>
          <a:lstStyle/>
          <a:p>
            <a:pPr algn="ctr"/>
            <a:r>
              <a:rPr lang="en-US" dirty="0"/>
              <a:t>Using char array to deal </a:t>
            </a:r>
            <a:r>
              <a:rPr lang="en-US" b="1" i="1" dirty="0"/>
              <a:t>with string </a:t>
            </a:r>
            <a:r>
              <a:rPr lang="en-US" dirty="0"/>
              <a:t>…and using pointers</a:t>
            </a:r>
          </a:p>
        </p:txBody>
      </p:sp>
      <p:pic>
        <p:nvPicPr>
          <p:cNvPr id="13" name="Picture 12">
            <a:extLst>
              <a:ext uri="{FF2B5EF4-FFF2-40B4-BE49-F238E27FC236}">
                <a16:creationId xmlns:a16="http://schemas.microsoft.com/office/drawing/2014/main" id="{4D403C43-F10D-4BD0-8C17-E9108DE1A884}"/>
              </a:ext>
            </a:extLst>
          </p:cNvPr>
          <p:cNvPicPr>
            <a:picLocks noChangeAspect="1"/>
          </p:cNvPicPr>
          <p:nvPr/>
        </p:nvPicPr>
        <p:blipFill>
          <a:blip r:embed="rId2"/>
          <a:stretch>
            <a:fillRect/>
          </a:stretch>
        </p:blipFill>
        <p:spPr>
          <a:xfrm>
            <a:off x="7381460" y="3627375"/>
            <a:ext cx="4601849" cy="2356368"/>
          </a:xfrm>
          <a:prstGeom prst="rect">
            <a:avLst/>
          </a:prstGeom>
        </p:spPr>
      </p:pic>
      <p:graphicFrame>
        <p:nvGraphicFramePr>
          <p:cNvPr id="14" name="Table 13">
            <a:extLst>
              <a:ext uri="{FF2B5EF4-FFF2-40B4-BE49-F238E27FC236}">
                <a16:creationId xmlns:a16="http://schemas.microsoft.com/office/drawing/2014/main" id="{BEB6B0FA-0977-46F1-9DD9-A03DE2A6CA4B}"/>
              </a:ext>
            </a:extLst>
          </p:cNvPr>
          <p:cNvGraphicFramePr>
            <a:graphicFrameLocks noGrp="1"/>
          </p:cNvGraphicFramePr>
          <p:nvPr>
            <p:extLst>
              <p:ext uri="{D42A27DB-BD31-4B8C-83A1-F6EECF244321}">
                <p14:modId xmlns:p14="http://schemas.microsoft.com/office/powerpoint/2010/main" val="3921443937"/>
              </p:ext>
            </p:extLst>
          </p:nvPr>
        </p:nvGraphicFramePr>
        <p:xfrm>
          <a:off x="3154017" y="1463975"/>
          <a:ext cx="9037984" cy="1122045"/>
        </p:xfrm>
        <a:graphic>
          <a:graphicData uri="http://schemas.openxmlformats.org/drawingml/2006/table">
            <a:tbl>
              <a:tblPr firstRow="1" firstCol="1" bandRow="1">
                <a:tableStyleId>{5C22544A-7EE6-4342-B048-85BDC9FD1C3A}</a:tableStyleId>
              </a:tblPr>
              <a:tblGrid>
                <a:gridCol w="1172168">
                  <a:extLst>
                    <a:ext uri="{9D8B030D-6E8A-4147-A177-3AD203B41FA5}">
                      <a16:colId xmlns:a16="http://schemas.microsoft.com/office/drawing/2014/main" val="3428261217"/>
                    </a:ext>
                  </a:extLst>
                </a:gridCol>
                <a:gridCol w="1172168">
                  <a:extLst>
                    <a:ext uri="{9D8B030D-6E8A-4147-A177-3AD203B41FA5}">
                      <a16:colId xmlns:a16="http://schemas.microsoft.com/office/drawing/2014/main" val="1271279795"/>
                    </a:ext>
                  </a:extLst>
                </a:gridCol>
                <a:gridCol w="502992">
                  <a:extLst>
                    <a:ext uri="{9D8B030D-6E8A-4147-A177-3AD203B41FA5}">
                      <a16:colId xmlns:a16="http://schemas.microsoft.com/office/drawing/2014/main" val="1864452999"/>
                    </a:ext>
                  </a:extLst>
                </a:gridCol>
                <a:gridCol w="515888">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l</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 l</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a:t>
                      </a: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010FFC34</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010FFC38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15" name="Rectangle 14">
            <a:extLst>
              <a:ext uri="{FF2B5EF4-FFF2-40B4-BE49-F238E27FC236}">
                <a16:creationId xmlns:a16="http://schemas.microsoft.com/office/drawing/2014/main" id="{9622B27E-C661-41BD-B9E4-46316317E234}"/>
              </a:ext>
            </a:extLst>
          </p:cNvPr>
          <p:cNvSpPr/>
          <p:nvPr/>
        </p:nvSpPr>
        <p:spPr>
          <a:xfrm>
            <a:off x="2599419" y="1792655"/>
            <a:ext cx="756413" cy="671851"/>
          </a:xfrm>
          <a:prstGeom prst="rect">
            <a:avLst/>
          </a:prstGeom>
          <a:noFill/>
          <a:ln>
            <a:noFill/>
          </a:ln>
        </p:spPr>
        <p:txBody>
          <a:bodyPr wrap="square">
            <a:spAutoFit/>
          </a:bodyPr>
          <a:lstStyle/>
          <a:p>
            <a:pPr algn="ctr">
              <a:lnSpc>
                <a:spcPct val="150000"/>
              </a:lnSpc>
            </a:pPr>
            <a:r>
              <a:rPr lang="en-US" sz="2800" b="1" dirty="0"/>
              <a:t>c</a:t>
            </a:r>
            <a:endParaRPr lang="en-RW" sz="2800" b="1" dirty="0"/>
          </a:p>
        </p:txBody>
      </p:sp>
      <p:graphicFrame>
        <p:nvGraphicFramePr>
          <p:cNvPr id="16" name="Table 16">
            <a:extLst>
              <a:ext uri="{FF2B5EF4-FFF2-40B4-BE49-F238E27FC236}">
                <a16:creationId xmlns:a16="http://schemas.microsoft.com/office/drawing/2014/main" id="{3292BDB2-9BFA-4A9E-9621-28EE964F7922}"/>
              </a:ext>
            </a:extLst>
          </p:cNvPr>
          <p:cNvGraphicFramePr>
            <a:graphicFrameLocks noGrp="1"/>
          </p:cNvGraphicFramePr>
          <p:nvPr>
            <p:extLst>
              <p:ext uri="{D42A27DB-BD31-4B8C-83A1-F6EECF244321}">
                <p14:modId xmlns:p14="http://schemas.microsoft.com/office/powerpoint/2010/main" val="3670749322"/>
              </p:ext>
            </p:extLst>
          </p:nvPr>
        </p:nvGraphicFramePr>
        <p:xfrm>
          <a:off x="3328286" y="2884409"/>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010FFC34</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7" name="Rectangle 16">
            <a:extLst>
              <a:ext uri="{FF2B5EF4-FFF2-40B4-BE49-F238E27FC236}">
                <a16:creationId xmlns:a16="http://schemas.microsoft.com/office/drawing/2014/main" id="{B8D81881-4448-4CCB-B25A-34A67757D378}"/>
              </a:ext>
            </a:extLst>
          </p:cNvPr>
          <p:cNvSpPr/>
          <p:nvPr/>
        </p:nvSpPr>
        <p:spPr>
          <a:xfrm>
            <a:off x="4518992" y="2940831"/>
            <a:ext cx="927662" cy="461665"/>
          </a:xfrm>
          <a:prstGeom prst="rect">
            <a:avLst/>
          </a:prstGeom>
          <a:noFill/>
          <a:ln>
            <a:noFill/>
          </a:ln>
        </p:spPr>
        <p:txBody>
          <a:bodyPr wrap="square">
            <a:spAutoFit/>
          </a:bodyPr>
          <a:lstStyle/>
          <a:p>
            <a:pPr algn="ctr"/>
            <a:r>
              <a:rPr lang="en-US" sz="2400" b="1" dirty="0">
                <a:highlight>
                  <a:srgbClr val="FFFF00"/>
                </a:highlight>
              </a:rPr>
              <a:t>p</a:t>
            </a:r>
            <a:endParaRPr lang="en-RW" sz="2400" b="1" dirty="0">
              <a:highlight>
                <a:srgbClr val="FFFF00"/>
              </a:highlight>
            </a:endParaRPr>
          </a:p>
        </p:txBody>
      </p:sp>
      <p:cxnSp>
        <p:nvCxnSpPr>
          <p:cNvPr id="18" name="Straight Arrow Connector 17">
            <a:extLst>
              <a:ext uri="{FF2B5EF4-FFF2-40B4-BE49-F238E27FC236}">
                <a16:creationId xmlns:a16="http://schemas.microsoft.com/office/drawing/2014/main" id="{3275354F-1E32-45B7-9C29-C203D400203B}"/>
              </a:ext>
            </a:extLst>
          </p:cNvPr>
          <p:cNvCxnSpPr/>
          <p:nvPr/>
        </p:nvCxnSpPr>
        <p:spPr>
          <a:xfrm flipV="1">
            <a:off x="3648759" y="2517514"/>
            <a:ext cx="0" cy="3592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6">
            <a:extLst>
              <a:ext uri="{FF2B5EF4-FFF2-40B4-BE49-F238E27FC236}">
                <a16:creationId xmlns:a16="http://schemas.microsoft.com/office/drawing/2014/main" id="{6DEBD912-895F-4967-9ED9-D91E1E2759C1}"/>
              </a:ext>
            </a:extLst>
          </p:cNvPr>
          <p:cNvGraphicFramePr>
            <a:graphicFrameLocks noGrp="1"/>
          </p:cNvGraphicFramePr>
          <p:nvPr>
            <p:extLst>
              <p:ext uri="{D42A27DB-BD31-4B8C-83A1-F6EECF244321}">
                <p14:modId xmlns:p14="http://schemas.microsoft.com/office/powerpoint/2010/main" val="1362810379"/>
              </p:ext>
            </p:extLst>
          </p:nvPr>
        </p:nvGraphicFramePr>
        <p:xfrm>
          <a:off x="5420151" y="2884409"/>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010FFC38</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0" name="Rectangle 19">
            <a:extLst>
              <a:ext uri="{FF2B5EF4-FFF2-40B4-BE49-F238E27FC236}">
                <a16:creationId xmlns:a16="http://schemas.microsoft.com/office/drawing/2014/main" id="{1CB08F54-14EB-452F-B24B-5A0318358DAA}"/>
              </a:ext>
            </a:extLst>
          </p:cNvPr>
          <p:cNvSpPr/>
          <p:nvPr/>
        </p:nvSpPr>
        <p:spPr>
          <a:xfrm>
            <a:off x="6610857" y="2940831"/>
            <a:ext cx="927662" cy="461665"/>
          </a:xfrm>
          <a:prstGeom prst="rect">
            <a:avLst/>
          </a:prstGeom>
          <a:noFill/>
          <a:ln>
            <a:noFill/>
          </a:ln>
        </p:spPr>
        <p:txBody>
          <a:bodyPr wrap="square">
            <a:spAutoFit/>
          </a:bodyPr>
          <a:lstStyle/>
          <a:p>
            <a:pPr algn="ctr"/>
            <a:r>
              <a:rPr lang="en-US" sz="2400" b="1" dirty="0">
                <a:highlight>
                  <a:srgbClr val="00FFFF"/>
                </a:highlight>
              </a:rPr>
              <a:t>p</a:t>
            </a:r>
            <a:endParaRPr lang="en-RW" sz="2400" b="1" dirty="0">
              <a:highlight>
                <a:srgbClr val="00FFFF"/>
              </a:highlight>
            </a:endParaRPr>
          </a:p>
        </p:txBody>
      </p:sp>
      <p:cxnSp>
        <p:nvCxnSpPr>
          <p:cNvPr id="21" name="Straight Arrow Connector 20">
            <a:extLst>
              <a:ext uri="{FF2B5EF4-FFF2-40B4-BE49-F238E27FC236}">
                <a16:creationId xmlns:a16="http://schemas.microsoft.com/office/drawing/2014/main" id="{C6EC0754-81F5-4F9D-9D38-C076DB0F2C0D}"/>
              </a:ext>
            </a:extLst>
          </p:cNvPr>
          <p:cNvCxnSpPr>
            <a:cxnSpLocks/>
          </p:cNvCxnSpPr>
          <p:nvPr/>
        </p:nvCxnSpPr>
        <p:spPr>
          <a:xfrm flipH="1" flipV="1">
            <a:off x="4956598" y="2586020"/>
            <a:ext cx="916548" cy="3172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0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93F24A-907D-460C-B6BD-1581D7ADE1DD}"/>
              </a:ext>
            </a:extLst>
          </p:cNvPr>
          <p:cNvSpPr>
            <a:spLocks noGrp="1"/>
          </p:cNvSpPr>
          <p:nvPr>
            <p:ph type="sldNum" sz="quarter" idx="12"/>
          </p:nvPr>
        </p:nvSpPr>
        <p:spPr/>
        <p:txBody>
          <a:bodyPr/>
          <a:lstStyle/>
          <a:p>
            <a:fld id="{583C1354-0F4F-4118-983A-17CBBA946E76}" type="slidenum">
              <a:rPr lang="en-RW" smtClean="0"/>
              <a:t>3</a:t>
            </a:fld>
            <a:endParaRPr lang="en-RW"/>
          </a:p>
        </p:txBody>
      </p:sp>
      <p:pic>
        <p:nvPicPr>
          <p:cNvPr id="1026" name="Picture 2" descr="Who defines C operator precedence and associativity? - Stack Overflow">
            <a:extLst>
              <a:ext uri="{FF2B5EF4-FFF2-40B4-BE49-F238E27FC236}">
                <a16:creationId xmlns:a16="http://schemas.microsoft.com/office/drawing/2014/main" id="{3414A43D-2855-4E9A-B379-3C4907BF95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 y="1265510"/>
            <a:ext cx="6096000" cy="4326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ho defines C operator precedence and associativity? - Stack Overflow">
            <a:extLst>
              <a:ext uri="{FF2B5EF4-FFF2-40B4-BE49-F238E27FC236}">
                <a16:creationId xmlns:a16="http://schemas.microsoft.com/office/drawing/2014/main" id="{81914194-BD58-4393-B14C-5DACA9D8E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408"/>
          <a:stretch/>
        </p:blipFill>
        <p:spPr bwMode="auto">
          <a:xfrm>
            <a:off x="6096000" y="1517299"/>
            <a:ext cx="5930302" cy="392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797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BC65-8D6A-452E-973E-6B56E4D48126}"/>
              </a:ext>
            </a:extLst>
          </p:cNvPr>
          <p:cNvSpPr>
            <a:spLocks noGrp="1"/>
          </p:cNvSpPr>
          <p:nvPr>
            <p:ph type="title"/>
          </p:nvPr>
        </p:nvSpPr>
        <p:spPr>
          <a:xfrm>
            <a:off x="970721" y="2850851"/>
            <a:ext cx="10515600" cy="771344"/>
          </a:xfrm>
        </p:spPr>
        <p:txBody>
          <a:bodyPr>
            <a:normAutofit fontScale="90000"/>
          </a:bodyPr>
          <a:lstStyle/>
          <a:p>
            <a:pPr marL="457200" indent="-457200">
              <a:buFont typeface="Arial" panose="020B0604020202020204" pitchFamily="34" charset="0"/>
              <a:buChar char="•"/>
            </a:pPr>
            <a:r>
              <a:rPr lang="en-US" dirty="0"/>
              <a:t>For now focus on char array while practicing with string nature data. However, if you want to use built in </a:t>
            </a:r>
            <a:r>
              <a:rPr lang="en-US" i="1" dirty="0"/>
              <a:t>string class </a:t>
            </a:r>
            <a:r>
              <a:rPr lang="en-US" dirty="0"/>
              <a:t>then the procedure is same as described before with only one change:</a:t>
            </a:r>
            <a:br>
              <a:rPr lang="en-US" dirty="0"/>
            </a:br>
            <a:br>
              <a:rPr lang="en-US" dirty="0"/>
            </a:br>
            <a:r>
              <a:rPr lang="en-US" dirty="0"/>
              <a:t>For string, you need to explicitly set the char pointer to cell 0 </a:t>
            </a:r>
            <a:br>
              <a:rPr lang="en-US" dirty="0"/>
            </a:br>
            <a:r>
              <a:rPr lang="en-US" dirty="0"/>
              <a:t>Base address notation will not work</a:t>
            </a:r>
          </a:p>
        </p:txBody>
      </p:sp>
      <p:sp>
        <p:nvSpPr>
          <p:cNvPr id="4" name="Slide Number Placeholder 3">
            <a:extLst>
              <a:ext uri="{FF2B5EF4-FFF2-40B4-BE49-F238E27FC236}">
                <a16:creationId xmlns:a16="http://schemas.microsoft.com/office/drawing/2014/main" id="{F2B0870A-A2B9-4614-851E-F3CB299CDDEB}"/>
              </a:ext>
            </a:extLst>
          </p:cNvPr>
          <p:cNvSpPr>
            <a:spLocks noGrp="1"/>
          </p:cNvSpPr>
          <p:nvPr>
            <p:ph type="sldNum" sz="quarter" idx="12"/>
          </p:nvPr>
        </p:nvSpPr>
        <p:spPr/>
        <p:txBody>
          <a:bodyPr/>
          <a:lstStyle/>
          <a:p>
            <a:fld id="{583C1354-0F4F-4118-983A-17CBBA946E76}" type="slidenum">
              <a:rPr lang="en-RW" smtClean="0"/>
              <a:t>30</a:t>
            </a:fld>
            <a:endParaRPr lang="en-RW"/>
          </a:p>
        </p:txBody>
      </p:sp>
    </p:spTree>
    <p:extLst>
      <p:ext uri="{BB962C8B-B14F-4D97-AF65-F5344CB8AC3E}">
        <p14:creationId xmlns:p14="http://schemas.microsoft.com/office/powerpoint/2010/main" val="306691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90F607-C923-4E67-9F1B-74066965773A}"/>
              </a:ext>
            </a:extLst>
          </p:cNvPr>
          <p:cNvSpPr>
            <a:spLocks noGrp="1"/>
          </p:cNvSpPr>
          <p:nvPr>
            <p:ph type="sldNum" sz="quarter" idx="12"/>
          </p:nvPr>
        </p:nvSpPr>
        <p:spPr/>
        <p:txBody>
          <a:bodyPr/>
          <a:lstStyle/>
          <a:p>
            <a:fld id="{583C1354-0F4F-4118-983A-17CBBA946E76}" type="slidenum">
              <a:rPr lang="en-RW" smtClean="0"/>
              <a:t>31</a:t>
            </a:fld>
            <a:endParaRPr lang="en-RW"/>
          </a:p>
        </p:txBody>
      </p:sp>
      <p:sp>
        <p:nvSpPr>
          <p:cNvPr id="7" name="Title 1">
            <a:extLst>
              <a:ext uri="{FF2B5EF4-FFF2-40B4-BE49-F238E27FC236}">
                <a16:creationId xmlns:a16="http://schemas.microsoft.com/office/drawing/2014/main" id="{EAF2C85E-EC76-4C7D-901B-B22128667875}"/>
              </a:ext>
            </a:extLst>
          </p:cNvPr>
          <p:cNvSpPr>
            <a:spLocks noGrp="1"/>
          </p:cNvSpPr>
          <p:nvPr>
            <p:ph type="title"/>
          </p:nvPr>
        </p:nvSpPr>
        <p:spPr>
          <a:xfrm>
            <a:off x="1391479" y="412451"/>
            <a:ext cx="9551504" cy="771344"/>
          </a:xfrm>
        </p:spPr>
        <p:txBody>
          <a:bodyPr>
            <a:normAutofit/>
          </a:bodyPr>
          <a:lstStyle/>
          <a:p>
            <a:pPr algn="ctr"/>
            <a:r>
              <a:rPr lang="en-US" dirty="0"/>
              <a:t>Using string with pointers</a:t>
            </a:r>
          </a:p>
        </p:txBody>
      </p:sp>
      <p:graphicFrame>
        <p:nvGraphicFramePr>
          <p:cNvPr id="14" name="Table 13">
            <a:extLst>
              <a:ext uri="{FF2B5EF4-FFF2-40B4-BE49-F238E27FC236}">
                <a16:creationId xmlns:a16="http://schemas.microsoft.com/office/drawing/2014/main" id="{BEB6B0FA-0977-46F1-9DD9-A03DE2A6CA4B}"/>
              </a:ext>
            </a:extLst>
          </p:cNvPr>
          <p:cNvGraphicFramePr>
            <a:graphicFrameLocks noGrp="1"/>
          </p:cNvGraphicFramePr>
          <p:nvPr/>
        </p:nvGraphicFramePr>
        <p:xfrm>
          <a:off x="3154017" y="1463975"/>
          <a:ext cx="9037984" cy="1122045"/>
        </p:xfrm>
        <a:graphic>
          <a:graphicData uri="http://schemas.openxmlformats.org/drawingml/2006/table">
            <a:tbl>
              <a:tblPr firstRow="1" firstCol="1" bandRow="1">
                <a:tableStyleId>{5C22544A-7EE6-4342-B048-85BDC9FD1C3A}</a:tableStyleId>
              </a:tblPr>
              <a:tblGrid>
                <a:gridCol w="1172168">
                  <a:extLst>
                    <a:ext uri="{9D8B030D-6E8A-4147-A177-3AD203B41FA5}">
                      <a16:colId xmlns:a16="http://schemas.microsoft.com/office/drawing/2014/main" val="3428261217"/>
                    </a:ext>
                  </a:extLst>
                </a:gridCol>
                <a:gridCol w="1172168">
                  <a:extLst>
                    <a:ext uri="{9D8B030D-6E8A-4147-A177-3AD203B41FA5}">
                      <a16:colId xmlns:a16="http://schemas.microsoft.com/office/drawing/2014/main" val="1271279795"/>
                    </a:ext>
                  </a:extLst>
                </a:gridCol>
                <a:gridCol w="502992">
                  <a:extLst>
                    <a:ext uri="{9D8B030D-6E8A-4147-A177-3AD203B41FA5}">
                      <a16:colId xmlns:a16="http://schemas.microsoft.com/office/drawing/2014/main" val="1864452999"/>
                    </a:ext>
                  </a:extLst>
                </a:gridCol>
                <a:gridCol w="515888">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l</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 l</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a:t>
                      </a: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010FFC34</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010FFC38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15" name="Rectangle 14">
            <a:extLst>
              <a:ext uri="{FF2B5EF4-FFF2-40B4-BE49-F238E27FC236}">
                <a16:creationId xmlns:a16="http://schemas.microsoft.com/office/drawing/2014/main" id="{9622B27E-C661-41BD-B9E4-46316317E234}"/>
              </a:ext>
            </a:extLst>
          </p:cNvPr>
          <p:cNvSpPr/>
          <p:nvPr/>
        </p:nvSpPr>
        <p:spPr>
          <a:xfrm>
            <a:off x="2599419" y="1792655"/>
            <a:ext cx="756413" cy="671851"/>
          </a:xfrm>
          <a:prstGeom prst="rect">
            <a:avLst/>
          </a:prstGeom>
          <a:noFill/>
          <a:ln>
            <a:noFill/>
          </a:ln>
        </p:spPr>
        <p:txBody>
          <a:bodyPr wrap="square">
            <a:spAutoFit/>
          </a:bodyPr>
          <a:lstStyle/>
          <a:p>
            <a:pPr algn="ctr">
              <a:lnSpc>
                <a:spcPct val="150000"/>
              </a:lnSpc>
            </a:pPr>
            <a:r>
              <a:rPr lang="en-US" sz="2800" b="1" dirty="0"/>
              <a:t>c</a:t>
            </a:r>
            <a:endParaRPr lang="en-RW" sz="2800" b="1" dirty="0"/>
          </a:p>
        </p:txBody>
      </p:sp>
      <p:graphicFrame>
        <p:nvGraphicFramePr>
          <p:cNvPr id="16" name="Table 16">
            <a:extLst>
              <a:ext uri="{FF2B5EF4-FFF2-40B4-BE49-F238E27FC236}">
                <a16:creationId xmlns:a16="http://schemas.microsoft.com/office/drawing/2014/main" id="{3292BDB2-9BFA-4A9E-9621-28EE964F7922}"/>
              </a:ext>
            </a:extLst>
          </p:cNvPr>
          <p:cNvGraphicFramePr>
            <a:graphicFrameLocks noGrp="1"/>
          </p:cNvGraphicFramePr>
          <p:nvPr/>
        </p:nvGraphicFramePr>
        <p:xfrm>
          <a:off x="3328286" y="2884409"/>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010FFC34</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7" name="Rectangle 16">
            <a:extLst>
              <a:ext uri="{FF2B5EF4-FFF2-40B4-BE49-F238E27FC236}">
                <a16:creationId xmlns:a16="http://schemas.microsoft.com/office/drawing/2014/main" id="{B8D81881-4448-4CCB-B25A-34A67757D378}"/>
              </a:ext>
            </a:extLst>
          </p:cNvPr>
          <p:cNvSpPr/>
          <p:nvPr/>
        </p:nvSpPr>
        <p:spPr>
          <a:xfrm>
            <a:off x="4518992" y="2940831"/>
            <a:ext cx="927662" cy="461665"/>
          </a:xfrm>
          <a:prstGeom prst="rect">
            <a:avLst/>
          </a:prstGeom>
          <a:noFill/>
          <a:ln>
            <a:noFill/>
          </a:ln>
        </p:spPr>
        <p:txBody>
          <a:bodyPr wrap="square">
            <a:spAutoFit/>
          </a:bodyPr>
          <a:lstStyle/>
          <a:p>
            <a:pPr algn="ctr"/>
            <a:r>
              <a:rPr lang="en-US" sz="2400" b="1" dirty="0">
                <a:highlight>
                  <a:srgbClr val="FFFF00"/>
                </a:highlight>
              </a:rPr>
              <a:t>p</a:t>
            </a:r>
            <a:endParaRPr lang="en-RW" sz="2400" b="1" dirty="0">
              <a:highlight>
                <a:srgbClr val="FFFF00"/>
              </a:highlight>
            </a:endParaRPr>
          </a:p>
        </p:txBody>
      </p:sp>
      <p:cxnSp>
        <p:nvCxnSpPr>
          <p:cNvPr id="18" name="Straight Arrow Connector 17">
            <a:extLst>
              <a:ext uri="{FF2B5EF4-FFF2-40B4-BE49-F238E27FC236}">
                <a16:creationId xmlns:a16="http://schemas.microsoft.com/office/drawing/2014/main" id="{3275354F-1E32-45B7-9C29-C203D400203B}"/>
              </a:ext>
            </a:extLst>
          </p:cNvPr>
          <p:cNvCxnSpPr/>
          <p:nvPr/>
        </p:nvCxnSpPr>
        <p:spPr>
          <a:xfrm flipV="1">
            <a:off x="3648759" y="2517514"/>
            <a:ext cx="0" cy="3592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6">
            <a:extLst>
              <a:ext uri="{FF2B5EF4-FFF2-40B4-BE49-F238E27FC236}">
                <a16:creationId xmlns:a16="http://schemas.microsoft.com/office/drawing/2014/main" id="{6DEBD912-895F-4967-9ED9-D91E1E2759C1}"/>
              </a:ext>
            </a:extLst>
          </p:cNvPr>
          <p:cNvGraphicFramePr>
            <a:graphicFrameLocks noGrp="1"/>
          </p:cNvGraphicFramePr>
          <p:nvPr/>
        </p:nvGraphicFramePr>
        <p:xfrm>
          <a:off x="5420151" y="2884409"/>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010FFC38</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0" name="Rectangle 19">
            <a:extLst>
              <a:ext uri="{FF2B5EF4-FFF2-40B4-BE49-F238E27FC236}">
                <a16:creationId xmlns:a16="http://schemas.microsoft.com/office/drawing/2014/main" id="{1CB08F54-14EB-452F-B24B-5A0318358DAA}"/>
              </a:ext>
            </a:extLst>
          </p:cNvPr>
          <p:cNvSpPr/>
          <p:nvPr/>
        </p:nvSpPr>
        <p:spPr>
          <a:xfrm>
            <a:off x="6610857" y="2940831"/>
            <a:ext cx="927662" cy="461665"/>
          </a:xfrm>
          <a:prstGeom prst="rect">
            <a:avLst/>
          </a:prstGeom>
          <a:noFill/>
          <a:ln>
            <a:noFill/>
          </a:ln>
        </p:spPr>
        <p:txBody>
          <a:bodyPr wrap="square">
            <a:spAutoFit/>
          </a:bodyPr>
          <a:lstStyle/>
          <a:p>
            <a:pPr algn="ctr"/>
            <a:r>
              <a:rPr lang="en-US" sz="2400" b="1" dirty="0">
                <a:highlight>
                  <a:srgbClr val="00FFFF"/>
                </a:highlight>
              </a:rPr>
              <a:t>p</a:t>
            </a:r>
            <a:endParaRPr lang="en-RW" sz="2400" b="1" dirty="0">
              <a:highlight>
                <a:srgbClr val="00FFFF"/>
              </a:highlight>
            </a:endParaRPr>
          </a:p>
        </p:txBody>
      </p:sp>
      <p:cxnSp>
        <p:nvCxnSpPr>
          <p:cNvPr id="21" name="Straight Arrow Connector 20">
            <a:extLst>
              <a:ext uri="{FF2B5EF4-FFF2-40B4-BE49-F238E27FC236}">
                <a16:creationId xmlns:a16="http://schemas.microsoft.com/office/drawing/2014/main" id="{C6EC0754-81F5-4F9D-9D38-C076DB0F2C0D}"/>
              </a:ext>
            </a:extLst>
          </p:cNvPr>
          <p:cNvCxnSpPr>
            <a:cxnSpLocks/>
          </p:cNvCxnSpPr>
          <p:nvPr/>
        </p:nvCxnSpPr>
        <p:spPr>
          <a:xfrm flipH="1" flipV="1">
            <a:off x="4956598" y="2586020"/>
            <a:ext cx="916548" cy="3172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74D2B44C-3D35-436C-8F16-1037C30E64A6}"/>
              </a:ext>
            </a:extLst>
          </p:cNvPr>
          <p:cNvPicPr>
            <a:picLocks noChangeAspect="1"/>
          </p:cNvPicPr>
          <p:nvPr/>
        </p:nvPicPr>
        <p:blipFill>
          <a:blip r:embed="rId2"/>
          <a:stretch>
            <a:fillRect/>
          </a:stretch>
        </p:blipFill>
        <p:spPr>
          <a:xfrm>
            <a:off x="7381460" y="3627375"/>
            <a:ext cx="4601849" cy="2356368"/>
          </a:xfrm>
          <a:prstGeom prst="rect">
            <a:avLst/>
          </a:prstGeom>
        </p:spPr>
      </p:pic>
      <p:sp>
        <p:nvSpPr>
          <p:cNvPr id="2" name="Rectangle 1">
            <a:extLst>
              <a:ext uri="{FF2B5EF4-FFF2-40B4-BE49-F238E27FC236}">
                <a16:creationId xmlns:a16="http://schemas.microsoft.com/office/drawing/2014/main" id="{B3E35A15-F851-4438-822B-BAF6BFE79B2F}"/>
              </a:ext>
            </a:extLst>
          </p:cNvPr>
          <p:cNvSpPr/>
          <p:nvPr/>
        </p:nvSpPr>
        <p:spPr>
          <a:xfrm>
            <a:off x="66261" y="860733"/>
            <a:ext cx="8504583" cy="5632311"/>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&lt;string&gt;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pPr lvl="1"/>
            <a:r>
              <a:rPr lang="en-US" sz="2000" dirty="0">
                <a:solidFill>
                  <a:srgbClr val="2B91AF"/>
                </a:solidFill>
                <a:latin typeface="Consolas" panose="020B0609020204030204" pitchFamily="49" charset="0"/>
              </a:rPr>
              <a:t>string</a:t>
            </a:r>
            <a:r>
              <a:rPr lang="en-US" sz="2000" dirty="0">
                <a:solidFill>
                  <a:srgbClr val="000000"/>
                </a:solidFill>
                <a:latin typeface="Consolas" panose="020B0609020204030204" pitchFamily="49" charset="0"/>
              </a:rPr>
              <a:t> c;</a:t>
            </a:r>
          </a:p>
          <a:p>
            <a:pPr lvl="1"/>
            <a:r>
              <a:rPr lang="en-US" sz="2000" dirty="0" err="1">
                <a:solidFill>
                  <a:srgbClr val="000000"/>
                </a:solidFill>
                <a:latin typeface="Consolas" panose="020B0609020204030204" pitchFamily="49" charset="0"/>
              </a:rPr>
              <a:t>getline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cin</a:t>
            </a:r>
            <a:r>
              <a:rPr lang="en-US" sz="2000" dirty="0">
                <a:solidFill>
                  <a:srgbClr val="000000"/>
                </a:solidFill>
                <a:latin typeface="Consolas" panose="020B0609020204030204" pitchFamily="49" charset="0"/>
              </a:rPr>
              <a:t>, c);</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p;</a:t>
            </a:r>
          </a:p>
          <a:p>
            <a:pPr lvl="1"/>
            <a:r>
              <a:rPr lang="en-US" sz="2000" dirty="0">
                <a:solidFill>
                  <a:srgbClr val="000000"/>
                </a:solidFill>
                <a:latin typeface="Consolas" panose="020B0609020204030204" pitchFamily="49" charset="0"/>
              </a:rPr>
              <a:t>p = &amp;c</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at that cell *p: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p++;</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at that cell *p: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3365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a:bodyPr>
          <a:lstStyle/>
          <a:p>
            <a:pPr algn="ctr"/>
            <a:r>
              <a:rPr lang="en-US" sz="5400" b="1" dirty="0"/>
              <a:t>Lab task 3 (Bonus)</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32</a:t>
            </a:fld>
            <a:endParaRPr lang="en-RW"/>
          </a:p>
        </p:txBody>
      </p:sp>
    </p:spTree>
    <p:extLst>
      <p:ext uri="{BB962C8B-B14F-4D97-AF65-F5344CB8AC3E}">
        <p14:creationId xmlns:p14="http://schemas.microsoft.com/office/powerpoint/2010/main" val="443300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59E7E2-E577-494D-B743-A0E5F506981E}"/>
              </a:ext>
            </a:extLst>
          </p:cNvPr>
          <p:cNvSpPr>
            <a:spLocks noGrp="1"/>
          </p:cNvSpPr>
          <p:nvPr>
            <p:ph type="sldNum" sz="quarter" idx="12"/>
          </p:nvPr>
        </p:nvSpPr>
        <p:spPr/>
        <p:txBody>
          <a:bodyPr/>
          <a:lstStyle/>
          <a:p>
            <a:fld id="{583C1354-0F4F-4118-983A-17CBBA946E76}" type="slidenum">
              <a:rPr lang="en-RW" smtClean="0"/>
              <a:t>33</a:t>
            </a:fld>
            <a:endParaRPr lang="en-RW"/>
          </a:p>
        </p:txBody>
      </p:sp>
      <p:sp>
        <p:nvSpPr>
          <p:cNvPr id="5" name="Rectangle 4">
            <a:extLst>
              <a:ext uri="{FF2B5EF4-FFF2-40B4-BE49-F238E27FC236}">
                <a16:creationId xmlns:a16="http://schemas.microsoft.com/office/drawing/2014/main" id="{446C11C3-D773-4680-A3BC-511F9AD0DA1D}"/>
              </a:ext>
            </a:extLst>
          </p:cNvPr>
          <p:cNvSpPr/>
          <p:nvPr/>
        </p:nvSpPr>
        <p:spPr>
          <a:xfrm>
            <a:off x="304801" y="1053372"/>
            <a:ext cx="11317356" cy="5139869"/>
          </a:xfrm>
          <a:prstGeom prst="rect">
            <a:avLst/>
          </a:prstGeom>
        </p:spPr>
        <p:txBody>
          <a:bodyPr wrap="square">
            <a:spAutoFit/>
          </a:bodyPr>
          <a:lstStyle/>
          <a:p>
            <a:pPr>
              <a:lnSpc>
                <a:spcPct val="107000"/>
              </a:lnSpc>
              <a:spcAft>
                <a:spcPts val="800"/>
              </a:spcAft>
            </a:pPr>
            <a:r>
              <a:rPr lang="x-none" sz="2400" dirty="0">
                <a:latin typeface="Calibri" panose="020F0502020204030204" pitchFamily="34" charset="0"/>
                <a:ea typeface="Calibri" panose="020F0502020204030204" pitchFamily="34" charset="0"/>
                <a:cs typeface="Times New Roman" panose="02020603050405020304" pitchFamily="18" charset="0"/>
              </a:rPr>
              <a:t>Write a function ReverseOrder that </a:t>
            </a:r>
            <a:r>
              <a:rPr lang="en-US" sz="2400" dirty="0">
                <a:latin typeface="Calibri" panose="020F0502020204030204" pitchFamily="34" charset="0"/>
                <a:ea typeface="Calibri" panose="020F0502020204030204" pitchFamily="34" charset="0"/>
                <a:cs typeface="Times New Roman" panose="02020603050405020304" pitchFamily="18" charset="0"/>
              </a:rPr>
              <a:t>declares </a:t>
            </a:r>
            <a:r>
              <a:rPr lang="x-none" sz="2400" dirty="0">
                <a:latin typeface="Calibri" panose="020F0502020204030204" pitchFamily="34" charset="0"/>
                <a:ea typeface="Calibri" panose="020F0502020204030204" pitchFamily="34" charset="0"/>
                <a:cs typeface="Times New Roman" panose="02020603050405020304" pitchFamily="18" charset="0"/>
              </a:rPr>
              <a:t>a string </a:t>
            </a:r>
            <a:r>
              <a:rPr lang="en-US" sz="2400" dirty="0">
                <a:latin typeface="Calibri" panose="020F0502020204030204" pitchFamily="34" charset="0"/>
                <a:ea typeface="Calibri" panose="020F0502020204030204" pitchFamily="34" charset="0"/>
                <a:cs typeface="Times New Roman" panose="02020603050405020304" pitchFamily="18" charset="0"/>
              </a:rPr>
              <a:t>and take an input in it. It then r</a:t>
            </a:r>
            <a:r>
              <a:rPr lang="x-none" sz="2400" dirty="0">
                <a:latin typeface="Calibri" panose="020F0502020204030204" pitchFamily="34" charset="0"/>
                <a:ea typeface="Calibri" panose="020F0502020204030204" pitchFamily="34" charset="0"/>
                <a:cs typeface="Times New Roman" panose="02020603050405020304" pitchFamily="18" charset="0"/>
              </a:rPr>
              <a:t>everses its order and displays it. Use only pointer notation (you are not allowed to use array subscript [] notation in the function. You can use more than one pointers and strings in this program if you need any.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Void </a:t>
            </a:r>
            <a:r>
              <a:rPr lang="x-none" sz="2400" dirty="0">
                <a:latin typeface="Calibri" panose="020F0502020204030204" pitchFamily="34" charset="0"/>
                <a:ea typeface="Calibri" panose="020F0502020204030204" pitchFamily="34" charset="0"/>
                <a:cs typeface="Times New Roman" panose="02020603050405020304" pitchFamily="18" charset="0"/>
              </a:rPr>
              <a:t>ReverseOrder</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x-none" sz="2400" b="1" dirty="0">
                <a:latin typeface="Calibri" panose="020F0502020204030204" pitchFamily="34" charset="0"/>
                <a:ea typeface="Calibri" panose="020F0502020204030204" pitchFamily="34" charset="0"/>
                <a:cs typeface="Times New Roman" panose="02020603050405020304" pitchFamily="18" charset="0"/>
              </a:rPr>
              <a:t>Example: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x-none" sz="2400" dirty="0">
                <a:latin typeface="Calibri" panose="020F0502020204030204" pitchFamily="34" charset="0"/>
                <a:ea typeface="Calibri" panose="020F0502020204030204" pitchFamily="34" charset="0"/>
                <a:cs typeface="Times New Roman" panose="02020603050405020304" pitchFamily="18" charset="0"/>
              </a:rPr>
              <a:t>i) Input: This is reverse order program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x-none" sz="2400" dirty="0">
                <a:latin typeface="Calibri" panose="020F0502020204030204" pitchFamily="34" charset="0"/>
                <a:ea typeface="Calibri" panose="020F0502020204030204" pitchFamily="34" charset="0"/>
                <a:cs typeface="Times New Roman" panose="02020603050405020304" pitchFamily="18" charset="0"/>
              </a:rPr>
              <a:t>   Output: program order reverse is This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x-none" sz="2400" dirty="0">
                <a:latin typeface="Calibri" panose="020F0502020204030204" pitchFamily="34" charset="0"/>
                <a:ea typeface="Calibri" panose="020F0502020204030204" pitchFamily="34" charset="0"/>
                <a:cs typeface="Times New Roman" panose="02020603050405020304" pitchFamily="18" charset="0"/>
              </a:rPr>
              <a:t>ii) Input: This is exercise eight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x-none" sz="2400" dirty="0">
                <a:latin typeface="Calibri" panose="020F0502020204030204" pitchFamily="34" charset="0"/>
                <a:ea typeface="Calibri" panose="020F0502020204030204" pitchFamily="34" charset="0"/>
                <a:cs typeface="Times New Roman" panose="02020603050405020304" pitchFamily="18" charset="0"/>
              </a:rPr>
              <a:t>    Output: eight exercise is This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683125" algn="l"/>
              </a:tabLst>
            </a:pPr>
            <a:r>
              <a:rPr lang="en-US" sz="24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44207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E330FA-F6AE-4245-B973-A4946919F9EF}"/>
              </a:ext>
            </a:extLst>
          </p:cNvPr>
          <p:cNvSpPr>
            <a:spLocks noGrp="1"/>
          </p:cNvSpPr>
          <p:nvPr>
            <p:ph type="sldNum" sz="quarter" idx="12"/>
          </p:nvPr>
        </p:nvSpPr>
        <p:spPr/>
        <p:txBody>
          <a:bodyPr/>
          <a:lstStyle/>
          <a:p>
            <a:fld id="{583C1354-0F4F-4118-983A-17CBBA946E76}" type="slidenum">
              <a:rPr lang="en-RW" smtClean="0"/>
              <a:t>34</a:t>
            </a:fld>
            <a:endParaRPr lang="en-RW"/>
          </a:p>
        </p:txBody>
      </p:sp>
      <p:graphicFrame>
        <p:nvGraphicFramePr>
          <p:cNvPr id="5" name="Table 4">
            <a:extLst>
              <a:ext uri="{FF2B5EF4-FFF2-40B4-BE49-F238E27FC236}">
                <a16:creationId xmlns:a16="http://schemas.microsoft.com/office/drawing/2014/main" id="{C7AD57C0-0D4E-4135-BA34-6D764A47EA4B}"/>
              </a:ext>
            </a:extLst>
          </p:cNvPr>
          <p:cNvGraphicFramePr>
            <a:graphicFrameLocks noGrp="1"/>
          </p:cNvGraphicFramePr>
          <p:nvPr>
            <p:extLst>
              <p:ext uri="{D42A27DB-BD31-4B8C-83A1-F6EECF244321}">
                <p14:modId xmlns:p14="http://schemas.microsoft.com/office/powerpoint/2010/main" val="4168279414"/>
              </p:ext>
            </p:extLst>
          </p:nvPr>
        </p:nvGraphicFramePr>
        <p:xfrm>
          <a:off x="2425148" y="1265192"/>
          <a:ext cx="7938053" cy="1122045"/>
        </p:xfrm>
        <a:graphic>
          <a:graphicData uri="http://schemas.openxmlformats.org/drawingml/2006/table">
            <a:tbl>
              <a:tblPr firstRow="1" firstCol="1" bandRow="1">
                <a:tableStyleId>{5C22544A-7EE6-4342-B048-85BDC9FD1C3A}</a:tableStyleId>
              </a:tblPr>
              <a:tblGrid>
                <a:gridCol w="596348">
                  <a:extLst>
                    <a:ext uri="{9D8B030D-6E8A-4147-A177-3AD203B41FA5}">
                      <a16:colId xmlns:a16="http://schemas.microsoft.com/office/drawing/2014/main" val="3428261217"/>
                    </a:ext>
                  </a:extLst>
                </a:gridCol>
                <a:gridCol w="543339">
                  <a:extLst>
                    <a:ext uri="{9D8B030D-6E8A-4147-A177-3AD203B41FA5}">
                      <a16:colId xmlns:a16="http://schemas.microsoft.com/office/drawing/2014/main" val="1271279795"/>
                    </a:ext>
                  </a:extLst>
                </a:gridCol>
                <a:gridCol w="556591">
                  <a:extLst>
                    <a:ext uri="{9D8B030D-6E8A-4147-A177-3AD203B41FA5}">
                      <a16:colId xmlns:a16="http://schemas.microsoft.com/office/drawing/2014/main" val="1864452999"/>
                    </a:ext>
                  </a:extLst>
                </a:gridCol>
                <a:gridCol w="567007">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001</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002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6" name="Rectangle 5">
            <a:extLst>
              <a:ext uri="{FF2B5EF4-FFF2-40B4-BE49-F238E27FC236}">
                <a16:creationId xmlns:a16="http://schemas.microsoft.com/office/drawing/2014/main" id="{A4F272EE-373E-45DB-AC84-FB9EB6BAB57C}"/>
              </a:ext>
            </a:extLst>
          </p:cNvPr>
          <p:cNvSpPr/>
          <p:nvPr/>
        </p:nvSpPr>
        <p:spPr>
          <a:xfrm>
            <a:off x="1815546" y="1265192"/>
            <a:ext cx="756413" cy="837473"/>
          </a:xfrm>
          <a:prstGeom prst="rect">
            <a:avLst/>
          </a:prstGeom>
          <a:noFill/>
          <a:ln>
            <a:noFill/>
          </a:ln>
        </p:spPr>
        <p:txBody>
          <a:bodyPr wrap="square">
            <a:spAutoFit/>
          </a:bodyPr>
          <a:lstStyle/>
          <a:p>
            <a:pPr algn="ctr">
              <a:lnSpc>
                <a:spcPct val="150000"/>
              </a:lnSpc>
            </a:pPr>
            <a:r>
              <a:rPr lang="en-US" sz="3600" b="1" dirty="0"/>
              <a:t>c</a:t>
            </a:r>
            <a:endParaRPr lang="en-RW" sz="3600" b="1" dirty="0"/>
          </a:p>
        </p:txBody>
      </p:sp>
      <p:sp>
        <p:nvSpPr>
          <p:cNvPr id="7" name="Rectangle 6">
            <a:extLst>
              <a:ext uri="{FF2B5EF4-FFF2-40B4-BE49-F238E27FC236}">
                <a16:creationId xmlns:a16="http://schemas.microsoft.com/office/drawing/2014/main" id="{B36F8D1F-8655-49A0-8F50-2B7CDD52F518}"/>
              </a:ext>
            </a:extLst>
          </p:cNvPr>
          <p:cNvSpPr/>
          <p:nvPr/>
        </p:nvSpPr>
        <p:spPr>
          <a:xfrm>
            <a:off x="576469" y="2857394"/>
            <a:ext cx="11317356" cy="269073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Idea is to traverse the string from the end, extract words, and side by side print them too</a:t>
            </a:r>
          </a:p>
          <a:p>
            <a:pPr marL="342900" indent="-342900">
              <a:lnSpc>
                <a:spcPct val="107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Extract words from the string and then display them by inverting their order. That is, first display the last word (</a:t>
            </a:r>
            <a:r>
              <a:rPr lang="en-US" sz="2000" b="1" dirty="0" err="1">
                <a:latin typeface="Calibri" panose="020F0502020204030204" pitchFamily="34" charset="0"/>
                <a:ea typeface="Calibri" panose="020F0502020204030204" pitchFamily="34" charset="0"/>
                <a:cs typeface="Times New Roman" panose="02020603050405020304" pitchFamily="18" charset="0"/>
              </a:rPr>
              <a:t>maths</a:t>
            </a:r>
            <a:r>
              <a:rPr lang="en-US" sz="2000" b="1" dirty="0">
                <a:latin typeface="Calibri" panose="020F0502020204030204" pitchFamily="34" charset="0"/>
                <a:ea typeface="Calibri" panose="020F0502020204030204" pitchFamily="34" charset="0"/>
                <a:cs typeface="Times New Roman" panose="02020603050405020304" pitchFamily="18" charset="0"/>
              </a:rPr>
              <a:t>), then second last (hate)..and so on till you reach first word (I)</a:t>
            </a:r>
          </a:p>
          <a:p>
            <a:pPr marL="342900" indent="-342900">
              <a:lnSpc>
                <a:spcPct val="107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Words can be extracted by iterating through an array and checking whether you encounter a space or not. If you encounter a space then that means a word has just been ended</a:t>
            </a:r>
          </a:p>
          <a:p>
            <a:pPr marL="342900" indent="-342900">
              <a:lnSpc>
                <a:spcPct val="107000"/>
              </a:lnSpc>
              <a:spcAft>
                <a:spcPts val="8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Iterate through the string using a pointer. Initialize it to the stating cell and then gradually move forward or backward (according to your designed algorithm)</a:t>
            </a:r>
          </a:p>
        </p:txBody>
      </p:sp>
      <p:sp>
        <p:nvSpPr>
          <p:cNvPr id="8" name="Rectangle 7">
            <a:extLst>
              <a:ext uri="{FF2B5EF4-FFF2-40B4-BE49-F238E27FC236}">
                <a16:creationId xmlns:a16="http://schemas.microsoft.com/office/drawing/2014/main" id="{20C90239-57B1-45D7-A6FD-C0F561BCD00E}"/>
              </a:ext>
            </a:extLst>
          </p:cNvPr>
          <p:cNvSpPr/>
          <p:nvPr/>
        </p:nvSpPr>
        <p:spPr>
          <a:xfrm>
            <a:off x="2373681" y="271815"/>
            <a:ext cx="874485" cy="523220"/>
          </a:xfrm>
          <a:prstGeom prst="rect">
            <a:avLst/>
          </a:prstGeom>
          <a:noFill/>
          <a:ln>
            <a:noFill/>
          </a:ln>
        </p:spPr>
        <p:txBody>
          <a:bodyPr wrap="square">
            <a:spAutoFit/>
          </a:bodyPr>
          <a:lstStyle/>
          <a:p>
            <a:pPr algn="just"/>
            <a:r>
              <a:rPr lang="en-US" sz="2800" b="1" dirty="0">
                <a:highlight>
                  <a:srgbClr val="FFFF00"/>
                </a:highlight>
              </a:rPr>
              <a:t>*p</a:t>
            </a:r>
            <a:endParaRPr lang="en-RW" sz="2800" b="1" dirty="0">
              <a:highlight>
                <a:srgbClr val="FFFF00"/>
              </a:highlight>
            </a:endParaRPr>
          </a:p>
        </p:txBody>
      </p:sp>
      <p:cxnSp>
        <p:nvCxnSpPr>
          <p:cNvPr id="9" name="Straight Arrow Connector 8">
            <a:extLst>
              <a:ext uri="{FF2B5EF4-FFF2-40B4-BE49-F238E27FC236}">
                <a16:creationId xmlns:a16="http://schemas.microsoft.com/office/drawing/2014/main" id="{79E64D01-7F6E-44B0-8576-46C1AB552890}"/>
              </a:ext>
            </a:extLst>
          </p:cNvPr>
          <p:cNvCxnSpPr>
            <a:cxnSpLocks/>
          </p:cNvCxnSpPr>
          <p:nvPr/>
        </p:nvCxnSpPr>
        <p:spPr>
          <a:xfrm flipH="1">
            <a:off x="2797237" y="696119"/>
            <a:ext cx="1" cy="5690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04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fontScale="90000"/>
          </a:bodyPr>
          <a:lstStyle/>
          <a:p>
            <a:pPr algn="ctr"/>
            <a:r>
              <a:rPr lang="en-US" sz="5400" b="1" dirty="0"/>
              <a:t>Steps</a:t>
            </a:r>
            <a:br>
              <a:rPr lang="en-US" sz="5400" b="1" dirty="0"/>
            </a:br>
            <a:r>
              <a:rPr lang="en-US" sz="5400" b="1" dirty="0"/>
              <a:t>Logic..</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35</a:t>
            </a:fld>
            <a:endParaRPr lang="en-RW"/>
          </a:p>
        </p:txBody>
      </p:sp>
    </p:spTree>
    <p:extLst>
      <p:ext uri="{BB962C8B-B14F-4D97-AF65-F5344CB8AC3E}">
        <p14:creationId xmlns:p14="http://schemas.microsoft.com/office/powerpoint/2010/main" val="707776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E330FA-F6AE-4245-B973-A4946919F9EF}"/>
              </a:ext>
            </a:extLst>
          </p:cNvPr>
          <p:cNvSpPr>
            <a:spLocks noGrp="1"/>
          </p:cNvSpPr>
          <p:nvPr>
            <p:ph type="sldNum" sz="quarter" idx="12"/>
          </p:nvPr>
        </p:nvSpPr>
        <p:spPr/>
        <p:txBody>
          <a:bodyPr/>
          <a:lstStyle/>
          <a:p>
            <a:fld id="{583C1354-0F4F-4118-983A-17CBBA946E76}" type="slidenum">
              <a:rPr lang="en-RW" smtClean="0"/>
              <a:t>36</a:t>
            </a:fld>
            <a:endParaRPr lang="en-RW"/>
          </a:p>
        </p:txBody>
      </p:sp>
      <p:graphicFrame>
        <p:nvGraphicFramePr>
          <p:cNvPr id="5" name="Table 4">
            <a:extLst>
              <a:ext uri="{FF2B5EF4-FFF2-40B4-BE49-F238E27FC236}">
                <a16:creationId xmlns:a16="http://schemas.microsoft.com/office/drawing/2014/main" id="{C7AD57C0-0D4E-4135-BA34-6D764A47EA4B}"/>
              </a:ext>
            </a:extLst>
          </p:cNvPr>
          <p:cNvGraphicFramePr>
            <a:graphicFrameLocks noGrp="1"/>
          </p:cNvGraphicFramePr>
          <p:nvPr>
            <p:extLst>
              <p:ext uri="{D42A27DB-BD31-4B8C-83A1-F6EECF244321}">
                <p14:modId xmlns:p14="http://schemas.microsoft.com/office/powerpoint/2010/main" val="1145723656"/>
              </p:ext>
            </p:extLst>
          </p:nvPr>
        </p:nvGraphicFramePr>
        <p:xfrm>
          <a:off x="2425148" y="1265192"/>
          <a:ext cx="7938053" cy="1122045"/>
        </p:xfrm>
        <a:graphic>
          <a:graphicData uri="http://schemas.openxmlformats.org/drawingml/2006/table">
            <a:tbl>
              <a:tblPr firstRow="1" firstCol="1" bandRow="1">
                <a:tableStyleId>{5C22544A-7EE6-4342-B048-85BDC9FD1C3A}</a:tableStyleId>
              </a:tblPr>
              <a:tblGrid>
                <a:gridCol w="596348">
                  <a:extLst>
                    <a:ext uri="{9D8B030D-6E8A-4147-A177-3AD203B41FA5}">
                      <a16:colId xmlns:a16="http://schemas.microsoft.com/office/drawing/2014/main" val="3428261217"/>
                    </a:ext>
                  </a:extLst>
                </a:gridCol>
                <a:gridCol w="543339">
                  <a:extLst>
                    <a:ext uri="{9D8B030D-6E8A-4147-A177-3AD203B41FA5}">
                      <a16:colId xmlns:a16="http://schemas.microsoft.com/office/drawing/2014/main" val="1271279795"/>
                    </a:ext>
                  </a:extLst>
                </a:gridCol>
                <a:gridCol w="556591">
                  <a:extLst>
                    <a:ext uri="{9D8B030D-6E8A-4147-A177-3AD203B41FA5}">
                      <a16:colId xmlns:a16="http://schemas.microsoft.com/office/drawing/2014/main" val="1864452999"/>
                    </a:ext>
                  </a:extLst>
                </a:gridCol>
                <a:gridCol w="567007">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I</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001</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002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6" name="Rectangle 5">
            <a:extLst>
              <a:ext uri="{FF2B5EF4-FFF2-40B4-BE49-F238E27FC236}">
                <a16:creationId xmlns:a16="http://schemas.microsoft.com/office/drawing/2014/main" id="{A4F272EE-373E-45DB-AC84-FB9EB6BAB57C}"/>
              </a:ext>
            </a:extLst>
          </p:cNvPr>
          <p:cNvSpPr/>
          <p:nvPr/>
        </p:nvSpPr>
        <p:spPr>
          <a:xfrm>
            <a:off x="1815546" y="1265192"/>
            <a:ext cx="756413" cy="837473"/>
          </a:xfrm>
          <a:prstGeom prst="rect">
            <a:avLst/>
          </a:prstGeom>
          <a:noFill/>
          <a:ln>
            <a:noFill/>
          </a:ln>
        </p:spPr>
        <p:txBody>
          <a:bodyPr wrap="square">
            <a:spAutoFit/>
          </a:bodyPr>
          <a:lstStyle/>
          <a:p>
            <a:pPr algn="ctr">
              <a:lnSpc>
                <a:spcPct val="150000"/>
              </a:lnSpc>
            </a:pPr>
            <a:r>
              <a:rPr lang="en-US" sz="3600" b="1" dirty="0"/>
              <a:t>c</a:t>
            </a:r>
            <a:endParaRPr lang="en-RW" sz="3600" b="1" dirty="0"/>
          </a:p>
        </p:txBody>
      </p:sp>
      <p:sp>
        <p:nvSpPr>
          <p:cNvPr id="7" name="Rectangle 6">
            <a:extLst>
              <a:ext uri="{FF2B5EF4-FFF2-40B4-BE49-F238E27FC236}">
                <a16:creationId xmlns:a16="http://schemas.microsoft.com/office/drawing/2014/main" id="{B36F8D1F-8655-49A0-8F50-2B7CDD52F518}"/>
              </a:ext>
            </a:extLst>
          </p:cNvPr>
          <p:cNvSpPr/>
          <p:nvPr/>
        </p:nvSpPr>
        <p:spPr>
          <a:xfrm>
            <a:off x="576469" y="2895423"/>
            <a:ext cx="11317356" cy="1465529"/>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Iterate through an array and set the pointer to the end of an array</a:t>
            </a:r>
          </a:p>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	Or directly set the pointer to the end of an array</a:t>
            </a:r>
          </a:p>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	Or start accessing or iterating through an array from the end</a:t>
            </a:r>
          </a:p>
        </p:txBody>
      </p:sp>
      <p:sp>
        <p:nvSpPr>
          <p:cNvPr id="8" name="Rectangle 7">
            <a:extLst>
              <a:ext uri="{FF2B5EF4-FFF2-40B4-BE49-F238E27FC236}">
                <a16:creationId xmlns:a16="http://schemas.microsoft.com/office/drawing/2014/main" id="{20C90239-57B1-45D7-A6FD-C0F561BCD00E}"/>
              </a:ext>
            </a:extLst>
          </p:cNvPr>
          <p:cNvSpPr/>
          <p:nvPr/>
        </p:nvSpPr>
        <p:spPr>
          <a:xfrm>
            <a:off x="8138381" y="271815"/>
            <a:ext cx="874485" cy="523220"/>
          </a:xfrm>
          <a:prstGeom prst="rect">
            <a:avLst/>
          </a:prstGeom>
          <a:noFill/>
          <a:ln>
            <a:noFill/>
          </a:ln>
        </p:spPr>
        <p:txBody>
          <a:bodyPr wrap="square">
            <a:spAutoFit/>
          </a:bodyPr>
          <a:lstStyle/>
          <a:p>
            <a:pPr algn="just"/>
            <a:r>
              <a:rPr lang="en-US" sz="2800" b="1" dirty="0">
                <a:highlight>
                  <a:srgbClr val="FFFF00"/>
                </a:highlight>
              </a:rPr>
              <a:t>*p</a:t>
            </a:r>
            <a:endParaRPr lang="en-RW" sz="2800" b="1" dirty="0">
              <a:highlight>
                <a:srgbClr val="FFFF00"/>
              </a:highlight>
            </a:endParaRPr>
          </a:p>
        </p:txBody>
      </p:sp>
      <p:cxnSp>
        <p:nvCxnSpPr>
          <p:cNvPr id="9" name="Straight Arrow Connector 8">
            <a:extLst>
              <a:ext uri="{FF2B5EF4-FFF2-40B4-BE49-F238E27FC236}">
                <a16:creationId xmlns:a16="http://schemas.microsoft.com/office/drawing/2014/main" id="{79E64D01-7F6E-44B0-8576-46C1AB552890}"/>
              </a:ext>
            </a:extLst>
          </p:cNvPr>
          <p:cNvCxnSpPr>
            <a:cxnSpLocks/>
          </p:cNvCxnSpPr>
          <p:nvPr/>
        </p:nvCxnSpPr>
        <p:spPr>
          <a:xfrm flipH="1">
            <a:off x="8561937" y="696119"/>
            <a:ext cx="1" cy="5690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8BB458-C2CF-4C21-B000-6B49FED4839C}"/>
              </a:ext>
            </a:extLst>
          </p:cNvPr>
          <p:cNvSpPr/>
          <p:nvPr/>
        </p:nvSpPr>
        <p:spPr>
          <a:xfrm>
            <a:off x="139226" y="533425"/>
            <a:ext cx="874485" cy="646331"/>
          </a:xfrm>
          <a:prstGeom prst="rect">
            <a:avLst/>
          </a:prstGeom>
          <a:noFill/>
          <a:ln>
            <a:noFill/>
          </a:ln>
        </p:spPr>
        <p:txBody>
          <a:bodyPr wrap="square">
            <a:spAutoFit/>
          </a:bodyPr>
          <a:lstStyle/>
          <a:p>
            <a:pPr algn="just"/>
            <a:r>
              <a:rPr lang="en-US" sz="3600" b="1" dirty="0">
                <a:solidFill>
                  <a:schemeClr val="bg1"/>
                </a:solidFill>
                <a:highlight>
                  <a:srgbClr val="000080"/>
                </a:highlight>
              </a:rPr>
              <a:t>#1</a:t>
            </a:r>
            <a:endParaRPr lang="en-RW" sz="3600" b="1" dirty="0">
              <a:solidFill>
                <a:schemeClr val="bg1"/>
              </a:solidFill>
              <a:highlight>
                <a:srgbClr val="000080"/>
              </a:highlight>
            </a:endParaRPr>
          </a:p>
        </p:txBody>
      </p:sp>
    </p:spTree>
    <p:extLst>
      <p:ext uri="{BB962C8B-B14F-4D97-AF65-F5344CB8AC3E}">
        <p14:creationId xmlns:p14="http://schemas.microsoft.com/office/powerpoint/2010/main" val="4034755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E330FA-F6AE-4245-B973-A4946919F9EF}"/>
              </a:ext>
            </a:extLst>
          </p:cNvPr>
          <p:cNvSpPr>
            <a:spLocks noGrp="1"/>
          </p:cNvSpPr>
          <p:nvPr>
            <p:ph type="sldNum" sz="quarter" idx="12"/>
          </p:nvPr>
        </p:nvSpPr>
        <p:spPr/>
        <p:txBody>
          <a:bodyPr/>
          <a:lstStyle/>
          <a:p>
            <a:fld id="{583C1354-0F4F-4118-983A-17CBBA946E76}" type="slidenum">
              <a:rPr lang="en-RW" smtClean="0"/>
              <a:t>37</a:t>
            </a:fld>
            <a:endParaRPr lang="en-RW"/>
          </a:p>
        </p:txBody>
      </p:sp>
      <p:graphicFrame>
        <p:nvGraphicFramePr>
          <p:cNvPr id="5" name="Table 4">
            <a:extLst>
              <a:ext uri="{FF2B5EF4-FFF2-40B4-BE49-F238E27FC236}">
                <a16:creationId xmlns:a16="http://schemas.microsoft.com/office/drawing/2014/main" id="{C7AD57C0-0D4E-4135-BA34-6D764A47EA4B}"/>
              </a:ext>
            </a:extLst>
          </p:cNvPr>
          <p:cNvGraphicFramePr>
            <a:graphicFrameLocks noGrp="1"/>
          </p:cNvGraphicFramePr>
          <p:nvPr>
            <p:extLst>
              <p:ext uri="{D42A27DB-BD31-4B8C-83A1-F6EECF244321}">
                <p14:modId xmlns:p14="http://schemas.microsoft.com/office/powerpoint/2010/main" val="1828568088"/>
              </p:ext>
            </p:extLst>
          </p:nvPr>
        </p:nvGraphicFramePr>
        <p:xfrm>
          <a:off x="2425148" y="1265192"/>
          <a:ext cx="7938053" cy="1122045"/>
        </p:xfrm>
        <a:graphic>
          <a:graphicData uri="http://schemas.openxmlformats.org/drawingml/2006/table">
            <a:tbl>
              <a:tblPr firstRow="1" firstCol="1" bandRow="1">
                <a:tableStyleId>{5C22544A-7EE6-4342-B048-85BDC9FD1C3A}</a:tableStyleId>
              </a:tblPr>
              <a:tblGrid>
                <a:gridCol w="596348">
                  <a:extLst>
                    <a:ext uri="{9D8B030D-6E8A-4147-A177-3AD203B41FA5}">
                      <a16:colId xmlns:a16="http://schemas.microsoft.com/office/drawing/2014/main" val="3428261217"/>
                    </a:ext>
                  </a:extLst>
                </a:gridCol>
                <a:gridCol w="543339">
                  <a:extLst>
                    <a:ext uri="{9D8B030D-6E8A-4147-A177-3AD203B41FA5}">
                      <a16:colId xmlns:a16="http://schemas.microsoft.com/office/drawing/2014/main" val="1271279795"/>
                    </a:ext>
                  </a:extLst>
                </a:gridCol>
                <a:gridCol w="556591">
                  <a:extLst>
                    <a:ext uri="{9D8B030D-6E8A-4147-A177-3AD203B41FA5}">
                      <a16:colId xmlns:a16="http://schemas.microsoft.com/office/drawing/2014/main" val="1864452999"/>
                    </a:ext>
                  </a:extLst>
                </a:gridCol>
                <a:gridCol w="567007">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I</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1" dirty="0">
                          <a:solidFill>
                            <a:srgbClr val="FF0000"/>
                          </a:solidFill>
                          <a:effectLst/>
                          <a:highlight>
                            <a:srgbClr val="FFFF00"/>
                          </a:highlight>
                        </a:rPr>
                        <a:t>6</a:t>
                      </a:r>
                      <a:endParaRPr lang="en-US" sz="2400" b="1"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001</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002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6" name="Rectangle 5">
            <a:extLst>
              <a:ext uri="{FF2B5EF4-FFF2-40B4-BE49-F238E27FC236}">
                <a16:creationId xmlns:a16="http://schemas.microsoft.com/office/drawing/2014/main" id="{A4F272EE-373E-45DB-AC84-FB9EB6BAB57C}"/>
              </a:ext>
            </a:extLst>
          </p:cNvPr>
          <p:cNvSpPr/>
          <p:nvPr/>
        </p:nvSpPr>
        <p:spPr>
          <a:xfrm>
            <a:off x="1815546" y="1265192"/>
            <a:ext cx="756413" cy="837473"/>
          </a:xfrm>
          <a:prstGeom prst="rect">
            <a:avLst/>
          </a:prstGeom>
          <a:noFill/>
          <a:ln>
            <a:noFill/>
          </a:ln>
        </p:spPr>
        <p:txBody>
          <a:bodyPr wrap="square">
            <a:spAutoFit/>
          </a:bodyPr>
          <a:lstStyle/>
          <a:p>
            <a:pPr algn="ctr">
              <a:lnSpc>
                <a:spcPct val="150000"/>
              </a:lnSpc>
            </a:pPr>
            <a:r>
              <a:rPr lang="en-US" sz="3600" b="1" dirty="0"/>
              <a:t>c</a:t>
            </a:r>
            <a:endParaRPr lang="en-RW" sz="3600" b="1" dirty="0"/>
          </a:p>
        </p:txBody>
      </p:sp>
      <p:sp>
        <p:nvSpPr>
          <p:cNvPr id="7" name="Rectangle 6">
            <a:extLst>
              <a:ext uri="{FF2B5EF4-FFF2-40B4-BE49-F238E27FC236}">
                <a16:creationId xmlns:a16="http://schemas.microsoft.com/office/drawing/2014/main" id="{B36F8D1F-8655-49A0-8F50-2B7CDD52F518}"/>
              </a:ext>
            </a:extLst>
          </p:cNvPr>
          <p:cNvSpPr/>
          <p:nvPr/>
        </p:nvSpPr>
        <p:spPr>
          <a:xfrm>
            <a:off x="576468" y="2544884"/>
            <a:ext cx="11317356" cy="3851760"/>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Continue decrementing pointer till you reach at the start of the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last word</a:t>
            </a: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Notice that the start of this last word will be indicated by a </a:t>
            </a:r>
            <a:r>
              <a:rPr lang="en-US" sz="2400" b="1" dirty="0">
                <a:solidFill>
                  <a:schemeClr val="accent4">
                    <a:lumMod val="75000"/>
                  </a:schemeClr>
                </a:solidFill>
                <a:latin typeface="Calibri" panose="020F0502020204030204" pitchFamily="34" charset="0"/>
                <a:ea typeface="Calibri" panose="020F0502020204030204" pitchFamily="34" charset="0"/>
                <a:cs typeface="Times New Roman" panose="02020603050405020304" pitchFamily="18" charset="0"/>
              </a:rPr>
              <a:t>space ‘ ’ character</a:t>
            </a:r>
          </a:p>
          <a:p>
            <a:pPr marL="342900" indent="-342900">
              <a:lnSpc>
                <a:spcPct val="107000"/>
              </a:lnSpc>
              <a:spcAft>
                <a:spcPts val="800"/>
              </a:spcAft>
              <a:buFont typeface="Arial" panose="020B0604020202020204" pitchFamily="34" charset="0"/>
              <a:buChar char="•"/>
            </a:pPr>
            <a:r>
              <a:rPr lang="en-US" sz="2400" b="1" dirty="0">
                <a:solidFill>
                  <a:schemeClr val="accent4">
                    <a:lumMod val="75000"/>
                  </a:schemeClr>
                </a:solidFill>
                <a:latin typeface="Calibri" panose="020F0502020204030204" pitchFamily="34" charset="0"/>
                <a:ea typeface="Calibri" panose="020F0502020204030204" pitchFamily="34" charset="0"/>
                <a:cs typeface="Times New Roman" panose="02020603050405020304" pitchFamily="18" charset="0"/>
              </a:rPr>
              <a:t>Hint: you can use if statement to check if you encounter a space while traversing</a:t>
            </a:r>
          </a:p>
          <a:p>
            <a:pPr marL="342900" indent="-342900">
              <a:lnSpc>
                <a:spcPct val="107000"/>
              </a:lnSpc>
              <a:spcAft>
                <a:spcPts val="800"/>
              </a:spcAft>
              <a:buFont typeface="Arial" panose="020B0604020202020204" pitchFamily="34" charset="0"/>
              <a:buChar char="•"/>
            </a:pPr>
            <a:endParaRPr lang="en-US" sz="2400" b="1" dirty="0">
              <a:solidFill>
                <a:schemeClr val="accent4">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Once you reach that point then it is now a time to display that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last word</a:t>
            </a: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Iterate through the string using pointer till you read and display that</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word </a:t>
            </a: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Don’t forget to store </a:t>
            </a:r>
            <a:r>
              <a:rPr lang="en-US" sz="2400" b="1"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index location </a:t>
            </a:r>
            <a:r>
              <a:rPr lang="en-US" sz="2400" b="1" dirty="0">
                <a:latin typeface="Calibri" panose="020F0502020204030204" pitchFamily="34" charset="0"/>
                <a:ea typeface="Calibri" panose="020F0502020204030204" pitchFamily="34" charset="0"/>
                <a:cs typeface="Times New Roman" panose="02020603050405020304" pitchFamily="18" charset="0"/>
              </a:rPr>
              <a:t>where you encounter a </a:t>
            </a:r>
            <a:r>
              <a:rPr lang="en-US" sz="2400" b="1" dirty="0" err="1">
                <a:latin typeface="Calibri" panose="020F0502020204030204" pitchFamily="34" charset="0"/>
                <a:ea typeface="Calibri" panose="020F0502020204030204" pitchFamily="34" charset="0"/>
                <a:cs typeface="Times New Roman" panose="02020603050405020304" pitchFamily="18" charset="0"/>
              </a:rPr>
              <a:t>space..just</a:t>
            </a:r>
            <a:r>
              <a:rPr lang="en-US" sz="2400" b="1" dirty="0">
                <a:latin typeface="Calibri" panose="020F0502020204030204" pitchFamily="34" charset="0"/>
                <a:ea typeface="Calibri" panose="020F0502020204030204" pitchFamily="34" charset="0"/>
                <a:cs typeface="Times New Roman" panose="02020603050405020304" pitchFamily="18" charset="0"/>
              </a:rPr>
              <a:t> to continue with your algorithm after printing last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word</a:t>
            </a:r>
          </a:p>
        </p:txBody>
      </p:sp>
      <p:sp>
        <p:nvSpPr>
          <p:cNvPr id="8" name="Rectangle 7">
            <a:extLst>
              <a:ext uri="{FF2B5EF4-FFF2-40B4-BE49-F238E27FC236}">
                <a16:creationId xmlns:a16="http://schemas.microsoft.com/office/drawing/2014/main" id="{20C90239-57B1-45D7-A6FD-C0F561BCD00E}"/>
              </a:ext>
            </a:extLst>
          </p:cNvPr>
          <p:cNvSpPr/>
          <p:nvPr/>
        </p:nvSpPr>
        <p:spPr>
          <a:xfrm>
            <a:off x="5567460" y="271815"/>
            <a:ext cx="874485" cy="523220"/>
          </a:xfrm>
          <a:prstGeom prst="rect">
            <a:avLst/>
          </a:prstGeom>
          <a:noFill/>
          <a:ln>
            <a:noFill/>
          </a:ln>
        </p:spPr>
        <p:txBody>
          <a:bodyPr wrap="square">
            <a:spAutoFit/>
          </a:bodyPr>
          <a:lstStyle/>
          <a:p>
            <a:pPr algn="just"/>
            <a:r>
              <a:rPr lang="en-US" sz="2800" b="1" dirty="0">
                <a:highlight>
                  <a:srgbClr val="FFFF00"/>
                </a:highlight>
              </a:rPr>
              <a:t>*p</a:t>
            </a:r>
            <a:endParaRPr lang="en-RW" sz="2800" b="1" dirty="0">
              <a:highlight>
                <a:srgbClr val="FFFF00"/>
              </a:highlight>
            </a:endParaRPr>
          </a:p>
        </p:txBody>
      </p:sp>
      <p:cxnSp>
        <p:nvCxnSpPr>
          <p:cNvPr id="9" name="Straight Arrow Connector 8">
            <a:extLst>
              <a:ext uri="{FF2B5EF4-FFF2-40B4-BE49-F238E27FC236}">
                <a16:creationId xmlns:a16="http://schemas.microsoft.com/office/drawing/2014/main" id="{79E64D01-7F6E-44B0-8576-46C1AB552890}"/>
              </a:ext>
            </a:extLst>
          </p:cNvPr>
          <p:cNvCxnSpPr>
            <a:cxnSpLocks/>
          </p:cNvCxnSpPr>
          <p:nvPr/>
        </p:nvCxnSpPr>
        <p:spPr>
          <a:xfrm flipH="1">
            <a:off x="5991016" y="696119"/>
            <a:ext cx="1" cy="5690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8BB458-C2CF-4C21-B000-6B49FED4839C}"/>
              </a:ext>
            </a:extLst>
          </p:cNvPr>
          <p:cNvSpPr/>
          <p:nvPr/>
        </p:nvSpPr>
        <p:spPr>
          <a:xfrm>
            <a:off x="139226" y="533425"/>
            <a:ext cx="874485" cy="646331"/>
          </a:xfrm>
          <a:prstGeom prst="rect">
            <a:avLst/>
          </a:prstGeom>
          <a:noFill/>
          <a:ln>
            <a:noFill/>
          </a:ln>
        </p:spPr>
        <p:txBody>
          <a:bodyPr wrap="square">
            <a:spAutoFit/>
          </a:bodyPr>
          <a:lstStyle/>
          <a:p>
            <a:pPr algn="just"/>
            <a:r>
              <a:rPr lang="en-US" sz="3600" b="1" dirty="0">
                <a:solidFill>
                  <a:schemeClr val="bg1"/>
                </a:solidFill>
                <a:highlight>
                  <a:srgbClr val="000080"/>
                </a:highlight>
              </a:rPr>
              <a:t>#2</a:t>
            </a:r>
            <a:endParaRPr lang="en-RW" sz="3600" b="1" dirty="0">
              <a:solidFill>
                <a:schemeClr val="bg1"/>
              </a:solidFill>
              <a:highlight>
                <a:srgbClr val="000080"/>
              </a:highlight>
            </a:endParaRPr>
          </a:p>
        </p:txBody>
      </p:sp>
    </p:spTree>
    <p:extLst>
      <p:ext uri="{BB962C8B-B14F-4D97-AF65-F5344CB8AC3E}">
        <p14:creationId xmlns:p14="http://schemas.microsoft.com/office/powerpoint/2010/main" val="1373249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E330FA-F6AE-4245-B973-A4946919F9EF}"/>
              </a:ext>
            </a:extLst>
          </p:cNvPr>
          <p:cNvSpPr>
            <a:spLocks noGrp="1"/>
          </p:cNvSpPr>
          <p:nvPr>
            <p:ph type="sldNum" sz="quarter" idx="12"/>
          </p:nvPr>
        </p:nvSpPr>
        <p:spPr/>
        <p:txBody>
          <a:bodyPr/>
          <a:lstStyle/>
          <a:p>
            <a:fld id="{583C1354-0F4F-4118-983A-17CBBA946E76}" type="slidenum">
              <a:rPr lang="en-RW" smtClean="0"/>
              <a:t>38</a:t>
            </a:fld>
            <a:endParaRPr lang="en-RW"/>
          </a:p>
        </p:txBody>
      </p:sp>
      <p:graphicFrame>
        <p:nvGraphicFramePr>
          <p:cNvPr id="5" name="Table 4">
            <a:extLst>
              <a:ext uri="{FF2B5EF4-FFF2-40B4-BE49-F238E27FC236}">
                <a16:creationId xmlns:a16="http://schemas.microsoft.com/office/drawing/2014/main" id="{C7AD57C0-0D4E-4135-BA34-6D764A47EA4B}"/>
              </a:ext>
            </a:extLst>
          </p:cNvPr>
          <p:cNvGraphicFramePr>
            <a:graphicFrameLocks noGrp="1"/>
          </p:cNvGraphicFramePr>
          <p:nvPr>
            <p:extLst>
              <p:ext uri="{D42A27DB-BD31-4B8C-83A1-F6EECF244321}">
                <p14:modId xmlns:p14="http://schemas.microsoft.com/office/powerpoint/2010/main" val="921588179"/>
              </p:ext>
            </p:extLst>
          </p:nvPr>
        </p:nvGraphicFramePr>
        <p:xfrm>
          <a:off x="2425148" y="1265192"/>
          <a:ext cx="7938053" cy="1122045"/>
        </p:xfrm>
        <a:graphic>
          <a:graphicData uri="http://schemas.openxmlformats.org/drawingml/2006/table">
            <a:tbl>
              <a:tblPr firstRow="1" firstCol="1" bandRow="1">
                <a:tableStyleId>{5C22544A-7EE6-4342-B048-85BDC9FD1C3A}</a:tableStyleId>
              </a:tblPr>
              <a:tblGrid>
                <a:gridCol w="596348">
                  <a:extLst>
                    <a:ext uri="{9D8B030D-6E8A-4147-A177-3AD203B41FA5}">
                      <a16:colId xmlns:a16="http://schemas.microsoft.com/office/drawing/2014/main" val="3428261217"/>
                    </a:ext>
                  </a:extLst>
                </a:gridCol>
                <a:gridCol w="543339">
                  <a:extLst>
                    <a:ext uri="{9D8B030D-6E8A-4147-A177-3AD203B41FA5}">
                      <a16:colId xmlns:a16="http://schemas.microsoft.com/office/drawing/2014/main" val="1271279795"/>
                    </a:ext>
                  </a:extLst>
                </a:gridCol>
                <a:gridCol w="556591">
                  <a:extLst>
                    <a:ext uri="{9D8B030D-6E8A-4147-A177-3AD203B41FA5}">
                      <a16:colId xmlns:a16="http://schemas.microsoft.com/office/drawing/2014/main" val="1864452999"/>
                    </a:ext>
                  </a:extLst>
                </a:gridCol>
                <a:gridCol w="567007">
                  <a:extLst>
                    <a:ext uri="{9D8B030D-6E8A-4147-A177-3AD203B41FA5}">
                      <a16:colId xmlns:a16="http://schemas.microsoft.com/office/drawing/2014/main" val="661187650"/>
                    </a:ext>
                  </a:extLst>
                </a:gridCol>
                <a:gridCol w="515888">
                  <a:extLst>
                    <a:ext uri="{9D8B030D-6E8A-4147-A177-3AD203B41FA5}">
                      <a16:colId xmlns:a16="http://schemas.microsoft.com/office/drawing/2014/main" val="366424882"/>
                    </a:ext>
                  </a:extLst>
                </a:gridCol>
                <a:gridCol w="515888">
                  <a:extLst>
                    <a:ext uri="{9D8B030D-6E8A-4147-A177-3AD203B41FA5}">
                      <a16:colId xmlns:a16="http://schemas.microsoft.com/office/drawing/2014/main" val="2986107400"/>
                    </a:ext>
                  </a:extLst>
                </a:gridCol>
                <a:gridCol w="515888">
                  <a:extLst>
                    <a:ext uri="{9D8B030D-6E8A-4147-A177-3AD203B41FA5}">
                      <a16:colId xmlns:a16="http://schemas.microsoft.com/office/drawing/2014/main" val="1006116041"/>
                    </a:ext>
                  </a:extLst>
                </a:gridCol>
                <a:gridCol w="515888">
                  <a:extLst>
                    <a:ext uri="{9D8B030D-6E8A-4147-A177-3AD203B41FA5}">
                      <a16:colId xmlns:a16="http://schemas.microsoft.com/office/drawing/2014/main" val="902277255"/>
                    </a:ext>
                  </a:extLst>
                </a:gridCol>
                <a:gridCol w="515888">
                  <a:extLst>
                    <a:ext uri="{9D8B030D-6E8A-4147-A177-3AD203B41FA5}">
                      <a16:colId xmlns:a16="http://schemas.microsoft.com/office/drawing/2014/main" val="2108356945"/>
                    </a:ext>
                  </a:extLst>
                </a:gridCol>
                <a:gridCol w="515888">
                  <a:extLst>
                    <a:ext uri="{9D8B030D-6E8A-4147-A177-3AD203B41FA5}">
                      <a16:colId xmlns:a16="http://schemas.microsoft.com/office/drawing/2014/main" val="1995629595"/>
                    </a:ext>
                  </a:extLst>
                </a:gridCol>
                <a:gridCol w="515888">
                  <a:extLst>
                    <a:ext uri="{9D8B030D-6E8A-4147-A177-3AD203B41FA5}">
                      <a16:colId xmlns:a16="http://schemas.microsoft.com/office/drawing/2014/main" val="2296837538"/>
                    </a:ext>
                  </a:extLst>
                </a:gridCol>
                <a:gridCol w="515888">
                  <a:extLst>
                    <a:ext uri="{9D8B030D-6E8A-4147-A177-3AD203B41FA5}">
                      <a16:colId xmlns:a16="http://schemas.microsoft.com/office/drawing/2014/main" val="3702093260"/>
                    </a:ext>
                  </a:extLst>
                </a:gridCol>
                <a:gridCol w="515888">
                  <a:extLst>
                    <a:ext uri="{9D8B030D-6E8A-4147-A177-3AD203B41FA5}">
                      <a16:colId xmlns:a16="http://schemas.microsoft.com/office/drawing/2014/main" val="249854267"/>
                    </a:ext>
                  </a:extLst>
                </a:gridCol>
                <a:gridCol w="515888">
                  <a:extLst>
                    <a:ext uri="{9D8B030D-6E8A-4147-A177-3AD203B41FA5}">
                      <a16:colId xmlns:a16="http://schemas.microsoft.com/office/drawing/2014/main" val="4080944880"/>
                    </a:ext>
                  </a:extLst>
                </a:gridCol>
                <a:gridCol w="515888">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I</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rgbClr val="00B0F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rgbClr val="00B0F0"/>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1" dirty="0">
                          <a:solidFill>
                            <a:srgbClr val="FF0000"/>
                          </a:solidFill>
                          <a:effectLst/>
                          <a:highlight>
                            <a:srgbClr val="FFFF00"/>
                          </a:highlight>
                        </a:rPr>
                        <a:t>1</a:t>
                      </a:r>
                      <a:endParaRPr lang="en-US" sz="2400" b="1"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rPr>
                        <a:t>6</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rPr>
                        <a:t>001</a:t>
                      </a:r>
                      <a:endPar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002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mn-lt"/>
                          <a:ea typeface="+mn-ea"/>
                          <a:cs typeface="+mn-cs"/>
                        </a:rPr>
                        <a:t>…</a:t>
                      </a:r>
                      <a:endParaRPr lang="en-US" sz="2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6" name="Rectangle 5">
            <a:extLst>
              <a:ext uri="{FF2B5EF4-FFF2-40B4-BE49-F238E27FC236}">
                <a16:creationId xmlns:a16="http://schemas.microsoft.com/office/drawing/2014/main" id="{A4F272EE-373E-45DB-AC84-FB9EB6BAB57C}"/>
              </a:ext>
            </a:extLst>
          </p:cNvPr>
          <p:cNvSpPr/>
          <p:nvPr/>
        </p:nvSpPr>
        <p:spPr>
          <a:xfrm>
            <a:off x="1815546" y="1265192"/>
            <a:ext cx="756413" cy="837473"/>
          </a:xfrm>
          <a:prstGeom prst="rect">
            <a:avLst/>
          </a:prstGeom>
          <a:noFill/>
          <a:ln>
            <a:noFill/>
          </a:ln>
        </p:spPr>
        <p:txBody>
          <a:bodyPr wrap="square">
            <a:spAutoFit/>
          </a:bodyPr>
          <a:lstStyle/>
          <a:p>
            <a:pPr algn="ctr">
              <a:lnSpc>
                <a:spcPct val="150000"/>
              </a:lnSpc>
            </a:pPr>
            <a:r>
              <a:rPr lang="en-US" sz="3600" b="1" dirty="0"/>
              <a:t>c</a:t>
            </a:r>
            <a:endParaRPr lang="en-RW" sz="3600" b="1" dirty="0"/>
          </a:p>
        </p:txBody>
      </p:sp>
      <p:sp>
        <p:nvSpPr>
          <p:cNvPr id="7" name="Rectangle 6">
            <a:extLst>
              <a:ext uri="{FF2B5EF4-FFF2-40B4-BE49-F238E27FC236}">
                <a16:creationId xmlns:a16="http://schemas.microsoft.com/office/drawing/2014/main" id="{B36F8D1F-8655-49A0-8F50-2B7CDD52F518}"/>
              </a:ext>
            </a:extLst>
          </p:cNvPr>
          <p:cNvSpPr/>
          <p:nvPr/>
        </p:nvSpPr>
        <p:spPr>
          <a:xfrm>
            <a:off x="576468" y="2544884"/>
            <a:ext cx="11317356" cy="2753639"/>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Continue with the same algorithm/logic and reach a point at where you encounter a second space (while moving backward)</a:t>
            </a:r>
            <a:endParaRPr lang="en-US" sz="2400" b="1" dirty="0">
              <a:solidFill>
                <a:schemeClr val="accent4">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Once you reach that point then it is now a time to display that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second</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last word</a:t>
            </a: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Iterate through the string using pointer till you read and display that</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word </a:t>
            </a:r>
          </a:p>
          <a:p>
            <a:pPr marL="342900" indent="-342900">
              <a:lnSpc>
                <a:spcPct val="107000"/>
              </a:lnSpc>
              <a:spcAft>
                <a:spcPts val="80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Don’t forget to store </a:t>
            </a:r>
            <a:r>
              <a:rPr lang="en-US" sz="2400" b="1"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index location </a:t>
            </a:r>
            <a:r>
              <a:rPr lang="en-US" sz="2400" b="1" dirty="0">
                <a:latin typeface="Calibri" panose="020F0502020204030204" pitchFamily="34" charset="0"/>
                <a:ea typeface="Calibri" panose="020F0502020204030204" pitchFamily="34" charset="0"/>
                <a:cs typeface="Times New Roman" panose="02020603050405020304" pitchFamily="18" charset="0"/>
              </a:rPr>
              <a:t>where you encounter a </a:t>
            </a:r>
            <a:r>
              <a:rPr lang="en-US" sz="2400" b="1" dirty="0" err="1">
                <a:latin typeface="Calibri" panose="020F0502020204030204" pitchFamily="34" charset="0"/>
                <a:ea typeface="Calibri" panose="020F0502020204030204" pitchFamily="34" charset="0"/>
                <a:cs typeface="Times New Roman" panose="02020603050405020304" pitchFamily="18" charset="0"/>
              </a:rPr>
              <a:t>space..just</a:t>
            </a:r>
            <a:r>
              <a:rPr lang="en-US" sz="2400" b="1" dirty="0">
                <a:latin typeface="Calibri" panose="020F0502020204030204" pitchFamily="34" charset="0"/>
                <a:ea typeface="Calibri" panose="020F0502020204030204" pitchFamily="34" charset="0"/>
                <a:cs typeface="Times New Roman" panose="02020603050405020304" pitchFamily="18" charset="0"/>
              </a:rPr>
              <a:t> to continue with your algorithm after printing </a:t>
            </a:r>
            <a:r>
              <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second last word</a:t>
            </a:r>
          </a:p>
        </p:txBody>
      </p:sp>
      <p:sp>
        <p:nvSpPr>
          <p:cNvPr id="8" name="Rectangle 7">
            <a:extLst>
              <a:ext uri="{FF2B5EF4-FFF2-40B4-BE49-F238E27FC236}">
                <a16:creationId xmlns:a16="http://schemas.microsoft.com/office/drawing/2014/main" id="{20C90239-57B1-45D7-A6FD-C0F561BCD00E}"/>
              </a:ext>
            </a:extLst>
          </p:cNvPr>
          <p:cNvSpPr/>
          <p:nvPr/>
        </p:nvSpPr>
        <p:spPr>
          <a:xfrm>
            <a:off x="2864016" y="271815"/>
            <a:ext cx="874485" cy="523220"/>
          </a:xfrm>
          <a:prstGeom prst="rect">
            <a:avLst/>
          </a:prstGeom>
          <a:noFill/>
          <a:ln>
            <a:noFill/>
          </a:ln>
        </p:spPr>
        <p:txBody>
          <a:bodyPr wrap="square">
            <a:spAutoFit/>
          </a:bodyPr>
          <a:lstStyle/>
          <a:p>
            <a:pPr algn="just"/>
            <a:r>
              <a:rPr lang="en-US" sz="2800" b="1" dirty="0">
                <a:highlight>
                  <a:srgbClr val="FFFF00"/>
                </a:highlight>
              </a:rPr>
              <a:t>*p</a:t>
            </a:r>
            <a:endParaRPr lang="en-RW" sz="2800" b="1" dirty="0">
              <a:highlight>
                <a:srgbClr val="FFFF00"/>
              </a:highlight>
            </a:endParaRPr>
          </a:p>
        </p:txBody>
      </p:sp>
      <p:cxnSp>
        <p:nvCxnSpPr>
          <p:cNvPr id="9" name="Straight Arrow Connector 8">
            <a:extLst>
              <a:ext uri="{FF2B5EF4-FFF2-40B4-BE49-F238E27FC236}">
                <a16:creationId xmlns:a16="http://schemas.microsoft.com/office/drawing/2014/main" id="{79E64D01-7F6E-44B0-8576-46C1AB552890}"/>
              </a:ext>
            </a:extLst>
          </p:cNvPr>
          <p:cNvCxnSpPr>
            <a:cxnSpLocks/>
          </p:cNvCxnSpPr>
          <p:nvPr/>
        </p:nvCxnSpPr>
        <p:spPr>
          <a:xfrm flipH="1">
            <a:off x="3287572" y="696119"/>
            <a:ext cx="1" cy="5690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A8BB458-C2CF-4C21-B000-6B49FED4839C}"/>
              </a:ext>
            </a:extLst>
          </p:cNvPr>
          <p:cNvSpPr/>
          <p:nvPr/>
        </p:nvSpPr>
        <p:spPr>
          <a:xfrm>
            <a:off x="139226" y="533425"/>
            <a:ext cx="874485" cy="646331"/>
          </a:xfrm>
          <a:prstGeom prst="rect">
            <a:avLst/>
          </a:prstGeom>
          <a:noFill/>
          <a:ln>
            <a:noFill/>
          </a:ln>
        </p:spPr>
        <p:txBody>
          <a:bodyPr wrap="square">
            <a:spAutoFit/>
          </a:bodyPr>
          <a:lstStyle/>
          <a:p>
            <a:pPr algn="just"/>
            <a:r>
              <a:rPr lang="en-US" sz="3600" b="1" dirty="0">
                <a:solidFill>
                  <a:schemeClr val="bg1"/>
                </a:solidFill>
                <a:highlight>
                  <a:srgbClr val="000080"/>
                </a:highlight>
              </a:rPr>
              <a:t>#3</a:t>
            </a:r>
            <a:endParaRPr lang="en-RW" sz="3600" b="1" dirty="0">
              <a:solidFill>
                <a:schemeClr val="bg1"/>
              </a:solidFill>
              <a:highlight>
                <a:srgbClr val="000080"/>
              </a:highlight>
            </a:endParaRPr>
          </a:p>
        </p:txBody>
      </p:sp>
    </p:spTree>
    <p:extLst>
      <p:ext uri="{BB962C8B-B14F-4D97-AF65-F5344CB8AC3E}">
        <p14:creationId xmlns:p14="http://schemas.microsoft.com/office/powerpoint/2010/main" val="358230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AD355-FB19-4EE0-94CB-F6F1CCE9B581}"/>
              </a:ext>
            </a:extLst>
          </p:cNvPr>
          <p:cNvSpPr>
            <a:spLocks noGrp="1"/>
          </p:cNvSpPr>
          <p:nvPr>
            <p:ph idx="1"/>
          </p:nvPr>
        </p:nvSpPr>
        <p:spPr/>
        <p:txBody>
          <a:bodyPr/>
          <a:lstStyle/>
          <a:p>
            <a:r>
              <a:rPr lang="en-US" dirty="0"/>
              <a:t>You can continue moving backward till you index is greater than equal to 0! </a:t>
            </a:r>
          </a:p>
          <a:p>
            <a:r>
              <a:rPr lang="en-US" dirty="0"/>
              <a:t>In short, this will help in checking if you have reached the first character of your input string!</a:t>
            </a:r>
          </a:p>
        </p:txBody>
      </p:sp>
      <p:sp>
        <p:nvSpPr>
          <p:cNvPr id="4" name="Slide Number Placeholder 3">
            <a:extLst>
              <a:ext uri="{FF2B5EF4-FFF2-40B4-BE49-F238E27FC236}">
                <a16:creationId xmlns:a16="http://schemas.microsoft.com/office/drawing/2014/main" id="{EC0DCB29-BEAB-4077-8A3B-C93D2D9BAF52}"/>
              </a:ext>
            </a:extLst>
          </p:cNvPr>
          <p:cNvSpPr>
            <a:spLocks noGrp="1"/>
          </p:cNvSpPr>
          <p:nvPr>
            <p:ph type="sldNum" sz="quarter" idx="12"/>
          </p:nvPr>
        </p:nvSpPr>
        <p:spPr/>
        <p:txBody>
          <a:bodyPr/>
          <a:lstStyle/>
          <a:p>
            <a:fld id="{583C1354-0F4F-4118-983A-17CBBA946E76}" type="slidenum">
              <a:rPr lang="en-RW" smtClean="0"/>
              <a:t>39</a:t>
            </a:fld>
            <a:endParaRPr lang="en-RW"/>
          </a:p>
        </p:txBody>
      </p:sp>
    </p:spTree>
    <p:extLst>
      <p:ext uri="{BB962C8B-B14F-4D97-AF65-F5344CB8AC3E}">
        <p14:creationId xmlns:p14="http://schemas.microsoft.com/office/powerpoint/2010/main" val="271998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74092C2-A309-4DED-8488-7F9DE32D0574}"/>
              </a:ext>
            </a:extLst>
          </p:cNvPr>
          <p:cNvSpPr>
            <a:spLocks noGrp="1"/>
          </p:cNvSpPr>
          <p:nvPr>
            <p:ph idx="1"/>
          </p:nvPr>
        </p:nvSpPr>
        <p:spPr/>
        <p:txBody>
          <a:bodyPr/>
          <a:lstStyle/>
          <a:p>
            <a:r>
              <a:rPr lang="en-US" dirty="0"/>
              <a:t>Practice examples related to each core topic</a:t>
            </a:r>
          </a:p>
          <a:p>
            <a:r>
              <a:rPr lang="en-US" dirty="0"/>
              <a:t>Lab tasks</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4</a:t>
            </a:fld>
            <a:endParaRPr lang="en-RW"/>
          </a:p>
        </p:txBody>
      </p:sp>
    </p:spTree>
    <p:extLst>
      <p:ext uri="{BB962C8B-B14F-4D97-AF65-F5344CB8AC3E}">
        <p14:creationId xmlns:p14="http://schemas.microsoft.com/office/powerpoint/2010/main" val="388646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58A2-989E-4A86-9841-402693E4BDB5}"/>
              </a:ext>
            </a:extLst>
          </p:cNvPr>
          <p:cNvSpPr>
            <a:spLocks noGrp="1"/>
          </p:cNvSpPr>
          <p:nvPr>
            <p:ph type="title"/>
          </p:nvPr>
        </p:nvSpPr>
        <p:spPr>
          <a:xfrm>
            <a:off x="504078" y="319980"/>
            <a:ext cx="10515600" cy="771344"/>
          </a:xfrm>
        </p:spPr>
        <p:txBody>
          <a:bodyPr/>
          <a:lstStyle/>
          <a:p>
            <a:pPr algn="ctr"/>
            <a:r>
              <a:rPr lang="en-US" dirty="0"/>
              <a:t>Code (try yourself first, use this solution only for reference)</a:t>
            </a:r>
          </a:p>
        </p:txBody>
      </p:sp>
      <p:sp>
        <p:nvSpPr>
          <p:cNvPr id="4" name="Slide Number Placeholder 3">
            <a:extLst>
              <a:ext uri="{FF2B5EF4-FFF2-40B4-BE49-F238E27FC236}">
                <a16:creationId xmlns:a16="http://schemas.microsoft.com/office/drawing/2014/main" id="{A7DD0384-F95D-4343-A374-51642F6C301A}"/>
              </a:ext>
            </a:extLst>
          </p:cNvPr>
          <p:cNvSpPr>
            <a:spLocks noGrp="1"/>
          </p:cNvSpPr>
          <p:nvPr>
            <p:ph type="sldNum" sz="quarter" idx="12"/>
          </p:nvPr>
        </p:nvSpPr>
        <p:spPr/>
        <p:txBody>
          <a:bodyPr/>
          <a:lstStyle/>
          <a:p>
            <a:fld id="{583C1354-0F4F-4118-983A-17CBBA946E76}" type="slidenum">
              <a:rPr lang="en-RW" smtClean="0"/>
              <a:t>40</a:t>
            </a:fld>
            <a:endParaRPr lang="en-RW"/>
          </a:p>
        </p:txBody>
      </p:sp>
      <p:sp>
        <p:nvSpPr>
          <p:cNvPr id="5" name="Rectangle 4">
            <a:extLst>
              <a:ext uri="{FF2B5EF4-FFF2-40B4-BE49-F238E27FC236}">
                <a16:creationId xmlns:a16="http://schemas.microsoft.com/office/drawing/2014/main" id="{F8F7F5E7-2293-48EC-8ECC-F5BF87AD19C9}"/>
              </a:ext>
            </a:extLst>
          </p:cNvPr>
          <p:cNvSpPr/>
          <p:nvPr/>
        </p:nvSpPr>
        <p:spPr>
          <a:xfrm>
            <a:off x="213617" y="1091324"/>
            <a:ext cx="8521148" cy="5693866"/>
          </a:xfrm>
          <a:prstGeom prst="rect">
            <a:avLst/>
          </a:prstGeom>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cstring</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reverse(</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sentence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index = </a:t>
            </a:r>
            <a:r>
              <a:rPr lang="en-US" sz="1400" dirty="0" err="1">
                <a:solidFill>
                  <a:srgbClr val="000000"/>
                </a:solidFill>
                <a:latin typeface="Consolas" panose="020B0609020204030204" pitchFamily="49" charset="0"/>
              </a:rPr>
              <a:t>strlen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sentence</a:t>
            </a:r>
            <a:r>
              <a:rPr lang="en-US" sz="1400" dirty="0">
                <a:solidFill>
                  <a:srgbClr val="000000"/>
                </a:solidFill>
                <a:latin typeface="Consolas" panose="020B0609020204030204" pitchFamily="49" charset="0"/>
              </a:rPr>
              <a:t>) - 1, hold, last = </a:t>
            </a:r>
            <a:r>
              <a:rPr lang="en-US" sz="1400" dirty="0">
                <a:solidFill>
                  <a:srgbClr val="A31515"/>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/*For the 1st iteration last is `\0` for all others it is `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(index &gt;= 0)</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while</a:t>
            </a:r>
            <a:r>
              <a:rPr lang="en-US" sz="1400" dirty="0">
                <a:solidFill>
                  <a:srgbClr val="000000"/>
                </a:solidFill>
                <a:latin typeface="Consolas" panose="020B0609020204030204" pitchFamily="49" charset="0"/>
              </a:rPr>
              <a:t> (index &gt;= 0 &amp;&amp; </a:t>
            </a:r>
            <a:r>
              <a:rPr lang="en-US" sz="1400" dirty="0">
                <a:solidFill>
                  <a:srgbClr val="808080"/>
                </a:solidFill>
                <a:latin typeface="Consolas" panose="020B0609020204030204" pitchFamily="49" charset="0"/>
              </a:rPr>
              <a:t>sentence</a:t>
            </a:r>
            <a:r>
              <a:rPr lang="en-US" sz="1400" dirty="0">
                <a:solidFill>
                  <a:srgbClr val="000000"/>
                </a:solidFill>
                <a:latin typeface="Consolas" panose="020B0609020204030204" pitchFamily="49" charset="0"/>
              </a:rPr>
              <a:t>[index]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index--;</a:t>
            </a:r>
          </a:p>
          <a:p>
            <a:r>
              <a:rPr lang="en-US" sz="1400" dirty="0">
                <a:solidFill>
                  <a:srgbClr val="000000"/>
                </a:solidFill>
                <a:latin typeface="Consolas" panose="020B0609020204030204" pitchFamily="49" charset="0"/>
              </a:rPr>
              <a:t>	hold = index - 1;  </a:t>
            </a:r>
            <a:r>
              <a:rPr lang="en-US" sz="1400" dirty="0">
                <a:solidFill>
                  <a:srgbClr val="008000"/>
                </a:solidFill>
                <a:latin typeface="Consolas" panose="020B0609020204030204" pitchFamily="49" charset="0"/>
              </a:rPr>
              <a:t>// This keeps track of the last character of preceding word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index++; </a:t>
            </a:r>
            <a:r>
              <a:rPr lang="en-US" sz="1400" dirty="0">
                <a:solidFill>
                  <a:srgbClr val="008000"/>
                </a:solidFill>
                <a:latin typeface="Consolas" panose="020B0609020204030204" pitchFamily="49" charset="0"/>
              </a:rPr>
              <a:t>//character after 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sentence</a:t>
            </a:r>
            <a:r>
              <a:rPr lang="en-US" sz="1400" dirty="0">
                <a:solidFill>
                  <a:srgbClr val="000000"/>
                </a:solidFill>
                <a:latin typeface="Consolas" panose="020B0609020204030204" pitchFamily="49" charset="0"/>
              </a:rPr>
              <a:t>[index] != last)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sentence</a:t>
            </a:r>
            <a:r>
              <a:rPr lang="en-US" sz="1400" dirty="0">
                <a:solidFill>
                  <a:srgbClr val="000000"/>
                </a:solidFill>
                <a:latin typeface="Consolas" panose="020B0609020204030204" pitchFamily="49" charset="0"/>
              </a:rPr>
              <a:t>[index];</a:t>
            </a:r>
          </a:p>
          <a:p>
            <a:r>
              <a:rPr lang="en-US" sz="1400" dirty="0">
                <a:solidFill>
                  <a:srgbClr val="000000"/>
                </a:solidFill>
                <a:latin typeface="Consolas" panose="020B0609020204030204" pitchFamily="49" charset="0"/>
              </a:rPr>
              <a:t>            index++;</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last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index = hold;</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Dont</a:t>
            </a:r>
            <a:r>
              <a:rPr lang="en-US" sz="1400" dirty="0">
                <a:solidFill>
                  <a:srgbClr val="008000"/>
                </a:solidFill>
                <a:latin typeface="Consolas" panose="020B0609020204030204" pitchFamily="49" charset="0"/>
              </a:rPr>
              <a:t> print space after 1st word*/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(index &gt; 0)</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D27B9273-BAEA-4BA5-882E-6562649B5876}"/>
              </a:ext>
            </a:extLst>
          </p:cNvPr>
          <p:cNvSpPr/>
          <p:nvPr/>
        </p:nvSpPr>
        <p:spPr>
          <a:xfrm>
            <a:off x="6665844" y="4047059"/>
            <a:ext cx="8521148" cy="1846659"/>
          </a:xfrm>
          <a:prstGeom prst="rect">
            <a:avLst/>
          </a:prstGeom>
        </p:spPr>
        <p:txBody>
          <a:bodyPr wrap="square">
            <a:spAutoFit/>
          </a:bodyPr>
          <a:lstStyle/>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sentence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[256];</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cin.getline</a:t>
            </a:r>
            <a:r>
              <a:rPr lang="en-US" sz="1600" dirty="0">
                <a:solidFill>
                  <a:srgbClr val="000000"/>
                </a:solidFill>
                <a:latin typeface="Consolas" panose="020B0609020204030204" pitchFamily="49" charset="0"/>
              </a:rPr>
              <a:t>(sentence, 256);</a:t>
            </a:r>
          </a:p>
          <a:p>
            <a:r>
              <a:rPr lang="en-US" sz="1600" dirty="0">
                <a:solidFill>
                  <a:srgbClr val="000000"/>
                </a:solidFill>
                <a:latin typeface="Consolas" panose="020B0609020204030204" pitchFamily="49" charset="0"/>
              </a:rPr>
              <a:t>    reverse(sentence);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delete[]</a:t>
            </a:r>
            <a:r>
              <a:rPr lang="en-US" sz="1600" dirty="0">
                <a:solidFill>
                  <a:srgbClr val="000000"/>
                </a:solidFill>
                <a:latin typeface="Consolas" panose="020B0609020204030204" pitchFamily="49" charset="0"/>
              </a:rPr>
              <a:t> sentence; </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2301949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a:bodyPr>
          <a:lstStyle/>
          <a:p>
            <a:pPr algn="ctr"/>
            <a:r>
              <a:rPr lang="en-US" sz="5400" dirty="0"/>
              <a:t>Array of pointers</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41</a:t>
            </a:fld>
            <a:endParaRPr lang="en-RW"/>
          </a:p>
        </p:txBody>
      </p:sp>
    </p:spTree>
    <p:extLst>
      <p:ext uri="{BB962C8B-B14F-4D97-AF65-F5344CB8AC3E}">
        <p14:creationId xmlns:p14="http://schemas.microsoft.com/office/powerpoint/2010/main" val="845055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D986-1173-482D-99F1-255B554F9465}"/>
              </a:ext>
            </a:extLst>
          </p:cNvPr>
          <p:cNvSpPr>
            <a:spLocks noGrp="1"/>
          </p:cNvSpPr>
          <p:nvPr>
            <p:ph type="title"/>
          </p:nvPr>
        </p:nvSpPr>
        <p:spPr/>
        <p:txBody>
          <a:bodyPr/>
          <a:lstStyle/>
          <a:p>
            <a:r>
              <a:rPr lang="en-US" dirty="0"/>
              <a:t>Lab task 2</a:t>
            </a:r>
          </a:p>
        </p:txBody>
      </p:sp>
      <p:sp>
        <p:nvSpPr>
          <p:cNvPr id="4" name="Slide Number Placeholder 3">
            <a:extLst>
              <a:ext uri="{FF2B5EF4-FFF2-40B4-BE49-F238E27FC236}">
                <a16:creationId xmlns:a16="http://schemas.microsoft.com/office/drawing/2014/main" id="{B6247178-4B2F-434C-BDC3-F8B1D13BCCED}"/>
              </a:ext>
            </a:extLst>
          </p:cNvPr>
          <p:cNvSpPr>
            <a:spLocks noGrp="1"/>
          </p:cNvSpPr>
          <p:nvPr>
            <p:ph type="sldNum" sz="quarter" idx="12"/>
          </p:nvPr>
        </p:nvSpPr>
        <p:spPr/>
        <p:txBody>
          <a:bodyPr/>
          <a:lstStyle/>
          <a:p>
            <a:fld id="{583C1354-0F4F-4118-983A-17CBBA946E76}" type="slidenum">
              <a:rPr lang="en-RW" smtClean="0"/>
              <a:t>42</a:t>
            </a:fld>
            <a:endParaRPr lang="en-RW"/>
          </a:p>
        </p:txBody>
      </p:sp>
      <p:pic>
        <p:nvPicPr>
          <p:cNvPr id="5" name="Picture 4">
            <a:extLst>
              <a:ext uri="{FF2B5EF4-FFF2-40B4-BE49-F238E27FC236}">
                <a16:creationId xmlns:a16="http://schemas.microsoft.com/office/drawing/2014/main" id="{F0B29C5E-C1E0-4331-AF92-285076BBD43E}"/>
              </a:ext>
            </a:extLst>
          </p:cNvPr>
          <p:cNvPicPr>
            <a:picLocks noChangeAspect="1"/>
          </p:cNvPicPr>
          <p:nvPr/>
        </p:nvPicPr>
        <p:blipFill>
          <a:blip r:embed="rId2"/>
          <a:stretch>
            <a:fillRect/>
          </a:stretch>
        </p:blipFill>
        <p:spPr>
          <a:xfrm>
            <a:off x="2772704" y="2107096"/>
            <a:ext cx="4867557" cy="3839267"/>
          </a:xfrm>
          <a:prstGeom prst="rect">
            <a:avLst/>
          </a:prstGeom>
        </p:spPr>
      </p:pic>
      <p:sp>
        <p:nvSpPr>
          <p:cNvPr id="6" name="Rectangle 5">
            <a:extLst>
              <a:ext uri="{FF2B5EF4-FFF2-40B4-BE49-F238E27FC236}">
                <a16:creationId xmlns:a16="http://schemas.microsoft.com/office/drawing/2014/main" id="{5661D99A-50AA-47C4-956B-1ED5226DB296}"/>
              </a:ext>
            </a:extLst>
          </p:cNvPr>
          <p:cNvSpPr/>
          <p:nvPr/>
        </p:nvSpPr>
        <p:spPr>
          <a:xfrm>
            <a:off x="81787" y="2319225"/>
            <a:ext cx="2171079" cy="967957"/>
          </a:xfrm>
          <a:prstGeom prst="rect">
            <a:avLst/>
          </a:prstGeom>
          <a:noFill/>
          <a:ln>
            <a:noFill/>
          </a:ln>
        </p:spPr>
        <p:txBody>
          <a:bodyPr wrap="square">
            <a:spAutoFit/>
          </a:bodyPr>
          <a:lstStyle/>
          <a:p>
            <a:pPr algn="ctr">
              <a:lnSpc>
                <a:spcPct val="150000"/>
              </a:lnSpc>
            </a:pPr>
            <a:r>
              <a:rPr lang="en-US" sz="2000" b="1" u="sng" dirty="0"/>
              <a:t>Index of an array</a:t>
            </a:r>
          </a:p>
          <a:p>
            <a:pPr algn="ctr">
              <a:lnSpc>
                <a:spcPct val="150000"/>
              </a:lnSpc>
            </a:pPr>
            <a:r>
              <a:rPr lang="en-US" sz="2000" b="1" u="sng" dirty="0"/>
              <a:t>Memory address</a:t>
            </a:r>
            <a:endParaRPr lang="en-RW" sz="2000" b="1" u="sng" dirty="0"/>
          </a:p>
        </p:txBody>
      </p:sp>
      <p:cxnSp>
        <p:nvCxnSpPr>
          <p:cNvPr id="8" name="Straight Arrow Connector 7">
            <a:extLst>
              <a:ext uri="{FF2B5EF4-FFF2-40B4-BE49-F238E27FC236}">
                <a16:creationId xmlns:a16="http://schemas.microsoft.com/office/drawing/2014/main" id="{23D1BA63-C7BF-4343-AC2E-C8B3AC8C74B5}"/>
              </a:ext>
            </a:extLst>
          </p:cNvPr>
          <p:cNvCxnSpPr/>
          <p:nvPr/>
        </p:nvCxnSpPr>
        <p:spPr>
          <a:xfrm>
            <a:off x="2080589" y="2663687"/>
            <a:ext cx="8746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4572E2-82E6-434A-87DF-989671CFC28D}"/>
              </a:ext>
            </a:extLst>
          </p:cNvPr>
          <p:cNvCxnSpPr/>
          <p:nvPr/>
        </p:nvCxnSpPr>
        <p:spPr>
          <a:xfrm>
            <a:off x="2087214" y="3107635"/>
            <a:ext cx="8746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73DC00-8D37-4D42-A935-46B2A8EDFF88}"/>
              </a:ext>
            </a:extLst>
          </p:cNvPr>
          <p:cNvSpPr/>
          <p:nvPr/>
        </p:nvSpPr>
        <p:spPr>
          <a:xfrm>
            <a:off x="81786" y="4817260"/>
            <a:ext cx="2171079" cy="967957"/>
          </a:xfrm>
          <a:prstGeom prst="rect">
            <a:avLst/>
          </a:prstGeom>
          <a:noFill/>
          <a:ln>
            <a:noFill/>
          </a:ln>
        </p:spPr>
        <p:txBody>
          <a:bodyPr wrap="square">
            <a:spAutoFit/>
          </a:bodyPr>
          <a:lstStyle/>
          <a:p>
            <a:pPr algn="ctr">
              <a:lnSpc>
                <a:spcPct val="150000"/>
              </a:lnSpc>
            </a:pPr>
            <a:r>
              <a:rPr lang="en-US" sz="2000" b="1" u="sng" dirty="0"/>
              <a:t>Index of an array</a:t>
            </a:r>
          </a:p>
          <a:p>
            <a:pPr algn="ctr">
              <a:lnSpc>
                <a:spcPct val="150000"/>
              </a:lnSpc>
            </a:pPr>
            <a:r>
              <a:rPr lang="en-US" sz="2000" b="1" u="sng" dirty="0"/>
              <a:t>Memory address</a:t>
            </a:r>
            <a:endParaRPr lang="en-RW" sz="2000" b="1" u="sng" dirty="0"/>
          </a:p>
        </p:txBody>
      </p:sp>
      <p:cxnSp>
        <p:nvCxnSpPr>
          <p:cNvPr id="12" name="Straight Arrow Connector 11">
            <a:extLst>
              <a:ext uri="{FF2B5EF4-FFF2-40B4-BE49-F238E27FC236}">
                <a16:creationId xmlns:a16="http://schemas.microsoft.com/office/drawing/2014/main" id="{025234EE-ECFE-4009-84B4-754483BE98BC}"/>
              </a:ext>
            </a:extLst>
          </p:cNvPr>
          <p:cNvCxnSpPr/>
          <p:nvPr/>
        </p:nvCxnSpPr>
        <p:spPr>
          <a:xfrm>
            <a:off x="2080589" y="5148470"/>
            <a:ext cx="8746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F05C4F-7F53-43B5-AA75-5CDFC47AE87A}"/>
              </a:ext>
            </a:extLst>
          </p:cNvPr>
          <p:cNvCxnSpPr/>
          <p:nvPr/>
        </p:nvCxnSpPr>
        <p:spPr>
          <a:xfrm>
            <a:off x="2087214" y="5592418"/>
            <a:ext cx="8746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E6F2AC-E526-4C86-BD91-0939F529FDDC}"/>
              </a:ext>
            </a:extLst>
          </p:cNvPr>
          <p:cNvSpPr txBox="1"/>
          <p:nvPr/>
        </p:nvSpPr>
        <p:spPr>
          <a:xfrm>
            <a:off x="7640261" y="2133903"/>
            <a:ext cx="4233308" cy="3785652"/>
          </a:xfrm>
          <a:prstGeom prst="rect">
            <a:avLst/>
          </a:prstGeom>
          <a:solidFill>
            <a:schemeClr val="accent6">
              <a:lumMod val="60000"/>
              <a:lumOff val="40000"/>
            </a:schemeClr>
          </a:solidFill>
        </p:spPr>
        <p:txBody>
          <a:bodyPr wrap="square" rtlCol="0">
            <a:spAutoFit/>
          </a:bodyPr>
          <a:lstStyle/>
          <a:p>
            <a:pPr algn="ctr"/>
            <a:r>
              <a:rPr lang="en-US" sz="2400" i="1" dirty="0"/>
              <a:t>Task was to create a link between two arrays. </a:t>
            </a:r>
          </a:p>
          <a:p>
            <a:pPr marL="342900" indent="-342900">
              <a:buFont typeface="Arial" panose="020B0604020202020204" pitchFamily="34" charset="0"/>
              <a:buChar char="•"/>
            </a:pPr>
            <a:r>
              <a:rPr lang="en-US" sz="2400" i="1" dirty="0"/>
              <a:t>To create a link, it is obvious that </a:t>
            </a:r>
            <a:r>
              <a:rPr lang="en-US" sz="2400" i="1" dirty="0">
                <a:highlight>
                  <a:srgbClr val="FFFF00"/>
                </a:highlight>
              </a:rPr>
              <a:t>A must be a pointer </a:t>
            </a:r>
            <a:r>
              <a:rPr lang="en-US" sz="2400" i="1" dirty="0"/>
              <a:t>only then we can point its cells to somewhere.</a:t>
            </a:r>
          </a:p>
          <a:p>
            <a:pPr marL="342900" indent="-342900">
              <a:buFont typeface="Arial" panose="020B0604020202020204" pitchFamily="34" charset="0"/>
              <a:buChar char="•"/>
            </a:pPr>
            <a:r>
              <a:rPr lang="en-US" sz="2400" i="1" dirty="0"/>
              <a:t>However, there is no restriction imposed on B. </a:t>
            </a:r>
            <a:r>
              <a:rPr lang="en-US" sz="2400" i="1" dirty="0">
                <a:highlight>
                  <a:srgbClr val="FFFF00"/>
                </a:highlight>
              </a:rPr>
              <a:t>B can be an integer array of an array of pointers to integer</a:t>
            </a:r>
          </a:p>
        </p:txBody>
      </p:sp>
    </p:spTree>
    <p:extLst>
      <p:ext uri="{BB962C8B-B14F-4D97-AF65-F5344CB8AC3E}">
        <p14:creationId xmlns:p14="http://schemas.microsoft.com/office/powerpoint/2010/main" val="606807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43DF-A1EC-4966-877D-1F24C1E0E68D}"/>
              </a:ext>
            </a:extLst>
          </p:cNvPr>
          <p:cNvSpPr>
            <a:spLocks noGrp="1"/>
          </p:cNvSpPr>
          <p:nvPr>
            <p:ph type="title"/>
          </p:nvPr>
        </p:nvSpPr>
        <p:spPr/>
        <p:txBody>
          <a:bodyPr/>
          <a:lstStyle/>
          <a:p>
            <a:r>
              <a:rPr lang="en-US" b="1" i="1" dirty="0"/>
              <a:t>Case 1:</a:t>
            </a:r>
            <a:r>
              <a:rPr lang="en-US" dirty="0"/>
              <a:t> int ** A[4]; int * B[4] </a:t>
            </a:r>
          </a:p>
        </p:txBody>
      </p:sp>
      <p:sp>
        <p:nvSpPr>
          <p:cNvPr id="4" name="Slide Number Placeholder 3">
            <a:extLst>
              <a:ext uri="{FF2B5EF4-FFF2-40B4-BE49-F238E27FC236}">
                <a16:creationId xmlns:a16="http://schemas.microsoft.com/office/drawing/2014/main" id="{C8DA805B-1C19-41FA-8F80-B3ED859C0820}"/>
              </a:ext>
            </a:extLst>
          </p:cNvPr>
          <p:cNvSpPr>
            <a:spLocks noGrp="1"/>
          </p:cNvSpPr>
          <p:nvPr>
            <p:ph type="sldNum" sz="quarter" idx="12"/>
          </p:nvPr>
        </p:nvSpPr>
        <p:spPr/>
        <p:txBody>
          <a:bodyPr/>
          <a:lstStyle/>
          <a:p>
            <a:fld id="{583C1354-0F4F-4118-983A-17CBBA946E76}" type="slidenum">
              <a:rPr lang="en-RW" smtClean="0"/>
              <a:t>43</a:t>
            </a:fld>
            <a:endParaRPr lang="en-RW"/>
          </a:p>
        </p:txBody>
      </p:sp>
      <p:graphicFrame>
        <p:nvGraphicFramePr>
          <p:cNvPr id="5" name="Table 4">
            <a:extLst>
              <a:ext uri="{FF2B5EF4-FFF2-40B4-BE49-F238E27FC236}">
                <a16:creationId xmlns:a16="http://schemas.microsoft.com/office/drawing/2014/main" id="{B85C3E5E-7D83-46F8-A4D6-FE357491C961}"/>
              </a:ext>
            </a:extLst>
          </p:cNvPr>
          <p:cNvGraphicFramePr>
            <a:graphicFrameLocks noGrp="1"/>
          </p:cNvGraphicFramePr>
          <p:nvPr/>
        </p:nvGraphicFramePr>
        <p:xfrm>
          <a:off x="1258957" y="4030421"/>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2491516907"/>
                    </a:ext>
                  </a:extLst>
                </a:gridCol>
                <a:gridCol w="950843">
                  <a:extLst>
                    <a:ext uri="{9D8B030D-6E8A-4147-A177-3AD203B41FA5}">
                      <a16:colId xmlns:a16="http://schemas.microsoft.com/office/drawing/2014/main" val="1575932253"/>
                    </a:ext>
                  </a:extLst>
                </a:gridCol>
                <a:gridCol w="950843">
                  <a:extLst>
                    <a:ext uri="{9D8B030D-6E8A-4147-A177-3AD203B41FA5}">
                      <a16:colId xmlns:a16="http://schemas.microsoft.com/office/drawing/2014/main" val="1700496474"/>
                    </a:ext>
                  </a:extLst>
                </a:gridCol>
                <a:gridCol w="950843">
                  <a:extLst>
                    <a:ext uri="{9D8B030D-6E8A-4147-A177-3AD203B41FA5}">
                      <a16:colId xmlns:a16="http://schemas.microsoft.com/office/drawing/2014/main" val="1045247652"/>
                    </a:ext>
                  </a:extLst>
                </a:gridCol>
              </a:tblGrid>
              <a:tr h="312758">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2021600515"/>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67586693"/>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0FF00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0FF04</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262538367"/>
                  </a:ext>
                </a:extLst>
              </a:tr>
            </a:tbl>
          </a:graphicData>
        </a:graphic>
      </p:graphicFrame>
      <p:graphicFrame>
        <p:nvGraphicFramePr>
          <p:cNvPr id="7" name="Table 6">
            <a:extLst>
              <a:ext uri="{FF2B5EF4-FFF2-40B4-BE49-F238E27FC236}">
                <a16:creationId xmlns:a16="http://schemas.microsoft.com/office/drawing/2014/main" id="{3D94D2FC-D250-4951-9A70-4F98878671C6}"/>
              </a:ext>
            </a:extLst>
          </p:cNvPr>
          <p:cNvGraphicFramePr>
            <a:graphicFrameLocks noGrp="1"/>
          </p:cNvGraphicFramePr>
          <p:nvPr/>
        </p:nvGraphicFramePr>
        <p:xfrm>
          <a:off x="1258957" y="1875905"/>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3428261217"/>
                    </a:ext>
                  </a:extLst>
                </a:gridCol>
                <a:gridCol w="950843">
                  <a:extLst>
                    <a:ext uri="{9D8B030D-6E8A-4147-A177-3AD203B41FA5}">
                      <a16:colId xmlns:a16="http://schemas.microsoft.com/office/drawing/2014/main" val="1271279795"/>
                    </a:ext>
                  </a:extLst>
                </a:gridCol>
                <a:gridCol w="950843">
                  <a:extLst>
                    <a:ext uri="{9D8B030D-6E8A-4147-A177-3AD203B41FA5}">
                      <a16:colId xmlns:a16="http://schemas.microsoft.com/office/drawing/2014/main" val="1864452999"/>
                    </a:ext>
                  </a:extLst>
                </a:gridCol>
                <a:gridCol w="950843">
                  <a:extLst>
                    <a:ext uri="{9D8B030D-6E8A-4147-A177-3AD203B41FA5}">
                      <a16:colId xmlns:a16="http://schemas.microsoft.com/office/drawing/2014/main" val="661187650"/>
                    </a:ext>
                  </a:extLst>
                </a:gridCol>
              </a:tblGrid>
              <a:tr h="326301">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2</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3</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just">
                        <a:lnSpc>
                          <a:spcPct val="107000"/>
                        </a:lnSpc>
                        <a:spcBef>
                          <a:spcPts val="0"/>
                        </a:spcBef>
                        <a:spcAft>
                          <a:spcPts val="0"/>
                        </a:spcAft>
                      </a:pPr>
                      <a:r>
                        <a:rPr lang="en-US" sz="2400" dirty="0">
                          <a:solidFill>
                            <a:sysClr val="windowText" lastClr="000000"/>
                          </a:solidFill>
                          <a:effectLst/>
                        </a:rPr>
                        <a:t>0E000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8" name="Rectangle 7">
            <a:extLst>
              <a:ext uri="{FF2B5EF4-FFF2-40B4-BE49-F238E27FC236}">
                <a16:creationId xmlns:a16="http://schemas.microsoft.com/office/drawing/2014/main" id="{FC69E021-5C11-4367-9D40-A1B85408F1CC}"/>
              </a:ext>
            </a:extLst>
          </p:cNvPr>
          <p:cNvSpPr/>
          <p:nvPr/>
        </p:nvSpPr>
        <p:spPr>
          <a:xfrm>
            <a:off x="227561" y="1955381"/>
            <a:ext cx="756413" cy="837473"/>
          </a:xfrm>
          <a:prstGeom prst="rect">
            <a:avLst/>
          </a:prstGeom>
          <a:noFill/>
          <a:ln>
            <a:noFill/>
          </a:ln>
        </p:spPr>
        <p:txBody>
          <a:bodyPr wrap="square">
            <a:spAutoFit/>
          </a:bodyPr>
          <a:lstStyle/>
          <a:p>
            <a:pPr algn="ctr">
              <a:lnSpc>
                <a:spcPct val="150000"/>
              </a:lnSpc>
            </a:pPr>
            <a:r>
              <a:rPr lang="en-US" sz="3600" b="1" dirty="0"/>
              <a:t>A</a:t>
            </a:r>
            <a:endParaRPr lang="en-RW" sz="3600" b="1" dirty="0"/>
          </a:p>
        </p:txBody>
      </p:sp>
      <p:sp>
        <p:nvSpPr>
          <p:cNvPr id="9" name="Rectangle 8">
            <a:extLst>
              <a:ext uri="{FF2B5EF4-FFF2-40B4-BE49-F238E27FC236}">
                <a16:creationId xmlns:a16="http://schemas.microsoft.com/office/drawing/2014/main" id="{953E4404-E232-4236-881D-AD8AA5E68A58}"/>
              </a:ext>
            </a:extLst>
          </p:cNvPr>
          <p:cNvSpPr/>
          <p:nvPr/>
        </p:nvSpPr>
        <p:spPr>
          <a:xfrm>
            <a:off x="227561" y="4030421"/>
            <a:ext cx="756413" cy="837473"/>
          </a:xfrm>
          <a:prstGeom prst="rect">
            <a:avLst/>
          </a:prstGeom>
          <a:noFill/>
          <a:ln>
            <a:noFill/>
          </a:ln>
        </p:spPr>
        <p:txBody>
          <a:bodyPr wrap="square">
            <a:spAutoFit/>
          </a:bodyPr>
          <a:lstStyle/>
          <a:p>
            <a:pPr algn="ctr">
              <a:lnSpc>
                <a:spcPct val="150000"/>
              </a:lnSpc>
            </a:pPr>
            <a:r>
              <a:rPr lang="en-US" sz="3600" b="1" dirty="0"/>
              <a:t>B</a:t>
            </a:r>
            <a:endParaRPr lang="en-RW" sz="3600" b="1" dirty="0"/>
          </a:p>
        </p:txBody>
      </p:sp>
      <p:sp>
        <p:nvSpPr>
          <p:cNvPr id="10" name="Rectangle 9">
            <a:extLst>
              <a:ext uri="{FF2B5EF4-FFF2-40B4-BE49-F238E27FC236}">
                <a16:creationId xmlns:a16="http://schemas.microsoft.com/office/drawing/2014/main" id="{C5F7A17D-EC2D-40B9-9676-AA2620A80E0A}"/>
              </a:ext>
            </a:extLst>
          </p:cNvPr>
          <p:cNvSpPr/>
          <p:nvPr/>
        </p:nvSpPr>
        <p:spPr>
          <a:xfrm>
            <a:off x="5515007" y="1857973"/>
            <a:ext cx="1635704" cy="461665"/>
          </a:xfrm>
          <a:prstGeom prst="rect">
            <a:avLst/>
          </a:prstGeom>
        </p:spPr>
        <p:txBody>
          <a:bodyPr wrap="none">
            <a:spAutoFit/>
          </a:bodyPr>
          <a:lstStyle/>
          <a:p>
            <a:r>
              <a:rPr lang="en-US" sz="2400" dirty="0"/>
              <a:t>int ** A[4]; </a:t>
            </a:r>
          </a:p>
        </p:txBody>
      </p:sp>
      <p:sp>
        <p:nvSpPr>
          <p:cNvPr id="12" name="Rectangle 11">
            <a:extLst>
              <a:ext uri="{FF2B5EF4-FFF2-40B4-BE49-F238E27FC236}">
                <a16:creationId xmlns:a16="http://schemas.microsoft.com/office/drawing/2014/main" id="{29B5AC49-6EAD-4A76-B312-8A686E7569DD}"/>
              </a:ext>
            </a:extLst>
          </p:cNvPr>
          <p:cNvSpPr/>
          <p:nvPr/>
        </p:nvSpPr>
        <p:spPr>
          <a:xfrm>
            <a:off x="5515007" y="4030421"/>
            <a:ext cx="1319913" cy="461665"/>
          </a:xfrm>
          <a:prstGeom prst="rect">
            <a:avLst/>
          </a:prstGeom>
        </p:spPr>
        <p:txBody>
          <a:bodyPr wrap="none">
            <a:spAutoFit/>
          </a:bodyPr>
          <a:lstStyle/>
          <a:p>
            <a:r>
              <a:rPr lang="en-US" sz="2400" dirty="0"/>
              <a:t>int *B[4] </a:t>
            </a:r>
          </a:p>
        </p:txBody>
      </p:sp>
      <p:cxnSp>
        <p:nvCxnSpPr>
          <p:cNvPr id="14" name="Straight Arrow Connector 13">
            <a:extLst>
              <a:ext uri="{FF2B5EF4-FFF2-40B4-BE49-F238E27FC236}">
                <a16:creationId xmlns:a16="http://schemas.microsoft.com/office/drawing/2014/main" id="{7A3911C5-5F9A-4ADA-96EA-CB1AA4DA8117}"/>
              </a:ext>
            </a:extLst>
          </p:cNvPr>
          <p:cNvCxnSpPr>
            <a:endCxn id="10" idx="1"/>
          </p:cNvCxnSpPr>
          <p:nvPr/>
        </p:nvCxnSpPr>
        <p:spPr>
          <a:xfrm>
            <a:off x="5062329" y="2088805"/>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C3BA9F-827A-427B-8F0F-9D921FA829B3}"/>
              </a:ext>
            </a:extLst>
          </p:cNvPr>
          <p:cNvCxnSpPr/>
          <p:nvPr/>
        </p:nvCxnSpPr>
        <p:spPr>
          <a:xfrm>
            <a:off x="5110973" y="4261253"/>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B05C44-80FA-4DE9-B27F-1CDC5086BA36}"/>
              </a:ext>
            </a:extLst>
          </p:cNvPr>
          <p:cNvSpPr txBox="1"/>
          <p:nvPr/>
        </p:nvSpPr>
        <p:spPr>
          <a:xfrm>
            <a:off x="7201725" y="1652097"/>
            <a:ext cx="4233308" cy="1569660"/>
          </a:xfrm>
          <a:prstGeom prst="rect">
            <a:avLst/>
          </a:prstGeom>
          <a:solidFill>
            <a:schemeClr val="accent6">
              <a:lumMod val="60000"/>
              <a:lumOff val="40000"/>
            </a:schemeClr>
          </a:solidFill>
        </p:spPr>
        <p:txBody>
          <a:bodyPr wrap="square" rtlCol="0">
            <a:spAutoFit/>
          </a:bodyPr>
          <a:lstStyle/>
          <a:p>
            <a:pPr algn="ctr"/>
            <a:r>
              <a:rPr lang="en-US" sz="2400" dirty="0"/>
              <a:t>Since A is an array of pointers to a pointer, thus its </a:t>
            </a:r>
            <a:r>
              <a:rPr lang="en-US" sz="2400" b="1" dirty="0"/>
              <a:t>contents </a:t>
            </a:r>
            <a:r>
              <a:rPr lang="en-US" sz="2400" dirty="0"/>
              <a:t>would be a </a:t>
            </a:r>
            <a:r>
              <a:rPr lang="en-US" sz="2400" dirty="0">
                <a:highlight>
                  <a:srgbClr val="FFFF00"/>
                </a:highlight>
              </a:rPr>
              <a:t>pointer i.e. </a:t>
            </a:r>
            <a:r>
              <a:rPr lang="en-US" sz="2400" b="1" i="1" dirty="0">
                <a:effectLst>
                  <a:outerShdw blurRad="38100" dist="38100" dir="2700000" algn="tl">
                    <a:srgbClr val="000000">
                      <a:alpha val="43137"/>
                    </a:srgbClr>
                  </a:outerShdw>
                </a:effectLst>
                <a:highlight>
                  <a:srgbClr val="FFFF00"/>
                </a:highlight>
              </a:rPr>
              <a:t>an address to pointer</a:t>
            </a:r>
          </a:p>
        </p:txBody>
      </p:sp>
      <p:sp>
        <p:nvSpPr>
          <p:cNvPr id="17" name="TextBox 16">
            <a:extLst>
              <a:ext uri="{FF2B5EF4-FFF2-40B4-BE49-F238E27FC236}">
                <a16:creationId xmlns:a16="http://schemas.microsoft.com/office/drawing/2014/main" id="{97C8853D-AAD0-4103-8564-99B4FF33A08D}"/>
              </a:ext>
            </a:extLst>
          </p:cNvPr>
          <p:cNvSpPr txBox="1"/>
          <p:nvPr/>
        </p:nvSpPr>
        <p:spPr>
          <a:xfrm>
            <a:off x="7201725" y="3707256"/>
            <a:ext cx="4233308" cy="1200329"/>
          </a:xfrm>
          <a:prstGeom prst="rect">
            <a:avLst/>
          </a:prstGeom>
          <a:solidFill>
            <a:schemeClr val="accent6">
              <a:lumMod val="60000"/>
              <a:lumOff val="40000"/>
            </a:schemeClr>
          </a:solidFill>
        </p:spPr>
        <p:txBody>
          <a:bodyPr wrap="square" rtlCol="0">
            <a:spAutoFit/>
          </a:bodyPr>
          <a:lstStyle/>
          <a:p>
            <a:pPr algn="ctr"/>
            <a:r>
              <a:rPr lang="en-US" sz="2400" dirty="0"/>
              <a:t>Since B is an array of pointers, thus its </a:t>
            </a:r>
            <a:r>
              <a:rPr lang="en-US" sz="2400" b="1" dirty="0"/>
              <a:t>contents </a:t>
            </a:r>
            <a:r>
              <a:rPr lang="en-US" sz="2400" dirty="0"/>
              <a:t>would be </a:t>
            </a:r>
            <a:r>
              <a:rPr lang="en-US" sz="2400" b="1" dirty="0">
                <a:effectLst>
                  <a:outerShdw blurRad="38100" dist="38100" dir="2700000" algn="tl">
                    <a:srgbClr val="000000">
                      <a:alpha val="43137"/>
                    </a:srgbClr>
                  </a:outerShdw>
                </a:effectLst>
                <a:highlight>
                  <a:srgbClr val="FFFF00"/>
                </a:highlight>
              </a:rPr>
              <a:t>an address to an integer value</a:t>
            </a:r>
            <a:endParaRPr lang="en-US" sz="2400" b="1" i="1" dirty="0">
              <a:effectLst>
                <a:outerShdw blurRad="38100" dist="38100" dir="2700000" algn="tl">
                  <a:srgbClr val="000000">
                    <a:alpha val="43137"/>
                  </a:srgbClr>
                </a:outerShdw>
              </a:effectLst>
              <a:highlight>
                <a:srgbClr val="FFFF00"/>
              </a:highlight>
            </a:endParaRPr>
          </a:p>
        </p:txBody>
      </p:sp>
      <p:sp>
        <p:nvSpPr>
          <p:cNvPr id="18" name="TextBox 17">
            <a:extLst>
              <a:ext uri="{FF2B5EF4-FFF2-40B4-BE49-F238E27FC236}">
                <a16:creationId xmlns:a16="http://schemas.microsoft.com/office/drawing/2014/main" id="{3CC2C8CD-6B3A-4FA9-9E57-6587FE92A140}"/>
              </a:ext>
            </a:extLst>
          </p:cNvPr>
          <p:cNvSpPr txBox="1"/>
          <p:nvPr/>
        </p:nvSpPr>
        <p:spPr>
          <a:xfrm>
            <a:off x="371061" y="5440590"/>
            <a:ext cx="11383617" cy="830997"/>
          </a:xfrm>
          <a:prstGeom prst="rect">
            <a:avLst/>
          </a:prstGeom>
          <a:solidFill>
            <a:schemeClr val="accent6">
              <a:lumMod val="60000"/>
              <a:lumOff val="40000"/>
            </a:schemeClr>
          </a:solidFill>
        </p:spPr>
        <p:txBody>
          <a:bodyPr wrap="square" rtlCol="0">
            <a:spAutoFit/>
          </a:bodyPr>
          <a:lstStyle/>
          <a:p>
            <a:pPr algn="ctr"/>
            <a:r>
              <a:rPr lang="en-US" sz="2400" i="1" dirty="0"/>
              <a:t>Both the arrays A and B will have a dedicated </a:t>
            </a:r>
            <a:r>
              <a:rPr lang="en-US" sz="2400" i="1" dirty="0">
                <a:highlight>
                  <a:srgbClr val="FFFF00"/>
                </a:highlight>
              </a:rPr>
              <a:t>memory address (e.g. 0E000, 0FF00 etc.), </a:t>
            </a:r>
            <a:r>
              <a:rPr lang="en-US" sz="2400" i="1" dirty="0"/>
              <a:t>allocated by the compiler.</a:t>
            </a:r>
            <a:endParaRPr lang="en-US" sz="2400" b="1" i="1" dirty="0">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3582711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624B0F-47E3-4089-929E-67B926A0AB63}"/>
              </a:ext>
            </a:extLst>
          </p:cNvPr>
          <p:cNvSpPr>
            <a:spLocks noGrp="1"/>
          </p:cNvSpPr>
          <p:nvPr>
            <p:ph type="sldNum" sz="quarter" idx="12"/>
          </p:nvPr>
        </p:nvSpPr>
        <p:spPr/>
        <p:txBody>
          <a:bodyPr/>
          <a:lstStyle/>
          <a:p>
            <a:fld id="{583C1354-0F4F-4118-983A-17CBBA946E76}" type="slidenum">
              <a:rPr lang="en-RW" smtClean="0"/>
              <a:t>44</a:t>
            </a:fld>
            <a:endParaRPr lang="en-RW"/>
          </a:p>
        </p:txBody>
      </p:sp>
      <p:pic>
        <p:nvPicPr>
          <p:cNvPr id="5" name="Picture 4">
            <a:extLst>
              <a:ext uri="{FF2B5EF4-FFF2-40B4-BE49-F238E27FC236}">
                <a16:creationId xmlns:a16="http://schemas.microsoft.com/office/drawing/2014/main" id="{41198DD3-90FD-45DC-B7CF-E803252F726F}"/>
              </a:ext>
            </a:extLst>
          </p:cNvPr>
          <p:cNvPicPr>
            <a:picLocks noChangeAspect="1"/>
          </p:cNvPicPr>
          <p:nvPr/>
        </p:nvPicPr>
        <p:blipFill rotWithShape="1">
          <a:blip r:embed="rId2"/>
          <a:srcRect b="35772"/>
          <a:stretch/>
        </p:blipFill>
        <p:spPr>
          <a:xfrm>
            <a:off x="72257" y="2992397"/>
            <a:ext cx="6160815" cy="2441424"/>
          </a:xfrm>
          <a:prstGeom prst="rect">
            <a:avLst/>
          </a:prstGeom>
        </p:spPr>
      </p:pic>
      <p:graphicFrame>
        <p:nvGraphicFramePr>
          <p:cNvPr id="7" name="Table 6">
            <a:extLst>
              <a:ext uri="{FF2B5EF4-FFF2-40B4-BE49-F238E27FC236}">
                <a16:creationId xmlns:a16="http://schemas.microsoft.com/office/drawing/2014/main" id="{D68C6863-FA6F-42EE-B3A3-FFF0074CA143}"/>
              </a:ext>
            </a:extLst>
          </p:cNvPr>
          <p:cNvGraphicFramePr>
            <a:graphicFrameLocks noGrp="1"/>
          </p:cNvGraphicFramePr>
          <p:nvPr>
            <p:extLst>
              <p:ext uri="{D42A27DB-BD31-4B8C-83A1-F6EECF244321}">
                <p14:modId xmlns:p14="http://schemas.microsoft.com/office/powerpoint/2010/main" val="701212957"/>
              </p:ext>
            </p:extLst>
          </p:nvPr>
        </p:nvGraphicFramePr>
        <p:xfrm>
          <a:off x="4100307" y="467827"/>
          <a:ext cx="3223593" cy="933555"/>
        </p:xfrm>
        <a:graphic>
          <a:graphicData uri="http://schemas.openxmlformats.org/drawingml/2006/table">
            <a:tbl>
              <a:tblPr firstRow="1" firstCol="1" bandRow="1">
                <a:tableStyleId>{5C22544A-7EE6-4342-B048-85BDC9FD1C3A}</a:tableStyleId>
              </a:tblPr>
              <a:tblGrid>
                <a:gridCol w="1079342">
                  <a:extLst>
                    <a:ext uri="{9D8B030D-6E8A-4147-A177-3AD203B41FA5}">
                      <a16:colId xmlns:a16="http://schemas.microsoft.com/office/drawing/2014/main" val="3428261217"/>
                    </a:ext>
                  </a:extLst>
                </a:gridCol>
                <a:gridCol w="685887">
                  <a:extLst>
                    <a:ext uri="{9D8B030D-6E8A-4147-A177-3AD203B41FA5}">
                      <a16:colId xmlns:a16="http://schemas.microsoft.com/office/drawing/2014/main" val="1271279795"/>
                    </a:ext>
                  </a:extLst>
                </a:gridCol>
                <a:gridCol w="814254">
                  <a:extLst>
                    <a:ext uri="{9D8B030D-6E8A-4147-A177-3AD203B41FA5}">
                      <a16:colId xmlns:a16="http://schemas.microsoft.com/office/drawing/2014/main" val="1864452999"/>
                    </a:ext>
                  </a:extLst>
                </a:gridCol>
                <a:gridCol w="644110">
                  <a:extLst>
                    <a:ext uri="{9D8B030D-6E8A-4147-A177-3AD203B41FA5}">
                      <a16:colId xmlns:a16="http://schemas.microsoft.com/office/drawing/2014/main" val="661187650"/>
                    </a:ext>
                  </a:extLst>
                </a:gridCol>
              </a:tblGrid>
              <a:tr h="311185">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solidFill>
                            <a:sysClr val="windowText" lastClr="000000"/>
                          </a:solidFill>
                          <a:effectLst/>
                        </a:rPr>
                        <a:t>.. </a:t>
                      </a:r>
                      <a:r>
                        <a:rPr lang="en-US" sz="1800" b="1" dirty="0">
                          <a:solidFill>
                            <a:sysClr val="windowText" lastClr="000000"/>
                          </a:solidFill>
                          <a:effectLst/>
                        </a:rPr>
                        <a:t>A8</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..A4</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solidFill>
                            <a:sysClr val="windowText" lastClr="000000"/>
                          </a:solidFill>
                          <a:effectLst/>
                        </a:rPr>
                        <a:t> .. </a:t>
                      </a:r>
                      <a:r>
                        <a:rPr lang="en-US" sz="1800" b="1" dirty="0">
                          <a:solidFill>
                            <a:sysClr val="windowText" lastClr="000000"/>
                          </a:solidFill>
                          <a:effectLst/>
                        </a:rPr>
                        <a:t>B0</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solidFill>
                            <a:sysClr val="windowText" lastClr="000000"/>
                          </a:solidFill>
                          <a:effectLst/>
                        </a:rPr>
                        <a:t> .. </a:t>
                      </a:r>
                      <a:r>
                        <a:rPr lang="en-US" sz="1800" b="1" dirty="0">
                          <a:solidFill>
                            <a:sysClr val="windowText" lastClr="000000"/>
                          </a:solidFill>
                          <a:effectLst/>
                        </a:rPr>
                        <a:t>AC</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11185">
                <a:tc>
                  <a:txBody>
                    <a:bodyPr/>
                    <a:lstStyle/>
                    <a:p>
                      <a:pPr marL="0" marR="0" algn="just">
                        <a:lnSpc>
                          <a:spcPct val="107000"/>
                        </a:lnSpc>
                        <a:spcBef>
                          <a:spcPts val="0"/>
                        </a:spcBef>
                        <a:spcAft>
                          <a:spcPts val="0"/>
                        </a:spcAft>
                      </a:pPr>
                      <a:r>
                        <a:rPr lang="en-US" sz="1800" dirty="0">
                          <a:solidFill>
                            <a:sysClr val="windowText" lastClr="000000"/>
                          </a:solidFill>
                          <a:effectLst/>
                        </a:rPr>
                        <a:t>0</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1</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a:solidFill>
                            <a:sysClr val="windowText" lastClr="000000"/>
                          </a:solidFill>
                          <a:effectLst/>
                        </a:rPr>
                        <a:t>2</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3</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11185">
                <a:tc>
                  <a:txBody>
                    <a:bodyPr/>
                    <a:lstStyle/>
                    <a:p>
                      <a:pPr marL="0" marR="0" algn="just">
                        <a:lnSpc>
                          <a:spcPct val="107000"/>
                        </a:lnSpc>
                        <a:spcBef>
                          <a:spcPts val="0"/>
                        </a:spcBef>
                        <a:spcAft>
                          <a:spcPts val="0"/>
                        </a:spcAft>
                      </a:pPr>
                      <a:r>
                        <a:rPr lang="en-US" sz="1800" dirty="0">
                          <a:solidFill>
                            <a:sysClr val="windowText" lastClr="000000"/>
                          </a:solidFill>
                          <a:effectLst/>
                        </a:rPr>
                        <a:t>0115F9BC</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C0</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C4</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C8</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8" name="Rectangle 7">
            <a:extLst>
              <a:ext uri="{FF2B5EF4-FFF2-40B4-BE49-F238E27FC236}">
                <a16:creationId xmlns:a16="http://schemas.microsoft.com/office/drawing/2014/main" id="{7C7EBE19-3889-4FE4-8287-FD39AE40839A}"/>
              </a:ext>
            </a:extLst>
          </p:cNvPr>
          <p:cNvSpPr/>
          <p:nvPr/>
        </p:nvSpPr>
        <p:spPr>
          <a:xfrm>
            <a:off x="3439975" y="640069"/>
            <a:ext cx="756413" cy="589072"/>
          </a:xfrm>
          <a:prstGeom prst="rect">
            <a:avLst/>
          </a:prstGeom>
          <a:noFill/>
          <a:ln>
            <a:noFill/>
          </a:ln>
        </p:spPr>
        <p:txBody>
          <a:bodyPr wrap="square">
            <a:spAutoFit/>
          </a:bodyPr>
          <a:lstStyle/>
          <a:p>
            <a:pPr algn="ctr">
              <a:lnSpc>
                <a:spcPct val="150000"/>
              </a:lnSpc>
            </a:pPr>
            <a:r>
              <a:rPr lang="en-US" sz="2400" b="1" dirty="0"/>
              <a:t>A</a:t>
            </a:r>
            <a:endParaRPr lang="en-RW" sz="2400" b="1" dirty="0"/>
          </a:p>
        </p:txBody>
      </p:sp>
      <p:graphicFrame>
        <p:nvGraphicFramePr>
          <p:cNvPr id="9" name="Table 8">
            <a:extLst>
              <a:ext uri="{FF2B5EF4-FFF2-40B4-BE49-F238E27FC236}">
                <a16:creationId xmlns:a16="http://schemas.microsoft.com/office/drawing/2014/main" id="{162C4223-86AF-4D92-A61C-A8C440D7D3C6}"/>
              </a:ext>
            </a:extLst>
          </p:cNvPr>
          <p:cNvGraphicFramePr>
            <a:graphicFrameLocks noGrp="1"/>
          </p:cNvGraphicFramePr>
          <p:nvPr>
            <p:extLst>
              <p:ext uri="{D42A27DB-BD31-4B8C-83A1-F6EECF244321}">
                <p14:modId xmlns:p14="http://schemas.microsoft.com/office/powerpoint/2010/main" val="2524234607"/>
              </p:ext>
            </p:extLst>
          </p:nvPr>
        </p:nvGraphicFramePr>
        <p:xfrm>
          <a:off x="4100307" y="1809642"/>
          <a:ext cx="3223593" cy="933555"/>
        </p:xfrm>
        <a:graphic>
          <a:graphicData uri="http://schemas.openxmlformats.org/drawingml/2006/table">
            <a:tbl>
              <a:tblPr firstRow="1" firstCol="1" bandRow="1">
                <a:tableStyleId>{5C22544A-7EE6-4342-B048-85BDC9FD1C3A}</a:tableStyleId>
              </a:tblPr>
              <a:tblGrid>
                <a:gridCol w="1079342">
                  <a:extLst>
                    <a:ext uri="{9D8B030D-6E8A-4147-A177-3AD203B41FA5}">
                      <a16:colId xmlns:a16="http://schemas.microsoft.com/office/drawing/2014/main" val="3428261217"/>
                    </a:ext>
                  </a:extLst>
                </a:gridCol>
                <a:gridCol w="685887">
                  <a:extLst>
                    <a:ext uri="{9D8B030D-6E8A-4147-A177-3AD203B41FA5}">
                      <a16:colId xmlns:a16="http://schemas.microsoft.com/office/drawing/2014/main" val="1271279795"/>
                    </a:ext>
                  </a:extLst>
                </a:gridCol>
                <a:gridCol w="814254">
                  <a:extLst>
                    <a:ext uri="{9D8B030D-6E8A-4147-A177-3AD203B41FA5}">
                      <a16:colId xmlns:a16="http://schemas.microsoft.com/office/drawing/2014/main" val="1864452999"/>
                    </a:ext>
                  </a:extLst>
                </a:gridCol>
                <a:gridCol w="644110">
                  <a:extLst>
                    <a:ext uri="{9D8B030D-6E8A-4147-A177-3AD203B41FA5}">
                      <a16:colId xmlns:a16="http://schemas.microsoft.com/office/drawing/2014/main" val="661187650"/>
                    </a:ext>
                  </a:extLst>
                </a:gridCol>
              </a:tblGrid>
              <a:tr h="311185">
                <a:tc>
                  <a:txBody>
                    <a:bodyPr/>
                    <a:lstStyle/>
                    <a:p>
                      <a:pPr marL="0" marR="0" algn="just">
                        <a:lnSpc>
                          <a:spcPct val="107000"/>
                        </a:lnSpc>
                        <a:spcBef>
                          <a:spcPts val="0"/>
                        </a:spcBef>
                        <a:spcAft>
                          <a:spcPts val="0"/>
                        </a:spcAft>
                      </a:pP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3798475775"/>
                  </a:ext>
                </a:extLst>
              </a:tr>
              <a:tr h="311185">
                <a:tc>
                  <a:txBody>
                    <a:bodyPr/>
                    <a:lstStyle/>
                    <a:p>
                      <a:pPr marL="0" marR="0" algn="just">
                        <a:lnSpc>
                          <a:spcPct val="107000"/>
                        </a:lnSpc>
                        <a:spcBef>
                          <a:spcPts val="0"/>
                        </a:spcBef>
                        <a:spcAft>
                          <a:spcPts val="0"/>
                        </a:spcAft>
                      </a:pPr>
                      <a:r>
                        <a:rPr lang="en-US" sz="1800" dirty="0">
                          <a:solidFill>
                            <a:sysClr val="windowText" lastClr="000000"/>
                          </a:solidFill>
                          <a:effectLst/>
                        </a:rPr>
                        <a:t>0</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1</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a:solidFill>
                            <a:sysClr val="windowText" lastClr="000000"/>
                          </a:solidFill>
                          <a:effectLst/>
                        </a:rPr>
                        <a:t>2</a:t>
                      </a:r>
                      <a:endParaRPr lang="en-US" sz="18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3</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11185">
                <a:tc>
                  <a:txBody>
                    <a:bodyPr/>
                    <a:lstStyle/>
                    <a:p>
                      <a:pPr marL="0" marR="0" algn="just">
                        <a:lnSpc>
                          <a:spcPct val="107000"/>
                        </a:lnSpc>
                        <a:spcBef>
                          <a:spcPts val="0"/>
                        </a:spcBef>
                        <a:spcAft>
                          <a:spcPts val="0"/>
                        </a:spcAft>
                      </a:pPr>
                      <a:r>
                        <a:rPr lang="en-US" sz="1800" dirty="0">
                          <a:solidFill>
                            <a:sysClr val="windowText" lastClr="000000"/>
                          </a:solidFill>
                          <a:effectLst/>
                        </a:rPr>
                        <a:t>0115F9A4</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A8</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AC</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1800" dirty="0">
                          <a:solidFill>
                            <a:sysClr val="windowText" lastClr="000000"/>
                          </a:solidFill>
                          <a:effectLst/>
                        </a:rPr>
                        <a:t>.. </a:t>
                      </a:r>
                      <a:r>
                        <a:rPr lang="en-US" sz="1800" b="1" dirty="0">
                          <a:solidFill>
                            <a:sysClr val="windowText" lastClr="000000"/>
                          </a:solidFill>
                          <a:effectLst/>
                        </a:rPr>
                        <a:t>B0</a:t>
                      </a:r>
                      <a:endParaRPr lang="en-US" sz="18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10" name="Rectangle 9">
            <a:extLst>
              <a:ext uri="{FF2B5EF4-FFF2-40B4-BE49-F238E27FC236}">
                <a16:creationId xmlns:a16="http://schemas.microsoft.com/office/drawing/2014/main" id="{5049E4FA-09E1-4985-9D2A-3D9600CDBBF7}"/>
              </a:ext>
            </a:extLst>
          </p:cNvPr>
          <p:cNvSpPr/>
          <p:nvPr/>
        </p:nvSpPr>
        <p:spPr>
          <a:xfrm>
            <a:off x="3439975" y="1981884"/>
            <a:ext cx="756413" cy="589072"/>
          </a:xfrm>
          <a:prstGeom prst="rect">
            <a:avLst/>
          </a:prstGeom>
          <a:noFill/>
          <a:ln>
            <a:noFill/>
          </a:ln>
        </p:spPr>
        <p:txBody>
          <a:bodyPr wrap="square">
            <a:spAutoFit/>
          </a:bodyPr>
          <a:lstStyle/>
          <a:p>
            <a:pPr algn="ctr">
              <a:lnSpc>
                <a:spcPct val="150000"/>
              </a:lnSpc>
            </a:pPr>
            <a:r>
              <a:rPr lang="en-US" sz="2400" b="1" dirty="0"/>
              <a:t>B</a:t>
            </a:r>
            <a:endParaRPr lang="en-RW" sz="2400" b="1" dirty="0"/>
          </a:p>
        </p:txBody>
      </p:sp>
      <p:cxnSp>
        <p:nvCxnSpPr>
          <p:cNvPr id="11" name="Straight Arrow Connector 10">
            <a:extLst>
              <a:ext uri="{FF2B5EF4-FFF2-40B4-BE49-F238E27FC236}">
                <a16:creationId xmlns:a16="http://schemas.microsoft.com/office/drawing/2014/main" id="{0AC2F36A-BDF1-426A-8FBA-A39A17863DF0}"/>
              </a:ext>
            </a:extLst>
          </p:cNvPr>
          <p:cNvCxnSpPr>
            <a:cxnSpLocks/>
          </p:cNvCxnSpPr>
          <p:nvPr/>
        </p:nvCxnSpPr>
        <p:spPr>
          <a:xfrm>
            <a:off x="4518991" y="1401382"/>
            <a:ext cx="1020416" cy="4082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A088C0-2C5C-4F26-AEDC-3A040E7964A4}"/>
              </a:ext>
            </a:extLst>
          </p:cNvPr>
          <p:cNvCxnSpPr>
            <a:cxnSpLocks/>
          </p:cNvCxnSpPr>
          <p:nvPr/>
        </p:nvCxnSpPr>
        <p:spPr>
          <a:xfrm>
            <a:off x="6104698" y="1401381"/>
            <a:ext cx="1042371" cy="4082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75A3FC-0FC4-4579-9966-1CE52F3DEF83}"/>
              </a:ext>
            </a:extLst>
          </p:cNvPr>
          <p:cNvCxnSpPr>
            <a:cxnSpLocks/>
          </p:cNvCxnSpPr>
          <p:nvPr/>
        </p:nvCxnSpPr>
        <p:spPr>
          <a:xfrm flipH="1">
            <a:off x="4518991" y="1401381"/>
            <a:ext cx="1020416" cy="40826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2E5B9CD-39AB-4769-8BD2-4AC5EFB58960}"/>
              </a:ext>
            </a:extLst>
          </p:cNvPr>
          <p:cNvCxnSpPr>
            <a:cxnSpLocks/>
          </p:cNvCxnSpPr>
          <p:nvPr/>
        </p:nvCxnSpPr>
        <p:spPr>
          <a:xfrm flipH="1">
            <a:off x="6104698" y="1401381"/>
            <a:ext cx="873810" cy="4082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22" name="Picture 21">
            <a:extLst>
              <a:ext uri="{FF2B5EF4-FFF2-40B4-BE49-F238E27FC236}">
                <a16:creationId xmlns:a16="http://schemas.microsoft.com/office/drawing/2014/main" id="{442B98A4-D978-4287-B18B-630E92A4A86B}"/>
              </a:ext>
            </a:extLst>
          </p:cNvPr>
          <p:cNvPicPr>
            <a:picLocks noChangeAspect="1"/>
          </p:cNvPicPr>
          <p:nvPr/>
        </p:nvPicPr>
        <p:blipFill rotWithShape="1">
          <a:blip r:embed="rId2"/>
          <a:srcRect t="64354"/>
          <a:stretch/>
        </p:blipFill>
        <p:spPr>
          <a:xfrm>
            <a:off x="5365575" y="3572897"/>
            <a:ext cx="6143013" cy="1871180"/>
          </a:xfrm>
          <a:prstGeom prst="rect">
            <a:avLst/>
          </a:prstGeom>
        </p:spPr>
      </p:pic>
    </p:spTree>
    <p:extLst>
      <p:ext uri="{BB962C8B-B14F-4D97-AF65-F5344CB8AC3E}">
        <p14:creationId xmlns:p14="http://schemas.microsoft.com/office/powerpoint/2010/main" val="1416869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4463-A7BF-4F59-88A3-C9B010CEC093}"/>
              </a:ext>
            </a:extLst>
          </p:cNvPr>
          <p:cNvSpPr>
            <a:spLocks noGrp="1"/>
          </p:cNvSpPr>
          <p:nvPr>
            <p:ph type="title"/>
          </p:nvPr>
        </p:nvSpPr>
        <p:spPr>
          <a:xfrm>
            <a:off x="1394791" y="2842714"/>
            <a:ext cx="10515600" cy="771344"/>
          </a:xfrm>
        </p:spPr>
        <p:txBody>
          <a:bodyPr>
            <a:noAutofit/>
          </a:bodyPr>
          <a:lstStyle/>
          <a:p>
            <a:r>
              <a:rPr lang="en-US" sz="3600" b="1" dirty="0"/>
              <a:t>What if?</a:t>
            </a:r>
            <a:br>
              <a:rPr lang="en-US" dirty="0"/>
            </a:br>
            <a:br>
              <a:rPr lang="en-US" dirty="0"/>
            </a:b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A[4];</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B[4];</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instead of</a:t>
            </a:r>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in</a:t>
            </a:r>
            <a:r>
              <a:rPr lang="en-US" dirty="0">
                <a:solidFill>
                  <a:srgbClr val="0000FF"/>
                </a:solidFill>
                <a:highlight>
                  <a:srgbClr val="FFFF00"/>
                </a:highlight>
                <a:latin typeface="Consolas" panose="020B0609020204030204" pitchFamily="49" charset="0"/>
              </a:rPr>
              <a:t>t</a:t>
            </a:r>
            <a:r>
              <a:rPr lang="en-US" dirty="0">
                <a:solidFill>
                  <a:srgbClr val="000000"/>
                </a:solidFill>
                <a:highlight>
                  <a:srgbClr val="FFFF00"/>
                </a:highlight>
                <a:latin typeface="Consolas" panose="020B0609020204030204" pitchFamily="49" charset="0"/>
              </a:rPr>
              <a:t>** A[4];</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B[4];</a:t>
            </a:r>
            <a:endParaRPr lang="en-US" dirty="0"/>
          </a:p>
        </p:txBody>
      </p:sp>
      <p:sp>
        <p:nvSpPr>
          <p:cNvPr id="4" name="Slide Number Placeholder 3">
            <a:extLst>
              <a:ext uri="{FF2B5EF4-FFF2-40B4-BE49-F238E27FC236}">
                <a16:creationId xmlns:a16="http://schemas.microsoft.com/office/drawing/2014/main" id="{5E6FA489-E6D5-4749-90C1-09D5A2781CE1}"/>
              </a:ext>
            </a:extLst>
          </p:cNvPr>
          <p:cNvSpPr>
            <a:spLocks noGrp="1"/>
          </p:cNvSpPr>
          <p:nvPr>
            <p:ph type="sldNum" sz="quarter" idx="12"/>
          </p:nvPr>
        </p:nvSpPr>
        <p:spPr/>
        <p:txBody>
          <a:bodyPr/>
          <a:lstStyle/>
          <a:p>
            <a:fld id="{583C1354-0F4F-4118-983A-17CBBA946E76}" type="slidenum">
              <a:rPr lang="en-RW" smtClean="0"/>
              <a:t>45</a:t>
            </a:fld>
            <a:endParaRPr lang="en-RW"/>
          </a:p>
        </p:txBody>
      </p:sp>
      <p:sp>
        <p:nvSpPr>
          <p:cNvPr id="5" name="TextBox 4">
            <a:extLst>
              <a:ext uri="{FF2B5EF4-FFF2-40B4-BE49-F238E27FC236}">
                <a16:creationId xmlns:a16="http://schemas.microsoft.com/office/drawing/2014/main" id="{D0B98190-04F4-4C05-9AC6-92173B73274B}"/>
              </a:ext>
            </a:extLst>
          </p:cNvPr>
          <p:cNvSpPr txBox="1"/>
          <p:nvPr/>
        </p:nvSpPr>
        <p:spPr>
          <a:xfrm>
            <a:off x="5658678" y="3290893"/>
            <a:ext cx="5233016" cy="646331"/>
          </a:xfrm>
          <a:prstGeom prst="rect">
            <a:avLst/>
          </a:prstGeom>
          <a:solidFill>
            <a:schemeClr val="accent6">
              <a:lumMod val="60000"/>
              <a:lumOff val="40000"/>
            </a:schemeClr>
          </a:solidFill>
        </p:spPr>
        <p:txBody>
          <a:bodyPr wrap="square" rtlCol="0">
            <a:spAutoFit/>
          </a:bodyPr>
          <a:lstStyle/>
          <a:p>
            <a:pPr algn="ctr"/>
            <a:r>
              <a:rPr lang="en-US" sz="3600" b="1" i="1" dirty="0">
                <a:solidFill>
                  <a:srgbClr val="FF0000"/>
                </a:solidFill>
                <a:highlight>
                  <a:srgbClr val="FFFF00"/>
                </a:highlight>
              </a:rPr>
              <a:t>Compile time error!</a:t>
            </a:r>
            <a:endParaRPr lang="en-US" sz="3600" b="1" i="1" dirty="0">
              <a:solidFill>
                <a:srgbClr val="FF0000"/>
              </a:solidFill>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808418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7F5E8D-B8B3-433D-8FEC-652AB3589C95}"/>
              </a:ext>
            </a:extLst>
          </p:cNvPr>
          <p:cNvSpPr>
            <a:spLocks noGrp="1"/>
          </p:cNvSpPr>
          <p:nvPr>
            <p:ph type="sldNum" sz="quarter" idx="12"/>
          </p:nvPr>
        </p:nvSpPr>
        <p:spPr/>
        <p:txBody>
          <a:bodyPr/>
          <a:lstStyle/>
          <a:p>
            <a:fld id="{583C1354-0F4F-4118-983A-17CBBA946E76}" type="slidenum">
              <a:rPr lang="en-RW" smtClean="0"/>
              <a:t>46</a:t>
            </a:fld>
            <a:endParaRPr lang="en-RW"/>
          </a:p>
        </p:txBody>
      </p:sp>
      <p:graphicFrame>
        <p:nvGraphicFramePr>
          <p:cNvPr id="5" name="Table 4">
            <a:extLst>
              <a:ext uri="{FF2B5EF4-FFF2-40B4-BE49-F238E27FC236}">
                <a16:creationId xmlns:a16="http://schemas.microsoft.com/office/drawing/2014/main" id="{476075C2-6D72-45F8-81EC-A4A936111E6C}"/>
              </a:ext>
            </a:extLst>
          </p:cNvPr>
          <p:cNvGraphicFramePr>
            <a:graphicFrameLocks noGrp="1"/>
          </p:cNvGraphicFramePr>
          <p:nvPr>
            <p:extLst>
              <p:ext uri="{D42A27DB-BD31-4B8C-83A1-F6EECF244321}">
                <p14:modId xmlns:p14="http://schemas.microsoft.com/office/powerpoint/2010/main" val="2501944729"/>
              </p:ext>
            </p:extLst>
          </p:nvPr>
        </p:nvGraphicFramePr>
        <p:xfrm>
          <a:off x="1177724" y="3685865"/>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2491516907"/>
                    </a:ext>
                  </a:extLst>
                </a:gridCol>
                <a:gridCol w="950843">
                  <a:extLst>
                    <a:ext uri="{9D8B030D-6E8A-4147-A177-3AD203B41FA5}">
                      <a16:colId xmlns:a16="http://schemas.microsoft.com/office/drawing/2014/main" val="1575932253"/>
                    </a:ext>
                  </a:extLst>
                </a:gridCol>
                <a:gridCol w="950843">
                  <a:extLst>
                    <a:ext uri="{9D8B030D-6E8A-4147-A177-3AD203B41FA5}">
                      <a16:colId xmlns:a16="http://schemas.microsoft.com/office/drawing/2014/main" val="1700496474"/>
                    </a:ext>
                  </a:extLst>
                </a:gridCol>
                <a:gridCol w="950843">
                  <a:extLst>
                    <a:ext uri="{9D8B030D-6E8A-4147-A177-3AD203B41FA5}">
                      <a16:colId xmlns:a16="http://schemas.microsoft.com/office/drawing/2014/main" val="1045247652"/>
                    </a:ext>
                  </a:extLst>
                </a:gridCol>
              </a:tblGrid>
              <a:tr h="312758">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2021600515"/>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67586693"/>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0FF00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0FF04</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262538367"/>
                  </a:ext>
                </a:extLst>
              </a:tr>
            </a:tbl>
          </a:graphicData>
        </a:graphic>
      </p:graphicFrame>
      <p:graphicFrame>
        <p:nvGraphicFramePr>
          <p:cNvPr id="6" name="Table 5">
            <a:extLst>
              <a:ext uri="{FF2B5EF4-FFF2-40B4-BE49-F238E27FC236}">
                <a16:creationId xmlns:a16="http://schemas.microsoft.com/office/drawing/2014/main" id="{8FB7145D-E7D8-4401-99BB-6C58D61B42CE}"/>
              </a:ext>
            </a:extLst>
          </p:cNvPr>
          <p:cNvGraphicFramePr>
            <a:graphicFrameLocks noGrp="1"/>
          </p:cNvGraphicFramePr>
          <p:nvPr>
            <p:extLst>
              <p:ext uri="{D42A27DB-BD31-4B8C-83A1-F6EECF244321}">
                <p14:modId xmlns:p14="http://schemas.microsoft.com/office/powerpoint/2010/main" val="2103690009"/>
              </p:ext>
            </p:extLst>
          </p:nvPr>
        </p:nvGraphicFramePr>
        <p:xfrm>
          <a:off x="1177724" y="1531349"/>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3428261217"/>
                    </a:ext>
                  </a:extLst>
                </a:gridCol>
                <a:gridCol w="950843">
                  <a:extLst>
                    <a:ext uri="{9D8B030D-6E8A-4147-A177-3AD203B41FA5}">
                      <a16:colId xmlns:a16="http://schemas.microsoft.com/office/drawing/2014/main" val="1271279795"/>
                    </a:ext>
                  </a:extLst>
                </a:gridCol>
                <a:gridCol w="950843">
                  <a:extLst>
                    <a:ext uri="{9D8B030D-6E8A-4147-A177-3AD203B41FA5}">
                      <a16:colId xmlns:a16="http://schemas.microsoft.com/office/drawing/2014/main" val="1864452999"/>
                    </a:ext>
                  </a:extLst>
                </a:gridCol>
                <a:gridCol w="950843">
                  <a:extLst>
                    <a:ext uri="{9D8B030D-6E8A-4147-A177-3AD203B41FA5}">
                      <a16:colId xmlns:a16="http://schemas.microsoft.com/office/drawing/2014/main" val="661187650"/>
                    </a:ext>
                  </a:extLst>
                </a:gridCol>
              </a:tblGrid>
              <a:tr h="326301">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2</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3</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just">
                        <a:lnSpc>
                          <a:spcPct val="107000"/>
                        </a:lnSpc>
                        <a:spcBef>
                          <a:spcPts val="0"/>
                        </a:spcBef>
                        <a:spcAft>
                          <a:spcPts val="0"/>
                        </a:spcAft>
                      </a:pPr>
                      <a:r>
                        <a:rPr lang="en-US" sz="2400" dirty="0">
                          <a:solidFill>
                            <a:sysClr val="windowText" lastClr="000000"/>
                          </a:solidFill>
                          <a:effectLst/>
                        </a:rPr>
                        <a:t>0E000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7" name="Rectangle 6">
            <a:extLst>
              <a:ext uri="{FF2B5EF4-FFF2-40B4-BE49-F238E27FC236}">
                <a16:creationId xmlns:a16="http://schemas.microsoft.com/office/drawing/2014/main" id="{12358C5C-7EFD-4317-9FE0-E60FD65E4B7B}"/>
              </a:ext>
            </a:extLst>
          </p:cNvPr>
          <p:cNvSpPr/>
          <p:nvPr/>
        </p:nvSpPr>
        <p:spPr>
          <a:xfrm>
            <a:off x="146328" y="1610825"/>
            <a:ext cx="756413" cy="837473"/>
          </a:xfrm>
          <a:prstGeom prst="rect">
            <a:avLst/>
          </a:prstGeom>
          <a:noFill/>
          <a:ln>
            <a:noFill/>
          </a:ln>
        </p:spPr>
        <p:txBody>
          <a:bodyPr wrap="square">
            <a:spAutoFit/>
          </a:bodyPr>
          <a:lstStyle/>
          <a:p>
            <a:pPr algn="ctr">
              <a:lnSpc>
                <a:spcPct val="150000"/>
              </a:lnSpc>
            </a:pPr>
            <a:r>
              <a:rPr lang="en-US" sz="3600" b="1" dirty="0"/>
              <a:t>A</a:t>
            </a:r>
            <a:endParaRPr lang="en-RW" sz="3600" b="1" dirty="0"/>
          </a:p>
        </p:txBody>
      </p:sp>
      <p:sp>
        <p:nvSpPr>
          <p:cNvPr id="8" name="Rectangle 7">
            <a:extLst>
              <a:ext uri="{FF2B5EF4-FFF2-40B4-BE49-F238E27FC236}">
                <a16:creationId xmlns:a16="http://schemas.microsoft.com/office/drawing/2014/main" id="{4E0A3466-AAE2-46A6-A509-10ACC53A206E}"/>
              </a:ext>
            </a:extLst>
          </p:cNvPr>
          <p:cNvSpPr/>
          <p:nvPr/>
        </p:nvSpPr>
        <p:spPr>
          <a:xfrm>
            <a:off x="146328" y="3685865"/>
            <a:ext cx="756413" cy="837473"/>
          </a:xfrm>
          <a:prstGeom prst="rect">
            <a:avLst/>
          </a:prstGeom>
          <a:noFill/>
          <a:ln>
            <a:noFill/>
          </a:ln>
        </p:spPr>
        <p:txBody>
          <a:bodyPr wrap="square">
            <a:spAutoFit/>
          </a:bodyPr>
          <a:lstStyle/>
          <a:p>
            <a:pPr algn="ctr">
              <a:lnSpc>
                <a:spcPct val="150000"/>
              </a:lnSpc>
            </a:pPr>
            <a:r>
              <a:rPr lang="en-US" sz="3600" b="1" dirty="0"/>
              <a:t>B</a:t>
            </a:r>
            <a:endParaRPr lang="en-RW" sz="3600" b="1" dirty="0"/>
          </a:p>
        </p:txBody>
      </p:sp>
      <p:sp>
        <p:nvSpPr>
          <p:cNvPr id="9" name="Rectangle 8">
            <a:extLst>
              <a:ext uri="{FF2B5EF4-FFF2-40B4-BE49-F238E27FC236}">
                <a16:creationId xmlns:a16="http://schemas.microsoft.com/office/drawing/2014/main" id="{1FEBF8A7-C8A2-4EC0-9BFE-8599B6F9C079}"/>
              </a:ext>
            </a:extLst>
          </p:cNvPr>
          <p:cNvSpPr/>
          <p:nvPr/>
        </p:nvSpPr>
        <p:spPr>
          <a:xfrm>
            <a:off x="5433774" y="1513417"/>
            <a:ext cx="1635704" cy="461665"/>
          </a:xfrm>
          <a:prstGeom prst="rect">
            <a:avLst/>
          </a:prstGeom>
        </p:spPr>
        <p:txBody>
          <a:bodyPr wrap="none">
            <a:spAutoFit/>
          </a:bodyPr>
          <a:lstStyle/>
          <a:p>
            <a:r>
              <a:rPr lang="en-US" sz="2400" dirty="0"/>
              <a:t>int ** A[4]; </a:t>
            </a:r>
          </a:p>
        </p:txBody>
      </p:sp>
      <p:sp>
        <p:nvSpPr>
          <p:cNvPr id="10" name="Rectangle 9">
            <a:extLst>
              <a:ext uri="{FF2B5EF4-FFF2-40B4-BE49-F238E27FC236}">
                <a16:creationId xmlns:a16="http://schemas.microsoft.com/office/drawing/2014/main" id="{216F179E-FF9C-4C27-947B-6E037732F66B}"/>
              </a:ext>
            </a:extLst>
          </p:cNvPr>
          <p:cNvSpPr/>
          <p:nvPr/>
        </p:nvSpPr>
        <p:spPr>
          <a:xfrm>
            <a:off x="5433774" y="3685865"/>
            <a:ext cx="1319913" cy="461665"/>
          </a:xfrm>
          <a:prstGeom prst="rect">
            <a:avLst/>
          </a:prstGeom>
        </p:spPr>
        <p:txBody>
          <a:bodyPr wrap="none">
            <a:spAutoFit/>
          </a:bodyPr>
          <a:lstStyle/>
          <a:p>
            <a:r>
              <a:rPr lang="en-US" sz="2400" dirty="0"/>
              <a:t>Int* B[4] </a:t>
            </a:r>
          </a:p>
        </p:txBody>
      </p:sp>
      <p:cxnSp>
        <p:nvCxnSpPr>
          <p:cNvPr id="11" name="Straight Arrow Connector 10">
            <a:extLst>
              <a:ext uri="{FF2B5EF4-FFF2-40B4-BE49-F238E27FC236}">
                <a16:creationId xmlns:a16="http://schemas.microsoft.com/office/drawing/2014/main" id="{9A597B4E-5DE9-4286-94DF-1EFBA31423BA}"/>
              </a:ext>
            </a:extLst>
          </p:cNvPr>
          <p:cNvCxnSpPr>
            <a:endCxn id="9" idx="1"/>
          </p:cNvCxnSpPr>
          <p:nvPr/>
        </p:nvCxnSpPr>
        <p:spPr>
          <a:xfrm>
            <a:off x="4981096" y="1744249"/>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46F60E-9085-4161-A042-9B586B88EC76}"/>
              </a:ext>
            </a:extLst>
          </p:cNvPr>
          <p:cNvCxnSpPr/>
          <p:nvPr/>
        </p:nvCxnSpPr>
        <p:spPr>
          <a:xfrm>
            <a:off x="5029740" y="3916697"/>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D8B3C4-A358-452A-8945-8DE5279714AE}"/>
              </a:ext>
            </a:extLst>
          </p:cNvPr>
          <p:cNvSpPr txBox="1"/>
          <p:nvPr/>
        </p:nvSpPr>
        <p:spPr>
          <a:xfrm>
            <a:off x="7120492" y="1307541"/>
            <a:ext cx="4233308" cy="1569660"/>
          </a:xfrm>
          <a:prstGeom prst="rect">
            <a:avLst/>
          </a:prstGeom>
          <a:solidFill>
            <a:schemeClr val="accent6">
              <a:lumMod val="60000"/>
              <a:lumOff val="40000"/>
            </a:schemeClr>
          </a:solidFill>
        </p:spPr>
        <p:txBody>
          <a:bodyPr wrap="square" rtlCol="0">
            <a:spAutoFit/>
          </a:bodyPr>
          <a:lstStyle/>
          <a:p>
            <a:pPr algn="ctr"/>
            <a:r>
              <a:rPr lang="en-US" sz="2400" dirty="0"/>
              <a:t>Since A is an array of pointers, thus its </a:t>
            </a:r>
            <a:r>
              <a:rPr lang="en-US" sz="2400" b="1" dirty="0"/>
              <a:t>contents </a:t>
            </a:r>
            <a:r>
              <a:rPr lang="en-US" sz="2400" dirty="0"/>
              <a:t>would be a </a:t>
            </a:r>
            <a:r>
              <a:rPr lang="en-US" sz="2400" dirty="0">
                <a:highlight>
                  <a:srgbClr val="FFFF00"/>
                </a:highlight>
              </a:rPr>
              <a:t>pointer i.e. </a:t>
            </a:r>
            <a:r>
              <a:rPr lang="en-US" sz="2400" b="1" i="1" dirty="0">
                <a:effectLst>
                  <a:outerShdw blurRad="38100" dist="38100" dir="2700000" algn="tl">
                    <a:srgbClr val="000000">
                      <a:alpha val="43137"/>
                    </a:srgbClr>
                  </a:outerShdw>
                </a:effectLst>
                <a:highlight>
                  <a:srgbClr val="FFFF00"/>
                </a:highlight>
              </a:rPr>
              <a:t>an address to </a:t>
            </a:r>
            <a:r>
              <a:rPr lang="en-US" sz="2400" b="1" i="1" dirty="0">
                <a:solidFill>
                  <a:srgbClr val="FF0000"/>
                </a:solidFill>
                <a:effectLst>
                  <a:outerShdw blurRad="38100" dist="38100" dir="2700000" algn="tl">
                    <a:srgbClr val="000000">
                      <a:alpha val="43137"/>
                    </a:srgbClr>
                  </a:outerShdw>
                </a:effectLst>
                <a:highlight>
                  <a:srgbClr val="FFFF00"/>
                </a:highlight>
              </a:rPr>
              <a:t>pointer to an </a:t>
            </a:r>
            <a:r>
              <a:rPr lang="en-US" sz="2400" b="1" i="1" dirty="0">
                <a:effectLst>
                  <a:outerShdw blurRad="38100" dist="38100" dir="2700000" algn="tl">
                    <a:srgbClr val="000000">
                      <a:alpha val="43137"/>
                    </a:srgbClr>
                  </a:outerShdw>
                </a:effectLst>
                <a:highlight>
                  <a:srgbClr val="FFFF00"/>
                </a:highlight>
              </a:rPr>
              <a:t>int location</a:t>
            </a:r>
          </a:p>
        </p:txBody>
      </p:sp>
      <p:sp>
        <p:nvSpPr>
          <p:cNvPr id="14" name="TextBox 13">
            <a:extLst>
              <a:ext uri="{FF2B5EF4-FFF2-40B4-BE49-F238E27FC236}">
                <a16:creationId xmlns:a16="http://schemas.microsoft.com/office/drawing/2014/main" id="{D8065AE9-059D-43D3-8942-8A85B083700B}"/>
              </a:ext>
            </a:extLst>
          </p:cNvPr>
          <p:cNvSpPr txBox="1"/>
          <p:nvPr/>
        </p:nvSpPr>
        <p:spPr>
          <a:xfrm>
            <a:off x="7120492" y="3389204"/>
            <a:ext cx="4233308" cy="1569660"/>
          </a:xfrm>
          <a:prstGeom prst="rect">
            <a:avLst/>
          </a:prstGeom>
          <a:solidFill>
            <a:schemeClr val="accent6">
              <a:lumMod val="60000"/>
              <a:lumOff val="40000"/>
            </a:schemeClr>
          </a:solidFill>
        </p:spPr>
        <p:txBody>
          <a:bodyPr wrap="square" rtlCol="0">
            <a:spAutoFit/>
          </a:bodyPr>
          <a:lstStyle/>
          <a:p>
            <a:pPr algn="ctr"/>
            <a:r>
              <a:rPr lang="en-US" sz="2400" dirty="0"/>
              <a:t>Since B is an array of integers, thus its </a:t>
            </a:r>
            <a:r>
              <a:rPr lang="en-US" sz="2400" b="1" dirty="0"/>
              <a:t>contents </a:t>
            </a:r>
            <a:r>
              <a:rPr lang="en-US" sz="2400" dirty="0"/>
              <a:t>would be </a:t>
            </a:r>
            <a:r>
              <a:rPr lang="en-US" sz="2400" b="1" dirty="0">
                <a:effectLst>
                  <a:outerShdw blurRad="38100" dist="38100" dir="2700000" algn="tl">
                    <a:srgbClr val="000000">
                      <a:alpha val="43137"/>
                    </a:srgbClr>
                  </a:outerShdw>
                </a:effectLst>
                <a:highlight>
                  <a:srgbClr val="FFFF00"/>
                </a:highlight>
              </a:rPr>
              <a:t>pointer i.e. an address to a int location</a:t>
            </a:r>
            <a:endParaRPr lang="en-US" sz="2400" b="1" i="1" dirty="0">
              <a:effectLst>
                <a:outerShdw blurRad="38100" dist="38100" dir="2700000" algn="tl">
                  <a:srgbClr val="000000">
                    <a:alpha val="43137"/>
                  </a:srgbClr>
                </a:outerShdw>
              </a:effectLst>
              <a:highlight>
                <a:srgbClr val="FFFF00"/>
              </a:highlight>
            </a:endParaRPr>
          </a:p>
        </p:txBody>
      </p:sp>
      <p:sp>
        <p:nvSpPr>
          <p:cNvPr id="15" name="TextBox 14">
            <a:extLst>
              <a:ext uri="{FF2B5EF4-FFF2-40B4-BE49-F238E27FC236}">
                <a16:creationId xmlns:a16="http://schemas.microsoft.com/office/drawing/2014/main" id="{0864B25F-69F1-45C5-AAFC-906EFF6DA0CB}"/>
              </a:ext>
            </a:extLst>
          </p:cNvPr>
          <p:cNvSpPr txBox="1"/>
          <p:nvPr/>
        </p:nvSpPr>
        <p:spPr>
          <a:xfrm>
            <a:off x="983974" y="533330"/>
            <a:ext cx="9833113" cy="646331"/>
          </a:xfrm>
          <a:prstGeom prst="rect">
            <a:avLst/>
          </a:prstGeom>
          <a:solidFill>
            <a:schemeClr val="accent6">
              <a:lumMod val="60000"/>
              <a:lumOff val="40000"/>
            </a:schemeClr>
          </a:solidFill>
        </p:spPr>
        <p:txBody>
          <a:bodyPr wrap="square" rtlCol="0">
            <a:spAutoFit/>
          </a:bodyPr>
          <a:lstStyle/>
          <a:p>
            <a:pPr algn="ctr"/>
            <a:r>
              <a:rPr lang="en-US" sz="3600" b="1" i="1" dirty="0">
                <a:highlight>
                  <a:srgbClr val="FFFF00"/>
                </a:highlight>
              </a:rPr>
              <a:t>The addresses’ types also match in LHS and RHS!</a:t>
            </a:r>
            <a:endParaRPr lang="en-US" sz="3600" b="1" i="1" dirty="0">
              <a:effectLst>
                <a:outerShdw blurRad="38100" dist="38100" dir="2700000" algn="tl">
                  <a:srgbClr val="000000">
                    <a:alpha val="43137"/>
                  </a:srgbClr>
                </a:outerShdw>
              </a:effectLst>
              <a:highlight>
                <a:srgbClr val="FFFF00"/>
              </a:highlight>
            </a:endParaRPr>
          </a:p>
        </p:txBody>
      </p:sp>
      <p:sp>
        <p:nvSpPr>
          <p:cNvPr id="16" name="Rectangle 15">
            <a:extLst>
              <a:ext uri="{FF2B5EF4-FFF2-40B4-BE49-F238E27FC236}">
                <a16:creationId xmlns:a16="http://schemas.microsoft.com/office/drawing/2014/main" id="{EB859A87-F4D5-4792-B57A-572435A18594}"/>
              </a:ext>
            </a:extLst>
          </p:cNvPr>
          <p:cNvSpPr/>
          <p:nvPr/>
        </p:nvSpPr>
        <p:spPr>
          <a:xfrm>
            <a:off x="4124441" y="5038742"/>
            <a:ext cx="2945037" cy="523220"/>
          </a:xfrm>
          <a:prstGeom prst="rect">
            <a:avLst/>
          </a:prstGeom>
        </p:spPr>
        <p:txBody>
          <a:bodyPr wrap="none">
            <a:spAutoFit/>
          </a:bodyPr>
          <a:lstStyle/>
          <a:p>
            <a:r>
              <a:rPr lang="en-US" sz="2800" b="1" dirty="0">
                <a:solidFill>
                  <a:srgbClr val="000000"/>
                </a:solidFill>
                <a:latin typeface="Consolas" panose="020B0609020204030204" pitchFamily="49" charset="0"/>
              </a:rPr>
              <a:t> </a:t>
            </a:r>
            <a:r>
              <a:rPr lang="en-US" sz="2800" b="1" dirty="0">
                <a:solidFill>
                  <a:schemeClr val="accent5">
                    <a:lumMod val="75000"/>
                  </a:schemeClr>
                </a:solidFill>
                <a:latin typeface="Consolas" panose="020B0609020204030204" pitchFamily="49" charset="0"/>
              </a:rPr>
              <a:t>A[0]</a:t>
            </a:r>
            <a:r>
              <a:rPr lang="en-US" sz="2800" b="1" dirty="0">
                <a:solidFill>
                  <a:srgbClr val="000000"/>
                </a:solidFill>
                <a:latin typeface="Consolas" panose="020B0609020204030204" pitchFamily="49" charset="0"/>
              </a:rPr>
              <a:t> = &amp;B[1];</a:t>
            </a:r>
            <a:endParaRPr lang="en-US" sz="2800" b="1" dirty="0"/>
          </a:p>
        </p:txBody>
      </p:sp>
      <p:sp>
        <p:nvSpPr>
          <p:cNvPr id="17" name="Rectangle 16">
            <a:extLst>
              <a:ext uri="{FF2B5EF4-FFF2-40B4-BE49-F238E27FC236}">
                <a16:creationId xmlns:a16="http://schemas.microsoft.com/office/drawing/2014/main" id="{F14B4AF3-87D3-4B6C-9141-F4B3DFDDD8BC}"/>
              </a:ext>
            </a:extLst>
          </p:cNvPr>
          <p:cNvSpPr/>
          <p:nvPr/>
        </p:nvSpPr>
        <p:spPr>
          <a:xfrm>
            <a:off x="1271736" y="5596703"/>
            <a:ext cx="4325223" cy="523220"/>
          </a:xfrm>
          <a:prstGeom prst="rect">
            <a:avLst/>
          </a:prstGeom>
        </p:spPr>
        <p:txBody>
          <a:bodyPr wrap="none">
            <a:spAutoFit/>
          </a:bodyPr>
          <a:lstStyle/>
          <a:p>
            <a:r>
              <a:rPr lang="en-US" sz="2800" b="1" dirty="0">
                <a:solidFill>
                  <a:schemeClr val="accent5">
                    <a:lumMod val="75000"/>
                  </a:schemeClr>
                </a:solidFill>
                <a:latin typeface="Consolas" panose="020B0609020204030204" pitchFamily="49" charset="0"/>
              </a:rPr>
              <a:t>Address to a pointer </a:t>
            </a:r>
            <a:endParaRPr lang="en-US" sz="2800" b="1" dirty="0">
              <a:solidFill>
                <a:schemeClr val="accent5">
                  <a:lumMod val="75000"/>
                </a:schemeClr>
              </a:solidFill>
            </a:endParaRPr>
          </a:p>
        </p:txBody>
      </p:sp>
      <p:sp>
        <p:nvSpPr>
          <p:cNvPr id="18" name="Rectangle 17">
            <a:extLst>
              <a:ext uri="{FF2B5EF4-FFF2-40B4-BE49-F238E27FC236}">
                <a16:creationId xmlns:a16="http://schemas.microsoft.com/office/drawing/2014/main" id="{36626F0E-6A44-4866-9356-B20A791D022C}"/>
              </a:ext>
            </a:extLst>
          </p:cNvPr>
          <p:cNvSpPr/>
          <p:nvPr/>
        </p:nvSpPr>
        <p:spPr>
          <a:xfrm>
            <a:off x="5656977" y="5618540"/>
            <a:ext cx="4522392" cy="523220"/>
          </a:xfrm>
          <a:prstGeom prst="rect">
            <a:avLst/>
          </a:prstGeom>
        </p:spPr>
        <p:txBody>
          <a:bodyPr wrap="none">
            <a:spAutoFit/>
          </a:bodyPr>
          <a:lstStyle/>
          <a:p>
            <a:r>
              <a:rPr lang="en-US" sz="2800" b="1" dirty="0">
                <a:solidFill>
                  <a:srgbClr val="000000"/>
                </a:solidFill>
                <a:latin typeface="Consolas" panose="020B0609020204030204" pitchFamily="49" charset="0"/>
              </a:rPr>
              <a:t>Address to an integer </a:t>
            </a:r>
            <a:endParaRPr lang="en-US" sz="2800" b="1" dirty="0"/>
          </a:p>
        </p:txBody>
      </p:sp>
    </p:spTree>
    <p:extLst>
      <p:ext uri="{BB962C8B-B14F-4D97-AF65-F5344CB8AC3E}">
        <p14:creationId xmlns:p14="http://schemas.microsoft.com/office/powerpoint/2010/main" val="1259396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43DF-A1EC-4966-877D-1F24C1E0E68D}"/>
              </a:ext>
            </a:extLst>
          </p:cNvPr>
          <p:cNvSpPr>
            <a:spLocks noGrp="1"/>
          </p:cNvSpPr>
          <p:nvPr>
            <p:ph type="title"/>
          </p:nvPr>
        </p:nvSpPr>
        <p:spPr/>
        <p:txBody>
          <a:bodyPr/>
          <a:lstStyle/>
          <a:p>
            <a:r>
              <a:rPr lang="en-US" b="1" i="1" dirty="0"/>
              <a:t>Case 2:</a:t>
            </a:r>
            <a:r>
              <a:rPr lang="en-US" dirty="0"/>
              <a:t> int * A[4]; int B[4] </a:t>
            </a:r>
          </a:p>
        </p:txBody>
      </p:sp>
      <p:sp>
        <p:nvSpPr>
          <p:cNvPr id="4" name="Slide Number Placeholder 3">
            <a:extLst>
              <a:ext uri="{FF2B5EF4-FFF2-40B4-BE49-F238E27FC236}">
                <a16:creationId xmlns:a16="http://schemas.microsoft.com/office/drawing/2014/main" id="{C8DA805B-1C19-41FA-8F80-B3ED859C0820}"/>
              </a:ext>
            </a:extLst>
          </p:cNvPr>
          <p:cNvSpPr>
            <a:spLocks noGrp="1"/>
          </p:cNvSpPr>
          <p:nvPr>
            <p:ph type="sldNum" sz="quarter" idx="12"/>
          </p:nvPr>
        </p:nvSpPr>
        <p:spPr/>
        <p:txBody>
          <a:bodyPr/>
          <a:lstStyle/>
          <a:p>
            <a:fld id="{583C1354-0F4F-4118-983A-17CBBA946E76}" type="slidenum">
              <a:rPr lang="en-RW" smtClean="0"/>
              <a:t>47</a:t>
            </a:fld>
            <a:endParaRPr lang="en-RW"/>
          </a:p>
        </p:txBody>
      </p:sp>
      <p:graphicFrame>
        <p:nvGraphicFramePr>
          <p:cNvPr id="5" name="Table 4">
            <a:extLst>
              <a:ext uri="{FF2B5EF4-FFF2-40B4-BE49-F238E27FC236}">
                <a16:creationId xmlns:a16="http://schemas.microsoft.com/office/drawing/2014/main" id="{B85C3E5E-7D83-46F8-A4D6-FE357491C961}"/>
              </a:ext>
            </a:extLst>
          </p:cNvPr>
          <p:cNvGraphicFramePr>
            <a:graphicFrameLocks noGrp="1"/>
          </p:cNvGraphicFramePr>
          <p:nvPr>
            <p:extLst>
              <p:ext uri="{D42A27DB-BD31-4B8C-83A1-F6EECF244321}">
                <p14:modId xmlns:p14="http://schemas.microsoft.com/office/powerpoint/2010/main" val="2168486827"/>
              </p:ext>
            </p:extLst>
          </p:nvPr>
        </p:nvGraphicFramePr>
        <p:xfrm>
          <a:off x="1258957" y="4030421"/>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2491516907"/>
                    </a:ext>
                  </a:extLst>
                </a:gridCol>
                <a:gridCol w="950843">
                  <a:extLst>
                    <a:ext uri="{9D8B030D-6E8A-4147-A177-3AD203B41FA5}">
                      <a16:colId xmlns:a16="http://schemas.microsoft.com/office/drawing/2014/main" val="1575932253"/>
                    </a:ext>
                  </a:extLst>
                </a:gridCol>
                <a:gridCol w="950843">
                  <a:extLst>
                    <a:ext uri="{9D8B030D-6E8A-4147-A177-3AD203B41FA5}">
                      <a16:colId xmlns:a16="http://schemas.microsoft.com/office/drawing/2014/main" val="1700496474"/>
                    </a:ext>
                  </a:extLst>
                </a:gridCol>
                <a:gridCol w="950843">
                  <a:extLst>
                    <a:ext uri="{9D8B030D-6E8A-4147-A177-3AD203B41FA5}">
                      <a16:colId xmlns:a16="http://schemas.microsoft.com/office/drawing/2014/main" val="1045247652"/>
                    </a:ext>
                  </a:extLst>
                </a:gridCol>
              </a:tblGrid>
              <a:tr h="312758">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2021600515"/>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67586693"/>
                  </a:ext>
                </a:extLst>
              </a:tr>
              <a:tr h="312758">
                <a:tc>
                  <a:txBody>
                    <a:bodyPr/>
                    <a:lstStyle/>
                    <a:p>
                      <a:pPr marL="0" marR="0" algn="just">
                        <a:lnSpc>
                          <a:spcPct val="107000"/>
                        </a:lnSpc>
                        <a:spcBef>
                          <a:spcPts val="0"/>
                        </a:spcBef>
                        <a:spcAft>
                          <a:spcPts val="0"/>
                        </a:spcAft>
                      </a:pPr>
                      <a:r>
                        <a:rPr lang="en-US" sz="2400">
                          <a:solidFill>
                            <a:sysClr val="windowText" lastClr="000000"/>
                          </a:solidFill>
                          <a:effectLst/>
                        </a:rPr>
                        <a:t>0FF00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0FF04</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0FF12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262538367"/>
                  </a:ext>
                </a:extLst>
              </a:tr>
            </a:tbl>
          </a:graphicData>
        </a:graphic>
      </p:graphicFrame>
      <p:graphicFrame>
        <p:nvGraphicFramePr>
          <p:cNvPr id="7" name="Table 6">
            <a:extLst>
              <a:ext uri="{FF2B5EF4-FFF2-40B4-BE49-F238E27FC236}">
                <a16:creationId xmlns:a16="http://schemas.microsoft.com/office/drawing/2014/main" id="{3D94D2FC-D250-4951-9A70-4F98878671C6}"/>
              </a:ext>
            </a:extLst>
          </p:cNvPr>
          <p:cNvGraphicFramePr>
            <a:graphicFrameLocks noGrp="1"/>
          </p:cNvGraphicFramePr>
          <p:nvPr>
            <p:extLst>
              <p:ext uri="{D42A27DB-BD31-4B8C-83A1-F6EECF244321}">
                <p14:modId xmlns:p14="http://schemas.microsoft.com/office/powerpoint/2010/main" val="2257010749"/>
              </p:ext>
            </p:extLst>
          </p:nvPr>
        </p:nvGraphicFramePr>
        <p:xfrm>
          <a:off x="1258957" y="1875905"/>
          <a:ext cx="3803372" cy="1122045"/>
        </p:xfrm>
        <a:graphic>
          <a:graphicData uri="http://schemas.openxmlformats.org/drawingml/2006/table">
            <a:tbl>
              <a:tblPr firstRow="1" firstCol="1" bandRow="1">
                <a:tableStyleId>{5C22544A-7EE6-4342-B048-85BDC9FD1C3A}</a:tableStyleId>
              </a:tblPr>
              <a:tblGrid>
                <a:gridCol w="950843">
                  <a:extLst>
                    <a:ext uri="{9D8B030D-6E8A-4147-A177-3AD203B41FA5}">
                      <a16:colId xmlns:a16="http://schemas.microsoft.com/office/drawing/2014/main" val="3428261217"/>
                    </a:ext>
                  </a:extLst>
                </a:gridCol>
                <a:gridCol w="950843">
                  <a:extLst>
                    <a:ext uri="{9D8B030D-6E8A-4147-A177-3AD203B41FA5}">
                      <a16:colId xmlns:a16="http://schemas.microsoft.com/office/drawing/2014/main" val="1271279795"/>
                    </a:ext>
                  </a:extLst>
                </a:gridCol>
                <a:gridCol w="950843">
                  <a:extLst>
                    <a:ext uri="{9D8B030D-6E8A-4147-A177-3AD203B41FA5}">
                      <a16:colId xmlns:a16="http://schemas.microsoft.com/office/drawing/2014/main" val="1864452999"/>
                    </a:ext>
                  </a:extLst>
                </a:gridCol>
                <a:gridCol w="950843">
                  <a:extLst>
                    <a:ext uri="{9D8B030D-6E8A-4147-A177-3AD203B41FA5}">
                      <a16:colId xmlns:a16="http://schemas.microsoft.com/office/drawing/2014/main" val="661187650"/>
                    </a:ext>
                  </a:extLst>
                </a:gridCol>
              </a:tblGrid>
              <a:tr h="326301">
                <a:tc>
                  <a:txBody>
                    <a:bodyPr/>
                    <a:lstStyle/>
                    <a:p>
                      <a:pPr marL="0" marR="0" algn="just">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 </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just">
                        <a:lnSpc>
                          <a:spcPct val="107000"/>
                        </a:lnSpc>
                        <a:spcBef>
                          <a:spcPts val="0"/>
                        </a:spcBef>
                        <a:spcAft>
                          <a:spcPts val="0"/>
                        </a:spcAft>
                      </a:pPr>
                      <a:r>
                        <a:rPr lang="en-US" sz="2400">
                          <a:solidFill>
                            <a:sysClr val="windowText" lastClr="000000"/>
                          </a:solidFill>
                          <a:effectLst/>
                        </a:rPr>
                        <a:t>0</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2</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a:solidFill>
                            <a:sysClr val="windowText" lastClr="000000"/>
                          </a:solidFill>
                          <a:effectLst/>
                        </a:rPr>
                        <a:t>3</a:t>
                      </a:r>
                      <a:endParaRPr lang="en-US" sz="24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just">
                        <a:lnSpc>
                          <a:spcPct val="107000"/>
                        </a:lnSpc>
                        <a:spcBef>
                          <a:spcPts val="0"/>
                        </a:spcBef>
                        <a:spcAft>
                          <a:spcPts val="0"/>
                        </a:spcAft>
                      </a:pPr>
                      <a:r>
                        <a:rPr lang="en-US" sz="2400" dirty="0">
                          <a:solidFill>
                            <a:sysClr val="windowText" lastClr="000000"/>
                          </a:solidFill>
                          <a:effectLst/>
                        </a:rPr>
                        <a:t>0E000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0E008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07000"/>
                        </a:lnSpc>
                        <a:spcBef>
                          <a:spcPts val="0"/>
                        </a:spcBef>
                        <a:spcAft>
                          <a:spcPts val="0"/>
                        </a:spcAft>
                      </a:pPr>
                      <a:r>
                        <a:rPr lang="en-US" sz="2400" dirty="0">
                          <a:solidFill>
                            <a:sysClr val="windowText" lastClr="000000"/>
                          </a:solidFill>
                          <a:effectLst/>
                        </a:rPr>
                        <a:t>0E012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124301004"/>
                  </a:ext>
                </a:extLst>
              </a:tr>
            </a:tbl>
          </a:graphicData>
        </a:graphic>
      </p:graphicFrame>
      <p:sp>
        <p:nvSpPr>
          <p:cNvPr id="8" name="Rectangle 7">
            <a:extLst>
              <a:ext uri="{FF2B5EF4-FFF2-40B4-BE49-F238E27FC236}">
                <a16:creationId xmlns:a16="http://schemas.microsoft.com/office/drawing/2014/main" id="{FC69E021-5C11-4367-9D40-A1B85408F1CC}"/>
              </a:ext>
            </a:extLst>
          </p:cNvPr>
          <p:cNvSpPr/>
          <p:nvPr/>
        </p:nvSpPr>
        <p:spPr>
          <a:xfrm>
            <a:off x="227561" y="1955381"/>
            <a:ext cx="756413" cy="837473"/>
          </a:xfrm>
          <a:prstGeom prst="rect">
            <a:avLst/>
          </a:prstGeom>
          <a:noFill/>
          <a:ln>
            <a:noFill/>
          </a:ln>
        </p:spPr>
        <p:txBody>
          <a:bodyPr wrap="square">
            <a:spAutoFit/>
          </a:bodyPr>
          <a:lstStyle/>
          <a:p>
            <a:pPr algn="ctr">
              <a:lnSpc>
                <a:spcPct val="150000"/>
              </a:lnSpc>
            </a:pPr>
            <a:r>
              <a:rPr lang="en-US" sz="3600" b="1" dirty="0"/>
              <a:t>A</a:t>
            </a:r>
            <a:endParaRPr lang="en-RW" sz="3600" b="1" dirty="0"/>
          </a:p>
        </p:txBody>
      </p:sp>
      <p:sp>
        <p:nvSpPr>
          <p:cNvPr id="9" name="Rectangle 8">
            <a:extLst>
              <a:ext uri="{FF2B5EF4-FFF2-40B4-BE49-F238E27FC236}">
                <a16:creationId xmlns:a16="http://schemas.microsoft.com/office/drawing/2014/main" id="{953E4404-E232-4236-881D-AD8AA5E68A58}"/>
              </a:ext>
            </a:extLst>
          </p:cNvPr>
          <p:cNvSpPr/>
          <p:nvPr/>
        </p:nvSpPr>
        <p:spPr>
          <a:xfrm>
            <a:off x="227561" y="4030421"/>
            <a:ext cx="756413" cy="837473"/>
          </a:xfrm>
          <a:prstGeom prst="rect">
            <a:avLst/>
          </a:prstGeom>
          <a:noFill/>
          <a:ln>
            <a:noFill/>
          </a:ln>
        </p:spPr>
        <p:txBody>
          <a:bodyPr wrap="square">
            <a:spAutoFit/>
          </a:bodyPr>
          <a:lstStyle/>
          <a:p>
            <a:pPr algn="ctr">
              <a:lnSpc>
                <a:spcPct val="150000"/>
              </a:lnSpc>
            </a:pPr>
            <a:r>
              <a:rPr lang="en-US" sz="3600" b="1" dirty="0"/>
              <a:t>B</a:t>
            </a:r>
            <a:endParaRPr lang="en-RW" sz="3600" b="1" dirty="0"/>
          </a:p>
        </p:txBody>
      </p:sp>
      <p:sp>
        <p:nvSpPr>
          <p:cNvPr id="10" name="Rectangle 9">
            <a:extLst>
              <a:ext uri="{FF2B5EF4-FFF2-40B4-BE49-F238E27FC236}">
                <a16:creationId xmlns:a16="http://schemas.microsoft.com/office/drawing/2014/main" id="{C5F7A17D-EC2D-40B9-9676-AA2620A80E0A}"/>
              </a:ext>
            </a:extLst>
          </p:cNvPr>
          <p:cNvSpPr/>
          <p:nvPr/>
        </p:nvSpPr>
        <p:spPr>
          <a:xfrm>
            <a:off x="5515007" y="1857973"/>
            <a:ext cx="1481816" cy="461665"/>
          </a:xfrm>
          <a:prstGeom prst="rect">
            <a:avLst/>
          </a:prstGeom>
        </p:spPr>
        <p:txBody>
          <a:bodyPr wrap="none">
            <a:spAutoFit/>
          </a:bodyPr>
          <a:lstStyle/>
          <a:p>
            <a:r>
              <a:rPr lang="en-US" sz="2400" dirty="0"/>
              <a:t>int * A[4]; </a:t>
            </a:r>
          </a:p>
        </p:txBody>
      </p:sp>
      <p:sp>
        <p:nvSpPr>
          <p:cNvPr id="12" name="Rectangle 11">
            <a:extLst>
              <a:ext uri="{FF2B5EF4-FFF2-40B4-BE49-F238E27FC236}">
                <a16:creationId xmlns:a16="http://schemas.microsoft.com/office/drawing/2014/main" id="{29B5AC49-6EAD-4A76-B312-8A686E7569DD}"/>
              </a:ext>
            </a:extLst>
          </p:cNvPr>
          <p:cNvSpPr/>
          <p:nvPr/>
        </p:nvSpPr>
        <p:spPr>
          <a:xfrm>
            <a:off x="5515007" y="4030421"/>
            <a:ext cx="1166025" cy="461665"/>
          </a:xfrm>
          <a:prstGeom prst="rect">
            <a:avLst/>
          </a:prstGeom>
        </p:spPr>
        <p:txBody>
          <a:bodyPr wrap="none">
            <a:spAutoFit/>
          </a:bodyPr>
          <a:lstStyle/>
          <a:p>
            <a:r>
              <a:rPr lang="en-US" sz="2400" dirty="0"/>
              <a:t>int B[4] </a:t>
            </a:r>
          </a:p>
        </p:txBody>
      </p:sp>
      <p:cxnSp>
        <p:nvCxnSpPr>
          <p:cNvPr id="14" name="Straight Arrow Connector 13">
            <a:extLst>
              <a:ext uri="{FF2B5EF4-FFF2-40B4-BE49-F238E27FC236}">
                <a16:creationId xmlns:a16="http://schemas.microsoft.com/office/drawing/2014/main" id="{7A3911C5-5F9A-4ADA-96EA-CB1AA4DA8117}"/>
              </a:ext>
            </a:extLst>
          </p:cNvPr>
          <p:cNvCxnSpPr>
            <a:endCxn id="10" idx="1"/>
          </p:cNvCxnSpPr>
          <p:nvPr/>
        </p:nvCxnSpPr>
        <p:spPr>
          <a:xfrm>
            <a:off x="5062329" y="2088805"/>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C3BA9F-827A-427B-8F0F-9D921FA829B3}"/>
              </a:ext>
            </a:extLst>
          </p:cNvPr>
          <p:cNvCxnSpPr/>
          <p:nvPr/>
        </p:nvCxnSpPr>
        <p:spPr>
          <a:xfrm>
            <a:off x="5110973" y="4261253"/>
            <a:ext cx="4526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B05C44-80FA-4DE9-B27F-1CDC5086BA36}"/>
              </a:ext>
            </a:extLst>
          </p:cNvPr>
          <p:cNvSpPr txBox="1"/>
          <p:nvPr/>
        </p:nvSpPr>
        <p:spPr>
          <a:xfrm>
            <a:off x="7201725" y="1652097"/>
            <a:ext cx="4233308" cy="1569660"/>
          </a:xfrm>
          <a:prstGeom prst="rect">
            <a:avLst/>
          </a:prstGeom>
          <a:solidFill>
            <a:schemeClr val="accent6">
              <a:lumMod val="60000"/>
              <a:lumOff val="40000"/>
            </a:schemeClr>
          </a:solidFill>
        </p:spPr>
        <p:txBody>
          <a:bodyPr wrap="square" rtlCol="0">
            <a:spAutoFit/>
          </a:bodyPr>
          <a:lstStyle/>
          <a:p>
            <a:pPr algn="ctr"/>
            <a:r>
              <a:rPr lang="en-US" sz="2400" dirty="0"/>
              <a:t>Since A is an array of pointers, thus its </a:t>
            </a:r>
            <a:r>
              <a:rPr lang="en-US" sz="2400" b="1" dirty="0"/>
              <a:t>contents </a:t>
            </a:r>
            <a:r>
              <a:rPr lang="en-US" sz="2400" dirty="0"/>
              <a:t>would be a </a:t>
            </a:r>
            <a:r>
              <a:rPr lang="en-US" sz="2400" dirty="0">
                <a:highlight>
                  <a:srgbClr val="FFFF00"/>
                </a:highlight>
              </a:rPr>
              <a:t>pointer i.e. </a:t>
            </a:r>
            <a:r>
              <a:rPr lang="en-US" sz="2400" b="1" i="1" dirty="0">
                <a:effectLst>
                  <a:outerShdw blurRad="38100" dist="38100" dir="2700000" algn="tl">
                    <a:srgbClr val="000000">
                      <a:alpha val="43137"/>
                    </a:srgbClr>
                  </a:outerShdw>
                </a:effectLst>
                <a:highlight>
                  <a:srgbClr val="FFFF00"/>
                </a:highlight>
              </a:rPr>
              <a:t>an address to int location</a:t>
            </a:r>
          </a:p>
        </p:txBody>
      </p:sp>
      <p:sp>
        <p:nvSpPr>
          <p:cNvPr id="17" name="TextBox 16">
            <a:extLst>
              <a:ext uri="{FF2B5EF4-FFF2-40B4-BE49-F238E27FC236}">
                <a16:creationId xmlns:a16="http://schemas.microsoft.com/office/drawing/2014/main" id="{97C8853D-AAD0-4103-8564-99B4FF33A08D}"/>
              </a:ext>
            </a:extLst>
          </p:cNvPr>
          <p:cNvSpPr txBox="1"/>
          <p:nvPr/>
        </p:nvSpPr>
        <p:spPr>
          <a:xfrm>
            <a:off x="7201725" y="3707256"/>
            <a:ext cx="4233308" cy="1200329"/>
          </a:xfrm>
          <a:prstGeom prst="rect">
            <a:avLst/>
          </a:prstGeom>
          <a:solidFill>
            <a:schemeClr val="accent6">
              <a:lumMod val="60000"/>
              <a:lumOff val="40000"/>
            </a:schemeClr>
          </a:solidFill>
        </p:spPr>
        <p:txBody>
          <a:bodyPr wrap="square" rtlCol="0">
            <a:spAutoFit/>
          </a:bodyPr>
          <a:lstStyle/>
          <a:p>
            <a:pPr algn="ctr"/>
            <a:r>
              <a:rPr lang="en-US" sz="2400" dirty="0"/>
              <a:t>Since B is an array of integers, thus its </a:t>
            </a:r>
            <a:r>
              <a:rPr lang="en-US" sz="2400" b="1" dirty="0"/>
              <a:t>contents </a:t>
            </a:r>
            <a:r>
              <a:rPr lang="en-US" sz="2400" dirty="0"/>
              <a:t>would be </a:t>
            </a:r>
            <a:r>
              <a:rPr lang="en-US" sz="2400" b="1" dirty="0">
                <a:effectLst>
                  <a:outerShdw blurRad="38100" dist="38100" dir="2700000" algn="tl">
                    <a:srgbClr val="000000">
                      <a:alpha val="43137"/>
                    </a:srgbClr>
                  </a:outerShdw>
                </a:effectLst>
                <a:highlight>
                  <a:srgbClr val="FFFF00"/>
                </a:highlight>
              </a:rPr>
              <a:t>an integer value</a:t>
            </a:r>
            <a:endParaRPr lang="en-US" sz="2400" b="1" i="1" dirty="0">
              <a:effectLst>
                <a:outerShdw blurRad="38100" dist="38100" dir="2700000" algn="tl">
                  <a:srgbClr val="000000">
                    <a:alpha val="43137"/>
                  </a:srgbClr>
                </a:outerShdw>
              </a:effectLst>
              <a:highlight>
                <a:srgbClr val="FFFF00"/>
              </a:highlight>
            </a:endParaRPr>
          </a:p>
        </p:txBody>
      </p:sp>
      <p:sp>
        <p:nvSpPr>
          <p:cNvPr id="18" name="TextBox 17">
            <a:extLst>
              <a:ext uri="{FF2B5EF4-FFF2-40B4-BE49-F238E27FC236}">
                <a16:creationId xmlns:a16="http://schemas.microsoft.com/office/drawing/2014/main" id="{3CC2C8CD-6B3A-4FA9-9E57-6587FE92A140}"/>
              </a:ext>
            </a:extLst>
          </p:cNvPr>
          <p:cNvSpPr txBox="1"/>
          <p:nvPr/>
        </p:nvSpPr>
        <p:spPr>
          <a:xfrm>
            <a:off x="371061" y="5440590"/>
            <a:ext cx="11383617" cy="830997"/>
          </a:xfrm>
          <a:prstGeom prst="rect">
            <a:avLst/>
          </a:prstGeom>
          <a:solidFill>
            <a:schemeClr val="accent6">
              <a:lumMod val="60000"/>
              <a:lumOff val="40000"/>
            </a:schemeClr>
          </a:solidFill>
        </p:spPr>
        <p:txBody>
          <a:bodyPr wrap="square" rtlCol="0">
            <a:spAutoFit/>
          </a:bodyPr>
          <a:lstStyle/>
          <a:p>
            <a:pPr algn="ctr"/>
            <a:r>
              <a:rPr lang="en-US" sz="2400" i="1" dirty="0"/>
              <a:t>Both the arrays A and B will have a dedicated </a:t>
            </a:r>
            <a:r>
              <a:rPr lang="en-US" sz="2400" i="1" dirty="0">
                <a:highlight>
                  <a:srgbClr val="FFFF00"/>
                </a:highlight>
              </a:rPr>
              <a:t>memory address (e.g. 0E000, 0FF00 etc.), </a:t>
            </a:r>
            <a:r>
              <a:rPr lang="en-US" sz="2400" i="1" dirty="0"/>
              <a:t>allocated by the compiler.</a:t>
            </a:r>
            <a:endParaRPr lang="en-US" sz="2400" b="1" i="1" dirty="0">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4286456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48</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2083144" y="2509918"/>
            <a:ext cx="8025723" cy="2123658"/>
          </a:xfrm>
          <a:prstGeom prst="rect">
            <a:avLst/>
          </a:prstGeom>
        </p:spPr>
        <p:txBody>
          <a:bodyPr wrap="none">
            <a:spAutoFit/>
          </a:bodyPr>
          <a:lstStyle/>
          <a:p>
            <a:pPr algn="ctr"/>
            <a:r>
              <a:rPr lang="en-US" sz="6600" b="1" dirty="0"/>
              <a:t>Practice questions v10</a:t>
            </a:r>
          </a:p>
          <a:p>
            <a:pPr algn="ctr"/>
            <a:r>
              <a:rPr lang="en-US" sz="6600" b="1" dirty="0"/>
              <a:t>Q1</a:t>
            </a:r>
          </a:p>
        </p:txBody>
      </p:sp>
    </p:spTree>
    <p:extLst>
      <p:ext uri="{BB962C8B-B14F-4D97-AF65-F5344CB8AC3E}">
        <p14:creationId xmlns:p14="http://schemas.microsoft.com/office/powerpoint/2010/main" val="1192621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49</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3309412" y="2509918"/>
            <a:ext cx="5573192" cy="1107996"/>
          </a:xfrm>
          <a:prstGeom prst="rect">
            <a:avLst/>
          </a:prstGeom>
        </p:spPr>
        <p:txBody>
          <a:bodyPr wrap="none">
            <a:spAutoFit/>
          </a:bodyPr>
          <a:lstStyle/>
          <a:p>
            <a:pPr algn="ctr"/>
            <a:r>
              <a:rPr lang="en-US" sz="6600" b="1" dirty="0"/>
              <a:t>Dynamic arrays</a:t>
            </a:r>
          </a:p>
        </p:txBody>
      </p:sp>
    </p:spTree>
    <p:extLst>
      <p:ext uri="{BB962C8B-B14F-4D97-AF65-F5344CB8AC3E}">
        <p14:creationId xmlns:p14="http://schemas.microsoft.com/office/powerpoint/2010/main" val="37809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a:bodyPr>
          <a:lstStyle/>
          <a:p>
            <a:pPr algn="ctr"/>
            <a:r>
              <a:rPr lang="en-US" sz="5400" dirty="0"/>
              <a:t>Pointers</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5</a:t>
            </a:fld>
            <a:endParaRPr lang="en-RW"/>
          </a:p>
        </p:txBody>
      </p:sp>
    </p:spTree>
    <p:extLst>
      <p:ext uri="{BB962C8B-B14F-4D97-AF65-F5344CB8AC3E}">
        <p14:creationId xmlns:p14="http://schemas.microsoft.com/office/powerpoint/2010/main" val="1833659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315A-636B-4D03-90FE-39101315BB5C}"/>
              </a:ext>
            </a:extLst>
          </p:cNvPr>
          <p:cNvSpPr>
            <a:spLocks noGrp="1"/>
          </p:cNvSpPr>
          <p:nvPr>
            <p:ph type="title"/>
          </p:nvPr>
        </p:nvSpPr>
        <p:spPr/>
        <p:txBody>
          <a:bodyPr/>
          <a:lstStyle/>
          <a:p>
            <a:r>
              <a:rPr lang="en-US" dirty="0"/>
              <a:t>new and delete keyword</a:t>
            </a:r>
          </a:p>
        </p:txBody>
      </p:sp>
      <p:sp>
        <p:nvSpPr>
          <p:cNvPr id="3" name="Content Placeholder 2">
            <a:extLst>
              <a:ext uri="{FF2B5EF4-FFF2-40B4-BE49-F238E27FC236}">
                <a16:creationId xmlns:a16="http://schemas.microsoft.com/office/drawing/2014/main" id="{2C178B18-D7FF-4921-A309-BF457C667CA0}"/>
              </a:ext>
            </a:extLst>
          </p:cNvPr>
          <p:cNvSpPr>
            <a:spLocks noGrp="1"/>
          </p:cNvSpPr>
          <p:nvPr>
            <p:ph idx="1"/>
          </p:nvPr>
        </p:nvSpPr>
        <p:spPr/>
        <p:txBody>
          <a:bodyPr/>
          <a:lstStyle/>
          <a:p>
            <a:r>
              <a:rPr lang="en-US" dirty="0"/>
              <a:t>C++ contains two operators, new and delete, that perform the functions of allocating and freeing memory. </a:t>
            </a:r>
          </a:p>
          <a:p>
            <a:r>
              <a:rPr lang="en-US" dirty="0"/>
              <a:t>Their general forms are shown here: </a:t>
            </a:r>
          </a:p>
          <a:p>
            <a:pPr marL="457200" lvl="1" indent="0" algn="ctr">
              <a:buNone/>
            </a:pPr>
            <a:r>
              <a:rPr lang="en-US" sz="2400" dirty="0">
                <a:highlight>
                  <a:srgbClr val="FFFF00"/>
                </a:highlight>
              </a:rPr>
              <a:t>pointer-var = new var-type; </a:t>
            </a:r>
          </a:p>
          <a:p>
            <a:pPr marL="457200" lvl="1" indent="0" algn="ctr">
              <a:buNone/>
            </a:pPr>
            <a:r>
              <a:rPr lang="en-US" sz="2400" dirty="0">
                <a:highlight>
                  <a:srgbClr val="FFFF00"/>
                </a:highlight>
              </a:rPr>
              <a:t>delete pointer-var;</a:t>
            </a:r>
          </a:p>
          <a:p>
            <a:r>
              <a:rPr lang="en-US" dirty="0"/>
              <a:t>Here, pointer-var is a pointer of type var-type. The new operator allocates sufficient memory to hold a value of type var-type and returns a pointer to it. Any valid data type can be allocated using new. </a:t>
            </a:r>
          </a:p>
          <a:p>
            <a:r>
              <a:rPr lang="en-US" dirty="0"/>
              <a:t>The delete operator frees the memory pointed to by pointer-var. Once freed, this memory can be reallocated to different purposes by a subsequent new allocation request.</a:t>
            </a:r>
          </a:p>
        </p:txBody>
      </p:sp>
      <p:sp>
        <p:nvSpPr>
          <p:cNvPr id="4" name="Slide Number Placeholder 3">
            <a:extLst>
              <a:ext uri="{FF2B5EF4-FFF2-40B4-BE49-F238E27FC236}">
                <a16:creationId xmlns:a16="http://schemas.microsoft.com/office/drawing/2014/main" id="{949693C0-8E3C-4226-85B0-6C0DCFC5F436}"/>
              </a:ext>
            </a:extLst>
          </p:cNvPr>
          <p:cNvSpPr>
            <a:spLocks noGrp="1"/>
          </p:cNvSpPr>
          <p:nvPr>
            <p:ph type="sldNum" sz="quarter" idx="12"/>
          </p:nvPr>
        </p:nvSpPr>
        <p:spPr/>
        <p:txBody>
          <a:bodyPr/>
          <a:lstStyle/>
          <a:p>
            <a:fld id="{583C1354-0F4F-4118-983A-17CBBA946E76}" type="slidenum">
              <a:rPr lang="en-RW" smtClean="0"/>
              <a:t>50</a:t>
            </a:fld>
            <a:endParaRPr lang="en-RW"/>
          </a:p>
        </p:txBody>
      </p:sp>
    </p:spTree>
    <p:extLst>
      <p:ext uri="{BB962C8B-B14F-4D97-AF65-F5344CB8AC3E}">
        <p14:creationId xmlns:p14="http://schemas.microsoft.com/office/powerpoint/2010/main" val="494997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11F64C-AC01-45B7-961C-FCEC78D5CAE8}"/>
              </a:ext>
            </a:extLst>
          </p:cNvPr>
          <p:cNvSpPr>
            <a:spLocks noGrp="1"/>
          </p:cNvSpPr>
          <p:nvPr>
            <p:ph type="sldNum" sz="quarter" idx="12"/>
          </p:nvPr>
        </p:nvSpPr>
        <p:spPr/>
        <p:txBody>
          <a:bodyPr/>
          <a:lstStyle/>
          <a:p>
            <a:fld id="{583C1354-0F4F-4118-983A-17CBBA946E76}" type="slidenum">
              <a:rPr lang="en-RW" smtClean="0"/>
              <a:t>51</a:t>
            </a:fld>
            <a:endParaRPr lang="en-RW"/>
          </a:p>
        </p:txBody>
      </p:sp>
      <p:sp>
        <p:nvSpPr>
          <p:cNvPr id="5" name="Rectangle 4">
            <a:extLst>
              <a:ext uri="{FF2B5EF4-FFF2-40B4-BE49-F238E27FC236}">
                <a16:creationId xmlns:a16="http://schemas.microsoft.com/office/drawing/2014/main" id="{DAD2B001-6801-492A-B35A-330D7BA74755}"/>
              </a:ext>
            </a:extLst>
          </p:cNvPr>
          <p:cNvSpPr/>
          <p:nvPr/>
        </p:nvSpPr>
        <p:spPr>
          <a:xfrm>
            <a:off x="569844" y="1800353"/>
            <a:ext cx="11502887"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a:t>
            </a:r>
          </a:p>
          <a:p>
            <a:pPr lvl="1"/>
            <a:r>
              <a:rPr lang="en-US" sz="2400" dirty="0">
                <a:solidFill>
                  <a:srgbClr val="000000"/>
                </a:solidFill>
                <a:latin typeface="Consolas" panose="020B0609020204030204" pitchFamily="49" charset="0"/>
              </a:rPr>
              <a:t>p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allocate memory for int</a:t>
            </a:r>
            <a:endParaRPr lang="en-US" sz="2400" dirty="0">
              <a:solidFill>
                <a:srgbClr val="000000"/>
              </a:solidFill>
              <a:latin typeface="Consolas" panose="020B0609020204030204" pitchFamily="49" charset="0"/>
            </a:endParaRPr>
          </a:p>
          <a:p>
            <a:pPr lvl="1"/>
            <a:r>
              <a:rPr lang="en-US" sz="2400" dirty="0">
                <a:solidFill>
                  <a:srgbClr val="000000"/>
                </a:solidFill>
                <a:latin typeface="Consolas" panose="020B0609020204030204" pitchFamily="49" charset="0"/>
              </a:rPr>
              <a:t>*p = 20; </a:t>
            </a:r>
            <a:r>
              <a:rPr lang="en-US" sz="2400" dirty="0">
                <a:solidFill>
                  <a:srgbClr val="008000"/>
                </a:solidFill>
                <a:latin typeface="Consolas" panose="020B0609020204030204" pitchFamily="49" charset="0"/>
              </a:rPr>
              <a:t>// assign that memory the value 20</a:t>
            </a:r>
            <a:endParaRPr lang="en-US" sz="2400" dirty="0">
              <a:solidFill>
                <a:srgbClr val="000000"/>
              </a:solidFill>
              <a:latin typeface="Consolas" panose="020B0609020204030204" pitchFamily="49" charset="0"/>
            </a:endParaRP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*p; </a:t>
            </a:r>
            <a:r>
              <a:rPr lang="en-US" sz="2400" dirty="0">
                <a:solidFill>
                  <a:srgbClr val="008000"/>
                </a:solidFill>
                <a:latin typeface="Consolas" panose="020B0609020204030204" pitchFamily="49" charset="0"/>
              </a:rPr>
              <a:t>// prove that it works by displaying value</a:t>
            </a:r>
            <a:endParaRPr lang="en-US" sz="2400" dirty="0">
              <a:solidFill>
                <a:srgbClr val="000000"/>
              </a:solidFill>
              <a:latin typeface="Consolas" panose="020B0609020204030204" pitchFamily="49" charset="0"/>
            </a:endParaRPr>
          </a:p>
          <a:p>
            <a:pPr lvl="1"/>
            <a:r>
              <a:rPr lang="en-US" sz="2400" dirty="0">
                <a:solidFill>
                  <a:srgbClr val="0000FF"/>
                </a:solidFill>
                <a:latin typeface="Consolas" panose="020B0609020204030204" pitchFamily="49" charset="0"/>
              </a:rPr>
              <a:t>delete</a:t>
            </a:r>
            <a:r>
              <a:rPr lang="en-US" sz="2400" dirty="0">
                <a:solidFill>
                  <a:srgbClr val="000000"/>
                </a:solidFill>
                <a:latin typeface="Consolas" panose="020B0609020204030204" pitchFamily="49" charset="0"/>
              </a:rPr>
              <a:t> p; </a:t>
            </a:r>
            <a:r>
              <a:rPr lang="en-US" sz="2400" dirty="0">
                <a:solidFill>
                  <a:srgbClr val="008000"/>
                </a:solidFill>
                <a:latin typeface="Consolas" panose="020B0609020204030204" pitchFamily="49" charset="0"/>
              </a:rPr>
              <a:t>// free the memory</a:t>
            </a:r>
            <a:endParaRPr lang="en-US" sz="2400" dirty="0">
              <a:solidFill>
                <a:srgbClr val="000000"/>
              </a:solidFill>
              <a:latin typeface="Consolas" panose="020B0609020204030204" pitchFamily="49" charset="0"/>
            </a:endParaRP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endParaRPr lang="en-US" sz="2400" dirty="0"/>
          </a:p>
        </p:txBody>
      </p:sp>
      <p:sp>
        <p:nvSpPr>
          <p:cNvPr id="6" name="Rectangle 5">
            <a:extLst>
              <a:ext uri="{FF2B5EF4-FFF2-40B4-BE49-F238E27FC236}">
                <a16:creationId xmlns:a16="http://schemas.microsoft.com/office/drawing/2014/main" id="{AF545BD9-36F4-4C34-AAC8-3E5A063A57E0}"/>
              </a:ext>
            </a:extLst>
          </p:cNvPr>
          <p:cNvSpPr/>
          <p:nvPr/>
        </p:nvSpPr>
        <p:spPr>
          <a:xfrm>
            <a:off x="3380898" y="753009"/>
            <a:ext cx="5430204" cy="646331"/>
          </a:xfrm>
          <a:prstGeom prst="rect">
            <a:avLst/>
          </a:prstGeom>
        </p:spPr>
        <p:txBody>
          <a:bodyPr wrap="none">
            <a:spAutoFit/>
          </a:bodyPr>
          <a:lstStyle/>
          <a:p>
            <a:pPr algn="ctr"/>
            <a:r>
              <a:rPr lang="en-US" sz="3600" u="sng" dirty="0"/>
              <a:t>Dynamic memory allocation</a:t>
            </a:r>
          </a:p>
        </p:txBody>
      </p:sp>
    </p:spTree>
    <p:extLst>
      <p:ext uri="{BB962C8B-B14F-4D97-AF65-F5344CB8AC3E}">
        <p14:creationId xmlns:p14="http://schemas.microsoft.com/office/powerpoint/2010/main" val="4051578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52</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2083144" y="2509918"/>
            <a:ext cx="8025723" cy="2123658"/>
          </a:xfrm>
          <a:prstGeom prst="rect">
            <a:avLst/>
          </a:prstGeom>
        </p:spPr>
        <p:txBody>
          <a:bodyPr wrap="none">
            <a:spAutoFit/>
          </a:bodyPr>
          <a:lstStyle/>
          <a:p>
            <a:pPr algn="ctr"/>
            <a:r>
              <a:rPr lang="en-US" sz="6600" b="1" dirty="0"/>
              <a:t>Practice questions v10</a:t>
            </a:r>
          </a:p>
          <a:p>
            <a:pPr algn="ctr"/>
            <a:r>
              <a:rPr lang="en-US" sz="6600" b="1" dirty="0"/>
              <a:t>Q2</a:t>
            </a:r>
          </a:p>
        </p:txBody>
      </p:sp>
    </p:spTree>
    <p:extLst>
      <p:ext uri="{BB962C8B-B14F-4D97-AF65-F5344CB8AC3E}">
        <p14:creationId xmlns:p14="http://schemas.microsoft.com/office/powerpoint/2010/main" val="1173382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3557A-F85D-4D8A-857C-86BD5DA13CC5}"/>
              </a:ext>
            </a:extLst>
          </p:cNvPr>
          <p:cNvSpPr>
            <a:spLocks noGrp="1"/>
          </p:cNvSpPr>
          <p:nvPr>
            <p:ph type="sldNum" sz="quarter" idx="12"/>
          </p:nvPr>
        </p:nvSpPr>
        <p:spPr/>
        <p:txBody>
          <a:bodyPr/>
          <a:lstStyle/>
          <a:p>
            <a:fld id="{583C1354-0F4F-4118-983A-17CBBA946E76}" type="slidenum">
              <a:rPr lang="en-RW" smtClean="0"/>
              <a:t>53</a:t>
            </a:fld>
            <a:endParaRPr lang="en-RW"/>
          </a:p>
        </p:txBody>
      </p:sp>
      <p:sp>
        <p:nvSpPr>
          <p:cNvPr id="5" name="Rectangle 4">
            <a:extLst>
              <a:ext uri="{FF2B5EF4-FFF2-40B4-BE49-F238E27FC236}">
                <a16:creationId xmlns:a16="http://schemas.microsoft.com/office/drawing/2014/main" id="{61A9C2B4-4F8E-4BEB-8639-46FFC075F413}"/>
              </a:ext>
            </a:extLst>
          </p:cNvPr>
          <p:cNvSpPr/>
          <p:nvPr/>
        </p:nvSpPr>
        <p:spPr>
          <a:xfrm>
            <a:off x="278295" y="976487"/>
            <a:ext cx="6096000" cy="5170070"/>
          </a:xfrm>
          <a:prstGeom prst="rect">
            <a:avLst/>
          </a:prstGeom>
        </p:spPr>
        <p:txBody>
          <a:bodyPr>
            <a:spAutoFit/>
          </a:bodyPr>
          <a:lstStyle/>
          <a:p>
            <a:pPr>
              <a:lnSpc>
                <a:spcPct val="115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highlight>
                  <a:srgbClr val="C0C0C0"/>
                </a:highligh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 p2;</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 </a:t>
            </a:r>
            <a:r>
              <a:rPr lang="en-US" dirty="0">
                <a:solidFill>
                  <a:srgbClr val="0000FF"/>
                </a:solidFill>
                <a:highlight>
                  <a:srgbClr val="C0C0C0"/>
                </a:highlight>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highlight>
                  <a:srgbClr val="C0C0C0"/>
                </a:highligh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p2 = </a:t>
            </a:r>
            <a:r>
              <a:rPr lang="en-US" dirty="0">
                <a:solidFill>
                  <a:srgbClr val="0000FF"/>
                </a:solidFill>
                <a:highlight>
                  <a:srgbClr val="C0C0C0"/>
                </a:highlight>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highlight>
                  <a:srgbClr val="C0C0C0"/>
                </a:highligh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10;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20;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30;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479A015-F97D-4D85-9CFA-62B252DCF1F6}"/>
              </a:ext>
            </a:extLst>
          </p:cNvPr>
          <p:cNvSpPr>
            <a:spLocks noGrp="1"/>
          </p:cNvSpPr>
          <p:nvPr>
            <p:ph type="title"/>
          </p:nvPr>
        </p:nvSpPr>
        <p:spPr>
          <a:xfrm>
            <a:off x="278295" y="325771"/>
            <a:ext cx="10515600" cy="771344"/>
          </a:xfrm>
        </p:spPr>
        <p:txBody>
          <a:bodyPr/>
          <a:lstStyle/>
          <a:p>
            <a:r>
              <a:rPr lang="en-US" dirty="0"/>
              <a:t>Q2</a:t>
            </a:r>
          </a:p>
        </p:txBody>
      </p:sp>
      <p:graphicFrame>
        <p:nvGraphicFramePr>
          <p:cNvPr id="7" name="Table 16">
            <a:extLst>
              <a:ext uri="{FF2B5EF4-FFF2-40B4-BE49-F238E27FC236}">
                <a16:creationId xmlns:a16="http://schemas.microsoft.com/office/drawing/2014/main" id="{98762560-0125-4807-840E-9B7D5CED9974}"/>
              </a:ext>
            </a:extLst>
          </p:cNvPr>
          <p:cNvGraphicFramePr>
            <a:graphicFrameLocks noGrp="1"/>
          </p:cNvGraphicFramePr>
          <p:nvPr/>
        </p:nvGraphicFramePr>
        <p:xfrm>
          <a:off x="6192955" y="472700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0044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67F6E1E-ACD4-49EC-A259-D4AC7BDCEBDD}"/>
              </a:ext>
            </a:extLst>
          </p:cNvPr>
          <p:cNvSpPr/>
          <p:nvPr/>
        </p:nvSpPr>
        <p:spPr>
          <a:xfrm>
            <a:off x="6477019" y="4129602"/>
            <a:ext cx="927662" cy="461665"/>
          </a:xfrm>
          <a:prstGeom prst="rect">
            <a:avLst/>
          </a:prstGeom>
          <a:noFill/>
          <a:ln>
            <a:noFill/>
          </a:ln>
        </p:spPr>
        <p:txBody>
          <a:bodyPr wrap="square">
            <a:spAutoFit/>
          </a:bodyPr>
          <a:lstStyle/>
          <a:p>
            <a:pPr algn="ctr"/>
            <a:r>
              <a:rPr lang="en-US" sz="2400" b="1" dirty="0">
                <a:highlight>
                  <a:srgbClr val="FFFF00"/>
                </a:highlight>
              </a:rPr>
              <a:t>p2</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96EAB367-0B85-4FA1-9EA4-10C0AD86F8B7}"/>
              </a:ext>
            </a:extLst>
          </p:cNvPr>
          <p:cNvGraphicFramePr>
            <a:graphicFrameLocks noGrp="1"/>
          </p:cNvGraphicFramePr>
          <p:nvPr/>
        </p:nvGraphicFramePr>
        <p:xfrm>
          <a:off x="6192955" y="30317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0500</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0B1820F8-2C66-4877-A30E-5AD92B04A353}"/>
              </a:ext>
            </a:extLst>
          </p:cNvPr>
          <p:cNvSpPr/>
          <p:nvPr/>
        </p:nvSpPr>
        <p:spPr>
          <a:xfrm>
            <a:off x="6477019" y="2434388"/>
            <a:ext cx="927662" cy="461665"/>
          </a:xfrm>
          <a:prstGeom prst="rect">
            <a:avLst/>
          </a:prstGeom>
          <a:noFill/>
          <a:ln>
            <a:noFill/>
          </a:ln>
        </p:spPr>
        <p:txBody>
          <a:bodyPr wrap="square">
            <a:spAutoFit/>
          </a:bodyPr>
          <a:lstStyle/>
          <a:p>
            <a:pPr algn="ctr"/>
            <a:r>
              <a:rPr lang="en-US" sz="2400" b="1" dirty="0">
                <a:highlight>
                  <a:srgbClr val="FFFF00"/>
                </a:highlight>
              </a:rPr>
              <a:t>p1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08D26C77-85C2-4CE9-A63A-74CB14BA7103}"/>
              </a:ext>
            </a:extLst>
          </p:cNvPr>
          <p:cNvGraphicFramePr>
            <a:graphicFrameLocks noGrp="1"/>
          </p:cNvGraphicFramePr>
          <p:nvPr/>
        </p:nvGraphicFramePr>
        <p:xfrm>
          <a:off x="9003196" y="1349292"/>
          <a:ext cx="1958008" cy="4754880"/>
        </p:xfrm>
        <a:graphic>
          <a:graphicData uri="http://schemas.openxmlformats.org/drawingml/2006/table">
            <a:tbl>
              <a:tblPr firstRow="1" bandRow="1">
                <a:tableStyleId>{5C22544A-7EE6-4342-B048-85BDC9FD1C3A}</a:tableStyleId>
              </a:tblPr>
              <a:tblGrid>
                <a:gridCol w="979004">
                  <a:extLst>
                    <a:ext uri="{9D8B030D-6E8A-4147-A177-3AD203B41FA5}">
                      <a16:colId xmlns:a16="http://schemas.microsoft.com/office/drawing/2014/main" val="3449230017"/>
                    </a:ext>
                  </a:extLst>
                </a:gridCol>
                <a:gridCol w="979004">
                  <a:extLst>
                    <a:ext uri="{9D8B030D-6E8A-4147-A177-3AD203B41FA5}">
                      <a16:colId xmlns:a16="http://schemas.microsoft.com/office/drawing/2014/main" val="1805947475"/>
                    </a:ext>
                  </a:extLst>
                </a:gridCol>
              </a:tblGrid>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22165742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6769954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0044</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14105433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230652098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1184707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0500</a:t>
                      </a:r>
                      <a:endParaRPr lang="en-RW" sz="2000" dirty="0">
                        <a:solidFill>
                          <a:sysClr val="windowText" lastClr="000000"/>
                        </a:solidFill>
                      </a:endParaRPr>
                    </a:p>
                  </a:txBody>
                  <a:tcPr>
                    <a:solidFill>
                      <a:srgbClr val="00B0F0"/>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rgbClr val="00B0F0"/>
                    </a:solidFill>
                  </a:tcPr>
                </a:tc>
                <a:extLst>
                  <a:ext uri="{0D108BD9-81ED-4DB2-BD59-A6C34878D82A}">
                    <a16:rowId xmlns:a16="http://schemas.microsoft.com/office/drawing/2014/main" val="2460767942"/>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976595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0900</a:t>
                      </a:r>
                      <a:endParaRPr lang="en-RW" sz="2000" dirty="0">
                        <a:solidFill>
                          <a:sysClr val="windowText" lastClr="000000"/>
                        </a:solidFill>
                      </a:endParaRPr>
                    </a:p>
                  </a:txBody>
                  <a:tcPr>
                    <a:solidFill>
                      <a:srgbClr val="FF0000"/>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rgbClr val="FF0000"/>
                    </a:solidFill>
                  </a:tcPr>
                </a:tc>
                <a:extLst>
                  <a:ext uri="{0D108BD9-81ED-4DB2-BD59-A6C34878D82A}">
                    <a16:rowId xmlns:a16="http://schemas.microsoft.com/office/drawing/2014/main" val="239226733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823637457"/>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666614633"/>
                  </a:ext>
                </a:extLst>
              </a:tr>
            </a:tbl>
          </a:graphicData>
        </a:graphic>
      </p:graphicFrame>
      <p:sp>
        <p:nvSpPr>
          <p:cNvPr id="13" name="Title 1">
            <a:extLst>
              <a:ext uri="{FF2B5EF4-FFF2-40B4-BE49-F238E27FC236}">
                <a16:creationId xmlns:a16="http://schemas.microsoft.com/office/drawing/2014/main" id="{D3E057A2-2F80-425A-A761-895AEB20DD05}"/>
              </a:ext>
            </a:extLst>
          </p:cNvPr>
          <p:cNvSpPr txBox="1">
            <a:spLocks/>
          </p:cNvSpPr>
          <p:nvPr/>
        </p:nvSpPr>
        <p:spPr>
          <a:xfrm>
            <a:off x="8801477" y="704137"/>
            <a:ext cx="2280224"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u="sng" dirty="0"/>
              <a:t>Memory</a:t>
            </a:r>
          </a:p>
        </p:txBody>
      </p:sp>
      <p:cxnSp>
        <p:nvCxnSpPr>
          <p:cNvPr id="14" name="Straight Arrow Connector 13">
            <a:extLst>
              <a:ext uri="{FF2B5EF4-FFF2-40B4-BE49-F238E27FC236}">
                <a16:creationId xmlns:a16="http://schemas.microsoft.com/office/drawing/2014/main" id="{9908BF7D-C861-4129-86FF-2990B9AEBC44}"/>
              </a:ext>
            </a:extLst>
          </p:cNvPr>
          <p:cNvCxnSpPr>
            <a:cxnSpLocks/>
            <a:stCxn id="9" idx="3"/>
          </p:cNvCxnSpPr>
          <p:nvPr/>
        </p:nvCxnSpPr>
        <p:spPr>
          <a:xfrm>
            <a:off x="7688745" y="3428031"/>
            <a:ext cx="1256726" cy="834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BD686B-0D87-4EF6-98C1-200A78D297F9}"/>
              </a:ext>
            </a:extLst>
          </p:cNvPr>
          <p:cNvCxnSpPr>
            <a:cxnSpLocks/>
            <a:stCxn id="7" idx="3"/>
          </p:cNvCxnSpPr>
          <p:nvPr/>
        </p:nvCxnSpPr>
        <p:spPr>
          <a:xfrm>
            <a:off x="7688745" y="5123245"/>
            <a:ext cx="12567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644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3557A-F85D-4D8A-857C-86BD5DA13CC5}"/>
              </a:ext>
            </a:extLst>
          </p:cNvPr>
          <p:cNvSpPr>
            <a:spLocks noGrp="1"/>
          </p:cNvSpPr>
          <p:nvPr>
            <p:ph type="sldNum" sz="quarter" idx="12"/>
          </p:nvPr>
        </p:nvSpPr>
        <p:spPr/>
        <p:txBody>
          <a:bodyPr/>
          <a:lstStyle/>
          <a:p>
            <a:fld id="{583C1354-0F4F-4118-983A-17CBBA946E76}" type="slidenum">
              <a:rPr lang="en-RW" smtClean="0"/>
              <a:t>54</a:t>
            </a:fld>
            <a:endParaRPr lang="en-RW"/>
          </a:p>
        </p:txBody>
      </p:sp>
      <p:sp>
        <p:nvSpPr>
          <p:cNvPr id="5" name="Rectangle 4">
            <a:extLst>
              <a:ext uri="{FF2B5EF4-FFF2-40B4-BE49-F238E27FC236}">
                <a16:creationId xmlns:a16="http://schemas.microsoft.com/office/drawing/2014/main" id="{61A9C2B4-4F8E-4BEB-8639-46FFC075F413}"/>
              </a:ext>
            </a:extLst>
          </p:cNvPr>
          <p:cNvSpPr/>
          <p:nvPr/>
        </p:nvSpPr>
        <p:spPr>
          <a:xfrm>
            <a:off x="278295" y="976487"/>
            <a:ext cx="6096000" cy="5170070"/>
          </a:xfrm>
          <a:prstGeom prst="rect">
            <a:avLst/>
          </a:prstGeom>
        </p:spPr>
        <p:txBody>
          <a:bodyPr>
            <a:spAutoFit/>
          </a:bodyPr>
          <a:lstStyle/>
          <a:p>
            <a:pPr>
              <a:lnSpc>
                <a:spcPct val="115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*p1 = 10;</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*p2 = 20;</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30;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479A015-F97D-4D85-9CFA-62B252DCF1F6}"/>
              </a:ext>
            </a:extLst>
          </p:cNvPr>
          <p:cNvSpPr>
            <a:spLocks noGrp="1"/>
          </p:cNvSpPr>
          <p:nvPr>
            <p:ph type="title"/>
          </p:nvPr>
        </p:nvSpPr>
        <p:spPr>
          <a:xfrm>
            <a:off x="278295" y="325771"/>
            <a:ext cx="10515600" cy="771344"/>
          </a:xfrm>
        </p:spPr>
        <p:txBody>
          <a:bodyPr/>
          <a:lstStyle/>
          <a:p>
            <a:r>
              <a:rPr lang="en-US" dirty="0"/>
              <a:t>Q2</a:t>
            </a:r>
          </a:p>
        </p:txBody>
      </p:sp>
      <p:graphicFrame>
        <p:nvGraphicFramePr>
          <p:cNvPr id="7" name="Table 16">
            <a:extLst>
              <a:ext uri="{FF2B5EF4-FFF2-40B4-BE49-F238E27FC236}">
                <a16:creationId xmlns:a16="http://schemas.microsoft.com/office/drawing/2014/main" id="{98762560-0125-4807-840E-9B7D5CED9974}"/>
              </a:ext>
            </a:extLst>
          </p:cNvPr>
          <p:cNvGraphicFramePr>
            <a:graphicFrameLocks noGrp="1"/>
          </p:cNvGraphicFramePr>
          <p:nvPr/>
        </p:nvGraphicFramePr>
        <p:xfrm>
          <a:off x="6192955" y="472700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0044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67F6E1E-ACD4-49EC-A259-D4AC7BDCEBDD}"/>
              </a:ext>
            </a:extLst>
          </p:cNvPr>
          <p:cNvSpPr/>
          <p:nvPr/>
        </p:nvSpPr>
        <p:spPr>
          <a:xfrm>
            <a:off x="6477019" y="4129602"/>
            <a:ext cx="927662" cy="461665"/>
          </a:xfrm>
          <a:prstGeom prst="rect">
            <a:avLst/>
          </a:prstGeom>
          <a:noFill/>
          <a:ln>
            <a:noFill/>
          </a:ln>
        </p:spPr>
        <p:txBody>
          <a:bodyPr wrap="square">
            <a:spAutoFit/>
          </a:bodyPr>
          <a:lstStyle/>
          <a:p>
            <a:pPr algn="ctr"/>
            <a:r>
              <a:rPr lang="en-US" sz="2400" b="1" dirty="0">
                <a:highlight>
                  <a:srgbClr val="FFFF00"/>
                </a:highlight>
              </a:rPr>
              <a:t>p2</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96EAB367-0B85-4FA1-9EA4-10C0AD86F8B7}"/>
              </a:ext>
            </a:extLst>
          </p:cNvPr>
          <p:cNvGraphicFramePr>
            <a:graphicFrameLocks noGrp="1"/>
          </p:cNvGraphicFramePr>
          <p:nvPr/>
        </p:nvGraphicFramePr>
        <p:xfrm>
          <a:off x="6192955" y="30317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0500</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0B1820F8-2C66-4877-A30E-5AD92B04A353}"/>
              </a:ext>
            </a:extLst>
          </p:cNvPr>
          <p:cNvSpPr/>
          <p:nvPr/>
        </p:nvSpPr>
        <p:spPr>
          <a:xfrm>
            <a:off x="6477019" y="2434388"/>
            <a:ext cx="927662" cy="461665"/>
          </a:xfrm>
          <a:prstGeom prst="rect">
            <a:avLst/>
          </a:prstGeom>
          <a:noFill/>
          <a:ln>
            <a:noFill/>
          </a:ln>
        </p:spPr>
        <p:txBody>
          <a:bodyPr wrap="square">
            <a:spAutoFit/>
          </a:bodyPr>
          <a:lstStyle/>
          <a:p>
            <a:pPr algn="ctr"/>
            <a:r>
              <a:rPr lang="en-US" sz="2400" b="1" dirty="0">
                <a:highlight>
                  <a:srgbClr val="FFFF00"/>
                </a:highlight>
              </a:rPr>
              <a:t>p1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08D26C77-85C2-4CE9-A63A-74CB14BA7103}"/>
              </a:ext>
            </a:extLst>
          </p:cNvPr>
          <p:cNvGraphicFramePr>
            <a:graphicFrameLocks noGrp="1"/>
          </p:cNvGraphicFramePr>
          <p:nvPr/>
        </p:nvGraphicFramePr>
        <p:xfrm>
          <a:off x="9003196" y="1349292"/>
          <a:ext cx="1958008" cy="4754880"/>
        </p:xfrm>
        <a:graphic>
          <a:graphicData uri="http://schemas.openxmlformats.org/drawingml/2006/table">
            <a:tbl>
              <a:tblPr firstRow="1" bandRow="1">
                <a:tableStyleId>{5C22544A-7EE6-4342-B048-85BDC9FD1C3A}</a:tableStyleId>
              </a:tblPr>
              <a:tblGrid>
                <a:gridCol w="979004">
                  <a:extLst>
                    <a:ext uri="{9D8B030D-6E8A-4147-A177-3AD203B41FA5}">
                      <a16:colId xmlns:a16="http://schemas.microsoft.com/office/drawing/2014/main" val="3449230017"/>
                    </a:ext>
                  </a:extLst>
                </a:gridCol>
                <a:gridCol w="979004">
                  <a:extLst>
                    <a:ext uri="{9D8B030D-6E8A-4147-A177-3AD203B41FA5}">
                      <a16:colId xmlns:a16="http://schemas.microsoft.com/office/drawing/2014/main" val="1805947475"/>
                    </a:ext>
                  </a:extLst>
                </a:gridCol>
              </a:tblGrid>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22165742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6769954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0044</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14105433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230652098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1184707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0500</a:t>
                      </a:r>
                      <a:endParaRPr lang="en-RW" sz="2000" dirty="0">
                        <a:solidFill>
                          <a:sysClr val="windowText" lastClr="000000"/>
                        </a:solidFill>
                      </a:endParaRPr>
                    </a:p>
                  </a:txBody>
                  <a:tcPr>
                    <a:solidFill>
                      <a:srgbClr val="00B0F0"/>
                    </a:solidFill>
                  </a:tcPr>
                </a:tc>
                <a:tc>
                  <a:txBody>
                    <a:bodyPr/>
                    <a:lstStyle/>
                    <a:p>
                      <a:pPr algn="ctr"/>
                      <a:r>
                        <a:rPr lang="en-US" sz="2000" dirty="0">
                          <a:solidFill>
                            <a:sysClr val="windowText" lastClr="000000"/>
                          </a:solidFill>
                          <a:highlight>
                            <a:srgbClr val="FFFF00"/>
                          </a:highlight>
                        </a:rPr>
                        <a:t>10</a:t>
                      </a:r>
                      <a:endParaRPr lang="en-RW" sz="2000" dirty="0">
                        <a:solidFill>
                          <a:sysClr val="windowText" lastClr="000000"/>
                        </a:solidFill>
                        <a:highlight>
                          <a:srgbClr val="FFFF00"/>
                        </a:highlight>
                      </a:endParaRPr>
                    </a:p>
                  </a:txBody>
                  <a:tcPr>
                    <a:solidFill>
                      <a:srgbClr val="00B0F0"/>
                    </a:solidFill>
                  </a:tcPr>
                </a:tc>
                <a:extLst>
                  <a:ext uri="{0D108BD9-81ED-4DB2-BD59-A6C34878D82A}">
                    <a16:rowId xmlns:a16="http://schemas.microsoft.com/office/drawing/2014/main" val="2460767942"/>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976595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0900</a:t>
                      </a:r>
                      <a:endParaRPr lang="en-RW" sz="2000" dirty="0">
                        <a:solidFill>
                          <a:sysClr val="windowText" lastClr="000000"/>
                        </a:solidFill>
                      </a:endParaRPr>
                    </a:p>
                  </a:txBody>
                  <a:tcPr>
                    <a:solidFill>
                      <a:srgbClr val="FF0000"/>
                    </a:solidFill>
                  </a:tcPr>
                </a:tc>
                <a:tc>
                  <a:txBody>
                    <a:bodyPr/>
                    <a:lstStyle/>
                    <a:p>
                      <a:pPr algn="ctr"/>
                      <a:r>
                        <a:rPr lang="en-US" sz="2000" dirty="0">
                          <a:solidFill>
                            <a:sysClr val="windowText" lastClr="000000"/>
                          </a:solidFill>
                          <a:highlight>
                            <a:srgbClr val="FFFF00"/>
                          </a:highlight>
                        </a:rPr>
                        <a:t>20</a:t>
                      </a:r>
                      <a:endParaRPr lang="en-RW" sz="2000" dirty="0">
                        <a:solidFill>
                          <a:sysClr val="windowText" lastClr="000000"/>
                        </a:solidFill>
                        <a:highlight>
                          <a:srgbClr val="FFFF00"/>
                        </a:highlight>
                      </a:endParaRPr>
                    </a:p>
                  </a:txBody>
                  <a:tcPr>
                    <a:solidFill>
                      <a:srgbClr val="FF0000"/>
                    </a:solidFill>
                  </a:tcPr>
                </a:tc>
                <a:extLst>
                  <a:ext uri="{0D108BD9-81ED-4DB2-BD59-A6C34878D82A}">
                    <a16:rowId xmlns:a16="http://schemas.microsoft.com/office/drawing/2014/main" val="239226733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823637457"/>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666614633"/>
                  </a:ext>
                </a:extLst>
              </a:tr>
            </a:tbl>
          </a:graphicData>
        </a:graphic>
      </p:graphicFrame>
      <p:sp>
        <p:nvSpPr>
          <p:cNvPr id="13" name="Title 1">
            <a:extLst>
              <a:ext uri="{FF2B5EF4-FFF2-40B4-BE49-F238E27FC236}">
                <a16:creationId xmlns:a16="http://schemas.microsoft.com/office/drawing/2014/main" id="{D3E057A2-2F80-425A-A761-895AEB20DD05}"/>
              </a:ext>
            </a:extLst>
          </p:cNvPr>
          <p:cNvSpPr txBox="1">
            <a:spLocks/>
          </p:cNvSpPr>
          <p:nvPr/>
        </p:nvSpPr>
        <p:spPr>
          <a:xfrm>
            <a:off x="8801477" y="704137"/>
            <a:ext cx="2280224"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u="sng" dirty="0"/>
              <a:t>Memory</a:t>
            </a:r>
          </a:p>
        </p:txBody>
      </p:sp>
      <p:cxnSp>
        <p:nvCxnSpPr>
          <p:cNvPr id="14" name="Straight Arrow Connector 13">
            <a:extLst>
              <a:ext uri="{FF2B5EF4-FFF2-40B4-BE49-F238E27FC236}">
                <a16:creationId xmlns:a16="http://schemas.microsoft.com/office/drawing/2014/main" id="{9908BF7D-C861-4129-86FF-2990B9AEBC44}"/>
              </a:ext>
            </a:extLst>
          </p:cNvPr>
          <p:cNvCxnSpPr>
            <a:cxnSpLocks/>
            <a:stCxn id="9" idx="3"/>
          </p:cNvCxnSpPr>
          <p:nvPr/>
        </p:nvCxnSpPr>
        <p:spPr>
          <a:xfrm>
            <a:off x="7688745" y="3428031"/>
            <a:ext cx="1256726" cy="834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BD686B-0D87-4EF6-98C1-200A78D297F9}"/>
              </a:ext>
            </a:extLst>
          </p:cNvPr>
          <p:cNvCxnSpPr>
            <a:cxnSpLocks/>
            <a:stCxn id="7" idx="3"/>
          </p:cNvCxnSpPr>
          <p:nvPr/>
        </p:nvCxnSpPr>
        <p:spPr>
          <a:xfrm>
            <a:off x="7688745" y="5123245"/>
            <a:ext cx="12567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921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3557A-F85D-4D8A-857C-86BD5DA13CC5}"/>
              </a:ext>
            </a:extLst>
          </p:cNvPr>
          <p:cNvSpPr>
            <a:spLocks noGrp="1"/>
          </p:cNvSpPr>
          <p:nvPr>
            <p:ph type="sldNum" sz="quarter" idx="12"/>
          </p:nvPr>
        </p:nvSpPr>
        <p:spPr/>
        <p:txBody>
          <a:bodyPr/>
          <a:lstStyle/>
          <a:p>
            <a:fld id="{583C1354-0F4F-4118-983A-17CBBA946E76}" type="slidenum">
              <a:rPr lang="en-RW" smtClean="0"/>
              <a:t>55</a:t>
            </a:fld>
            <a:endParaRPr lang="en-RW"/>
          </a:p>
        </p:txBody>
      </p:sp>
      <p:sp>
        <p:nvSpPr>
          <p:cNvPr id="5" name="Rectangle 4">
            <a:extLst>
              <a:ext uri="{FF2B5EF4-FFF2-40B4-BE49-F238E27FC236}">
                <a16:creationId xmlns:a16="http://schemas.microsoft.com/office/drawing/2014/main" id="{61A9C2B4-4F8E-4BEB-8639-46FFC075F413}"/>
              </a:ext>
            </a:extLst>
          </p:cNvPr>
          <p:cNvSpPr/>
          <p:nvPr/>
        </p:nvSpPr>
        <p:spPr>
          <a:xfrm>
            <a:off x="278295" y="976487"/>
            <a:ext cx="6096000" cy="5170070"/>
          </a:xfrm>
          <a:prstGeom prst="rect">
            <a:avLst/>
          </a:prstGeom>
        </p:spPr>
        <p:txBody>
          <a:bodyPr>
            <a:spAutoFit/>
          </a:bodyPr>
          <a:lstStyle/>
          <a:p>
            <a:pPr>
              <a:lnSpc>
                <a:spcPct val="115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10;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20;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00FFFF"/>
                </a:highligh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 p2;</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30;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479A015-F97D-4D85-9CFA-62B252DCF1F6}"/>
              </a:ext>
            </a:extLst>
          </p:cNvPr>
          <p:cNvSpPr>
            <a:spLocks noGrp="1"/>
          </p:cNvSpPr>
          <p:nvPr>
            <p:ph type="title"/>
          </p:nvPr>
        </p:nvSpPr>
        <p:spPr>
          <a:xfrm>
            <a:off x="278295" y="325771"/>
            <a:ext cx="10515600" cy="771344"/>
          </a:xfrm>
        </p:spPr>
        <p:txBody>
          <a:bodyPr/>
          <a:lstStyle/>
          <a:p>
            <a:r>
              <a:rPr lang="en-US" dirty="0"/>
              <a:t>Q2</a:t>
            </a:r>
          </a:p>
        </p:txBody>
      </p:sp>
      <p:graphicFrame>
        <p:nvGraphicFramePr>
          <p:cNvPr id="7" name="Table 16">
            <a:extLst>
              <a:ext uri="{FF2B5EF4-FFF2-40B4-BE49-F238E27FC236}">
                <a16:creationId xmlns:a16="http://schemas.microsoft.com/office/drawing/2014/main" id="{98762560-0125-4807-840E-9B7D5CED9974}"/>
              </a:ext>
            </a:extLst>
          </p:cNvPr>
          <p:cNvGraphicFramePr>
            <a:graphicFrameLocks noGrp="1"/>
          </p:cNvGraphicFramePr>
          <p:nvPr/>
        </p:nvGraphicFramePr>
        <p:xfrm>
          <a:off x="6192955" y="472700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0044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67F6E1E-ACD4-49EC-A259-D4AC7BDCEBDD}"/>
              </a:ext>
            </a:extLst>
          </p:cNvPr>
          <p:cNvSpPr/>
          <p:nvPr/>
        </p:nvSpPr>
        <p:spPr>
          <a:xfrm>
            <a:off x="6477019" y="4129602"/>
            <a:ext cx="927662" cy="461665"/>
          </a:xfrm>
          <a:prstGeom prst="rect">
            <a:avLst/>
          </a:prstGeom>
          <a:noFill/>
          <a:ln>
            <a:noFill/>
          </a:ln>
        </p:spPr>
        <p:txBody>
          <a:bodyPr wrap="square">
            <a:spAutoFit/>
          </a:bodyPr>
          <a:lstStyle/>
          <a:p>
            <a:pPr algn="ctr"/>
            <a:r>
              <a:rPr lang="en-US" sz="2400" b="1" dirty="0">
                <a:highlight>
                  <a:srgbClr val="FFFF00"/>
                </a:highlight>
              </a:rPr>
              <a:t>p2</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96EAB367-0B85-4FA1-9EA4-10C0AD86F8B7}"/>
              </a:ext>
            </a:extLst>
          </p:cNvPr>
          <p:cNvGraphicFramePr>
            <a:graphicFrameLocks noGrp="1"/>
          </p:cNvGraphicFramePr>
          <p:nvPr/>
        </p:nvGraphicFramePr>
        <p:xfrm>
          <a:off x="6192955" y="30317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0B1820F8-2C66-4877-A30E-5AD92B04A353}"/>
              </a:ext>
            </a:extLst>
          </p:cNvPr>
          <p:cNvSpPr/>
          <p:nvPr/>
        </p:nvSpPr>
        <p:spPr>
          <a:xfrm>
            <a:off x="6477019" y="2434388"/>
            <a:ext cx="927662" cy="461665"/>
          </a:xfrm>
          <a:prstGeom prst="rect">
            <a:avLst/>
          </a:prstGeom>
          <a:noFill/>
          <a:ln>
            <a:noFill/>
          </a:ln>
        </p:spPr>
        <p:txBody>
          <a:bodyPr wrap="square">
            <a:spAutoFit/>
          </a:bodyPr>
          <a:lstStyle/>
          <a:p>
            <a:pPr algn="ctr"/>
            <a:r>
              <a:rPr lang="en-US" sz="2400" b="1" dirty="0">
                <a:highlight>
                  <a:srgbClr val="FFFF00"/>
                </a:highlight>
              </a:rPr>
              <a:t>p1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08D26C77-85C2-4CE9-A63A-74CB14BA7103}"/>
              </a:ext>
            </a:extLst>
          </p:cNvPr>
          <p:cNvGraphicFramePr>
            <a:graphicFrameLocks noGrp="1"/>
          </p:cNvGraphicFramePr>
          <p:nvPr/>
        </p:nvGraphicFramePr>
        <p:xfrm>
          <a:off x="9003196" y="1349292"/>
          <a:ext cx="1958008" cy="4754880"/>
        </p:xfrm>
        <a:graphic>
          <a:graphicData uri="http://schemas.openxmlformats.org/drawingml/2006/table">
            <a:tbl>
              <a:tblPr firstRow="1" bandRow="1">
                <a:tableStyleId>{5C22544A-7EE6-4342-B048-85BDC9FD1C3A}</a:tableStyleId>
              </a:tblPr>
              <a:tblGrid>
                <a:gridCol w="979004">
                  <a:extLst>
                    <a:ext uri="{9D8B030D-6E8A-4147-A177-3AD203B41FA5}">
                      <a16:colId xmlns:a16="http://schemas.microsoft.com/office/drawing/2014/main" val="3449230017"/>
                    </a:ext>
                  </a:extLst>
                </a:gridCol>
                <a:gridCol w="979004">
                  <a:extLst>
                    <a:ext uri="{9D8B030D-6E8A-4147-A177-3AD203B41FA5}">
                      <a16:colId xmlns:a16="http://schemas.microsoft.com/office/drawing/2014/main" val="1805947475"/>
                    </a:ext>
                  </a:extLst>
                </a:gridCol>
              </a:tblGrid>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22165742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6769954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0044</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14105433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230652098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1184707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0500</a:t>
                      </a:r>
                      <a:endParaRPr lang="en-RW" sz="2000" dirty="0">
                        <a:solidFill>
                          <a:sysClr val="windowText" lastClr="000000"/>
                        </a:solidFill>
                      </a:endParaRPr>
                    </a:p>
                  </a:txBody>
                  <a:tcPr>
                    <a:solidFill>
                      <a:srgbClr val="00B0F0"/>
                    </a:solidFill>
                  </a:tcPr>
                </a:tc>
                <a:tc>
                  <a:txBody>
                    <a:bodyPr/>
                    <a:lstStyle/>
                    <a:p>
                      <a:pPr algn="ctr"/>
                      <a:r>
                        <a:rPr lang="en-US" sz="2000" dirty="0">
                          <a:solidFill>
                            <a:sysClr val="windowText" lastClr="000000"/>
                          </a:solidFill>
                          <a:highlight>
                            <a:srgbClr val="FFFF00"/>
                          </a:highlight>
                        </a:rPr>
                        <a:t>10</a:t>
                      </a:r>
                      <a:endParaRPr lang="en-RW" sz="2000" dirty="0">
                        <a:solidFill>
                          <a:sysClr val="windowText" lastClr="000000"/>
                        </a:solidFill>
                        <a:highlight>
                          <a:srgbClr val="FFFF00"/>
                        </a:highlight>
                      </a:endParaRPr>
                    </a:p>
                  </a:txBody>
                  <a:tcPr>
                    <a:solidFill>
                      <a:srgbClr val="00B0F0"/>
                    </a:solidFill>
                  </a:tcPr>
                </a:tc>
                <a:extLst>
                  <a:ext uri="{0D108BD9-81ED-4DB2-BD59-A6C34878D82A}">
                    <a16:rowId xmlns:a16="http://schemas.microsoft.com/office/drawing/2014/main" val="2460767942"/>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976595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0900</a:t>
                      </a:r>
                      <a:endParaRPr lang="en-RW" sz="2000" dirty="0">
                        <a:solidFill>
                          <a:sysClr val="windowText" lastClr="000000"/>
                        </a:solidFill>
                      </a:endParaRPr>
                    </a:p>
                  </a:txBody>
                  <a:tcPr>
                    <a:solidFill>
                      <a:srgbClr val="FF0000"/>
                    </a:solidFill>
                  </a:tcPr>
                </a:tc>
                <a:tc>
                  <a:txBody>
                    <a:bodyPr/>
                    <a:lstStyle/>
                    <a:p>
                      <a:pPr algn="ctr"/>
                      <a:r>
                        <a:rPr lang="en-US" sz="2000" dirty="0">
                          <a:solidFill>
                            <a:sysClr val="windowText" lastClr="000000"/>
                          </a:solidFill>
                          <a:highlight>
                            <a:srgbClr val="FFFF00"/>
                          </a:highlight>
                        </a:rPr>
                        <a:t>20</a:t>
                      </a:r>
                      <a:endParaRPr lang="en-RW" sz="2000" dirty="0">
                        <a:solidFill>
                          <a:sysClr val="windowText" lastClr="000000"/>
                        </a:solidFill>
                        <a:highlight>
                          <a:srgbClr val="FFFF00"/>
                        </a:highlight>
                      </a:endParaRPr>
                    </a:p>
                  </a:txBody>
                  <a:tcPr>
                    <a:solidFill>
                      <a:srgbClr val="FF0000"/>
                    </a:solidFill>
                  </a:tcPr>
                </a:tc>
                <a:extLst>
                  <a:ext uri="{0D108BD9-81ED-4DB2-BD59-A6C34878D82A}">
                    <a16:rowId xmlns:a16="http://schemas.microsoft.com/office/drawing/2014/main" val="239226733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823637457"/>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666614633"/>
                  </a:ext>
                </a:extLst>
              </a:tr>
            </a:tbl>
          </a:graphicData>
        </a:graphic>
      </p:graphicFrame>
      <p:sp>
        <p:nvSpPr>
          <p:cNvPr id="13" name="Title 1">
            <a:extLst>
              <a:ext uri="{FF2B5EF4-FFF2-40B4-BE49-F238E27FC236}">
                <a16:creationId xmlns:a16="http://schemas.microsoft.com/office/drawing/2014/main" id="{D3E057A2-2F80-425A-A761-895AEB20DD05}"/>
              </a:ext>
            </a:extLst>
          </p:cNvPr>
          <p:cNvSpPr txBox="1">
            <a:spLocks/>
          </p:cNvSpPr>
          <p:nvPr/>
        </p:nvSpPr>
        <p:spPr>
          <a:xfrm>
            <a:off x="8801477" y="704137"/>
            <a:ext cx="2280224"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u="sng" dirty="0"/>
              <a:t>Memory</a:t>
            </a:r>
          </a:p>
        </p:txBody>
      </p:sp>
      <p:cxnSp>
        <p:nvCxnSpPr>
          <p:cNvPr id="14" name="Straight Arrow Connector 13">
            <a:extLst>
              <a:ext uri="{FF2B5EF4-FFF2-40B4-BE49-F238E27FC236}">
                <a16:creationId xmlns:a16="http://schemas.microsoft.com/office/drawing/2014/main" id="{9908BF7D-C861-4129-86FF-2990B9AEBC44}"/>
              </a:ext>
            </a:extLst>
          </p:cNvPr>
          <p:cNvCxnSpPr>
            <a:cxnSpLocks/>
            <a:stCxn id="9" idx="3"/>
          </p:cNvCxnSpPr>
          <p:nvPr/>
        </p:nvCxnSpPr>
        <p:spPr>
          <a:xfrm>
            <a:off x="7688745" y="3428031"/>
            <a:ext cx="1314451" cy="16293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BD686B-0D87-4EF6-98C1-200A78D297F9}"/>
              </a:ext>
            </a:extLst>
          </p:cNvPr>
          <p:cNvCxnSpPr>
            <a:cxnSpLocks/>
            <a:stCxn id="7" idx="3"/>
          </p:cNvCxnSpPr>
          <p:nvPr/>
        </p:nvCxnSpPr>
        <p:spPr>
          <a:xfrm>
            <a:off x="7688745" y="5123245"/>
            <a:ext cx="12567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AA3FA4-8DF4-4527-AFAE-C293548F6381}"/>
              </a:ext>
            </a:extLst>
          </p:cNvPr>
          <p:cNvSpPr txBox="1"/>
          <p:nvPr/>
        </p:nvSpPr>
        <p:spPr>
          <a:xfrm>
            <a:off x="4076301" y="308082"/>
            <a:ext cx="4233308" cy="1015663"/>
          </a:xfrm>
          <a:prstGeom prst="rect">
            <a:avLst/>
          </a:prstGeom>
          <a:solidFill>
            <a:schemeClr val="accent6">
              <a:lumMod val="60000"/>
              <a:lumOff val="40000"/>
            </a:schemeClr>
          </a:solidFill>
        </p:spPr>
        <p:txBody>
          <a:bodyPr wrap="square" rtlCol="0">
            <a:spAutoFit/>
          </a:bodyPr>
          <a:lstStyle/>
          <a:p>
            <a:pPr algn="ctr"/>
            <a:r>
              <a:rPr lang="en-US" sz="2000" b="1" dirty="0"/>
              <a:t>Output:</a:t>
            </a:r>
          </a:p>
          <a:p>
            <a:pPr marL="457200" indent="-457200" algn="ctr">
              <a:buAutoNum type="arabicPlain" startAt="10"/>
            </a:pPr>
            <a:r>
              <a:rPr lang="en-US" sz="2000" b="1" dirty="0">
                <a:highlight>
                  <a:srgbClr val="00FFFF"/>
                </a:highlight>
              </a:rPr>
              <a:t>20</a:t>
            </a:r>
          </a:p>
          <a:p>
            <a:pPr marL="457200" indent="-457200" algn="ctr">
              <a:buAutoNum type="arabicPlain" startAt="10"/>
            </a:pPr>
            <a:endParaRPr lang="en-US" sz="2000" b="1" dirty="0"/>
          </a:p>
        </p:txBody>
      </p:sp>
    </p:spTree>
    <p:extLst>
      <p:ext uri="{BB962C8B-B14F-4D97-AF65-F5344CB8AC3E}">
        <p14:creationId xmlns:p14="http://schemas.microsoft.com/office/powerpoint/2010/main" val="3626386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3557A-F85D-4D8A-857C-86BD5DA13CC5}"/>
              </a:ext>
            </a:extLst>
          </p:cNvPr>
          <p:cNvSpPr>
            <a:spLocks noGrp="1"/>
          </p:cNvSpPr>
          <p:nvPr>
            <p:ph type="sldNum" sz="quarter" idx="12"/>
          </p:nvPr>
        </p:nvSpPr>
        <p:spPr/>
        <p:txBody>
          <a:bodyPr/>
          <a:lstStyle/>
          <a:p>
            <a:fld id="{583C1354-0F4F-4118-983A-17CBBA946E76}" type="slidenum">
              <a:rPr lang="en-RW" smtClean="0"/>
              <a:t>56</a:t>
            </a:fld>
            <a:endParaRPr lang="en-RW"/>
          </a:p>
        </p:txBody>
      </p:sp>
      <p:sp>
        <p:nvSpPr>
          <p:cNvPr id="5" name="Rectangle 4">
            <a:extLst>
              <a:ext uri="{FF2B5EF4-FFF2-40B4-BE49-F238E27FC236}">
                <a16:creationId xmlns:a16="http://schemas.microsoft.com/office/drawing/2014/main" id="{61A9C2B4-4F8E-4BEB-8639-46FFC075F413}"/>
              </a:ext>
            </a:extLst>
          </p:cNvPr>
          <p:cNvSpPr/>
          <p:nvPr/>
        </p:nvSpPr>
        <p:spPr>
          <a:xfrm>
            <a:off x="278295" y="976487"/>
            <a:ext cx="6096000" cy="5170070"/>
          </a:xfrm>
          <a:prstGeom prst="rect">
            <a:avLst/>
          </a:prstGeom>
        </p:spPr>
        <p:txBody>
          <a:bodyPr>
            <a:spAutoFit/>
          </a:bodyPr>
          <a:lstStyle/>
          <a:p>
            <a:pPr>
              <a:lnSpc>
                <a:spcPct val="115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10;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20;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00FFFF"/>
                </a:highligh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 30;</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479A015-F97D-4D85-9CFA-62B252DCF1F6}"/>
              </a:ext>
            </a:extLst>
          </p:cNvPr>
          <p:cNvSpPr>
            <a:spLocks noGrp="1"/>
          </p:cNvSpPr>
          <p:nvPr>
            <p:ph type="title"/>
          </p:nvPr>
        </p:nvSpPr>
        <p:spPr>
          <a:xfrm>
            <a:off x="278295" y="325771"/>
            <a:ext cx="10515600" cy="771344"/>
          </a:xfrm>
        </p:spPr>
        <p:txBody>
          <a:bodyPr/>
          <a:lstStyle/>
          <a:p>
            <a:r>
              <a:rPr lang="en-US" dirty="0"/>
              <a:t>Q2</a:t>
            </a:r>
          </a:p>
        </p:txBody>
      </p:sp>
      <p:graphicFrame>
        <p:nvGraphicFramePr>
          <p:cNvPr id="7" name="Table 16">
            <a:extLst>
              <a:ext uri="{FF2B5EF4-FFF2-40B4-BE49-F238E27FC236}">
                <a16:creationId xmlns:a16="http://schemas.microsoft.com/office/drawing/2014/main" id="{98762560-0125-4807-840E-9B7D5CED9974}"/>
              </a:ext>
            </a:extLst>
          </p:cNvPr>
          <p:cNvGraphicFramePr>
            <a:graphicFrameLocks noGrp="1"/>
          </p:cNvGraphicFramePr>
          <p:nvPr/>
        </p:nvGraphicFramePr>
        <p:xfrm>
          <a:off x="6192955" y="472700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0044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67F6E1E-ACD4-49EC-A259-D4AC7BDCEBDD}"/>
              </a:ext>
            </a:extLst>
          </p:cNvPr>
          <p:cNvSpPr/>
          <p:nvPr/>
        </p:nvSpPr>
        <p:spPr>
          <a:xfrm>
            <a:off x="6477019" y="4129602"/>
            <a:ext cx="927662" cy="461665"/>
          </a:xfrm>
          <a:prstGeom prst="rect">
            <a:avLst/>
          </a:prstGeom>
          <a:noFill/>
          <a:ln>
            <a:noFill/>
          </a:ln>
        </p:spPr>
        <p:txBody>
          <a:bodyPr wrap="square">
            <a:spAutoFit/>
          </a:bodyPr>
          <a:lstStyle/>
          <a:p>
            <a:pPr algn="ctr"/>
            <a:r>
              <a:rPr lang="en-US" sz="2400" b="1" dirty="0">
                <a:highlight>
                  <a:srgbClr val="FFFF00"/>
                </a:highlight>
              </a:rPr>
              <a:t>p2</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96EAB367-0B85-4FA1-9EA4-10C0AD86F8B7}"/>
              </a:ext>
            </a:extLst>
          </p:cNvPr>
          <p:cNvGraphicFramePr>
            <a:graphicFrameLocks noGrp="1"/>
          </p:cNvGraphicFramePr>
          <p:nvPr/>
        </p:nvGraphicFramePr>
        <p:xfrm>
          <a:off x="6192955" y="30317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0B1820F8-2C66-4877-A30E-5AD92B04A353}"/>
              </a:ext>
            </a:extLst>
          </p:cNvPr>
          <p:cNvSpPr/>
          <p:nvPr/>
        </p:nvSpPr>
        <p:spPr>
          <a:xfrm>
            <a:off x="6477019" y="2434388"/>
            <a:ext cx="927662" cy="461665"/>
          </a:xfrm>
          <a:prstGeom prst="rect">
            <a:avLst/>
          </a:prstGeom>
          <a:noFill/>
          <a:ln>
            <a:noFill/>
          </a:ln>
        </p:spPr>
        <p:txBody>
          <a:bodyPr wrap="square">
            <a:spAutoFit/>
          </a:bodyPr>
          <a:lstStyle/>
          <a:p>
            <a:pPr algn="ctr"/>
            <a:r>
              <a:rPr lang="en-US" sz="2400" b="1" dirty="0">
                <a:highlight>
                  <a:srgbClr val="FFFF00"/>
                </a:highlight>
              </a:rPr>
              <a:t>p1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08D26C77-85C2-4CE9-A63A-74CB14BA7103}"/>
              </a:ext>
            </a:extLst>
          </p:cNvPr>
          <p:cNvGraphicFramePr>
            <a:graphicFrameLocks noGrp="1"/>
          </p:cNvGraphicFramePr>
          <p:nvPr/>
        </p:nvGraphicFramePr>
        <p:xfrm>
          <a:off x="9003196" y="1349292"/>
          <a:ext cx="1958008" cy="4815840"/>
        </p:xfrm>
        <a:graphic>
          <a:graphicData uri="http://schemas.openxmlformats.org/drawingml/2006/table">
            <a:tbl>
              <a:tblPr firstRow="1" bandRow="1">
                <a:tableStyleId>{5C22544A-7EE6-4342-B048-85BDC9FD1C3A}</a:tableStyleId>
              </a:tblPr>
              <a:tblGrid>
                <a:gridCol w="979004">
                  <a:extLst>
                    <a:ext uri="{9D8B030D-6E8A-4147-A177-3AD203B41FA5}">
                      <a16:colId xmlns:a16="http://schemas.microsoft.com/office/drawing/2014/main" val="3449230017"/>
                    </a:ext>
                  </a:extLst>
                </a:gridCol>
                <a:gridCol w="979004">
                  <a:extLst>
                    <a:ext uri="{9D8B030D-6E8A-4147-A177-3AD203B41FA5}">
                      <a16:colId xmlns:a16="http://schemas.microsoft.com/office/drawing/2014/main" val="1805947475"/>
                    </a:ext>
                  </a:extLst>
                </a:gridCol>
              </a:tblGrid>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22165742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6769954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0044</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14105433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230652098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1184707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0500</a:t>
                      </a:r>
                      <a:endParaRPr lang="en-RW" sz="2000" dirty="0">
                        <a:solidFill>
                          <a:sysClr val="windowText" lastClr="000000"/>
                        </a:solidFill>
                      </a:endParaRPr>
                    </a:p>
                  </a:txBody>
                  <a:tcPr>
                    <a:solidFill>
                      <a:srgbClr val="00B0F0"/>
                    </a:solidFill>
                  </a:tcPr>
                </a:tc>
                <a:tc>
                  <a:txBody>
                    <a:bodyPr/>
                    <a:lstStyle/>
                    <a:p>
                      <a:pPr algn="ctr"/>
                      <a:r>
                        <a:rPr lang="en-US" sz="2000" dirty="0">
                          <a:solidFill>
                            <a:sysClr val="windowText" lastClr="000000"/>
                          </a:solidFill>
                          <a:highlight>
                            <a:srgbClr val="FFFF00"/>
                          </a:highlight>
                        </a:rPr>
                        <a:t>10</a:t>
                      </a:r>
                      <a:endParaRPr lang="en-RW" sz="2000" dirty="0">
                        <a:solidFill>
                          <a:sysClr val="windowText" lastClr="000000"/>
                        </a:solidFill>
                        <a:highlight>
                          <a:srgbClr val="FFFF00"/>
                        </a:highlight>
                      </a:endParaRPr>
                    </a:p>
                  </a:txBody>
                  <a:tcPr>
                    <a:solidFill>
                      <a:srgbClr val="00B0F0"/>
                    </a:solidFill>
                  </a:tcPr>
                </a:tc>
                <a:extLst>
                  <a:ext uri="{0D108BD9-81ED-4DB2-BD59-A6C34878D82A}">
                    <a16:rowId xmlns:a16="http://schemas.microsoft.com/office/drawing/2014/main" val="2460767942"/>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976595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0900</a:t>
                      </a:r>
                      <a:endParaRPr lang="en-RW" sz="2000" dirty="0">
                        <a:solidFill>
                          <a:sysClr val="windowText" lastClr="000000"/>
                        </a:solidFill>
                      </a:endParaRPr>
                    </a:p>
                  </a:txBody>
                  <a:tcPr>
                    <a:solidFill>
                      <a:srgbClr val="FF0000"/>
                    </a:solidFill>
                  </a:tcPr>
                </a:tc>
                <a:tc>
                  <a:txBody>
                    <a:bodyPr/>
                    <a:lstStyle/>
                    <a:p>
                      <a:pPr algn="ctr"/>
                      <a:r>
                        <a:rPr lang="en-US" sz="2000" strike="sngStrike" dirty="0">
                          <a:solidFill>
                            <a:sysClr val="windowText" lastClr="000000"/>
                          </a:solidFill>
                          <a:highlight>
                            <a:srgbClr val="FFFF00"/>
                          </a:highlight>
                        </a:rPr>
                        <a:t> 20 </a:t>
                      </a:r>
                      <a:r>
                        <a:rPr lang="en-US" sz="2400" b="1" strike="noStrike" dirty="0">
                          <a:solidFill>
                            <a:sysClr val="windowText" lastClr="000000"/>
                          </a:solidFill>
                          <a:effectLst>
                            <a:outerShdw blurRad="38100" dist="38100" dir="2700000" algn="tl">
                              <a:srgbClr val="000000">
                                <a:alpha val="43137"/>
                              </a:srgbClr>
                            </a:outerShdw>
                          </a:effectLst>
                          <a:highlight>
                            <a:srgbClr val="FFFF00"/>
                          </a:highlight>
                        </a:rPr>
                        <a:t>30</a:t>
                      </a:r>
                      <a:endParaRPr lang="en-RW" sz="2000" b="1" strike="noStrike" dirty="0">
                        <a:solidFill>
                          <a:sysClr val="windowText" lastClr="000000"/>
                        </a:solidFill>
                        <a:effectLst>
                          <a:outerShdw blurRad="38100" dist="38100" dir="2700000" algn="tl">
                            <a:srgbClr val="000000">
                              <a:alpha val="43137"/>
                            </a:srgbClr>
                          </a:outerShdw>
                        </a:effectLst>
                        <a:highlight>
                          <a:srgbClr val="FFFF00"/>
                        </a:highlight>
                      </a:endParaRPr>
                    </a:p>
                  </a:txBody>
                  <a:tcPr>
                    <a:solidFill>
                      <a:srgbClr val="FF0000"/>
                    </a:solidFill>
                  </a:tcPr>
                </a:tc>
                <a:extLst>
                  <a:ext uri="{0D108BD9-81ED-4DB2-BD59-A6C34878D82A}">
                    <a16:rowId xmlns:a16="http://schemas.microsoft.com/office/drawing/2014/main" val="239226733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823637457"/>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666614633"/>
                  </a:ext>
                </a:extLst>
              </a:tr>
            </a:tbl>
          </a:graphicData>
        </a:graphic>
      </p:graphicFrame>
      <p:sp>
        <p:nvSpPr>
          <p:cNvPr id="13" name="Title 1">
            <a:extLst>
              <a:ext uri="{FF2B5EF4-FFF2-40B4-BE49-F238E27FC236}">
                <a16:creationId xmlns:a16="http://schemas.microsoft.com/office/drawing/2014/main" id="{D3E057A2-2F80-425A-A761-895AEB20DD05}"/>
              </a:ext>
            </a:extLst>
          </p:cNvPr>
          <p:cNvSpPr txBox="1">
            <a:spLocks/>
          </p:cNvSpPr>
          <p:nvPr/>
        </p:nvSpPr>
        <p:spPr>
          <a:xfrm>
            <a:off x="8801477" y="704137"/>
            <a:ext cx="2280224"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u="sng" dirty="0"/>
              <a:t>Memory</a:t>
            </a:r>
          </a:p>
        </p:txBody>
      </p:sp>
      <p:cxnSp>
        <p:nvCxnSpPr>
          <p:cNvPr id="14" name="Straight Arrow Connector 13">
            <a:extLst>
              <a:ext uri="{FF2B5EF4-FFF2-40B4-BE49-F238E27FC236}">
                <a16:creationId xmlns:a16="http://schemas.microsoft.com/office/drawing/2014/main" id="{9908BF7D-C861-4129-86FF-2990B9AEBC44}"/>
              </a:ext>
            </a:extLst>
          </p:cNvPr>
          <p:cNvCxnSpPr>
            <a:cxnSpLocks/>
            <a:stCxn id="9" idx="3"/>
          </p:cNvCxnSpPr>
          <p:nvPr/>
        </p:nvCxnSpPr>
        <p:spPr>
          <a:xfrm>
            <a:off x="7688745" y="3428031"/>
            <a:ext cx="1314451" cy="16293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BD686B-0D87-4EF6-98C1-200A78D297F9}"/>
              </a:ext>
            </a:extLst>
          </p:cNvPr>
          <p:cNvCxnSpPr>
            <a:cxnSpLocks/>
            <a:stCxn id="7" idx="3"/>
          </p:cNvCxnSpPr>
          <p:nvPr/>
        </p:nvCxnSpPr>
        <p:spPr>
          <a:xfrm>
            <a:off x="7688745" y="5123245"/>
            <a:ext cx="12567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AA3FA4-8DF4-4527-AFAE-C293548F6381}"/>
              </a:ext>
            </a:extLst>
          </p:cNvPr>
          <p:cNvSpPr txBox="1"/>
          <p:nvPr/>
        </p:nvSpPr>
        <p:spPr>
          <a:xfrm>
            <a:off x="4076301" y="308082"/>
            <a:ext cx="4233308" cy="1015663"/>
          </a:xfrm>
          <a:prstGeom prst="rect">
            <a:avLst/>
          </a:prstGeom>
          <a:solidFill>
            <a:schemeClr val="accent6">
              <a:lumMod val="60000"/>
              <a:lumOff val="40000"/>
            </a:schemeClr>
          </a:solidFill>
        </p:spPr>
        <p:txBody>
          <a:bodyPr wrap="square" rtlCol="0">
            <a:spAutoFit/>
          </a:bodyPr>
          <a:lstStyle/>
          <a:p>
            <a:pPr algn="ctr"/>
            <a:r>
              <a:rPr lang="en-US" sz="2000" b="1" dirty="0"/>
              <a:t>Output:</a:t>
            </a:r>
          </a:p>
          <a:p>
            <a:pPr marL="457200" indent="-457200" algn="ctr">
              <a:buAutoNum type="arabicPlain" startAt="10"/>
            </a:pPr>
            <a:r>
              <a:rPr lang="en-US" sz="2000" b="1" dirty="0"/>
              <a:t>20</a:t>
            </a:r>
          </a:p>
          <a:p>
            <a:pPr algn="ctr"/>
            <a:r>
              <a:rPr lang="en-US" sz="2000" b="1" dirty="0">
                <a:highlight>
                  <a:srgbClr val="00FFFF"/>
                </a:highlight>
              </a:rPr>
              <a:t>20   20</a:t>
            </a:r>
          </a:p>
        </p:txBody>
      </p:sp>
    </p:spTree>
    <p:extLst>
      <p:ext uri="{BB962C8B-B14F-4D97-AF65-F5344CB8AC3E}">
        <p14:creationId xmlns:p14="http://schemas.microsoft.com/office/powerpoint/2010/main" val="2476956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3557A-F85D-4D8A-857C-86BD5DA13CC5}"/>
              </a:ext>
            </a:extLst>
          </p:cNvPr>
          <p:cNvSpPr>
            <a:spLocks noGrp="1"/>
          </p:cNvSpPr>
          <p:nvPr>
            <p:ph type="sldNum" sz="quarter" idx="12"/>
          </p:nvPr>
        </p:nvSpPr>
        <p:spPr/>
        <p:txBody>
          <a:bodyPr/>
          <a:lstStyle/>
          <a:p>
            <a:fld id="{583C1354-0F4F-4118-983A-17CBBA946E76}" type="slidenum">
              <a:rPr lang="en-RW" smtClean="0"/>
              <a:t>57</a:t>
            </a:fld>
            <a:endParaRPr lang="en-RW"/>
          </a:p>
        </p:txBody>
      </p:sp>
      <p:sp>
        <p:nvSpPr>
          <p:cNvPr id="5" name="Rectangle 4">
            <a:extLst>
              <a:ext uri="{FF2B5EF4-FFF2-40B4-BE49-F238E27FC236}">
                <a16:creationId xmlns:a16="http://schemas.microsoft.com/office/drawing/2014/main" id="{61A9C2B4-4F8E-4BEB-8639-46FFC075F413}"/>
              </a:ext>
            </a:extLst>
          </p:cNvPr>
          <p:cNvSpPr/>
          <p:nvPr/>
        </p:nvSpPr>
        <p:spPr>
          <a:xfrm>
            <a:off x="278295" y="976487"/>
            <a:ext cx="6096000" cy="5170070"/>
          </a:xfrm>
          <a:prstGeom prst="rect">
            <a:avLst/>
          </a:prstGeom>
        </p:spPr>
        <p:txBody>
          <a:bodyPr>
            <a:spAutoFit/>
          </a:bodyPr>
          <a:lstStyle/>
          <a:p>
            <a:pPr>
              <a:lnSpc>
                <a:spcPct val="115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10;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 20;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p2;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*p1 = 30;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00FFFF"/>
                </a:highligh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*p1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*p2 </a:t>
            </a:r>
            <a:r>
              <a:rPr lang="en-US" dirty="0">
                <a:solidFill>
                  <a:srgbClr val="008080"/>
                </a:solidFill>
                <a:highlight>
                  <a:srgbClr val="C0C0C0"/>
                </a:highligh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highlight>
                  <a:srgbClr val="C0C0C0"/>
                </a:highlight>
                <a:latin typeface="Consolas" panose="020B0609020204030204" pitchFamily="49" charset="0"/>
                <a:ea typeface="Calibri" panose="020F0502020204030204" pitchFamily="34" charset="0"/>
                <a:cs typeface="Consolas" panose="020B0609020204030204" pitchFamily="49" charset="0"/>
              </a:rPr>
              <a:t>;</a:t>
            </a:r>
            <a:endParaRPr lang="en-US" sz="2400"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479A015-F97D-4D85-9CFA-62B252DCF1F6}"/>
              </a:ext>
            </a:extLst>
          </p:cNvPr>
          <p:cNvSpPr>
            <a:spLocks noGrp="1"/>
          </p:cNvSpPr>
          <p:nvPr>
            <p:ph type="title"/>
          </p:nvPr>
        </p:nvSpPr>
        <p:spPr>
          <a:xfrm>
            <a:off x="278295" y="325771"/>
            <a:ext cx="10515600" cy="771344"/>
          </a:xfrm>
        </p:spPr>
        <p:txBody>
          <a:bodyPr/>
          <a:lstStyle/>
          <a:p>
            <a:r>
              <a:rPr lang="en-US" dirty="0"/>
              <a:t>Q2</a:t>
            </a:r>
          </a:p>
        </p:txBody>
      </p:sp>
      <p:graphicFrame>
        <p:nvGraphicFramePr>
          <p:cNvPr id="7" name="Table 16">
            <a:extLst>
              <a:ext uri="{FF2B5EF4-FFF2-40B4-BE49-F238E27FC236}">
                <a16:creationId xmlns:a16="http://schemas.microsoft.com/office/drawing/2014/main" id="{98762560-0125-4807-840E-9B7D5CED9974}"/>
              </a:ext>
            </a:extLst>
          </p:cNvPr>
          <p:cNvGraphicFramePr>
            <a:graphicFrameLocks noGrp="1"/>
          </p:cNvGraphicFramePr>
          <p:nvPr/>
        </p:nvGraphicFramePr>
        <p:xfrm>
          <a:off x="6192955" y="472700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0044</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67F6E1E-ACD4-49EC-A259-D4AC7BDCEBDD}"/>
              </a:ext>
            </a:extLst>
          </p:cNvPr>
          <p:cNvSpPr/>
          <p:nvPr/>
        </p:nvSpPr>
        <p:spPr>
          <a:xfrm>
            <a:off x="6477019" y="4129602"/>
            <a:ext cx="927662" cy="461665"/>
          </a:xfrm>
          <a:prstGeom prst="rect">
            <a:avLst/>
          </a:prstGeom>
          <a:noFill/>
          <a:ln>
            <a:noFill/>
          </a:ln>
        </p:spPr>
        <p:txBody>
          <a:bodyPr wrap="square">
            <a:spAutoFit/>
          </a:bodyPr>
          <a:lstStyle/>
          <a:p>
            <a:pPr algn="ctr"/>
            <a:r>
              <a:rPr lang="en-US" sz="2400" b="1" dirty="0">
                <a:highlight>
                  <a:srgbClr val="FFFF00"/>
                </a:highlight>
              </a:rPr>
              <a:t>p2</a:t>
            </a:r>
            <a:endParaRPr lang="en-RW" sz="2400" b="1" dirty="0">
              <a:highlight>
                <a:srgbClr val="FFFF00"/>
              </a:highlight>
            </a:endParaRPr>
          </a:p>
        </p:txBody>
      </p:sp>
      <p:graphicFrame>
        <p:nvGraphicFramePr>
          <p:cNvPr id="9" name="Table 16">
            <a:extLst>
              <a:ext uri="{FF2B5EF4-FFF2-40B4-BE49-F238E27FC236}">
                <a16:creationId xmlns:a16="http://schemas.microsoft.com/office/drawing/2014/main" id="{96EAB367-0B85-4FA1-9EA4-10C0AD86F8B7}"/>
              </a:ext>
            </a:extLst>
          </p:cNvPr>
          <p:cNvGraphicFramePr>
            <a:graphicFrameLocks noGrp="1"/>
          </p:cNvGraphicFramePr>
          <p:nvPr/>
        </p:nvGraphicFramePr>
        <p:xfrm>
          <a:off x="6192955" y="30317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FF0000"/>
                          </a:highlight>
                        </a:rPr>
                        <a:t>0900</a:t>
                      </a:r>
                      <a:endParaRPr lang="en-RW" sz="2000" dirty="0">
                        <a:solidFill>
                          <a:sysClr val="windowText" lastClr="000000"/>
                        </a:solidFill>
                        <a:highlight>
                          <a:srgbClr val="FF00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0B1820F8-2C66-4877-A30E-5AD92B04A353}"/>
              </a:ext>
            </a:extLst>
          </p:cNvPr>
          <p:cNvSpPr/>
          <p:nvPr/>
        </p:nvSpPr>
        <p:spPr>
          <a:xfrm>
            <a:off x="6477019" y="2434388"/>
            <a:ext cx="927662" cy="461665"/>
          </a:xfrm>
          <a:prstGeom prst="rect">
            <a:avLst/>
          </a:prstGeom>
          <a:noFill/>
          <a:ln>
            <a:noFill/>
          </a:ln>
        </p:spPr>
        <p:txBody>
          <a:bodyPr wrap="square">
            <a:spAutoFit/>
          </a:bodyPr>
          <a:lstStyle/>
          <a:p>
            <a:pPr algn="ctr"/>
            <a:r>
              <a:rPr lang="en-US" sz="2400" b="1" dirty="0">
                <a:highlight>
                  <a:srgbClr val="FFFF00"/>
                </a:highlight>
              </a:rPr>
              <a:t>p1</a:t>
            </a:r>
            <a:endParaRPr lang="en-RW" sz="2400" b="1" dirty="0">
              <a:highlight>
                <a:srgbClr val="FFFF00"/>
              </a:highlight>
            </a:endParaRPr>
          </a:p>
        </p:txBody>
      </p:sp>
      <p:graphicFrame>
        <p:nvGraphicFramePr>
          <p:cNvPr id="11" name="Table 16">
            <a:extLst>
              <a:ext uri="{FF2B5EF4-FFF2-40B4-BE49-F238E27FC236}">
                <a16:creationId xmlns:a16="http://schemas.microsoft.com/office/drawing/2014/main" id="{08D26C77-85C2-4CE9-A63A-74CB14BA7103}"/>
              </a:ext>
            </a:extLst>
          </p:cNvPr>
          <p:cNvGraphicFramePr>
            <a:graphicFrameLocks noGrp="1"/>
          </p:cNvGraphicFramePr>
          <p:nvPr/>
        </p:nvGraphicFramePr>
        <p:xfrm>
          <a:off x="9003196" y="1349292"/>
          <a:ext cx="1958008" cy="4815840"/>
        </p:xfrm>
        <a:graphic>
          <a:graphicData uri="http://schemas.openxmlformats.org/drawingml/2006/table">
            <a:tbl>
              <a:tblPr firstRow="1" bandRow="1">
                <a:tableStyleId>{5C22544A-7EE6-4342-B048-85BDC9FD1C3A}</a:tableStyleId>
              </a:tblPr>
              <a:tblGrid>
                <a:gridCol w="979004">
                  <a:extLst>
                    <a:ext uri="{9D8B030D-6E8A-4147-A177-3AD203B41FA5}">
                      <a16:colId xmlns:a16="http://schemas.microsoft.com/office/drawing/2014/main" val="3449230017"/>
                    </a:ext>
                  </a:extLst>
                </a:gridCol>
                <a:gridCol w="979004">
                  <a:extLst>
                    <a:ext uri="{9D8B030D-6E8A-4147-A177-3AD203B41FA5}">
                      <a16:colId xmlns:a16="http://schemas.microsoft.com/office/drawing/2014/main" val="1805947475"/>
                    </a:ext>
                  </a:extLst>
                </a:gridCol>
              </a:tblGrid>
              <a:tr h="370840">
                <a:tc>
                  <a:txBody>
                    <a:bodyPr/>
                    <a:lstStyle/>
                    <a:p>
                      <a:pPr algn="ctr"/>
                      <a:r>
                        <a:rPr lang="en-US" sz="2000" dirty="0">
                          <a:solidFill>
                            <a:sysClr val="windowText" lastClr="000000"/>
                          </a:solidFill>
                        </a:rPr>
                        <a:t>0010</a:t>
                      </a:r>
                      <a:endParaRPr lang="en-RW" sz="2000" dirty="0">
                        <a:solidFill>
                          <a:sysClr val="windowText" lastClr="000000"/>
                        </a:solidFill>
                      </a:endParaRPr>
                    </a:p>
                  </a:txBody>
                  <a:tcPr>
                    <a:solidFill>
                      <a:schemeClr val="accent2">
                        <a:lumMod val="20000"/>
                        <a:lumOff val="80000"/>
                      </a:schemeClr>
                    </a:solidFill>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3688871"/>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22165742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6769954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0044</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414105433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2306520989"/>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1184707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0500</a:t>
                      </a:r>
                      <a:endParaRPr lang="en-RW" sz="2000" dirty="0">
                        <a:solidFill>
                          <a:sysClr val="windowText" lastClr="000000"/>
                        </a:solidFill>
                      </a:endParaRPr>
                    </a:p>
                  </a:txBody>
                  <a:tcPr>
                    <a:solidFill>
                      <a:srgbClr val="00B0F0"/>
                    </a:solidFill>
                  </a:tcPr>
                </a:tc>
                <a:tc>
                  <a:txBody>
                    <a:bodyPr/>
                    <a:lstStyle/>
                    <a:p>
                      <a:pPr algn="ctr"/>
                      <a:r>
                        <a:rPr lang="en-US" sz="2000" dirty="0">
                          <a:solidFill>
                            <a:sysClr val="windowText" lastClr="000000"/>
                          </a:solidFill>
                          <a:highlight>
                            <a:srgbClr val="FFFF00"/>
                          </a:highlight>
                        </a:rPr>
                        <a:t>10</a:t>
                      </a:r>
                      <a:endParaRPr lang="en-RW" sz="2000" dirty="0">
                        <a:solidFill>
                          <a:sysClr val="windowText" lastClr="000000"/>
                        </a:solidFill>
                        <a:highlight>
                          <a:srgbClr val="FFFF00"/>
                        </a:highlight>
                      </a:endParaRPr>
                    </a:p>
                  </a:txBody>
                  <a:tcPr>
                    <a:solidFill>
                      <a:srgbClr val="00B0F0"/>
                    </a:solidFill>
                  </a:tcPr>
                </a:tc>
                <a:extLst>
                  <a:ext uri="{0D108BD9-81ED-4DB2-BD59-A6C34878D82A}">
                    <a16:rowId xmlns:a16="http://schemas.microsoft.com/office/drawing/2014/main" val="2460767942"/>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3976595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ysClr val="windowText" lastClr="000000"/>
                          </a:solidFill>
                        </a:rPr>
                        <a:t>0900</a:t>
                      </a:r>
                      <a:endParaRPr lang="en-RW" sz="2000" dirty="0">
                        <a:solidFill>
                          <a:sysClr val="windowText" lastClr="000000"/>
                        </a:solidFill>
                      </a:endParaRPr>
                    </a:p>
                  </a:txBody>
                  <a:tcPr>
                    <a:solidFill>
                      <a:srgbClr val="FF0000"/>
                    </a:solidFill>
                  </a:tcPr>
                </a:tc>
                <a:tc>
                  <a:txBody>
                    <a:bodyPr/>
                    <a:lstStyle/>
                    <a:p>
                      <a:pPr algn="ctr"/>
                      <a:r>
                        <a:rPr lang="en-US" sz="2000" strike="sngStrike" dirty="0">
                          <a:solidFill>
                            <a:sysClr val="windowText" lastClr="000000"/>
                          </a:solidFill>
                          <a:highlight>
                            <a:srgbClr val="FFFF00"/>
                          </a:highlight>
                        </a:rPr>
                        <a:t> 20 </a:t>
                      </a:r>
                      <a:r>
                        <a:rPr lang="en-US" sz="2400" b="1" strike="noStrike" dirty="0">
                          <a:solidFill>
                            <a:sysClr val="windowText" lastClr="000000"/>
                          </a:solidFill>
                          <a:effectLst>
                            <a:outerShdw blurRad="38100" dist="38100" dir="2700000" algn="tl">
                              <a:srgbClr val="000000">
                                <a:alpha val="43137"/>
                              </a:srgbClr>
                            </a:outerShdw>
                          </a:effectLst>
                          <a:highlight>
                            <a:srgbClr val="FFFF00"/>
                          </a:highlight>
                        </a:rPr>
                        <a:t>30</a:t>
                      </a:r>
                      <a:endParaRPr lang="en-RW" sz="2000" b="1" strike="noStrike" dirty="0">
                        <a:solidFill>
                          <a:sysClr val="windowText" lastClr="000000"/>
                        </a:solidFill>
                        <a:effectLst>
                          <a:outerShdw blurRad="38100" dist="38100" dir="2700000" algn="tl">
                            <a:srgbClr val="000000">
                              <a:alpha val="43137"/>
                            </a:srgbClr>
                          </a:outerShdw>
                        </a:effectLst>
                        <a:highlight>
                          <a:srgbClr val="FFFF00"/>
                        </a:highlight>
                      </a:endParaRPr>
                    </a:p>
                  </a:txBody>
                  <a:tcPr>
                    <a:solidFill>
                      <a:srgbClr val="FF0000"/>
                    </a:solidFill>
                  </a:tcPr>
                </a:tc>
                <a:extLst>
                  <a:ext uri="{0D108BD9-81ED-4DB2-BD59-A6C34878D82A}">
                    <a16:rowId xmlns:a16="http://schemas.microsoft.com/office/drawing/2014/main" val="2392267330"/>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823637457"/>
                  </a:ext>
                </a:extLst>
              </a:tr>
              <a:tr h="370840">
                <a:tc>
                  <a:txBody>
                    <a:bodyPr/>
                    <a:lstStyle/>
                    <a:p>
                      <a:pPr algn="ctr"/>
                      <a:r>
                        <a:rPr lang="en-US" sz="2000" dirty="0">
                          <a:solidFill>
                            <a:sysClr val="windowText" lastClr="000000"/>
                          </a:solidFill>
                        </a:rPr>
                        <a:t>..</a:t>
                      </a:r>
                      <a:endParaRPr lang="en-RW" sz="2000" dirty="0">
                        <a:solidFill>
                          <a:sysClr val="windowText" lastClr="000000"/>
                        </a:solidFill>
                      </a:endParaRPr>
                    </a:p>
                  </a:txBody>
                  <a:tcPr/>
                </a:tc>
                <a:tc>
                  <a:txBody>
                    <a:bodyPr/>
                    <a:lstStyle/>
                    <a:p>
                      <a:pPr algn="ctr"/>
                      <a:r>
                        <a:rPr lang="en-US" sz="2000" dirty="0">
                          <a:solidFill>
                            <a:sysClr val="windowText" lastClr="000000"/>
                          </a:solidFill>
                        </a:rPr>
                        <a:t>G</a:t>
                      </a:r>
                      <a:endParaRPr lang="en-RW" sz="2000" dirty="0">
                        <a:solidFill>
                          <a:sysClr val="windowText" lastClr="000000"/>
                        </a:solidFill>
                      </a:endParaRPr>
                    </a:p>
                  </a:txBody>
                  <a:tcPr/>
                </a:tc>
                <a:extLst>
                  <a:ext uri="{0D108BD9-81ED-4DB2-BD59-A6C34878D82A}">
                    <a16:rowId xmlns:a16="http://schemas.microsoft.com/office/drawing/2014/main" val="1666614633"/>
                  </a:ext>
                </a:extLst>
              </a:tr>
            </a:tbl>
          </a:graphicData>
        </a:graphic>
      </p:graphicFrame>
      <p:sp>
        <p:nvSpPr>
          <p:cNvPr id="13" name="Title 1">
            <a:extLst>
              <a:ext uri="{FF2B5EF4-FFF2-40B4-BE49-F238E27FC236}">
                <a16:creationId xmlns:a16="http://schemas.microsoft.com/office/drawing/2014/main" id="{D3E057A2-2F80-425A-A761-895AEB20DD05}"/>
              </a:ext>
            </a:extLst>
          </p:cNvPr>
          <p:cNvSpPr txBox="1">
            <a:spLocks/>
          </p:cNvSpPr>
          <p:nvPr/>
        </p:nvSpPr>
        <p:spPr>
          <a:xfrm>
            <a:off x="8801477" y="704137"/>
            <a:ext cx="2280224"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u="sng" dirty="0"/>
              <a:t>Memory</a:t>
            </a:r>
          </a:p>
        </p:txBody>
      </p:sp>
      <p:cxnSp>
        <p:nvCxnSpPr>
          <p:cNvPr id="14" name="Straight Arrow Connector 13">
            <a:extLst>
              <a:ext uri="{FF2B5EF4-FFF2-40B4-BE49-F238E27FC236}">
                <a16:creationId xmlns:a16="http://schemas.microsoft.com/office/drawing/2014/main" id="{9908BF7D-C861-4129-86FF-2990B9AEBC44}"/>
              </a:ext>
            </a:extLst>
          </p:cNvPr>
          <p:cNvCxnSpPr>
            <a:cxnSpLocks/>
            <a:stCxn id="9" idx="3"/>
          </p:cNvCxnSpPr>
          <p:nvPr/>
        </p:nvCxnSpPr>
        <p:spPr>
          <a:xfrm>
            <a:off x="7688745" y="3428031"/>
            <a:ext cx="1314451" cy="16293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BD686B-0D87-4EF6-98C1-200A78D297F9}"/>
              </a:ext>
            </a:extLst>
          </p:cNvPr>
          <p:cNvCxnSpPr>
            <a:cxnSpLocks/>
            <a:stCxn id="7" idx="3"/>
          </p:cNvCxnSpPr>
          <p:nvPr/>
        </p:nvCxnSpPr>
        <p:spPr>
          <a:xfrm>
            <a:off x="7688745" y="5123245"/>
            <a:ext cx="12567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CAA3FA4-8DF4-4527-AFAE-C293548F6381}"/>
              </a:ext>
            </a:extLst>
          </p:cNvPr>
          <p:cNvSpPr txBox="1"/>
          <p:nvPr/>
        </p:nvSpPr>
        <p:spPr>
          <a:xfrm>
            <a:off x="4076301" y="308082"/>
            <a:ext cx="4233308" cy="1323439"/>
          </a:xfrm>
          <a:prstGeom prst="rect">
            <a:avLst/>
          </a:prstGeom>
          <a:solidFill>
            <a:schemeClr val="accent6">
              <a:lumMod val="60000"/>
              <a:lumOff val="40000"/>
            </a:schemeClr>
          </a:solidFill>
        </p:spPr>
        <p:txBody>
          <a:bodyPr wrap="square" rtlCol="0">
            <a:spAutoFit/>
          </a:bodyPr>
          <a:lstStyle/>
          <a:p>
            <a:pPr algn="ctr"/>
            <a:r>
              <a:rPr lang="en-US" sz="2000" b="1" dirty="0"/>
              <a:t>Output:</a:t>
            </a:r>
          </a:p>
          <a:p>
            <a:pPr marL="457200" indent="-457200" algn="ctr">
              <a:buAutoNum type="arabicPlain" startAt="10"/>
            </a:pPr>
            <a:r>
              <a:rPr lang="en-US" sz="2000" b="1" dirty="0"/>
              <a:t>20</a:t>
            </a:r>
          </a:p>
          <a:p>
            <a:pPr marL="457200" indent="-457200" algn="ctr">
              <a:buAutoNum type="arabicPlain" startAt="20"/>
            </a:pPr>
            <a:r>
              <a:rPr lang="en-US" sz="2000" b="1" dirty="0"/>
              <a:t>20</a:t>
            </a:r>
          </a:p>
          <a:p>
            <a:pPr algn="ctr"/>
            <a:r>
              <a:rPr lang="en-US" sz="2000" b="1" dirty="0">
                <a:highlight>
                  <a:srgbClr val="00FFFF"/>
                </a:highlight>
              </a:rPr>
              <a:t>30   30</a:t>
            </a:r>
          </a:p>
        </p:txBody>
      </p:sp>
    </p:spTree>
    <p:extLst>
      <p:ext uri="{BB962C8B-B14F-4D97-AF65-F5344CB8AC3E}">
        <p14:creationId xmlns:p14="http://schemas.microsoft.com/office/powerpoint/2010/main" val="1493990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71C725-EF90-42D3-A25A-3C90EAF0B999}"/>
              </a:ext>
            </a:extLst>
          </p:cNvPr>
          <p:cNvSpPr>
            <a:spLocks noGrp="1"/>
          </p:cNvSpPr>
          <p:nvPr>
            <p:ph type="sldNum" sz="quarter" idx="12"/>
          </p:nvPr>
        </p:nvSpPr>
        <p:spPr/>
        <p:txBody>
          <a:bodyPr/>
          <a:lstStyle/>
          <a:p>
            <a:fld id="{583C1354-0F4F-4118-983A-17CBBA946E76}" type="slidenum">
              <a:rPr lang="en-RW" smtClean="0"/>
              <a:t>58</a:t>
            </a:fld>
            <a:endParaRPr lang="en-RW"/>
          </a:p>
        </p:txBody>
      </p:sp>
      <p:sp>
        <p:nvSpPr>
          <p:cNvPr id="5" name="Rectangle 4">
            <a:extLst>
              <a:ext uri="{FF2B5EF4-FFF2-40B4-BE49-F238E27FC236}">
                <a16:creationId xmlns:a16="http://schemas.microsoft.com/office/drawing/2014/main" id="{FCEC53F5-2363-4C27-8B84-C26E007CB2EE}"/>
              </a:ext>
            </a:extLst>
          </p:cNvPr>
          <p:cNvSpPr/>
          <p:nvPr/>
        </p:nvSpPr>
        <p:spPr>
          <a:xfrm>
            <a:off x="4460821" y="753009"/>
            <a:ext cx="3270383" cy="646331"/>
          </a:xfrm>
          <a:prstGeom prst="rect">
            <a:avLst/>
          </a:prstGeom>
        </p:spPr>
        <p:txBody>
          <a:bodyPr wrap="none">
            <a:spAutoFit/>
          </a:bodyPr>
          <a:lstStyle/>
          <a:p>
            <a:pPr algn="ctr"/>
            <a:r>
              <a:rPr lang="en-US" sz="3600" u="sng" dirty="0"/>
              <a:t>Allocating arrays</a:t>
            </a:r>
          </a:p>
        </p:txBody>
      </p:sp>
      <p:sp>
        <p:nvSpPr>
          <p:cNvPr id="2" name="Rectangle 1">
            <a:extLst>
              <a:ext uri="{FF2B5EF4-FFF2-40B4-BE49-F238E27FC236}">
                <a16:creationId xmlns:a16="http://schemas.microsoft.com/office/drawing/2014/main" id="{906FCCF8-A4EB-48AD-8C6A-50C49AE1D14A}"/>
              </a:ext>
            </a:extLst>
          </p:cNvPr>
          <p:cNvSpPr/>
          <p:nvPr/>
        </p:nvSpPr>
        <p:spPr>
          <a:xfrm>
            <a:off x="3982909" y="3535881"/>
            <a:ext cx="4442435" cy="523220"/>
          </a:xfrm>
          <a:prstGeom prst="rect">
            <a:avLst/>
          </a:prstGeom>
        </p:spPr>
        <p:txBody>
          <a:bodyPr wrap="none">
            <a:spAutoFit/>
          </a:bodyPr>
          <a:lstStyle/>
          <a:p>
            <a:r>
              <a:rPr lang="en-US" sz="2800" dirty="0">
                <a:highlight>
                  <a:srgbClr val="FFFF00"/>
                </a:highlight>
              </a:rPr>
              <a:t>pointer-var = new type [size];</a:t>
            </a:r>
          </a:p>
        </p:txBody>
      </p:sp>
      <p:sp>
        <p:nvSpPr>
          <p:cNvPr id="3" name="Rectangle 2">
            <a:extLst>
              <a:ext uri="{FF2B5EF4-FFF2-40B4-BE49-F238E27FC236}">
                <a16:creationId xmlns:a16="http://schemas.microsoft.com/office/drawing/2014/main" id="{60002A44-8E06-4FCA-8B9D-F3CBA26DF415}"/>
              </a:ext>
            </a:extLst>
          </p:cNvPr>
          <p:cNvSpPr/>
          <p:nvPr/>
        </p:nvSpPr>
        <p:spPr>
          <a:xfrm>
            <a:off x="4351888" y="4450281"/>
            <a:ext cx="3295518" cy="523220"/>
          </a:xfrm>
          <a:prstGeom prst="rect">
            <a:avLst/>
          </a:prstGeom>
        </p:spPr>
        <p:txBody>
          <a:bodyPr wrap="none">
            <a:spAutoFit/>
          </a:bodyPr>
          <a:lstStyle/>
          <a:p>
            <a:r>
              <a:rPr lang="en-US" sz="2800" dirty="0">
                <a:highlight>
                  <a:srgbClr val="FFFF00"/>
                </a:highlight>
              </a:rPr>
              <a:t>delete [ ] pointer-var;</a:t>
            </a:r>
          </a:p>
        </p:txBody>
      </p:sp>
      <p:sp>
        <p:nvSpPr>
          <p:cNvPr id="7" name="Content Placeholder 2">
            <a:extLst>
              <a:ext uri="{FF2B5EF4-FFF2-40B4-BE49-F238E27FC236}">
                <a16:creationId xmlns:a16="http://schemas.microsoft.com/office/drawing/2014/main" id="{9BFB276C-1DA0-4321-B28A-77B9AAD677F7}"/>
              </a:ext>
            </a:extLst>
          </p:cNvPr>
          <p:cNvSpPr>
            <a:spLocks noGrp="1"/>
          </p:cNvSpPr>
          <p:nvPr>
            <p:ph idx="1"/>
          </p:nvPr>
        </p:nvSpPr>
        <p:spPr>
          <a:xfrm>
            <a:off x="838200" y="1685108"/>
            <a:ext cx="10515600" cy="4570233"/>
          </a:xfrm>
        </p:spPr>
        <p:txBody>
          <a:bodyPr/>
          <a:lstStyle/>
          <a:p>
            <a:r>
              <a:rPr lang="en-US" dirty="0"/>
              <a:t>Everything is same as we have done for allocating one memory location dynamically.</a:t>
            </a:r>
          </a:p>
          <a:p>
            <a:r>
              <a:rPr lang="en-US" dirty="0"/>
              <a:t>Now we are going to explore how to allocate arrays</a:t>
            </a:r>
          </a:p>
          <a:p>
            <a:r>
              <a:rPr lang="en-US" dirty="0"/>
              <a:t>Syntax for allocating and deallocating memory for arrays is:</a:t>
            </a:r>
          </a:p>
        </p:txBody>
      </p:sp>
    </p:spTree>
    <p:extLst>
      <p:ext uri="{BB962C8B-B14F-4D97-AF65-F5344CB8AC3E}">
        <p14:creationId xmlns:p14="http://schemas.microsoft.com/office/powerpoint/2010/main" val="3631260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2FAC7-1A12-41A8-8D5F-876E5B4713DD}"/>
              </a:ext>
            </a:extLst>
          </p:cNvPr>
          <p:cNvSpPr>
            <a:spLocks noGrp="1"/>
          </p:cNvSpPr>
          <p:nvPr>
            <p:ph type="sldNum" sz="quarter" idx="12"/>
          </p:nvPr>
        </p:nvSpPr>
        <p:spPr/>
        <p:txBody>
          <a:bodyPr/>
          <a:lstStyle/>
          <a:p>
            <a:fld id="{583C1354-0F4F-4118-983A-17CBBA946E76}" type="slidenum">
              <a:rPr lang="en-RW" smtClean="0"/>
              <a:t>59</a:t>
            </a:fld>
            <a:endParaRPr lang="en-RW"/>
          </a:p>
        </p:txBody>
      </p:sp>
      <p:sp>
        <p:nvSpPr>
          <p:cNvPr id="5" name="Rectangle 4">
            <a:extLst>
              <a:ext uri="{FF2B5EF4-FFF2-40B4-BE49-F238E27FC236}">
                <a16:creationId xmlns:a16="http://schemas.microsoft.com/office/drawing/2014/main" id="{0C063A59-C865-4134-B4A1-F3193F92A0AA}"/>
              </a:ext>
            </a:extLst>
          </p:cNvPr>
          <p:cNvSpPr/>
          <p:nvPr/>
        </p:nvSpPr>
        <p:spPr>
          <a:xfrm>
            <a:off x="569844" y="1166842"/>
            <a:ext cx="8560904" cy="4524315"/>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lvl="1"/>
            <a:r>
              <a:rPr lang="en-US" sz="2400" dirty="0">
                <a:solidFill>
                  <a:srgbClr val="000000"/>
                </a:solidFill>
                <a:highlight>
                  <a:srgbClr val="FFFF00"/>
                </a:highlight>
                <a:latin typeface="Consolas" panose="020B0609020204030204" pitchFamily="49" charset="0"/>
              </a:rPr>
              <a:t>p = </a:t>
            </a:r>
            <a:r>
              <a:rPr lang="en-US" sz="2400" dirty="0">
                <a:solidFill>
                  <a:srgbClr val="0000FF"/>
                </a:solidFill>
                <a:highlight>
                  <a:srgbClr val="FFFF00"/>
                </a:highlight>
                <a:latin typeface="Consolas" panose="020B0609020204030204" pitchFamily="49" charset="0"/>
              </a:rPr>
              <a:t>new</a:t>
            </a:r>
            <a:r>
              <a:rPr lang="en-US" sz="2400" dirty="0">
                <a:solidFill>
                  <a:srgbClr val="000000"/>
                </a:solidFill>
                <a:highlight>
                  <a:srgbClr val="FFFF00"/>
                </a:highlight>
                <a:latin typeface="Consolas" panose="020B0609020204030204" pitchFamily="49" charset="0"/>
              </a:rPr>
              <a:t> </a:t>
            </a:r>
            <a:r>
              <a:rPr lang="en-US" sz="2400" dirty="0">
                <a:solidFill>
                  <a:srgbClr val="0000FF"/>
                </a:solidFill>
                <a:highlight>
                  <a:srgbClr val="FFFF00"/>
                </a:highlight>
                <a:latin typeface="Consolas" panose="020B0609020204030204" pitchFamily="49" charset="0"/>
              </a:rPr>
              <a:t>int</a:t>
            </a:r>
            <a:r>
              <a:rPr lang="en-US" sz="2400" dirty="0">
                <a:solidFill>
                  <a:srgbClr val="000000"/>
                </a:solidFill>
                <a:highlight>
                  <a:srgbClr val="FFFF00"/>
                </a:highlight>
                <a:latin typeface="Consolas" panose="020B0609020204030204" pitchFamily="49" charset="0"/>
              </a:rPr>
              <a:t>[10]; </a:t>
            </a:r>
            <a:r>
              <a:rPr lang="en-US" sz="2400" dirty="0">
                <a:solidFill>
                  <a:srgbClr val="008000"/>
                </a:solidFill>
                <a:highlight>
                  <a:srgbClr val="FFFF00"/>
                </a:highlight>
                <a:latin typeface="Consolas" panose="020B0609020204030204" pitchFamily="49" charset="0"/>
              </a:rPr>
              <a:t>// get a 10-element array</a:t>
            </a:r>
            <a:endParaRPr lang="en-US" sz="2400" dirty="0">
              <a:solidFill>
                <a:srgbClr val="000000"/>
              </a:solidFill>
              <a:highlight>
                <a:srgbClr val="FFFF00"/>
              </a:highlight>
              <a:latin typeface="Consolas" panose="020B0609020204030204" pitchFamily="49" charset="0"/>
            </a:endParaRPr>
          </a:p>
          <a:p>
            <a:pPr lvl="1"/>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0; i &lt; 10; i++)</a:t>
            </a:r>
          </a:p>
          <a:p>
            <a:pPr lvl="1"/>
            <a:r>
              <a:rPr lang="en-US" sz="2400" dirty="0">
                <a:solidFill>
                  <a:srgbClr val="000000"/>
                </a:solidFill>
                <a:latin typeface="Consolas" panose="020B0609020204030204" pitchFamily="49" charset="0"/>
              </a:rPr>
              <a:t>	p[</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lvl="1"/>
            <a:r>
              <a:rPr lang="en-US" sz="2400" dirty="0">
                <a:solidFill>
                  <a:srgbClr val="0000FF"/>
                </a:solidFill>
                <a:highlight>
                  <a:srgbClr val="FFFF00"/>
                </a:highlight>
                <a:latin typeface="Consolas" panose="020B0609020204030204" pitchFamily="49" charset="0"/>
              </a:rPr>
              <a:t>delete[]</a:t>
            </a:r>
            <a:r>
              <a:rPr lang="en-US" sz="2400" dirty="0">
                <a:solidFill>
                  <a:srgbClr val="000000"/>
                </a:solidFill>
                <a:highlight>
                  <a:srgbClr val="FFFF00"/>
                </a:highlight>
                <a:latin typeface="Consolas" panose="020B0609020204030204" pitchFamily="49" charset="0"/>
              </a:rPr>
              <a:t> p; </a:t>
            </a:r>
            <a:r>
              <a:rPr lang="en-US" sz="2400" dirty="0">
                <a:solidFill>
                  <a:srgbClr val="008000"/>
                </a:solidFill>
                <a:highlight>
                  <a:srgbClr val="FFFF00"/>
                </a:highlight>
                <a:latin typeface="Consolas" panose="020B0609020204030204" pitchFamily="49" charset="0"/>
              </a:rPr>
              <a:t>// delete the entire array</a:t>
            </a:r>
            <a:endParaRPr lang="en-US" sz="2400" dirty="0">
              <a:solidFill>
                <a:srgbClr val="000000"/>
              </a:solidFill>
              <a:highlight>
                <a:srgbClr val="FFFF00"/>
              </a:highlight>
              <a:latin typeface="Consolas" panose="020B0609020204030204" pitchFamily="49" charset="0"/>
            </a:endParaRP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endParaRPr lang="en-US" sz="2400" dirty="0"/>
          </a:p>
        </p:txBody>
      </p:sp>
      <p:graphicFrame>
        <p:nvGraphicFramePr>
          <p:cNvPr id="6" name="Table 16">
            <a:extLst>
              <a:ext uri="{FF2B5EF4-FFF2-40B4-BE49-F238E27FC236}">
                <a16:creationId xmlns:a16="http://schemas.microsoft.com/office/drawing/2014/main" id="{C10B0C48-94E5-4860-9FDB-D2D02F2B5C0C}"/>
              </a:ext>
            </a:extLst>
          </p:cNvPr>
          <p:cNvGraphicFramePr>
            <a:graphicFrameLocks noGrp="1"/>
          </p:cNvGraphicFramePr>
          <p:nvPr/>
        </p:nvGraphicFramePr>
        <p:xfrm>
          <a:off x="4187691" y="2122395"/>
          <a:ext cx="7765770" cy="853440"/>
        </p:xfrm>
        <a:graphic>
          <a:graphicData uri="http://schemas.openxmlformats.org/drawingml/2006/table">
            <a:tbl>
              <a:tblPr firstRow="1" bandRow="1">
                <a:tableStyleId>{5C22544A-7EE6-4342-B048-85BDC9FD1C3A}</a:tableStyleId>
              </a:tblPr>
              <a:tblGrid>
                <a:gridCol w="776577">
                  <a:extLst>
                    <a:ext uri="{9D8B030D-6E8A-4147-A177-3AD203B41FA5}">
                      <a16:colId xmlns:a16="http://schemas.microsoft.com/office/drawing/2014/main" val="1098254007"/>
                    </a:ext>
                  </a:extLst>
                </a:gridCol>
                <a:gridCol w="776577">
                  <a:extLst>
                    <a:ext uri="{9D8B030D-6E8A-4147-A177-3AD203B41FA5}">
                      <a16:colId xmlns:a16="http://schemas.microsoft.com/office/drawing/2014/main" val="3449230017"/>
                    </a:ext>
                  </a:extLst>
                </a:gridCol>
                <a:gridCol w="776577">
                  <a:extLst>
                    <a:ext uri="{9D8B030D-6E8A-4147-A177-3AD203B41FA5}">
                      <a16:colId xmlns:a16="http://schemas.microsoft.com/office/drawing/2014/main" val="1419338174"/>
                    </a:ext>
                  </a:extLst>
                </a:gridCol>
                <a:gridCol w="776577">
                  <a:extLst>
                    <a:ext uri="{9D8B030D-6E8A-4147-A177-3AD203B41FA5}">
                      <a16:colId xmlns:a16="http://schemas.microsoft.com/office/drawing/2014/main" val="1193178874"/>
                    </a:ext>
                  </a:extLst>
                </a:gridCol>
                <a:gridCol w="776577">
                  <a:extLst>
                    <a:ext uri="{9D8B030D-6E8A-4147-A177-3AD203B41FA5}">
                      <a16:colId xmlns:a16="http://schemas.microsoft.com/office/drawing/2014/main" val="336198199"/>
                    </a:ext>
                  </a:extLst>
                </a:gridCol>
                <a:gridCol w="776577">
                  <a:extLst>
                    <a:ext uri="{9D8B030D-6E8A-4147-A177-3AD203B41FA5}">
                      <a16:colId xmlns:a16="http://schemas.microsoft.com/office/drawing/2014/main" val="2106784932"/>
                    </a:ext>
                  </a:extLst>
                </a:gridCol>
                <a:gridCol w="776577">
                  <a:extLst>
                    <a:ext uri="{9D8B030D-6E8A-4147-A177-3AD203B41FA5}">
                      <a16:colId xmlns:a16="http://schemas.microsoft.com/office/drawing/2014/main" val="3934352197"/>
                    </a:ext>
                  </a:extLst>
                </a:gridCol>
                <a:gridCol w="776577">
                  <a:extLst>
                    <a:ext uri="{9D8B030D-6E8A-4147-A177-3AD203B41FA5}">
                      <a16:colId xmlns:a16="http://schemas.microsoft.com/office/drawing/2014/main" val="15389760"/>
                    </a:ext>
                  </a:extLst>
                </a:gridCol>
                <a:gridCol w="776577">
                  <a:extLst>
                    <a:ext uri="{9D8B030D-6E8A-4147-A177-3AD203B41FA5}">
                      <a16:colId xmlns:a16="http://schemas.microsoft.com/office/drawing/2014/main" val="506194897"/>
                    </a:ext>
                  </a:extLst>
                </a:gridCol>
                <a:gridCol w="776577">
                  <a:extLst>
                    <a:ext uri="{9D8B030D-6E8A-4147-A177-3AD203B41FA5}">
                      <a16:colId xmlns:a16="http://schemas.microsoft.com/office/drawing/2014/main" val="3852768408"/>
                    </a:ext>
                  </a:extLst>
                </a:gridCol>
              </a:tblGrid>
              <a:tr h="370840">
                <a:tc>
                  <a:txBody>
                    <a:bodyPr/>
                    <a:lstStyle/>
                    <a:p>
                      <a:pPr algn="ctr"/>
                      <a:r>
                        <a:rPr lang="en-US" sz="2200" dirty="0">
                          <a:solidFill>
                            <a:sysClr val="windowText" lastClr="000000"/>
                          </a:solidFill>
                          <a:highlight>
                            <a:srgbClr val="FFFF00"/>
                          </a:highlight>
                        </a:rPr>
                        <a:t>0</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1</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2</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3</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4</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5</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6</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7</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8</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9</a:t>
                      </a:r>
                      <a:endParaRPr lang="en-RW" sz="22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200" dirty="0">
                          <a:solidFill>
                            <a:sysClr val="windowText" lastClr="000000"/>
                          </a:solidFill>
                        </a:rPr>
                        <a:t>0000</a:t>
                      </a:r>
                      <a:endParaRPr lang="en-RW" sz="2200" dirty="0">
                        <a:solidFill>
                          <a:sysClr val="windowText" lastClr="000000"/>
                        </a:solidFill>
                      </a:endParaRPr>
                    </a:p>
                  </a:txBody>
                  <a:tcPr/>
                </a:tc>
                <a:tc>
                  <a:txBody>
                    <a:bodyPr/>
                    <a:lstStyle/>
                    <a:p>
                      <a:pPr algn="ctr"/>
                      <a:r>
                        <a:rPr lang="en-US" sz="2200" dirty="0">
                          <a:solidFill>
                            <a:sysClr val="windowText" lastClr="000000"/>
                          </a:solidFill>
                        </a:rPr>
                        <a:t>0004</a:t>
                      </a:r>
                      <a:endParaRPr lang="en-RW" sz="2200" dirty="0">
                        <a:solidFill>
                          <a:sysClr val="windowText" lastClr="000000"/>
                        </a:solidFill>
                      </a:endParaRPr>
                    </a:p>
                  </a:txBody>
                  <a:tcPr/>
                </a:tc>
                <a:tc>
                  <a:txBody>
                    <a:bodyPr/>
                    <a:lstStyle/>
                    <a:p>
                      <a:pPr algn="ctr"/>
                      <a:r>
                        <a:rPr lang="en-US" sz="2200" dirty="0">
                          <a:solidFill>
                            <a:sysClr val="windowText" lastClr="000000"/>
                          </a:solidFill>
                        </a:rPr>
                        <a:t>0008</a:t>
                      </a:r>
                      <a:endParaRPr lang="en-RW" sz="2200" dirty="0">
                        <a:solidFill>
                          <a:sysClr val="windowText" lastClr="000000"/>
                        </a:solidFill>
                      </a:endParaRPr>
                    </a:p>
                  </a:txBody>
                  <a:tcPr/>
                </a:tc>
                <a:tc>
                  <a:txBody>
                    <a:bodyPr/>
                    <a:lstStyle/>
                    <a:p>
                      <a:pPr algn="ctr"/>
                      <a:r>
                        <a:rPr lang="en-US" sz="2200" dirty="0">
                          <a:solidFill>
                            <a:sysClr val="windowText" lastClr="000000"/>
                          </a:solidFill>
                        </a:rPr>
                        <a:t>0012</a:t>
                      </a:r>
                      <a:endParaRPr lang="en-RW" sz="2200" dirty="0">
                        <a:solidFill>
                          <a:sysClr val="windowText" lastClr="000000"/>
                        </a:solidFill>
                      </a:endParaRPr>
                    </a:p>
                  </a:txBody>
                  <a:tcPr/>
                </a:tc>
                <a:tc>
                  <a:txBody>
                    <a:bodyPr/>
                    <a:lstStyle/>
                    <a:p>
                      <a:pPr algn="ctr"/>
                      <a:r>
                        <a:rPr lang="en-US" sz="2200" dirty="0">
                          <a:solidFill>
                            <a:sysClr val="windowText" lastClr="000000"/>
                          </a:solidFill>
                        </a:rPr>
                        <a:t>0016</a:t>
                      </a:r>
                      <a:endParaRPr lang="en-RW" sz="2200" dirty="0">
                        <a:solidFill>
                          <a:sysClr val="windowText" lastClr="000000"/>
                        </a:solidFill>
                      </a:endParaRPr>
                    </a:p>
                  </a:txBody>
                  <a:tcPr/>
                </a:tc>
                <a:tc>
                  <a:txBody>
                    <a:bodyPr/>
                    <a:lstStyle/>
                    <a:p>
                      <a:pPr algn="ctr"/>
                      <a:r>
                        <a:rPr lang="en-US" sz="2200" dirty="0">
                          <a:solidFill>
                            <a:sysClr val="windowText" lastClr="000000"/>
                          </a:solidFill>
                        </a:rPr>
                        <a:t>0020</a:t>
                      </a:r>
                      <a:endParaRPr lang="en-RW" sz="2200" dirty="0">
                        <a:solidFill>
                          <a:sysClr val="windowText" lastClr="000000"/>
                        </a:solidFill>
                      </a:endParaRPr>
                    </a:p>
                  </a:txBody>
                  <a:tcPr/>
                </a:tc>
                <a:tc>
                  <a:txBody>
                    <a:bodyPr/>
                    <a:lstStyle/>
                    <a:p>
                      <a:pPr algn="ctr"/>
                      <a:r>
                        <a:rPr lang="en-US" sz="2200" dirty="0">
                          <a:solidFill>
                            <a:sysClr val="windowText" lastClr="000000"/>
                          </a:solidFill>
                        </a:rPr>
                        <a:t>0024</a:t>
                      </a:r>
                      <a:endParaRPr lang="en-RW" sz="2200" dirty="0">
                        <a:solidFill>
                          <a:sysClr val="windowText" lastClr="000000"/>
                        </a:solidFill>
                      </a:endParaRPr>
                    </a:p>
                  </a:txBody>
                  <a:tcPr/>
                </a:tc>
                <a:tc>
                  <a:txBody>
                    <a:bodyPr/>
                    <a:lstStyle/>
                    <a:p>
                      <a:pPr algn="ctr"/>
                      <a:r>
                        <a:rPr lang="en-US" sz="2200" dirty="0">
                          <a:solidFill>
                            <a:sysClr val="windowText" lastClr="000000"/>
                          </a:solidFill>
                        </a:rPr>
                        <a:t>0028</a:t>
                      </a:r>
                      <a:endParaRPr lang="en-RW" sz="2200" dirty="0">
                        <a:solidFill>
                          <a:sysClr val="windowText" lastClr="000000"/>
                        </a:solidFill>
                      </a:endParaRPr>
                    </a:p>
                  </a:txBody>
                  <a:tcPr/>
                </a:tc>
                <a:tc>
                  <a:txBody>
                    <a:bodyPr/>
                    <a:lstStyle/>
                    <a:p>
                      <a:pPr algn="ctr"/>
                      <a:r>
                        <a:rPr lang="en-US" sz="2200" dirty="0">
                          <a:solidFill>
                            <a:sysClr val="windowText" lastClr="000000"/>
                          </a:solidFill>
                        </a:rPr>
                        <a:t>0032</a:t>
                      </a:r>
                      <a:endParaRPr lang="en-RW" sz="2200" dirty="0">
                        <a:solidFill>
                          <a:sysClr val="windowText" lastClr="000000"/>
                        </a:solidFill>
                      </a:endParaRPr>
                    </a:p>
                  </a:txBody>
                  <a:tcPr/>
                </a:tc>
                <a:tc>
                  <a:txBody>
                    <a:bodyPr/>
                    <a:lstStyle/>
                    <a:p>
                      <a:pPr algn="ctr"/>
                      <a:r>
                        <a:rPr lang="en-US" sz="2200" dirty="0">
                          <a:solidFill>
                            <a:sysClr val="windowText" lastClr="000000"/>
                          </a:solidFill>
                        </a:rPr>
                        <a:t>0036</a:t>
                      </a:r>
                      <a:endParaRPr lang="en-RW" sz="22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47E5B05A-5355-4293-AD08-2E625C908610}"/>
              </a:ext>
            </a:extLst>
          </p:cNvPr>
          <p:cNvSpPr/>
          <p:nvPr/>
        </p:nvSpPr>
        <p:spPr>
          <a:xfrm>
            <a:off x="3454421" y="2318282"/>
            <a:ext cx="960440" cy="461665"/>
          </a:xfrm>
          <a:prstGeom prst="rect">
            <a:avLst/>
          </a:prstGeom>
          <a:noFill/>
          <a:ln>
            <a:noFill/>
          </a:ln>
        </p:spPr>
        <p:txBody>
          <a:bodyPr wrap="square">
            <a:spAutoFit/>
          </a:bodyPr>
          <a:lstStyle/>
          <a:p>
            <a:pPr algn="ctr"/>
            <a:r>
              <a:rPr lang="en-US" sz="2400" b="1" dirty="0"/>
              <a:t>p</a:t>
            </a:r>
            <a:endParaRPr lang="en-RW" sz="2400" b="1" dirty="0"/>
          </a:p>
        </p:txBody>
      </p:sp>
    </p:spTree>
    <p:extLst>
      <p:ext uri="{BB962C8B-B14F-4D97-AF65-F5344CB8AC3E}">
        <p14:creationId xmlns:p14="http://schemas.microsoft.com/office/powerpoint/2010/main" val="43464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387365-FBAE-4B51-9062-5A242792A41F}"/>
              </a:ext>
            </a:extLst>
          </p:cNvPr>
          <p:cNvSpPr>
            <a:spLocks noGrp="1"/>
          </p:cNvSpPr>
          <p:nvPr>
            <p:ph type="sldNum" sz="quarter" idx="12"/>
          </p:nvPr>
        </p:nvSpPr>
        <p:spPr/>
        <p:txBody>
          <a:bodyPr/>
          <a:lstStyle/>
          <a:p>
            <a:fld id="{583C1354-0F4F-4118-983A-17CBBA946E76}" type="slidenum">
              <a:rPr lang="en-RW" smtClean="0"/>
              <a:t>6</a:t>
            </a:fld>
            <a:endParaRPr lang="en-RW"/>
          </a:p>
        </p:txBody>
      </p:sp>
      <p:sp>
        <p:nvSpPr>
          <p:cNvPr id="5" name="Rectangle 4">
            <a:extLst>
              <a:ext uri="{FF2B5EF4-FFF2-40B4-BE49-F238E27FC236}">
                <a16:creationId xmlns:a16="http://schemas.microsoft.com/office/drawing/2014/main" id="{71DF885F-A22B-403E-A5B7-493E57BA551F}"/>
              </a:ext>
            </a:extLst>
          </p:cNvPr>
          <p:cNvSpPr/>
          <p:nvPr/>
        </p:nvSpPr>
        <p:spPr>
          <a:xfrm>
            <a:off x="4094856" y="1291267"/>
            <a:ext cx="6096000" cy="4154984"/>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s-ES" sz="2400" dirty="0" err="1">
                <a:solidFill>
                  <a:srgbClr val="0000FF"/>
                </a:solidFill>
                <a:latin typeface="Consolas" panose="020B0609020204030204" pitchFamily="49" charset="0"/>
              </a:rPr>
              <a:t>int</a:t>
            </a:r>
            <a:r>
              <a:rPr lang="es-ES" sz="2400" dirty="0">
                <a:solidFill>
                  <a:srgbClr val="000000"/>
                </a:solidFill>
                <a:latin typeface="Consolas" panose="020B0609020204030204" pitchFamily="49" charset="0"/>
              </a:rPr>
              <a:t> x, y, * p,*q, ** r;</a:t>
            </a:r>
          </a:p>
          <a:p>
            <a:pPr lvl="1"/>
            <a:r>
              <a:rPr lang="en-US" sz="2400" dirty="0">
                <a:solidFill>
                  <a:srgbClr val="000000"/>
                </a:solidFill>
                <a:latin typeface="Consolas" panose="020B0609020204030204" pitchFamily="49" charset="0"/>
              </a:rPr>
              <a:t>x = 10; y = 12;</a:t>
            </a:r>
          </a:p>
          <a:p>
            <a:pPr lvl="1"/>
            <a:r>
              <a:rPr lang="en-US" sz="2400" dirty="0">
                <a:solidFill>
                  <a:srgbClr val="000000"/>
                </a:solidFill>
                <a:latin typeface="Consolas" panose="020B0609020204030204" pitchFamily="49" charset="0"/>
              </a:rPr>
              <a:t>p = &amp;x;</a:t>
            </a:r>
          </a:p>
          <a:p>
            <a:pPr lvl="1"/>
            <a:r>
              <a:rPr lang="en-US" sz="2400" dirty="0">
                <a:solidFill>
                  <a:srgbClr val="000000"/>
                </a:solidFill>
                <a:latin typeface="Consolas" panose="020B0609020204030204" pitchFamily="49" charset="0"/>
              </a:rPr>
              <a:t>q = &amp;y;</a:t>
            </a:r>
          </a:p>
          <a:p>
            <a:pPr lvl="1"/>
            <a:r>
              <a:rPr lang="en-US" sz="2400" dirty="0">
                <a:solidFill>
                  <a:srgbClr val="000000"/>
                </a:solidFill>
                <a:latin typeface="Consolas" panose="020B0609020204030204" pitchFamily="49" charset="0"/>
              </a:rPr>
              <a:t>r = &amp;p;</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4E5557DD-4627-4AA0-8171-9E0B34AD2291}"/>
              </a:ext>
            </a:extLst>
          </p:cNvPr>
          <p:cNvSpPr/>
          <p:nvPr/>
        </p:nvSpPr>
        <p:spPr>
          <a:xfrm>
            <a:off x="1014210" y="4434390"/>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7" name="Table 16">
            <a:extLst>
              <a:ext uri="{FF2B5EF4-FFF2-40B4-BE49-F238E27FC236}">
                <a16:creationId xmlns:a16="http://schemas.microsoft.com/office/drawing/2014/main" id="{EAE3152D-6FD6-4F14-9530-8547A1CD1ECA}"/>
              </a:ext>
            </a:extLst>
          </p:cNvPr>
          <p:cNvGraphicFramePr>
            <a:graphicFrameLocks noGrp="1"/>
          </p:cNvGraphicFramePr>
          <p:nvPr>
            <p:extLst>
              <p:ext uri="{D42A27DB-BD31-4B8C-83A1-F6EECF244321}">
                <p14:modId xmlns:p14="http://schemas.microsoft.com/office/powerpoint/2010/main" val="313591994"/>
              </p:ext>
            </p:extLst>
          </p:nvPr>
        </p:nvGraphicFramePr>
        <p:xfrm>
          <a:off x="511248" y="3426595"/>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00FFF</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893ACAA-218E-4CA2-B123-F27981662346}"/>
              </a:ext>
            </a:extLst>
          </p:cNvPr>
          <p:cNvSpPr/>
          <p:nvPr/>
        </p:nvSpPr>
        <p:spPr>
          <a:xfrm>
            <a:off x="1018805" y="2957991"/>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9" name="Table 16">
            <a:extLst>
              <a:ext uri="{FF2B5EF4-FFF2-40B4-BE49-F238E27FC236}">
                <a16:creationId xmlns:a16="http://schemas.microsoft.com/office/drawing/2014/main" id="{9BFE1546-4350-43C2-8BE4-89FDABDBBA91}"/>
              </a:ext>
            </a:extLst>
          </p:cNvPr>
          <p:cNvGraphicFramePr>
            <a:graphicFrameLocks noGrp="1"/>
          </p:cNvGraphicFramePr>
          <p:nvPr>
            <p:extLst>
              <p:ext uri="{D42A27DB-BD31-4B8C-83A1-F6EECF244321}">
                <p14:modId xmlns:p14="http://schemas.microsoft.com/office/powerpoint/2010/main" val="3880499333"/>
              </p:ext>
            </p:extLst>
          </p:nvPr>
        </p:nvGraphicFramePr>
        <p:xfrm>
          <a:off x="499447" y="199531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00FFF</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F14AF110-574F-4D8B-A76A-58912A083055}"/>
              </a:ext>
            </a:extLst>
          </p:cNvPr>
          <p:cNvSpPr/>
          <p:nvPr/>
        </p:nvSpPr>
        <p:spPr>
          <a:xfrm>
            <a:off x="923921" y="1491138"/>
            <a:ext cx="503188" cy="523220"/>
          </a:xfrm>
          <a:prstGeom prst="rect">
            <a:avLst/>
          </a:prstGeom>
          <a:noFill/>
          <a:ln>
            <a:noFill/>
          </a:ln>
        </p:spPr>
        <p:txBody>
          <a:bodyPr wrap="square">
            <a:spAutoFit/>
          </a:bodyPr>
          <a:lstStyle/>
          <a:p>
            <a:pPr algn="just"/>
            <a:r>
              <a:rPr lang="en-US" sz="2800" b="1" dirty="0"/>
              <a:t>r</a:t>
            </a:r>
            <a:endParaRPr lang="en-RW" sz="2800" b="1" dirty="0"/>
          </a:p>
        </p:txBody>
      </p:sp>
      <p:cxnSp>
        <p:nvCxnSpPr>
          <p:cNvPr id="11" name="Straight Arrow Connector 10">
            <a:extLst>
              <a:ext uri="{FF2B5EF4-FFF2-40B4-BE49-F238E27FC236}">
                <a16:creationId xmlns:a16="http://schemas.microsoft.com/office/drawing/2014/main" id="{7F4914BC-382C-47F0-8FEF-D0FECEB5E203}"/>
              </a:ext>
            </a:extLst>
          </p:cNvPr>
          <p:cNvCxnSpPr>
            <a:cxnSpLocks/>
          </p:cNvCxnSpPr>
          <p:nvPr/>
        </p:nvCxnSpPr>
        <p:spPr>
          <a:xfrm>
            <a:off x="1596445" y="4280035"/>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64EC9D-258D-40C7-B135-A86260557392}"/>
              </a:ext>
            </a:extLst>
          </p:cNvPr>
          <p:cNvCxnSpPr>
            <a:cxnSpLocks/>
          </p:cNvCxnSpPr>
          <p:nvPr/>
        </p:nvCxnSpPr>
        <p:spPr>
          <a:xfrm flipH="1">
            <a:off x="1639410" y="2848757"/>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7363CE-22CA-44EB-B8D5-DCFAA2CCFC0C}"/>
              </a:ext>
            </a:extLst>
          </p:cNvPr>
          <p:cNvSpPr/>
          <p:nvPr/>
        </p:nvSpPr>
        <p:spPr>
          <a:xfrm>
            <a:off x="1596445" y="2104229"/>
            <a:ext cx="2326199" cy="830997"/>
          </a:xfrm>
          <a:prstGeom prst="rect">
            <a:avLst/>
          </a:prstGeom>
          <a:noFill/>
          <a:ln>
            <a:noFill/>
          </a:ln>
        </p:spPr>
        <p:txBody>
          <a:bodyPr wrap="square">
            <a:spAutoFit/>
          </a:bodyPr>
          <a:lstStyle/>
          <a:p>
            <a:pPr algn="ctr"/>
            <a:r>
              <a:rPr lang="en-US" sz="2400" b="1" i="1" dirty="0">
                <a:solidFill>
                  <a:schemeClr val="accent1"/>
                </a:solidFill>
              </a:rPr>
              <a:t>Pointer to a pointer</a:t>
            </a:r>
            <a:endParaRPr lang="en-RW" sz="2400" b="1" i="1" dirty="0">
              <a:solidFill>
                <a:schemeClr val="accent1"/>
              </a:solidFill>
            </a:endParaRPr>
          </a:p>
        </p:txBody>
      </p:sp>
      <p:sp>
        <p:nvSpPr>
          <p:cNvPr id="14" name="Rectangle 13">
            <a:extLst>
              <a:ext uri="{FF2B5EF4-FFF2-40B4-BE49-F238E27FC236}">
                <a16:creationId xmlns:a16="http://schemas.microsoft.com/office/drawing/2014/main" id="{CCE4465C-9D72-479F-89BF-4C1E5A2A6769}"/>
              </a:ext>
            </a:extLst>
          </p:cNvPr>
          <p:cNvSpPr/>
          <p:nvPr/>
        </p:nvSpPr>
        <p:spPr>
          <a:xfrm>
            <a:off x="1702928" y="3472767"/>
            <a:ext cx="2100446" cy="830997"/>
          </a:xfrm>
          <a:prstGeom prst="rect">
            <a:avLst/>
          </a:prstGeom>
          <a:noFill/>
          <a:ln>
            <a:noFill/>
          </a:ln>
        </p:spPr>
        <p:txBody>
          <a:bodyPr wrap="square">
            <a:spAutoFit/>
          </a:bodyPr>
          <a:lstStyle/>
          <a:p>
            <a:pPr algn="ctr"/>
            <a:r>
              <a:rPr lang="en-US" sz="2400" b="1" i="1" dirty="0">
                <a:solidFill>
                  <a:schemeClr val="accent1"/>
                </a:solidFill>
              </a:rPr>
              <a:t>Pointer to an int</a:t>
            </a:r>
            <a:endParaRPr lang="en-RW" sz="2400" b="1" i="1" dirty="0">
              <a:solidFill>
                <a:schemeClr val="accent1"/>
              </a:solidFill>
            </a:endParaRPr>
          </a:p>
        </p:txBody>
      </p:sp>
      <p:sp>
        <p:nvSpPr>
          <p:cNvPr id="15" name="Rectangle 14">
            <a:extLst>
              <a:ext uri="{FF2B5EF4-FFF2-40B4-BE49-F238E27FC236}">
                <a16:creationId xmlns:a16="http://schemas.microsoft.com/office/drawing/2014/main" id="{95837FAB-4CD8-46B9-9112-202AD72FA088}"/>
              </a:ext>
            </a:extLst>
          </p:cNvPr>
          <p:cNvSpPr/>
          <p:nvPr/>
        </p:nvSpPr>
        <p:spPr>
          <a:xfrm>
            <a:off x="1572882" y="5094834"/>
            <a:ext cx="2100446" cy="461665"/>
          </a:xfrm>
          <a:prstGeom prst="rect">
            <a:avLst/>
          </a:prstGeom>
          <a:noFill/>
          <a:ln>
            <a:noFill/>
          </a:ln>
        </p:spPr>
        <p:txBody>
          <a:bodyPr wrap="square">
            <a:spAutoFit/>
          </a:bodyPr>
          <a:lstStyle/>
          <a:p>
            <a:pPr algn="ctr"/>
            <a:r>
              <a:rPr lang="en-US" sz="2400" b="1" i="1" dirty="0">
                <a:solidFill>
                  <a:schemeClr val="accent1"/>
                </a:solidFill>
              </a:rPr>
              <a:t>Int variable</a:t>
            </a:r>
            <a:endParaRPr lang="en-RW" sz="2400" b="1" i="1" dirty="0">
              <a:solidFill>
                <a:schemeClr val="accent1"/>
              </a:solidFill>
            </a:endParaRPr>
          </a:p>
        </p:txBody>
      </p:sp>
      <p:graphicFrame>
        <p:nvGraphicFramePr>
          <p:cNvPr id="16" name="Table 16">
            <a:extLst>
              <a:ext uri="{FF2B5EF4-FFF2-40B4-BE49-F238E27FC236}">
                <a16:creationId xmlns:a16="http://schemas.microsoft.com/office/drawing/2014/main" id="{B2030CFF-D80C-4644-AB6D-DEC890DB9A6A}"/>
              </a:ext>
            </a:extLst>
          </p:cNvPr>
          <p:cNvGraphicFramePr>
            <a:graphicFrameLocks noGrp="1"/>
          </p:cNvGraphicFramePr>
          <p:nvPr>
            <p:extLst>
              <p:ext uri="{D42A27DB-BD31-4B8C-83A1-F6EECF244321}">
                <p14:modId xmlns:p14="http://schemas.microsoft.com/office/powerpoint/2010/main" val="2459536963"/>
              </p:ext>
            </p:extLst>
          </p:nvPr>
        </p:nvGraphicFramePr>
        <p:xfrm>
          <a:off x="506653" y="4902994"/>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10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Tree>
    <p:extLst>
      <p:ext uri="{BB962C8B-B14F-4D97-AF65-F5344CB8AC3E}">
        <p14:creationId xmlns:p14="http://schemas.microsoft.com/office/powerpoint/2010/main" val="1671130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FFC0-578B-45E5-B6DB-7928C9311726}"/>
              </a:ext>
            </a:extLst>
          </p:cNvPr>
          <p:cNvSpPr>
            <a:spLocks noGrp="1"/>
          </p:cNvSpPr>
          <p:nvPr>
            <p:ph type="title"/>
          </p:nvPr>
        </p:nvSpPr>
        <p:spPr>
          <a:xfrm>
            <a:off x="427382" y="361685"/>
            <a:ext cx="10515600" cy="771344"/>
          </a:xfrm>
        </p:spPr>
        <p:txBody>
          <a:bodyPr>
            <a:normAutofit fontScale="90000"/>
          </a:bodyPr>
          <a:lstStyle/>
          <a:p>
            <a:r>
              <a:rPr lang="en-US" dirty="0"/>
              <a:t>You can now have user defined size array with dynamic allocation</a:t>
            </a:r>
          </a:p>
        </p:txBody>
      </p:sp>
      <p:sp>
        <p:nvSpPr>
          <p:cNvPr id="4" name="Slide Number Placeholder 3">
            <a:extLst>
              <a:ext uri="{FF2B5EF4-FFF2-40B4-BE49-F238E27FC236}">
                <a16:creationId xmlns:a16="http://schemas.microsoft.com/office/drawing/2014/main" id="{68C51C87-38CA-4E3D-9A9D-990FF36AD7B0}"/>
              </a:ext>
            </a:extLst>
          </p:cNvPr>
          <p:cNvSpPr>
            <a:spLocks noGrp="1"/>
          </p:cNvSpPr>
          <p:nvPr>
            <p:ph type="sldNum" sz="quarter" idx="12"/>
          </p:nvPr>
        </p:nvSpPr>
        <p:spPr/>
        <p:txBody>
          <a:bodyPr/>
          <a:lstStyle/>
          <a:p>
            <a:fld id="{583C1354-0F4F-4118-983A-17CBBA946E76}" type="slidenum">
              <a:rPr lang="en-RW" smtClean="0"/>
              <a:t>60</a:t>
            </a:fld>
            <a:endParaRPr lang="en-RW"/>
          </a:p>
        </p:txBody>
      </p:sp>
      <p:pic>
        <p:nvPicPr>
          <p:cNvPr id="6" name="Picture 5">
            <a:extLst>
              <a:ext uri="{FF2B5EF4-FFF2-40B4-BE49-F238E27FC236}">
                <a16:creationId xmlns:a16="http://schemas.microsoft.com/office/drawing/2014/main" id="{95013513-08E9-4AA1-B05A-0235FC88838F}"/>
              </a:ext>
            </a:extLst>
          </p:cNvPr>
          <p:cNvPicPr>
            <a:picLocks noChangeAspect="1"/>
          </p:cNvPicPr>
          <p:nvPr/>
        </p:nvPicPr>
        <p:blipFill>
          <a:blip r:embed="rId2"/>
          <a:stretch>
            <a:fillRect/>
          </a:stretch>
        </p:blipFill>
        <p:spPr>
          <a:xfrm>
            <a:off x="7680295" y="2082221"/>
            <a:ext cx="4084323" cy="1767095"/>
          </a:xfrm>
          <a:prstGeom prst="rect">
            <a:avLst/>
          </a:prstGeom>
        </p:spPr>
      </p:pic>
      <p:sp>
        <p:nvSpPr>
          <p:cNvPr id="7" name="Rectangle 6">
            <a:extLst>
              <a:ext uri="{FF2B5EF4-FFF2-40B4-BE49-F238E27FC236}">
                <a16:creationId xmlns:a16="http://schemas.microsoft.com/office/drawing/2014/main" id="{14D82157-BCA7-4B76-B87B-42AC1ABE1B90}"/>
              </a:ext>
            </a:extLst>
          </p:cNvPr>
          <p:cNvSpPr/>
          <p:nvPr/>
        </p:nvSpPr>
        <p:spPr>
          <a:xfrm>
            <a:off x="427382" y="1093371"/>
            <a:ext cx="9024730" cy="5262979"/>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a:t>
            </a:r>
          </a:p>
          <a:p>
            <a:pPr lvl="1"/>
            <a:r>
              <a:rPr lang="en-US" sz="2400" dirty="0">
                <a:solidFill>
                  <a:srgbClr val="0000FF"/>
                </a:solidFill>
                <a:highlight>
                  <a:srgbClr val="FFFF00"/>
                </a:highlight>
                <a:latin typeface="Consolas" panose="020B0609020204030204" pitchFamily="49" charset="0"/>
              </a:rPr>
              <a:t>int</a:t>
            </a:r>
            <a:r>
              <a:rPr lang="en-US" sz="2400" dirty="0">
                <a:solidFill>
                  <a:srgbClr val="000000"/>
                </a:solidFill>
                <a:highlight>
                  <a:srgbClr val="FFFF00"/>
                </a:highlight>
                <a:latin typeface="Consolas" panose="020B0609020204030204" pitchFamily="49" charset="0"/>
              </a:rPr>
              <a:t> size = 0;</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"Enter the size:"</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a:t>
            </a:r>
            <a:r>
              <a:rPr lang="en-US" sz="2400" dirty="0">
                <a:solidFill>
                  <a:srgbClr val="000000"/>
                </a:solidFill>
                <a:highlight>
                  <a:srgbClr val="FFFF00"/>
                </a:highlight>
                <a:latin typeface="Consolas" panose="020B0609020204030204" pitchFamily="49" charset="0"/>
              </a:rPr>
              <a:t>size</a:t>
            </a:r>
            <a:r>
              <a:rPr lang="en-US" sz="2400" dirty="0">
                <a:solidFill>
                  <a:srgbClr val="000000"/>
                </a:solidFill>
                <a:latin typeface="Consolas" panose="020B0609020204030204" pitchFamily="49" charset="0"/>
              </a:rPr>
              <a:t>;</a:t>
            </a:r>
          </a:p>
          <a:p>
            <a:pPr lvl="1"/>
            <a:r>
              <a:rPr lang="en-US" sz="2400" dirty="0">
                <a:solidFill>
                  <a:srgbClr val="000000"/>
                </a:solidFill>
                <a:latin typeface="Consolas" panose="020B0609020204030204" pitchFamily="49" charset="0"/>
              </a:rPr>
              <a:t>p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a:solidFill>
                  <a:srgbClr val="000000"/>
                </a:solidFill>
                <a:highlight>
                  <a:srgbClr val="FFFF00"/>
                </a:highlight>
                <a:latin typeface="Consolas" panose="020B0609020204030204" pitchFamily="49" charset="0"/>
              </a:rPr>
              <a:t>size</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get a 10-element array</a:t>
            </a:r>
            <a:endParaRPr lang="en-US" sz="2400" dirty="0">
              <a:solidFill>
                <a:srgbClr val="000000"/>
              </a:solidFill>
              <a:latin typeface="Consolas" panose="020B0609020204030204" pitchFamily="49" charset="0"/>
            </a:endParaRPr>
          </a:p>
          <a:p>
            <a:pPr lvl="1"/>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0; i &lt; </a:t>
            </a:r>
            <a:r>
              <a:rPr lang="nn-NO" sz="2400" dirty="0">
                <a:solidFill>
                  <a:srgbClr val="000000"/>
                </a:solidFill>
                <a:highlight>
                  <a:srgbClr val="FFFF00"/>
                </a:highlight>
                <a:latin typeface="Consolas" panose="020B0609020204030204" pitchFamily="49" charset="0"/>
              </a:rPr>
              <a:t>size</a:t>
            </a:r>
            <a:r>
              <a:rPr lang="nn-NO" sz="2400" dirty="0">
                <a:solidFill>
                  <a:srgbClr val="000000"/>
                </a:solidFill>
                <a:latin typeface="Consolas" panose="020B0609020204030204" pitchFamily="49" charset="0"/>
              </a:rPr>
              <a:t>; i++)</a:t>
            </a:r>
          </a:p>
          <a:p>
            <a:pPr lvl="1"/>
            <a:r>
              <a:rPr lang="en-US" sz="2400" dirty="0">
                <a:solidFill>
                  <a:srgbClr val="000000"/>
                </a:solidFill>
                <a:latin typeface="Consolas" panose="020B0609020204030204" pitchFamily="49" charset="0"/>
              </a:rPr>
              <a:t>p[</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delete[]</a:t>
            </a:r>
            <a:r>
              <a:rPr lang="en-US" sz="2400" dirty="0">
                <a:solidFill>
                  <a:srgbClr val="000000"/>
                </a:solidFill>
                <a:latin typeface="Consolas" panose="020B0609020204030204" pitchFamily="49" charset="0"/>
              </a:rPr>
              <a:t> p; </a:t>
            </a:r>
            <a:r>
              <a:rPr lang="en-US" sz="2400" dirty="0">
                <a:solidFill>
                  <a:srgbClr val="008000"/>
                </a:solidFill>
                <a:latin typeface="Consolas" panose="020B0609020204030204" pitchFamily="49" charset="0"/>
              </a:rPr>
              <a:t>// delete the entire array</a:t>
            </a:r>
            <a:endParaRPr lang="en-US" sz="2400" dirty="0">
              <a:solidFill>
                <a:srgbClr val="000000"/>
              </a:solidFill>
              <a:latin typeface="Consolas" panose="020B0609020204030204" pitchFamily="49" charset="0"/>
            </a:endParaRP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5F389917-2EDE-4BA4-8F75-0DC0B81D6CE2}"/>
              </a:ext>
            </a:extLst>
          </p:cNvPr>
          <p:cNvSpPr txBox="1"/>
          <p:nvPr/>
        </p:nvSpPr>
        <p:spPr>
          <a:xfrm>
            <a:off x="8494643" y="4316606"/>
            <a:ext cx="3524316" cy="1938992"/>
          </a:xfrm>
          <a:prstGeom prst="rect">
            <a:avLst/>
          </a:prstGeom>
          <a:solidFill>
            <a:schemeClr val="accent6">
              <a:lumMod val="60000"/>
              <a:lumOff val="40000"/>
            </a:schemeClr>
          </a:solidFill>
        </p:spPr>
        <p:txBody>
          <a:bodyPr wrap="square" rtlCol="0">
            <a:spAutoFit/>
          </a:bodyPr>
          <a:lstStyle/>
          <a:p>
            <a:pPr algn="ctr"/>
            <a:r>
              <a:rPr lang="en-US" sz="2400" i="1" dirty="0"/>
              <a:t>Make sure to access only those memory that you allocated, otherwise your compiler will give exception in this case</a:t>
            </a:r>
          </a:p>
        </p:txBody>
      </p:sp>
    </p:spTree>
    <p:extLst>
      <p:ext uri="{BB962C8B-B14F-4D97-AF65-F5344CB8AC3E}">
        <p14:creationId xmlns:p14="http://schemas.microsoft.com/office/powerpoint/2010/main" val="1211959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61</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2083144" y="2509918"/>
            <a:ext cx="8025723" cy="2123658"/>
          </a:xfrm>
          <a:prstGeom prst="rect">
            <a:avLst/>
          </a:prstGeom>
        </p:spPr>
        <p:txBody>
          <a:bodyPr wrap="none">
            <a:spAutoFit/>
          </a:bodyPr>
          <a:lstStyle/>
          <a:p>
            <a:pPr algn="ctr"/>
            <a:r>
              <a:rPr lang="en-US" sz="6600" b="1" dirty="0"/>
              <a:t>Practice questions v10</a:t>
            </a:r>
          </a:p>
          <a:p>
            <a:pPr algn="ctr"/>
            <a:r>
              <a:rPr lang="en-US" sz="6600" b="1" dirty="0"/>
              <a:t>Q4</a:t>
            </a:r>
          </a:p>
        </p:txBody>
      </p:sp>
    </p:spTree>
    <p:extLst>
      <p:ext uri="{BB962C8B-B14F-4D97-AF65-F5344CB8AC3E}">
        <p14:creationId xmlns:p14="http://schemas.microsoft.com/office/powerpoint/2010/main" val="3258108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490A-C79D-4827-B3E2-E39A17F4E3F5}"/>
              </a:ext>
            </a:extLst>
          </p:cNvPr>
          <p:cNvSpPr>
            <a:spLocks noGrp="1"/>
          </p:cNvSpPr>
          <p:nvPr>
            <p:ph type="title"/>
          </p:nvPr>
        </p:nvSpPr>
        <p:spPr>
          <a:xfrm>
            <a:off x="119268" y="296499"/>
            <a:ext cx="10515600" cy="771344"/>
          </a:xfrm>
        </p:spPr>
        <p:txBody>
          <a:bodyPr/>
          <a:lstStyle/>
          <a:p>
            <a:r>
              <a:rPr lang="en-US" dirty="0"/>
              <a:t>Q4</a:t>
            </a:r>
          </a:p>
        </p:txBody>
      </p:sp>
      <p:sp>
        <p:nvSpPr>
          <p:cNvPr id="4" name="Slide Number Placeholder 3">
            <a:extLst>
              <a:ext uri="{FF2B5EF4-FFF2-40B4-BE49-F238E27FC236}">
                <a16:creationId xmlns:a16="http://schemas.microsoft.com/office/drawing/2014/main" id="{94879BC6-57E9-4DCF-A44B-F0F0CBF944FA}"/>
              </a:ext>
            </a:extLst>
          </p:cNvPr>
          <p:cNvSpPr>
            <a:spLocks noGrp="1"/>
          </p:cNvSpPr>
          <p:nvPr>
            <p:ph type="sldNum" sz="quarter" idx="12"/>
          </p:nvPr>
        </p:nvSpPr>
        <p:spPr/>
        <p:txBody>
          <a:bodyPr/>
          <a:lstStyle/>
          <a:p>
            <a:fld id="{583C1354-0F4F-4118-983A-17CBBA946E76}" type="slidenum">
              <a:rPr lang="en-RW" smtClean="0"/>
              <a:t>62</a:t>
            </a:fld>
            <a:endParaRPr lang="en-RW"/>
          </a:p>
        </p:txBody>
      </p:sp>
      <p:sp>
        <p:nvSpPr>
          <p:cNvPr id="5" name="Rectangle 4">
            <a:extLst>
              <a:ext uri="{FF2B5EF4-FFF2-40B4-BE49-F238E27FC236}">
                <a16:creationId xmlns:a16="http://schemas.microsoft.com/office/drawing/2014/main" id="{A671C3D9-33B4-44AF-9A50-A6BFCD99EC57}"/>
              </a:ext>
            </a:extLst>
          </p:cNvPr>
          <p:cNvSpPr/>
          <p:nvPr/>
        </p:nvSpPr>
        <p:spPr>
          <a:xfrm>
            <a:off x="331305" y="1198908"/>
            <a:ext cx="7341704" cy="5026376"/>
          </a:xfrm>
          <a:prstGeom prst="rect">
            <a:avLst/>
          </a:prstGeom>
        </p:spPr>
        <p:txBody>
          <a:bodyPr wrap="square">
            <a:spAutoFit/>
          </a:bodyPr>
          <a:lstStyle/>
          <a:p>
            <a:pPr>
              <a:lnSpc>
                <a:spcPct val="115000"/>
              </a:lnSpc>
            </a:pP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 10;</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 =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02BF7A0-D179-4BE8-BC85-FF2C0424C8F3}"/>
              </a:ext>
            </a:extLst>
          </p:cNvPr>
          <p:cNvGraphicFramePr>
            <a:graphicFrameLocks noGrp="1"/>
          </p:cNvGraphicFramePr>
          <p:nvPr/>
        </p:nvGraphicFramePr>
        <p:xfrm>
          <a:off x="5053744" y="1630649"/>
          <a:ext cx="7093853" cy="1074331"/>
        </p:xfrm>
        <a:graphic>
          <a:graphicData uri="http://schemas.openxmlformats.org/drawingml/2006/table">
            <a:tbl>
              <a:tblPr firstRow="1" firstCol="1" bandRow="1">
                <a:tableStyleId>{5C22544A-7EE6-4342-B048-85BDC9FD1C3A}</a:tableStyleId>
              </a:tblPr>
              <a:tblGrid>
                <a:gridCol w="657752">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b="0" dirty="0">
                          <a:solidFill>
                            <a:sysClr val="windowText" lastClr="000000"/>
                          </a:solidFill>
                          <a:effectLst/>
                        </a:rPr>
                        <a:t>0</a:t>
                      </a:r>
                      <a:endParaRPr lang="en-US" sz="24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graphicFrame>
        <p:nvGraphicFramePr>
          <p:cNvPr id="8" name="Table 16">
            <a:extLst>
              <a:ext uri="{FF2B5EF4-FFF2-40B4-BE49-F238E27FC236}">
                <a16:creationId xmlns:a16="http://schemas.microsoft.com/office/drawing/2014/main" id="{9CE288CD-1679-4D61-AF5D-44C7AF0F656B}"/>
              </a:ext>
            </a:extLst>
          </p:cNvPr>
          <p:cNvGraphicFramePr>
            <a:graphicFrameLocks noGrp="1"/>
          </p:cNvGraphicFramePr>
          <p:nvPr/>
        </p:nvGraphicFramePr>
        <p:xfrm>
          <a:off x="6272469" y="3548626"/>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0FF0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3A689C21-F8E5-452D-97A0-ED54930DE467}"/>
              </a:ext>
            </a:extLst>
          </p:cNvPr>
          <p:cNvSpPr/>
          <p:nvPr/>
        </p:nvSpPr>
        <p:spPr>
          <a:xfrm>
            <a:off x="7553741" y="3688531"/>
            <a:ext cx="927662" cy="461665"/>
          </a:xfrm>
          <a:prstGeom prst="rect">
            <a:avLst/>
          </a:prstGeom>
          <a:noFill/>
          <a:ln>
            <a:noFill/>
          </a:ln>
        </p:spPr>
        <p:txBody>
          <a:bodyPr wrap="square">
            <a:spAutoFit/>
          </a:bodyPr>
          <a:lstStyle/>
          <a:p>
            <a:pPr algn="ctr"/>
            <a:r>
              <a:rPr lang="en-US" sz="2400" b="1" dirty="0">
                <a:highlight>
                  <a:srgbClr val="FFFF00"/>
                </a:highlight>
              </a:rPr>
              <a:t>a</a:t>
            </a:r>
            <a:endParaRPr lang="en-RW" sz="2400" b="1" dirty="0">
              <a:highlight>
                <a:srgbClr val="FFFF00"/>
              </a:highlight>
            </a:endParaRPr>
          </a:p>
        </p:txBody>
      </p:sp>
      <p:cxnSp>
        <p:nvCxnSpPr>
          <p:cNvPr id="10" name="Straight Arrow Connector 9">
            <a:extLst>
              <a:ext uri="{FF2B5EF4-FFF2-40B4-BE49-F238E27FC236}">
                <a16:creationId xmlns:a16="http://schemas.microsoft.com/office/drawing/2014/main" id="{4275DF65-05C5-4285-900C-0D119BFB018F}"/>
              </a:ext>
            </a:extLst>
          </p:cNvPr>
          <p:cNvCxnSpPr>
            <a:cxnSpLocks/>
            <a:stCxn id="8" idx="0"/>
          </p:cNvCxnSpPr>
          <p:nvPr/>
        </p:nvCxnSpPr>
        <p:spPr>
          <a:xfrm flipH="1" flipV="1">
            <a:off x="5406890" y="2704980"/>
            <a:ext cx="1613474" cy="843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13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490A-C79D-4827-B3E2-E39A17F4E3F5}"/>
              </a:ext>
            </a:extLst>
          </p:cNvPr>
          <p:cNvSpPr>
            <a:spLocks noGrp="1"/>
          </p:cNvSpPr>
          <p:nvPr>
            <p:ph type="title"/>
          </p:nvPr>
        </p:nvSpPr>
        <p:spPr>
          <a:xfrm>
            <a:off x="119268" y="296499"/>
            <a:ext cx="10515600" cy="771344"/>
          </a:xfrm>
        </p:spPr>
        <p:txBody>
          <a:bodyPr/>
          <a:lstStyle/>
          <a:p>
            <a:r>
              <a:rPr lang="en-US" dirty="0"/>
              <a:t>Q4</a:t>
            </a:r>
          </a:p>
        </p:txBody>
      </p:sp>
      <p:sp>
        <p:nvSpPr>
          <p:cNvPr id="4" name="Slide Number Placeholder 3">
            <a:extLst>
              <a:ext uri="{FF2B5EF4-FFF2-40B4-BE49-F238E27FC236}">
                <a16:creationId xmlns:a16="http://schemas.microsoft.com/office/drawing/2014/main" id="{94879BC6-57E9-4DCF-A44B-F0F0CBF944FA}"/>
              </a:ext>
            </a:extLst>
          </p:cNvPr>
          <p:cNvSpPr>
            <a:spLocks noGrp="1"/>
          </p:cNvSpPr>
          <p:nvPr>
            <p:ph type="sldNum" sz="quarter" idx="12"/>
          </p:nvPr>
        </p:nvSpPr>
        <p:spPr/>
        <p:txBody>
          <a:bodyPr/>
          <a:lstStyle/>
          <a:p>
            <a:fld id="{583C1354-0F4F-4118-983A-17CBBA946E76}" type="slidenum">
              <a:rPr lang="en-RW" smtClean="0"/>
              <a:t>63</a:t>
            </a:fld>
            <a:endParaRPr lang="en-RW"/>
          </a:p>
        </p:txBody>
      </p:sp>
      <p:sp>
        <p:nvSpPr>
          <p:cNvPr id="5" name="Rectangle 4">
            <a:extLst>
              <a:ext uri="{FF2B5EF4-FFF2-40B4-BE49-F238E27FC236}">
                <a16:creationId xmlns:a16="http://schemas.microsoft.com/office/drawing/2014/main" id="{A671C3D9-33B4-44AF-9A50-A6BFCD99EC57}"/>
              </a:ext>
            </a:extLst>
          </p:cNvPr>
          <p:cNvSpPr/>
          <p:nvPr/>
        </p:nvSpPr>
        <p:spPr>
          <a:xfrm>
            <a:off x="331305" y="1198908"/>
            <a:ext cx="7341704" cy="5026376"/>
          </a:xfrm>
          <a:prstGeom prst="rect">
            <a:avLst/>
          </a:prstGeom>
        </p:spPr>
        <p:txBody>
          <a:bodyPr wrap="square">
            <a:spAutoFit/>
          </a:bodyPr>
          <a:lstStyle/>
          <a:p>
            <a:pPr>
              <a:lnSpc>
                <a:spcPct val="115000"/>
              </a:lnSpc>
            </a:pP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 +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02BF7A0-D179-4BE8-BC85-FF2C0424C8F3}"/>
              </a:ext>
            </a:extLst>
          </p:cNvPr>
          <p:cNvGraphicFramePr>
            <a:graphicFrameLocks noGrp="1"/>
          </p:cNvGraphicFramePr>
          <p:nvPr/>
        </p:nvGraphicFramePr>
        <p:xfrm>
          <a:off x="5053744" y="1630649"/>
          <a:ext cx="7093853" cy="1074331"/>
        </p:xfrm>
        <a:graphic>
          <a:graphicData uri="http://schemas.openxmlformats.org/drawingml/2006/table">
            <a:tbl>
              <a:tblPr firstRow="1" firstCol="1" bandRow="1">
                <a:tableStyleId>{5C22544A-7EE6-4342-B048-85BDC9FD1C3A}</a:tableStyleId>
              </a:tblPr>
              <a:tblGrid>
                <a:gridCol w="657752">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kumimoji="0" lang="en-US" sz="2400" b="1" i="0" u="none" strike="sngStrike" kern="1200" cap="none" spc="0" normalizeH="0" baseline="0" noProof="0" dirty="0">
                          <a:ln>
                            <a:noFill/>
                          </a:ln>
                          <a:solidFill>
                            <a:sysClr val="windowText" lastClr="000000"/>
                          </a:solidFill>
                          <a:effectLst/>
                          <a:highlight>
                            <a:srgbClr val="FFFF00"/>
                          </a:highlight>
                          <a:uLnTx/>
                          <a:uFillTx/>
                          <a:latin typeface="Calibri" panose="020F0502020204030204" pitchFamily="34" charset="0"/>
                          <a:ea typeface="Calibri" panose="020F0502020204030204" pitchFamily="34" charset="0"/>
                          <a:cs typeface="Times New Roman" panose="02020603050405020304" pitchFamily="18" charset="0"/>
                        </a:rPr>
                        <a:t>G</a:t>
                      </a:r>
                      <a:r>
                        <a:rPr kumimoji="0" lang="en-US" sz="2400" b="1" i="0" u="none" strike="noStrike" kern="1200" cap="none" spc="0" normalizeH="0" baseline="0" noProof="0" dirty="0">
                          <a:ln>
                            <a:noFill/>
                          </a:ln>
                          <a:solidFill>
                            <a:sysClr val="windowText" lastClr="000000"/>
                          </a:solidFill>
                          <a:effectLst/>
                          <a:highlight>
                            <a:srgbClr val="FFFF00"/>
                          </a:highlight>
                          <a:uLnTx/>
                          <a:uFillTx/>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ysClr val="windowText" lastClr="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b="0" dirty="0">
                          <a:solidFill>
                            <a:sysClr val="windowText" lastClr="000000"/>
                          </a:solidFill>
                          <a:effectLst/>
                        </a:rPr>
                        <a:t>0</a:t>
                      </a:r>
                      <a:endParaRPr lang="en-US" sz="24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graphicFrame>
        <p:nvGraphicFramePr>
          <p:cNvPr id="8" name="Table 16">
            <a:extLst>
              <a:ext uri="{FF2B5EF4-FFF2-40B4-BE49-F238E27FC236}">
                <a16:creationId xmlns:a16="http://schemas.microsoft.com/office/drawing/2014/main" id="{9CE288CD-1679-4D61-AF5D-44C7AF0F656B}"/>
              </a:ext>
            </a:extLst>
          </p:cNvPr>
          <p:cNvGraphicFramePr>
            <a:graphicFrameLocks noGrp="1"/>
          </p:cNvGraphicFramePr>
          <p:nvPr/>
        </p:nvGraphicFramePr>
        <p:xfrm>
          <a:off x="6272469" y="3548626"/>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0FF0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3A689C21-F8E5-452D-97A0-ED54930DE467}"/>
              </a:ext>
            </a:extLst>
          </p:cNvPr>
          <p:cNvSpPr/>
          <p:nvPr/>
        </p:nvSpPr>
        <p:spPr>
          <a:xfrm>
            <a:off x="7553741" y="3688531"/>
            <a:ext cx="927662" cy="461665"/>
          </a:xfrm>
          <a:prstGeom prst="rect">
            <a:avLst/>
          </a:prstGeom>
          <a:noFill/>
          <a:ln>
            <a:noFill/>
          </a:ln>
        </p:spPr>
        <p:txBody>
          <a:bodyPr wrap="square">
            <a:spAutoFit/>
          </a:bodyPr>
          <a:lstStyle/>
          <a:p>
            <a:pPr algn="ctr"/>
            <a:r>
              <a:rPr lang="en-US" sz="2400" b="1" dirty="0">
                <a:highlight>
                  <a:srgbClr val="FFFF00"/>
                </a:highlight>
              </a:rPr>
              <a:t>a</a:t>
            </a:r>
            <a:endParaRPr lang="en-RW" sz="2400" b="1" dirty="0">
              <a:highlight>
                <a:srgbClr val="FFFF00"/>
              </a:highlight>
            </a:endParaRPr>
          </a:p>
        </p:txBody>
      </p:sp>
      <p:cxnSp>
        <p:nvCxnSpPr>
          <p:cNvPr id="10" name="Straight Arrow Connector 9">
            <a:extLst>
              <a:ext uri="{FF2B5EF4-FFF2-40B4-BE49-F238E27FC236}">
                <a16:creationId xmlns:a16="http://schemas.microsoft.com/office/drawing/2014/main" id="{4275DF65-05C5-4285-900C-0D119BFB018F}"/>
              </a:ext>
            </a:extLst>
          </p:cNvPr>
          <p:cNvCxnSpPr>
            <a:cxnSpLocks/>
            <a:stCxn id="8" idx="0"/>
          </p:cNvCxnSpPr>
          <p:nvPr/>
        </p:nvCxnSpPr>
        <p:spPr>
          <a:xfrm flipH="1" flipV="1">
            <a:off x="5406890" y="2704980"/>
            <a:ext cx="1613474" cy="843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877F98C-3175-49EE-ACE9-8EF0DCDC79D6}"/>
              </a:ext>
            </a:extLst>
          </p:cNvPr>
          <p:cNvSpPr/>
          <p:nvPr/>
        </p:nvSpPr>
        <p:spPr>
          <a:xfrm>
            <a:off x="7553741" y="4178832"/>
            <a:ext cx="3452986" cy="461665"/>
          </a:xfrm>
          <a:prstGeom prst="rect">
            <a:avLst/>
          </a:prstGeom>
        </p:spPr>
        <p:txBody>
          <a:bodyPr wrap="square">
            <a:spAutoFit/>
          </a:bodyPr>
          <a:lstStyle/>
          <a:p>
            <a:pPr algn="ctr"/>
            <a:r>
              <a:rPr lang="en-US" sz="2400" b="1" dirty="0">
                <a:latin typeface="Consolas" panose="020B0609020204030204" pitchFamily="49" charset="0"/>
                <a:ea typeface="Calibri" panose="020F0502020204030204" pitchFamily="34" charset="0"/>
                <a:cs typeface="Consolas" panose="020B0609020204030204" pitchFamily="49" charset="0"/>
              </a:rPr>
              <a:t>*(</a:t>
            </a:r>
            <a:r>
              <a:rPr lang="en-US" sz="2400" b="1" dirty="0" err="1">
                <a:latin typeface="Consolas" panose="020B0609020204030204" pitchFamily="49" charset="0"/>
                <a:ea typeface="Calibri" panose="020F0502020204030204" pitchFamily="34" charset="0"/>
                <a:cs typeface="Consolas" panose="020B0609020204030204" pitchFamily="49" charset="0"/>
              </a:rPr>
              <a:t>a+i</a:t>
            </a:r>
            <a:r>
              <a:rPr lang="en-US" sz="2400" b="1" dirty="0">
                <a:latin typeface="Consolas" panose="020B0609020204030204" pitchFamily="49" charset="0"/>
                <a:ea typeface="Calibri" panose="020F0502020204030204" pitchFamily="34" charset="0"/>
                <a:cs typeface="Consolas" panose="020B0609020204030204" pitchFamily="49" charset="0"/>
              </a:rPr>
              <a:t>)   =       </a:t>
            </a:r>
            <a:r>
              <a:rPr lang="en-US" sz="2400" b="1" dirty="0" err="1">
                <a:latin typeface="Consolas" panose="020B0609020204030204" pitchFamily="49" charset="0"/>
                <a:ea typeface="Calibri" panose="020F0502020204030204" pitchFamily="34" charset="0"/>
                <a:cs typeface="Consolas" panose="020B0609020204030204" pitchFamily="49" charset="0"/>
              </a:rPr>
              <a:t>i</a:t>
            </a:r>
            <a:endParaRPr lang="en-US" sz="2400" b="1" dirty="0"/>
          </a:p>
        </p:txBody>
      </p:sp>
      <p:sp>
        <p:nvSpPr>
          <p:cNvPr id="15" name="Arrow: Down 14">
            <a:extLst>
              <a:ext uri="{FF2B5EF4-FFF2-40B4-BE49-F238E27FC236}">
                <a16:creationId xmlns:a16="http://schemas.microsoft.com/office/drawing/2014/main" id="{33E6437D-36A9-4209-9191-951AC72D6C96}"/>
              </a:ext>
            </a:extLst>
          </p:cNvPr>
          <p:cNvSpPr/>
          <p:nvPr/>
        </p:nvSpPr>
        <p:spPr>
          <a:xfrm>
            <a:off x="9254959" y="4606267"/>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4E0771-A98C-4983-AB4A-63F9A77519C3}"/>
              </a:ext>
            </a:extLst>
          </p:cNvPr>
          <p:cNvSpPr/>
          <p:nvPr/>
        </p:nvSpPr>
        <p:spPr>
          <a:xfrm>
            <a:off x="7553741" y="4769594"/>
            <a:ext cx="5088832"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*(001+0)  =   0</a:t>
            </a:r>
            <a:endParaRPr lang="en-US" sz="2400" b="1" dirty="0"/>
          </a:p>
        </p:txBody>
      </p:sp>
      <p:sp>
        <p:nvSpPr>
          <p:cNvPr id="17" name="Rectangle 16">
            <a:extLst>
              <a:ext uri="{FF2B5EF4-FFF2-40B4-BE49-F238E27FC236}">
                <a16:creationId xmlns:a16="http://schemas.microsoft.com/office/drawing/2014/main" id="{E1D092F5-B9E7-45D4-9CF7-C62A43CC6998}"/>
              </a:ext>
            </a:extLst>
          </p:cNvPr>
          <p:cNvSpPr/>
          <p:nvPr/>
        </p:nvSpPr>
        <p:spPr>
          <a:xfrm>
            <a:off x="9799117" y="3053741"/>
            <a:ext cx="2247947" cy="1077218"/>
          </a:xfrm>
          <a:prstGeom prst="rect">
            <a:avLst/>
          </a:prstGeom>
          <a:solidFill>
            <a:schemeClr val="accent4">
              <a:lumMod val="20000"/>
              <a:lumOff val="80000"/>
            </a:schemeClr>
          </a:solidFill>
          <a:ln>
            <a:solidFill>
              <a:srgbClr val="00B0F0"/>
            </a:solidFill>
          </a:ln>
        </p:spPr>
        <p:txBody>
          <a:bodyPr wrap="square">
            <a:spAutoFit/>
          </a:bodyPr>
          <a:lstStyle/>
          <a:p>
            <a:pPr algn="ctr"/>
            <a:r>
              <a:rPr lang="en-US" sz="3200" b="1" dirty="0">
                <a:highlight>
                  <a:srgbClr val="FFFF00"/>
                </a:highlight>
              </a:rPr>
              <a:t>Iteration#0:</a:t>
            </a:r>
          </a:p>
          <a:p>
            <a:pPr algn="ctr"/>
            <a:r>
              <a:rPr lang="en-US" sz="3200" b="1" dirty="0" err="1">
                <a:highlight>
                  <a:srgbClr val="FFFF00"/>
                </a:highlight>
              </a:rPr>
              <a:t>i</a:t>
            </a:r>
            <a:r>
              <a:rPr lang="en-US" sz="3200" b="1" dirty="0">
                <a:highlight>
                  <a:srgbClr val="FFFF00"/>
                </a:highlight>
              </a:rPr>
              <a:t>=0</a:t>
            </a:r>
            <a:endParaRPr lang="en-RW" sz="3200" b="1" dirty="0">
              <a:highlight>
                <a:srgbClr val="FFFF00"/>
              </a:highlight>
            </a:endParaRPr>
          </a:p>
        </p:txBody>
      </p:sp>
      <p:sp>
        <p:nvSpPr>
          <p:cNvPr id="18" name="Arrow: Down 17">
            <a:extLst>
              <a:ext uri="{FF2B5EF4-FFF2-40B4-BE49-F238E27FC236}">
                <a16:creationId xmlns:a16="http://schemas.microsoft.com/office/drawing/2014/main" id="{0D2AB3D0-26C4-40C9-AEF0-6D7D9618BE51}"/>
              </a:ext>
            </a:extLst>
          </p:cNvPr>
          <p:cNvSpPr/>
          <p:nvPr/>
        </p:nvSpPr>
        <p:spPr>
          <a:xfrm>
            <a:off x="9268211" y="5252448"/>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24F7A7-755B-4E91-8877-DBE4D22721C7}"/>
              </a:ext>
            </a:extLst>
          </p:cNvPr>
          <p:cNvSpPr/>
          <p:nvPr/>
        </p:nvSpPr>
        <p:spPr>
          <a:xfrm>
            <a:off x="7566993" y="5415775"/>
            <a:ext cx="5088832"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*(001)    =   0</a:t>
            </a:r>
            <a:endParaRPr lang="en-US" sz="2400" b="1" dirty="0"/>
          </a:p>
        </p:txBody>
      </p:sp>
      <p:sp>
        <p:nvSpPr>
          <p:cNvPr id="20" name="Arrow: Down 19">
            <a:extLst>
              <a:ext uri="{FF2B5EF4-FFF2-40B4-BE49-F238E27FC236}">
                <a16:creationId xmlns:a16="http://schemas.microsoft.com/office/drawing/2014/main" id="{EC9F7D12-D0D5-4B82-BC74-63A831F63017}"/>
              </a:ext>
            </a:extLst>
          </p:cNvPr>
          <p:cNvSpPr/>
          <p:nvPr/>
        </p:nvSpPr>
        <p:spPr>
          <a:xfrm>
            <a:off x="9314593" y="5789481"/>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89D68-5716-4C61-A63E-38934DE1C2ED}"/>
              </a:ext>
            </a:extLst>
          </p:cNvPr>
          <p:cNvSpPr/>
          <p:nvPr/>
        </p:nvSpPr>
        <p:spPr>
          <a:xfrm>
            <a:off x="6924262" y="5952808"/>
            <a:ext cx="5088832" cy="461665"/>
          </a:xfrm>
          <a:prstGeom prst="rect">
            <a:avLst/>
          </a:prstGeom>
        </p:spPr>
        <p:txBody>
          <a:bodyPr wrap="square">
            <a:spAutoFit/>
          </a:bodyPr>
          <a:lstStyle/>
          <a:p>
            <a:r>
              <a:rPr lang="en-US" sz="2400" b="1" dirty="0">
                <a:highlight>
                  <a:srgbClr val="FFFF00"/>
                </a:highlight>
                <a:latin typeface="Consolas" panose="020B0609020204030204" pitchFamily="49" charset="0"/>
                <a:ea typeface="Calibri" panose="020F0502020204030204" pitchFamily="34" charset="0"/>
                <a:cs typeface="Consolas" panose="020B0609020204030204" pitchFamily="49" charset="0"/>
              </a:rPr>
              <a:t>Value at 001  =   0</a:t>
            </a:r>
            <a:endParaRPr lang="en-US" sz="2400" b="1" dirty="0">
              <a:highlight>
                <a:srgbClr val="FFFF00"/>
              </a:highlight>
            </a:endParaRPr>
          </a:p>
        </p:txBody>
      </p:sp>
    </p:spTree>
    <p:extLst>
      <p:ext uri="{BB962C8B-B14F-4D97-AF65-F5344CB8AC3E}">
        <p14:creationId xmlns:p14="http://schemas.microsoft.com/office/powerpoint/2010/main" val="3853236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490A-C79D-4827-B3E2-E39A17F4E3F5}"/>
              </a:ext>
            </a:extLst>
          </p:cNvPr>
          <p:cNvSpPr>
            <a:spLocks noGrp="1"/>
          </p:cNvSpPr>
          <p:nvPr>
            <p:ph type="title"/>
          </p:nvPr>
        </p:nvSpPr>
        <p:spPr>
          <a:xfrm>
            <a:off x="119268" y="296499"/>
            <a:ext cx="10515600" cy="771344"/>
          </a:xfrm>
        </p:spPr>
        <p:txBody>
          <a:bodyPr/>
          <a:lstStyle/>
          <a:p>
            <a:r>
              <a:rPr lang="en-US" dirty="0"/>
              <a:t>Q4</a:t>
            </a:r>
          </a:p>
        </p:txBody>
      </p:sp>
      <p:sp>
        <p:nvSpPr>
          <p:cNvPr id="4" name="Slide Number Placeholder 3">
            <a:extLst>
              <a:ext uri="{FF2B5EF4-FFF2-40B4-BE49-F238E27FC236}">
                <a16:creationId xmlns:a16="http://schemas.microsoft.com/office/drawing/2014/main" id="{94879BC6-57E9-4DCF-A44B-F0F0CBF944FA}"/>
              </a:ext>
            </a:extLst>
          </p:cNvPr>
          <p:cNvSpPr>
            <a:spLocks noGrp="1"/>
          </p:cNvSpPr>
          <p:nvPr>
            <p:ph type="sldNum" sz="quarter" idx="12"/>
          </p:nvPr>
        </p:nvSpPr>
        <p:spPr/>
        <p:txBody>
          <a:bodyPr/>
          <a:lstStyle/>
          <a:p>
            <a:fld id="{583C1354-0F4F-4118-983A-17CBBA946E76}" type="slidenum">
              <a:rPr lang="en-RW" smtClean="0"/>
              <a:t>64</a:t>
            </a:fld>
            <a:endParaRPr lang="en-RW"/>
          </a:p>
        </p:txBody>
      </p:sp>
      <p:sp>
        <p:nvSpPr>
          <p:cNvPr id="5" name="Rectangle 4">
            <a:extLst>
              <a:ext uri="{FF2B5EF4-FFF2-40B4-BE49-F238E27FC236}">
                <a16:creationId xmlns:a16="http://schemas.microsoft.com/office/drawing/2014/main" id="{A671C3D9-33B4-44AF-9A50-A6BFCD99EC57}"/>
              </a:ext>
            </a:extLst>
          </p:cNvPr>
          <p:cNvSpPr/>
          <p:nvPr/>
        </p:nvSpPr>
        <p:spPr>
          <a:xfrm>
            <a:off x="331305" y="1198908"/>
            <a:ext cx="7341704" cy="5026376"/>
          </a:xfrm>
          <a:prstGeom prst="rect">
            <a:avLst/>
          </a:prstGeom>
        </p:spPr>
        <p:txBody>
          <a:bodyPr wrap="square">
            <a:spAutoFit/>
          </a:bodyPr>
          <a:lstStyle/>
          <a:p>
            <a:pPr>
              <a:lnSpc>
                <a:spcPct val="115000"/>
              </a:lnSpc>
            </a:pPr>
            <a:r>
              <a:rPr lang="en-US" sz="20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highlight>
                  <a:srgbClr val="FECECE"/>
                </a:highlight>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*(a +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 = </a:t>
            </a:r>
            <a:r>
              <a:rPr lang="en-US" sz="2000" dirty="0" err="1">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highlight>
                  <a:srgbClr val="FECECE"/>
                </a:highlight>
                <a:latin typeface="Consolas" panose="020B0609020204030204" pitchFamily="49" charset="0"/>
                <a:ea typeface="Calibri" panose="020F0502020204030204" pitchFamily="34" charset="0"/>
                <a:cs typeface="Consolas" panose="020B0609020204030204" pitchFamily="49" charset="0"/>
              </a:rPr>
              <a:t>;</a:t>
            </a:r>
            <a:endParaRPr lang="en-US" sz="2800" dirty="0">
              <a:highlight>
                <a:srgbClr val="FECECE"/>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array_size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02BF7A0-D179-4BE8-BC85-FF2C0424C8F3}"/>
              </a:ext>
            </a:extLst>
          </p:cNvPr>
          <p:cNvGraphicFramePr>
            <a:graphicFrameLocks noGrp="1"/>
          </p:cNvGraphicFramePr>
          <p:nvPr/>
        </p:nvGraphicFramePr>
        <p:xfrm>
          <a:off x="5053744" y="1630649"/>
          <a:ext cx="7093853" cy="1074331"/>
        </p:xfrm>
        <a:graphic>
          <a:graphicData uri="http://schemas.openxmlformats.org/drawingml/2006/table">
            <a:tbl>
              <a:tblPr firstRow="1" firstCol="1" bandRow="1">
                <a:tableStyleId>{5C22544A-7EE6-4342-B048-85BDC9FD1C3A}</a:tableStyleId>
              </a:tblPr>
              <a:tblGrid>
                <a:gridCol w="657752">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sngStrike" kern="1200" cap="none" spc="0" normalizeH="0" baseline="0" noProof="0" dirty="0">
                          <a:ln>
                            <a:noFill/>
                          </a:ln>
                          <a:solidFill>
                            <a:sysClr val="windowText" lastClr="000000"/>
                          </a:solidFill>
                          <a:effectLst/>
                          <a:highlight>
                            <a:srgbClr val="FFFF00"/>
                          </a:highlight>
                          <a:uLnTx/>
                          <a:uFillTx/>
                          <a:latin typeface="Calibri" panose="020F0502020204030204" pitchFamily="34" charset="0"/>
                          <a:ea typeface="Calibri" panose="020F0502020204030204" pitchFamily="34" charset="0"/>
                          <a:cs typeface="Times New Roman" panose="02020603050405020304" pitchFamily="18" charset="0"/>
                        </a:rPr>
                        <a:t>G</a:t>
                      </a:r>
                      <a:r>
                        <a:rPr kumimoji="0" lang="en-US" sz="2400" b="1" i="0" u="none" strike="noStrike" kern="1200" cap="none" spc="0" normalizeH="0" baseline="0" noProof="0" dirty="0">
                          <a:ln>
                            <a:noFill/>
                          </a:ln>
                          <a:solidFill>
                            <a:sysClr val="windowText" lastClr="000000"/>
                          </a:solidFill>
                          <a:effectLst/>
                          <a:highlight>
                            <a:srgbClr val="FFFF00"/>
                          </a:highlight>
                          <a:uLnTx/>
                          <a:uFillTx/>
                          <a:latin typeface="Calibri" panose="020F0502020204030204" pitchFamily="34" charset="0"/>
                          <a:ea typeface="Calibri" panose="020F0502020204030204" pitchFamily="34" charset="0"/>
                          <a:cs typeface="Times New Roman" panose="02020603050405020304" pitchFamily="18" charset="0"/>
                        </a:rPr>
                        <a:t>  1</a:t>
                      </a:r>
                      <a:endParaRPr lang="en-US" sz="2400" dirty="0">
                        <a:solidFill>
                          <a:sysClr val="windowText" lastClr="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G</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b="0" dirty="0">
                          <a:solidFill>
                            <a:sysClr val="windowText" lastClr="000000"/>
                          </a:solidFill>
                          <a:effectLst/>
                        </a:rPr>
                        <a:t>0</a:t>
                      </a:r>
                      <a:endParaRPr lang="en-US" sz="24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graphicFrame>
        <p:nvGraphicFramePr>
          <p:cNvPr id="8" name="Table 16">
            <a:extLst>
              <a:ext uri="{FF2B5EF4-FFF2-40B4-BE49-F238E27FC236}">
                <a16:creationId xmlns:a16="http://schemas.microsoft.com/office/drawing/2014/main" id="{9CE288CD-1679-4D61-AF5D-44C7AF0F656B}"/>
              </a:ext>
            </a:extLst>
          </p:cNvPr>
          <p:cNvGraphicFramePr>
            <a:graphicFrameLocks noGrp="1"/>
          </p:cNvGraphicFramePr>
          <p:nvPr/>
        </p:nvGraphicFramePr>
        <p:xfrm>
          <a:off x="6272469" y="3548626"/>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0FF0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3A689C21-F8E5-452D-97A0-ED54930DE467}"/>
              </a:ext>
            </a:extLst>
          </p:cNvPr>
          <p:cNvSpPr/>
          <p:nvPr/>
        </p:nvSpPr>
        <p:spPr>
          <a:xfrm>
            <a:off x="5676496" y="3548478"/>
            <a:ext cx="927662" cy="461665"/>
          </a:xfrm>
          <a:prstGeom prst="rect">
            <a:avLst/>
          </a:prstGeom>
          <a:noFill/>
          <a:ln>
            <a:noFill/>
          </a:ln>
        </p:spPr>
        <p:txBody>
          <a:bodyPr wrap="square">
            <a:spAutoFit/>
          </a:bodyPr>
          <a:lstStyle/>
          <a:p>
            <a:pPr algn="ctr"/>
            <a:r>
              <a:rPr lang="en-US" sz="2400" b="1" dirty="0">
                <a:highlight>
                  <a:srgbClr val="FFFF00"/>
                </a:highlight>
              </a:rPr>
              <a:t>a</a:t>
            </a:r>
            <a:endParaRPr lang="en-RW" sz="2400" b="1" dirty="0">
              <a:highlight>
                <a:srgbClr val="FFFF00"/>
              </a:highlight>
            </a:endParaRPr>
          </a:p>
        </p:txBody>
      </p:sp>
      <p:cxnSp>
        <p:nvCxnSpPr>
          <p:cNvPr id="10" name="Straight Arrow Connector 9">
            <a:extLst>
              <a:ext uri="{FF2B5EF4-FFF2-40B4-BE49-F238E27FC236}">
                <a16:creationId xmlns:a16="http://schemas.microsoft.com/office/drawing/2014/main" id="{4275DF65-05C5-4285-900C-0D119BFB018F}"/>
              </a:ext>
            </a:extLst>
          </p:cNvPr>
          <p:cNvCxnSpPr>
            <a:cxnSpLocks/>
            <a:stCxn id="8" idx="0"/>
          </p:cNvCxnSpPr>
          <p:nvPr/>
        </p:nvCxnSpPr>
        <p:spPr>
          <a:xfrm flipH="1" flipV="1">
            <a:off x="5406890" y="2704980"/>
            <a:ext cx="1613474" cy="843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877F98C-3175-49EE-ACE9-8EF0DCDC79D6}"/>
              </a:ext>
            </a:extLst>
          </p:cNvPr>
          <p:cNvSpPr/>
          <p:nvPr/>
        </p:nvSpPr>
        <p:spPr>
          <a:xfrm>
            <a:off x="7553741" y="4178832"/>
            <a:ext cx="3452986" cy="461665"/>
          </a:xfrm>
          <a:prstGeom prst="rect">
            <a:avLst/>
          </a:prstGeom>
        </p:spPr>
        <p:txBody>
          <a:bodyPr wrap="square">
            <a:spAutoFit/>
          </a:bodyPr>
          <a:lstStyle/>
          <a:p>
            <a:pPr algn="ctr"/>
            <a:r>
              <a:rPr lang="en-US" sz="2400" b="1" dirty="0">
                <a:latin typeface="Consolas" panose="020B0609020204030204" pitchFamily="49" charset="0"/>
                <a:ea typeface="Calibri" panose="020F0502020204030204" pitchFamily="34" charset="0"/>
                <a:cs typeface="Consolas" panose="020B0609020204030204" pitchFamily="49" charset="0"/>
              </a:rPr>
              <a:t>*(</a:t>
            </a:r>
            <a:r>
              <a:rPr lang="en-US" sz="2400" b="1" dirty="0" err="1">
                <a:latin typeface="Consolas" panose="020B0609020204030204" pitchFamily="49" charset="0"/>
                <a:ea typeface="Calibri" panose="020F0502020204030204" pitchFamily="34" charset="0"/>
                <a:cs typeface="Consolas" panose="020B0609020204030204" pitchFamily="49" charset="0"/>
              </a:rPr>
              <a:t>a+i</a:t>
            </a:r>
            <a:r>
              <a:rPr lang="en-US" sz="2400" b="1" dirty="0">
                <a:latin typeface="Consolas" panose="020B0609020204030204" pitchFamily="49" charset="0"/>
                <a:ea typeface="Calibri" panose="020F0502020204030204" pitchFamily="34" charset="0"/>
                <a:cs typeface="Consolas" panose="020B0609020204030204" pitchFamily="49" charset="0"/>
              </a:rPr>
              <a:t>)   =       </a:t>
            </a:r>
            <a:r>
              <a:rPr lang="en-US" sz="2400" b="1" dirty="0" err="1">
                <a:latin typeface="Consolas" panose="020B0609020204030204" pitchFamily="49" charset="0"/>
                <a:ea typeface="Calibri" panose="020F0502020204030204" pitchFamily="34" charset="0"/>
                <a:cs typeface="Consolas" panose="020B0609020204030204" pitchFamily="49" charset="0"/>
              </a:rPr>
              <a:t>i</a:t>
            </a:r>
            <a:endParaRPr lang="en-US" sz="2400" b="1" dirty="0"/>
          </a:p>
        </p:txBody>
      </p:sp>
      <p:sp>
        <p:nvSpPr>
          <p:cNvPr id="15" name="Arrow: Down 14">
            <a:extLst>
              <a:ext uri="{FF2B5EF4-FFF2-40B4-BE49-F238E27FC236}">
                <a16:creationId xmlns:a16="http://schemas.microsoft.com/office/drawing/2014/main" id="{33E6437D-36A9-4209-9191-951AC72D6C96}"/>
              </a:ext>
            </a:extLst>
          </p:cNvPr>
          <p:cNvSpPr/>
          <p:nvPr/>
        </p:nvSpPr>
        <p:spPr>
          <a:xfrm>
            <a:off x="9254959" y="4606267"/>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4E0771-A98C-4983-AB4A-63F9A77519C3}"/>
              </a:ext>
            </a:extLst>
          </p:cNvPr>
          <p:cNvSpPr/>
          <p:nvPr/>
        </p:nvSpPr>
        <p:spPr>
          <a:xfrm>
            <a:off x="7553741" y="4769594"/>
            <a:ext cx="5088832"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*(001+1)  =   1</a:t>
            </a:r>
            <a:endParaRPr lang="en-US" sz="2400" b="1" dirty="0"/>
          </a:p>
        </p:txBody>
      </p:sp>
      <p:sp>
        <p:nvSpPr>
          <p:cNvPr id="17" name="Rectangle 16">
            <a:extLst>
              <a:ext uri="{FF2B5EF4-FFF2-40B4-BE49-F238E27FC236}">
                <a16:creationId xmlns:a16="http://schemas.microsoft.com/office/drawing/2014/main" id="{E1D092F5-B9E7-45D4-9CF7-C62A43CC6998}"/>
              </a:ext>
            </a:extLst>
          </p:cNvPr>
          <p:cNvSpPr/>
          <p:nvPr/>
        </p:nvSpPr>
        <p:spPr>
          <a:xfrm>
            <a:off x="9799117" y="3053741"/>
            <a:ext cx="2247947" cy="1077218"/>
          </a:xfrm>
          <a:prstGeom prst="rect">
            <a:avLst/>
          </a:prstGeom>
          <a:solidFill>
            <a:schemeClr val="accent4">
              <a:lumMod val="20000"/>
              <a:lumOff val="80000"/>
            </a:schemeClr>
          </a:solidFill>
          <a:ln>
            <a:solidFill>
              <a:srgbClr val="00B0F0"/>
            </a:solidFill>
          </a:ln>
        </p:spPr>
        <p:txBody>
          <a:bodyPr wrap="square">
            <a:spAutoFit/>
          </a:bodyPr>
          <a:lstStyle/>
          <a:p>
            <a:pPr algn="ctr"/>
            <a:r>
              <a:rPr lang="en-US" sz="3200" b="1" dirty="0">
                <a:highlight>
                  <a:srgbClr val="FFFF00"/>
                </a:highlight>
              </a:rPr>
              <a:t>Iteration#1:</a:t>
            </a:r>
          </a:p>
          <a:p>
            <a:pPr algn="ctr"/>
            <a:r>
              <a:rPr lang="en-US" sz="3200" b="1" dirty="0" err="1">
                <a:highlight>
                  <a:srgbClr val="FFFF00"/>
                </a:highlight>
              </a:rPr>
              <a:t>i</a:t>
            </a:r>
            <a:r>
              <a:rPr lang="en-US" sz="3200" b="1" dirty="0">
                <a:highlight>
                  <a:srgbClr val="FFFF00"/>
                </a:highlight>
              </a:rPr>
              <a:t>=1</a:t>
            </a:r>
            <a:endParaRPr lang="en-RW" sz="3200" b="1" dirty="0">
              <a:highlight>
                <a:srgbClr val="FFFF00"/>
              </a:highlight>
            </a:endParaRPr>
          </a:p>
        </p:txBody>
      </p:sp>
      <p:sp>
        <p:nvSpPr>
          <p:cNvPr id="18" name="Arrow: Down 17">
            <a:extLst>
              <a:ext uri="{FF2B5EF4-FFF2-40B4-BE49-F238E27FC236}">
                <a16:creationId xmlns:a16="http://schemas.microsoft.com/office/drawing/2014/main" id="{0D2AB3D0-26C4-40C9-AEF0-6D7D9618BE51}"/>
              </a:ext>
            </a:extLst>
          </p:cNvPr>
          <p:cNvSpPr/>
          <p:nvPr/>
        </p:nvSpPr>
        <p:spPr>
          <a:xfrm>
            <a:off x="9268211" y="5252448"/>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24F7A7-755B-4E91-8877-DBE4D22721C7}"/>
              </a:ext>
            </a:extLst>
          </p:cNvPr>
          <p:cNvSpPr/>
          <p:nvPr/>
        </p:nvSpPr>
        <p:spPr>
          <a:xfrm>
            <a:off x="7566993" y="5415775"/>
            <a:ext cx="5088832"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*(002)    =   1</a:t>
            </a:r>
            <a:endParaRPr lang="en-US" sz="2400" b="1" dirty="0"/>
          </a:p>
        </p:txBody>
      </p:sp>
      <p:sp>
        <p:nvSpPr>
          <p:cNvPr id="20" name="Arrow: Down 19">
            <a:extLst>
              <a:ext uri="{FF2B5EF4-FFF2-40B4-BE49-F238E27FC236}">
                <a16:creationId xmlns:a16="http://schemas.microsoft.com/office/drawing/2014/main" id="{EC9F7D12-D0D5-4B82-BC74-63A831F63017}"/>
              </a:ext>
            </a:extLst>
          </p:cNvPr>
          <p:cNvSpPr/>
          <p:nvPr/>
        </p:nvSpPr>
        <p:spPr>
          <a:xfrm>
            <a:off x="9314593" y="5789481"/>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89D68-5716-4C61-A63E-38934DE1C2ED}"/>
              </a:ext>
            </a:extLst>
          </p:cNvPr>
          <p:cNvSpPr/>
          <p:nvPr/>
        </p:nvSpPr>
        <p:spPr>
          <a:xfrm>
            <a:off x="6924262" y="5952808"/>
            <a:ext cx="5088832" cy="461665"/>
          </a:xfrm>
          <a:prstGeom prst="rect">
            <a:avLst/>
          </a:prstGeom>
        </p:spPr>
        <p:txBody>
          <a:bodyPr wrap="square">
            <a:spAutoFit/>
          </a:bodyPr>
          <a:lstStyle/>
          <a:p>
            <a:r>
              <a:rPr lang="en-US" sz="2400" b="1" dirty="0">
                <a:highlight>
                  <a:srgbClr val="FFFF00"/>
                </a:highlight>
                <a:latin typeface="Consolas" panose="020B0609020204030204" pitchFamily="49" charset="0"/>
                <a:ea typeface="Calibri" panose="020F0502020204030204" pitchFamily="34" charset="0"/>
                <a:cs typeface="Consolas" panose="020B0609020204030204" pitchFamily="49" charset="0"/>
              </a:rPr>
              <a:t>Value at 002  =   1</a:t>
            </a:r>
            <a:endParaRPr lang="en-US" sz="2400" b="1" dirty="0">
              <a:highlight>
                <a:srgbClr val="FFFF00"/>
              </a:highlight>
            </a:endParaRPr>
          </a:p>
        </p:txBody>
      </p:sp>
    </p:spTree>
    <p:extLst>
      <p:ext uri="{BB962C8B-B14F-4D97-AF65-F5344CB8AC3E}">
        <p14:creationId xmlns:p14="http://schemas.microsoft.com/office/powerpoint/2010/main" val="1263768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294A-2414-4537-A2A5-B13DF4A37570}"/>
              </a:ext>
            </a:extLst>
          </p:cNvPr>
          <p:cNvSpPr>
            <a:spLocks noGrp="1"/>
          </p:cNvSpPr>
          <p:nvPr>
            <p:ph type="title"/>
          </p:nvPr>
        </p:nvSpPr>
        <p:spPr>
          <a:xfrm>
            <a:off x="639418" y="942538"/>
            <a:ext cx="10515600" cy="771344"/>
          </a:xfrm>
        </p:spPr>
        <p:txBody>
          <a:bodyPr>
            <a:normAutofit/>
          </a:bodyPr>
          <a:lstStyle/>
          <a:p>
            <a:pPr algn="ctr"/>
            <a:r>
              <a:rPr lang="en-US" sz="4000" b="1" i="1" dirty="0"/>
              <a:t>And the procedure continues till </a:t>
            </a:r>
            <a:r>
              <a:rPr lang="en-US" sz="4000" b="1" i="1" dirty="0" err="1"/>
              <a:t>i</a:t>
            </a:r>
            <a:r>
              <a:rPr lang="en-US" sz="4000" b="1" i="1" dirty="0"/>
              <a:t>=9…</a:t>
            </a:r>
          </a:p>
        </p:txBody>
      </p:sp>
      <p:sp>
        <p:nvSpPr>
          <p:cNvPr id="4" name="Slide Number Placeholder 3">
            <a:extLst>
              <a:ext uri="{FF2B5EF4-FFF2-40B4-BE49-F238E27FC236}">
                <a16:creationId xmlns:a16="http://schemas.microsoft.com/office/drawing/2014/main" id="{8AF4D5FE-B2C2-4289-8AD9-BA36D8A84F1C}"/>
              </a:ext>
            </a:extLst>
          </p:cNvPr>
          <p:cNvSpPr>
            <a:spLocks noGrp="1"/>
          </p:cNvSpPr>
          <p:nvPr>
            <p:ph type="sldNum" sz="quarter" idx="12"/>
          </p:nvPr>
        </p:nvSpPr>
        <p:spPr/>
        <p:txBody>
          <a:bodyPr/>
          <a:lstStyle/>
          <a:p>
            <a:fld id="{583C1354-0F4F-4118-983A-17CBBA946E76}" type="slidenum">
              <a:rPr lang="en-RW" smtClean="0"/>
              <a:t>65</a:t>
            </a:fld>
            <a:endParaRPr lang="en-RW"/>
          </a:p>
        </p:txBody>
      </p:sp>
      <p:graphicFrame>
        <p:nvGraphicFramePr>
          <p:cNvPr id="5" name="Table 4">
            <a:extLst>
              <a:ext uri="{FF2B5EF4-FFF2-40B4-BE49-F238E27FC236}">
                <a16:creationId xmlns:a16="http://schemas.microsoft.com/office/drawing/2014/main" id="{CF645EEE-33A7-48D9-BA97-789A8241223A}"/>
              </a:ext>
            </a:extLst>
          </p:cNvPr>
          <p:cNvGraphicFramePr>
            <a:graphicFrameLocks noGrp="1"/>
          </p:cNvGraphicFramePr>
          <p:nvPr/>
        </p:nvGraphicFramePr>
        <p:xfrm>
          <a:off x="2906892" y="2505293"/>
          <a:ext cx="7093853" cy="1074331"/>
        </p:xfrm>
        <a:graphic>
          <a:graphicData uri="http://schemas.openxmlformats.org/drawingml/2006/table">
            <a:tbl>
              <a:tblPr firstRow="1" firstCol="1" bandRow="1">
                <a:tableStyleId>{5C22544A-7EE6-4342-B048-85BDC9FD1C3A}</a:tableStyleId>
              </a:tblPr>
              <a:tblGrid>
                <a:gridCol w="657752">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1</a:t>
                      </a:r>
                      <a:endParaRPr lang="en-US" sz="2400" strike="noStrike"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5</a:t>
                      </a:r>
                      <a:endPar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kumimoji="0" lang="en-US" sz="2400" b="1"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9</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b="0" dirty="0">
                          <a:solidFill>
                            <a:sysClr val="windowText" lastClr="000000"/>
                          </a:solidFill>
                          <a:effectLst/>
                        </a:rPr>
                        <a:t>0</a:t>
                      </a:r>
                      <a:endParaRPr lang="en-US" sz="24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graphicFrame>
        <p:nvGraphicFramePr>
          <p:cNvPr id="6" name="Table 16">
            <a:extLst>
              <a:ext uri="{FF2B5EF4-FFF2-40B4-BE49-F238E27FC236}">
                <a16:creationId xmlns:a16="http://schemas.microsoft.com/office/drawing/2014/main" id="{BFB782EB-6A25-40E6-B436-926746F0C135}"/>
              </a:ext>
            </a:extLst>
          </p:cNvPr>
          <p:cNvGraphicFramePr>
            <a:graphicFrameLocks noGrp="1"/>
          </p:cNvGraphicFramePr>
          <p:nvPr/>
        </p:nvGraphicFramePr>
        <p:xfrm>
          <a:off x="4125617" y="4423270"/>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0FF0</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B9381AFA-BDDA-4700-A5CD-BDE496E7BD62}"/>
              </a:ext>
            </a:extLst>
          </p:cNvPr>
          <p:cNvSpPr/>
          <p:nvPr/>
        </p:nvSpPr>
        <p:spPr>
          <a:xfrm>
            <a:off x="3529644" y="4423122"/>
            <a:ext cx="927662" cy="461665"/>
          </a:xfrm>
          <a:prstGeom prst="rect">
            <a:avLst/>
          </a:prstGeom>
          <a:noFill/>
          <a:ln>
            <a:noFill/>
          </a:ln>
        </p:spPr>
        <p:txBody>
          <a:bodyPr wrap="square">
            <a:spAutoFit/>
          </a:bodyPr>
          <a:lstStyle/>
          <a:p>
            <a:pPr algn="ctr"/>
            <a:r>
              <a:rPr lang="en-US" sz="2400" b="1" dirty="0">
                <a:highlight>
                  <a:srgbClr val="FFFF00"/>
                </a:highlight>
              </a:rPr>
              <a:t>a</a:t>
            </a:r>
            <a:endParaRPr lang="en-RW" sz="2400" b="1" dirty="0">
              <a:highlight>
                <a:srgbClr val="FFFF00"/>
              </a:highlight>
            </a:endParaRPr>
          </a:p>
        </p:txBody>
      </p:sp>
      <p:cxnSp>
        <p:nvCxnSpPr>
          <p:cNvPr id="8" name="Straight Arrow Connector 7">
            <a:extLst>
              <a:ext uri="{FF2B5EF4-FFF2-40B4-BE49-F238E27FC236}">
                <a16:creationId xmlns:a16="http://schemas.microsoft.com/office/drawing/2014/main" id="{90EEA0A4-C489-4B1E-A68B-7BCD4764D505}"/>
              </a:ext>
            </a:extLst>
          </p:cNvPr>
          <p:cNvCxnSpPr>
            <a:cxnSpLocks/>
            <a:stCxn id="6" idx="0"/>
          </p:cNvCxnSpPr>
          <p:nvPr/>
        </p:nvCxnSpPr>
        <p:spPr>
          <a:xfrm flipH="1" flipV="1">
            <a:off x="3260038" y="3579624"/>
            <a:ext cx="1613474" cy="843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265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66</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2400341" y="2509918"/>
            <a:ext cx="7391319" cy="1107996"/>
          </a:xfrm>
          <a:prstGeom prst="rect">
            <a:avLst/>
          </a:prstGeom>
        </p:spPr>
        <p:txBody>
          <a:bodyPr wrap="none">
            <a:spAutoFit/>
          </a:bodyPr>
          <a:lstStyle/>
          <a:p>
            <a:pPr algn="ctr"/>
            <a:r>
              <a:rPr lang="en-US" sz="6600" b="1" dirty="0"/>
              <a:t>Pointers in functions</a:t>
            </a:r>
          </a:p>
        </p:txBody>
      </p:sp>
      <p:sp>
        <p:nvSpPr>
          <p:cNvPr id="6" name="Rectangle 5">
            <a:extLst>
              <a:ext uri="{FF2B5EF4-FFF2-40B4-BE49-F238E27FC236}">
                <a16:creationId xmlns:a16="http://schemas.microsoft.com/office/drawing/2014/main" id="{AC3F96BB-46EB-4A2F-A3E3-ECB64C931F6A}"/>
              </a:ext>
            </a:extLst>
          </p:cNvPr>
          <p:cNvSpPr/>
          <p:nvPr/>
        </p:nvSpPr>
        <p:spPr>
          <a:xfrm>
            <a:off x="2605076" y="3827430"/>
            <a:ext cx="6981848" cy="523220"/>
          </a:xfrm>
          <a:prstGeom prst="rect">
            <a:avLst/>
          </a:prstGeom>
        </p:spPr>
        <p:txBody>
          <a:bodyPr wrap="none">
            <a:spAutoFit/>
          </a:bodyPr>
          <a:lstStyle/>
          <a:p>
            <a:pPr algn="ctr"/>
            <a:r>
              <a:rPr lang="en-US" sz="2800" i="1" dirty="0"/>
              <a:t>C++ allows you to pass a pointer to a function. </a:t>
            </a:r>
          </a:p>
        </p:txBody>
      </p:sp>
    </p:spTree>
    <p:extLst>
      <p:ext uri="{BB962C8B-B14F-4D97-AF65-F5344CB8AC3E}">
        <p14:creationId xmlns:p14="http://schemas.microsoft.com/office/powerpoint/2010/main" val="12705805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2A64-DC40-4CFE-B9C1-165CD0B7DDF5}"/>
              </a:ext>
            </a:extLst>
          </p:cNvPr>
          <p:cNvSpPr>
            <a:spLocks noGrp="1"/>
          </p:cNvSpPr>
          <p:nvPr>
            <p:ph type="title"/>
          </p:nvPr>
        </p:nvSpPr>
        <p:spPr/>
        <p:txBody>
          <a:bodyPr>
            <a:normAutofit fontScale="90000"/>
          </a:bodyPr>
          <a:lstStyle/>
          <a:p>
            <a:r>
              <a:rPr lang="en-US" dirty="0"/>
              <a:t>Example 1:</a:t>
            </a:r>
            <a:br>
              <a:rPr lang="en-US" dirty="0"/>
            </a:br>
            <a:r>
              <a:rPr lang="en-US" b="1" i="1" dirty="0">
                <a:solidFill>
                  <a:srgbClr val="000000"/>
                </a:solidFill>
                <a:latin typeface="Consolas" panose="020B0609020204030204" pitchFamily="49" charset="0"/>
              </a:rPr>
              <a:t>pointer = variable’s address </a:t>
            </a:r>
            <a:r>
              <a:rPr lang="en-US" i="1" dirty="0">
                <a:solidFill>
                  <a:srgbClr val="000000"/>
                </a:solidFill>
                <a:latin typeface="Consolas" panose="020B0609020204030204" pitchFamily="49" charset="0"/>
              </a:rPr>
              <a:t>assignment</a:t>
            </a:r>
            <a:endParaRPr lang="en-US" dirty="0"/>
          </a:p>
        </p:txBody>
      </p:sp>
      <p:sp>
        <p:nvSpPr>
          <p:cNvPr id="4" name="Slide Number Placeholder 3">
            <a:extLst>
              <a:ext uri="{FF2B5EF4-FFF2-40B4-BE49-F238E27FC236}">
                <a16:creationId xmlns:a16="http://schemas.microsoft.com/office/drawing/2014/main" id="{F03984F6-1C1C-4598-95D8-A692C7FE6FD9}"/>
              </a:ext>
            </a:extLst>
          </p:cNvPr>
          <p:cNvSpPr>
            <a:spLocks noGrp="1"/>
          </p:cNvSpPr>
          <p:nvPr>
            <p:ph type="sldNum" sz="quarter" idx="12"/>
          </p:nvPr>
        </p:nvSpPr>
        <p:spPr/>
        <p:txBody>
          <a:bodyPr/>
          <a:lstStyle/>
          <a:p>
            <a:fld id="{583C1354-0F4F-4118-983A-17CBBA946E76}" type="slidenum">
              <a:rPr lang="en-RW" smtClean="0"/>
              <a:t>67</a:t>
            </a:fld>
            <a:endParaRPr lang="en-RW"/>
          </a:p>
        </p:txBody>
      </p:sp>
      <p:sp>
        <p:nvSpPr>
          <p:cNvPr id="5" name="Rectangle 4">
            <a:extLst>
              <a:ext uri="{FF2B5EF4-FFF2-40B4-BE49-F238E27FC236}">
                <a16:creationId xmlns:a16="http://schemas.microsoft.com/office/drawing/2014/main" id="{30C5A739-5088-45B7-960F-BD5648C9F353}"/>
              </a:ext>
            </a:extLst>
          </p:cNvPr>
          <p:cNvSpPr/>
          <p:nvPr/>
        </p:nvSpPr>
        <p:spPr>
          <a:xfrm>
            <a:off x="1007165" y="1885844"/>
            <a:ext cx="6997147"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printAge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age</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num = 26;</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age;</a:t>
            </a:r>
          </a:p>
          <a:p>
            <a:r>
              <a:rPr lang="en-US" sz="2400" dirty="0">
                <a:solidFill>
                  <a:srgbClr val="000000"/>
                </a:solidFill>
                <a:latin typeface="Consolas" panose="020B0609020204030204" pitchFamily="49" charset="0"/>
              </a:rPr>
              <a:t>    </a:t>
            </a:r>
            <a:r>
              <a:rPr lang="en-US" sz="2400" dirty="0">
                <a:solidFill>
                  <a:srgbClr val="000000"/>
                </a:solidFill>
                <a:highlight>
                  <a:srgbClr val="00FFFF"/>
                </a:highlight>
                <a:latin typeface="Consolas" panose="020B0609020204030204" pitchFamily="49" charset="0"/>
              </a:rPr>
              <a:t>age = &amp;num;</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p:txBody>
      </p:sp>
      <p:graphicFrame>
        <p:nvGraphicFramePr>
          <p:cNvPr id="6" name="Table 16">
            <a:extLst>
              <a:ext uri="{FF2B5EF4-FFF2-40B4-BE49-F238E27FC236}">
                <a16:creationId xmlns:a16="http://schemas.microsoft.com/office/drawing/2014/main" id="{2BC5C1B5-445C-441A-85CA-63F205F5EFC4}"/>
              </a:ext>
            </a:extLst>
          </p:cNvPr>
          <p:cNvGraphicFramePr>
            <a:graphicFrameLocks noGrp="1"/>
          </p:cNvGraphicFramePr>
          <p:nvPr>
            <p:extLst>
              <p:ext uri="{D42A27DB-BD31-4B8C-83A1-F6EECF244321}">
                <p14:modId xmlns:p14="http://schemas.microsoft.com/office/powerpoint/2010/main" val="4117221481"/>
              </p:ext>
            </p:extLst>
          </p:nvPr>
        </p:nvGraphicFramePr>
        <p:xfrm>
          <a:off x="6228056" y="3145638"/>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26</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010FFC7C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D262F6E9-213B-4511-94FA-87A6DA76743B}"/>
              </a:ext>
            </a:extLst>
          </p:cNvPr>
          <p:cNvSpPr/>
          <p:nvPr/>
        </p:nvSpPr>
        <p:spPr>
          <a:xfrm>
            <a:off x="6192272" y="2677034"/>
            <a:ext cx="1313049" cy="523220"/>
          </a:xfrm>
          <a:prstGeom prst="rect">
            <a:avLst/>
          </a:prstGeom>
          <a:noFill/>
          <a:ln>
            <a:noFill/>
          </a:ln>
        </p:spPr>
        <p:txBody>
          <a:bodyPr wrap="square">
            <a:spAutoFit/>
          </a:bodyPr>
          <a:lstStyle/>
          <a:p>
            <a:pPr algn="ctr"/>
            <a:r>
              <a:rPr lang="en-US" sz="2800" b="1" dirty="0"/>
              <a:t>num</a:t>
            </a:r>
            <a:endParaRPr lang="en-RW" sz="2800" b="1" dirty="0"/>
          </a:p>
        </p:txBody>
      </p:sp>
      <p:graphicFrame>
        <p:nvGraphicFramePr>
          <p:cNvPr id="8" name="Table 16">
            <a:extLst>
              <a:ext uri="{FF2B5EF4-FFF2-40B4-BE49-F238E27FC236}">
                <a16:creationId xmlns:a16="http://schemas.microsoft.com/office/drawing/2014/main" id="{1D1EDFE8-BC43-4351-9DD1-102354FE8AF5}"/>
              </a:ext>
            </a:extLst>
          </p:cNvPr>
          <p:cNvGraphicFramePr>
            <a:graphicFrameLocks noGrp="1"/>
          </p:cNvGraphicFramePr>
          <p:nvPr>
            <p:extLst>
              <p:ext uri="{D42A27DB-BD31-4B8C-83A1-F6EECF244321}">
                <p14:modId xmlns:p14="http://schemas.microsoft.com/office/powerpoint/2010/main" val="3473830026"/>
              </p:ext>
            </p:extLst>
          </p:nvPr>
        </p:nvGraphicFramePr>
        <p:xfrm>
          <a:off x="8610600" y="3145638"/>
          <a:ext cx="1733999" cy="853440"/>
        </p:xfrm>
        <a:graphic>
          <a:graphicData uri="http://schemas.openxmlformats.org/drawingml/2006/table">
            <a:tbl>
              <a:tblPr firstRow="1" bandRow="1">
                <a:tableStyleId>{5C22544A-7EE6-4342-B048-85BDC9FD1C3A}</a:tableStyleId>
              </a:tblPr>
              <a:tblGrid>
                <a:gridCol w="1733999">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010FFC7C</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010FFBA8</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759A1C24-A741-4AFE-B8BC-132209AC434C}"/>
              </a:ext>
            </a:extLst>
          </p:cNvPr>
          <p:cNvSpPr/>
          <p:nvPr/>
        </p:nvSpPr>
        <p:spPr>
          <a:xfrm>
            <a:off x="8654332" y="2677034"/>
            <a:ext cx="1352136" cy="523220"/>
          </a:xfrm>
          <a:prstGeom prst="rect">
            <a:avLst/>
          </a:prstGeom>
          <a:noFill/>
          <a:ln>
            <a:noFill/>
          </a:ln>
        </p:spPr>
        <p:txBody>
          <a:bodyPr wrap="square">
            <a:spAutoFit/>
          </a:bodyPr>
          <a:lstStyle/>
          <a:p>
            <a:pPr algn="ctr"/>
            <a:r>
              <a:rPr lang="en-US" sz="2800" b="1" dirty="0"/>
              <a:t>age</a:t>
            </a:r>
            <a:endParaRPr lang="en-RW" sz="2800" b="1" dirty="0"/>
          </a:p>
        </p:txBody>
      </p:sp>
      <p:cxnSp>
        <p:nvCxnSpPr>
          <p:cNvPr id="10" name="Straight Arrow Connector 9">
            <a:extLst>
              <a:ext uri="{FF2B5EF4-FFF2-40B4-BE49-F238E27FC236}">
                <a16:creationId xmlns:a16="http://schemas.microsoft.com/office/drawing/2014/main" id="{BEEA4F38-01A1-4420-B023-91BB6B67E905}"/>
              </a:ext>
            </a:extLst>
          </p:cNvPr>
          <p:cNvCxnSpPr>
            <a:cxnSpLocks/>
          </p:cNvCxnSpPr>
          <p:nvPr/>
        </p:nvCxnSpPr>
        <p:spPr>
          <a:xfrm flipH="1">
            <a:off x="7542939" y="3438693"/>
            <a:ext cx="1091054" cy="34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F56425B-8D9E-4789-98B8-91F316C627F0}"/>
              </a:ext>
            </a:extLst>
          </p:cNvPr>
          <p:cNvSpPr/>
          <p:nvPr/>
        </p:nvSpPr>
        <p:spPr>
          <a:xfrm>
            <a:off x="8667584" y="230319"/>
            <a:ext cx="3575018" cy="584775"/>
          </a:xfrm>
          <a:prstGeom prst="rect">
            <a:avLst/>
          </a:prstGeom>
        </p:spPr>
        <p:txBody>
          <a:bodyPr wrap="none">
            <a:spAutoFit/>
          </a:bodyPr>
          <a:lstStyle/>
          <a:p>
            <a:r>
              <a:rPr lang="en-US" sz="3200" b="1" dirty="0">
                <a:solidFill>
                  <a:srgbClr val="000000"/>
                </a:solidFill>
                <a:highlight>
                  <a:srgbClr val="FFFF00"/>
                </a:highlight>
                <a:latin typeface="Consolas" panose="020B0609020204030204" pitchFamily="49" charset="0"/>
              </a:rPr>
              <a:t>Pass by Pointer</a:t>
            </a:r>
            <a:endParaRPr lang="en-US" sz="3200" b="1" dirty="0">
              <a:highlight>
                <a:srgbClr val="FFFF00"/>
              </a:highlight>
            </a:endParaRPr>
          </a:p>
        </p:txBody>
      </p:sp>
    </p:spTree>
    <p:extLst>
      <p:ext uri="{BB962C8B-B14F-4D97-AF65-F5344CB8AC3E}">
        <p14:creationId xmlns:p14="http://schemas.microsoft.com/office/powerpoint/2010/main" val="32976285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27D443-DF6F-47B6-8957-D769FCF8CB92}"/>
              </a:ext>
            </a:extLst>
          </p:cNvPr>
          <p:cNvSpPr>
            <a:spLocks noGrp="1"/>
          </p:cNvSpPr>
          <p:nvPr>
            <p:ph type="sldNum" sz="quarter" idx="12"/>
          </p:nvPr>
        </p:nvSpPr>
        <p:spPr/>
        <p:txBody>
          <a:bodyPr/>
          <a:lstStyle/>
          <a:p>
            <a:fld id="{583C1354-0F4F-4118-983A-17CBBA946E76}" type="slidenum">
              <a:rPr lang="en-RW" smtClean="0"/>
              <a:t>68</a:t>
            </a:fld>
            <a:endParaRPr lang="en-RW"/>
          </a:p>
        </p:txBody>
      </p:sp>
      <p:pic>
        <p:nvPicPr>
          <p:cNvPr id="5" name="Picture 4">
            <a:extLst>
              <a:ext uri="{FF2B5EF4-FFF2-40B4-BE49-F238E27FC236}">
                <a16:creationId xmlns:a16="http://schemas.microsoft.com/office/drawing/2014/main" id="{70D81185-12CC-4D9F-A0BB-F744CD30F00D}"/>
              </a:ext>
            </a:extLst>
          </p:cNvPr>
          <p:cNvPicPr>
            <a:picLocks noChangeAspect="1"/>
          </p:cNvPicPr>
          <p:nvPr/>
        </p:nvPicPr>
        <p:blipFill>
          <a:blip r:embed="rId2"/>
          <a:stretch>
            <a:fillRect/>
          </a:stretch>
        </p:blipFill>
        <p:spPr>
          <a:xfrm>
            <a:off x="7368210" y="4035361"/>
            <a:ext cx="4548808" cy="2260189"/>
          </a:xfrm>
          <a:prstGeom prst="rect">
            <a:avLst/>
          </a:prstGeom>
        </p:spPr>
      </p:pic>
      <p:sp>
        <p:nvSpPr>
          <p:cNvPr id="6" name="Rectangle 5">
            <a:extLst>
              <a:ext uri="{FF2B5EF4-FFF2-40B4-BE49-F238E27FC236}">
                <a16:creationId xmlns:a16="http://schemas.microsoft.com/office/drawing/2014/main" id="{40637786-1780-469D-BA1E-632ABF987398}"/>
              </a:ext>
            </a:extLst>
          </p:cNvPr>
          <p:cNvSpPr/>
          <p:nvPr/>
        </p:nvSpPr>
        <p:spPr>
          <a:xfrm>
            <a:off x="384313" y="1410706"/>
            <a:ext cx="7169426" cy="5016758"/>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func</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age</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num=26;</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"num: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of num: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&amp;num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func</a:t>
            </a:r>
            <a:r>
              <a:rPr lang="en-US" sz="2000" dirty="0">
                <a:solidFill>
                  <a:srgbClr val="000000"/>
                </a:solidFill>
                <a:latin typeface="Consolas" panose="020B0609020204030204" pitchFamily="49" charset="0"/>
              </a:rPr>
              <a:t>(&amp;num);</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func</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age</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"Age received: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age</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of age: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a:t>
            </a:r>
            <a:r>
              <a:rPr lang="en-US" sz="2000" dirty="0">
                <a:solidFill>
                  <a:srgbClr val="808080"/>
                </a:solidFill>
                <a:latin typeface="Consolas" panose="020B0609020204030204" pitchFamily="49" charset="0"/>
              </a:rPr>
              <a:t>age</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p:txBody>
      </p:sp>
      <p:graphicFrame>
        <p:nvGraphicFramePr>
          <p:cNvPr id="7" name="Table 16">
            <a:extLst>
              <a:ext uri="{FF2B5EF4-FFF2-40B4-BE49-F238E27FC236}">
                <a16:creationId xmlns:a16="http://schemas.microsoft.com/office/drawing/2014/main" id="{ACCCFCD8-1BC9-4550-921F-BE953388108D}"/>
              </a:ext>
            </a:extLst>
          </p:cNvPr>
          <p:cNvGraphicFramePr>
            <a:graphicFrameLocks noGrp="1"/>
          </p:cNvGraphicFramePr>
          <p:nvPr>
            <p:extLst>
              <p:ext uri="{D42A27DB-BD31-4B8C-83A1-F6EECF244321}">
                <p14:modId xmlns:p14="http://schemas.microsoft.com/office/powerpoint/2010/main" val="1870240728"/>
              </p:ext>
            </p:extLst>
          </p:nvPr>
        </p:nvGraphicFramePr>
        <p:xfrm>
          <a:off x="5915352" y="216497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26</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010FFC7C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133264B3-7C7A-41E6-B926-F0DB570986B0}"/>
              </a:ext>
            </a:extLst>
          </p:cNvPr>
          <p:cNvSpPr/>
          <p:nvPr/>
        </p:nvSpPr>
        <p:spPr>
          <a:xfrm>
            <a:off x="5879568" y="1696373"/>
            <a:ext cx="1313049" cy="523220"/>
          </a:xfrm>
          <a:prstGeom prst="rect">
            <a:avLst/>
          </a:prstGeom>
          <a:noFill/>
          <a:ln>
            <a:noFill/>
          </a:ln>
        </p:spPr>
        <p:txBody>
          <a:bodyPr wrap="square">
            <a:spAutoFit/>
          </a:bodyPr>
          <a:lstStyle/>
          <a:p>
            <a:pPr algn="ctr"/>
            <a:r>
              <a:rPr lang="en-US" sz="2800" b="1" dirty="0"/>
              <a:t>num</a:t>
            </a:r>
            <a:endParaRPr lang="en-RW" sz="2800" b="1" dirty="0"/>
          </a:p>
        </p:txBody>
      </p:sp>
      <p:graphicFrame>
        <p:nvGraphicFramePr>
          <p:cNvPr id="9" name="Table 16">
            <a:extLst>
              <a:ext uri="{FF2B5EF4-FFF2-40B4-BE49-F238E27FC236}">
                <a16:creationId xmlns:a16="http://schemas.microsoft.com/office/drawing/2014/main" id="{5A14C402-55F4-4B0A-A058-D39102CA6E2D}"/>
              </a:ext>
            </a:extLst>
          </p:cNvPr>
          <p:cNvGraphicFramePr>
            <a:graphicFrameLocks noGrp="1"/>
          </p:cNvGraphicFramePr>
          <p:nvPr>
            <p:extLst>
              <p:ext uri="{D42A27DB-BD31-4B8C-83A1-F6EECF244321}">
                <p14:modId xmlns:p14="http://schemas.microsoft.com/office/powerpoint/2010/main" val="3338495799"/>
              </p:ext>
            </p:extLst>
          </p:nvPr>
        </p:nvGraphicFramePr>
        <p:xfrm>
          <a:off x="8297896" y="2164977"/>
          <a:ext cx="1733999" cy="853440"/>
        </p:xfrm>
        <a:graphic>
          <a:graphicData uri="http://schemas.openxmlformats.org/drawingml/2006/table">
            <a:tbl>
              <a:tblPr firstRow="1" bandRow="1">
                <a:tableStyleId>{5C22544A-7EE6-4342-B048-85BDC9FD1C3A}</a:tableStyleId>
              </a:tblPr>
              <a:tblGrid>
                <a:gridCol w="1733999">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010FFC7C</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010FFBA8</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89850BAE-AA18-421B-B9E9-F8C3294AC659}"/>
              </a:ext>
            </a:extLst>
          </p:cNvPr>
          <p:cNvSpPr/>
          <p:nvPr/>
        </p:nvSpPr>
        <p:spPr>
          <a:xfrm>
            <a:off x="8341628" y="1696373"/>
            <a:ext cx="1352136" cy="523220"/>
          </a:xfrm>
          <a:prstGeom prst="rect">
            <a:avLst/>
          </a:prstGeom>
          <a:noFill/>
          <a:ln>
            <a:noFill/>
          </a:ln>
        </p:spPr>
        <p:txBody>
          <a:bodyPr wrap="square">
            <a:spAutoFit/>
          </a:bodyPr>
          <a:lstStyle/>
          <a:p>
            <a:pPr algn="ctr"/>
            <a:r>
              <a:rPr lang="en-US" sz="2800" b="1" dirty="0"/>
              <a:t>age</a:t>
            </a:r>
            <a:endParaRPr lang="en-RW" sz="2800" b="1" dirty="0"/>
          </a:p>
        </p:txBody>
      </p:sp>
      <p:cxnSp>
        <p:nvCxnSpPr>
          <p:cNvPr id="11" name="Straight Arrow Connector 10">
            <a:extLst>
              <a:ext uri="{FF2B5EF4-FFF2-40B4-BE49-F238E27FC236}">
                <a16:creationId xmlns:a16="http://schemas.microsoft.com/office/drawing/2014/main" id="{D35ED8E1-755F-489C-AB0D-C779A926EE96}"/>
              </a:ext>
            </a:extLst>
          </p:cNvPr>
          <p:cNvCxnSpPr>
            <a:cxnSpLocks/>
          </p:cNvCxnSpPr>
          <p:nvPr/>
        </p:nvCxnSpPr>
        <p:spPr>
          <a:xfrm flipH="1">
            <a:off x="7230235" y="2458032"/>
            <a:ext cx="1091054" cy="34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991A760D-1298-4EAA-8E70-D835AF857515}"/>
              </a:ext>
            </a:extLst>
          </p:cNvPr>
          <p:cNvSpPr>
            <a:spLocks noGrp="1"/>
          </p:cNvSpPr>
          <p:nvPr>
            <p:ph type="title"/>
          </p:nvPr>
        </p:nvSpPr>
        <p:spPr>
          <a:xfrm>
            <a:off x="384313" y="484298"/>
            <a:ext cx="10515600" cy="771344"/>
          </a:xfrm>
        </p:spPr>
        <p:txBody>
          <a:bodyPr/>
          <a:lstStyle/>
          <a:p>
            <a:r>
              <a:rPr lang="en-US" dirty="0"/>
              <a:t>Example 1</a:t>
            </a:r>
          </a:p>
        </p:txBody>
      </p:sp>
      <p:sp>
        <p:nvSpPr>
          <p:cNvPr id="15" name="Rectangle 14">
            <a:extLst>
              <a:ext uri="{FF2B5EF4-FFF2-40B4-BE49-F238E27FC236}">
                <a16:creationId xmlns:a16="http://schemas.microsoft.com/office/drawing/2014/main" id="{8842176A-165D-47DF-817D-0149C891F662}"/>
              </a:ext>
            </a:extLst>
          </p:cNvPr>
          <p:cNvSpPr/>
          <p:nvPr/>
        </p:nvSpPr>
        <p:spPr>
          <a:xfrm>
            <a:off x="3653582" y="4331013"/>
            <a:ext cx="1704313" cy="369332"/>
          </a:xfrm>
          <a:prstGeom prst="rect">
            <a:avLst/>
          </a:prstGeom>
        </p:spPr>
        <p:txBody>
          <a:bodyPr wrap="none">
            <a:spAutoFit/>
          </a:bodyPr>
          <a:lstStyle/>
          <a:p>
            <a:r>
              <a:rPr lang="en-US" dirty="0">
                <a:solidFill>
                  <a:srgbClr val="000000"/>
                </a:solidFill>
                <a:latin typeface="Consolas" panose="020B0609020204030204" pitchFamily="49" charset="0"/>
              </a:rPr>
              <a:t> </a:t>
            </a:r>
            <a:r>
              <a:rPr lang="en-US" dirty="0">
                <a:solidFill>
                  <a:srgbClr val="000000"/>
                </a:solidFill>
                <a:highlight>
                  <a:srgbClr val="00FFFF"/>
                </a:highlight>
                <a:latin typeface="Consolas" panose="020B0609020204030204" pitchFamily="49" charset="0"/>
              </a:rPr>
              <a:t>age = &amp;num;</a:t>
            </a:r>
            <a:endParaRPr lang="en-US" dirty="0"/>
          </a:p>
        </p:txBody>
      </p:sp>
      <p:cxnSp>
        <p:nvCxnSpPr>
          <p:cNvPr id="16" name="Straight Arrow Connector 15">
            <a:extLst>
              <a:ext uri="{FF2B5EF4-FFF2-40B4-BE49-F238E27FC236}">
                <a16:creationId xmlns:a16="http://schemas.microsoft.com/office/drawing/2014/main" id="{71F839A9-DB47-4096-9B38-F6F129013A0A}"/>
              </a:ext>
            </a:extLst>
          </p:cNvPr>
          <p:cNvCxnSpPr>
            <a:cxnSpLocks/>
          </p:cNvCxnSpPr>
          <p:nvPr/>
        </p:nvCxnSpPr>
        <p:spPr>
          <a:xfrm flipH="1" flipV="1">
            <a:off x="2562528" y="4090459"/>
            <a:ext cx="1267350" cy="425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F9EBE5-6510-48D4-8CCE-119E10D20E3B}"/>
              </a:ext>
            </a:extLst>
          </p:cNvPr>
          <p:cNvCxnSpPr>
            <a:cxnSpLocks/>
          </p:cNvCxnSpPr>
          <p:nvPr/>
        </p:nvCxnSpPr>
        <p:spPr>
          <a:xfrm flipH="1">
            <a:off x="3196203" y="4668079"/>
            <a:ext cx="786075" cy="590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A9D69AA-9FBE-4F40-8508-1618ED99DF0D}"/>
              </a:ext>
            </a:extLst>
          </p:cNvPr>
          <p:cNvSpPr/>
          <p:nvPr/>
        </p:nvSpPr>
        <p:spPr>
          <a:xfrm>
            <a:off x="3653582" y="4603930"/>
            <a:ext cx="2316660" cy="338554"/>
          </a:xfrm>
          <a:prstGeom prst="rect">
            <a:avLst/>
          </a:prstGeom>
          <a:noFill/>
        </p:spPr>
        <p:txBody>
          <a:bodyPr wrap="none">
            <a:spAutoFit/>
          </a:bodyPr>
          <a:lstStyle/>
          <a:p>
            <a:r>
              <a:rPr lang="en-US" sz="1600" b="1" i="1" dirty="0">
                <a:solidFill>
                  <a:srgbClr val="000000"/>
                </a:solidFill>
                <a:highlight>
                  <a:srgbClr val="FFFF00"/>
                </a:highlight>
                <a:latin typeface="Consolas" panose="020B0609020204030204" pitchFamily="49" charset="0"/>
              </a:rPr>
              <a:t> pointer = address;</a:t>
            </a:r>
            <a:endParaRPr lang="en-US" sz="1600" b="1" i="1" dirty="0">
              <a:highlight>
                <a:srgbClr val="FFFF00"/>
              </a:highlight>
            </a:endParaRPr>
          </a:p>
        </p:txBody>
      </p:sp>
    </p:spTree>
    <p:extLst>
      <p:ext uri="{BB962C8B-B14F-4D97-AF65-F5344CB8AC3E}">
        <p14:creationId xmlns:p14="http://schemas.microsoft.com/office/powerpoint/2010/main" val="384812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D74A88-0E68-486F-B6AC-C0E0DDE9F045}"/>
              </a:ext>
            </a:extLst>
          </p:cNvPr>
          <p:cNvSpPr>
            <a:spLocks noGrp="1"/>
          </p:cNvSpPr>
          <p:nvPr>
            <p:ph type="sldNum" sz="quarter" idx="12"/>
          </p:nvPr>
        </p:nvSpPr>
        <p:spPr/>
        <p:txBody>
          <a:bodyPr/>
          <a:lstStyle/>
          <a:p>
            <a:fld id="{583C1354-0F4F-4118-983A-17CBBA946E76}" type="slidenum">
              <a:rPr lang="en-RW" smtClean="0"/>
              <a:t>69</a:t>
            </a:fld>
            <a:endParaRPr lang="en-RW"/>
          </a:p>
        </p:txBody>
      </p:sp>
      <p:sp>
        <p:nvSpPr>
          <p:cNvPr id="5" name="Title 1">
            <a:extLst>
              <a:ext uri="{FF2B5EF4-FFF2-40B4-BE49-F238E27FC236}">
                <a16:creationId xmlns:a16="http://schemas.microsoft.com/office/drawing/2014/main" id="{20C51F8D-4E9D-498F-AD37-FF49DCD1BCDD}"/>
              </a:ext>
            </a:extLst>
          </p:cNvPr>
          <p:cNvSpPr>
            <a:spLocks noGrp="1"/>
          </p:cNvSpPr>
          <p:nvPr>
            <p:ph type="title"/>
          </p:nvPr>
        </p:nvSpPr>
        <p:spPr>
          <a:xfrm>
            <a:off x="187884" y="640296"/>
            <a:ext cx="10515600" cy="771344"/>
          </a:xfrm>
        </p:spPr>
        <p:txBody>
          <a:bodyPr>
            <a:noAutofit/>
          </a:bodyPr>
          <a:lstStyle/>
          <a:p>
            <a:r>
              <a:rPr lang="en-US" sz="3600" dirty="0"/>
              <a:t>Example 2: </a:t>
            </a:r>
            <a:r>
              <a:rPr lang="en-US" sz="3600" b="1" i="1" dirty="0">
                <a:solidFill>
                  <a:srgbClr val="000000"/>
                </a:solidFill>
                <a:latin typeface="Consolas" panose="020B0609020204030204" pitchFamily="49" charset="0"/>
              </a:rPr>
              <a:t> </a:t>
            </a:r>
            <a:br>
              <a:rPr lang="en-US" sz="2400" b="1" i="1" dirty="0">
                <a:solidFill>
                  <a:srgbClr val="000000"/>
                </a:solidFill>
                <a:latin typeface="Consolas" panose="020B0609020204030204" pitchFamily="49" charset="0"/>
              </a:rPr>
            </a:br>
            <a:r>
              <a:rPr lang="en-US" sz="2400" b="1" i="1" dirty="0">
                <a:solidFill>
                  <a:srgbClr val="000000"/>
                </a:solidFill>
                <a:latin typeface="Consolas" panose="020B0609020204030204" pitchFamily="49" charset="0"/>
              </a:rPr>
              <a:t>pointer = pointer </a:t>
            </a:r>
            <a:r>
              <a:rPr lang="en-US" sz="2400" i="1" dirty="0">
                <a:solidFill>
                  <a:srgbClr val="000000"/>
                </a:solidFill>
                <a:latin typeface="Consolas" panose="020B0609020204030204" pitchFamily="49" charset="0"/>
              </a:rPr>
              <a:t>assignment</a:t>
            </a:r>
            <a:br>
              <a:rPr lang="en-US" sz="2400" b="1" i="1" dirty="0"/>
            </a:br>
            <a:endParaRPr lang="en-US" sz="2400" dirty="0"/>
          </a:p>
        </p:txBody>
      </p:sp>
      <p:sp>
        <p:nvSpPr>
          <p:cNvPr id="6" name="Rectangle 5">
            <a:extLst>
              <a:ext uri="{FF2B5EF4-FFF2-40B4-BE49-F238E27FC236}">
                <a16:creationId xmlns:a16="http://schemas.microsoft.com/office/drawing/2014/main" id="{3DE2D98D-836B-489E-B5D7-694D900CB7D1}"/>
              </a:ext>
            </a:extLst>
          </p:cNvPr>
          <p:cNvSpPr/>
          <p:nvPr/>
        </p:nvSpPr>
        <p:spPr>
          <a:xfrm>
            <a:off x="516835" y="1728504"/>
            <a:ext cx="6096000" cy="4154984"/>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 </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age = 0;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p;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x;</a:t>
            </a:r>
          </a:p>
          <a:p>
            <a:r>
              <a:rPr lang="en-US" sz="2400" dirty="0">
                <a:solidFill>
                  <a:srgbClr val="000000"/>
                </a:solidFill>
                <a:latin typeface="Consolas" panose="020B0609020204030204" pitchFamily="49" charset="0"/>
              </a:rPr>
              <a:t>    p = &amp;age;</a:t>
            </a:r>
          </a:p>
          <a:p>
            <a:r>
              <a:rPr lang="en-US" sz="2400" dirty="0">
                <a:solidFill>
                  <a:srgbClr val="000000"/>
                </a:solidFill>
                <a:latin typeface="Consolas" panose="020B0609020204030204" pitchFamily="49" charset="0"/>
              </a:rPr>
              <a:t>    </a:t>
            </a:r>
            <a:r>
              <a:rPr lang="en-US" sz="2400" dirty="0">
                <a:solidFill>
                  <a:srgbClr val="000000"/>
                </a:solidFill>
                <a:highlight>
                  <a:srgbClr val="00FFFF"/>
                </a:highlight>
                <a:latin typeface="Consolas" panose="020B0609020204030204" pitchFamily="49" charset="0"/>
              </a:rPr>
              <a:t>x = p;</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p:txBody>
      </p:sp>
      <p:graphicFrame>
        <p:nvGraphicFramePr>
          <p:cNvPr id="7" name="Table 16">
            <a:extLst>
              <a:ext uri="{FF2B5EF4-FFF2-40B4-BE49-F238E27FC236}">
                <a16:creationId xmlns:a16="http://schemas.microsoft.com/office/drawing/2014/main" id="{B983F2F2-9A7E-4D24-88C7-179C66E95B8F}"/>
              </a:ext>
            </a:extLst>
          </p:cNvPr>
          <p:cNvGraphicFramePr>
            <a:graphicFrameLocks noGrp="1"/>
          </p:cNvGraphicFramePr>
          <p:nvPr>
            <p:extLst>
              <p:ext uri="{D42A27DB-BD31-4B8C-83A1-F6EECF244321}">
                <p14:modId xmlns:p14="http://schemas.microsoft.com/office/powerpoint/2010/main" val="3546449318"/>
              </p:ext>
            </p:extLst>
          </p:nvPr>
        </p:nvGraphicFramePr>
        <p:xfrm>
          <a:off x="5658678" y="2502548"/>
          <a:ext cx="2324589" cy="853440"/>
        </p:xfrm>
        <a:graphic>
          <a:graphicData uri="http://schemas.openxmlformats.org/drawingml/2006/table">
            <a:tbl>
              <a:tblPr firstRow="1" bandRow="1">
                <a:tableStyleId>{5C22544A-7EE6-4342-B048-85BDC9FD1C3A}</a:tableStyleId>
              </a:tblPr>
              <a:tblGrid>
                <a:gridCol w="2324589">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0090FB7C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0F0D9C7C-1809-41F1-9215-F551B04277D8}"/>
              </a:ext>
            </a:extLst>
          </p:cNvPr>
          <p:cNvSpPr/>
          <p:nvPr/>
        </p:nvSpPr>
        <p:spPr>
          <a:xfrm>
            <a:off x="6251126" y="2018017"/>
            <a:ext cx="1313049" cy="523220"/>
          </a:xfrm>
          <a:prstGeom prst="rect">
            <a:avLst/>
          </a:prstGeom>
          <a:noFill/>
          <a:ln>
            <a:noFill/>
          </a:ln>
        </p:spPr>
        <p:txBody>
          <a:bodyPr wrap="square">
            <a:spAutoFit/>
          </a:bodyPr>
          <a:lstStyle/>
          <a:p>
            <a:pPr algn="ctr"/>
            <a:r>
              <a:rPr lang="en-US" sz="2800" b="1" dirty="0"/>
              <a:t>age</a:t>
            </a:r>
            <a:endParaRPr lang="en-RW" sz="2800" b="1" dirty="0"/>
          </a:p>
        </p:txBody>
      </p:sp>
      <p:graphicFrame>
        <p:nvGraphicFramePr>
          <p:cNvPr id="9" name="Table 16">
            <a:extLst>
              <a:ext uri="{FF2B5EF4-FFF2-40B4-BE49-F238E27FC236}">
                <a16:creationId xmlns:a16="http://schemas.microsoft.com/office/drawing/2014/main" id="{AE0858F0-DCF5-4BAA-849C-B1937FED47BA}"/>
              </a:ext>
            </a:extLst>
          </p:cNvPr>
          <p:cNvGraphicFramePr>
            <a:graphicFrameLocks noGrp="1"/>
          </p:cNvGraphicFramePr>
          <p:nvPr>
            <p:extLst>
              <p:ext uri="{D42A27DB-BD31-4B8C-83A1-F6EECF244321}">
                <p14:modId xmlns:p14="http://schemas.microsoft.com/office/powerpoint/2010/main" val="3782130055"/>
              </p:ext>
            </p:extLst>
          </p:nvPr>
        </p:nvGraphicFramePr>
        <p:xfrm>
          <a:off x="5313163" y="988373"/>
          <a:ext cx="1352136" cy="7924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0090FB7C</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0090FB70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CE837F9A-7593-4B29-9B38-8B596EBC9CE2}"/>
              </a:ext>
            </a:extLst>
          </p:cNvPr>
          <p:cNvSpPr/>
          <p:nvPr/>
        </p:nvSpPr>
        <p:spPr>
          <a:xfrm>
            <a:off x="5277379" y="519769"/>
            <a:ext cx="1313049" cy="523220"/>
          </a:xfrm>
          <a:prstGeom prst="rect">
            <a:avLst/>
          </a:prstGeom>
          <a:noFill/>
          <a:ln>
            <a:noFill/>
          </a:ln>
        </p:spPr>
        <p:txBody>
          <a:bodyPr wrap="square">
            <a:spAutoFit/>
          </a:bodyPr>
          <a:lstStyle/>
          <a:p>
            <a:pPr algn="ctr"/>
            <a:r>
              <a:rPr lang="en-US" sz="2800" b="1" dirty="0"/>
              <a:t>p</a:t>
            </a:r>
            <a:endParaRPr lang="en-RW" sz="2800" b="1" dirty="0"/>
          </a:p>
        </p:txBody>
      </p:sp>
      <p:cxnSp>
        <p:nvCxnSpPr>
          <p:cNvPr id="11" name="Straight Arrow Connector 10">
            <a:extLst>
              <a:ext uri="{FF2B5EF4-FFF2-40B4-BE49-F238E27FC236}">
                <a16:creationId xmlns:a16="http://schemas.microsoft.com/office/drawing/2014/main" id="{EB917184-F117-403F-8655-E3B5FD62B6FA}"/>
              </a:ext>
            </a:extLst>
          </p:cNvPr>
          <p:cNvCxnSpPr>
            <a:cxnSpLocks/>
          </p:cNvCxnSpPr>
          <p:nvPr/>
        </p:nvCxnSpPr>
        <p:spPr>
          <a:xfrm>
            <a:off x="5880065" y="1801889"/>
            <a:ext cx="0" cy="700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6">
            <a:extLst>
              <a:ext uri="{FF2B5EF4-FFF2-40B4-BE49-F238E27FC236}">
                <a16:creationId xmlns:a16="http://schemas.microsoft.com/office/drawing/2014/main" id="{7ED7A873-5716-4753-AAA4-6237D157F243}"/>
              </a:ext>
            </a:extLst>
          </p:cNvPr>
          <p:cNvGraphicFramePr>
            <a:graphicFrameLocks noGrp="1"/>
          </p:cNvGraphicFramePr>
          <p:nvPr>
            <p:extLst>
              <p:ext uri="{D42A27DB-BD31-4B8C-83A1-F6EECF244321}">
                <p14:modId xmlns:p14="http://schemas.microsoft.com/office/powerpoint/2010/main" val="1376562141"/>
              </p:ext>
            </p:extLst>
          </p:nvPr>
        </p:nvGraphicFramePr>
        <p:xfrm>
          <a:off x="8905042" y="855853"/>
          <a:ext cx="1352136" cy="7924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0090FB7C</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0090FA9C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3" name="Rectangle 12">
            <a:extLst>
              <a:ext uri="{FF2B5EF4-FFF2-40B4-BE49-F238E27FC236}">
                <a16:creationId xmlns:a16="http://schemas.microsoft.com/office/drawing/2014/main" id="{14E27A8D-AFF3-4ED0-AAD1-7191E74A6471}"/>
              </a:ext>
            </a:extLst>
          </p:cNvPr>
          <p:cNvSpPr/>
          <p:nvPr/>
        </p:nvSpPr>
        <p:spPr>
          <a:xfrm>
            <a:off x="8746435" y="542070"/>
            <a:ext cx="1736034" cy="1531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D1466758-ACC1-49E3-8E4E-D00FC8D75CC9}"/>
              </a:ext>
            </a:extLst>
          </p:cNvPr>
          <p:cNvSpPr/>
          <p:nvPr/>
        </p:nvSpPr>
        <p:spPr>
          <a:xfrm>
            <a:off x="6927678" y="1269305"/>
            <a:ext cx="1481508"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FEA8F2-3415-4E78-BC35-A680FB915050}"/>
              </a:ext>
            </a:extLst>
          </p:cNvPr>
          <p:cNvSpPr/>
          <p:nvPr/>
        </p:nvSpPr>
        <p:spPr>
          <a:xfrm>
            <a:off x="6394079" y="484298"/>
            <a:ext cx="2425934" cy="923330"/>
          </a:xfrm>
          <a:prstGeom prst="rect">
            <a:avLst/>
          </a:prstGeom>
          <a:noFill/>
          <a:ln>
            <a:noFill/>
          </a:ln>
        </p:spPr>
        <p:txBody>
          <a:bodyPr wrap="square">
            <a:spAutoFit/>
          </a:bodyPr>
          <a:lstStyle/>
          <a:p>
            <a:pPr algn="ctr"/>
            <a:r>
              <a:rPr lang="en-US" b="1" i="1" dirty="0">
                <a:highlight>
                  <a:srgbClr val="FFFF00"/>
                </a:highlight>
              </a:rPr>
              <a:t>P is replicated..</a:t>
            </a:r>
          </a:p>
          <a:p>
            <a:pPr algn="ctr"/>
            <a:r>
              <a:rPr lang="en-US" b="1" i="1" dirty="0">
                <a:highlight>
                  <a:srgbClr val="FFFF00"/>
                </a:highlight>
              </a:rPr>
              <a:t>(copy of p’s contents is created)</a:t>
            </a:r>
            <a:endParaRPr lang="en-RW" b="1" i="1" dirty="0">
              <a:highlight>
                <a:srgbClr val="FFFF00"/>
              </a:highlight>
            </a:endParaRPr>
          </a:p>
        </p:txBody>
      </p:sp>
      <p:sp>
        <p:nvSpPr>
          <p:cNvPr id="16" name="TextBox 15">
            <a:extLst>
              <a:ext uri="{FF2B5EF4-FFF2-40B4-BE49-F238E27FC236}">
                <a16:creationId xmlns:a16="http://schemas.microsoft.com/office/drawing/2014/main" id="{EDAD5389-7F6E-4612-BF4F-0FD448667DAE}"/>
              </a:ext>
            </a:extLst>
          </p:cNvPr>
          <p:cNvSpPr txBox="1"/>
          <p:nvPr/>
        </p:nvSpPr>
        <p:spPr>
          <a:xfrm>
            <a:off x="8366197" y="2771059"/>
            <a:ext cx="3232006" cy="2308324"/>
          </a:xfrm>
          <a:prstGeom prst="rect">
            <a:avLst/>
          </a:prstGeom>
          <a:solidFill>
            <a:schemeClr val="accent6">
              <a:lumMod val="60000"/>
              <a:lumOff val="40000"/>
            </a:schemeClr>
          </a:solidFill>
        </p:spPr>
        <p:txBody>
          <a:bodyPr wrap="square" rtlCol="0">
            <a:spAutoFit/>
          </a:bodyPr>
          <a:lstStyle/>
          <a:p>
            <a:pPr algn="ctr"/>
            <a:r>
              <a:rPr lang="en-US" sz="2400" i="1" dirty="0"/>
              <a:t>x is initialized with contents of p. That is, x also points where p was pointing. Because contents of pointer decide where to point!</a:t>
            </a:r>
          </a:p>
        </p:txBody>
      </p:sp>
      <p:sp>
        <p:nvSpPr>
          <p:cNvPr id="17" name="Rectangle 16">
            <a:extLst>
              <a:ext uri="{FF2B5EF4-FFF2-40B4-BE49-F238E27FC236}">
                <a16:creationId xmlns:a16="http://schemas.microsoft.com/office/drawing/2014/main" id="{B6D8E1FD-B013-48B8-A1EC-83A0CA27B051}"/>
              </a:ext>
            </a:extLst>
          </p:cNvPr>
          <p:cNvSpPr/>
          <p:nvPr/>
        </p:nvSpPr>
        <p:spPr>
          <a:xfrm>
            <a:off x="8899525" y="379929"/>
            <a:ext cx="1313049" cy="523220"/>
          </a:xfrm>
          <a:prstGeom prst="rect">
            <a:avLst/>
          </a:prstGeom>
          <a:noFill/>
          <a:ln>
            <a:noFill/>
          </a:ln>
        </p:spPr>
        <p:txBody>
          <a:bodyPr wrap="square">
            <a:spAutoFit/>
          </a:bodyPr>
          <a:lstStyle/>
          <a:p>
            <a:pPr algn="ctr"/>
            <a:r>
              <a:rPr lang="en-US" sz="2800" b="1" dirty="0"/>
              <a:t>x</a:t>
            </a:r>
            <a:endParaRPr lang="en-RW" sz="2800" b="1" dirty="0"/>
          </a:p>
        </p:txBody>
      </p:sp>
      <p:cxnSp>
        <p:nvCxnSpPr>
          <p:cNvPr id="18" name="Straight Arrow Connector 17">
            <a:extLst>
              <a:ext uri="{FF2B5EF4-FFF2-40B4-BE49-F238E27FC236}">
                <a16:creationId xmlns:a16="http://schemas.microsoft.com/office/drawing/2014/main" id="{7C6D6233-C6D4-4932-8448-D0DCB59640E4}"/>
              </a:ext>
            </a:extLst>
          </p:cNvPr>
          <p:cNvCxnSpPr>
            <a:cxnSpLocks/>
          </p:cNvCxnSpPr>
          <p:nvPr/>
        </p:nvCxnSpPr>
        <p:spPr>
          <a:xfrm flipH="1">
            <a:off x="7983267" y="1057298"/>
            <a:ext cx="918984" cy="1483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07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DD6E-F3C1-41D5-AFBA-C2F3EB431CCF}"/>
              </a:ext>
            </a:extLst>
          </p:cNvPr>
          <p:cNvSpPr>
            <a:spLocks noGrp="1"/>
          </p:cNvSpPr>
          <p:nvPr>
            <p:ph type="title"/>
          </p:nvPr>
        </p:nvSpPr>
        <p:spPr>
          <a:xfrm>
            <a:off x="320761" y="379131"/>
            <a:ext cx="10515600" cy="771344"/>
          </a:xfrm>
        </p:spPr>
        <p:txBody>
          <a:bodyPr/>
          <a:lstStyle/>
          <a:p>
            <a:r>
              <a:rPr lang="en-US" dirty="0"/>
              <a:t>Contents vs addresses (way to access)</a:t>
            </a:r>
          </a:p>
        </p:txBody>
      </p:sp>
      <p:sp>
        <p:nvSpPr>
          <p:cNvPr id="4" name="Slide Number Placeholder 3">
            <a:extLst>
              <a:ext uri="{FF2B5EF4-FFF2-40B4-BE49-F238E27FC236}">
                <a16:creationId xmlns:a16="http://schemas.microsoft.com/office/drawing/2014/main" id="{B5DD995B-1327-41E4-91AE-403FEFB369E5}"/>
              </a:ext>
            </a:extLst>
          </p:cNvPr>
          <p:cNvSpPr>
            <a:spLocks noGrp="1"/>
          </p:cNvSpPr>
          <p:nvPr>
            <p:ph type="sldNum" sz="quarter" idx="12"/>
          </p:nvPr>
        </p:nvSpPr>
        <p:spPr/>
        <p:txBody>
          <a:bodyPr/>
          <a:lstStyle/>
          <a:p>
            <a:fld id="{583C1354-0F4F-4118-983A-17CBBA946E76}" type="slidenum">
              <a:rPr lang="en-RW" smtClean="0"/>
              <a:t>7</a:t>
            </a:fld>
            <a:endParaRPr lang="en-RW"/>
          </a:p>
        </p:txBody>
      </p:sp>
      <p:graphicFrame>
        <p:nvGraphicFramePr>
          <p:cNvPr id="5" name="Table 16">
            <a:extLst>
              <a:ext uri="{FF2B5EF4-FFF2-40B4-BE49-F238E27FC236}">
                <a16:creationId xmlns:a16="http://schemas.microsoft.com/office/drawing/2014/main" id="{B9768BBF-A7C4-47DC-9F71-303EDD4A86B9}"/>
              </a:ext>
            </a:extLst>
          </p:cNvPr>
          <p:cNvGraphicFramePr>
            <a:graphicFrameLocks noGrp="1"/>
          </p:cNvGraphicFramePr>
          <p:nvPr>
            <p:extLst>
              <p:ext uri="{D42A27DB-BD31-4B8C-83A1-F6EECF244321}">
                <p14:modId xmlns:p14="http://schemas.microsoft.com/office/powerpoint/2010/main" val="2916078710"/>
              </p:ext>
            </p:extLst>
          </p:nvPr>
        </p:nvGraphicFramePr>
        <p:xfrm>
          <a:off x="148844" y="5446334"/>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10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6" name="Rectangle 5">
            <a:extLst>
              <a:ext uri="{FF2B5EF4-FFF2-40B4-BE49-F238E27FC236}">
                <a16:creationId xmlns:a16="http://schemas.microsoft.com/office/drawing/2014/main" id="{93CDE782-9CC7-44C5-93C4-C02B9A3C0000}"/>
              </a:ext>
            </a:extLst>
          </p:cNvPr>
          <p:cNvSpPr/>
          <p:nvPr/>
        </p:nvSpPr>
        <p:spPr>
          <a:xfrm>
            <a:off x="656401" y="4977730"/>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7" name="Table 16">
            <a:extLst>
              <a:ext uri="{FF2B5EF4-FFF2-40B4-BE49-F238E27FC236}">
                <a16:creationId xmlns:a16="http://schemas.microsoft.com/office/drawing/2014/main" id="{8231BAD9-A953-42E2-9E1B-479D9FDC5A50}"/>
              </a:ext>
            </a:extLst>
          </p:cNvPr>
          <p:cNvGraphicFramePr>
            <a:graphicFrameLocks noGrp="1"/>
          </p:cNvGraphicFramePr>
          <p:nvPr>
            <p:extLst>
              <p:ext uri="{D42A27DB-BD31-4B8C-83A1-F6EECF244321}">
                <p14:modId xmlns:p14="http://schemas.microsoft.com/office/powerpoint/2010/main" val="2004697863"/>
              </p:ext>
            </p:extLst>
          </p:nvPr>
        </p:nvGraphicFramePr>
        <p:xfrm>
          <a:off x="153439" y="3969935"/>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00FFF</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80E861B3-4778-41C4-96CF-9786210AA686}"/>
              </a:ext>
            </a:extLst>
          </p:cNvPr>
          <p:cNvSpPr/>
          <p:nvPr/>
        </p:nvSpPr>
        <p:spPr>
          <a:xfrm>
            <a:off x="660996" y="3501331"/>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9" name="Table 16">
            <a:extLst>
              <a:ext uri="{FF2B5EF4-FFF2-40B4-BE49-F238E27FC236}">
                <a16:creationId xmlns:a16="http://schemas.microsoft.com/office/drawing/2014/main" id="{58077B31-569C-4973-A993-32551CB789E2}"/>
              </a:ext>
            </a:extLst>
          </p:cNvPr>
          <p:cNvGraphicFramePr>
            <a:graphicFrameLocks noGrp="1"/>
          </p:cNvGraphicFramePr>
          <p:nvPr>
            <p:extLst>
              <p:ext uri="{D42A27DB-BD31-4B8C-83A1-F6EECF244321}">
                <p14:modId xmlns:p14="http://schemas.microsoft.com/office/powerpoint/2010/main" val="2088151421"/>
              </p:ext>
            </p:extLst>
          </p:nvPr>
        </p:nvGraphicFramePr>
        <p:xfrm>
          <a:off x="141638" y="253865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00FFF</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21079005-F9DD-4844-93C1-74BBF1D667BE}"/>
              </a:ext>
            </a:extLst>
          </p:cNvPr>
          <p:cNvSpPr/>
          <p:nvPr/>
        </p:nvSpPr>
        <p:spPr>
          <a:xfrm>
            <a:off x="566112" y="2034478"/>
            <a:ext cx="503188" cy="523220"/>
          </a:xfrm>
          <a:prstGeom prst="rect">
            <a:avLst/>
          </a:prstGeom>
          <a:noFill/>
          <a:ln>
            <a:noFill/>
          </a:ln>
        </p:spPr>
        <p:txBody>
          <a:bodyPr wrap="square">
            <a:spAutoFit/>
          </a:bodyPr>
          <a:lstStyle/>
          <a:p>
            <a:pPr algn="just"/>
            <a:r>
              <a:rPr lang="en-US" sz="2800" b="1" dirty="0"/>
              <a:t>r</a:t>
            </a:r>
            <a:endParaRPr lang="en-RW" sz="2800" b="1" dirty="0"/>
          </a:p>
        </p:txBody>
      </p:sp>
      <p:cxnSp>
        <p:nvCxnSpPr>
          <p:cNvPr id="11" name="Straight Arrow Connector 10">
            <a:extLst>
              <a:ext uri="{FF2B5EF4-FFF2-40B4-BE49-F238E27FC236}">
                <a16:creationId xmlns:a16="http://schemas.microsoft.com/office/drawing/2014/main" id="{346A0143-F351-4651-848A-1562997D4288}"/>
              </a:ext>
            </a:extLst>
          </p:cNvPr>
          <p:cNvCxnSpPr>
            <a:cxnSpLocks/>
          </p:cNvCxnSpPr>
          <p:nvPr/>
        </p:nvCxnSpPr>
        <p:spPr>
          <a:xfrm>
            <a:off x="1238636" y="4823375"/>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2D89C9-3325-4089-BB9D-ED543A61440A}"/>
              </a:ext>
            </a:extLst>
          </p:cNvPr>
          <p:cNvCxnSpPr>
            <a:cxnSpLocks/>
          </p:cNvCxnSpPr>
          <p:nvPr/>
        </p:nvCxnSpPr>
        <p:spPr>
          <a:xfrm flipH="1">
            <a:off x="1281601" y="3392097"/>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6">
            <a:extLst>
              <a:ext uri="{FF2B5EF4-FFF2-40B4-BE49-F238E27FC236}">
                <a16:creationId xmlns:a16="http://schemas.microsoft.com/office/drawing/2014/main" id="{A8345995-9F1E-4332-A11B-223F498AC2D3}"/>
              </a:ext>
            </a:extLst>
          </p:cNvPr>
          <p:cNvGraphicFramePr>
            <a:graphicFrameLocks noGrp="1"/>
          </p:cNvGraphicFramePr>
          <p:nvPr>
            <p:extLst>
              <p:ext uri="{D42A27DB-BD31-4B8C-83A1-F6EECF244321}">
                <p14:modId xmlns:p14="http://schemas.microsoft.com/office/powerpoint/2010/main" val="1901671620"/>
              </p:ext>
            </p:extLst>
          </p:nvPr>
        </p:nvGraphicFramePr>
        <p:xfrm>
          <a:off x="7422418" y="379131"/>
          <a:ext cx="1352136" cy="7416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1800" b="1" dirty="0">
                          <a:solidFill>
                            <a:sysClr val="windowText" lastClr="000000"/>
                          </a:solidFill>
                        </a:rPr>
                        <a:t>Contents</a:t>
                      </a:r>
                      <a:endParaRPr lang="en-RW" sz="1800" b="1"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b="0" dirty="0">
                          <a:solidFill>
                            <a:sysClr val="windowText" lastClr="000000"/>
                          </a:solidFill>
                        </a:rPr>
                        <a:t>Address</a:t>
                      </a:r>
                      <a:endParaRPr lang="en-RW" sz="1800" b="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6B9F63E9-14EA-43C6-B41B-588A923F3B43}"/>
              </a:ext>
            </a:extLst>
          </p:cNvPr>
          <p:cNvSpPr/>
          <p:nvPr/>
        </p:nvSpPr>
        <p:spPr>
          <a:xfrm>
            <a:off x="2822105" y="1372889"/>
            <a:ext cx="2120956" cy="830997"/>
          </a:xfrm>
          <a:prstGeom prst="rect">
            <a:avLst/>
          </a:prstGeom>
          <a:noFill/>
          <a:ln>
            <a:noFill/>
          </a:ln>
        </p:spPr>
        <p:txBody>
          <a:bodyPr wrap="square">
            <a:spAutoFit/>
          </a:bodyPr>
          <a:lstStyle/>
          <a:p>
            <a:pPr algn="ctr"/>
            <a:r>
              <a:rPr lang="en-US" sz="2400" b="1" u="sng" dirty="0"/>
              <a:t>Way to access content</a:t>
            </a:r>
            <a:endParaRPr lang="en-RW" sz="2400" b="1" u="sng" dirty="0"/>
          </a:p>
        </p:txBody>
      </p:sp>
      <p:sp>
        <p:nvSpPr>
          <p:cNvPr id="15" name="Rectangle 14">
            <a:extLst>
              <a:ext uri="{FF2B5EF4-FFF2-40B4-BE49-F238E27FC236}">
                <a16:creationId xmlns:a16="http://schemas.microsoft.com/office/drawing/2014/main" id="{7ABA3249-205B-4420-A76F-F1CD4BEE6DD2}"/>
              </a:ext>
            </a:extLst>
          </p:cNvPr>
          <p:cNvSpPr/>
          <p:nvPr/>
        </p:nvSpPr>
        <p:spPr>
          <a:xfrm>
            <a:off x="4785646" y="1372889"/>
            <a:ext cx="1974578" cy="830997"/>
          </a:xfrm>
          <a:prstGeom prst="rect">
            <a:avLst/>
          </a:prstGeom>
          <a:noFill/>
          <a:ln>
            <a:noFill/>
          </a:ln>
        </p:spPr>
        <p:txBody>
          <a:bodyPr wrap="square">
            <a:spAutoFit/>
          </a:bodyPr>
          <a:lstStyle/>
          <a:p>
            <a:pPr algn="ctr"/>
            <a:r>
              <a:rPr lang="en-US" sz="2400" b="1" u="sng" dirty="0"/>
              <a:t>Way to access address</a:t>
            </a:r>
            <a:endParaRPr lang="en-RW" sz="2400" b="1" u="sng" dirty="0"/>
          </a:p>
        </p:txBody>
      </p:sp>
      <p:sp>
        <p:nvSpPr>
          <p:cNvPr id="16" name="Rectangle 15">
            <a:extLst>
              <a:ext uri="{FF2B5EF4-FFF2-40B4-BE49-F238E27FC236}">
                <a16:creationId xmlns:a16="http://schemas.microsoft.com/office/drawing/2014/main" id="{364E2273-6D32-440A-B7DE-E3583407BF91}"/>
              </a:ext>
            </a:extLst>
          </p:cNvPr>
          <p:cNvSpPr/>
          <p:nvPr/>
        </p:nvSpPr>
        <p:spPr>
          <a:xfrm>
            <a:off x="1238636" y="2647569"/>
            <a:ext cx="2326199" cy="830997"/>
          </a:xfrm>
          <a:prstGeom prst="rect">
            <a:avLst/>
          </a:prstGeom>
          <a:noFill/>
          <a:ln>
            <a:noFill/>
          </a:ln>
        </p:spPr>
        <p:txBody>
          <a:bodyPr wrap="square">
            <a:spAutoFit/>
          </a:bodyPr>
          <a:lstStyle/>
          <a:p>
            <a:pPr algn="ctr"/>
            <a:r>
              <a:rPr lang="en-US" sz="2400" b="1" i="1" dirty="0">
                <a:solidFill>
                  <a:schemeClr val="accent1"/>
                </a:solidFill>
              </a:rPr>
              <a:t>Pointer to a pointer</a:t>
            </a:r>
            <a:endParaRPr lang="en-RW" sz="2400" b="1" i="1" dirty="0">
              <a:solidFill>
                <a:schemeClr val="accent1"/>
              </a:solidFill>
            </a:endParaRPr>
          </a:p>
        </p:txBody>
      </p:sp>
      <p:sp>
        <p:nvSpPr>
          <p:cNvPr id="17" name="Rectangle 16">
            <a:extLst>
              <a:ext uri="{FF2B5EF4-FFF2-40B4-BE49-F238E27FC236}">
                <a16:creationId xmlns:a16="http://schemas.microsoft.com/office/drawing/2014/main" id="{2B97F04F-3339-4FCE-9723-74C6C70656BB}"/>
              </a:ext>
            </a:extLst>
          </p:cNvPr>
          <p:cNvSpPr/>
          <p:nvPr/>
        </p:nvSpPr>
        <p:spPr>
          <a:xfrm>
            <a:off x="1345119" y="4016107"/>
            <a:ext cx="2100446" cy="830997"/>
          </a:xfrm>
          <a:prstGeom prst="rect">
            <a:avLst/>
          </a:prstGeom>
          <a:noFill/>
          <a:ln>
            <a:noFill/>
          </a:ln>
        </p:spPr>
        <p:txBody>
          <a:bodyPr wrap="square">
            <a:spAutoFit/>
          </a:bodyPr>
          <a:lstStyle/>
          <a:p>
            <a:pPr algn="ctr"/>
            <a:r>
              <a:rPr lang="en-US" sz="2400" b="1" i="1" dirty="0">
                <a:solidFill>
                  <a:schemeClr val="accent1"/>
                </a:solidFill>
              </a:rPr>
              <a:t>Pointer to an int</a:t>
            </a:r>
            <a:endParaRPr lang="en-RW" sz="2400" b="1" i="1" dirty="0">
              <a:solidFill>
                <a:schemeClr val="accent1"/>
              </a:solidFill>
            </a:endParaRPr>
          </a:p>
        </p:txBody>
      </p:sp>
      <p:sp>
        <p:nvSpPr>
          <p:cNvPr id="18" name="Rectangle 17">
            <a:extLst>
              <a:ext uri="{FF2B5EF4-FFF2-40B4-BE49-F238E27FC236}">
                <a16:creationId xmlns:a16="http://schemas.microsoft.com/office/drawing/2014/main" id="{200A7D73-B384-457A-B616-CF85FA6FE84B}"/>
              </a:ext>
            </a:extLst>
          </p:cNvPr>
          <p:cNvSpPr/>
          <p:nvPr/>
        </p:nvSpPr>
        <p:spPr>
          <a:xfrm>
            <a:off x="1215073" y="5638174"/>
            <a:ext cx="2100446" cy="461665"/>
          </a:xfrm>
          <a:prstGeom prst="rect">
            <a:avLst/>
          </a:prstGeom>
          <a:noFill/>
          <a:ln>
            <a:noFill/>
          </a:ln>
        </p:spPr>
        <p:txBody>
          <a:bodyPr wrap="square">
            <a:spAutoFit/>
          </a:bodyPr>
          <a:lstStyle/>
          <a:p>
            <a:pPr algn="ctr"/>
            <a:r>
              <a:rPr lang="en-US" sz="2400" b="1" i="1" dirty="0">
                <a:solidFill>
                  <a:schemeClr val="accent1"/>
                </a:solidFill>
              </a:rPr>
              <a:t>Int variable</a:t>
            </a:r>
            <a:endParaRPr lang="en-RW" sz="2400" b="1" i="1" dirty="0">
              <a:solidFill>
                <a:schemeClr val="accent1"/>
              </a:solidFill>
            </a:endParaRPr>
          </a:p>
        </p:txBody>
      </p:sp>
      <p:sp>
        <p:nvSpPr>
          <p:cNvPr id="19" name="Rectangle 18">
            <a:extLst>
              <a:ext uri="{FF2B5EF4-FFF2-40B4-BE49-F238E27FC236}">
                <a16:creationId xmlns:a16="http://schemas.microsoft.com/office/drawing/2014/main" id="{295F0B4A-1300-44BF-92FD-840717C33A08}"/>
              </a:ext>
            </a:extLst>
          </p:cNvPr>
          <p:cNvSpPr/>
          <p:nvPr/>
        </p:nvSpPr>
        <p:spPr>
          <a:xfrm>
            <a:off x="3226927" y="2449864"/>
            <a:ext cx="1336420" cy="769441"/>
          </a:xfrm>
          <a:prstGeom prst="rect">
            <a:avLst/>
          </a:prstGeom>
          <a:noFill/>
          <a:ln>
            <a:noFill/>
          </a:ln>
        </p:spPr>
        <p:txBody>
          <a:bodyPr wrap="square">
            <a:spAutoFit/>
          </a:bodyPr>
          <a:lstStyle/>
          <a:p>
            <a:pPr algn="ctr"/>
            <a:r>
              <a:rPr lang="en-US" sz="4400" b="1" dirty="0"/>
              <a:t>r</a:t>
            </a:r>
            <a:endParaRPr lang="en-RW" sz="4400" b="1" dirty="0"/>
          </a:p>
        </p:txBody>
      </p:sp>
      <p:sp>
        <p:nvSpPr>
          <p:cNvPr id="21" name="Rectangle 20">
            <a:extLst>
              <a:ext uri="{FF2B5EF4-FFF2-40B4-BE49-F238E27FC236}">
                <a16:creationId xmlns:a16="http://schemas.microsoft.com/office/drawing/2014/main" id="{FA8F5247-443C-4E41-889A-5207D4F7A2BF}"/>
              </a:ext>
            </a:extLst>
          </p:cNvPr>
          <p:cNvSpPr/>
          <p:nvPr/>
        </p:nvSpPr>
        <p:spPr>
          <a:xfrm>
            <a:off x="5054431" y="2511179"/>
            <a:ext cx="1336420" cy="769441"/>
          </a:xfrm>
          <a:prstGeom prst="rect">
            <a:avLst/>
          </a:prstGeom>
          <a:noFill/>
          <a:ln>
            <a:noFill/>
          </a:ln>
        </p:spPr>
        <p:txBody>
          <a:bodyPr wrap="square">
            <a:spAutoFit/>
          </a:bodyPr>
          <a:lstStyle/>
          <a:p>
            <a:pPr algn="ctr"/>
            <a:r>
              <a:rPr lang="en-US" sz="4400" b="1" dirty="0"/>
              <a:t>&amp;r</a:t>
            </a:r>
            <a:endParaRPr lang="en-RW" sz="4400" b="1" dirty="0"/>
          </a:p>
        </p:txBody>
      </p:sp>
      <p:sp>
        <p:nvSpPr>
          <p:cNvPr id="22" name="Rectangle 21">
            <a:extLst>
              <a:ext uri="{FF2B5EF4-FFF2-40B4-BE49-F238E27FC236}">
                <a16:creationId xmlns:a16="http://schemas.microsoft.com/office/drawing/2014/main" id="{EA69CBF5-815D-41FD-9305-60D49F00185D}"/>
              </a:ext>
            </a:extLst>
          </p:cNvPr>
          <p:cNvSpPr/>
          <p:nvPr/>
        </p:nvSpPr>
        <p:spPr>
          <a:xfrm>
            <a:off x="3202898" y="4011299"/>
            <a:ext cx="1336420" cy="769441"/>
          </a:xfrm>
          <a:prstGeom prst="rect">
            <a:avLst/>
          </a:prstGeom>
          <a:noFill/>
          <a:ln>
            <a:noFill/>
          </a:ln>
        </p:spPr>
        <p:txBody>
          <a:bodyPr wrap="square">
            <a:spAutoFit/>
          </a:bodyPr>
          <a:lstStyle/>
          <a:p>
            <a:pPr algn="ctr"/>
            <a:r>
              <a:rPr lang="en-US" sz="4400" b="1" dirty="0"/>
              <a:t>p</a:t>
            </a:r>
            <a:endParaRPr lang="en-RW" sz="4400" b="1" dirty="0"/>
          </a:p>
        </p:txBody>
      </p:sp>
      <p:sp>
        <p:nvSpPr>
          <p:cNvPr id="23" name="Rectangle 22">
            <a:extLst>
              <a:ext uri="{FF2B5EF4-FFF2-40B4-BE49-F238E27FC236}">
                <a16:creationId xmlns:a16="http://schemas.microsoft.com/office/drawing/2014/main" id="{FBBFF54D-8A73-4E68-AB5A-D1A0E9165C79}"/>
              </a:ext>
            </a:extLst>
          </p:cNvPr>
          <p:cNvSpPr/>
          <p:nvPr/>
        </p:nvSpPr>
        <p:spPr>
          <a:xfrm>
            <a:off x="5030402" y="4046110"/>
            <a:ext cx="1336420" cy="769441"/>
          </a:xfrm>
          <a:prstGeom prst="rect">
            <a:avLst/>
          </a:prstGeom>
          <a:noFill/>
          <a:ln>
            <a:noFill/>
          </a:ln>
        </p:spPr>
        <p:txBody>
          <a:bodyPr wrap="square">
            <a:spAutoFit/>
          </a:bodyPr>
          <a:lstStyle/>
          <a:p>
            <a:pPr algn="ctr"/>
            <a:r>
              <a:rPr lang="en-US" sz="4400" b="1" dirty="0"/>
              <a:t>&amp;p</a:t>
            </a:r>
            <a:endParaRPr lang="en-RW" sz="4400" b="1" dirty="0"/>
          </a:p>
        </p:txBody>
      </p:sp>
      <p:sp>
        <p:nvSpPr>
          <p:cNvPr id="24" name="Rectangle 23">
            <a:extLst>
              <a:ext uri="{FF2B5EF4-FFF2-40B4-BE49-F238E27FC236}">
                <a16:creationId xmlns:a16="http://schemas.microsoft.com/office/drawing/2014/main" id="{6A9A4ABE-8789-4B90-9ED6-8031912B1D9A}"/>
              </a:ext>
            </a:extLst>
          </p:cNvPr>
          <p:cNvSpPr/>
          <p:nvPr/>
        </p:nvSpPr>
        <p:spPr>
          <a:xfrm>
            <a:off x="3196701" y="5344476"/>
            <a:ext cx="1336420" cy="769441"/>
          </a:xfrm>
          <a:prstGeom prst="rect">
            <a:avLst/>
          </a:prstGeom>
          <a:noFill/>
          <a:ln>
            <a:noFill/>
          </a:ln>
        </p:spPr>
        <p:txBody>
          <a:bodyPr wrap="square">
            <a:spAutoFit/>
          </a:bodyPr>
          <a:lstStyle/>
          <a:p>
            <a:pPr algn="ctr"/>
            <a:r>
              <a:rPr lang="en-US" sz="4400" b="1" dirty="0"/>
              <a:t>x</a:t>
            </a:r>
            <a:endParaRPr lang="en-RW" sz="4400" b="1" dirty="0"/>
          </a:p>
        </p:txBody>
      </p:sp>
      <p:sp>
        <p:nvSpPr>
          <p:cNvPr id="25" name="Rectangle 24">
            <a:extLst>
              <a:ext uri="{FF2B5EF4-FFF2-40B4-BE49-F238E27FC236}">
                <a16:creationId xmlns:a16="http://schemas.microsoft.com/office/drawing/2014/main" id="{C9891F8F-1B34-4370-B0DB-BE165FE2094E}"/>
              </a:ext>
            </a:extLst>
          </p:cNvPr>
          <p:cNvSpPr/>
          <p:nvPr/>
        </p:nvSpPr>
        <p:spPr>
          <a:xfrm>
            <a:off x="5024205" y="5379287"/>
            <a:ext cx="1336420" cy="769441"/>
          </a:xfrm>
          <a:prstGeom prst="rect">
            <a:avLst/>
          </a:prstGeom>
          <a:noFill/>
          <a:ln>
            <a:noFill/>
          </a:ln>
        </p:spPr>
        <p:txBody>
          <a:bodyPr wrap="square">
            <a:spAutoFit/>
          </a:bodyPr>
          <a:lstStyle/>
          <a:p>
            <a:pPr algn="ctr"/>
            <a:r>
              <a:rPr lang="en-US" sz="4400" b="1" dirty="0"/>
              <a:t>&amp;x</a:t>
            </a:r>
            <a:endParaRPr lang="en-RW" sz="4400" b="1" dirty="0"/>
          </a:p>
        </p:txBody>
      </p:sp>
      <p:sp>
        <p:nvSpPr>
          <p:cNvPr id="26" name="Rectangle 25">
            <a:extLst>
              <a:ext uri="{FF2B5EF4-FFF2-40B4-BE49-F238E27FC236}">
                <a16:creationId xmlns:a16="http://schemas.microsoft.com/office/drawing/2014/main" id="{3AE19D84-D8C3-42B1-B5CC-CEF2EEAE40AB}"/>
              </a:ext>
            </a:extLst>
          </p:cNvPr>
          <p:cNvSpPr/>
          <p:nvPr/>
        </p:nvSpPr>
        <p:spPr>
          <a:xfrm>
            <a:off x="6760223" y="1296361"/>
            <a:ext cx="2701831" cy="1015663"/>
          </a:xfrm>
          <a:prstGeom prst="rect">
            <a:avLst/>
          </a:prstGeom>
          <a:noFill/>
          <a:ln>
            <a:noFill/>
          </a:ln>
        </p:spPr>
        <p:txBody>
          <a:bodyPr wrap="square">
            <a:spAutoFit/>
          </a:bodyPr>
          <a:lstStyle/>
          <a:p>
            <a:pPr algn="ctr"/>
            <a:r>
              <a:rPr lang="en-US" sz="2000" b="1" i="1" u="sng" dirty="0">
                <a:highlight>
                  <a:srgbClr val="FFFF00"/>
                </a:highlight>
              </a:rPr>
              <a:t>Way to access </a:t>
            </a:r>
            <a:r>
              <a:rPr lang="en-US" sz="2000" b="1" i="1" u="sng" dirty="0">
                <a:highlight>
                  <a:srgbClr val="00FFFF"/>
                </a:highlight>
              </a:rPr>
              <a:t>int</a:t>
            </a:r>
            <a:r>
              <a:rPr lang="en-US" sz="2000" b="1" i="1" u="sng" dirty="0">
                <a:highlight>
                  <a:srgbClr val="FFFF00"/>
                </a:highlight>
              </a:rPr>
              <a:t> </a:t>
            </a:r>
            <a:r>
              <a:rPr lang="en-US" sz="2000" b="1" i="1" u="sng" dirty="0">
                <a:highlight>
                  <a:srgbClr val="00FFFF"/>
                </a:highlight>
              </a:rPr>
              <a:t>value (contents of variable)</a:t>
            </a:r>
            <a:r>
              <a:rPr lang="en-US" sz="2000" b="1" i="1" u="sng" dirty="0">
                <a:highlight>
                  <a:srgbClr val="FFFF00"/>
                </a:highlight>
              </a:rPr>
              <a:t> that a pointer points to</a:t>
            </a:r>
            <a:endParaRPr lang="en-RW" sz="2000" b="1" i="1" u="sng" dirty="0">
              <a:highlight>
                <a:srgbClr val="FFFF00"/>
              </a:highlight>
            </a:endParaRPr>
          </a:p>
        </p:txBody>
      </p:sp>
      <p:sp>
        <p:nvSpPr>
          <p:cNvPr id="27" name="Rectangle 26">
            <a:extLst>
              <a:ext uri="{FF2B5EF4-FFF2-40B4-BE49-F238E27FC236}">
                <a16:creationId xmlns:a16="http://schemas.microsoft.com/office/drawing/2014/main" id="{60AC1A3D-0FEB-4B39-9BE2-AAF4316E4163}"/>
              </a:ext>
            </a:extLst>
          </p:cNvPr>
          <p:cNvSpPr/>
          <p:nvPr/>
        </p:nvSpPr>
        <p:spPr>
          <a:xfrm>
            <a:off x="7422936" y="2459803"/>
            <a:ext cx="1336420" cy="769441"/>
          </a:xfrm>
          <a:prstGeom prst="rect">
            <a:avLst/>
          </a:prstGeom>
          <a:noFill/>
          <a:ln>
            <a:noFill/>
          </a:ln>
        </p:spPr>
        <p:txBody>
          <a:bodyPr wrap="square">
            <a:spAutoFit/>
          </a:bodyPr>
          <a:lstStyle/>
          <a:p>
            <a:pPr algn="ctr"/>
            <a:r>
              <a:rPr lang="en-US" sz="4400" b="1" dirty="0"/>
              <a:t>**r</a:t>
            </a:r>
            <a:endParaRPr lang="en-RW" sz="4400" b="1" dirty="0"/>
          </a:p>
        </p:txBody>
      </p:sp>
      <p:sp>
        <p:nvSpPr>
          <p:cNvPr id="28" name="Rectangle 27">
            <a:extLst>
              <a:ext uri="{FF2B5EF4-FFF2-40B4-BE49-F238E27FC236}">
                <a16:creationId xmlns:a16="http://schemas.microsoft.com/office/drawing/2014/main" id="{B6FE56CB-99EF-4007-9354-718E808B7353}"/>
              </a:ext>
            </a:extLst>
          </p:cNvPr>
          <p:cNvSpPr/>
          <p:nvPr/>
        </p:nvSpPr>
        <p:spPr>
          <a:xfrm>
            <a:off x="7398907" y="3994734"/>
            <a:ext cx="1336420" cy="769441"/>
          </a:xfrm>
          <a:prstGeom prst="rect">
            <a:avLst/>
          </a:prstGeom>
          <a:noFill/>
          <a:ln>
            <a:noFill/>
          </a:ln>
        </p:spPr>
        <p:txBody>
          <a:bodyPr wrap="square">
            <a:spAutoFit/>
          </a:bodyPr>
          <a:lstStyle/>
          <a:p>
            <a:pPr algn="ctr"/>
            <a:r>
              <a:rPr lang="en-US" sz="4400" b="1" dirty="0"/>
              <a:t>*p</a:t>
            </a:r>
            <a:endParaRPr lang="en-RW" sz="4400" b="1" dirty="0"/>
          </a:p>
        </p:txBody>
      </p:sp>
      <p:sp>
        <p:nvSpPr>
          <p:cNvPr id="29" name="Rectangle 28">
            <a:extLst>
              <a:ext uri="{FF2B5EF4-FFF2-40B4-BE49-F238E27FC236}">
                <a16:creationId xmlns:a16="http://schemas.microsoft.com/office/drawing/2014/main" id="{200F85C9-12D3-4DEE-865A-BF61098C12C5}"/>
              </a:ext>
            </a:extLst>
          </p:cNvPr>
          <p:cNvSpPr/>
          <p:nvPr/>
        </p:nvSpPr>
        <p:spPr>
          <a:xfrm>
            <a:off x="7392710" y="5327911"/>
            <a:ext cx="1336420" cy="769441"/>
          </a:xfrm>
          <a:prstGeom prst="rect">
            <a:avLst/>
          </a:prstGeom>
          <a:noFill/>
          <a:ln>
            <a:noFill/>
          </a:ln>
        </p:spPr>
        <p:txBody>
          <a:bodyPr wrap="square">
            <a:spAutoFit/>
          </a:bodyPr>
          <a:lstStyle/>
          <a:p>
            <a:pPr algn="ctr"/>
            <a:r>
              <a:rPr lang="en-US" sz="4400" b="1" dirty="0"/>
              <a:t>-</a:t>
            </a:r>
            <a:endParaRPr lang="en-RW" sz="4400" b="1" dirty="0"/>
          </a:p>
        </p:txBody>
      </p:sp>
      <p:sp>
        <p:nvSpPr>
          <p:cNvPr id="30" name="Rectangle 29">
            <a:extLst>
              <a:ext uri="{FF2B5EF4-FFF2-40B4-BE49-F238E27FC236}">
                <a16:creationId xmlns:a16="http://schemas.microsoft.com/office/drawing/2014/main" id="{57C026A0-237D-44CD-8D57-AA380FF85E55}"/>
              </a:ext>
            </a:extLst>
          </p:cNvPr>
          <p:cNvSpPr/>
          <p:nvPr/>
        </p:nvSpPr>
        <p:spPr>
          <a:xfrm>
            <a:off x="9395794" y="1321608"/>
            <a:ext cx="2845396" cy="1015663"/>
          </a:xfrm>
          <a:prstGeom prst="rect">
            <a:avLst/>
          </a:prstGeom>
          <a:noFill/>
          <a:ln>
            <a:noFill/>
          </a:ln>
        </p:spPr>
        <p:txBody>
          <a:bodyPr wrap="square">
            <a:spAutoFit/>
          </a:bodyPr>
          <a:lstStyle/>
          <a:p>
            <a:pPr algn="ctr"/>
            <a:r>
              <a:rPr lang="en-US" sz="2000" b="1" i="1" u="sng" dirty="0">
                <a:highlight>
                  <a:srgbClr val="FFFF00"/>
                </a:highlight>
              </a:rPr>
              <a:t>Way to access </a:t>
            </a:r>
            <a:r>
              <a:rPr lang="en-US" sz="2000" b="1" i="1" u="sng" dirty="0">
                <a:highlight>
                  <a:srgbClr val="00FFFF"/>
                </a:highlight>
              </a:rPr>
              <a:t>contents of location</a:t>
            </a:r>
            <a:r>
              <a:rPr lang="en-US" sz="2000" b="1" i="1" u="sng" dirty="0">
                <a:highlight>
                  <a:srgbClr val="FFFF00"/>
                </a:highlight>
              </a:rPr>
              <a:t> that a pointer points to</a:t>
            </a:r>
            <a:endParaRPr lang="en-RW" sz="2000" b="1" i="1" u="sng" dirty="0">
              <a:highlight>
                <a:srgbClr val="FFFF00"/>
              </a:highlight>
            </a:endParaRPr>
          </a:p>
        </p:txBody>
      </p:sp>
      <p:sp>
        <p:nvSpPr>
          <p:cNvPr id="31" name="Rectangle 30">
            <a:extLst>
              <a:ext uri="{FF2B5EF4-FFF2-40B4-BE49-F238E27FC236}">
                <a16:creationId xmlns:a16="http://schemas.microsoft.com/office/drawing/2014/main" id="{78677BCC-6154-42F5-B7A6-EAB9DFB10079}"/>
              </a:ext>
            </a:extLst>
          </p:cNvPr>
          <p:cNvSpPr/>
          <p:nvPr/>
        </p:nvSpPr>
        <p:spPr>
          <a:xfrm>
            <a:off x="10115421" y="2447494"/>
            <a:ext cx="1336420" cy="769441"/>
          </a:xfrm>
          <a:prstGeom prst="rect">
            <a:avLst/>
          </a:prstGeom>
          <a:noFill/>
          <a:ln>
            <a:noFill/>
          </a:ln>
        </p:spPr>
        <p:txBody>
          <a:bodyPr wrap="square">
            <a:spAutoFit/>
          </a:bodyPr>
          <a:lstStyle/>
          <a:p>
            <a:pPr algn="ctr"/>
            <a:r>
              <a:rPr lang="en-US" sz="4400" b="1" dirty="0"/>
              <a:t>*r</a:t>
            </a:r>
            <a:endParaRPr lang="en-RW" sz="4400" b="1" dirty="0"/>
          </a:p>
        </p:txBody>
      </p:sp>
      <p:sp>
        <p:nvSpPr>
          <p:cNvPr id="32" name="Rectangle 31">
            <a:extLst>
              <a:ext uri="{FF2B5EF4-FFF2-40B4-BE49-F238E27FC236}">
                <a16:creationId xmlns:a16="http://schemas.microsoft.com/office/drawing/2014/main" id="{F8E71CE2-22EA-4F48-A6AE-853515BBB49C}"/>
              </a:ext>
            </a:extLst>
          </p:cNvPr>
          <p:cNvSpPr/>
          <p:nvPr/>
        </p:nvSpPr>
        <p:spPr>
          <a:xfrm>
            <a:off x="10091392" y="3982425"/>
            <a:ext cx="1336420" cy="769441"/>
          </a:xfrm>
          <a:prstGeom prst="rect">
            <a:avLst/>
          </a:prstGeom>
          <a:noFill/>
          <a:ln>
            <a:noFill/>
          </a:ln>
        </p:spPr>
        <p:txBody>
          <a:bodyPr wrap="square">
            <a:spAutoFit/>
          </a:bodyPr>
          <a:lstStyle/>
          <a:p>
            <a:pPr algn="ctr"/>
            <a:r>
              <a:rPr lang="en-US" sz="4400" b="1" dirty="0"/>
              <a:t>-</a:t>
            </a:r>
            <a:endParaRPr lang="en-RW" sz="4400" b="1" dirty="0"/>
          </a:p>
        </p:txBody>
      </p:sp>
      <p:sp>
        <p:nvSpPr>
          <p:cNvPr id="33" name="Rectangle 32">
            <a:extLst>
              <a:ext uri="{FF2B5EF4-FFF2-40B4-BE49-F238E27FC236}">
                <a16:creationId xmlns:a16="http://schemas.microsoft.com/office/drawing/2014/main" id="{571830A2-2DEE-41D0-BED6-C8D46A86F572}"/>
              </a:ext>
            </a:extLst>
          </p:cNvPr>
          <p:cNvSpPr/>
          <p:nvPr/>
        </p:nvSpPr>
        <p:spPr>
          <a:xfrm>
            <a:off x="10085195" y="5315602"/>
            <a:ext cx="1336420" cy="769441"/>
          </a:xfrm>
          <a:prstGeom prst="rect">
            <a:avLst/>
          </a:prstGeom>
          <a:noFill/>
          <a:ln>
            <a:noFill/>
          </a:ln>
        </p:spPr>
        <p:txBody>
          <a:bodyPr wrap="square">
            <a:spAutoFit/>
          </a:bodyPr>
          <a:lstStyle/>
          <a:p>
            <a:pPr algn="ctr"/>
            <a:r>
              <a:rPr lang="en-US" sz="4400" b="1" dirty="0"/>
              <a:t>-</a:t>
            </a:r>
            <a:endParaRPr lang="en-RW" sz="4400" b="1" dirty="0"/>
          </a:p>
        </p:txBody>
      </p:sp>
    </p:spTree>
    <p:extLst>
      <p:ext uri="{BB962C8B-B14F-4D97-AF65-F5344CB8AC3E}">
        <p14:creationId xmlns:p14="http://schemas.microsoft.com/office/powerpoint/2010/main" val="28068553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721578-1D78-4AA1-BA92-9FB5E82F434C}"/>
              </a:ext>
            </a:extLst>
          </p:cNvPr>
          <p:cNvSpPr>
            <a:spLocks noGrp="1"/>
          </p:cNvSpPr>
          <p:nvPr>
            <p:ph type="sldNum" sz="quarter" idx="12"/>
          </p:nvPr>
        </p:nvSpPr>
        <p:spPr/>
        <p:txBody>
          <a:bodyPr/>
          <a:lstStyle/>
          <a:p>
            <a:fld id="{583C1354-0F4F-4118-983A-17CBBA946E76}" type="slidenum">
              <a:rPr lang="en-RW" smtClean="0"/>
              <a:t>70</a:t>
            </a:fld>
            <a:endParaRPr lang="en-RW"/>
          </a:p>
        </p:txBody>
      </p:sp>
      <p:pic>
        <p:nvPicPr>
          <p:cNvPr id="5" name="Picture 4">
            <a:extLst>
              <a:ext uri="{FF2B5EF4-FFF2-40B4-BE49-F238E27FC236}">
                <a16:creationId xmlns:a16="http://schemas.microsoft.com/office/drawing/2014/main" id="{F20D8956-AFB7-4876-A984-C053BFC1788E}"/>
              </a:ext>
            </a:extLst>
          </p:cNvPr>
          <p:cNvPicPr>
            <a:picLocks noChangeAspect="1"/>
          </p:cNvPicPr>
          <p:nvPr/>
        </p:nvPicPr>
        <p:blipFill>
          <a:blip r:embed="rId2"/>
          <a:stretch>
            <a:fillRect/>
          </a:stretch>
        </p:blipFill>
        <p:spPr>
          <a:xfrm>
            <a:off x="6480314" y="3429000"/>
            <a:ext cx="4142878" cy="2873030"/>
          </a:xfrm>
          <a:prstGeom prst="rect">
            <a:avLst/>
          </a:prstGeom>
        </p:spPr>
      </p:pic>
      <p:sp>
        <p:nvSpPr>
          <p:cNvPr id="6" name="Rectangle 5">
            <a:extLst>
              <a:ext uri="{FF2B5EF4-FFF2-40B4-BE49-F238E27FC236}">
                <a16:creationId xmlns:a16="http://schemas.microsoft.com/office/drawing/2014/main" id="{F4317EAD-F508-4A67-B2C1-20E9A5FE8C86}"/>
              </a:ext>
            </a:extLst>
          </p:cNvPr>
          <p:cNvSpPr/>
          <p:nvPr/>
        </p:nvSpPr>
        <p:spPr>
          <a:xfrm>
            <a:off x="384314" y="456412"/>
            <a:ext cx="6096000" cy="6555641"/>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printAge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x</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age=0;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p;</a:t>
            </a:r>
          </a:p>
          <a:p>
            <a:r>
              <a:rPr lang="en-US" sz="2000" dirty="0">
                <a:solidFill>
                  <a:srgbClr val="000000"/>
                </a:solidFill>
                <a:latin typeface="Consolas" panose="020B0609020204030204" pitchFamily="49" charset="0"/>
              </a:rPr>
              <a:t>    p = &amp;age;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"&amp;age: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&amp;age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"&amp;p: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&amp;p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printAge</a:t>
            </a:r>
            <a:r>
              <a:rPr lang="en-US" sz="2000" dirty="0">
                <a:solidFill>
                  <a:srgbClr val="000000"/>
                </a:solidFill>
                <a:latin typeface="Consolas" panose="020B0609020204030204" pitchFamily="49" charset="0"/>
              </a:rPr>
              <a:t>(p);</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printAge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x</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"x: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x</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"&amp;x: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a:t>
            </a:r>
            <a:r>
              <a:rPr lang="en-US" sz="2000" dirty="0">
                <a:solidFill>
                  <a:srgbClr val="808080"/>
                </a:solidFill>
                <a:latin typeface="Consolas" panose="020B0609020204030204" pitchFamily="49" charset="0"/>
              </a:rPr>
              <a:t>x</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p:txBody>
      </p:sp>
      <p:graphicFrame>
        <p:nvGraphicFramePr>
          <p:cNvPr id="7" name="Table 16">
            <a:extLst>
              <a:ext uri="{FF2B5EF4-FFF2-40B4-BE49-F238E27FC236}">
                <a16:creationId xmlns:a16="http://schemas.microsoft.com/office/drawing/2014/main" id="{39E5C619-A435-41C1-966F-7AC919A1E9D4}"/>
              </a:ext>
            </a:extLst>
          </p:cNvPr>
          <p:cNvGraphicFramePr>
            <a:graphicFrameLocks noGrp="1"/>
          </p:cNvGraphicFramePr>
          <p:nvPr>
            <p:extLst>
              <p:ext uri="{D42A27DB-BD31-4B8C-83A1-F6EECF244321}">
                <p14:modId xmlns:p14="http://schemas.microsoft.com/office/powerpoint/2010/main" val="3740412579"/>
              </p:ext>
            </p:extLst>
          </p:nvPr>
        </p:nvGraphicFramePr>
        <p:xfrm>
          <a:off x="6096000" y="2264416"/>
          <a:ext cx="2324589" cy="853440"/>
        </p:xfrm>
        <a:graphic>
          <a:graphicData uri="http://schemas.openxmlformats.org/drawingml/2006/table">
            <a:tbl>
              <a:tblPr firstRow="1" bandRow="1">
                <a:tableStyleId>{5C22544A-7EE6-4342-B048-85BDC9FD1C3A}</a:tableStyleId>
              </a:tblPr>
              <a:tblGrid>
                <a:gridCol w="2324589">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0090FB7C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8" name="Rectangle 7">
            <a:extLst>
              <a:ext uri="{FF2B5EF4-FFF2-40B4-BE49-F238E27FC236}">
                <a16:creationId xmlns:a16="http://schemas.microsoft.com/office/drawing/2014/main" id="{40454EB5-0FE2-42F4-A988-B1A996CD5B07}"/>
              </a:ext>
            </a:extLst>
          </p:cNvPr>
          <p:cNvSpPr/>
          <p:nvPr/>
        </p:nvSpPr>
        <p:spPr>
          <a:xfrm>
            <a:off x="6688448" y="1779885"/>
            <a:ext cx="1313049" cy="523220"/>
          </a:xfrm>
          <a:prstGeom prst="rect">
            <a:avLst/>
          </a:prstGeom>
          <a:noFill/>
          <a:ln>
            <a:noFill/>
          </a:ln>
        </p:spPr>
        <p:txBody>
          <a:bodyPr wrap="square">
            <a:spAutoFit/>
          </a:bodyPr>
          <a:lstStyle/>
          <a:p>
            <a:pPr algn="ctr"/>
            <a:r>
              <a:rPr lang="en-US" sz="2800" b="1" dirty="0"/>
              <a:t>age</a:t>
            </a:r>
            <a:endParaRPr lang="en-RW" sz="2800" b="1" dirty="0"/>
          </a:p>
        </p:txBody>
      </p:sp>
      <p:graphicFrame>
        <p:nvGraphicFramePr>
          <p:cNvPr id="9" name="Table 16">
            <a:extLst>
              <a:ext uri="{FF2B5EF4-FFF2-40B4-BE49-F238E27FC236}">
                <a16:creationId xmlns:a16="http://schemas.microsoft.com/office/drawing/2014/main" id="{BF2667E9-8392-42B4-ADC8-A223FE7697A1}"/>
              </a:ext>
            </a:extLst>
          </p:cNvPr>
          <p:cNvGraphicFramePr>
            <a:graphicFrameLocks noGrp="1"/>
          </p:cNvGraphicFramePr>
          <p:nvPr>
            <p:extLst>
              <p:ext uri="{D42A27DB-BD31-4B8C-83A1-F6EECF244321}">
                <p14:modId xmlns:p14="http://schemas.microsoft.com/office/powerpoint/2010/main" val="1229277024"/>
              </p:ext>
            </p:extLst>
          </p:nvPr>
        </p:nvGraphicFramePr>
        <p:xfrm>
          <a:off x="5750485" y="750241"/>
          <a:ext cx="1352136" cy="7924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0090FB7C</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0090FB70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0" name="Rectangle 9">
            <a:extLst>
              <a:ext uri="{FF2B5EF4-FFF2-40B4-BE49-F238E27FC236}">
                <a16:creationId xmlns:a16="http://schemas.microsoft.com/office/drawing/2014/main" id="{4AD6CEEC-4D35-460C-9F4D-5C8CB91F96C4}"/>
              </a:ext>
            </a:extLst>
          </p:cNvPr>
          <p:cNvSpPr/>
          <p:nvPr/>
        </p:nvSpPr>
        <p:spPr>
          <a:xfrm>
            <a:off x="5714701" y="281637"/>
            <a:ext cx="1313049" cy="523220"/>
          </a:xfrm>
          <a:prstGeom prst="rect">
            <a:avLst/>
          </a:prstGeom>
          <a:noFill/>
          <a:ln>
            <a:noFill/>
          </a:ln>
        </p:spPr>
        <p:txBody>
          <a:bodyPr wrap="square">
            <a:spAutoFit/>
          </a:bodyPr>
          <a:lstStyle/>
          <a:p>
            <a:pPr algn="ctr"/>
            <a:r>
              <a:rPr lang="en-US" sz="2800" b="1" dirty="0"/>
              <a:t>p</a:t>
            </a:r>
            <a:endParaRPr lang="en-RW" sz="2800" b="1" dirty="0"/>
          </a:p>
        </p:txBody>
      </p:sp>
      <p:cxnSp>
        <p:nvCxnSpPr>
          <p:cNvPr id="11" name="Straight Arrow Connector 10">
            <a:extLst>
              <a:ext uri="{FF2B5EF4-FFF2-40B4-BE49-F238E27FC236}">
                <a16:creationId xmlns:a16="http://schemas.microsoft.com/office/drawing/2014/main" id="{AA85564A-D17C-44B0-8FFB-24A4E4D1BF59}"/>
              </a:ext>
            </a:extLst>
          </p:cNvPr>
          <p:cNvCxnSpPr>
            <a:cxnSpLocks/>
          </p:cNvCxnSpPr>
          <p:nvPr/>
        </p:nvCxnSpPr>
        <p:spPr>
          <a:xfrm>
            <a:off x="6317387" y="1563757"/>
            <a:ext cx="0" cy="700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6">
            <a:extLst>
              <a:ext uri="{FF2B5EF4-FFF2-40B4-BE49-F238E27FC236}">
                <a16:creationId xmlns:a16="http://schemas.microsoft.com/office/drawing/2014/main" id="{F99B62EB-2F05-4016-94EC-49A4835A7539}"/>
              </a:ext>
            </a:extLst>
          </p:cNvPr>
          <p:cNvGraphicFramePr>
            <a:graphicFrameLocks noGrp="1"/>
          </p:cNvGraphicFramePr>
          <p:nvPr>
            <p:extLst>
              <p:ext uri="{D42A27DB-BD31-4B8C-83A1-F6EECF244321}">
                <p14:modId xmlns:p14="http://schemas.microsoft.com/office/powerpoint/2010/main" val="2175719525"/>
              </p:ext>
            </p:extLst>
          </p:nvPr>
        </p:nvGraphicFramePr>
        <p:xfrm>
          <a:off x="9342364" y="617721"/>
          <a:ext cx="1352136" cy="7924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highlight>
                            <a:srgbClr val="00FFFF"/>
                          </a:highlight>
                        </a:rPr>
                        <a:t>0090FB7C</a:t>
                      </a:r>
                      <a:endParaRPr lang="en-RW" sz="20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0090FA9C</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5" name="Rectangle 14">
            <a:extLst>
              <a:ext uri="{FF2B5EF4-FFF2-40B4-BE49-F238E27FC236}">
                <a16:creationId xmlns:a16="http://schemas.microsoft.com/office/drawing/2014/main" id="{657BB3D8-F259-4CB9-8577-E42A27C61810}"/>
              </a:ext>
            </a:extLst>
          </p:cNvPr>
          <p:cNvSpPr/>
          <p:nvPr/>
        </p:nvSpPr>
        <p:spPr>
          <a:xfrm>
            <a:off x="9306580" y="149117"/>
            <a:ext cx="1313049" cy="523220"/>
          </a:xfrm>
          <a:prstGeom prst="rect">
            <a:avLst/>
          </a:prstGeom>
          <a:noFill/>
          <a:ln>
            <a:noFill/>
          </a:ln>
        </p:spPr>
        <p:txBody>
          <a:bodyPr wrap="square">
            <a:spAutoFit/>
          </a:bodyPr>
          <a:lstStyle/>
          <a:p>
            <a:pPr algn="ctr"/>
            <a:r>
              <a:rPr lang="en-US" sz="2800" b="1" dirty="0"/>
              <a:t>x</a:t>
            </a:r>
            <a:endParaRPr lang="en-RW" sz="2800" b="1" dirty="0"/>
          </a:p>
        </p:txBody>
      </p:sp>
      <p:cxnSp>
        <p:nvCxnSpPr>
          <p:cNvPr id="25" name="Straight Arrow Connector 24">
            <a:extLst>
              <a:ext uri="{FF2B5EF4-FFF2-40B4-BE49-F238E27FC236}">
                <a16:creationId xmlns:a16="http://schemas.microsoft.com/office/drawing/2014/main" id="{9BCFAB29-C79E-4CD3-BB30-8EE561FF1E33}"/>
              </a:ext>
            </a:extLst>
          </p:cNvPr>
          <p:cNvCxnSpPr>
            <a:cxnSpLocks/>
            <a:stCxn id="14" idx="1"/>
          </p:cNvCxnSpPr>
          <p:nvPr/>
        </p:nvCxnSpPr>
        <p:spPr>
          <a:xfrm flipH="1">
            <a:off x="8408828" y="1013961"/>
            <a:ext cx="933536" cy="17050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29212F9-9802-442D-9215-F405231DD690}"/>
              </a:ext>
            </a:extLst>
          </p:cNvPr>
          <p:cNvSpPr/>
          <p:nvPr/>
        </p:nvSpPr>
        <p:spPr>
          <a:xfrm>
            <a:off x="9183757" y="303938"/>
            <a:ext cx="1736034" cy="1531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2CC79CA4-C5EB-45D0-9CD8-E45418661181}"/>
              </a:ext>
            </a:extLst>
          </p:cNvPr>
          <p:cNvSpPr/>
          <p:nvPr/>
        </p:nvSpPr>
        <p:spPr>
          <a:xfrm>
            <a:off x="7365000" y="1031173"/>
            <a:ext cx="1481508"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454212-CE39-44D2-82EB-FD300EA33D83}"/>
              </a:ext>
            </a:extLst>
          </p:cNvPr>
          <p:cNvSpPr/>
          <p:nvPr/>
        </p:nvSpPr>
        <p:spPr>
          <a:xfrm>
            <a:off x="6831401" y="246166"/>
            <a:ext cx="2425934" cy="923330"/>
          </a:xfrm>
          <a:prstGeom prst="rect">
            <a:avLst/>
          </a:prstGeom>
          <a:noFill/>
          <a:ln>
            <a:noFill/>
          </a:ln>
        </p:spPr>
        <p:txBody>
          <a:bodyPr wrap="square">
            <a:spAutoFit/>
          </a:bodyPr>
          <a:lstStyle/>
          <a:p>
            <a:pPr algn="ctr"/>
            <a:r>
              <a:rPr lang="en-US" b="1" i="1" dirty="0">
                <a:highlight>
                  <a:srgbClr val="FFFF00"/>
                </a:highlight>
              </a:rPr>
              <a:t>P is replicated..</a:t>
            </a:r>
          </a:p>
          <a:p>
            <a:pPr algn="ctr"/>
            <a:r>
              <a:rPr lang="en-US" b="1" i="1" dirty="0">
                <a:highlight>
                  <a:srgbClr val="FFFF00"/>
                </a:highlight>
              </a:rPr>
              <a:t>(copy of p’s contents is created)</a:t>
            </a:r>
            <a:endParaRPr lang="en-RW" b="1" i="1" dirty="0">
              <a:highlight>
                <a:srgbClr val="FFFF00"/>
              </a:highlight>
            </a:endParaRPr>
          </a:p>
        </p:txBody>
      </p:sp>
      <p:sp>
        <p:nvSpPr>
          <p:cNvPr id="40" name="TextBox 39">
            <a:extLst>
              <a:ext uri="{FF2B5EF4-FFF2-40B4-BE49-F238E27FC236}">
                <a16:creationId xmlns:a16="http://schemas.microsoft.com/office/drawing/2014/main" id="{F7ECD6D0-43DA-4F32-85ED-9A488C393579}"/>
              </a:ext>
            </a:extLst>
          </p:cNvPr>
          <p:cNvSpPr txBox="1"/>
          <p:nvPr/>
        </p:nvSpPr>
        <p:spPr>
          <a:xfrm>
            <a:off x="8875596" y="2275771"/>
            <a:ext cx="3232006" cy="1569660"/>
          </a:xfrm>
          <a:prstGeom prst="rect">
            <a:avLst/>
          </a:prstGeom>
          <a:solidFill>
            <a:schemeClr val="accent6">
              <a:lumMod val="60000"/>
              <a:lumOff val="40000"/>
            </a:schemeClr>
          </a:solidFill>
        </p:spPr>
        <p:txBody>
          <a:bodyPr wrap="square" rtlCol="0">
            <a:spAutoFit/>
          </a:bodyPr>
          <a:lstStyle/>
          <a:p>
            <a:r>
              <a:rPr lang="en-US" sz="2400" dirty="0"/>
              <a:t>x is initialized with contents of p. That is, x also points where p was pointing</a:t>
            </a:r>
          </a:p>
        </p:txBody>
      </p:sp>
      <p:cxnSp>
        <p:nvCxnSpPr>
          <p:cNvPr id="41" name="Straight Arrow Connector 40">
            <a:extLst>
              <a:ext uri="{FF2B5EF4-FFF2-40B4-BE49-F238E27FC236}">
                <a16:creationId xmlns:a16="http://schemas.microsoft.com/office/drawing/2014/main" id="{CBAB0EF1-D589-4D05-8010-4A4071170694}"/>
              </a:ext>
            </a:extLst>
          </p:cNvPr>
          <p:cNvCxnSpPr>
            <a:cxnSpLocks/>
          </p:cNvCxnSpPr>
          <p:nvPr/>
        </p:nvCxnSpPr>
        <p:spPr>
          <a:xfrm flipH="1" flipV="1">
            <a:off x="2722440" y="3632821"/>
            <a:ext cx="1267350" cy="425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6E15EBA-92BE-4B23-8024-D634C6F28459}"/>
              </a:ext>
            </a:extLst>
          </p:cNvPr>
          <p:cNvCxnSpPr>
            <a:cxnSpLocks/>
          </p:cNvCxnSpPr>
          <p:nvPr/>
        </p:nvCxnSpPr>
        <p:spPr>
          <a:xfrm flipH="1">
            <a:off x="3356115" y="4210441"/>
            <a:ext cx="786075" cy="590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0065D86-87F3-4689-AC17-282ED3E53CB7}"/>
              </a:ext>
            </a:extLst>
          </p:cNvPr>
          <p:cNvSpPr/>
          <p:nvPr/>
        </p:nvSpPr>
        <p:spPr>
          <a:xfrm>
            <a:off x="3764047" y="3820845"/>
            <a:ext cx="1374094" cy="461665"/>
          </a:xfrm>
          <a:prstGeom prst="rect">
            <a:avLst/>
          </a:prstGeom>
        </p:spPr>
        <p:txBody>
          <a:bodyPr wrap="none">
            <a:spAutoFit/>
          </a:bodyPr>
          <a:lstStyle/>
          <a:p>
            <a:r>
              <a:rPr lang="en-US" sz="2400" b="1" dirty="0">
                <a:solidFill>
                  <a:srgbClr val="000000"/>
                </a:solidFill>
                <a:latin typeface="Consolas" panose="020B0609020204030204" pitchFamily="49" charset="0"/>
              </a:rPr>
              <a:t> </a:t>
            </a:r>
            <a:r>
              <a:rPr lang="en-US" sz="2400" b="1" dirty="0">
                <a:solidFill>
                  <a:srgbClr val="000000"/>
                </a:solidFill>
                <a:highlight>
                  <a:srgbClr val="00FFFF"/>
                </a:highlight>
                <a:latin typeface="Consolas" panose="020B0609020204030204" pitchFamily="49" charset="0"/>
              </a:rPr>
              <a:t>x = p;</a:t>
            </a:r>
            <a:endParaRPr lang="en-US" sz="2400" b="1" dirty="0"/>
          </a:p>
        </p:txBody>
      </p:sp>
      <p:sp>
        <p:nvSpPr>
          <p:cNvPr id="44" name="Rectangle 43">
            <a:extLst>
              <a:ext uri="{FF2B5EF4-FFF2-40B4-BE49-F238E27FC236}">
                <a16:creationId xmlns:a16="http://schemas.microsoft.com/office/drawing/2014/main" id="{9447E450-E756-434C-8B63-6173CB1DF8A9}"/>
              </a:ext>
            </a:extLst>
          </p:cNvPr>
          <p:cNvSpPr/>
          <p:nvPr/>
        </p:nvSpPr>
        <p:spPr>
          <a:xfrm>
            <a:off x="3785738" y="4278360"/>
            <a:ext cx="2316660" cy="338554"/>
          </a:xfrm>
          <a:prstGeom prst="rect">
            <a:avLst/>
          </a:prstGeom>
          <a:noFill/>
        </p:spPr>
        <p:txBody>
          <a:bodyPr wrap="none">
            <a:spAutoFit/>
          </a:bodyPr>
          <a:lstStyle/>
          <a:p>
            <a:r>
              <a:rPr lang="en-US" sz="1600" b="1" i="1" dirty="0">
                <a:solidFill>
                  <a:srgbClr val="000000"/>
                </a:solidFill>
                <a:highlight>
                  <a:srgbClr val="FFFF00"/>
                </a:highlight>
                <a:latin typeface="Consolas" panose="020B0609020204030204" pitchFamily="49" charset="0"/>
              </a:rPr>
              <a:t> pointer = pointer;</a:t>
            </a:r>
            <a:endParaRPr lang="en-US" sz="1600" b="1" i="1" dirty="0">
              <a:highlight>
                <a:srgbClr val="FFFF00"/>
              </a:highlight>
            </a:endParaRPr>
          </a:p>
        </p:txBody>
      </p:sp>
    </p:spTree>
    <p:extLst>
      <p:ext uri="{BB962C8B-B14F-4D97-AF65-F5344CB8AC3E}">
        <p14:creationId xmlns:p14="http://schemas.microsoft.com/office/powerpoint/2010/main" val="492604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0480F-2C9D-41AB-859C-DC8344A151D7}"/>
              </a:ext>
            </a:extLst>
          </p:cNvPr>
          <p:cNvSpPr>
            <a:spLocks noGrp="1"/>
          </p:cNvSpPr>
          <p:nvPr>
            <p:ph type="sldNum" sz="quarter" idx="12"/>
          </p:nvPr>
        </p:nvSpPr>
        <p:spPr/>
        <p:txBody>
          <a:bodyPr/>
          <a:lstStyle/>
          <a:p>
            <a:fld id="{583C1354-0F4F-4118-983A-17CBBA946E76}" type="slidenum">
              <a:rPr lang="en-RW" smtClean="0"/>
              <a:t>71</a:t>
            </a:fld>
            <a:endParaRPr lang="en-RW"/>
          </a:p>
        </p:txBody>
      </p:sp>
      <p:sp>
        <p:nvSpPr>
          <p:cNvPr id="5" name="Rectangle 4">
            <a:extLst>
              <a:ext uri="{FF2B5EF4-FFF2-40B4-BE49-F238E27FC236}">
                <a16:creationId xmlns:a16="http://schemas.microsoft.com/office/drawing/2014/main" id="{978EAF54-386D-4256-AD54-D289E258093B}"/>
              </a:ext>
            </a:extLst>
          </p:cNvPr>
          <p:cNvSpPr/>
          <p:nvPr/>
        </p:nvSpPr>
        <p:spPr>
          <a:xfrm>
            <a:off x="2083144" y="2509918"/>
            <a:ext cx="8025723" cy="2123658"/>
          </a:xfrm>
          <a:prstGeom prst="rect">
            <a:avLst/>
          </a:prstGeom>
        </p:spPr>
        <p:txBody>
          <a:bodyPr wrap="none">
            <a:spAutoFit/>
          </a:bodyPr>
          <a:lstStyle/>
          <a:p>
            <a:pPr algn="ctr"/>
            <a:r>
              <a:rPr lang="en-US" sz="6600" b="1" dirty="0"/>
              <a:t>Practice questions v10</a:t>
            </a:r>
          </a:p>
          <a:p>
            <a:pPr algn="ctr"/>
            <a:r>
              <a:rPr lang="en-US" sz="6600" b="1" dirty="0"/>
              <a:t>Q1</a:t>
            </a:r>
          </a:p>
        </p:txBody>
      </p:sp>
    </p:spTree>
    <p:extLst>
      <p:ext uri="{BB962C8B-B14F-4D97-AF65-F5344CB8AC3E}">
        <p14:creationId xmlns:p14="http://schemas.microsoft.com/office/powerpoint/2010/main" val="3331143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C0C919-7CDD-41AF-B435-64360B3E3942}"/>
              </a:ext>
            </a:extLst>
          </p:cNvPr>
          <p:cNvSpPr>
            <a:spLocks noGrp="1"/>
          </p:cNvSpPr>
          <p:nvPr>
            <p:ph type="sldNum" sz="quarter" idx="12"/>
          </p:nvPr>
        </p:nvSpPr>
        <p:spPr/>
        <p:txBody>
          <a:bodyPr/>
          <a:lstStyle/>
          <a:p>
            <a:fld id="{583C1354-0F4F-4118-983A-17CBBA946E76}" type="slidenum">
              <a:rPr lang="en-RW" smtClean="0"/>
              <a:t>72</a:t>
            </a:fld>
            <a:endParaRPr lang="en-RW"/>
          </a:p>
        </p:txBody>
      </p:sp>
      <p:sp>
        <p:nvSpPr>
          <p:cNvPr id="5" name="Rectangle 4">
            <a:extLst>
              <a:ext uri="{FF2B5EF4-FFF2-40B4-BE49-F238E27FC236}">
                <a16:creationId xmlns:a16="http://schemas.microsoft.com/office/drawing/2014/main" id="{9EA0D069-56D2-4458-93E7-57CFC13664E6}"/>
              </a:ext>
            </a:extLst>
          </p:cNvPr>
          <p:cNvSpPr/>
          <p:nvPr/>
        </p:nvSpPr>
        <p:spPr>
          <a:xfrm>
            <a:off x="80467" y="585424"/>
            <a:ext cx="9568070" cy="5447004"/>
          </a:xfrm>
          <a:prstGeom prst="rect">
            <a:avLst/>
          </a:prstGeom>
        </p:spPr>
        <p:txBody>
          <a:bodyPr wrap="square">
            <a:spAutoFit/>
          </a:bodyPr>
          <a:lstStyle/>
          <a:p>
            <a:pPr marL="342900" marR="0" lvl="0" indent="-342900">
              <a:spcBef>
                <a:spcPts val="0"/>
              </a:spcBef>
              <a:spcAft>
                <a:spcPts val="0"/>
              </a:spcAft>
              <a:buFont typeface="+mj-lt"/>
              <a:buAutoNum type="arabicPeriod"/>
            </a:pPr>
            <a:r>
              <a:rPr lang="en-US" sz="2800" dirty="0">
                <a:latin typeface="Times New Roman" panose="02020603050405020304" pitchFamily="18" charset="0"/>
                <a:ea typeface="Times New Roman" panose="02020603050405020304" pitchFamily="18" charset="0"/>
              </a:rPr>
              <a:t>What is the output of this program?</a:t>
            </a: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#include &lt;iostream&gt;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using namespace std;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int main()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    int a[4] = { 1, 2, 3, 4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    </a:t>
            </a:r>
            <a:r>
              <a:rPr lang="en-US" sz="2000" dirty="0" err="1">
                <a:latin typeface="Consolas" panose="020B0609020204030204" pitchFamily="49" charset="0"/>
                <a:ea typeface="Calibri" panose="020F0502020204030204" pitchFamily="34" charset="0"/>
                <a:cs typeface="Consolas" panose="020B0609020204030204" pitchFamily="49" charset="0"/>
              </a:rPr>
              <a:t>cout</a:t>
            </a:r>
            <a:r>
              <a:rPr lang="en-US" sz="2000" dirty="0">
                <a:latin typeface="Consolas" panose="020B0609020204030204" pitchFamily="49" charset="0"/>
                <a:ea typeface="Calibri" panose="020F0502020204030204" pitchFamily="34" charset="0"/>
                <a:cs typeface="Consolas" panose="020B0609020204030204" pitchFamily="49" charset="0"/>
              </a:rPr>
              <a:t> &lt;&lt; *(a + 2) &lt;&lt; (*(a) + (2*5))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    return 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000" dirty="0">
                <a:latin typeface="Consolas" panose="020B0609020204030204" pitchFamily="49" charset="0"/>
                <a:ea typeface="Calibri" panose="020F0502020204030204" pitchFamily="34" charset="0"/>
                <a:cs typeface="Consolas" panose="020B060902020403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A.3 1 7</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B. 31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 8 8 8</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 Compile time error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16">
            <a:extLst>
              <a:ext uri="{FF2B5EF4-FFF2-40B4-BE49-F238E27FC236}">
                <a16:creationId xmlns:a16="http://schemas.microsoft.com/office/drawing/2014/main" id="{5D782429-2ABA-415A-85D3-53463847989B}"/>
              </a:ext>
            </a:extLst>
          </p:cNvPr>
          <p:cNvGraphicFramePr>
            <a:graphicFrameLocks noGrp="1"/>
          </p:cNvGraphicFramePr>
          <p:nvPr/>
        </p:nvGraphicFramePr>
        <p:xfrm>
          <a:off x="7315204" y="842873"/>
          <a:ext cx="3106308" cy="1280160"/>
        </p:xfrm>
        <a:graphic>
          <a:graphicData uri="http://schemas.openxmlformats.org/drawingml/2006/table">
            <a:tbl>
              <a:tblPr firstRow="1" bandRow="1">
                <a:tableStyleId>{5C22544A-7EE6-4342-B048-85BDC9FD1C3A}</a:tableStyleId>
              </a:tblPr>
              <a:tblGrid>
                <a:gridCol w="776577">
                  <a:extLst>
                    <a:ext uri="{9D8B030D-6E8A-4147-A177-3AD203B41FA5}">
                      <a16:colId xmlns:a16="http://schemas.microsoft.com/office/drawing/2014/main" val="1098254007"/>
                    </a:ext>
                  </a:extLst>
                </a:gridCol>
                <a:gridCol w="776577">
                  <a:extLst>
                    <a:ext uri="{9D8B030D-6E8A-4147-A177-3AD203B41FA5}">
                      <a16:colId xmlns:a16="http://schemas.microsoft.com/office/drawing/2014/main" val="3449230017"/>
                    </a:ext>
                  </a:extLst>
                </a:gridCol>
                <a:gridCol w="776577">
                  <a:extLst>
                    <a:ext uri="{9D8B030D-6E8A-4147-A177-3AD203B41FA5}">
                      <a16:colId xmlns:a16="http://schemas.microsoft.com/office/drawing/2014/main" val="1419338174"/>
                    </a:ext>
                  </a:extLst>
                </a:gridCol>
                <a:gridCol w="776577">
                  <a:extLst>
                    <a:ext uri="{9D8B030D-6E8A-4147-A177-3AD203B41FA5}">
                      <a16:colId xmlns:a16="http://schemas.microsoft.com/office/drawing/2014/main" val="1193178874"/>
                    </a:ext>
                  </a:extLst>
                </a:gridCol>
              </a:tblGrid>
              <a:tr h="370840">
                <a:tc>
                  <a:txBody>
                    <a:bodyPr/>
                    <a:lstStyle/>
                    <a:p>
                      <a:pPr algn="ctr"/>
                      <a:r>
                        <a:rPr lang="en-US" sz="2200" dirty="0">
                          <a:solidFill>
                            <a:sysClr val="windowText" lastClr="000000"/>
                          </a:solidFill>
                          <a:highlight>
                            <a:srgbClr val="FFFF00"/>
                          </a:highlight>
                        </a:rPr>
                        <a:t>0</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1</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2</a:t>
                      </a:r>
                      <a:endParaRPr lang="en-RW" sz="2200" dirty="0">
                        <a:solidFill>
                          <a:sysClr val="windowText" lastClr="000000"/>
                        </a:solidFill>
                        <a:highlight>
                          <a:srgbClr val="FFFF00"/>
                        </a:highlight>
                      </a:endParaRPr>
                    </a:p>
                  </a:txBody>
                  <a:tcPr>
                    <a:solidFill>
                      <a:schemeClr val="accent2">
                        <a:lumMod val="20000"/>
                        <a:lumOff val="80000"/>
                      </a:schemeClr>
                    </a:solidFill>
                  </a:tcPr>
                </a:tc>
                <a:tc>
                  <a:txBody>
                    <a:bodyPr/>
                    <a:lstStyle/>
                    <a:p>
                      <a:pPr algn="ctr"/>
                      <a:r>
                        <a:rPr lang="en-US" sz="2200" dirty="0">
                          <a:solidFill>
                            <a:sysClr val="windowText" lastClr="000000"/>
                          </a:solidFill>
                          <a:highlight>
                            <a:srgbClr val="FFFF00"/>
                          </a:highlight>
                        </a:rPr>
                        <a:t>3</a:t>
                      </a:r>
                      <a:endParaRPr lang="en-RW" sz="22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200" dirty="0">
                          <a:solidFill>
                            <a:sysClr val="windowText" lastClr="000000"/>
                          </a:solidFill>
                        </a:rPr>
                        <a:t>1</a:t>
                      </a:r>
                      <a:endParaRPr lang="en-RW" sz="2200" dirty="0">
                        <a:solidFill>
                          <a:sysClr val="windowText" lastClr="000000"/>
                        </a:solidFill>
                      </a:endParaRPr>
                    </a:p>
                  </a:txBody>
                  <a:tcPr>
                    <a:solidFill>
                      <a:schemeClr val="accent5">
                        <a:lumMod val="20000"/>
                        <a:lumOff val="80000"/>
                      </a:schemeClr>
                    </a:solidFill>
                  </a:tcPr>
                </a:tc>
                <a:tc>
                  <a:txBody>
                    <a:bodyPr/>
                    <a:lstStyle/>
                    <a:p>
                      <a:pPr algn="ctr"/>
                      <a:r>
                        <a:rPr lang="en-US" sz="2200" dirty="0">
                          <a:solidFill>
                            <a:sysClr val="windowText" lastClr="000000"/>
                          </a:solidFill>
                        </a:rPr>
                        <a:t>2</a:t>
                      </a:r>
                      <a:endParaRPr lang="en-RW" sz="2200" dirty="0">
                        <a:solidFill>
                          <a:sysClr val="windowText" lastClr="000000"/>
                        </a:solidFill>
                      </a:endParaRPr>
                    </a:p>
                  </a:txBody>
                  <a:tcPr>
                    <a:solidFill>
                      <a:schemeClr val="accent5">
                        <a:lumMod val="20000"/>
                        <a:lumOff val="80000"/>
                      </a:schemeClr>
                    </a:solidFill>
                  </a:tcPr>
                </a:tc>
                <a:tc>
                  <a:txBody>
                    <a:bodyPr/>
                    <a:lstStyle/>
                    <a:p>
                      <a:pPr algn="ctr"/>
                      <a:r>
                        <a:rPr lang="en-US" sz="2200" dirty="0">
                          <a:solidFill>
                            <a:sysClr val="windowText" lastClr="000000"/>
                          </a:solidFill>
                        </a:rPr>
                        <a:t>3</a:t>
                      </a:r>
                      <a:endParaRPr lang="en-RW" sz="2200" dirty="0">
                        <a:solidFill>
                          <a:sysClr val="windowText" lastClr="000000"/>
                        </a:solidFill>
                      </a:endParaRPr>
                    </a:p>
                  </a:txBody>
                  <a:tcPr>
                    <a:solidFill>
                      <a:schemeClr val="accent5">
                        <a:lumMod val="20000"/>
                        <a:lumOff val="80000"/>
                      </a:schemeClr>
                    </a:solidFill>
                  </a:tcPr>
                </a:tc>
                <a:tc>
                  <a:txBody>
                    <a:bodyPr/>
                    <a:lstStyle/>
                    <a:p>
                      <a:pPr algn="ctr"/>
                      <a:r>
                        <a:rPr lang="en-US" sz="2200" dirty="0">
                          <a:solidFill>
                            <a:sysClr val="windowText" lastClr="000000"/>
                          </a:solidFill>
                        </a:rPr>
                        <a:t>4</a:t>
                      </a:r>
                      <a:endParaRPr lang="en-RW" sz="2200" dirty="0">
                        <a:solidFill>
                          <a:sysClr val="windowText" lastClr="000000"/>
                        </a:solidFill>
                      </a:endParaRPr>
                    </a:p>
                  </a:txBody>
                  <a:tcPr>
                    <a:solidFill>
                      <a:schemeClr val="accent5">
                        <a:lumMod val="20000"/>
                        <a:lumOff val="80000"/>
                      </a:schemeClr>
                    </a:solidFill>
                  </a:tcPr>
                </a:tc>
                <a:extLst>
                  <a:ext uri="{0D108BD9-81ED-4DB2-BD59-A6C34878D82A}">
                    <a16:rowId xmlns:a16="http://schemas.microsoft.com/office/drawing/2014/main" val="721434103"/>
                  </a:ext>
                </a:extLst>
              </a:tr>
              <a:tr h="370840">
                <a:tc>
                  <a:txBody>
                    <a:bodyPr/>
                    <a:lstStyle/>
                    <a:p>
                      <a:pPr algn="ctr"/>
                      <a:r>
                        <a:rPr lang="en-US" sz="2200" dirty="0">
                          <a:solidFill>
                            <a:sysClr val="windowText" lastClr="000000"/>
                          </a:solidFill>
                        </a:rPr>
                        <a:t>0000</a:t>
                      </a:r>
                      <a:endParaRPr lang="en-RW" sz="2200" dirty="0">
                        <a:solidFill>
                          <a:sysClr val="windowText" lastClr="000000"/>
                        </a:solidFill>
                      </a:endParaRPr>
                    </a:p>
                  </a:txBody>
                  <a:tcPr/>
                </a:tc>
                <a:tc>
                  <a:txBody>
                    <a:bodyPr/>
                    <a:lstStyle/>
                    <a:p>
                      <a:pPr algn="ctr"/>
                      <a:r>
                        <a:rPr lang="en-US" sz="2200" dirty="0">
                          <a:solidFill>
                            <a:sysClr val="windowText" lastClr="000000"/>
                          </a:solidFill>
                        </a:rPr>
                        <a:t>0001</a:t>
                      </a:r>
                      <a:endParaRPr lang="en-RW" sz="2200" dirty="0">
                        <a:solidFill>
                          <a:sysClr val="windowText" lastClr="000000"/>
                        </a:solidFill>
                      </a:endParaRPr>
                    </a:p>
                  </a:txBody>
                  <a:tcPr/>
                </a:tc>
                <a:tc>
                  <a:txBody>
                    <a:bodyPr/>
                    <a:lstStyle/>
                    <a:p>
                      <a:pPr algn="ctr"/>
                      <a:r>
                        <a:rPr lang="en-US" sz="2200" dirty="0">
                          <a:solidFill>
                            <a:sysClr val="windowText" lastClr="000000"/>
                          </a:solidFill>
                        </a:rPr>
                        <a:t>0002</a:t>
                      </a:r>
                      <a:endParaRPr lang="en-RW" sz="2200" dirty="0">
                        <a:solidFill>
                          <a:sysClr val="windowText" lastClr="000000"/>
                        </a:solidFill>
                      </a:endParaRPr>
                    </a:p>
                  </a:txBody>
                  <a:tcPr/>
                </a:tc>
                <a:tc>
                  <a:txBody>
                    <a:bodyPr/>
                    <a:lstStyle/>
                    <a:p>
                      <a:pPr algn="ctr"/>
                      <a:r>
                        <a:rPr lang="en-US" sz="2200" dirty="0">
                          <a:solidFill>
                            <a:sysClr val="windowText" lastClr="000000"/>
                          </a:solidFill>
                        </a:rPr>
                        <a:t>0003</a:t>
                      </a:r>
                      <a:endParaRPr lang="en-RW" sz="22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1E3C6DB9-C0E2-49DC-A113-D7F81FC9AC16}"/>
              </a:ext>
            </a:extLst>
          </p:cNvPr>
          <p:cNvSpPr/>
          <p:nvPr/>
        </p:nvSpPr>
        <p:spPr>
          <a:xfrm>
            <a:off x="6542177" y="1197786"/>
            <a:ext cx="960440" cy="461665"/>
          </a:xfrm>
          <a:prstGeom prst="rect">
            <a:avLst/>
          </a:prstGeom>
          <a:noFill/>
          <a:ln>
            <a:noFill/>
          </a:ln>
        </p:spPr>
        <p:txBody>
          <a:bodyPr wrap="square">
            <a:spAutoFit/>
          </a:bodyPr>
          <a:lstStyle/>
          <a:p>
            <a:pPr algn="ctr"/>
            <a:r>
              <a:rPr lang="en-US" sz="2400" b="1" dirty="0"/>
              <a:t>a</a:t>
            </a:r>
            <a:endParaRPr lang="en-RW" sz="2400" b="1" dirty="0"/>
          </a:p>
        </p:txBody>
      </p:sp>
      <p:sp>
        <p:nvSpPr>
          <p:cNvPr id="8" name="Rectangle 7">
            <a:extLst>
              <a:ext uri="{FF2B5EF4-FFF2-40B4-BE49-F238E27FC236}">
                <a16:creationId xmlns:a16="http://schemas.microsoft.com/office/drawing/2014/main" id="{DC585E59-C424-4C54-B36B-C44A75703760}"/>
              </a:ext>
            </a:extLst>
          </p:cNvPr>
          <p:cNvSpPr/>
          <p:nvPr/>
        </p:nvSpPr>
        <p:spPr>
          <a:xfrm>
            <a:off x="6294778" y="2707226"/>
            <a:ext cx="5627137"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*(a + 2)       (*(a) + (2*5)) </a:t>
            </a:r>
            <a:endParaRPr lang="en-US" sz="2400" b="1" dirty="0"/>
          </a:p>
        </p:txBody>
      </p:sp>
      <p:sp>
        <p:nvSpPr>
          <p:cNvPr id="9" name="Rectangle 8">
            <a:extLst>
              <a:ext uri="{FF2B5EF4-FFF2-40B4-BE49-F238E27FC236}">
                <a16:creationId xmlns:a16="http://schemas.microsoft.com/office/drawing/2014/main" id="{2A757455-C20F-4283-AD1F-3D13C2C56011}"/>
              </a:ext>
            </a:extLst>
          </p:cNvPr>
          <p:cNvSpPr/>
          <p:nvPr/>
        </p:nvSpPr>
        <p:spPr>
          <a:xfrm>
            <a:off x="7036902" y="2159645"/>
            <a:ext cx="3797337" cy="461665"/>
          </a:xfrm>
          <a:prstGeom prst="rect">
            <a:avLst/>
          </a:prstGeom>
        </p:spPr>
        <p:txBody>
          <a:bodyPr wrap="square">
            <a:spAutoFit/>
          </a:bodyPr>
          <a:lstStyle/>
          <a:p>
            <a:pPr algn="ctr"/>
            <a:r>
              <a:rPr lang="en-US" sz="2400" b="1" dirty="0">
                <a:highlight>
                  <a:srgbClr val="FFFF00"/>
                </a:highlight>
                <a:latin typeface="Consolas" panose="020B0609020204030204" pitchFamily="49" charset="0"/>
                <a:ea typeface="Calibri" panose="020F0502020204030204" pitchFamily="34" charset="0"/>
                <a:cs typeface="Consolas" panose="020B0609020204030204" pitchFamily="49" charset="0"/>
              </a:rPr>
              <a:t>a: base address: 0000 </a:t>
            </a:r>
            <a:endParaRPr lang="en-US" sz="2400" b="1" dirty="0">
              <a:highlight>
                <a:srgbClr val="FFFF00"/>
              </a:highlight>
            </a:endParaRPr>
          </a:p>
        </p:txBody>
      </p:sp>
      <p:sp>
        <p:nvSpPr>
          <p:cNvPr id="10" name="Rectangle 9">
            <a:extLst>
              <a:ext uri="{FF2B5EF4-FFF2-40B4-BE49-F238E27FC236}">
                <a16:creationId xmlns:a16="http://schemas.microsoft.com/office/drawing/2014/main" id="{D7F24959-416A-4AF9-8230-035FAA9A4D3C}"/>
              </a:ext>
            </a:extLst>
          </p:cNvPr>
          <p:cNvSpPr/>
          <p:nvPr/>
        </p:nvSpPr>
        <p:spPr>
          <a:xfrm>
            <a:off x="6294780" y="3543549"/>
            <a:ext cx="562713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*(0000 + 2)    (*(0000) + (10)) </a:t>
            </a:r>
            <a:endParaRPr lang="en-US" sz="2400" b="1" dirty="0"/>
          </a:p>
        </p:txBody>
      </p:sp>
      <p:sp>
        <p:nvSpPr>
          <p:cNvPr id="11" name="Rectangle 10">
            <a:extLst>
              <a:ext uri="{FF2B5EF4-FFF2-40B4-BE49-F238E27FC236}">
                <a16:creationId xmlns:a16="http://schemas.microsoft.com/office/drawing/2014/main" id="{3EED8B34-4636-4791-936D-DA90D133BA35}"/>
              </a:ext>
            </a:extLst>
          </p:cNvPr>
          <p:cNvSpPr/>
          <p:nvPr/>
        </p:nvSpPr>
        <p:spPr>
          <a:xfrm>
            <a:off x="6294779" y="4332234"/>
            <a:ext cx="562713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*(0002)        (1       +  10) </a:t>
            </a:r>
            <a:endParaRPr lang="en-US" sz="2400" b="1" dirty="0"/>
          </a:p>
        </p:txBody>
      </p:sp>
      <p:sp>
        <p:nvSpPr>
          <p:cNvPr id="12" name="Rectangle 11">
            <a:extLst>
              <a:ext uri="{FF2B5EF4-FFF2-40B4-BE49-F238E27FC236}">
                <a16:creationId xmlns:a16="http://schemas.microsoft.com/office/drawing/2014/main" id="{609B102B-7958-4A42-868E-4E259F2EB25C}"/>
              </a:ext>
            </a:extLst>
          </p:cNvPr>
          <p:cNvSpPr/>
          <p:nvPr/>
        </p:nvSpPr>
        <p:spPr>
          <a:xfrm>
            <a:off x="6294778" y="5084826"/>
            <a:ext cx="562713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   3           (1       +  10) </a:t>
            </a:r>
            <a:endParaRPr lang="en-US" sz="2400" b="1" dirty="0"/>
          </a:p>
        </p:txBody>
      </p:sp>
      <p:sp>
        <p:nvSpPr>
          <p:cNvPr id="13" name="Rectangle 12">
            <a:extLst>
              <a:ext uri="{FF2B5EF4-FFF2-40B4-BE49-F238E27FC236}">
                <a16:creationId xmlns:a16="http://schemas.microsoft.com/office/drawing/2014/main" id="{53901020-DBE6-46F3-B6BC-6FD87BC1172F}"/>
              </a:ext>
            </a:extLst>
          </p:cNvPr>
          <p:cNvSpPr/>
          <p:nvPr/>
        </p:nvSpPr>
        <p:spPr>
          <a:xfrm>
            <a:off x="6294778" y="5810911"/>
            <a:ext cx="562713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    3               11</a:t>
            </a:r>
            <a:endParaRPr lang="en-US" sz="2400" b="1" dirty="0"/>
          </a:p>
        </p:txBody>
      </p:sp>
      <p:sp>
        <p:nvSpPr>
          <p:cNvPr id="14" name="Arrow: Down 13">
            <a:extLst>
              <a:ext uri="{FF2B5EF4-FFF2-40B4-BE49-F238E27FC236}">
                <a16:creationId xmlns:a16="http://schemas.microsoft.com/office/drawing/2014/main" id="{0E168FC0-02C3-47C9-BB10-831544CE1AB2}"/>
              </a:ext>
            </a:extLst>
          </p:cNvPr>
          <p:cNvSpPr/>
          <p:nvPr/>
        </p:nvSpPr>
        <p:spPr>
          <a:xfrm>
            <a:off x="6919547" y="314827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0515E040-C811-4696-9ACC-51E37828B451}"/>
              </a:ext>
            </a:extLst>
          </p:cNvPr>
          <p:cNvSpPr/>
          <p:nvPr/>
        </p:nvSpPr>
        <p:spPr>
          <a:xfrm>
            <a:off x="6919547" y="397055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60B640D-FC52-4A10-BD50-A8B17086D20E}"/>
              </a:ext>
            </a:extLst>
          </p:cNvPr>
          <p:cNvSpPr/>
          <p:nvPr/>
        </p:nvSpPr>
        <p:spPr>
          <a:xfrm>
            <a:off x="6919547" y="4724684"/>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E3D40AA-845D-49B1-A7EF-B7BBE0AF7052}"/>
              </a:ext>
            </a:extLst>
          </p:cNvPr>
          <p:cNvSpPr/>
          <p:nvPr/>
        </p:nvSpPr>
        <p:spPr>
          <a:xfrm>
            <a:off x="6919547" y="5460335"/>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A49295CF-5F08-41F1-9AA4-21827184D5DB}"/>
              </a:ext>
            </a:extLst>
          </p:cNvPr>
          <p:cNvSpPr/>
          <p:nvPr/>
        </p:nvSpPr>
        <p:spPr>
          <a:xfrm>
            <a:off x="9648537" y="316889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661D0FF-44F4-47D0-845F-C5D01E9A597D}"/>
              </a:ext>
            </a:extLst>
          </p:cNvPr>
          <p:cNvSpPr/>
          <p:nvPr/>
        </p:nvSpPr>
        <p:spPr>
          <a:xfrm>
            <a:off x="9648537" y="3991169"/>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1B4A5C1F-443C-4459-8E2F-C245E22BC85C}"/>
              </a:ext>
            </a:extLst>
          </p:cNvPr>
          <p:cNvSpPr/>
          <p:nvPr/>
        </p:nvSpPr>
        <p:spPr>
          <a:xfrm>
            <a:off x="9648537" y="4745302"/>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92C7F4EC-B446-4549-9D6E-7FE90ADAA78C}"/>
              </a:ext>
            </a:extLst>
          </p:cNvPr>
          <p:cNvSpPr/>
          <p:nvPr/>
        </p:nvSpPr>
        <p:spPr>
          <a:xfrm>
            <a:off x="9648537" y="548095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050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73</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9758" y="305068"/>
            <a:ext cx="7885043" cy="5509200"/>
          </a:xfrm>
          <a:prstGeom prst="rect">
            <a:avLst/>
          </a:prstGeom>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mystery1(</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string1[80];</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string2[80];</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two strings: "</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string1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string2;</a:t>
            </a:r>
          </a:p>
          <a:p>
            <a:pPr lvl="1"/>
            <a:r>
              <a:rPr lang="en-US" dirty="0">
                <a:solidFill>
                  <a:srgbClr val="000000"/>
                </a:solidFill>
                <a:latin typeface="Consolas" panose="020B0609020204030204" pitchFamily="49" charset="0"/>
              </a:rPr>
              <a:t>mystery1(string1, string2);</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string1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mystery1(</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5155107" y="937789"/>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3803382" y="1027933"/>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5558781" y="551969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6749487" y="557611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5579169" y="2249726"/>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4378732" y="2605296"/>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7677149" y="5480095"/>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8867855" y="5536517"/>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16" name="Rectangle 15">
            <a:extLst>
              <a:ext uri="{FF2B5EF4-FFF2-40B4-BE49-F238E27FC236}">
                <a16:creationId xmlns:a16="http://schemas.microsoft.com/office/drawing/2014/main" id="{682CDECF-76BA-4268-BCC7-B99524883599}"/>
              </a:ext>
            </a:extLst>
          </p:cNvPr>
          <p:cNvSpPr/>
          <p:nvPr/>
        </p:nvSpPr>
        <p:spPr>
          <a:xfrm>
            <a:off x="3160644" y="3869013"/>
            <a:ext cx="9528313" cy="506292"/>
          </a:xfrm>
          <a:prstGeom prst="rect">
            <a:avLst/>
          </a:prstGeom>
          <a:noFill/>
          <a:ln>
            <a:noFill/>
          </a:ln>
        </p:spPr>
        <p:txBody>
          <a:bodyPr wrap="square">
            <a:spAutoFit/>
          </a:bodyPr>
          <a:lstStyle/>
          <a:p>
            <a:pPr algn="ctr">
              <a:lnSpc>
                <a:spcPct val="150000"/>
              </a:lnSpc>
            </a:pPr>
            <a:r>
              <a:rPr lang="en-US" sz="2000" b="1" dirty="0">
                <a:solidFill>
                  <a:schemeClr val="accent1"/>
                </a:solidFill>
              </a:rPr>
              <a:t>Formal param1,param2,..param n   </a:t>
            </a:r>
            <a:r>
              <a:rPr lang="en-US" sz="2000" b="1" dirty="0" err="1">
                <a:solidFill>
                  <a:schemeClr val="accent2">
                    <a:lumMod val="75000"/>
                  </a:schemeClr>
                </a:solidFill>
              </a:rPr>
              <a:t>func</a:t>
            </a:r>
            <a:r>
              <a:rPr lang="en-US" sz="2000" b="1" dirty="0">
                <a:solidFill>
                  <a:schemeClr val="accent2">
                    <a:lumMod val="75000"/>
                  </a:schemeClr>
                </a:solidFill>
              </a:rPr>
              <a:t> call </a:t>
            </a:r>
            <a:r>
              <a:rPr lang="en-US" sz="2000" b="1" dirty="0">
                <a:solidFill>
                  <a:srgbClr val="00B050"/>
                </a:solidFill>
              </a:rPr>
              <a:t>(Passed param1,param2,..param n)</a:t>
            </a:r>
            <a:endParaRPr lang="en-RW" sz="2000" b="1" dirty="0">
              <a:solidFill>
                <a:srgbClr val="00B050"/>
              </a:solidFill>
            </a:endParaRPr>
          </a:p>
        </p:txBody>
      </p:sp>
      <p:sp>
        <p:nvSpPr>
          <p:cNvPr id="17" name="Rectangle 16">
            <a:extLst>
              <a:ext uri="{FF2B5EF4-FFF2-40B4-BE49-F238E27FC236}">
                <a16:creationId xmlns:a16="http://schemas.microsoft.com/office/drawing/2014/main" id="{ED6DC96E-706F-439B-A900-81D14D4DEA52}"/>
              </a:ext>
            </a:extLst>
          </p:cNvPr>
          <p:cNvSpPr/>
          <p:nvPr/>
        </p:nvSpPr>
        <p:spPr>
          <a:xfrm>
            <a:off x="6522693" y="4209737"/>
            <a:ext cx="4430230" cy="589072"/>
          </a:xfrm>
          <a:prstGeom prst="rect">
            <a:avLst/>
          </a:prstGeom>
          <a:noFill/>
          <a:ln>
            <a:noFill/>
          </a:ln>
        </p:spPr>
        <p:txBody>
          <a:bodyPr wrap="square">
            <a:spAutoFit/>
          </a:bodyPr>
          <a:lstStyle/>
          <a:p>
            <a:pPr algn="ctr">
              <a:lnSpc>
                <a:spcPct val="150000"/>
              </a:lnSpc>
            </a:pPr>
            <a:r>
              <a:rPr lang="en-US" sz="2400" b="1" dirty="0">
                <a:solidFill>
                  <a:schemeClr val="accent1"/>
                </a:solidFill>
              </a:rPr>
              <a:t>s1,s2   </a:t>
            </a:r>
            <a:r>
              <a:rPr lang="en-US" sz="2400" b="1" dirty="0">
                <a:solidFill>
                  <a:schemeClr val="accent2">
                    <a:lumMod val="75000"/>
                  </a:schemeClr>
                </a:solidFill>
              </a:rPr>
              <a:t>mystery1 </a:t>
            </a:r>
            <a:r>
              <a:rPr lang="en-US" sz="2400" b="1" dirty="0">
                <a:solidFill>
                  <a:srgbClr val="00B050"/>
                </a:solidFill>
              </a:rPr>
              <a:t>(string1, string 2)</a:t>
            </a:r>
            <a:endParaRPr lang="en-RW" sz="2400" b="1" dirty="0">
              <a:solidFill>
                <a:srgbClr val="00B050"/>
              </a:solidFill>
            </a:endParaRPr>
          </a:p>
        </p:txBody>
      </p:sp>
      <p:cxnSp>
        <p:nvCxnSpPr>
          <p:cNvPr id="19" name="Connector: Elbow 18">
            <a:extLst>
              <a:ext uri="{FF2B5EF4-FFF2-40B4-BE49-F238E27FC236}">
                <a16:creationId xmlns:a16="http://schemas.microsoft.com/office/drawing/2014/main" id="{F9469583-79AC-43AC-9687-230DE5CCC7C1}"/>
              </a:ext>
            </a:extLst>
          </p:cNvPr>
          <p:cNvCxnSpPr>
            <a:cxnSpLocks/>
          </p:cNvCxnSpPr>
          <p:nvPr/>
        </p:nvCxnSpPr>
        <p:spPr>
          <a:xfrm rot="10800000">
            <a:off x="6749487" y="4656822"/>
            <a:ext cx="2423452" cy="463956"/>
          </a:xfrm>
          <a:prstGeom prst="bentConnector3">
            <a:avLst>
              <a:gd name="adj1" fmla="val 10085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6B43347-56BC-4A34-9B8E-9D632962942E}"/>
              </a:ext>
            </a:extLst>
          </p:cNvPr>
          <p:cNvCxnSpPr>
            <a:cxnSpLocks/>
          </p:cNvCxnSpPr>
          <p:nvPr/>
        </p:nvCxnSpPr>
        <p:spPr>
          <a:xfrm rot="10800000">
            <a:off x="7184603" y="4650069"/>
            <a:ext cx="2966563" cy="180571"/>
          </a:xfrm>
          <a:prstGeom prst="bentConnector3">
            <a:avLst>
              <a:gd name="adj1" fmla="val 9913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CA0507-C3C1-40AA-B24A-56BA02B38747}"/>
              </a:ext>
            </a:extLst>
          </p:cNvPr>
          <p:cNvCxnSpPr>
            <a:cxnSpLocks/>
          </p:cNvCxnSpPr>
          <p:nvPr/>
        </p:nvCxnSpPr>
        <p:spPr>
          <a:xfrm>
            <a:off x="10151166" y="4656822"/>
            <a:ext cx="0" cy="1738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C04560-539A-43C2-9840-9B7FDCF6DBDE}"/>
              </a:ext>
            </a:extLst>
          </p:cNvPr>
          <p:cNvCxnSpPr>
            <a:cxnSpLocks/>
          </p:cNvCxnSpPr>
          <p:nvPr/>
        </p:nvCxnSpPr>
        <p:spPr>
          <a:xfrm>
            <a:off x="9172939" y="4740355"/>
            <a:ext cx="4195" cy="3884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4E0186-329C-482F-8044-CE5EF623249B}"/>
              </a:ext>
            </a:extLst>
          </p:cNvPr>
          <p:cNvSpPr txBox="1"/>
          <p:nvPr/>
        </p:nvSpPr>
        <p:spPr>
          <a:xfrm>
            <a:off x="9028040" y="4861975"/>
            <a:ext cx="3269969" cy="646331"/>
          </a:xfrm>
          <a:prstGeom prst="rect">
            <a:avLst/>
          </a:prstGeom>
          <a:noFill/>
        </p:spPr>
        <p:txBody>
          <a:bodyPr wrap="square" rtlCol="0">
            <a:spAutoFit/>
          </a:bodyPr>
          <a:lstStyle/>
          <a:p>
            <a:pPr algn="ctr"/>
            <a:r>
              <a:rPr lang="en-US" b="1" i="1" dirty="0">
                <a:highlight>
                  <a:srgbClr val="FFFF00"/>
                </a:highlight>
              </a:rPr>
              <a:t>Base address copied to formal parameters</a:t>
            </a:r>
            <a:endParaRPr lang="en-US" b="1" i="1" dirty="0">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1710600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74</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9758" y="305068"/>
            <a:ext cx="7885043" cy="2308324"/>
          </a:xfrm>
          <a:prstGeom prst="rect">
            <a:avLst/>
          </a:prstGeom>
        </p:spPr>
        <p:txBody>
          <a:bodyPr wrap="square">
            <a:spAutoFit/>
          </a:bodyPr>
          <a:lstStyle/>
          <a:p>
            <a:r>
              <a:rPr lang="en-US" dirty="0">
                <a:solidFill>
                  <a:srgbClr val="0000FF"/>
                </a:solidFill>
                <a:highlight>
                  <a:srgbClr val="FFFF00"/>
                </a:highlight>
                <a:latin typeface="Consolas" panose="020B0609020204030204" pitchFamily="49" charset="0"/>
              </a:rPr>
              <a:t>void</a:t>
            </a:r>
            <a:r>
              <a:rPr lang="en-US" dirty="0">
                <a:solidFill>
                  <a:srgbClr val="000000"/>
                </a:solidFill>
                <a:highlight>
                  <a:srgbClr val="FFFF00"/>
                </a:highlight>
                <a:latin typeface="Consolas" panose="020B0609020204030204" pitchFamily="49" charset="0"/>
              </a:rPr>
              <a:t> mystery1(</a:t>
            </a:r>
            <a:r>
              <a:rPr lang="en-US" dirty="0">
                <a:solidFill>
                  <a:srgbClr val="0000FF"/>
                </a:solidFill>
                <a:highlight>
                  <a:srgbClr val="FFFF00"/>
                </a:highlight>
                <a:latin typeface="Consolas" panose="020B0609020204030204" pitchFamily="49" charset="0"/>
              </a:rPr>
              <a:t>char</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s1</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char</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s2</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3819662"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FFE26B-8DB8-45C7-A42A-C012D2B60EF0}"/>
              </a:ext>
            </a:extLst>
          </p:cNvPr>
          <p:cNvSpPr/>
          <p:nvPr/>
        </p:nvSpPr>
        <p:spPr>
          <a:xfrm>
            <a:off x="3518448" y="1825722"/>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388122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3580008" y="4011354"/>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Tree>
    <p:extLst>
      <p:ext uri="{BB962C8B-B14F-4D97-AF65-F5344CB8AC3E}">
        <p14:creationId xmlns:p14="http://schemas.microsoft.com/office/powerpoint/2010/main" val="27726740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75</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9758" y="305068"/>
            <a:ext cx="7885043" cy="2308324"/>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mystery1(</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a:solidFill>
                  <a:srgbClr val="0000FF"/>
                </a:solidFill>
                <a:highlight>
                  <a:srgbClr val="FFFF00"/>
                </a:highlight>
                <a:latin typeface="Consolas" panose="020B0609020204030204" pitchFamily="49" charset="0"/>
              </a:rPr>
              <a:t>while</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s1</a:t>
            </a:r>
            <a:r>
              <a:rPr lang="en-US" dirty="0">
                <a:solidFill>
                  <a:srgbClr val="000000"/>
                </a:solidFill>
                <a:highlight>
                  <a:srgbClr val="FFFF00"/>
                </a:highlight>
                <a:latin typeface="Consolas" panose="020B0609020204030204" pitchFamily="49" charset="0"/>
              </a:rPr>
              <a:t> != </a:t>
            </a:r>
            <a:r>
              <a:rPr lang="en-US" dirty="0">
                <a:solidFill>
                  <a:srgbClr val="A31515"/>
                </a:solidFill>
                <a:highlight>
                  <a:srgbClr val="FFFF00"/>
                </a:highlight>
                <a:latin typeface="Consolas" panose="020B0609020204030204" pitchFamily="49" charset="0"/>
              </a:rPr>
              <a:t>'\0’</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s1</a:t>
            </a:r>
            <a:r>
              <a:rPr lang="en-US" dirty="0">
                <a:solidFill>
                  <a:srgbClr val="000000"/>
                </a:solidFill>
                <a:highlight>
                  <a:srgbClr val="FFFF00"/>
                </a:highlight>
                <a:latin typeface="Consolas" panose="020B0609020204030204" pitchFamily="49" charset="0"/>
              </a:rPr>
              <a:t>;</a:t>
            </a:r>
          </a:p>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006</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6947178"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FFE26B-8DB8-45C7-A42A-C012D2B60EF0}"/>
              </a:ext>
            </a:extLst>
          </p:cNvPr>
          <p:cNvSpPr/>
          <p:nvPr/>
        </p:nvSpPr>
        <p:spPr>
          <a:xfrm>
            <a:off x="6645964" y="1825722"/>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388122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3580008" y="4011354"/>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Tree>
    <p:extLst>
      <p:ext uri="{BB962C8B-B14F-4D97-AF65-F5344CB8AC3E}">
        <p14:creationId xmlns:p14="http://schemas.microsoft.com/office/powerpoint/2010/main" val="3104145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76</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9758" y="305068"/>
            <a:ext cx="7885043" cy="2308324"/>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mystery1(</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a:t>
            </a:r>
          </a:p>
          <a:p>
            <a:pPr lvl="1"/>
            <a:r>
              <a:rPr lang="en-US" dirty="0">
                <a:solidFill>
                  <a:srgbClr val="0000FF"/>
                </a:solidFill>
                <a:highlight>
                  <a:srgbClr val="FFFF00"/>
                </a:highlight>
                <a:latin typeface="Consolas" panose="020B0609020204030204" pitchFamily="49" charset="0"/>
              </a:rPr>
              <a:t>for</a:t>
            </a:r>
            <a:r>
              <a:rPr lang="en-US" dirty="0">
                <a:solidFill>
                  <a:srgbClr val="000000"/>
                </a:solidFill>
                <a:highlight>
                  <a:srgbClr val="FFFF00"/>
                </a:highlight>
                <a:latin typeface="Consolas" panose="020B0609020204030204" pitchFamily="49" charset="0"/>
              </a:rPr>
              <a:t> (; (*</a:t>
            </a:r>
            <a:r>
              <a:rPr lang="en-US" dirty="0">
                <a:solidFill>
                  <a:srgbClr val="808080"/>
                </a:solidFill>
                <a:highlight>
                  <a:srgbClr val="FFFF00"/>
                </a:highlight>
                <a:latin typeface="Consolas" panose="020B0609020204030204" pitchFamily="49" charset="0"/>
              </a:rPr>
              <a:t>s1</a:t>
            </a:r>
            <a:r>
              <a:rPr lang="en-US" dirty="0">
                <a:solidFill>
                  <a:srgbClr val="000000"/>
                </a:solidFill>
                <a:highlight>
                  <a:srgbClr val="FFFF00"/>
                </a:highlight>
                <a:latin typeface="Consolas" panose="020B0609020204030204" pitchFamily="49" charset="0"/>
              </a:rPr>
              <a:t> = *</a:t>
            </a:r>
            <a:r>
              <a:rPr lang="en-US" dirty="0">
                <a:solidFill>
                  <a:srgbClr val="808080"/>
                </a:solidFill>
                <a:highlight>
                  <a:srgbClr val="FFFF00"/>
                </a:highlight>
                <a:latin typeface="Consolas" panose="020B0609020204030204" pitchFamily="49" charset="0"/>
              </a:rPr>
              <a:t>s2</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s1</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s2</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highlight>
                  <a:srgbClr val="FFFF00"/>
                </a:highlight>
                <a:latin typeface="Consolas" panose="020B0609020204030204" pitchFamily="49" charset="0"/>
              </a:rPr>
              <a:t>{</a:t>
            </a:r>
          </a:p>
          <a:p>
            <a:pPr lvl="1"/>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a:t>
            </a: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006</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6947178"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FFE26B-8DB8-45C7-A42A-C012D2B60EF0}"/>
              </a:ext>
            </a:extLst>
          </p:cNvPr>
          <p:cNvSpPr/>
          <p:nvPr/>
        </p:nvSpPr>
        <p:spPr>
          <a:xfrm>
            <a:off x="6645964" y="1825722"/>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388122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3580008" y="4011354"/>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Tree>
    <p:extLst>
      <p:ext uri="{BB962C8B-B14F-4D97-AF65-F5344CB8AC3E}">
        <p14:creationId xmlns:p14="http://schemas.microsoft.com/office/powerpoint/2010/main" val="2044169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77</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63327" y="1259512"/>
            <a:ext cx="7885043" cy="1200329"/>
          </a:xfrm>
          <a:prstGeom prst="rect">
            <a:avLst/>
          </a:prstGeom>
        </p:spPr>
        <p:txBody>
          <a:bodyPr wrap="square">
            <a:spAutoFit/>
          </a:bodyPr>
          <a:lstStyle/>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000000"/>
                </a:solidFill>
                <a:highlight>
                  <a:srgbClr val="FCAFA2"/>
                </a:highlight>
                <a:latin typeface="Consolas" panose="020B0609020204030204" pitchFamily="49" charset="0"/>
              </a:rPr>
              <a:t>(*</a:t>
            </a:r>
            <a:r>
              <a:rPr lang="en-US" dirty="0">
                <a:solidFill>
                  <a:srgbClr val="808080"/>
                </a:solidFill>
                <a:highlight>
                  <a:srgbClr val="FCAFA2"/>
                </a:highlight>
                <a:latin typeface="Consolas" panose="020B0609020204030204" pitchFamily="49" charset="0"/>
              </a:rPr>
              <a:t>s1</a:t>
            </a:r>
            <a:r>
              <a:rPr lang="en-US" dirty="0">
                <a:solidFill>
                  <a:srgbClr val="000000"/>
                </a:solidFill>
                <a:highlight>
                  <a:srgbClr val="FCAFA2"/>
                </a:highlight>
                <a:latin typeface="Consolas" panose="020B0609020204030204" pitchFamily="49" charset="0"/>
              </a:rPr>
              <a:t> = *</a:t>
            </a:r>
            <a:r>
              <a:rPr lang="en-US" dirty="0">
                <a:solidFill>
                  <a:srgbClr val="808080"/>
                </a:solidFill>
                <a:highlight>
                  <a:srgbClr val="FCAFA2"/>
                </a:highlight>
                <a:latin typeface="Consolas" panose="020B0609020204030204" pitchFamily="49" charset="0"/>
              </a:rPr>
              <a:t>s2</a:t>
            </a:r>
            <a:r>
              <a:rPr lang="en-US" dirty="0">
                <a:solidFill>
                  <a:srgbClr val="000000"/>
                </a:solidFill>
                <a:highlight>
                  <a:srgbClr val="FCAFA2"/>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sngStrike"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 </a:t>
                      </a:r>
                      <a:r>
                        <a:rPr lang="en-US" sz="2400" strike="noStrike" dirty="0">
                          <a:solidFill>
                            <a:sysClr val="windowText" lastClr="000000"/>
                          </a:solidFill>
                          <a:effectLst>
                            <a:outerShdw blurRad="38100" dist="38100" dir="2700000" algn="tl">
                              <a:srgbClr val="000000">
                                <a:alpha val="43137"/>
                              </a:srgbClr>
                            </a:outerShdw>
                          </a:effectLst>
                          <a:highlight>
                            <a:srgbClr val="FCAFA2"/>
                          </a:highligh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006</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3781163"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ysClr val="windowText" lastClr="000000"/>
                          </a:solidFill>
                          <a:effectLst/>
                          <a:highlight>
                            <a:srgbClr val="FCAFA2"/>
                          </a:highligh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011</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7768814"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FFE26B-8DB8-45C7-A42A-C012D2B60EF0}"/>
              </a:ext>
            </a:extLst>
          </p:cNvPr>
          <p:cNvSpPr/>
          <p:nvPr/>
        </p:nvSpPr>
        <p:spPr>
          <a:xfrm>
            <a:off x="7467600" y="1825722"/>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388122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3580008" y="4011354"/>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16" name="Rectangle 15">
            <a:extLst>
              <a:ext uri="{FF2B5EF4-FFF2-40B4-BE49-F238E27FC236}">
                <a16:creationId xmlns:a16="http://schemas.microsoft.com/office/drawing/2014/main" id="{832541CA-57CC-48FF-8DDA-234DE9EC9EC2}"/>
              </a:ext>
            </a:extLst>
          </p:cNvPr>
          <p:cNvSpPr/>
          <p:nvPr/>
        </p:nvSpPr>
        <p:spPr>
          <a:xfrm>
            <a:off x="-245153" y="307360"/>
            <a:ext cx="2778319" cy="584775"/>
          </a:xfrm>
          <a:prstGeom prst="rect">
            <a:avLst/>
          </a:prstGeom>
          <a:noFill/>
          <a:ln>
            <a:noFill/>
          </a:ln>
        </p:spPr>
        <p:txBody>
          <a:bodyPr wrap="square">
            <a:spAutoFit/>
          </a:bodyPr>
          <a:lstStyle/>
          <a:p>
            <a:pPr algn="ctr"/>
            <a:r>
              <a:rPr lang="en-US" sz="3200" b="1" dirty="0">
                <a:highlight>
                  <a:srgbClr val="FFFF00"/>
                </a:highlight>
              </a:rPr>
              <a:t>Iteration#1</a:t>
            </a:r>
            <a:endParaRPr lang="en-RW" sz="3200" b="1" dirty="0">
              <a:highlight>
                <a:srgbClr val="FFFF00"/>
              </a:highlight>
            </a:endParaRPr>
          </a:p>
        </p:txBody>
      </p:sp>
      <p:sp>
        <p:nvSpPr>
          <p:cNvPr id="17" name="Rectangle 16">
            <a:extLst>
              <a:ext uri="{FF2B5EF4-FFF2-40B4-BE49-F238E27FC236}">
                <a16:creationId xmlns:a16="http://schemas.microsoft.com/office/drawing/2014/main" id="{C2B0D8A2-EA2E-4F54-AFCF-69F19AE310DF}"/>
              </a:ext>
            </a:extLst>
          </p:cNvPr>
          <p:cNvSpPr/>
          <p:nvPr/>
        </p:nvSpPr>
        <p:spPr>
          <a:xfrm>
            <a:off x="5648343" y="284033"/>
            <a:ext cx="3452986"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*s1    =     *s2</a:t>
            </a:r>
            <a:endParaRPr lang="en-US" sz="2400" b="1" dirty="0"/>
          </a:p>
        </p:txBody>
      </p:sp>
      <p:sp>
        <p:nvSpPr>
          <p:cNvPr id="18" name="Arrow: Down 17">
            <a:extLst>
              <a:ext uri="{FF2B5EF4-FFF2-40B4-BE49-F238E27FC236}">
                <a16:creationId xmlns:a16="http://schemas.microsoft.com/office/drawing/2014/main" id="{C18AF573-A440-4855-8014-2C3632DAB7D0}"/>
              </a:ext>
            </a:extLst>
          </p:cNvPr>
          <p:cNvSpPr/>
          <p:nvPr/>
        </p:nvSpPr>
        <p:spPr>
          <a:xfrm>
            <a:off x="6896075" y="686243"/>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FE48AE-B6EF-4C38-8516-96D4F715EE22}"/>
              </a:ext>
            </a:extLst>
          </p:cNvPr>
          <p:cNvSpPr/>
          <p:nvPr/>
        </p:nvSpPr>
        <p:spPr>
          <a:xfrm>
            <a:off x="4464356" y="849570"/>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006  =     value at 011</a:t>
            </a:r>
            <a:endParaRPr lang="en-US" sz="2400" b="1" dirty="0"/>
          </a:p>
        </p:txBody>
      </p:sp>
      <p:sp>
        <p:nvSpPr>
          <p:cNvPr id="24" name="Rectangle 23">
            <a:extLst>
              <a:ext uri="{FF2B5EF4-FFF2-40B4-BE49-F238E27FC236}">
                <a16:creationId xmlns:a16="http://schemas.microsoft.com/office/drawing/2014/main" id="{32416C0C-32B6-47B4-A4ED-E062A188D0D1}"/>
              </a:ext>
            </a:extLst>
          </p:cNvPr>
          <p:cNvSpPr/>
          <p:nvPr/>
        </p:nvSpPr>
        <p:spPr>
          <a:xfrm>
            <a:off x="4464356" y="1202007"/>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006  =     ‘S’</a:t>
            </a:r>
            <a:endParaRPr lang="en-US" sz="2400" b="1" dirty="0"/>
          </a:p>
        </p:txBody>
      </p:sp>
      <p:sp>
        <p:nvSpPr>
          <p:cNvPr id="25" name="TextBox 24">
            <a:extLst>
              <a:ext uri="{FF2B5EF4-FFF2-40B4-BE49-F238E27FC236}">
                <a16:creationId xmlns:a16="http://schemas.microsoft.com/office/drawing/2014/main" id="{12080EBD-FB82-4175-967D-50AE8832D547}"/>
              </a:ext>
            </a:extLst>
          </p:cNvPr>
          <p:cNvSpPr txBox="1"/>
          <p:nvPr/>
        </p:nvSpPr>
        <p:spPr>
          <a:xfrm>
            <a:off x="7847477" y="4020208"/>
            <a:ext cx="4233308" cy="2246769"/>
          </a:xfrm>
          <a:prstGeom prst="rect">
            <a:avLst/>
          </a:prstGeom>
          <a:solidFill>
            <a:schemeClr val="accent6">
              <a:lumMod val="60000"/>
              <a:lumOff val="40000"/>
            </a:schemeClr>
          </a:solidFill>
        </p:spPr>
        <p:txBody>
          <a:bodyPr wrap="square" rtlCol="0">
            <a:spAutoFit/>
          </a:bodyPr>
          <a:lstStyle/>
          <a:p>
            <a:pPr algn="ctr"/>
            <a:r>
              <a:rPr lang="en-US" sz="2000" dirty="0">
                <a:highlight>
                  <a:srgbClr val="FFFF00"/>
                </a:highlight>
              </a:rPr>
              <a:t>*s1 = *s2</a:t>
            </a:r>
          </a:p>
          <a:p>
            <a:pPr algn="ctr"/>
            <a:r>
              <a:rPr lang="en-US" sz="2000" dirty="0"/>
              <a:t>Is an expression. Expressions in C/C++ evaluates to values, and in this case it returns the value assigned to *s1. </a:t>
            </a:r>
          </a:p>
          <a:p>
            <a:pPr algn="ctr"/>
            <a:r>
              <a:rPr lang="en-US" sz="2000" dirty="0"/>
              <a:t>When the '\0' is assigned to *s1, the expression evaluates to 0 which is false clearly.</a:t>
            </a:r>
            <a:endParaRPr lang="en-US" sz="2000" b="1" i="1" dirty="0">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291190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78</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63327" y="1259512"/>
            <a:ext cx="7885043" cy="1200329"/>
          </a:xfrm>
          <a:prstGeom prst="rect">
            <a:avLst/>
          </a:prstGeom>
        </p:spPr>
        <p:txBody>
          <a:bodyPr wrap="square">
            <a:spAutoFit/>
          </a:bodyPr>
          <a:lstStyle/>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 </a:t>
            </a:r>
            <a:r>
              <a:rPr lang="en-US" dirty="0">
                <a:solidFill>
                  <a:srgbClr val="000000"/>
                </a:solidFill>
                <a:highlight>
                  <a:srgbClr val="FCAFA2"/>
                </a:highlight>
                <a:latin typeface="Consolas" panose="020B0609020204030204" pitchFamily="49" charset="0"/>
              </a:rPr>
              <a:t>++</a:t>
            </a:r>
            <a:r>
              <a:rPr lang="en-US" dirty="0">
                <a:solidFill>
                  <a:srgbClr val="808080"/>
                </a:solidFill>
                <a:highlight>
                  <a:srgbClr val="FCAFA2"/>
                </a:highlight>
                <a:latin typeface="Consolas" panose="020B0609020204030204" pitchFamily="49" charset="0"/>
              </a:rPr>
              <a:t>s1</a:t>
            </a:r>
            <a:r>
              <a:rPr lang="en-US" dirty="0">
                <a:solidFill>
                  <a:srgbClr val="000000"/>
                </a:solidFill>
                <a:highlight>
                  <a:srgbClr val="FCAFA2"/>
                </a:highlight>
                <a:latin typeface="Consolas" panose="020B0609020204030204" pitchFamily="49" charset="0"/>
              </a:rPr>
              <a:t>, ++</a:t>
            </a:r>
            <a:r>
              <a:rPr lang="en-US" dirty="0">
                <a:solidFill>
                  <a:srgbClr val="808080"/>
                </a:solidFill>
                <a:highlight>
                  <a:srgbClr val="FCAFA2"/>
                </a:highlight>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007</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012</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8497682"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CAFA2"/>
              </a:highlight>
            </a:endParaRPr>
          </a:p>
        </p:txBody>
      </p:sp>
      <p:sp>
        <p:nvSpPr>
          <p:cNvPr id="21" name="Rectangle 20">
            <a:extLst>
              <a:ext uri="{FF2B5EF4-FFF2-40B4-BE49-F238E27FC236}">
                <a16:creationId xmlns:a16="http://schemas.microsoft.com/office/drawing/2014/main" id="{0AFFE26B-8DB8-45C7-A42A-C012D2B60EF0}"/>
              </a:ext>
            </a:extLst>
          </p:cNvPr>
          <p:cNvSpPr/>
          <p:nvPr/>
        </p:nvSpPr>
        <p:spPr>
          <a:xfrm>
            <a:off x="8196468" y="1825722"/>
            <a:ext cx="927662" cy="461665"/>
          </a:xfrm>
          <a:prstGeom prst="rect">
            <a:avLst/>
          </a:prstGeom>
          <a:noFill/>
          <a:ln>
            <a:noFill/>
          </a:ln>
        </p:spPr>
        <p:txBody>
          <a:bodyPr wrap="square">
            <a:spAutoFit/>
          </a:bodyPr>
          <a:lstStyle/>
          <a:p>
            <a:pPr algn="ctr"/>
            <a:r>
              <a:rPr lang="en-US" sz="2400" b="1" dirty="0">
                <a:highlight>
                  <a:srgbClr val="FCAFA2"/>
                </a:highlight>
              </a:rPr>
              <a:t>s1</a:t>
            </a:r>
            <a:endParaRPr lang="en-RW" sz="2400" b="1" dirty="0">
              <a:highlight>
                <a:srgbClr val="FCAFA2"/>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467635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4375138" y="4011354"/>
            <a:ext cx="927662" cy="461665"/>
          </a:xfrm>
          <a:prstGeom prst="rect">
            <a:avLst/>
          </a:prstGeom>
          <a:noFill/>
          <a:ln>
            <a:noFill/>
          </a:ln>
        </p:spPr>
        <p:txBody>
          <a:bodyPr wrap="square">
            <a:spAutoFit/>
          </a:bodyPr>
          <a:lstStyle/>
          <a:p>
            <a:pPr algn="ctr"/>
            <a:r>
              <a:rPr lang="en-US" sz="2400" b="1" dirty="0">
                <a:highlight>
                  <a:srgbClr val="FCAFA2"/>
                </a:highlight>
              </a:rPr>
              <a:t>s2</a:t>
            </a:r>
            <a:endParaRPr lang="en-RW" sz="2400" b="1" dirty="0">
              <a:highlight>
                <a:srgbClr val="FCAFA2"/>
              </a:highlight>
            </a:endParaRPr>
          </a:p>
        </p:txBody>
      </p:sp>
      <p:sp>
        <p:nvSpPr>
          <p:cNvPr id="16" name="Rectangle 15">
            <a:extLst>
              <a:ext uri="{FF2B5EF4-FFF2-40B4-BE49-F238E27FC236}">
                <a16:creationId xmlns:a16="http://schemas.microsoft.com/office/drawing/2014/main" id="{832541CA-57CC-48FF-8DDA-234DE9EC9EC2}"/>
              </a:ext>
            </a:extLst>
          </p:cNvPr>
          <p:cNvSpPr/>
          <p:nvPr/>
        </p:nvSpPr>
        <p:spPr>
          <a:xfrm>
            <a:off x="-245153" y="307360"/>
            <a:ext cx="2778319" cy="584775"/>
          </a:xfrm>
          <a:prstGeom prst="rect">
            <a:avLst/>
          </a:prstGeom>
          <a:noFill/>
          <a:ln>
            <a:noFill/>
          </a:ln>
        </p:spPr>
        <p:txBody>
          <a:bodyPr wrap="square">
            <a:spAutoFit/>
          </a:bodyPr>
          <a:lstStyle/>
          <a:p>
            <a:pPr algn="ctr"/>
            <a:r>
              <a:rPr lang="en-US" sz="3200" b="1" dirty="0">
                <a:highlight>
                  <a:srgbClr val="FFFF00"/>
                </a:highlight>
              </a:rPr>
              <a:t>Iteration#2</a:t>
            </a:r>
            <a:endParaRPr lang="en-RW" sz="3200" b="1" dirty="0">
              <a:highlight>
                <a:srgbClr val="FFFF00"/>
              </a:highlight>
            </a:endParaRPr>
          </a:p>
        </p:txBody>
      </p:sp>
    </p:spTree>
    <p:extLst>
      <p:ext uri="{BB962C8B-B14F-4D97-AF65-F5344CB8AC3E}">
        <p14:creationId xmlns:p14="http://schemas.microsoft.com/office/powerpoint/2010/main" val="34186375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79</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63327" y="1259512"/>
            <a:ext cx="7885043" cy="1200329"/>
          </a:xfrm>
          <a:prstGeom prst="rect">
            <a:avLst/>
          </a:prstGeom>
        </p:spPr>
        <p:txBody>
          <a:bodyPr wrap="square">
            <a:spAutoFit/>
          </a:bodyPr>
          <a:lstStyle/>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000000"/>
                </a:solidFill>
                <a:highlight>
                  <a:srgbClr val="FCAFA2"/>
                </a:highlight>
                <a:latin typeface="Consolas" panose="020B0609020204030204" pitchFamily="49" charset="0"/>
              </a:rPr>
              <a:t>(*</a:t>
            </a:r>
            <a:r>
              <a:rPr lang="en-US" dirty="0">
                <a:solidFill>
                  <a:srgbClr val="808080"/>
                </a:solidFill>
                <a:highlight>
                  <a:srgbClr val="FCAFA2"/>
                </a:highlight>
                <a:latin typeface="Consolas" panose="020B0609020204030204" pitchFamily="49" charset="0"/>
              </a:rPr>
              <a:t>s1</a:t>
            </a:r>
            <a:r>
              <a:rPr lang="en-US" dirty="0">
                <a:solidFill>
                  <a:srgbClr val="000000"/>
                </a:solidFill>
                <a:highlight>
                  <a:srgbClr val="FCAFA2"/>
                </a:highlight>
                <a:latin typeface="Consolas" panose="020B0609020204030204" pitchFamily="49" charset="0"/>
              </a:rPr>
              <a:t> = *</a:t>
            </a:r>
            <a:r>
              <a:rPr lang="en-US" dirty="0">
                <a:solidFill>
                  <a:srgbClr val="808080"/>
                </a:solidFill>
                <a:highlight>
                  <a:srgbClr val="FCAFA2"/>
                </a:highlight>
                <a:latin typeface="Consolas" panose="020B0609020204030204" pitchFamily="49" charset="0"/>
              </a:rPr>
              <a:t>s2</a:t>
            </a:r>
            <a:r>
              <a:rPr lang="en-US" dirty="0">
                <a:solidFill>
                  <a:srgbClr val="000000"/>
                </a:solidFill>
                <a:highlight>
                  <a:srgbClr val="FCAFA2"/>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highlight>
                            <a:srgbClr val="FCAFA2"/>
                          </a:highligh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007</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highlight>
                            <a:srgbClr val="FCAFA2"/>
                          </a:highlight>
                        </a:rPr>
                        <a:t>E</a:t>
                      </a:r>
                      <a:endParaRPr lang="en-US" sz="2400" dirty="0">
                        <a:solidFill>
                          <a:sysClr val="windowText" lastClr="000000"/>
                        </a:solidFill>
                        <a:effectLst/>
                        <a:highlight>
                          <a:srgbClr val="FCAF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012</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8497682"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CAFA2"/>
              </a:highlight>
            </a:endParaRPr>
          </a:p>
        </p:txBody>
      </p:sp>
      <p:sp>
        <p:nvSpPr>
          <p:cNvPr id="21" name="Rectangle 20">
            <a:extLst>
              <a:ext uri="{FF2B5EF4-FFF2-40B4-BE49-F238E27FC236}">
                <a16:creationId xmlns:a16="http://schemas.microsoft.com/office/drawing/2014/main" id="{0AFFE26B-8DB8-45C7-A42A-C012D2B60EF0}"/>
              </a:ext>
            </a:extLst>
          </p:cNvPr>
          <p:cNvSpPr/>
          <p:nvPr/>
        </p:nvSpPr>
        <p:spPr>
          <a:xfrm>
            <a:off x="8196468" y="1825722"/>
            <a:ext cx="927662" cy="461665"/>
          </a:xfrm>
          <a:prstGeom prst="rect">
            <a:avLst/>
          </a:prstGeom>
          <a:noFill/>
          <a:ln>
            <a:noFill/>
          </a:ln>
        </p:spPr>
        <p:txBody>
          <a:bodyPr wrap="square">
            <a:spAutoFit/>
          </a:bodyPr>
          <a:lstStyle/>
          <a:p>
            <a:pPr algn="ctr"/>
            <a:r>
              <a:rPr lang="en-US" sz="2400" b="1" dirty="0">
                <a:highlight>
                  <a:srgbClr val="FCAFA2"/>
                </a:highlight>
              </a:rPr>
              <a:t>s1</a:t>
            </a:r>
            <a:endParaRPr lang="en-RW" sz="2400" b="1" dirty="0">
              <a:highlight>
                <a:srgbClr val="FCAFA2"/>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4676352"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4375138" y="4011354"/>
            <a:ext cx="927662" cy="461665"/>
          </a:xfrm>
          <a:prstGeom prst="rect">
            <a:avLst/>
          </a:prstGeom>
          <a:noFill/>
          <a:ln>
            <a:noFill/>
          </a:ln>
        </p:spPr>
        <p:txBody>
          <a:bodyPr wrap="square">
            <a:spAutoFit/>
          </a:bodyPr>
          <a:lstStyle/>
          <a:p>
            <a:pPr algn="ctr"/>
            <a:r>
              <a:rPr lang="en-US" sz="2400" b="1" dirty="0">
                <a:highlight>
                  <a:srgbClr val="FCAFA2"/>
                </a:highlight>
              </a:rPr>
              <a:t>s2</a:t>
            </a:r>
            <a:endParaRPr lang="en-RW" sz="2400" b="1" dirty="0">
              <a:highlight>
                <a:srgbClr val="FCAFA2"/>
              </a:highlight>
            </a:endParaRPr>
          </a:p>
        </p:txBody>
      </p:sp>
      <p:sp>
        <p:nvSpPr>
          <p:cNvPr id="16" name="Rectangle 15">
            <a:extLst>
              <a:ext uri="{FF2B5EF4-FFF2-40B4-BE49-F238E27FC236}">
                <a16:creationId xmlns:a16="http://schemas.microsoft.com/office/drawing/2014/main" id="{832541CA-57CC-48FF-8DDA-234DE9EC9EC2}"/>
              </a:ext>
            </a:extLst>
          </p:cNvPr>
          <p:cNvSpPr/>
          <p:nvPr/>
        </p:nvSpPr>
        <p:spPr>
          <a:xfrm>
            <a:off x="-245153" y="307360"/>
            <a:ext cx="2778319" cy="584775"/>
          </a:xfrm>
          <a:prstGeom prst="rect">
            <a:avLst/>
          </a:prstGeom>
          <a:noFill/>
          <a:ln>
            <a:noFill/>
          </a:ln>
        </p:spPr>
        <p:txBody>
          <a:bodyPr wrap="square">
            <a:spAutoFit/>
          </a:bodyPr>
          <a:lstStyle/>
          <a:p>
            <a:pPr algn="ctr"/>
            <a:r>
              <a:rPr lang="en-US" sz="3200" b="1" dirty="0">
                <a:highlight>
                  <a:srgbClr val="FFFF00"/>
                </a:highlight>
              </a:rPr>
              <a:t>Iteration#3</a:t>
            </a:r>
            <a:endParaRPr lang="en-RW" sz="3200" b="1" dirty="0">
              <a:highlight>
                <a:srgbClr val="FFFF00"/>
              </a:highlight>
            </a:endParaRPr>
          </a:p>
        </p:txBody>
      </p:sp>
      <p:sp>
        <p:nvSpPr>
          <p:cNvPr id="17" name="Rectangle 16">
            <a:extLst>
              <a:ext uri="{FF2B5EF4-FFF2-40B4-BE49-F238E27FC236}">
                <a16:creationId xmlns:a16="http://schemas.microsoft.com/office/drawing/2014/main" id="{E9A0E4D6-F95C-41B0-86B2-83623D381751}"/>
              </a:ext>
            </a:extLst>
          </p:cNvPr>
          <p:cNvSpPr/>
          <p:nvPr/>
        </p:nvSpPr>
        <p:spPr>
          <a:xfrm>
            <a:off x="5436309" y="284033"/>
            <a:ext cx="3452986"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*s1    =     *s2</a:t>
            </a:r>
            <a:endParaRPr lang="en-US" sz="2400" b="1" dirty="0"/>
          </a:p>
        </p:txBody>
      </p:sp>
      <p:sp>
        <p:nvSpPr>
          <p:cNvPr id="18" name="Arrow: Down 17">
            <a:extLst>
              <a:ext uri="{FF2B5EF4-FFF2-40B4-BE49-F238E27FC236}">
                <a16:creationId xmlns:a16="http://schemas.microsoft.com/office/drawing/2014/main" id="{652CCCAB-FFDB-4E3F-B8D4-6D6F280B3CCF}"/>
              </a:ext>
            </a:extLst>
          </p:cNvPr>
          <p:cNvSpPr/>
          <p:nvPr/>
        </p:nvSpPr>
        <p:spPr>
          <a:xfrm>
            <a:off x="6684041" y="686243"/>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C175859-B90A-4AD9-A26D-822E0280E1CC}"/>
              </a:ext>
            </a:extLst>
          </p:cNvPr>
          <p:cNvSpPr/>
          <p:nvPr/>
        </p:nvSpPr>
        <p:spPr>
          <a:xfrm>
            <a:off x="4252322" y="849570"/>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007  =     value at 012</a:t>
            </a:r>
            <a:endParaRPr lang="en-US" sz="2400" b="1" dirty="0"/>
          </a:p>
        </p:txBody>
      </p:sp>
      <p:sp>
        <p:nvSpPr>
          <p:cNvPr id="24" name="Rectangle 23">
            <a:extLst>
              <a:ext uri="{FF2B5EF4-FFF2-40B4-BE49-F238E27FC236}">
                <a16:creationId xmlns:a16="http://schemas.microsoft.com/office/drawing/2014/main" id="{B3BDC495-E219-4E29-963E-4DB2F38E4E8C}"/>
              </a:ext>
            </a:extLst>
          </p:cNvPr>
          <p:cNvSpPr/>
          <p:nvPr/>
        </p:nvSpPr>
        <p:spPr>
          <a:xfrm>
            <a:off x="4239070" y="1202007"/>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007  =     ‘E’</a:t>
            </a:r>
            <a:endParaRPr lang="en-US" sz="2400" b="1" dirty="0"/>
          </a:p>
        </p:txBody>
      </p:sp>
      <p:sp>
        <p:nvSpPr>
          <p:cNvPr id="25" name="Rectangle 24">
            <a:extLst>
              <a:ext uri="{FF2B5EF4-FFF2-40B4-BE49-F238E27FC236}">
                <a16:creationId xmlns:a16="http://schemas.microsoft.com/office/drawing/2014/main" id="{7576E992-5A6B-46A8-A570-0F454A3D25B7}"/>
              </a:ext>
            </a:extLst>
          </p:cNvPr>
          <p:cNvSpPr/>
          <p:nvPr/>
        </p:nvSpPr>
        <p:spPr>
          <a:xfrm>
            <a:off x="8291176" y="284032"/>
            <a:ext cx="1060384" cy="461665"/>
          </a:xfrm>
          <a:prstGeom prst="rect">
            <a:avLst/>
          </a:prstGeom>
          <a:noFill/>
          <a:ln>
            <a:noFill/>
          </a:ln>
        </p:spPr>
        <p:txBody>
          <a:bodyPr wrap="square">
            <a:spAutoFit/>
          </a:bodyPr>
          <a:lstStyle/>
          <a:p>
            <a:r>
              <a:rPr lang="en-US" sz="2400" b="1" dirty="0">
                <a:solidFill>
                  <a:srgbClr val="00B050"/>
                </a:solidFill>
                <a:highlight>
                  <a:srgbClr val="FFFF00"/>
                </a:highlight>
              </a:rPr>
              <a:t>true</a:t>
            </a:r>
            <a:endParaRPr lang="en-RW" sz="2400" b="1" dirty="0">
              <a:solidFill>
                <a:srgbClr val="00B050"/>
              </a:solidFill>
              <a:highlight>
                <a:srgbClr val="FFFF00"/>
              </a:highlight>
            </a:endParaRPr>
          </a:p>
        </p:txBody>
      </p:sp>
      <p:sp>
        <p:nvSpPr>
          <p:cNvPr id="26" name="Rectangle 25">
            <a:extLst>
              <a:ext uri="{FF2B5EF4-FFF2-40B4-BE49-F238E27FC236}">
                <a16:creationId xmlns:a16="http://schemas.microsoft.com/office/drawing/2014/main" id="{EE840DD8-E6D0-4F74-8544-4704ACD080DF}"/>
              </a:ext>
            </a:extLst>
          </p:cNvPr>
          <p:cNvSpPr/>
          <p:nvPr/>
        </p:nvSpPr>
        <p:spPr>
          <a:xfrm>
            <a:off x="8185159" y="1228491"/>
            <a:ext cx="3062625" cy="400110"/>
          </a:xfrm>
          <a:prstGeom prst="rect">
            <a:avLst/>
          </a:prstGeom>
          <a:noFill/>
          <a:ln>
            <a:noFill/>
          </a:ln>
        </p:spPr>
        <p:txBody>
          <a:bodyPr wrap="square">
            <a:spAutoFit/>
          </a:bodyPr>
          <a:lstStyle/>
          <a:p>
            <a:r>
              <a:rPr lang="en-US" sz="2000" b="1" dirty="0">
                <a:solidFill>
                  <a:srgbClr val="00B050"/>
                </a:solidFill>
                <a:highlight>
                  <a:srgbClr val="FFFF00"/>
                </a:highlight>
              </a:rPr>
              <a:t>This expression returns ‘E’</a:t>
            </a:r>
            <a:endParaRPr lang="en-RW" sz="2000" b="1" dirty="0">
              <a:solidFill>
                <a:srgbClr val="00B050"/>
              </a:solidFill>
              <a:highlight>
                <a:srgbClr val="FFFF00"/>
              </a:highlight>
            </a:endParaRPr>
          </a:p>
        </p:txBody>
      </p:sp>
    </p:spTree>
    <p:extLst>
      <p:ext uri="{BB962C8B-B14F-4D97-AF65-F5344CB8AC3E}">
        <p14:creationId xmlns:p14="http://schemas.microsoft.com/office/powerpoint/2010/main" val="353193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39182D-8ED2-40B3-9936-BDF27E88B0AD}"/>
              </a:ext>
            </a:extLst>
          </p:cNvPr>
          <p:cNvSpPr>
            <a:spLocks noGrp="1"/>
          </p:cNvSpPr>
          <p:nvPr>
            <p:ph type="sldNum" sz="quarter" idx="12"/>
          </p:nvPr>
        </p:nvSpPr>
        <p:spPr/>
        <p:txBody>
          <a:bodyPr/>
          <a:lstStyle/>
          <a:p>
            <a:fld id="{583C1354-0F4F-4118-983A-17CBBA946E76}" type="slidenum">
              <a:rPr lang="en-RW" smtClean="0"/>
              <a:t>8</a:t>
            </a:fld>
            <a:endParaRPr lang="en-RW"/>
          </a:p>
        </p:txBody>
      </p:sp>
      <p:graphicFrame>
        <p:nvGraphicFramePr>
          <p:cNvPr id="6" name="Table 16">
            <a:extLst>
              <a:ext uri="{FF2B5EF4-FFF2-40B4-BE49-F238E27FC236}">
                <a16:creationId xmlns:a16="http://schemas.microsoft.com/office/drawing/2014/main" id="{275DC04B-F0D0-48F0-8636-DDCECF2E957F}"/>
              </a:ext>
            </a:extLst>
          </p:cNvPr>
          <p:cNvGraphicFramePr>
            <a:graphicFrameLocks noGrp="1"/>
          </p:cNvGraphicFramePr>
          <p:nvPr/>
        </p:nvGraphicFramePr>
        <p:xfrm>
          <a:off x="162095" y="4462696"/>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10</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0001</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7" name="Rectangle 6">
            <a:extLst>
              <a:ext uri="{FF2B5EF4-FFF2-40B4-BE49-F238E27FC236}">
                <a16:creationId xmlns:a16="http://schemas.microsoft.com/office/drawing/2014/main" id="{1F9BBE0B-A8ED-4406-A13A-75EDADEE53B4}"/>
              </a:ext>
            </a:extLst>
          </p:cNvPr>
          <p:cNvSpPr/>
          <p:nvPr/>
        </p:nvSpPr>
        <p:spPr>
          <a:xfrm>
            <a:off x="669652" y="3994092"/>
            <a:ext cx="503188" cy="523220"/>
          </a:xfrm>
          <a:prstGeom prst="rect">
            <a:avLst/>
          </a:prstGeom>
          <a:noFill/>
          <a:ln>
            <a:noFill/>
          </a:ln>
        </p:spPr>
        <p:txBody>
          <a:bodyPr wrap="square">
            <a:spAutoFit/>
          </a:bodyPr>
          <a:lstStyle/>
          <a:p>
            <a:pPr algn="just"/>
            <a:r>
              <a:rPr lang="en-US" sz="2800" b="1" dirty="0"/>
              <a:t>x</a:t>
            </a:r>
            <a:endParaRPr lang="en-RW" sz="2800" b="1" dirty="0"/>
          </a:p>
        </p:txBody>
      </p:sp>
      <p:graphicFrame>
        <p:nvGraphicFramePr>
          <p:cNvPr id="8" name="Table 16">
            <a:extLst>
              <a:ext uri="{FF2B5EF4-FFF2-40B4-BE49-F238E27FC236}">
                <a16:creationId xmlns:a16="http://schemas.microsoft.com/office/drawing/2014/main" id="{6F6D16BC-A731-4A90-A2CC-624469A85E4D}"/>
              </a:ext>
            </a:extLst>
          </p:cNvPr>
          <p:cNvGraphicFramePr>
            <a:graphicFrameLocks noGrp="1"/>
          </p:cNvGraphicFramePr>
          <p:nvPr/>
        </p:nvGraphicFramePr>
        <p:xfrm>
          <a:off x="166690"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0001</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802E7F66-00B5-4D2C-95EC-46C9C8589D28}"/>
              </a:ext>
            </a:extLst>
          </p:cNvPr>
          <p:cNvSpPr/>
          <p:nvPr/>
        </p:nvSpPr>
        <p:spPr>
          <a:xfrm>
            <a:off x="674247" y="2517693"/>
            <a:ext cx="503188" cy="523220"/>
          </a:xfrm>
          <a:prstGeom prst="rect">
            <a:avLst/>
          </a:prstGeom>
          <a:noFill/>
          <a:ln>
            <a:noFill/>
          </a:ln>
        </p:spPr>
        <p:txBody>
          <a:bodyPr wrap="square">
            <a:spAutoFit/>
          </a:bodyPr>
          <a:lstStyle/>
          <a:p>
            <a:pPr algn="just"/>
            <a:r>
              <a:rPr lang="en-US" sz="2800" b="1" dirty="0"/>
              <a:t>p</a:t>
            </a:r>
            <a:endParaRPr lang="en-RW" sz="2800" b="1" dirty="0"/>
          </a:p>
        </p:txBody>
      </p:sp>
      <p:graphicFrame>
        <p:nvGraphicFramePr>
          <p:cNvPr id="10" name="Table 16">
            <a:extLst>
              <a:ext uri="{FF2B5EF4-FFF2-40B4-BE49-F238E27FC236}">
                <a16:creationId xmlns:a16="http://schemas.microsoft.com/office/drawing/2014/main" id="{8F671B36-22B7-42E8-B47B-6F63EB853056}"/>
              </a:ext>
            </a:extLst>
          </p:cNvPr>
          <p:cNvGraphicFramePr>
            <a:graphicFrameLocks noGrp="1"/>
          </p:cNvGraphicFramePr>
          <p:nvPr/>
        </p:nvGraphicFramePr>
        <p:xfrm>
          <a:off x="154889" y="1555019"/>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00FFFF"/>
                          </a:highlight>
                        </a:rPr>
                        <a:t>00FFF</a:t>
                      </a:r>
                      <a:endParaRPr lang="en-RW" sz="2400" dirty="0">
                        <a:solidFill>
                          <a:sysClr val="windowText" lastClr="000000"/>
                        </a:solidFill>
                        <a:highlight>
                          <a:srgbClr val="00FFFF"/>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00FE0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1" name="Rectangle 10">
            <a:extLst>
              <a:ext uri="{FF2B5EF4-FFF2-40B4-BE49-F238E27FC236}">
                <a16:creationId xmlns:a16="http://schemas.microsoft.com/office/drawing/2014/main" id="{16AE9E9C-4313-4622-B95F-925DFEB544CE}"/>
              </a:ext>
            </a:extLst>
          </p:cNvPr>
          <p:cNvSpPr/>
          <p:nvPr/>
        </p:nvSpPr>
        <p:spPr>
          <a:xfrm>
            <a:off x="579363" y="1090598"/>
            <a:ext cx="503188" cy="523220"/>
          </a:xfrm>
          <a:prstGeom prst="rect">
            <a:avLst/>
          </a:prstGeom>
          <a:noFill/>
          <a:ln>
            <a:noFill/>
          </a:ln>
        </p:spPr>
        <p:txBody>
          <a:bodyPr wrap="square">
            <a:spAutoFit/>
          </a:bodyPr>
          <a:lstStyle/>
          <a:p>
            <a:pPr algn="just"/>
            <a:r>
              <a:rPr lang="en-US" sz="2800" b="1" dirty="0">
                <a:highlight>
                  <a:srgbClr val="FFFF00"/>
                </a:highlight>
              </a:rPr>
              <a:t>r</a:t>
            </a:r>
            <a:endParaRPr lang="en-RW" sz="2800" b="1" dirty="0">
              <a:highlight>
                <a:srgbClr val="FFFF00"/>
              </a:highlight>
            </a:endParaRPr>
          </a:p>
        </p:txBody>
      </p:sp>
      <p:cxnSp>
        <p:nvCxnSpPr>
          <p:cNvPr id="12" name="Straight Arrow Connector 11">
            <a:extLst>
              <a:ext uri="{FF2B5EF4-FFF2-40B4-BE49-F238E27FC236}">
                <a16:creationId xmlns:a16="http://schemas.microsoft.com/office/drawing/2014/main" id="{60D5E75E-82AD-46BB-94CF-01427A6A4AA1}"/>
              </a:ext>
            </a:extLst>
          </p:cNvPr>
          <p:cNvCxnSpPr>
            <a:cxnSpLocks/>
          </p:cNvCxnSpPr>
          <p:nvPr/>
        </p:nvCxnSpPr>
        <p:spPr>
          <a:xfrm>
            <a:off x="1251887"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56E3E-D841-4B2E-B068-2D041DA11AEA}"/>
              </a:ext>
            </a:extLst>
          </p:cNvPr>
          <p:cNvCxnSpPr>
            <a:cxnSpLocks/>
          </p:cNvCxnSpPr>
          <p:nvPr/>
        </p:nvCxnSpPr>
        <p:spPr>
          <a:xfrm flipH="1">
            <a:off x="1294852" y="2408459"/>
            <a:ext cx="1" cy="70601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55ECF4A3-2B48-457F-A9E1-EDA65FD3F60C}"/>
              </a:ext>
            </a:extLst>
          </p:cNvPr>
          <p:cNvGraphicFramePr>
            <a:graphicFrameLocks noGrp="1"/>
          </p:cNvGraphicFramePr>
          <p:nvPr/>
        </p:nvGraphicFramePr>
        <p:xfrm>
          <a:off x="1680397" y="4459042"/>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highlight>
                            <a:srgbClr val="FFFF00"/>
                          </a:highlight>
                        </a:rPr>
                        <a:t>12</a:t>
                      </a:r>
                      <a:endParaRPr lang="en-RW" sz="2400" dirty="0">
                        <a:solidFill>
                          <a:sysClr val="windowText" lastClr="000000"/>
                        </a:solidFill>
                        <a:highlight>
                          <a:srgbClr val="FFFF00"/>
                        </a:highlight>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0030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8" name="Rectangle 17">
            <a:extLst>
              <a:ext uri="{FF2B5EF4-FFF2-40B4-BE49-F238E27FC236}">
                <a16:creationId xmlns:a16="http://schemas.microsoft.com/office/drawing/2014/main" id="{4869AF29-3322-4AEB-B626-631628D086DA}"/>
              </a:ext>
            </a:extLst>
          </p:cNvPr>
          <p:cNvSpPr/>
          <p:nvPr/>
        </p:nvSpPr>
        <p:spPr>
          <a:xfrm>
            <a:off x="2187954" y="3990438"/>
            <a:ext cx="503188" cy="523220"/>
          </a:xfrm>
          <a:prstGeom prst="rect">
            <a:avLst/>
          </a:prstGeom>
          <a:noFill/>
          <a:ln>
            <a:noFill/>
          </a:ln>
        </p:spPr>
        <p:txBody>
          <a:bodyPr wrap="square">
            <a:spAutoFit/>
          </a:bodyPr>
          <a:lstStyle/>
          <a:p>
            <a:pPr algn="just"/>
            <a:r>
              <a:rPr lang="en-US" sz="2800" b="1" dirty="0"/>
              <a:t>y</a:t>
            </a:r>
            <a:endParaRPr lang="en-RW" sz="2800" b="1" dirty="0"/>
          </a:p>
        </p:txBody>
      </p:sp>
      <p:sp>
        <p:nvSpPr>
          <p:cNvPr id="20" name="TextBox 19">
            <a:extLst>
              <a:ext uri="{FF2B5EF4-FFF2-40B4-BE49-F238E27FC236}">
                <a16:creationId xmlns:a16="http://schemas.microsoft.com/office/drawing/2014/main" id="{939CFA9A-CA02-4D1E-892D-B75F0EBCE4F7}"/>
              </a:ext>
            </a:extLst>
          </p:cNvPr>
          <p:cNvSpPr txBox="1"/>
          <p:nvPr/>
        </p:nvSpPr>
        <p:spPr>
          <a:xfrm>
            <a:off x="1588108" y="337922"/>
            <a:ext cx="9152161" cy="1754326"/>
          </a:xfrm>
          <a:prstGeom prst="rect">
            <a:avLst/>
          </a:prstGeom>
          <a:solidFill>
            <a:schemeClr val="accent6">
              <a:lumMod val="60000"/>
              <a:lumOff val="40000"/>
            </a:schemeClr>
          </a:solidFill>
        </p:spPr>
        <p:txBody>
          <a:bodyPr wrap="square" rtlCol="0">
            <a:spAutoFit/>
          </a:bodyPr>
          <a:lstStyle/>
          <a:p>
            <a:pPr algn="ctr"/>
            <a:r>
              <a:rPr lang="en-US" sz="3600" b="1" i="1" dirty="0">
                <a:highlight>
                  <a:srgbClr val="FFFF00"/>
                </a:highlight>
              </a:rPr>
              <a:t>Value = address</a:t>
            </a:r>
          </a:p>
          <a:p>
            <a:pPr algn="ctr"/>
            <a:r>
              <a:rPr lang="en-US" sz="3600" b="1" i="1" dirty="0">
                <a:effectLst>
                  <a:outerShdw blurRad="38100" dist="38100" dir="2700000" algn="tl">
                    <a:srgbClr val="000000">
                      <a:alpha val="43137"/>
                    </a:srgbClr>
                  </a:outerShdw>
                </a:effectLst>
                <a:highlight>
                  <a:srgbClr val="FFFF00"/>
                </a:highlight>
              </a:rPr>
              <a:t>Or </a:t>
            </a:r>
          </a:p>
          <a:p>
            <a:pPr algn="ctr"/>
            <a:r>
              <a:rPr lang="en-US" sz="3600" b="1" i="1" dirty="0">
                <a:effectLst>
                  <a:outerShdw blurRad="38100" dist="38100" dir="2700000" algn="tl">
                    <a:srgbClr val="000000">
                      <a:alpha val="43137"/>
                    </a:srgbClr>
                  </a:outerShdw>
                </a:effectLst>
                <a:highlight>
                  <a:srgbClr val="FFFF00"/>
                </a:highlight>
              </a:rPr>
              <a:t>Address = value </a:t>
            </a:r>
          </a:p>
        </p:txBody>
      </p:sp>
      <p:sp>
        <p:nvSpPr>
          <p:cNvPr id="21" name="Rectangle 20">
            <a:extLst>
              <a:ext uri="{FF2B5EF4-FFF2-40B4-BE49-F238E27FC236}">
                <a16:creationId xmlns:a16="http://schemas.microsoft.com/office/drawing/2014/main" id="{94891048-0E96-4015-AF75-6254C0969F82}"/>
              </a:ext>
            </a:extLst>
          </p:cNvPr>
          <p:cNvSpPr/>
          <p:nvPr/>
        </p:nvSpPr>
        <p:spPr>
          <a:xfrm>
            <a:off x="3264876" y="3541022"/>
            <a:ext cx="7161888" cy="2677656"/>
          </a:xfrm>
          <a:prstGeom prst="rect">
            <a:avLst/>
          </a:prstGeom>
        </p:spPr>
        <p:txBody>
          <a:bodyPr wrap="square">
            <a:spAutoFit/>
          </a:bodyPr>
          <a:lstStyle/>
          <a:p>
            <a:r>
              <a:rPr lang="en-US" sz="2400" dirty="0">
                <a:solidFill>
                  <a:srgbClr val="008000"/>
                </a:solidFill>
                <a:latin typeface="Consolas" panose="020B0609020204030204" pitchFamily="49" charset="0"/>
              </a:rPr>
              <a:t>//LHS: value, RHS: address</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x = &amp;y;</a:t>
            </a:r>
          </a:p>
          <a:p>
            <a:r>
              <a:rPr lang="en-US" sz="2400" dirty="0">
                <a:solidFill>
                  <a:srgbClr val="000000"/>
                </a:solidFill>
                <a:latin typeface="Consolas" panose="020B0609020204030204" pitchFamily="49" charset="0"/>
              </a:rPr>
              <a:t>x = p;</a:t>
            </a:r>
          </a:p>
          <a:p>
            <a:r>
              <a:rPr lang="en-US" sz="2400" dirty="0">
                <a:solidFill>
                  <a:srgbClr val="000000"/>
                </a:solidFill>
                <a:latin typeface="Consolas" panose="020B0609020204030204" pitchFamily="49" charset="0"/>
              </a:rPr>
              <a:t>x = q;</a:t>
            </a:r>
          </a:p>
          <a:p>
            <a:r>
              <a:rPr lang="en-US" sz="2400" dirty="0">
                <a:solidFill>
                  <a:srgbClr val="000000"/>
                </a:solidFill>
                <a:latin typeface="Consolas" panose="020B0609020204030204" pitchFamily="49" charset="0"/>
              </a:rPr>
              <a:t>*p = &amp;y;</a:t>
            </a:r>
          </a:p>
          <a:p>
            <a:r>
              <a:rPr lang="en-US" sz="2400" dirty="0">
                <a:solidFill>
                  <a:srgbClr val="000000"/>
                </a:solidFill>
                <a:latin typeface="Consolas" panose="020B0609020204030204" pitchFamily="49" charset="0"/>
              </a:rPr>
              <a:t>*p = &amp;x;</a:t>
            </a:r>
          </a:p>
          <a:p>
            <a:endParaRPr lang="en-US" sz="2400" dirty="0">
              <a:solidFill>
                <a:srgbClr val="000000"/>
              </a:solidFill>
              <a:latin typeface="Consolas" panose="020B0609020204030204" pitchFamily="49" charset="0"/>
            </a:endParaRPr>
          </a:p>
        </p:txBody>
      </p:sp>
      <p:graphicFrame>
        <p:nvGraphicFramePr>
          <p:cNvPr id="23" name="Table 16">
            <a:extLst>
              <a:ext uri="{FF2B5EF4-FFF2-40B4-BE49-F238E27FC236}">
                <a16:creationId xmlns:a16="http://schemas.microsoft.com/office/drawing/2014/main" id="{FCEA964E-0734-42BF-8CC7-9A52D4BF2B26}"/>
              </a:ext>
            </a:extLst>
          </p:cNvPr>
          <p:cNvGraphicFramePr>
            <a:graphicFrameLocks noGrp="1"/>
          </p:cNvGraphicFramePr>
          <p:nvPr/>
        </p:nvGraphicFramePr>
        <p:xfrm>
          <a:off x="67461" y="294300"/>
          <a:ext cx="1352136" cy="74168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1800" b="1" dirty="0">
                          <a:solidFill>
                            <a:sysClr val="windowText" lastClr="000000"/>
                          </a:solidFill>
                        </a:rPr>
                        <a:t>Contents</a:t>
                      </a:r>
                      <a:endParaRPr lang="en-RW" sz="1800" b="1"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1800" b="0" dirty="0">
                          <a:solidFill>
                            <a:sysClr val="windowText" lastClr="000000"/>
                          </a:solidFill>
                        </a:rPr>
                        <a:t>Address</a:t>
                      </a:r>
                      <a:endParaRPr lang="en-RW" sz="1800" b="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graphicFrame>
        <p:nvGraphicFramePr>
          <p:cNvPr id="24" name="Table 16">
            <a:extLst>
              <a:ext uri="{FF2B5EF4-FFF2-40B4-BE49-F238E27FC236}">
                <a16:creationId xmlns:a16="http://schemas.microsoft.com/office/drawing/2014/main" id="{8ADC94DB-5E03-459E-842C-0031F7DC2543}"/>
              </a:ext>
            </a:extLst>
          </p:cNvPr>
          <p:cNvGraphicFramePr>
            <a:graphicFrameLocks noGrp="1"/>
          </p:cNvGraphicFramePr>
          <p:nvPr/>
        </p:nvGraphicFramePr>
        <p:xfrm>
          <a:off x="1715783" y="2986297"/>
          <a:ext cx="1352136" cy="853440"/>
        </p:xfrm>
        <a:graphic>
          <a:graphicData uri="http://schemas.openxmlformats.org/drawingml/2006/table">
            <a:tbl>
              <a:tblPr firstRow="1" bandRow="1">
                <a:tableStyleId>{5C22544A-7EE6-4342-B048-85BDC9FD1C3A}</a:tableStyleId>
              </a:tblPr>
              <a:tblGrid>
                <a:gridCol w="1352136">
                  <a:extLst>
                    <a:ext uri="{9D8B030D-6E8A-4147-A177-3AD203B41FA5}">
                      <a16:colId xmlns:a16="http://schemas.microsoft.com/office/drawing/2014/main" val="3449230017"/>
                    </a:ext>
                  </a:extLst>
                </a:gridCol>
              </a:tblGrid>
              <a:tr h="370840">
                <a:tc>
                  <a:txBody>
                    <a:bodyPr/>
                    <a:lstStyle/>
                    <a:p>
                      <a:pPr algn="ctr"/>
                      <a:r>
                        <a:rPr lang="en-US" sz="2400" dirty="0">
                          <a:solidFill>
                            <a:sysClr val="windowText" lastClr="000000"/>
                          </a:solidFill>
                        </a:rPr>
                        <a:t>0030</a:t>
                      </a:r>
                      <a:endParaRPr lang="en-RW" sz="24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00EE0</a:t>
                      </a:r>
                      <a:endParaRPr lang="en-RW" sz="24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25" name="Rectangle 24">
            <a:extLst>
              <a:ext uri="{FF2B5EF4-FFF2-40B4-BE49-F238E27FC236}">
                <a16:creationId xmlns:a16="http://schemas.microsoft.com/office/drawing/2014/main" id="{0F255EA1-AE7F-4C85-ADCE-F88D3591D902}"/>
              </a:ext>
            </a:extLst>
          </p:cNvPr>
          <p:cNvSpPr/>
          <p:nvPr/>
        </p:nvSpPr>
        <p:spPr>
          <a:xfrm>
            <a:off x="2223340" y="2517693"/>
            <a:ext cx="503188" cy="523220"/>
          </a:xfrm>
          <a:prstGeom prst="rect">
            <a:avLst/>
          </a:prstGeom>
          <a:noFill/>
          <a:ln>
            <a:noFill/>
          </a:ln>
        </p:spPr>
        <p:txBody>
          <a:bodyPr wrap="square">
            <a:spAutoFit/>
          </a:bodyPr>
          <a:lstStyle/>
          <a:p>
            <a:pPr algn="just"/>
            <a:r>
              <a:rPr lang="en-US" sz="2800" b="1" dirty="0"/>
              <a:t>q</a:t>
            </a:r>
            <a:endParaRPr lang="en-RW" sz="2800" b="1" dirty="0"/>
          </a:p>
        </p:txBody>
      </p:sp>
      <p:cxnSp>
        <p:nvCxnSpPr>
          <p:cNvPr id="26" name="Straight Arrow Connector 25">
            <a:extLst>
              <a:ext uri="{FF2B5EF4-FFF2-40B4-BE49-F238E27FC236}">
                <a16:creationId xmlns:a16="http://schemas.microsoft.com/office/drawing/2014/main" id="{5F2A1491-A8C3-4A49-9A29-60179ED5986C}"/>
              </a:ext>
            </a:extLst>
          </p:cNvPr>
          <p:cNvCxnSpPr>
            <a:cxnSpLocks/>
          </p:cNvCxnSpPr>
          <p:nvPr/>
        </p:nvCxnSpPr>
        <p:spPr>
          <a:xfrm>
            <a:off x="2800980" y="3839737"/>
            <a:ext cx="0" cy="642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E765AD7-A5D0-4E1B-B980-F60FF7EB5E03}"/>
              </a:ext>
            </a:extLst>
          </p:cNvPr>
          <p:cNvSpPr/>
          <p:nvPr/>
        </p:nvSpPr>
        <p:spPr>
          <a:xfrm>
            <a:off x="7401042" y="4160837"/>
            <a:ext cx="7161888" cy="1938992"/>
          </a:xfrm>
          <a:prstGeom prst="rect">
            <a:avLst/>
          </a:prstGeom>
        </p:spPr>
        <p:txBody>
          <a:bodyPr wrap="square">
            <a:spAutoFit/>
          </a:bodyPr>
          <a:lstStyle/>
          <a:p>
            <a:r>
              <a:rPr lang="en-US" sz="2400" dirty="0">
                <a:solidFill>
                  <a:srgbClr val="008000"/>
                </a:solidFill>
                <a:latin typeface="Consolas" panose="020B0609020204030204" pitchFamily="49" charset="0"/>
              </a:rPr>
              <a:t>//LHS: address, RHS: value</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p = x;</a:t>
            </a:r>
          </a:p>
          <a:p>
            <a:r>
              <a:rPr lang="en-US" sz="2400" dirty="0">
                <a:solidFill>
                  <a:srgbClr val="000000"/>
                </a:solidFill>
                <a:latin typeface="Consolas" panose="020B0609020204030204" pitchFamily="49" charset="0"/>
              </a:rPr>
              <a:t>q = x;</a:t>
            </a:r>
          </a:p>
          <a:p>
            <a:r>
              <a:rPr lang="en-US" sz="2400" dirty="0">
                <a:solidFill>
                  <a:srgbClr val="000000"/>
                </a:solidFill>
                <a:latin typeface="Consolas" panose="020B0609020204030204" pitchFamily="49" charset="0"/>
              </a:rPr>
              <a:t>p = &amp;x;</a:t>
            </a:r>
          </a:p>
          <a:p>
            <a:endParaRPr lang="en-US" sz="2400" dirty="0">
              <a:solidFill>
                <a:srgbClr val="000000"/>
              </a:solidFill>
              <a:latin typeface="Consolas" panose="020B0609020204030204" pitchFamily="49" charset="0"/>
            </a:endParaRPr>
          </a:p>
        </p:txBody>
      </p:sp>
      <p:sp>
        <p:nvSpPr>
          <p:cNvPr id="28" name="TextBox 27">
            <a:extLst>
              <a:ext uri="{FF2B5EF4-FFF2-40B4-BE49-F238E27FC236}">
                <a16:creationId xmlns:a16="http://schemas.microsoft.com/office/drawing/2014/main" id="{916D41E9-2064-40C2-B25D-B1F68F5212A0}"/>
              </a:ext>
            </a:extLst>
          </p:cNvPr>
          <p:cNvSpPr txBox="1"/>
          <p:nvPr/>
        </p:nvSpPr>
        <p:spPr>
          <a:xfrm>
            <a:off x="4117739" y="2254485"/>
            <a:ext cx="6622530" cy="1077218"/>
          </a:xfrm>
          <a:prstGeom prst="rect">
            <a:avLst/>
          </a:prstGeom>
          <a:solidFill>
            <a:schemeClr val="accent6">
              <a:lumMod val="60000"/>
              <a:lumOff val="40000"/>
            </a:schemeClr>
          </a:solidFill>
        </p:spPr>
        <p:txBody>
          <a:bodyPr wrap="square" rtlCol="0">
            <a:spAutoFit/>
          </a:bodyPr>
          <a:lstStyle/>
          <a:p>
            <a:pPr algn="ctr"/>
            <a:r>
              <a:rPr lang="en-US" sz="3600" b="1" i="1" dirty="0">
                <a:solidFill>
                  <a:srgbClr val="FF0000"/>
                </a:solidFill>
                <a:highlight>
                  <a:srgbClr val="FFFF00"/>
                </a:highlight>
              </a:rPr>
              <a:t>Compile time error!</a:t>
            </a:r>
          </a:p>
          <a:p>
            <a:pPr algn="ctr"/>
            <a:r>
              <a:rPr lang="en-US" sz="2800" b="1" i="1" dirty="0">
                <a:solidFill>
                  <a:srgbClr val="FF0000"/>
                </a:solidFill>
                <a:effectLst>
                  <a:outerShdw blurRad="38100" dist="38100" dir="2700000" algn="tl">
                    <a:srgbClr val="000000">
                      <a:alpha val="43137"/>
                    </a:srgbClr>
                  </a:outerShdw>
                </a:effectLst>
                <a:highlight>
                  <a:srgbClr val="FFFF00"/>
                </a:highlight>
              </a:rPr>
              <a:t>Not allowed</a:t>
            </a:r>
          </a:p>
        </p:txBody>
      </p:sp>
    </p:spTree>
    <p:extLst>
      <p:ext uri="{BB962C8B-B14F-4D97-AF65-F5344CB8AC3E}">
        <p14:creationId xmlns:p14="http://schemas.microsoft.com/office/powerpoint/2010/main" val="4012896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80</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63327" y="1259512"/>
            <a:ext cx="7885043" cy="1200329"/>
          </a:xfrm>
          <a:prstGeom prst="rect">
            <a:avLst/>
          </a:prstGeom>
        </p:spPr>
        <p:txBody>
          <a:bodyPr wrap="square">
            <a:spAutoFit/>
          </a:bodyPr>
          <a:lstStyle/>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 </a:t>
            </a:r>
            <a:r>
              <a:rPr lang="en-US" dirty="0">
                <a:solidFill>
                  <a:srgbClr val="000000"/>
                </a:solidFill>
                <a:highlight>
                  <a:srgbClr val="FCAFA2"/>
                </a:highlight>
                <a:latin typeface="Consolas" panose="020B0609020204030204" pitchFamily="49" charset="0"/>
              </a:rPr>
              <a:t>++</a:t>
            </a:r>
            <a:r>
              <a:rPr lang="en-US" dirty="0">
                <a:solidFill>
                  <a:srgbClr val="808080"/>
                </a:solidFill>
                <a:highlight>
                  <a:srgbClr val="FCAFA2"/>
                </a:highlight>
                <a:latin typeface="Consolas" panose="020B0609020204030204" pitchFamily="49" charset="0"/>
              </a:rPr>
              <a:t>s1</a:t>
            </a:r>
            <a:r>
              <a:rPr lang="en-US" dirty="0">
                <a:solidFill>
                  <a:srgbClr val="000000"/>
                </a:solidFill>
                <a:highlight>
                  <a:srgbClr val="FCAFA2"/>
                </a:highlight>
                <a:latin typeface="Consolas" panose="020B0609020204030204" pitchFamily="49" charset="0"/>
              </a:rPr>
              <a:t>, ++</a:t>
            </a:r>
            <a:r>
              <a:rPr lang="en-US" dirty="0">
                <a:solidFill>
                  <a:srgbClr val="808080"/>
                </a:solidFill>
                <a:highlight>
                  <a:srgbClr val="FCAFA2"/>
                </a:highlight>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696004"/>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786148"/>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008</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013</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9186793" y="2212571"/>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CAFA2"/>
              </a:highlight>
            </a:endParaRPr>
          </a:p>
        </p:txBody>
      </p:sp>
      <p:sp>
        <p:nvSpPr>
          <p:cNvPr id="21" name="Rectangle 20">
            <a:extLst>
              <a:ext uri="{FF2B5EF4-FFF2-40B4-BE49-F238E27FC236}">
                <a16:creationId xmlns:a16="http://schemas.microsoft.com/office/drawing/2014/main" id="{0AFFE26B-8DB8-45C7-A42A-C012D2B60EF0}"/>
              </a:ext>
            </a:extLst>
          </p:cNvPr>
          <p:cNvSpPr/>
          <p:nvPr/>
        </p:nvSpPr>
        <p:spPr>
          <a:xfrm>
            <a:off x="8885579" y="1825722"/>
            <a:ext cx="927662" cy="461665"/>
          </a:xfrm>
          <a:prstGeom prst="rect">
            <a:avLst/>
          </a:prstGeom>
          <a:noFill/>
          <a:ln>
            <a:noFill/>
          </a:ln>
        </p:spPr>
        <p:txBody>
          <a:bodyPr wrap="square">
            <a:spAutoFit/>
          </a:bodyPr>
          <a:lstStyle/>
          <a:p>
            <a:pPr algn="ctr"/>
            <a:r>
              <a:rPr lang="en-US" sz="2400" b="1" dirty="0">
                <a:highlight>
                  <a:srgbClr val="FCAFA2"/>
                </a:highlight>
              </a:rPr>
              <a:t>s1</a:t>
            </a:r>
            <a:endParaRPr lang="en-RW" sz="2400" b="1" dirty="0">
              <a:highlight>
                <a:srgbClr val="FCAFA2"/>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5325710"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5024496" y="4011354"/>
            <a:ext cx="927662" cy="461665"/>
          </a:xfrm>
          <a:prstGeom prst="rect">
            <a:avLst/>
          </a:prstGeom>
          <a:noFill/>
          <a:ln>
            <a:noFill/>
          </a:ln>
        </p:spPr>
        <p:txBody>
          <a:bodyPr wrap="square">
            <a:spAutoFit/>
          </a:bodyPr>
          <a:lstStyle/>
          <a:p>
            <a:pPr algn="ctr"/>
            <a:r>
              <a:rPr lang="en-US" sz="2400" b="1" dirty="0">
                <a:highlight>
                  <a:srgbClr val="FCAFA2"/>
                </a:highlight>
              </a:rPr>
              <a:t>s2</a:t>
            </a:r>
            <a:endParaRPr lang="en-RW" sz="2400" b="1" dirty="0">
              <a:highlight>
                <a:srgbClr val="FCAFA2"/>
              </a:highlight>
            </a:endParaRPr>
          </a:p>
        </p:txBody>
      </p:sp>
      <p:sp>
        <p:nvSpPr>
          <p:cNvPr id="16" name="Rectangle 15">
            <a:extLst>
              <a:ext uri="{FF2B5EF4-FFF2-40B4-BE49-F238E27FC236}">
                <a16:creationId xmlns:a16="http://schemas.microsoft.com/office/drawing/2014/main" id="{832541CA-57CC-48FF-8DDA-234DE9EC9EC2}"/>
              </a:ext>
            </a:extLst>
          </p:cNvPr>
          <p:cNvSpPr/>
          <p:nvPr/>
        </p:nvSpPr>
        <p:spPr>
          <a:xfrm>
            <a:off x="-245153" y="307360"/>
            <a:ext cx="2778319" cy="584775"/>
          </a:xfrm>
          <a:prstGeom prst="rect">
            <a:avLst/>
          </a:prstGeom>
          <a:noFill/>
          <a:ln>
            <a:noFill/>
          </a:ln>
        </p:spPr>
        <p:txBody>
          <a:bodyPr wrap="square">
            <a:spAutoFit/>
          </a:bodyPr>
          <a:lstStyle/>
          <a:p>
            <a:pPr algn="ctr"/>
            <a:r>
              <a:rPr lang="en-US" sz="3200" b="1" dirty="0">
                <a:highlight>
                  <a:srgbClr val="FFFF00"/>
                </a:highlight>
              </a:rPr>
              <a:t>Iteration#4</a:t>
            </a:r>
            <a:endParaRPr lang="en-RW" sz="3200" b="1" dirty="0">
              <a:highlight>
                <a:srgbClr val="FFFF00"/>
              </a:highlight>
            </a:endParaRPr>
          </a:p>
        </p:txBody>
      </p:sp>
    </p:spTree>
    <p:extLst>
      <p:ext uri="{BB962C8B-B14F-4D97-AF65-F5344CB8AC3E}">
        <p14:creationId xmlns:p14="http://schemas.microsoft.com/office/powerpoint/2010/main" val="4204587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08C36B-886E-4985-B15F-F9EFE8F754CB}"/>
              </a:ext>
            </a:extLst>
          </p:cNvPr>
          <p:cNvSpPr>
            <a:spLocks noGrp="1"/>
          </p:cNvSpPr>
          <p:nvPr>
            <p:ph type="sldNum" sz="quarter" idx="12"/>
          </p:nvPr>
        </p:nvSpPr>
        <p:spPr/>
        <p:txBody>
          <a:bodyPr/>
          <a:lstStyle/>
          <a:p>
            <a:fld id="{583C1354-0F4F-4118-983A-17CBBA946E76}" type="slidenum">
              <a:rPr lang="en-RW" smtClean="0"/>
              <a:t>81</a:t>
            </a:fld>
            <a:endParaRPr lang="en-RW"/>
          </a:p>
        </p:txBody>
      </p:sp>
      <p:sp>
        <p:nvSpPr>
          <p:cNvPr id="5" name="Rectangle 4">
            <a:extLst>
              <a:ext uri="{FF2B5EF4-FFF2-40B4-BE49-F238E27FC236}">
                <a16:creationId xmlns:a16="http://schemas.microsoft.com/office/drawing/2014/main" id="{38DBED48-26CC-4EC3-8BEA-CEC70A9504FA}"/>
              </a:ext>
            </a:extLst>
          </p:cNvPr>
          <p:cNvSpPr/>
          <p:nvPr/>
        </p:nvSpPr>
        <p:spPr>
          <a:xfrm>
            <a:off x="-363327" y="1259512"/>
            <a:ext cx="7885043" cy="1200329"/>
          </a:xfrm>
          <a:prstGeom prst="rect">
            <a:avLst/>
          </a:prstGeom>
        </p:spPr>
        <p:txBody>
          <a:bodyPr wrap="square">
            <a:spAutoFit/>
          </a:bodyPr>
          <a:lstStyle/>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000000"/>
                </a:solidFill>
                <a:highlight>
                  <a:srgbClr val="FCAFA2"/>
                </a:highlight>
                <a:latin typeface="Consolas" panose="020B0609020204030204" pitchFamily="49" charset="0"/>
              </a:rPr>
              <a:t>(*</a:t>
            </a:r>
            <a:r>
              <a:rPr lang="en-US" dirty="0">
                <a:solidFill>
                  <a:srgbClr val="808080"/>
                </a:solidFill>
                <a:highlight>
                  <a:srgbClr val="FCAFA2"/>
                </a:highlight>
                <a:latin typeface="Consolas" panose="020B0609020204030204" pitchFamily="49" charset="0"/>
              </a:rPr>
              <a:t>s1</a:t>
            </a:r>
            <a:r>
              <a:rPr lang="en-US" dirty="0">
                <a:solidFill>
                  <a:srgbClr val="000000"/>
                </a:solidFill>
                <a:highlight>
                  <a:srgbClr val="FCAFA2"/>
                </a:highlight>
                <a:latin typeface="Consolas" panose="020B0609020204030204" pitchFamily="49" charset="0"/>
              </a:rPr>
              <a:t> = *</a:t>
            </a:r>
            <a:r>
              <a:rPr lang="en-US" dirty="0">
                <a:solidFill>
                  <a:srgbClr val="808080"/>
                </a:solidFill>
                <a:highlight>
                  <a:srgbClr val="FCAFA2"/>
                </a:highlight>
                <a:latin typeface="Consolas" panose="020B0609020204030204" pitchFamily="49" charset="0"/>
              </a:rPr>
              <a:t>s2</a:t>
            </a:r>
            <a:r>
              <a:rPr lang="en-US" dirty="0">
                <a:solidFill>
                  <a:srgbClr val="000000"/>
                </a:solidFill>
                <a:highlight>
                  <a:srgbClr val="FCAFA2"/>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s2</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graphicFrame>
        <p:nvGraphicFramePr>
          <p:cNvPr id="6" name="Table 5">
            <a:extLst>
              <a:ext uri="{FF2B5EF4-FFF2-40B4-BE49-F238E27FC236}">
                <a16:creationId xmlns:a16="http://schemas.microsoft.com/office/drawing/2014/main" id="{59679198-AF3F-455C-9537-8E3A5AFCE73B}"/>
              </a:ext>
            </a:extLst>
          </p:cNvPr>
          <p:cNvGraphicFramePr>
            <a:graphicFrameLocks noGrp="1"/>
          </p:cNvGraphicFramePr>
          <p:nvPr/>
        </p:nvGraphicFramePr>
        <p:xfrm>
          <a:off x="3697369" y="2908038"/>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7" name="Rectangle 6">
            <a:extLst>
              <a:ext uri="{FF2B5EF4-FFF2-40B4-BE49-F238E27FC236}">
                <a16:creationId xmlns:a16="http://schemas.microsoft.com/office/drawing/2014/main" id="{0925ACFF-AE18-4A54-A3C9-BCB2F53AE870}"/>
              </a:ext>
            </a:extLst>
          </p:cNvPr>
          <p:cNvSpPr/>
          <p:nvPr/>
        </p:nvSpPr>
        <p:spPr>
          <a:xfrm>
            <a:off x="2345644" y="2998182"/>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graphicFrame>
        <p:nvGraphicFramePr>
          <p:cNvPr id="8" name="Table 16">
            <a:extLst>
              <a:ext uri="{FF2B5EF4-FFF2-40B4-BE49-F238E27FC236}">
                <a16:creationId xmlns:a16="http://schemas.microsoft.com/office/drawing/2014/main" id="{D202D791-6DEF-43A5-AD04-68F717F699BD}"/>
              </a:ext>
            </a:extLst>
          </p:cNvPr>
          <p:cNvGraphicFramePr>
            <a:graphicFrameLocks noGrp="1"/>
          </p:cNvGraphicFramePr>
          <p:nvPr/>
        </p:nvGraphicFramePr>
        <p:xfrm>
          <a:off x="212035" y="26457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008</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00CFFCFC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9" name="Rectangle 8">
            <a:extLst>
              <a:ext uri="{FF2B5EF4-FFF2-40B4-BE49-F238E27FC236}">
                <a16:creationId xmlns:a16="http://schemas.microsoft.com/office/drawing/2014/main" id="{5D54B69D-4C54-4A97-80BE-DB29058AC003}"/>
              </a:ext>
            </a:extLst>
          </p:cNvPr>
          <p:cNvSpPr/>
          <p:nvPr/>
        </p:nvSpPr>
        <p:spPr>
          <a:xfrm>
            <a:off x="1402741" y="2702153"/>
            <a:ext cx="927662" cy="461665"/>
          </a:xfrm>
          <a:prstGeom prst="rect">
            <a:avLst/>
          </a:prstGeom>
          <a:noFill/>
          <a:ln>
            <a:noFill/>
          </a:ln>
        </p:spPr>
        <p:txBody>
          <a:bodyPr wrap="square">
            <a:spAutoFit/>
          </a:bodyPr>
          <a:lstStyle/>
          <a:p>
            <a:pPr algn="ctr"/>
            <a:r>
              <a:rPr lang="en-US" sz="2400" b="1" dirty="0">
                <a:highlight>
                  <a:srgbClr val="FFFF00"/>
                </a:highlight>
              </a:rPr>
              <a:t>s1</a:t>
            </a:r>
            <a:endParaRPr lang="en-RW" sz="2400" b="1" dirty="0">
              <a:highlight>
                <a:srgbClr val="FFFF00"/>
              </a:highlight>
            </a:endParaRPr>
          </a:p>
        </p:txBody>
      </p:sp>
      <p:graphicFrame>
        <p:nvGraphicFramePr>
          <p:cNvPr id="11" name="Table 10">
            <a:extLst>
              <a:ext uri="{FF2B5EF4-FFF2-40B4-BE49-F238E27FC236}">
                <a16:creationId xmlns:a16="http://schemas.microsoft.com/office/drawing/2014/main" id="{3BE9655E-F187-4579-B289-EE1A0E515015}"/>
              </a:ext>
            </a:extLst>
          </p:cNvPr>
          <p:cNvGraphicFramePr>
            <a:graphicFrameLocks noGrp="1"/>
          </p:cNvGraphicFramePr>
          <p:nvPr/>
        </p:nvGraphicFramePr>
        <p:xfrm>
          <a:off x="3713657" y="4827704"/>
          <a:ext cx="6573068" cy="1074331"/>
        </p:xfrm>
        <a:graphic>
          <a:graphicData uri="http://schemas.openxmlformats.org/drawingml/2006/table">
            <a:tbl>
              <a:tblPr firstRow="1" firstCol="1" bandRow="1">
                <a:tableStyleId>{5C22544A-7EE6-4342-B048-85BDC9FD1C3A}</a:tableStyleId>
              </a:tblPr>
              <a:tblGrid>
                <a:gridCol w="789962">
                  <a:extLst>
                    <a:ext uri="{9D8B030D-6E8A-4147-A177-3AD203B41FA5}">
                      <a16:colId xmlns:a16="http://schemas.microsoft.com/office/drawing/2014/main" val="3428261217"/>
                    </a:ext>
                  </a:extLst>
                </a:gridCol>
                <a:gridCol w="771636">
                  <a:extLst>
                    <a:ext uri="{9D8B030D-6E8A-4147-A177-3AD203B41FA5}">
                      <a16:colId xmlns:a16="http://schemas.microsoft.com/office/drawing/2014/main" val="1271279795"/>
                    </a:ext>
                  </a:extLst>
                </a:gridCol>
                <a:gridCol w="544422">
                  <a:extLst>
                    <a:ext uri="{9D8B030D-6E8A-4147-A177-3AD203B41FA5}">
                      <a16:colId xmlns:a16="http://schemas.microsoft.com/office/drawing/2014/main" val="1864452999"/>
                    </a:ext>
                  </a:extLst>
                </a:gridCol>
                <a:gridCol w="558381">
                  <a:extLst>
                    <a:ext uri="{9D8B030D-6E8A-4147-A177-3AD203B41FA5}">
                      <a16:colId xmlns:a16="http://schemas.microsoft.com/office/drawing/2014/main" val="661187650"/>
                    </a:ext>
                  </a:extLst>
                </a:gridCol>
                <a:gridCol w="558381">
                  <a:extLst>
                    <a:ext uri="{9D8B030D-6E8A-4147-A177-3AD203B41FA5}">
                      <a16:colId xmlns:a16="http://schemas.microsoft.com/office/drawing/2014/main" val="366424882"/>
                    </a:ext>
                  </a:extLst>
                </a:gridCol>
                <a:gridCol w="558381">
                  <a:extLst>
                    <a:ext uri="{9D8B030D-6E8A-4147-A177-3AD203B41FA5}">
                      <a16:colId xmlns:a16="http://schemas.microsoft.com/office/drawing/2014/main" val="2986107400"/>
                    </a:ext>
                  </a:extLst>
                </a:gridCol>
                <a:gridCol w="558381">
                  <a:extLst>
                    <a:ext uri="{9D8B030D-6E8A-4147-A177-3AD203B41FA5}">
                      <a16:colId xmlns:a16="http://schemas.microsoft.com/office/drawing/2014/main" val="1006116041"/>
                    </a:ext>
                  </a:extLst>
                </a:gridCol>
                <a:gridCol w="558381">
                  <a:extLst>
                    <a:ext uri="{9D8B030D-6E8A-4147-A177-3AD203B41FA5}">
                      <a16:colId xmlns:a16="http://schemas.microsoft.com/office/drawing/2014/main" val="902277255"/>
                    </a:ext>
                  </a:extLst>
                </a:gridCol>
                <a:gridCol w="558381">
                  <a:extLst>
                    <a:ext uri="{9D8B030D-6E8A-4147-A177-3AD203B41FA5}">
                      <a16:colId xmlns:a16="http://schemas.microsoft.com/office/drawing/2014/main" val="2108356945"/>
                    </a:ext>
                  </a:extLst>
                </a:gridCol>
                <a:gridCol w="558381">
                  <a:extLst>
                    <a:ext uri="{9D8B030D-6E8A-4147-A177-3AD203B41FA5}">
                      <a16:colId xmlns:a16="http://schemas.microsoft.com/office/drawing/2014/main" val="79340921"/>
                    </a:ext>
                  </a:extLst>
                </a:gridCol>
                <a:gridCol w="558381">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021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12" name="Rectangle 11">
            <a:extLst>
              <a:ext uri="{FF2B5EF4-FFF2-40B4-BE49-F238E27FC236}">
                <a16:creationId xmlns:a16="http://schemas.microsoft.com/office/drawing/2014/main" id="{87A9225C-3FBD-4AA1-BC50-67DB0F488345}"/>
              </a:ext>
            </a:extLst>
          </p:cNvPr>
          <p:cNvSpPr/>
          <p:nvPr/>
        </p:nvSpPr>
        <p:spPr>
          <a:xfrm>
            <a:off x="2513220" y="5183274"/>
            <a:ext cx="1474018" cy="589072"/>
          </a:xfrm>
          <a:prstGeom prst="rect">
            <a:avLst/>
          </a:prstGeom>
          <a:noFill/>
          <a:ln>
            <a:noFill/>
          </a:ln>
        </p:spPr>
        <p:txBody>
          <a:bodyPr wrap="square">
            <a:spAutoFit/>
          </a:bodyPr>
          <a:lstStyle/>
          <a:p>
            <a:pPr algn="ctr">
              <a:lnSpc>
                <a:spcPct val="150000"/>
              </a:lnSpc>
            </a:pPr>
            <a:r>
              <a:rPr lang="en-US" sz="2400" b="1" dirty="0"/>
              <a:t>string2</a:t>
            </a:r>
            <a:endParaRPr lang="en-RW" sz="2400" b="1" dirty="0"/>
          </a:p>
        </p:txBody>
      </p:sp>
      <p:graphicFrame>
        <p:nvGraphicFramePr>
          <p:cNvPr id="13" name="Table 16">
            <a:extLst>
              <a:ext uri="{FF2B5EF4-FFF2-40B4-BE49-F238E27FC236}">
                <a16:creationId xmlns:a16="http://schemas.microsoft.com/office/drawing/2014/main" id="{FEC56184-B1EC-4864-B3F5-AEEF8C60BDA5}"/>
              </a:ext>
            </a:extLst>
          </p:cNvPr>
          <p:cNvGraphicFramePr>
            <a:graphicFrameLocks noGrp="1"/>
          </p:cNvGraphicFramePr>
          <p:nvPr/>
        </p:nvGraphicFramePr>
        <p:xfrm>
          <a:off x="149904" y="4499431"/>
          <a:ext cx="1495790" cy="792480"/>
        </p:xfrm>
        <a:graphic>
          <a:graphicData uri="http://schemas.openxmlformats.org/drawingml/2006/table">
            <a:tbl>
              <a:tblPr firstRow="1" bandRow="1">
                <a:tableStyleId>{5C22544A-7EE6-4342-B048-85BDC9FD1C3A}</a:tableStyleId>
              </a:tblPr>
              <a:tblGrid>
                <a:gridCol w="1495790">
                  <a:extLst>
                    <a:ext uri="{9D8B030D-6E8A-4147-A177-3AD203B41FA5}">
                      <a16:colId xmlns:a16="http://schemas.microsoft.com/office/drawing/2014/main" val="3449230017"/>
                    </a:ext>
                  </a:extLst>
                </a:gridCol>
              </a:tblGrid>
              <a:tr h="370840">
                <a:tc>
                  <a:txBody>
                    <a:bodyPr/>
                    <a:lstStyle/>
                    <a:p>
                      <a:pPr algn="ctr"/>
                      <a:r>
                        <a:rPr lang="en-US" sz="2000" dirty="0">
                          <a:solidFill>
                            <a:sysClr val="windowText" lastClr="000000"/>
                          </a:solidFill>
                        </a:rPr>
                        <a:t>013</a:t>
                      </a:r>
                      <a:endParaRPr lang="en-RW" sz="2000" dirty="0">
                        <a:solidFill>
                          <a:sysClr val="windowText" lastClr="000000"/>
                        </a:solidFill>
                      </a:endParaRPr>
                    </a:p>
                  </a:txBody>
                  <a:tcPr>
                    <a:solidFill>
                      <a:schemeClr val="accent2">
                        <a:lumMod val="20000"/>
                        <a:lumOff val="80000"/>
                      </a:schemeClr>
                    </a:solidFill>
                  </a:tcPr>
                </a:tc>
                <a:extLst>
                  <a:ext uri="{0D108BD9-81ED-4DB2-BD59-A6C34878D82A}">
                    <a16:rowId xmlns:a16="http://schemas.microsoft.com/office/drawing/2014/main" val="3143051314"/>
                  </a:ext>
                </a:extLst>
              </a:tr>
              <a:tr h="370840">
                <a:tc>
                  <a:txBody>
                    <a:bodyPr/>
                    <a:lstStyle/>
                    <a:p>
                      <a:pPr algn="ctr"/>
                      <a:r>
                        <a:rPr lang="en-US" sz="2000" dirty="0">
                          <a:solidFill>
                            <a:sysClr val="windowText" lastClr="000000"/>
                          </a:solidFill>
                        </a:rPr>
                        <a:t>00EEECFC</a:t>
                      </a:r>
                      <a:endParaRPr lang="en-RW" sz="2000" dirty="0">
                        <a:solidFill>
                          <a:sysClr val="windowText" lastClr="000000"/>
                        </a:solidFill>
                      </a:endParaRPr>
                    </a:p>
                  </a:txBody>
                  <a:tcPr/>
                </a:tc>
                <a:extLst>
                  <a:ext uri="{0D108BD9-81ED-4DB2-BD59-A6C34878D82A}">
                    <a16:rowId xmlns:a16="http://schemas.microsoft.com/office/drawing/2014/main" val="43688871"/>
                  </a:ext>
                </a:extLst>
              </a:tr>
            </a:tbl>
          </a:graphicData>
        </a:graphic>
      </p:graphicFrame>
      <p:sp>
        <p:nvSpPr>
          <p:cNvPr id="14" name="Rectangle 13">
            <a:extLst>
              <a:ext uri="{FF2B5EF4-FFF2-40B4-BE49-F238E27FC236}">
                <a16:creationId xmlns:a16="http://schemas.microsoft.com/office/drawing/2014/main" id="{D2922E93-5BA3-4A40-B972-490639DB5B1A}"/>
              </a:ext>
            </a:extLst>
          </p:cNvPr>
          <p:cNvSpPr/>
          <p:nvPr/>
        </p:nvSpPr>
        <p:spPr>
          <a:xfrm>
            <a:off x="1340610" y="4555853"/>
            <a:ext cx="927662" cy="461665"/>
          </a:xfrm>
          <a:prstGeom prst="rect">
            <a:avLst/>
          </a:prstGeom>
          <a:noFill/>
          <a:ln>
            <a:noFill/>
          </a:ln>
        </p:spPr>
        <p:txBody>
          <a:bodyPr wrap="square">
            <a:spAutoFit/>
          </a:bodyPr>
          <a:lstStyle/>
          <a:p>
            <a:pPr algn="ctr"/>
            <a:r>
              <a:rPr lang="en-US" sz="2400" b="1" dirty="0">
                <a:highlight>
                  <a:srgbClr val="FFFF00"/>
                </a:highlight>
              </a:rPr>
              <a:t>s2</a:t>
            </a:r>
            <a:endParaRPr lang="en-RW" sz="2400" b="1" dirty="0">
              <a:highlight>
                <a:srgbClr val="FFFF00"/>
              </a:highlight>
            </a:endParaRPr>
          </a:p>
        </p:txBody>
      </p:sp>
      <p:sp>
        <p:nvSpPr>
          <p:cNvPr id="20" name="Arrow: Down 19">
            <a:extLst>
              <a:ext uri="{FF2B5EF4-FFF2-40B4-BE49-F238E27FC236}">
                <a16:creationId xmlns:a16="http://schemas.microsoft.com/office/drawing/2014/main" id="{96C9D5B3-DD66-4DCF-953F-6356D77D765E}"/>
              </a:ext>
            </a:extLst>
          </p:cNvPr>
          <p:cNvSpPr/>
          <p:nvPr/>
        </p:nvSpPr>
        <p:spPr>
          <a:xfrm>
            <a:off x="9186793" y="2424605"/>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CAFA2"/>
              </a:highlight>
            </a:endParaRPr>
          </a:p>
        </p:txBody>
      </p:sp>
      <p:sp>
        <p:nvSpPr>
          <p:cNvPr id="21" name="Rectangle 20">
            <a:extLst>
              <a:ext uri="{FF2B5EF4-FFF2-40B4-BE49-F238E27FC236}">
                <a16:creationId xmlns:a16="http://schemas.microsoft.com/office/drawing/2014/main" id="{0AFFE26B-8DB8-45C7-A42A-C012D2B60EF0}"/>
              </a:ext>
            </a:extLst>
          </p:cNvPr>
          <p:cNvSpPr/>
          <p:nvPr/>
        </p:nvSpPr>
        <p:spPr>
          <a:xfrm>
            <a:off x="8885579" y="2037756"/>
            <a:ext cx="927662" cy="461665"/>
          </a:xfrm>
          <a:prstGeom prst="rect">
            <a:avLst/>
          </a:prstGeom>
          <a:noFill/>
          <a:ln>
            <a:noFill/>
          </a:ln>
        </p:spPr>
        <p:txBody>
          <a:bodyPr wrap="square">
            <a:spAutoFit/>
          </a:bodyPr>
          <a:lstStyle/>
          <a:p>
            <a:pPr algn="ctr"/>
            <a:r>
              <a:rPr lang="en-US" sz="2400" b="1" dirty="0">
                <a:highlight>
                  <a:srgbClr val="FCAFA2"/>
                </a:highlight>
              </a:rPr>
              <a:t>s1</a:t>
            </a:r>
            <a:endParaRPr lang="en-RW" sz="2400" b="1" dirty="0">
              <a:highlight>
                <a:srgbClr val="FCAFA2"/>
              </a:highlight>
            </a:endParaRPr>
          </a:p>
        </p:txBody>
      </p:sp>
      <p:sp>
        <p:nvSpPr>
          <p:cNvPr id="22" name="Arrow: Down 21">
            <a:extLst>
              <a:ext uri="{FF2B5EF4-FFF2-40B4-BE49-F238E27FC236}">
                <a16:creationId xmlns:a16="http://schemas.microsoft.com/office/drawing/2014/main" id="{F294C3B8-1180-437D-BFCB-5B6D0E9D5A56}"/>
              </a:ext>
            </a:extLst>
          </p:cNvPr>
          <p:cNvSpPr/>
          <p:nvPr/>
        </p:nvSpPr>
        <p:spPr>
          <a:xfrm>
            <a:off x="5325710" y="4398203"/>
            <a:ext cx="395657" cy="427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9407AC-4A6E-4704-BB57-1B9BC449C254}"/>
              </a:ext>
            </a:extLst>
          </p:cNvPr>
          <p:cNvSpPr/>
          <p:nvPr/>
        </p:nvSpPr>
        <p:spPr>
          <a:xfrm>
            <a:off x="5024496" y="4011354"/>
            <a:ext cx="927662" cy="461665"/>
          </a:xfrm>
          <a:prstGeom prst="rect">
            <a:avLst/>
          </a:prstGeom>
          <a:noFill/>
          <a:ln>
            <a:noFill/>
          </a:ln>
        </p:spPr>
        <p:txBody>
          <a:bodyPr wrap="square">
            <a:spAutoFit/>
          </a:bodyPr>
          <a:lstStyle/>
          <a:p>
            <a:pPr algn="ctr"/>
            <a:r>
              <a:rPr lang="en-US" sz="2400" b="1" dirty="0">
                <a:highlight>
                  <a:srgbClr val="FCAFA2"/>
                </a:highlight>
              </a:rPr>
              <a:t>s2</a:t>
            </a:r>
            <a:endParaRPr lang="en-RW" sz="2400" b="1" dirty="0">
              <a:highlight>
                <a:srgbClr val="FCAFA2"/>
              </a:highlight>
            </a:endParaRPr>
          </a:p>
        </p:txBody>
      </p:sp>
      <p:sp>
        <p:nvSpPr>
          <p:cNvPr id="16" name="Rectangle 15">
            <a:extLst>
              <a:ext uri="{FF2B5EF4-FFF2-40B4-BE49-F238E27FC236}">
                <a16:creationId xmlns:a16="http://schemas.microsoft.com/office/drawing/2014/main" id="{832541CA-57CC-48FF-8DDA-234DE9EC9EC2}"/>
              </a:ext>
            </a:extLst>
          </p:cNvPr>
          <p:cNvSpPr/>
          <p:nvPr/>
        </p:nvSpPr>
        <p:spPr>
          <a:xfrm>
            <a:off x="-245153" y="307360"/>
            <a:ext cx="2778319" cy="584775"/>
          </a:xfrm>
          <a:prstGeom prst="rect">
            <a:avLst/>
          </a:prstGeom>
          <a:noFill/>
          <a:ln>
            <a:noFill/>
          </a:ln>
        </p:spPr>
        <p:txBody>
          <a:bodyPr wrap="square">
            <a:spAutoFit/>
          </a:bodyPr>
          <a:lstStyle/>
          <a:p>
            <a:pPr algn="ctr"/>
            <a:r>
              <a:rPr lang="en-US" sz="3200" b="1" dirty="0">
                <a:highlight>
                  <a:srgbClr val="FFFF00"/>
                </a:highlight>
              </a:rPr>
              <a:t>Iteration#5</a:t>
            </a:r>
            <a:endParaRPr lang="en-RW" sz="3200" b="1" dirty="0">
              <a:highlight>
                <a:srgbClr val="FFFF00"/>
              </a:highlight>
            </a:endParaRPr>
          </a:p>
        </p:txBody>
      </p:sp>
      <p:sp>
        <p:nvSpPr>
          <p:cNvPr id="17" name="Rectangle 16">
            <a:extLst>
              <a:ext uri="{FF2B5EF4-FFF2-40B4-BE49-F238E27FC236}">
                <a16:creationId xmlns:a16="http://schemas.microsoft.com/office/drawing/2014/main" id="{68D11BBA-62C6-4650-AFD6-7E9C0A29FB86}"/>
              </a:ext>
            </a:extLst>
          </p:cNvPr>
          <p:cNvSpPr/>
          <p:nvPr/>
        </p:nvSpPr>
        <p:spPr>
          <a:xfrm>
            <a:off x="5436309" y="284033"/>
            <a:ext cx="3452986"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*s1    =     *s2</a:t>
            </a:r>
            <a:endParaRPr lang="en-US" sz="2400" b="1" dirty="0"/>
          </a:p>
        </p:txBody>
      </p:sp>
      <p:sp>
        <p:nvSpPr>
          <p:cNvPr id="18" name="Arrow: Down 17">
            <a:extLst>
              <a:ext uri="{FF2B5EF4-FFF2-40B4-BE49-F238E27FC236}">
                <a16:creationId xmlns:a16="http://schemas.microsoft.com/office/drawing/2014/main" id="{74670C99-5A24-4BA1-B2FB-4E8854A3735F}"/>
              </a:ext>
            </a:extLst>
          </p:cNvPr>
          <p:cNvSpPr/>
          <p:nvPr/>
        </p:nvSpPr>
        <p:spPr>
          <a:xfrm>
            <a:off x="6684041" y="686243"/>
            <a:ext cx="220340" cy="25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A55D5A-9683-4F19-8CE6-903FA5C8DD49}"/>
              </a:ext>
            </a:extLst>
          </p:cNvPr>
          <p:cNvSpPr/>
          <p:nvPr/>
        </p:nvSpPr>
        <p:spPr>
          <a:xfrm>
            <a:off x="4252322" y="849570"/>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008  =     value at 013</a:t>
            </a:r>
            <a:endParaRPr lang="en-US" sz="2400" b="1" dirty="0"/>
          </a:p>
        </p:txBody>
      </p:sp>
      <p:sp>
        <p:nvSpPr>
          <p:cNvPr id="24" name="Rectangle 23">
            <a:extLst>
              <a:ext uri="{FF2B5EF4-FFF2-40B4-BE49-F238E27FC236}">
                <a16:creationId xmlns:a16="http://schemas.microsoft.com/office/drawing/2014/main" id="{494397D9-3B6D-4EE1-AEF7-22178E49B3F1}"/>
              </a:ext>
            </a:extLst>
          </p:cNvPr>
          <p:cNvSpPr/>
          <p:nvPr/>
        </p:nvSpPr>
        <p:spPr>
          <a:xfrm>
            <a:off x="4239070" y="1202007"/>
            <a:ext cx="6031365" cy="461665"/>
          </a:xfrm>
          <a:prstGeom prst="rect">
            <a:avLst/>
          </a:prstGeom>
        </p:spPr>
        <p:txBody>
          <a:bodyPr wrap="square">
            <a:spAutoFit/>
          </a:bodyPr>
          <a:lstStyle/>
          <a:p>
            <a:r>
              <a:rPr lang="en-US" sz="2400" b="1" dirty="0">
                <a:latin typeface="Consolas" panose="020B0609020204030204" pitchFamily="49" charset="0"/>
                <a:ea typeface="Calibri" panose="020F0502020204030204" pitchFamily="34" charset="0"/>
                <a:cs typeface="Consolas" panose="020B0609020204030204" pitchFamily="49" charset="0"/>
              </a:rPr>
              <a:t>Value at 008  =     ‘\0’</a:t>
            </a:r>
            <a:endParaRPr lang="en-US" sz="2400" b="1" dirty="0"/>
          </a:p>
        </p:txBody>
      </p:sp>
      <p:sp>
        <p:nvSpPr>
          <p:cNvPr id="25" name="Rectangle 24">
            <a:extLst>
              <a:ext uri="{FF2B5EF4-FFF2-40B4-BE49-F238E27FC236}">
                <a16:creationId xmlns:a16="http://schemas.microsoft.com/office/drawing/2014/main" id="{1847AF67-A543-4987-8BA2-13F7938FE012}"/>
              </a:ext>
            </a:extLst>
          </p:cNvPr>
          <p:cNvSpPr/>
          <p:nvPr/>
        </p:nvSpPr>
        <p:spPr>
          <a:xfrm>
            <a:off x="8304428" y="297284"/>
            <a:ext cx="1060384" cy="461665"/>
          </a:xfrm>
          <a:prstGeom prst="rect">
            <a:avLst/>
          </a:prstGeom>
          <a:noFill/>
          <a:ln>
            <a:noFill/>
          </a:ln>
        </p:spPr>
        <p:txBody>
          <a:bodyPr wrap="square">
            <a:spAutoFit/>
          </a:bodyPr>
          <a:lstStyle/>
          <a:p>
            <a:r>
              <a:rPr lang="en-US" sz="2400" b="1" dirty="0">
                <a:solidFill>
                  <a:srgbClr val="FF0000"/>
                </a:solidFill>
                <a:highlight>
                  <a:srgbClr val="FFFF00"/>
                </a:highlight>
              </a:rPr>
              <a:t>false</a:t>
            </a:r>
            <a:endParaRPr lang="en-RW" sz="2400" b="1" dirty="0">
              <a:solidFill>
                <a:srgbClr val="FF0000"/>
              </a:solidFill>
              <a:highlight>
                <a:srgbClr val="FFFF00"/>
              </a:highlight>
            </a:endParaRPr>
          </a:p>
        </p:txBody>
      </p:sp>
      <p:sp>
        <p:nvSpPr>
          <p:cNvPr id="26" name="Rectangle 25">
            <a:extLst>
              <a:ext uri="{FF2B5EF4-FFF2-40B4-BE49-F238E27FC236}">
                <a16:creationId xmlns:a16="http://schemas.microsoft.com/office/drawing/2014/main" id="{5645F723-C798-48F1-AC92-386DF6274EB4}"/>
              </a:ext>
            </a:extLst>
          </p:cNvPr>
          <p:cNvSpPr/>
          <p:nvPr/>
        </p:nvSpPr>
        <p:spPr>
          <a:xfrm>
            <a:off x="8185159" y="1228491"/>
            <a:ext cx="3062625" cy="707886"/>
          </a:xfrm>
          <a:prstGeom prst="rect">
            <a:avLst/>
          </a:prstGeom>
          <a:noFill/>
          <a:ln>
            <a:noFill/>
          </a:ln>
        </p:spPr>
        <p:txBody>
          <a:bodyPr wrap="square">
            <a:spAutoFit/>
          </a:bodyPr>
          <a:lstStyle/>
          <a:p>
            <a:r>
              <a:rPr lang="en-US" sz="2000" b="1" dirty="0">
                <a:solidFill>
                  <a:srgbClr val="00B050"/>
                </a:solidFill>
                <a:highlight>
                  <a:srgbClr val="FFFF00"/>
                </a:highlight>
              </a:rPr>
              <a:t>This expression returns ‘\0’</a:t>
            </a:r>
          </a:p>
          <a:p>
            <a:r>
              <a:rPr lang="en-US" sz="2000" b="1" dirty="0">
                <a:solidFill>
                  <a:srgbClr val="00B050"/>
                </a:solidFill>
                <a:highlight>
                  <a:srgbClr val="FFFF00"/>
                </a:highlight>
              </a:rPr>
              <a:t>i.e. 0</a:t>
            </a:r>
            <a:endParaRPr lang="en-RW" sz="2000" b="1" dirty="0">
              <a:solidFill>
                <a:srgbClr val="00B050"/>
              </a:solidFill>
              <a:highlight>
                <a:srgbClr val="FFFF00"/>
              </a:highlight>
            </a:endParaRPr>
          </a:p>
        </p:txBody>
      </p:sp>
      <p:sp>
        <p:nvSpPr>
          <p:cNvPr id="27" name="Rectangle 26">
            <a:extLst>
              <a:ext uri="{FF2B5EF4-FFF2-40B4-BE49-F238E27FC236}">
                <a16:creationId xmlns:a16="http://schemas.microsoft.com/office/drawing/2014/main" id="{46DB7C25-33DA-4BB7-8E9D-1A4AF5C10002}"/>
              </a:ext>
            </a:extLst>
          </p:cNvPr>
          <p:cNvSpPr/>
          <p:nvPr/>
        </p:nvSpPr>
        <p:spPr>
          <a:xfrm>
            <a:off x="3697369" y="1750000"/>
            <a:ext cx="4331531" cy="830997"/>
          </a:xfrm>
          <a:prstGeom prst="rect">
            <a:avLst/>
          </a:prstGeom>
          <a:noFill/>
          <a:ln>
            <a:noFill/>
          </a:ln>
        </p:spPr>
        <p:txBody>
          <a:bodyPr wrap="square">
            <a:spAutoFit/>
          </a:bodyPr>
          <a:lstStyle/>
          <a:p>
            <a:pPr algn="ctr"/>
            <a:r>
              <a:rPr lang="en-US" sz="2400" b="1" dirty="0">
                <a:solidFill>
                  <a:srgbClr val="FF0000"/>
                </a:solidFill>
                <a:highlight>
                  <a:srgbClr val="FFFF00"/>
                </a:highlight>
              </a:rPr>
              <a:t>Conditional part evaluated to false, thus stop the loop!</a:t>
            </a:r>
            <a:endParaRPr lang="en-RW" sz="2400" b="1" dirty="0">
              <a:solidFill>
                <a:srgbClr val="FF0000"/>
              </a:solidFill>
              <a:highlight>
                <a:srgbClr val="FFFF00"/>
              </a:highlight>
            </a:endParaRPr>
          </a:p>
        </p:txBody>
      </p:sp>
    </p:spTree>
    <p:extLst>
      <p:ext uri="{BB962C8B-B14F-4D97-AF65-F5344CB8AC3E}">
        <p14:creationId xmlns:p14="http://schemas.microsoft.com/office/powerpoint/2010/main" val="24618038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132A-D58B-472D-B1A4-ACEEB7353FD9}"/>
              </a:ext>
            </a:extLst>
          </p:cNvPr>
          <p:cNvSpPr>
            <a:spLocks noGrp="1"/>
          </p:cNvSpPr>
          <p:nvPr>
            <p:ph type="title"/>
          </p:nvPr>
        </p:nvSpPr>
        <p:spPr>
          <a:xfrm>
            <a:off x="334617" y="319686"/>
            <a:ext cx="10515600" cy="771344"/>
          </a:xfrm>
        </p:spPr>
        <p:txBody>
          <a:bodyPr/>
          <a:lstStyle/>
          <a:p>
            <a:r>
              <a:rPr lang="en-US" dirty="0"/>
              <a:t>Output</a:t>
            </a:r>
          </a:p>
        </p:txBody>
      </p:sp>
      <p:sp>
        <p:nvSpPr>
          <p:cNvPr id="4" name="Slide Number Placeholder 3">
            <a:extLst>
              <a:ext uri="{FF2B5EF4-FFF2-40B4-BE49-F238E27FC236}">
                <a16:creationId xmlns:a16="http://schemas.microsoft.com/office/drawing/2014/main" id="{C9AABB0A-17C1-411B-8A08-A824DB24DCA0}"/>
              </a:ext>
            </a:extLst>
          </p:cNvPr>
          <p:cNvSpPr>
            <a:spLocks noGrp="1"/>
          </p:cNvSpPr>
          <p:nvPr>
            <p:ph type="sldNum" sz="quarter" idx="12"/>
          </p:nvPr>
        </p:nvSpPr>
        <p:spPr/>
        <p:txBody>
          <a:bodyPr/>
          <a:lstStyle/>
          <a:p>
            <a:fld id="{583C1354-0F4F-4118-983A-17CBBA946E76}" type="slidenum">
              <a:rPr lang="en-RW" smtClean="0"/>
              <a:t>82</a:t>
            </a:fld>
            <a:endParaRPr lang="en-RW"/>
          </a:p>
        </p:txBody>
      </p:sp>
      <p:pic>
        <p:nvPicPr>
          <p:cNvPr id="5" name="Picture 4">
            <a:extLst>
              <a:ext uri="{FF2B5EF4-FFF2-40B4-BE49-F238E27FC236}">
                <a16:creationId xmlns:a16="http://schemas.microsoft.com/office/drawing/2014/main" id="{958D491F-A5D9-4ED3-9BDB-6BA8566704C0}"/>
              </a:ext>
            </a:extLst>
          </p:cNvPr>
          <p:cNvPicPr>
            <a:picLocks noChangeAspect="1"/>
          </p:cNvPicPr>
          <p:nvPr/>
        </p:nvPicPr>
        <p:blipFill>
          <a:blip r:embed="rId2"/>
          <a:stretch>
            <a:fillRect/>
          </a:stretch>
        </p:blipFill>
        <p:spPr>
          <a:xfrm>
            <a:off x="6735416" y="3429000"/>
            <a:ext cx="5257800" cy="1623310"/>
          </a:xfrm>
          <a:prstGeom prst="rect">
            <a:avLst/>
          </a:prstGeom>
        </p:spPr>
      </p:pic>
      <p:sp>
        <p:nvSpPr>
          <p:cNvPr id="6" name="Rectangle 5">
            <a:extLst>
              <a:ext uri="{FF2B5EF4-FFF2-40B4-BE49-F238E27FC236}">
                <a16:creationId xmlns:a16="http://schemas.microsoft.com/office/drawing/2014/main" id="{32C0800D-41D4-4957-BDFB-72B1A3863F49}"/>
              </a:ext>
            </a:extLst>
          </p:cNvPr>
          <p:cNvSpPr/>
          <p:nvPr/>
        </p:nvSpPr>
        <p:spPr>
          <a:xfrm>
            <a:off x="198784" y="1212275"/>
            <a:ext cx="10005390" cy="4708981"/>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mystery1(</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string1[80];</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string2[80];</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"Enter two strings: "</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string1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string2;</a:t>
            </a:r>
          </a:p>
          <a:p>
            <a:pPr lvl="1"/>
            <a:r>
              <a:rPr lang="en-US" sz="2400" dirty="0">
                <a:solidFill>
                  <a:srgbClr val="000000"/>
                </a:solidFill>
                <a:latin typeface="Consolas" panose="020B0609020204030204" pitchFamily="49" charset="0"/>
              </a:rPr>
              <a:t>mystery1(string1, string2);</a:t>
            </a:r>
          </a:p>
          <a:p>
            <a:pPr lvl="1"/>
            <a:r>
              <a:rPr lang="en-US" sz="2400" dirty="0" err="1">
                <a:solidFill>
                  <a:srgbClr val="000000"/>
                </a:solidFill>
                <a:highlight>
                  <a:srgbClr val="FFFF00"/>
                </a:highlight>
                <a:latin typeface="Consolas" panose="020B0609020204030204" pitchFamily="49" charset="0"/>
              </a:rPr>
              <a:t>cout</a:t>
            </a:r>
            <a:r>
              <a:rPr lang="en-US" sz="2400" dirty="0">
                <a:solidFill>
                  <a:srgbClr val="000000"/>
                </a:solidFill>
                <a:highlight>
                  <a:srgbClr val="FFFF00"/>
                </a:highlight>
                <a:latin typeface="Consolas" panose="020B0609020204030204" pitchFamily="49" charset="0"/>
              </a:rPr>
              <a:t> </a:t>
            </a:r>
            <a:r>
              <a:rPr lang="en-US" sz="2400" dirty="0">
                <a:solidFill>
                  <a:srgbClr val="008080"/>
                </a:solidFill>
                <a:highlight>
                  <a:srgbClr val="FFFF00"/>
                </a:highlight>
                <a:latin typeface="Consolas" panose="020B0609020204030204" pitchFamily="49" charset="0"/>
              </a:rPr>
              <a:t>&lt;&lt;</a:t>
            </a:r>
            <a:r>
              <a:rPr lang="en-US" sz="2400" dirty="0">
                <a:solidFill>
                  <a:srgbClr val="000000"/>
                </a:solidFill>
                <a:highlight>
                  <a:srgbClr val="FFFF00"/>
                </a:highlight>
                <a:latin typeface="Consolas" panose="020B0609020204030204" pitchFamily="49" charset="0"/>
              </a:rPr>
              <a:t> string1 </a:t>
            </a:r>
            <a:r>
              <a:rPr lang="en-US" sz="2400" dirty="0">
                <a:solidFill>
                  <a:srgbClr val="008080"/>
                </a:solidFill>
                <a:highlight>
                  <a:srgbClr val="FFFF00"/>
                </a:highlight>
                <a:latin typeface="Consolas" panose="020B0609020204030204" pitchFamily="49" charset="0"/>
              </a:rPr>
              <a:t>&lt;&lt;</a:t>
            </a:r>
            <a:r>
              <a:rPr lang="en-US" sz="2400" dirty="0">
                <a:solidFill>
                  <a:srgbClr val="000000"/>
                </a:solidFill>
                <a:highlight>
                  <a:srgbClr val="FFFF00"/>
                </a:highlight>
                <a:latin typeface="Consolas" panose="020B0609020204030204" pitchFamily="49" charset="0"/>
              </a:rPr>
              <a:t> </a:t>
            </a:r>
            <a:r>
              <a:rPr lang="en-US" sz="2400" dirty="0" err="1">
                <a:solidFill>
                  <a:srgbClr val="000000"/>
                </a:solidFill>
                <a:highlight>
                  <a:srgbClr val="FFFF00"/>
                </a:highlight>
                <a:latin typeface="Consolas" panose="020B0609020204030204" pitchFamily="49" charset="0"/>
              </a:rPr>
              <a:t>endl</a:t>
            </a:r>
            <a:r>
              <a:rPr lang="en-US" sz="2400" dirty="0">
                <a:solidFill>
                  <a:srgbClr val="000000"/>
                </a:solidFill>
                <a:highlight>
                  <a:srgbClr val="FFFF00"/>
                </a:highlight>
                <a:latin typeface="Consolas" panose="020B0609020204030204" pitchFamily="49" charset="0"/>
              </a:rPr>
              <a:t>;</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p:txBody>
      </p:sp>
      <p:graphicFrame>
        <p:nvGraphicFramePr>
          <p:cNvPr id="7" name="Table 6">
            <a:extLst>
              <a:ext uri="{FF2B5EF4-FFF2-40B4-BE49-F238E27FC236}">
                <a16:creationId xmlns:a16="http://schemas.microsoft.com/office/drawing/2014/main" id="{EB4DBCB7-6D3C-4604-8979-DD4902F34698}"/>
              </a:ext>
            </a:extLst>
          </p:cNvPr>
          <p:cNvGraphicFramePr>
            <a:graphicFrameLocks noGrp="1"/>
          </p:cNvGraphicFramePr>
          <p:nvPr/>
        </p:nvGraphicFramePr>
        <p:xfrm>
          <a:off x="4094936" y="457563"/>
          <a:ext cx="8097064" cy="1074331"/>
        </p:xfrm>
        <a:graphic>
          <a:graphicData uri="http://schemas.openxmlformats.org/drawingml/2006/table">
            <a:tbl>
              <a:tblPr firstRow="1" firstCol="1" bandRow="1">
                <a:tableStyleId>{5C22544A-7EE6-4342-B048-85BDC9FD1C3A}</a:tableStyleId>
              </a:tblPr>
              <a:tblGrid>
                <a:gridCol w="973119">
                  <a:extLst>
                    <a:ext uri="{9D8B030D-6E8A-4147-A177-3AD203B41FA5}">
                      <a16:colId xmlns:a16="http://schemas.microsoft.com/office/drawing/2014/main" val="3428261217"/>
                    </a:ext>
                  </a:extLst>
                </a:gridCol>
                <a:gridCol w="950544">
                  <a:extLst>
                    <a:ext uri="{9D8B030D-6E8A-4147-A177-3AD203B41FA5}">
                      <a16:colId xmlns:a16="http://schemas.microsoft.com/office/drawing/2014/main" val="1271279795"/>
                    </a:ext>
                  </a:extLst>
                </a:gridCol>
                <a:gridCol w="670649">
                  <a:extLst>
                    <a:ext uri="{9D8B030D-6E8A-4147-A177-3AD203B41FA5}">
                      <a16:colId xmlns:a16="http://schemas.microsoft.com/office/drawing/2014/main" val="1864452999"/>
                    </a:ext>
                  </a:extLst>
                </a:gridCol>
                <a:gridCol w="687844">
                  <a:extLst>
                    <a:ext uri="{9D8B030D-6E8A-4147-A177-3AD203B41FA5}">
                      <a16:colId xmlns:a16="http://schemas.microsoft.com/office/drawing/2014/main" val="661187650"/>
                    </a:ext>
                  </a:extLst>
                </a:gridCol>
                <a:gridCol w="687844">
                  <a:extLst>
                    <a:ext uri="{9D8B030D-6E8A-4147-A177-3AD203B41FA5}">
                      <a16:colId xmlns:a16="http://schemas.microsoft.com/office/drawing/2014/main" val="366424882"/>
                    </a:ext>
                  </a:extLst>
                </a:gridCol>
                <a:gridCol w="687844">
                  <a:extLst>
                    <a:ext uri="{9D8B030D-6E8A-4147-A177-3AD203B41FA5}">
                      <a16:colId xmlns:a16="http://schemas.microsoft.com/office/drawing/2014/main" val="2986107400"/>
                    </a:ext>
                  </a:extLst>
                </a:gridCol>
                <a:gridCol w="687844">
                  <a:extLst>
                    <a:ext uri="{9D8B030D-6E8A-4147-A177-3AD203B41FA5}">
                      <a16:colId xmlns:a16="http://schemas.microsoft.com/office/drawing/2014/main" val="1006116041"/>
                    </a:ext>
                  </a:extLst>
                </a:gridCol>
                <a:gridCol w="687844">
                  <a:extLst>
                    <a:ext uri="{9D8B030D-6E8A-4147-A177-3AD203B41FA5}">
                      <a16:colId xmlns:a16="http://schemas.microsoft.com/office/drawing/2014/main" val="902277255"/>
                    </a:ext>
                  </a:extLst>
                </a:gridCol>
                <a:gridCol w="687844">
                  <a:extLst>
                    <a:ext uri="{9D8B030D-6E8A-4147-A177-3AD203B41FA5}">
                      <a16:colId xmlns:a16="http://schemas.microsoft.com/office/drawing/2014/main" val="2108356945"/>
                    </a:ext>
                  </a:extLst>
                </a:gridCol>
                <a:gridCol w="687844">
                  <a:extLst>
                    <a:ext uri="{9D8B030D-6E8A-4147-A177-3AD203B41FA5}">
                      <a16:colId xmlns:a16="http://schemas.microsoft.com/office/drawing/2014/main" val="79340921"/>
                    </a:ext>
                  </a:extLst>
                </a:gridCol>
                <a:gridCol w="687844">
                  <a:extLst>
                    <a:ext uri="{9D8B030D-6E8A-4147-A177-3AD203B41FA5}">
                      <a16:colId xmlns:a16="http://schemas.microsoft.com/office/drawing/2014/main" val="634244296"/>
                    </a:ext>
                  </a:extLst>
                </a:gridCol>
              </a:tblGrid>
              <a:tr h="326301">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e</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o</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strike="noStrike"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a:t>
                      </a: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E</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tc>
                  <a:txBody>
                    <a:bodyPr/>
                    <a:lstStyle/>
                    <a:p>
                      <a:pPr marL="0" marR="0" algn="ctr">
                        <a:lnSpc>
                          <a:spcPct val="107000"/>
                        </a:lnSpc>
                        <a:spcBef>
                          <a:spcPts val="0"/>
                        </a:spcBef>
                        <a:spcAft>
                          <a:spcPts val="0"/>
                        </a:spcAft>
                      </a:pP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798475775"/>
                  </a:ext>
                </a:extLst>
              </a:tr>
              <a:tr h="326301">
                <a:tc>
                  <a:txBody>
                    <a:bodyPr/>
                    <a:lstStyle/>
                    <a:p>
                      <a:pPr marL="0" marR="0" algn="ctr">
                        <a:lnSpc>
                          <a:spcPct val="107000"/>
                        </a:lnSpc>
                        <a:spcBef>
                          <a:spcPts val="0"/>
                        </a:spcBef>
                        <a:spcAft>
                          <a:spcPts val="0"/>
                        </a:spcAft>
                      </a:pPr>
                      <a:r>
                        <a:rPr lang="en-US" sz="2400" dirty="0">
                          <a:solidFill>
                            <a:sysClr val="windowText" lastClr="000000"/>
                          </a:solidFill>
                          <a:effectLst/>
                        </a:rPr>
                        <a:t>0</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1</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2</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3</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4</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5</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6</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7</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rPr>
                        <a:t>8</a:t>
                      </a:r>
                      <a:endPar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79</a:t>
                      </a:r>
                    </a:p>
                  </a:txBody>
                  <a:tcPr marL="68580" marR="68580" marT="0" marB="0">
                    <a:solidFill>
                      <a:schemeClr val="accent1">
                        <a:lumMod val="40000"/>
                        <a:lumOff val="60000"/>
                      </a:schemeClr>
                    </a:solidFill>
                  </a:tcPr>
                </a:tc>
                <a:extLst>
                  <a:ext uri="{0D108BD9-81ED-4DB2-BD59-A6C34878D82A}">
                    <a16:rowId xmlns:a16="http://schemas.microsoft.com/office/drawing/2014/main" val="3329859481"/>
                  </a:ext>
                </a:extLst>
              </a:tr>
              <a:tr h="326301">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004</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008</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009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010</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011</a:t>
                      </a:r>
                    </a:p>
                  </a:txBody>
                  <a:tcPr marL="68580" marR="68580" marT="0" marB="0">
                    <a:solidFill>
                      <a:schemeClr val="accent1">
                        <a:lumMod val="40000"/>
                        <a:lumOff val="60000"/>
                      </a:schemeClr>
                    </a:solidFill>
                  </a:tcPr>
                </a:tc>
                <a:extLst>
                  <a:ext uri="{0D108BD9-81ED-4DB2-BD59-A6C34878D82A}">
                    <a16:rowId xmlns:a16="http://schemas.microsoft.com/office/drawing/2014/main" val="114706459"/>
                  </a:ext>
                </a:extLst>
              </a:tr>
            </a:tbl>
          </a:graphicData>
        </a:graphic>
      </p:graphicFrame>
      <p:sp>
        <p:nvSpPr>
          <p:cNvPr id="8" name="Rectangle 7">
            <a:extLst>
              <a:ext uri="{FF2B5EF4-FFF2-40B4-BE49-F238E27FC236}">
                <a16:creationId xmlns:a16="http://schemas.microsoft.com/office/drawing/2014/main" id="{C6E8C508-82DC-4A10-814C-FD6B9AF9C88E}"/>
              </a:ext>
            </a:extLst>
          </p:cNvPr>
          <p:cNvSpPr/>
          <p:nvPr/>
        </p:nvSpPr>
        <p:spPr>
          <a:xfrm>
            <a:off x="2743211" y="547707"/>
            <a:ext cx="1474018" cy="589072"/>
          </a:xfrm>
          <a:prstGeom prst="rect">
            <a:avLst/>
          </a:prstGeom>
          <a:noFill/>
          <a:ln>
            <a:noFill/>
          </a:ln>
        </p:spPr>
        <p:txBody>
          <a:bodyPr wrap="square">
            <a:spAutoFit/>
          </a:bodyPr>
          <a:lstStyle/>
          <a:p>
            <a:pPr algn="ctr">
              <a:lnSpc>
                <a:spcPct val="150000"/>
              </a:lnSpc>
            </a:pPr>
            <a:r>
              <a:rPr lang="en-US" sz="2400" b="1" dirty="0"/>
              <a:t>string1</a:t>
            </a:r>
            <a:endParaRPr lang="en-RW" sz="2400" b="1" dirty="0"/>
          </a:p>
        </p:txBody>
      </p:sp>
    </p:spTree>
    <p:extLst>
      <p:ext uri="{BB962C8B-B14F-4D97-AF65-F5344CB8AC3E}">
        <p14:creationId xmlns:p14="http://schemas.microsoft.com/office/powerpoint/2010/main" val="31456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099BFA-FEE6-404D-BCE8-5E0D63D475AE}"/>
              </a:ext>
            </a:extLst>
          </p:cNvPr>
          <p:cNvSpPr>
            <a:spLocks noGrp="1"/>
          </p:cNvSpPr>
          <p:nvPr>
            <p:ph type="sldNum" sz="quarter" idx="12"/>
          </p:nvPr>
        </p:nvSpPr>
        <p:spPr/>
        <p:txBody>
          <a:bodyPr/>
          <a:lstStyle/>
          <a:p>
            <a:fld id="{583C1354-0F4F-4118-983A-17CBBA946E76}" type="slidenum">
              <a:rPr lang="en-RW" smtClean="0"/>
              <a:t>83</a:t>
            </a:fld>
            <a:endParaRPr lang="en-RW"/>
          </a:p>
        </p:txBody>
      </p:sp>
    </p:spTree>
    <p:extLst>
      <p:ext uri="{BB962C8B-B14F-4D97-AF65-F5344CB8AC3E}">
        <p14:creationId xmlns:p14="http://schemas.microsoft.com/office/powerpoint/2010/main" val="318675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F103-D8A0-4557-8959-3F35DC445A2F}"/>
              </a:ext>
            </a:extLst>
          </p:cNvPr>
          <p:cNvSpPr>
            <a:spLocks noGrp="1"/>
          </p:cNvSpPr>
          <p:nvPr>
            <p:ph type="title"/>
          </p:nvPr>
        </p:nvSpPr>
        <p:spPr>
          <a:xfrm>
            <a:off x="838200" y="2405863"/>
            <a:ext cx="10515600" cy="1543283"/>
          </a:xfrm>
        </p:spPr>
        <p:txBody>
          <a:bodyPr>
            <a:normAutofit/>
          </a:bodyPr>
          <a:lstStyle/>
          <a:p>
            <a:pPr algn="ctr"/>
            <a:r>
              <a:rPr lang="en-US" sz="5400" dirty="0"/>
              <a:t>Pointer to a pointer</a:t>
            </a:r>
          </a:p>
        </p:txBody>
      </p:sp>
      <p:sp>
        <p:nvSpPr>
          <p:cNvPr id="4" name="Slide Number Placeholder 3">
            <a:extLst>
              <a:ext uri="{FF2B5EF4-FFF2-40B4-BE49-F238E27FC236}">
                <a16:creationId xmlns:a16="http://schemas.microsoft.com/office/drawing/2014/main" id="{4D8CCAA0-36E5-403A-87B7-C5499285DBBD}"/>
              </a:ext>
            </a:extLst>
          </p:cNvPr>
          <p:cNvSpPr>
            <a:spLocks noGrp="1"/>
          </p:cNvSpPr>
          <p:nvPr>
            <p:ph type="sldNum" sz="quarter" idx="12"/>
          </p:nvPr>
        </p:nvSpPr>
        <p:spPr/>
        <p:txBody>
          <a:bodyPr/>
          <a:lstStyle/>
          <a:p>
            <a:fld id="{583C1354-0F4F-4118-983A-17CBBA946E76}" type="slidenum">
              <a:rPr lang="en-RW" smtClean="0"/>
              <a:t>9</a:t>
            </a:fld>
            <a:endParaRPr lang="en-RW"/>
          </a:p>
        </p:txBody>
      </p:sp>
    </p:spTree>
    <p:extLst>
      <p:ext uri="{BB962C8B-B14F-4D97-AF65-F5344CB8AC3E}">
        <p14:creationId xmlns:p14="http://schemas.microsoft.com/office/powerpoint/2010/main" val="274160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7377</Words>
  <Application>Microsoft Office PowerPoint</Application>
  <PresentationFormat>Widescreen</PresentationFormat>
  <Paragraphs>2523</Paragraphs>
  <Slides>83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Consolas</vt:lpstr>
      <vt:lpstr>Times New Roman</vt:lpstr>
      <vt:lpstr>Office Theme</vt:lpstr>
      <vt:lpstr>Programming fundamentals</vt:lpstr>
      <vt:lpstr>Recap</vt:lpstr>
      <vt:lpstr>PowerPoint Presentation</vt:lpstr>
      <vt:lpstr>Agenda</vt:lpstr>
      <vt:lpstr>Pointers</vt:lpstr>
      <vt:lpstr>PowerPoint Presentation</vt:lpstr>
      <vt:lpstr>Contents vs addresses (way to access)</vt:lpstr>
      <vt:lpstr>PowerPoint Presentation</vt:lpstr>
      <vt:lpstr>Pointer to a pointer</vt:lpstr>
      <vt:lpstr>PowerPoint Presentation</vt:lpstr>
      <vt:lpstr>PowerPoint Presentation</vt:lpstr>
      <vt:lpstr>PowerPoint Presentation</vt:lpstr>
      <vt:lpstr>PowerPoint Presentation</vt:lpstr>
      <vt:lpstr>Using different operators with pointers (Postfix and prefix)</vt:lpstr>
      <vt:lpstr>Lab task 1</vt:lpstr>
      <vt:lpstr>PowerPoint Presentation</vt:lpstr>
      <vt:lpstr>PowerPoint Presentation</vt:lpstr>
      <vt:lpstr>Postfix and prefix</vt:lpstr>
      <vt:lpstr>Consider the same code with slight adjustment in postfix/prefix expressions</vt:lpstr>
      <vt:lpstr>Notice a warning that compiler generates!</vt:lpstr>
      <vt:lpstr>Remedy…use brackets to overcome that logical mistake!</vt:lpstr>
      <vt:lpstr>Using postfix/prefix expression in cout</vt:lpstr>
      <vt:lpstr>Array of primitive data type (int, char, double) and using pointers to access it</vt:lpstr>
      <vt:lpstr>Int array and pointer</vt:lpstr>
      <vt:lpstr>Using pointer method to access array without using square brackets </vt:lpstr>
      <vt:lpstr>Directly accessing any cell of an array with pointer notation</vt:lpstr>
      <vt:lpstr>Beware of operators’ precedence while writing any expression related to pointers!</vt:lpstr>
      <vt:lpstr>String, char array and pointers</vt:lpstr>
      <vt:lpstr>Using char array to deal with string …and using pointers</vt:lpstr>
      <vt:lpstr>For now focus on char array while practicing with string nature data. However, if you want to use built in string class then the procedure is same as described before with only one change:  For string, you need to explicitly set the char pointer to cell 0  Base address notation will not work</vt:lpstr>
      <vt:lpstr>Using string with pointers</vt:lpstr>
      <vt:lpstr>Lab task 3 (Bonus)</vt:lpstr>
      <vt:lpstr>PowerPoint Presentation</vt:lpstr>
      <vt:lpstr>PowerPoint Presentation</vt:lpstr>
      <vt:lpstr>Steps Logic..</vt:lpstr>
      <vt:lpstr>PowerPoint Presentation</vt:lpstr>
      <vt:lpstr>PowerPoint Presentation</vt:lpstr>
      <vt:lpstr>PowerPoint Presentation</vt:lpstr>
      <vt:lpstr>PowerPoint Presentation</vt:lpstr>
      <vt:lpstr>Code (try yourself first, use this solution only for reference)</vt:lpstr>
      <vt:lpstr>Array of pointers</vt:lpstr>
      <vt:lpstr>Lab task 2</vt:lpstr>
      <vt:lpstr>Case 1: int ** A[4]; int * B[4] </vt:lpstr>
      <vt:lpstr>PowerPoint Presentation</vt:lpstr>
      <vt:lpstr>What if?  int* A[4]; int* B[4];  instead of int** A[4]; int* B[4];</vt:lpstr>
      <vt:lpstr>PowerPoint Presentation</vt:lpstr>
      <vt:lpstr>Case 2: int * A[4]; int B[4] </vt:lpstr>
      <vt:lpstr>PowerPoint Presentation</vt:lpstr>
      <vt:lpstr>PowerPoint Presentation</vt:lpstr>
      <vt:lpstr>new and delete keyword</vt:lpstr>
      <vt:lpstr>PowerPoint Presentation</vt:lpstr>
      <vt:lpstr>PowerPoint Presentation</vt:lpstr>
      <vt:lpstr>Q2</vt:lpstr>
      <vt:lpstr>Q2</vt:lpstr>
      <vt:lpstr>Q2</vt:lpstr>
      <vt:lpstr>Q2</vt:lpstr>
      <vt:lpstr>Q2</vt:lpstr>
      <vt:lpstr>PowerPoint Presentation</vt:lpstr>
      <vt:lpstr>PowerPoint Presentation</vt:lpstr>
      <vt:lpstr>You can now have user defined size array with dynamic allocation</vt:lpstr>
      <vt:lpstr>PowerPoint Presentation</vt:lpstr>
      <vt:lpstr>Q4</vt:lpstr>
      <vt:lpstr>Q4</vt:lpstr>
      <vt:lpstr>Q4</vt:lpstr>
      <vt:lpstr>And the procedure continues till i=9…</vt:lpstr>
      <vt:lpstr>PowerPoint Presentation</vt:lpstr>
      <vt:lpstr>Example 1: pointer = variable’s address assignment</vt:lpstr>
      <vt:lpstr>Example 1</vt:lpstr>
      <vt:lpstr>Example 2:   pointer = pointer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Harry Armington</cp:lastModifiedBy>
  <cp:revision>498</cp:revision>
  <cp:lastPrinted>2019-09-15T17:17:36Z</cp:lastPrinted>
  <dcterms:created xsi:type="dcterms:W3CDTF">2019-09-13T16:36:02Z</dcterms:created>
  <dcterms:modified xsi:type="dcterms:W3CDTF">2020-05-02T23:12:20Z</dcterms:modified>
</cp:coreProperties>
</file>