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0" r:id="rId3"/>
    <p:sldId id="538" r:id="rId4"/>
    <p:sldId id="548" r:id="rId5"/>
    <p:sldId id="473" r:id="rId6"/>
    <p:sldId id="549" r:id="rId7"/>
    <p:sldId id="550" r:id="rId8"/>
    <p:sldId id="557" r:id="rId9"/>
    <p:sldId id="551" r:id="rId10"/>
    <p:sldId id="552" r:id="rId11"/>
    <p:sldId id="567" r:id="rId12"/>
    <p:sldId id="566" r:id="rId13"/>
    <p:sldId id="553" r:id="rId14"/>
    <p:sldId id="554" r:id="rId15"/>
    <p:sldId id="556" r:id="rId16"/>
    <p:sldId id="558" r:id="rId17"/>
    <p:sldId id="559" r:id="rId18"/>
    <p:sldId id="561" r:id="rId19"/>
    <p:sldId id="560" r:id="rId20"/>
    <p:sldId id="562" r:id="rId21"/>
    <p:sldId id="563" r:id="rId22"/>
    <p:sldId id="564" r:id="rId23"/>
    <p:sldId id="568" r:id="rId24"/>
    <p:sldId id="565" r:id="rId25"/>
    <p:sldId id="569" r:id="rId26"/>
    <p:sldId id="570" r:id="rId27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A2"/>
    <a:srgbClr val="71C1BF"/>
    <a:srgbClr val="FECECE"/>
    <a:srgbClr val="C068AF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05/12/2020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05/12/2020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05/12/2020 12:33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05/12/2020 12:33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22: </a:t>
            </a:r>
            <a:r>
              <a:rPr lang="en-US" sz="4400" i="1" dirty="0"/>
              <a:t>2D dynamic array using pointers, using functions with dynamic arrays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2DA35-3C4C-4CBD-A539-40CC0E44D8E8}"/>
              </a:ext>
            </a:extLst>
          </p:cNvPr>
          <p:cNvCxnSpPr>
            <a:cxnSpLocks/>
          </p:cNvCxnSpPr>
          <p:nvPr/>
        </p:nvCxnSpPr>
        <p:spPr>
          <a:xfrm flipV="1">
            <a:off x="1124194" y="1588194"/>
            <a:ext cx="505823" cy="174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DEED9-8808-479A-BBD7-9F3B3527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80304"/>
              </p:ext>
            </p:extLst>
          </p:nvPr>
        </p:nvGraphicFramePr>
        <p:xfrm>
          <a:off x="137308" y="1476999"/>
          <a:ext cx="997225" cy="623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3846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6A8CE2-BAFD-4424-93D8-E94B00C32D00}"/>
              </a:ext>
            </a:extLst>
          </p:cNvPr>
          <p:cNvCxnSpPr>
            <a:cxnSpLocks/>
          </p:cNvCxnSpPr>
          <p:nvPr/>
        </p:nvCxnSpPr>
        <p:spPr>
          <a:xfrm>
            <a:off x="1124194" y="1958059"/>
            <a:ext cx="50582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2DBF24-B9F4-4D1F-809C-02674DFF8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83670"/>
              </p:ext>
            </p:extLst>
          </p:nvPr>
        </p:nvGraphicFramePr>
        <p:xfrm>
          <a:off x="1668527" y="1445436"/>
          <a:ext cx="1487616" cy="274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872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495872">
                  <a:extLst>
                    <a:ext uri="{9D8B030D-6E8A-4147-A177-3AD203B41FA5}">
                      <a16:colId xmlns:a16="http://schemas.microsoft.com/office/drawing/2014/main" val="1798924804"/>
                    </a:ext>
                  </a:extLst>
                </a:gridCol>
                <a:gridCol w="495872">
                  <a:extLst>
                    <a:ext uri="{9D8B030D-6E8A-4147-A177-3AD203B41FA5}">
                      <a16:colId xmlns:a16="http://schemas.microsoft.com/office/drawing/2014/main" val="3792121446"/>
                    </a:ext>
                  </a:extLst>
                </a:gridCol>
              </a:tblGrid>
              <a:tr h="27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10F45D-3643-4BBF-A48D-902054A09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39421"/>
              </p:ext>
            </p:extLst>
          </p:nvPr>
        </p:nvGraphicFramePr>
        <p:xfrm>
          <a:off x="1671725" y="1807034"/>
          <a:ext cx="1453194" cy="293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398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484398">
                  <a:extLst>
                    <a:ext uri="{9D8B030D-6E8A-4147-A177-3AD203B41FA5}">
                      <a16:colId xmlns:a16="http://schemas.microsoft.com/office/drawing/2014/main" val="2933832293"/>
                    </a:ext>
                  </a:extLst>
                </a:gridCol>
                <a:gridCol w="484398">
                  <a:extLst>
                    <a:ext uri="{9D8B030D-6E8A-4147-A177-3AD203B41FA5}">
                      <a16:colId xmlns:a16="http://schemas.microsoft.com/office/drawing/2014/main" val="150805623"/>
                    </a:ext>
                  </a:extLst>
                </a:gridCol>
              </a:tblGrid>
              <a:tr h="293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1720180-A809-4D00-8BEB-9DF4C02D90EF}"/>
              </a:ext>
            </a:extLst>
          </p:cNvPr>
          <p:cNvSpPr/>
          <p:nvPr/>
        </p:nvSpPr>
        <p:spPr>
          <a:xfrm>
            <a:off x="-150102" y="926135"/>
            <a:ext cx="1509605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arr2D</a:t>
            </a:r>
            <a:endParaRPr lang="en-RW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168D73-CF86-4303-82DC-55532D44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09669"/>
              </p:ext>
            </p:extLst>
          </p:nvPr>
        </p:nvGraphicFramePr>
        <p:xfrm>
          <a:off x="5645632" y="1070751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EEF5FD-252B-4991-8A68-68B264E5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72567"/>
              </p:ext>
            </p:extLst>
          </p:nvPr>
        </p:nvGraphicFramePr>
        <p:xfrm>
          <a:off x="6674338" y="107951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0BD847-3945-4030-8AB1-68041878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2381"/>
              </p:ext>
            </p:extLst>
          </p:nvPr>
        </p:nvGraphicFramePr>
        <p:xfrm>
          <a:off x="7720896" y="1070751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C75568-4D35-40F0-B690-E1BEE1CA0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18375"/>
              </p:ext>
            </p:extLst>
          </p:nvPr>
        </p:nvGraphicFramePr>
        <p:xfrm>
          <a:off x="5638360" y="231930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5CECEA-3B79-48BF-99B2-4D50F2AE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86899"/>
              </p:ext>
            </p:extLst>
          </p:nvPr>
        </p:nvGraphicFramePr>
        <p:xfrm>
          <a:off x="6842262" y="2324460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6BDE8A-54C6-4F1F-BB5E-83E899A2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63339"/>
              </p:ext>
            </p:extLst>
          </p:nvPr>
        </p:nvGraphicFramePr>
        <p:xfrm>
          <a:off x="8048547" y="2317404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07002"/>
              </p:ext>
            </p:extLst>
          </p:nvPr>
        </p:nvGraphicFramePr>
        <p:xfrm>
          <a:off x="4011080" y="1109219"/>
          <a:ext cx="108882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82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9168"/>
              </p:ext>
            </p:extLst>
          </p:nvPr>
        </p:nvGraphicFramePr>
        <p:xfrm>
          <a:off x="3948942" y="2363771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3800876" y="572543"/>
            <a:ext cx="1509605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arr2D</a:t>
            </a:r>
            <a:endParaRPr lang="en-RW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5140215" y="1535013"/>
            <a:ext cx="50233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159660" y="2809551"/>
            <a:ext cx="466213" cy="133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C91E0-5F93-4DD8-BDDA-172BDCC9F8FE}"/>
              </a:ext>
            </a:extLst>
          </p:cNvPr>
          <p:cNvCxnSpPr>
            <a:cxnSpLocks/>
          </p:cNvCxnSpPr>
          <p:nvPr/>
        </p:nvCxnSpPr>
        <p:spPr>
          <a:xfrm flipH="1">
            <a:off x="3359555" y="1807034"/>
            <a:ext cx="569942" cy="6096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8E34E-6633-4C87-A6CF-F2966E6587DF}"/>
              </a:ext>
            </a:extLst>
          </p:cNvPr>
          <p:cNvSpPr/>
          <p:nvPr/>
        </p:nvSpPr>
        <p:spPr>
          <a:xfrm>
            <a:off x="3979856" y="1060461"/>
            <a:ext cx="1127752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DB7C8-04BA-4758-AF7F-539EF7894898}"/>
              </a:ext>
            </a:extLst>
          </p:cNvPr>
          <p:cNvSpPr/>
          <p:nvPr/>
        </p:nvSpPr>
        <p:spPr>
          <a:xfrm>
            <a:off x="2085992" y="2416716"/>
            <a:ext cx="18938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arr2D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39674-0B05-4C8F-943E-597B65635B19}"/>
              </a:ext>
            </a:extLst>
          </p:cNvPr>
          <p:cNvSpPr/>
          <p:nvPr/>
        </p:nvSpPr>
        <p:spPr>
          <a:xfrm>
            <a:off x="3929497" y="2316012"/>
            <a:ext cx="1230163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C4D2E-64E4-423C-87B8-34F8B73FDB80}"/>
              </a:ext>
            </a:extLst>
          </p:cNvPr>
          <p:cNvCxnSpPr>
            <a:cxnSpLocks/>
          </p:cNvCxnSpPr>
          <p:nvPr/>
        </p:nvCxnSpPr>
        <p:spPr>
          <a:xfrm flipH="1">
            <a:off x="3421019" y="3256839"/>
            <a:ext cx="527924" cy="42736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ACB3E-0A98-4038-8F1C-4C50CB2CA58E}"/>
              </a:ext>
            </a:extLst>
          </p:cNvPr>
          <p:cNvSpPr/>
          <p:nvPr/>
        </p:nvSpPr>
        <p:spPr>
          <a:xfrm>
            <a:off x="1909538" y="3493650"/>
            <a:ext cx="18938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arr2D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000" b="1" dirty="0">
              <a:highlight>
                <a:srgbClr val="FFFF00"/>
              </a:highlight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8EC4D2-B274-44EA-97C6-146C304F49D6}"/>
              </a:ext>
            </a:extLst>
          </p:cNvPr>
          <p:cNvCxnSpPr>
            <a:cxnSpLocks/>
          </p:cNvCxnSpPr>
          <p:nvPr/>
        </p:nvCxnSpPr>
        <p:spPr>
          <a:xfrm>
            <a:off x="8797163" y="1121336"/>
            <a:ext cx="516430" cy="2654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A4C3FB-6B12-449B-929E-A4156808D6C8}"/>
              </a:ext>
            </a:extLst>
          </p:cNvPr>
          <p:cNvSpPr/>
          <p:nvPr/>
        </p:nvSpPr>
        <p:spPr>
          <a:xfrm>
            <a:off x="5638360" y="1051275"/>
            <a:ext cx="3115143" cy="96321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CE5E22-717C-4CD8-8A7E-00FAB9C730D8}"/>
              </a:ext>
            </a:extLst>
          </p:cNvPr>
          <p:cNvSpPr/>
          <p:nvPr/>
        </p:nvSpPr>
        <p:spPr>
          <a:xfrm>
            <a:off x="5644499" y="2302067"/>
            <a:ext cx="3595321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5731DE-008C-422E-8EEB-4ADB7C0DE8C6}"/>
              </a:ext>
            </a:extLst>
          </p:cNvPr>
          <p:cNvSpPr/>
          <p:nvPr/>
        </p:nvSpPr>
        <p:spPr>
          <a:xfrm>
            <a:off x="9007329" y="1387824"/>
            <a:ext cx="195665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Consecutive cells (array)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Each cell is an integer</a:t>
            </a:r>
            <a:endParaRPr lang="en-RW" b="1" dirty="0">
              <a:highlight>
                <a:srgbClr val="FFFF00"/>
              </a:highligh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E2824-C9C4-43D0-B7DB-4105163AAE30}"/>
              </a:ext>
            </a:extLst>
          </p:cNvPr>
          <p:cNvCxnSpPr>
            <a:cxnSpLocks/>
          </p:cNvCxnSpPr>
          <p:nvPr/>
        </p:nvCxnSpPr>
        <p:spPr>
          <a:xfrm>
            <a:off x="9218134" y="2696900"/>
            <a:ext cx="367566" cy="61975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B56C4-BB7C-4671-96E0-A388138C2652}"/>
              </a:ext>
            </a:extLst>
          </p:cNvPr>
          <p:cNvSpPr/>
          <p:nvPr/>
        </p:nvSpPr>
        <p:spPr>
          <a:xfrm>
            <a:off x="8797163" y="3371388"/>
            <a:ext cx="198056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Consecutive cells (array)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Each cell is an integer</a:t>
            </a:r>
            <a:endParaRPr lang="en-RW" b="1" dirty="0">
              <a:highlight>
                <a:srgbClr val="FFFF00"/>
              </a:highlight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2B3B59E-EE37-4975-9EA9-E31936DB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05999"/>
              </p:ext>
            </p:extLst>
          </p:nvPr>
        </p:nvGraphicFramePr>
        <p:xfrm>
          <a:off x="10885679" y="328692"/>
          <a:ext cx="1230162" cy="1206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162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Contents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AC28CE6E-9E61-449B-A09D-D40B91B0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8831"/>
              </p:ext>
            </p:extLst>
          </p:nvPr>
        </p:nvGraphicFramePr>
        <p:xfrm>
          <a:off x="10859719" y="1597626"/>
          <a:ext cx="1289685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68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7F4D860-400E-45DF-AEEE-6A2EFBFD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67861"/>
              </p:ext>
            </p:extLst>
          </p:nvPr>
        </p:nvGraphicFramePr>
        <p:xfrm>
          <a:off x="10958131" y="2749228"/>
          <a:ext cx="111194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94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89758D6-72DF-446E-AF43-0EF86EB9F403}"/>
              </a:ext>
            </a:extLst>
          </p:cNvPr>
          <p:cNvSpPr txBox="1"/>
          <p:nvPr/>
        </p:nvSpPr>
        <p:spPr>
          <a:xfrm>
            <a:off x="1002155" y="470951"/>
            <a:ext cx="236103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Concise 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2A4DB-7D02-4BDF-9556-DF6D7B4CA7F3}"/>
              </a:ext>
            </a:extLst>
          </p:cNvPr>
          <p:cNvSpPr txBox="1"/>
          <p:nvPr/>
        </p:nvSpPr>
        <p:spPr>
          <a:xfrm>
            <a:off x="5642553" y="136204"/>
            <a:ext cx="236103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Detailed 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111933" y="4177970"/>
            <a:ext cx="8454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</p:spTree>
    <p:extLst>
      <p:ext uri="{BB962C8B-B14F-4D97-AF65-F5344CB8AC3E}">
        <p14:creationId xmlns:p14="http://schemas.microsoft.com/office/powerpoint/2010/main" val="344576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1E4B-273A-4425-8E1D-FE986030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2015968"/>
            <a:ext cx="10558670" cy="176090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ighlight>
                  <a:srgbClr val="FFFF00"/>
                </a:highlight>
              </a:rPr>
              <a:t>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52C3E-69C6-4CB0-8770-81FB83E8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205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2DA35-3C4C-4CBD-A539-40CC0E44D8E8}"/>
              </a:ext>
            </a:extLst>
          </p:cNvPr>
          <p:cNvCxnSpPr>
            <a:cxnSpLocks/>
          </p:cNvCxnSpPr>
          <p:nvPr/>
        </p:nvCxnSpPr>
        <p:spPr>
          <a:xfrm>
            <a:off x="1685796" y="1656049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DEED9-8808-479A-BBD7-9F3B35279E05}"/>
              </a:ext>
            </a:extLst>
          </p:cNvPr>
          <p:cNvGraphicFramePr>
            <a:graphicFrameLocks noGrp="1"/>
          </p:cNvGraphicFramePr>
          <p:nvPr/>
        </p:nvGraphicFramePr>
        <p:xfrm>
          <a:off x="1198697" y="1330674"/>
          <a:ext cx="19944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6A8CE2-BAFD-4424-93D8-E94B00C32D00}"/>
              </a:ext>
            </a:extLst>
          </p:cNvPr>
          <p:cNvCxnSpPr>
            <a:cxnSpLocks/>
          </p:cNvCxnSpPr>
          <p:nvPr/>
        </p:nvCxnSpPr>
        <p:spPr>
          <a:xfrm>
            <a:off x="2694533" y="1632371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2DBF24-B9F4-4D1F-809C-02674DFF8B6A}"/>
              </a:ext>
            </a:extLst>
          </p:cNvPr>
          <p:cNvGraphicFramePr>
            <a:graphicFrameLocks noGrp="1"/>
          </p:cNvGraphicFramePr>
          <p:nvPr/>
        </p:nvGraphicFramePr>
        <p:xfrm>
          <a:off x="1194820" y="2149473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10F45D-3643-4BBF-A48D-902054A09A43}"/>
              </a:ext>
            </a:extLst>
          </p:cNvPr>
          <p:cNvGraphicFramePr>
            <a:graphicFrameLocks noGrp="1"/>
          </p:cNvGraphicFramePr>
          <p:nvPr/>
        </p:nvGraphicFramePr>
        <p:xfrm>
          <a:off x="2301806" y="2149473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1720180-A809-4D00-8BEB-9DF4C02D90EF}"/>
              </a:ext>
            </a:extLst>
          </p:cNvPr>
          <p:cNvSpPr/>
          <p:nvPr/>
        </p:nvSpPr>
        <p:spPr>
          <a:xfrm>
            <a:off x="-150102" y="1191178"/>
            <a:ext cx="1509605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arr2D</a:t>
            </a:r>
            <a:endParaRPr lang="en-RW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168D73-CF86-4303-82DC-55532D44F461}"/>
              </a:ext>
            </a:extLst>
          </p:cNvPr>
          <p:cNvGraphicFramePr>
            <a:graphicFrameLocks noGrp="1"/>
          </p:cNvGraphicFramePr>
          <p:nvPr/>
        </p:nvGraphicFramePr>
        <p:xfrm>
          <a:off x="5420777" y="2226448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EEF5FD-252B-4991-8A68-68B264E58A28}"/>
              </a:ext>
            </a:extLst>
          </p:cNvPr>
          <p:cNvGraphicFramePr>
            <a:graphicFrameLocks noGrp="1"/>
          </p:cNvGraphicFramePr>
          <p:nvPr/>
        </p:nvGraphicFramePr>
        <p:xfrm>
          <a:off x="5389579" y="324641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0BD847-3945-4030-8AB1-680418788151}"/>
              </a:ext>
            </a:extLst>
          </p:cNvPr>
          <p:cNvGraphicFramePr>
            <a:graphicFrameLocks noGrp="1"/>
          </p:cNvGraphicFramePr>
          <p:nvPr/>
        </p:nvGraphicFramePr>
        <p:xfrm>
          <a:off x="5389578" y="4200121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C75568-4D35-40F0-B690-E1BEE1CA0B8B}"/>
              </a:ext>
            </a:extLst>
          </p:cNvPr>
          <p:cNvGraphicFramePr>
            <a:graphicFrameLocks noGrp="1"/>
          </p:cNvGraphicFramePr>
          <p:nvPr/>
        </p:nvGraphicFramePr>
        <p:xfrm>
          <a:off x="6950257" y="2226448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5CECEA-3B79-48BF-99B2-4D50F2AEEE43}"/>
              </a:ext>
            </a:extLst>
          </p:cNvPr>
          <p:cNvGraphicFramePr>
            <a:graphicFrameLocks noGrp="1"/>
          </p:cNvGraphicFramePr>
          <p:nvPr/>
        </p:nvGraphicFramePr>
        <p:xfrm>
          <a:off x="6950257" y="3180157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6BDE8A-54C6-4F1F-BB5E-83E899A2E7C4}"/>
              </a:ext>
            </a:extLst>
          </p:cNvPr>
          <p:cNvGraphicFramePr>
            <a:graphicFrameLocks noGrp="1"/>
          </p:cNvGraphicFramePr>
          <p:nvPr/>
        </p:nvGraphicFramePr>
        <p:xfrm>
          <a:off x="6950257" y="4133398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/>
        </p:nvGraphicFramePr>
        <p:xfrm>
          <a:off x="5407525" y="821758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/>
        </p:nvGraphicFramePr>
        <p:xfrm>
          <a:off x="6937005" y="821758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4042429" y="975713"/>
            <a:ext cx="1509605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arr2D</a:t>
            </a:r>
            <a:endParaRPr lang="en-RW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5941520" y="1754524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7533353" y="1730846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C91E0-5F93-4DD8-BDDA-172BDCC9F8FE}"/>
              </a:ext>
            </a:extLst>
          </p:cNvPr>
          <p:cNvCxnSpPr>
            <a:cxnSpLocks/>
          </p:cNvCxnSpPr>
          <p:nvPr/>
        </p:nvCxnSpPr>
        <p:spPr>
          <a:xfrm flipH="1">
            <a:off x="4637551" y="1482005"/>
            <a:ext cx="709045" cy="48078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8E34E-6633-4C87-A6CF-F2966E6587DF}"/>
              </a:ext>
            </a:extLst>
          </p:cNvPr>
          <p:cNvSpPr/>
          <p:nvPr/>
        </p:nvSpPr>
        <p:spPr>
          <a:xfrm>
            <a:off x="5347828" y="773000"/>
            <a:ext cx="1100010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DB7C8-04BA-4758-AF7F-539EF7894898}"/>
              </a:ext>
            </a:extLst>
          </p:cNvPr>
          <p:cNvSpPr/>
          <p:nvPr/>
        </p:nvSpPr>
        <p:spPr>
          <a:xfrm>
            <a:off x="3392445" y="1962791"/>
            <a:ext cx="18938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arr2D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000" b="1" dirty="0"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39674-0B05-4C8F-943E-597B65635B19}"/>
              </a:ext>
            </a:extLst>
          </p:cNvPr>
          <p:cNvSpPr/>
          <p:nvPr/>
        </p:nvSpPr>
        <p:spPr>
          <a:xfrm>
            <a:off x="6911361" y="765847"/>
            <a:ext cx="1230163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C4D2E-64E4-423C-87B8-34F8B73FDB8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128278" y="1289245"/>
            <a:ext cx="591652" cy="5130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ACB3E-0A98-4038-8F1C-4C50CB2CA58E}"/>
              </a:ext>
            </a:extLst>
          </p:cNvPr>
          <p:cNvSpPr/>
          <p:nvPr/>
        </p:nvSpPr>
        <p:spPr>
          <a:xfrm>
            <a:off x="8033405" y="1839985"/>
            <a:ext cx="18938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arr2D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000" b="1" dirty="0">
              <a:highlight>
                <a:srgbClr val="FFFF00"/>
              </a:highlight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8EC4D2-B274-44EA-97C6-146C304F49D6}"/>
              </a:ext>
            </a:extLst>
          </p:cNvPr>
          <p:cNvCxnSpPr>
            <a:cxnSpLocks/>
          </p:cNvCxnSpPr>
          <p:nvPr/>
        </p:nvCxnSpPr>
        <p:spPr>
          <a:xfrm flipH="1">
            <a:off x="4648019" y="2897376"/>
            <a:ext cx="709045" cy="48078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A4C3FB-6B12-449B-929E-A4156808D6C8}"/>
              </a:ext>
            </a:extLst>
          </p:cNvPr>
          <p:cNvSpPr/>
          <p:nvPr/>
        </p:nvSpPr>
        <p:spPr>
          <a:xfrm>
            <a:off x="5358296" y="2188371"/>
            <a:ext cx="1100010" cy="294672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CE5E22-717C-4CD8-8A7E-00FAB9C730D8}"/>
              </a:ext>
            </a:extLst>
          </p:cNvPr>
          <p:cNvSpPr/>
          <p:nvPr/>
        </p:nvSpPr>
        <p:spPr>
          <a:xfrm>
            <a:off x="6928824" y="2180676"/>
            <a:ext cx="1199441" cy="2946724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5731DE-008C-422E-8EEB-4ADB7C0DE8C6}"/>
              </a:ext>
            </a:extLst>
          </p:cNvPr>
          <p:cNvSpPr/>
          <p:nvPr/>
        </p:nvSpPr>
        <p:spPr>
          <a:xfrm>
            <a:off x="2680407" y="3405673"/>
            <a:ext cx="26059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Consecutive cells (array)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Each cell is an integer</a:t>
            </a:r>
            <a:endParaRPr lang="en-RW" b="1" dirty="0">
              <a:highlight>
                <a:srgbClr val="FFFF00"/>
              </a:highligh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E2824-C9C4-43D0-B7DB-4105163AAE3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111003" y="2755164"/>
            <a:ext cx="1289686" cy="65050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B56C4-BB7C-4671-96E0-A388138C2652}"/>
              </a:ext>
            </a:extLst>
          </p:cNvPr>
          <p:cNvSpPr/>
          <p:nvPr/>
        </p:nvSpPr>
        <p:spPr>
          <a:xfrm>
            <a:off x="8097738" y="3405673"/>
            <a:ext cx="260590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Consecutive cells (array)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Each cell is an integer</a:t>
            </a:r>
            <a:endParaRPr lang="en-RW" b="1" dirty="0">
              <a:highlight>
                <a:srgbClr val="FFFF00"/>
              </a:highlight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2B3B59E-EE37-4975-9EA9-E31936DB57C3}"/>
              </a:ext>
            </a:extLst>
          </p:cNvPr>
          <p:cNvGraphicFramePr>
            <a:graphicFrameLocks noGrp="1"/>
          </p:cNvGraphicFramePr>
          <p:nvPr/>
        </p:nvGraphicFramePr>
        <p:xfrm>
          <a:off x="10885679" y="328692"/>
          <a:ext cx="1230162" cy="1206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162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Contents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402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AC28CE6E-9E61-449B-A09D-D40B91B0624E}"/>
              </a:ext>
            </a:extLst>
          </p:cNvPr>
          <p:cNvGraphicFramePr>
            <a:graphicFrameLocks noGrp="1"/>
          </p:cNvGraphicFramePr>
          <p:nvPr/>
        </p:nvGraphicFramePr>
        <p:xfrm>
          <a:off x="10859719" y="1597626"/>
          <a:ext cx="1289685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68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7F4D860-400E-45DF-AEEE-6A2EFBFDDBCD}"/>
              </a:ext>
            </a:extLst>
          </p:cNvPr>
          <p:cNvGraphicFramePr>
            <a:graphicFrameLocks noGrp="1"/>
          </p:cNvGraphicFramePr>
          <p:nvPr/>
        </p:nvGraphicFramePr>
        <p:xfrm>
          <a:off x="10958131" y="2749228"/>
          <a:ext cx="111194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94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89758D6-72DF-446E-AF43-0EF86EB9F403}"/>
              </a:ext>
            </a:extLst>
          </p:cNvPr>
          <p:cNvSpPr txBox="1"/>
          <p:nvPr/>
        </p:nvSpPr>
        <p:spPr>
          <a:xfrm>
            <a:off x="1002155" y="470951"/>
            <a:ext cx="236103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Concise 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2A4DB-7D02-4BDF-9556-DF6D7B4CA7F3}"/>
              </a:ext>
            </a:extLst>
          </p:cNvPr>
          <p:cNvSpPr txBox="1"/>
          <p:nvPr/>
        </p:nvSpPr>
        <p:spPr>
          <a:xfrm>
            <a:off x="5642553" y="136204"/>
            <a:ext cx="236103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Detailed 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111933" y="4177970"/>
            <a:ext cx="8454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</p:spTree>
    <p:extLst>
      <p:ext uri="{BB962C8B-B14F-4D97-AF65-F5344CB8AC3E}">
        <p14:creationId xmlns:p14="http://schemas.microsoft.com/office/powerpoint/2010/main" val="200173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16172"/>
              </p:ext>
            </p:extLst>
          </p:nvPr>
        </p:nvGraphicFramePr>
        <p:xfrm>
          <a:off x="4178824" y="1457862"/>
          <a:ext cx="1405341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5341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53002"/>
              </p:ext>
            </p:extLst>
          </p:nvPr>
        </p:nvGraphicFramePr>
        <p:xfrm>
          <a:off x="5678337" y="1457862"/>
          <a:ext cx="162127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27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2723638" y="1611817"/>
            <a:ext cx="2054515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arr2D</a:t>
            </a:r>
            <a:endParaRPr lang="en-RW" sz="2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</p:cNvCxnSpPr>
          <p:nvPr/>
        </p:nvCxnSpPr>
        <p:spPr>
          <a:xfrm>
            <a:off x="4907850" y="2390628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6499683" y="2366950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C91E0-5F93-4DD8-BDDA-172BDCC9F8FE}"/>
              </a:ext>
            </a:extLst>
          </p:cNvPr>
          <p:cNvCxnSpPr>
            <a:cxnSpLocks/>
          </p:cNvCxnSpPr>
          <p:nvPr/>
        </p:nvCxnSpPr>
        <p:spPr>
          <a:xfrm flipH="1">
            <a:off x="3603884" y="2130317"/>
            <a:ext cx="574940" cy="46857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8E34E-6633-4C87-A6CF-F2966E6587DF}"/>
              </a:ext>
            </a:extLst>
          </p:cNvPr>
          <p:cNvSpPr/>
          <p:nvPr/>
        </p:nvSpPr>
        <p:spPr>
          <a:xfrm>
            <a:off x="4178824" y="1409104"/>
            <a:ext cx="1384890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DB7C8-04BA-4758-AF7F-539EF7894898}"/>
              </a:ext>
            </a:extLst>
          </p:cNvPr>
          <p:cNvSpPr/>
          <p:nvPr/>
        </p:nvSpPr>
        <p:spPr>
          <a:xfrm>
            <a:off x="2001078" y="2598895"/>
            <a:ext cx="25774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arr2D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400" b="1" dirty="0">
              <a:highlight>
                <a:srgbClr val="FF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39674-0B05-4C8F-943E-597B65635B19}"/>
              </a:ext>
            </a:extLst>
          </p:cNvPr>
          <p:cNvSpPr/>
          <p:nvPr/>
        </p:nvSpPr>
        <p:spPr>
          <a:xfrm>
            <a:off x="5645349" y="1401951"/>
            <a:ext cx="1674206" cy="98707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C4D2E-64E4-423C-87B8-34F8B73FDB8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299615" y="1925349"/>
            <a:ext cx="386645" cy="5130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ACB3E-0A98-4038-8F1C-4C50CB2CA58E}"/>
              </a:ext>
            </a:extLst>
          </p:cNvPr>
          <p:cNvSpPr/>
          <p:nvPr/>
        </p:nvSpPr>
        <p:spPr>
          <a:xfrm>
            <a:off x="6642038" y="2476089"/>
            <a:ext cx="25774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arr2D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 pointer)</a:t>
            </a:r>
            <a:endParaRPr lang="en-RW" sz="2400" b="1" dirty="0">
              <a:highlight>
                <a:srgbClr val="FFFF00"/>
              </a:highligh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764629" y="3845069"/>
            <a:ext cx="8454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*[row];  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//row=2</a:t>
            </a:r>
          </a:p>
        </p:txBody>
      </p:sp>
    </p:spTree>
    <p:extLst>
      <p:ext uri="{BB962C8B-B14F-4D97-AF65-F5344CB8AC3E}">
        <p14:creationId xmlns:p14="http://schemas.microsoft.com/office/powerpoint/2010/main" val="34117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168D73-CF86-4303-82DC-55532D44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47898"/>
              </p:ext>
            </p:extLst>
          </p:nvPr>
        </p:nvGraphicFramePr>
        <p:xfrm>
          <a:off x="8091004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EEF5FD-252B-4991-8A68-68B264E5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00954"/>
              </p:ext>
            </p:extLst>
          </p:nvPr>
        </p:nvGraphicFramePr>
        <p:xfrm>
          <a:off x="9114616" y="110833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0BD847-3945-4030-8AB1-68041878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15711"/>
              </p:ext>
            </p:extLst>
          </p:nvPr>
        </p:nvGraphicFramePr>
        <p:xfrm>
          <a:off x="10161104" y="110833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2F7F28-E68C-46BE-AC01-0ACA67E8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19747"/>
              </p:ext>
            </p:extLst>
          </p:nvPr>
        </p:nvGraphicFramePr>
        <p:xfrm>
          <a:off x="6613472" y="111330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81814"/>
              </p:ext>
            </p:extLst>
          </p:nvPr>
        </p:nvGraphicFramePr>
        <p:xfrm>
          <a:off x="6654059" y="2252943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A6C605E-E498-4A07-AF8C-5A0069E5E42F}"/>
              </a:ext>
            </a:extLst>
          </p:cNvPr>
          <p:cNvSpPr/>
          <p:nvPr/>
        </p:nvSpPr>
        <p:spPr>
          <a:xfrm>
            <a:off x="5274880" y="1267261"/>
            <a:ext cx="1509605" cy="5059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</a:t>
            </a:r>
            <a:endParaRPr lang="en-RW" sz="2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5218-B2CB-4040-B35D-78E08CD817C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99659" y="1580793"/>
            <a:ext cx="4913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7691954" y="2719339"/>
            <a:ext cx="3990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307647" y="1580793"/>
            <a:ext cx="8454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2A2D8-33EE-4387-81F5-94327C7FA9CF}"/>
              </a:ext>
            </a:extLst>
          </p:cNvPr>
          <p:cNvSpPr txBox="1"/>
          <p:nvPr/>
        </p:nvSpPr>
        <p:spPr>
          <a:xfrm>
            <a:off x="2671930" y="2805398"/>
            <a:ext cx="103260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=0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C3F3A-4472-4A3C-847D-AB468B3A7385}"/>
              </a:ext>
            </a:extLst>
          </p:cNvPr>
          <p:cNvSpPr txBox="1"/>
          <p:nvPr/>
        </p:nvSpPr>
        <p:spPr>
          <a:xfrm>
            <a:off x="292103" y="3737615"/>
            <a:ext cx="682487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arr2D[0] =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4BE8B5-1F9E-4268-B270-5ACDBBCED54B}"/>
              </a:ext>
            </a:extLst>
          </p:cNvPr>
          <p:cNvSpPr/>
          <p:nvPr/>
        </p:nvSpPr>
        <p:spPr>
          <a:xfrm>
            <a:off x="8042660" y="1101019"/>
            <a:ext cx="3164304" cy="965480"/>
          </a:xfrm>
          <a:prstGeom prst="rect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F05B2-AD1B-49F5-8F82-F46730425047}"/>
              </a:ext>
            </a:extLst>
          </p:cNvPr>
          <p:cNvSpPr txBox="1"/>
          <p:nvPr/>
        </p:nvSpPr>
        <p:spPr>
          <a:xfrm>
            <a:off x="6347790" y="597880"/>
            <a:ext cx="162909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arr2D[0]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746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01C8-AAE9-4AF9-8677-C19EED1F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5B9313-08F8-4ECD-9FA8-526D2AFE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39622"/>
              </p:ext>
            </p:extLst>
          </p:nvPr>
        </p:nvGraphicFramePr>
        <p:xfrm>
          <a:off x="6966143" y="278077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FF4E9-FFAF-4FE6-97FC-41206B39DCA6}"/>
              </a:ext>
            </a:extLst>
          </p:cNvPr>
          <p:cNvCxnSpPr>
            <a:cxnSpLocks/>
          </p:cNvCxnSpPr>
          <p:nvPr/>
        </p:nvCxnSpPr>
        <p:spPr>
          <a:xfrm>
            <a:off x="8157416" y="3244804"/>
            <a:ext cx="4564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C8C25-B59D-4E56-8D75-75FDFF4626D2}"/>
              </a:ext>
            </a:extLst>
          </p:cNvPr>
          <p:cNvSpPr/>
          <p:nvPr/>
        </p:nvSpPr>
        <p:spPr>
          <a:xfrm>
            <a:off x="121755" y="2111720"/>
            <a:ext cx="8454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arr2D[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2A2D8-33EE-4387-81F5-94327C7FA9CF}"/>
              </a:ext>
            </a:extLst>
          </p:cNvPr>
          <p:cNvSpPr txBox="1"/>
          <p:nvPr/>
        </p:nvSpPr>
        <p:spPr>
          <a:xfrm>
            <a:off x="2671930" y="4594443"/>
            <a:ext cx="103260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=1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C3F3A-4472-4A3C-847D-AB468B3A7385}"/>
              </a:ext>
            </a:extLst>
          </p:cNvPr>
          <p:cNvSpPr txBox="1"/>
          <p:nvPr/>
        </p:nvSpPr>
        <p:spPr>
          <a:xfrm>
            <a:off x="292103" y="5526660"/>
            <a:ext cx="682487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arr2D[1] =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4BE8B5-1F9E-4268-B270-5ACDBBCED54B}"/>
              </a:ext>
            </a:extLst>
          </p:cNvPr>
          <p:cNvSpPr/>
          <p:nvPr/>
        </p:nvSpPr>
        <p:spPr>
          <a:xfrm>
            <a:off x="8576642" y="2750096"/>
            <a:ext cx="3615358" cy="985131"/>
          </a:xfrm>
          <a:prstGeom prst="rect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F05B2-AD1B-49F5-8F82-F46730425047}"/>
              </a:ext>
            </a:extLst>
          </p:cNvPr>
          <p:cNvSpPr txBox="1"/>
          <p:nvPr/>
        </p:nvSpPr>
        <p:spPr>
          <a:xfrm>
            <a:off x="5281451" y="3098399"/>
            <a:ext cx="162909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arr2D[1]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B17D21-7DB0-40B9-9180-819673C48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83286"/>
              </p:ext>
            </p:extLst>
          </p:nvPr>
        </p:nvGraphicFramePr>
        <p:xfrm>
          <a:off x="8613913" y="278077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3008BA5-BADB-47B8-97A3-7BF985044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89835"/>
              </p:ext>
            </p:extLst>
          </p:nvPr>
        </p:nvGraphicFramePr>
        <p:xfrm>
          <a:off x="9805186" y="2773751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118E647-A6ED-477B-8266-CA2000651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23878"/>
              </p:ext>
            </p:extLst>
          </p:nvPr>
        </p:nvGraphicFramePr>
        <p:xfrm>
          <a:off x="10996459" y="2773751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7777C96-3B24-412C-AF4C-1CE742AF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38315"/>
              </p:ext>
            </p:extLst>
          </p:nvPr>
        </p:nvGraphicFramePr>
        <p:xfrm>
          <a:off x="8607839" y="158894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814ABA0-9F13-4547-9D16-C84225E57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48211"/>
              </p:ext>
            </p:extLst>
          </p:nvPr>
        </p:nvGraphicFramePr>
        <p:xfrm>
          <a:off x="9631451" y="1583978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0AD70E-440B-452F-A3FA-1164070DC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18185"/>
              </p:ext>
            </p:extLst>
          </p:nvPr>
        </p:nvGraphicFramePr>
        <p:xfrm>
          <a:off x="10677939" y="1583978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9A2F8EE-A5E5-463A-8C23-35BC917BA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24553"/>
              </p:ext>
            </p:extLst>
          </p:nvPr>
        </p:nvGraphicFramePr>
        <p:xfrm>
          <a:off x="7130307" y="158894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411E4-559D-4B35-95E3-5276FCF4CDE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116494" y="2056432"/>
            <a:ext cx="4913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input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(same procedure as studied for static 2D array)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4546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][0];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6527"/>
              </p:ext>
            </p:extLst>
          </p:nvPr>
        </p:nvGraphicFramePr>
        <p:xfrm>
          <a:off x="7994098" y="60886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62870"/>
              </p:ext>
            </p:extLst>
          </p:nvPr>
        </p:nvGraphicFramePr>
        <p:xfrm>
          <a:off x="9085833" y="60886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237"/>
              </p:ext>
            </p:extLst>
          </p:nvPr>
        </p:nvGraphicFramePr>
        <p:xfrm>
          <a:off x="10137812" y="634130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2EE96-E53A-4F79-8DFB-EAF894C20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1853"/>
              </p:ext>
            </p:extLst>
          </p:nvPr>
        </p:nvGraphicFramePr>
        <p:xfrm>
          <a:off x="6487348" y="64581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8700B6-4D3D-4CE1-BF15-6D1D7C323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21220"/>
              </p:ext>
            </p:extLst>
          </p:nvPr>
        </p:nvGraphicFramePr>
        <p:xfrm>
          <a:off x="6487348" y="1622342"/>
          <a:ext cx="101591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1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6A495-B866-4699-92B2-55A47472BFD3}"/>
              </a:ext>
            </a:extLst>
          </p:cNvPr>
          <p:cNvCxnSpPr>
            <a:cxnSpLocks/>
          </p:cNvCxnSpPr>
          <p:nvPr/>
        </p:nvCxnSpPr>
        <p:spPr>
          <a:xfrm>
            <a:off x="7497998" y="1012402"/>
            <a:ext cx="4135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11160-062C-414F-A502-ECF1EBC46906}"/>
              </a:ext>
            </a:extLst>
          </p:cNvPr>
          <p:cNvCxnSpPr>
            <a:cxnSpLocks/>
          </p:cNvCxnSpPr>
          <p:nvPr/>
        </p:nvCxnSpPr>
        <p:spPr>
          <a:xfrm>
            <a:off x="7512822" y="2088738"/>
            <a:ext cx="48127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7948223" y="556183"/>
            <a:ext cx="1091735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41870"/>
              </p:ext>
            </p:extLst>
          </p:nvPr>
        </p:nvGraphicFramePr>
        <p:xfrm>
          <a:off x="7968767" y="1637747"/>
          <a:ext cx="108233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33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25311"/>
              </p:ext>
            </p:extLst>
          </p:nvPr>
        </p:nvGraphicFramePr>
        <p:xfrm>
          <a:off x="9072581" y="1637747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647"/>
              </p:ext>
            </p:extLst>
          </p:nvPr>
        </p:nvGraphicFramePr>
        <p:xfrm>
          <a:off x="10284398" y="1637747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1066237"/>
            <a:ext cx="2673858" cy="42881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0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0C07CC-47F5-4AAE-93C0-D0496161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18106"/>
              </p:ext>
            </p:extLst>
          </p:nvPr>
        </p:nvGraphicFramePr>
        <p:xfrm>
          <a:off x="8524510" y="174797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0770"/>
              </p:ext>
            </p:extLst>
          </p:nvPr>
        </p:nvGraphicFramePr>
        <p:xfrm>
          <a:off x="9630969" y="1752824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AC5301D-9AAE-4EF6-9137-E0D791F8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3575"/>
              </p:ext>
            </p:extLst>
          </p:nvPr>
        </p:nvGraphicFramePr>
        <p:xfrm>
          <a:off x="10695404" y="178148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1ACEF66-3AF2-429D-962B-BCF8374A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92776"/>
              </p:ext>
            </p:extLst>
          </p:nvPr>
        </p:nvGraphicFramePr>
        <p:xfrm>
          <a:off x="7044940" y="179317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368DEDB-AFC7-4E30-9841-A78B0F20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1710"/>
              </p:ext>
            </p:extLst>
          </p:nvPr>
        </p:nvGraphicFramePr>
        <p:xfrm>
          <a:off x="7044940" y="2769698"/>
          <a:ext cx="101591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1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88B37F-52C7-4D27-9CD3-A2EC4153B444}"/>
              </a:ext>
            </a:extLst>
          </p:cNvPr>
          <p:cNvCxnSpPr>
            <a:cxnSpLocks/>
          </p:cNvCxnSpPr>
          <p:nvPr/>
        </p:nvCxnSpPr>
        <p:spPr>
          <a:xfrm>
            <a:off x="8055590" y="2159758"/>
            <a:ext cx="4135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D9389D-BFFA-4D4B-929C-16090A0E7CDD}"/>
              </a:ext>
            </a:extLst>
          </p:cNvPr>
          <p:cNvCxnSpPr>
            <a:cxnSpLocks/>
          </p:cNvCxnSpPr>
          <p:nvPr/>
        </p:nvCxnSpPr>
        <p:spPr>
          <a:xfrm>
            <a:off x="8070414" y="3236094"/>
            <a:ext cx="48127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6201EA-A20F-40BD-A169-246CB44CECFF}"/>
              </a:ext>
            </a:extLst>
          </p:cNvPr>
          <p:cNvSpPr/>
          <p:nvPr/>
        </p:nvSpPr>
        <p:spPr>
          <a:xfrm flipV="1">
            <a:off x="9584698" y="1689382"/>
            <a:ext cx="1091735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8E39E42-D111-4DB9-98D9-727540CE2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27537"/>
              </p:ext>
            </p:extLst>
          </p:nvPr>
        </p:nvGraphicFramePr>
        <p:xfrm>
          <a:off x="8526359" y="2785103"/>
          <a:ext cx="108233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33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CD4A748-7242-4F53-BE3D-42A37BCA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22504"/>
              </p:ext>
            </p:extLst>
          </p:nvPr>
        </p:nvGraphicFramePr>
        <p:xfrm>
          <a:off x="9630173" y="278510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CD31EE5-A59B-456F-985F-E7EB4EEF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64200"/>
              </p:ext>
            </p:extLst>
          </p:nvPr>
        </p:nvGraphicFramePr>
        <p:xfrm>
          <a:off x="10841990" y="278510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74365" y="2682953"/>
            <a:ext cx="4355808" cy="267142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][2];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78EAD-A881-4A0E-86BE-58ED6EC6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68594"/>
              </p:ext>
            </p:extLst>
          </p:nvPr>
        </p:nvGraphicFramePr>
        <p:xfrm>
          <a:off x="9595445" y="174797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66EFD4-C8FF-4B63-AD2A-07539A6CE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83518"/>
              </p:ext>
            </p:extLst>
          </p:nvPr>
        </p:nvGraphicFramePr>
        <p:xfrm>
          <a:off x="10681731" y="179317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10593841" y="1727297"/>
            <a:ext cx="1191270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03E6E81-2665-4941-A5C4-ACBBE91B1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04285"/>
              </p:ext>
            </p:extLst>
          </p:nvPr>
        </p:nvGraphicFramePr>
        <p:xfrm>
          <a:off x="8524510" y="174797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95034E7-5AD9-40B2-B6FC-C0AE5254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06941"/>
              </p:ext>
            </p:extLst>
          </p:nvPr>
        </p:nvGraphicFramePr>
        <p:xfrm>
          <a:off x="7044940" y="179317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DF88DB2-3B2B-47D4-BDED-44845FF94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42002"/>
              </p:ext>
            </p:extLst>
          </p:nvPr>
        </p:nvGraphicFramePr>
        <p:xfrm>
          <a:off x="7044940" y="2769698"/>
          <a:ext cx="101591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1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B4AD1-8A25-4F6B-B249-1CB634A7589F}"/>
              </a:ext>
            </a:extLst>
          </p:cNvPr>
          <p:cNvCxnSpPr>
            <a:cxnSpLocks/>
          </p:cNvCxnSpPr>
          <p:nvPr/>
        </p:nvCxnSpPr>
        <p:spPr>
          <a:xfrm>
            <a:off x="8055590" y="2159758"/>
            <a:ext cx="4135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B0C951-9EE8-4D5C-86A2-2E2C506CAE04}"/>
              </a:ext>
            </a:extLst>
          </p:cNvPr>
          <p:cNvCxnSpPr>
            <a:cxnSpLocks/>
          </p:cNvCxnSpPr>
          <p:nvPr/>
        </p:nvCxnSpPr>
        <p:spPr>
          <a:xfrm>
            <a:off x="8070414" y="3236094"/>
            <a:ext cx="48127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0296B9-AD8B-4F3A-B2CF-808D95BEE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97066"/>
              </p:ext>
            </p:extLst>
          </p:nvPr>
        </p:nvGraphicFramePr>
        <p:xfrm>
          <a:off x="8526359" y="2785103"/>
          <a:ext cx="108233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33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0A0C132-3AB5-4FAA-9F17-F5E6F28DC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76069"/>
              </p:ext>
            </p:extLst>
          </p:nvPr>
        </p:nvGraphicFramePr>
        <p:xfrm>
          <a:off x="9630173" y="278510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274685F-9CCF-4D57-8BA3-D97B1EC63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29908"/>
              </p:ext>
            </p:extLst>
          </p:nvPr>
        </p:nvGraphicFramePr>
        <p:xfrm>
          <a:off x="10841990" y="278510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2237351"/>
            <a:ext cx="5319476" cy="311702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Dynamic 2D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][0];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60532"/>
              </p:ext>
            </p:extLst>
          </p:nvPr>
        </p:nvGraphicFramePr>
        <p:xfrm>
          <a:off x="8419504" y="2902130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A10517-BEAB-4495-87B5-7E996F662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58107"/>
              </p:ext>
            </p:extLst>
          </p:nvPr>
        </p:nvGraphicFramePr>
        <p:xfrm>
          <a:off x="9468140" y="18233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DB01EF-A1E2-43E4-947D-7B1E590BC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55333"/>
              </p:ext>
            </p:extLst>
          </p:nvPr>
        </p:nvGraphicFramePr>
        <p:xfrm>
          <a:off x="8397205" y="182336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AF65FD-FC03-47ED-A2E5-FFE68A3D0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0574"/>
              </p:ext>
            </p:extLst>
          </p:nvPr>
        </p:nvGraphicFramePr>
        <p:xfrm>
          <a:off x="6917635" y="1868565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B54743-6DCB-4734-AEE0-BE5410E13620}"/>
              </a:ext>
            </a:extLst>
          </p:cNvPr>
          <p:cNvCxnSpPr>
            <a:cxnSpLocks/>
          </p:cNvCxnSpPr>
          <p:nvPr/>
        </p:nvCxnSpPr>
        <p:spPr>
          <a:xfrm>
            <a:off x="7928285" y="2235148"/>
            <a:ext cx="4135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43B473F-79BE-428A-8442-EE724FBF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77450"/>
              </p:ext>
            </p:extLst>
          </p:nvPr>
        </p:nvGraphicFramePr>
        <p:xfrm>
          <a:off x="10539075" y="1828809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5467991-C6B4-4BC0-B6EB-6CC76B38F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42411"/>
              </p:ext>
            </p:extLst>
          </p:nvPr>
        </p:nvGraphicFramePr>
        <p:xfrm>
          <a:off x="6932734" y="2892266"/>
          <a:ext cx="101591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1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138860-6B8E-4286-AAE1-3812B988ED17}"/>
              </a:ext>
            </a:extLst>
          </p:cNvPr>
          <p:cNvCxnSpPr>
            <a:cxnSpLocks/>
          </p:cNvCxnSpPr>
          <p:nvPr/>
        </p:nvCxnSpPr>
        <p:spPr>
          <a:xfrm>
            <a:off x="7958208" y="3358662"/>
            <a:ext cx="48127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7EC8AA2-82D4-4358-8AB0-E81221DE7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22615"/>
              </p:ext>
            </p:extLst>
          </p:nvPr>
        </p:nvGraphicFramePr>
        <p:xfrm>
          <a:off x="9597479" y="2907671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30FFD29-3736-4E8D-B3BD-65622B28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93396"/>
              </p:ext>
            </p:extLst>
          </p:nvPr>
        </p:nvGraphicFramePr>
        <p:xfrm>
          <a:off x="10809296" y="2907671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8357506" y="2846311"/>
            <a:ext cx="1291767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74365" y="3343113"/>
            <a:ext cx="3081927" cy="20112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4C2AEC-4890-4769-9243-68CE5420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81559"/>
              </p:ext>
            </p:extLst>
          </p:nvPr>
        </p:nvGraphicFramePr>
        <p:xfrm>
          <a:off x="8554205" y="2845464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48169"/>
              </p:ext>
            </p:extLst>
          </p:nvPr>
        </p:nvGraphicFramePr>
        <p:xfrm>
          <a:off x="9766705" y="2845464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3314921"/>
            <a:ext cx="4404415" cy="203945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9678780" y="2804867"/>
            <a:ext cx="1291767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6B2623B-03E3-4EE1-9C05-B0101045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60417"/>
              </p:ext>
            </p:extLst>
          </p:nvPr>
        </p:nvGraphicFramePr>
        <p:xfrm>
          <a:off x="9629391" y="176252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66E89DC-E0D2-4F0B-B567-5093A830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32089"/>
              </p:ext>
            </p:extLst>
          </p:nvPr>
        </p:nvGraphicFramePr>
        <p:xfrm>
          <a:off x="8558456" y="176252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970922B-DAF2-4D63-9420-94A5D645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97174"/>
              </p:ext>
            </p:extLst>
          </p:nvPr>
        </p:nvGraphicFramePr>
        <p:xfrm>
          <a:off x="7078886" y="1807723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787E3-ADBA-4C84-88B4-6C10E3B1D3DC}"/>
              </a:ext>
            </a:extLst>
          </p:cNvPr>
          <p:cNvCxnSpPr>
            <a:cxnSpLocks/>
          </p:cNvCxnSpPr>
          <p:nvPr/>
        </p:nvCxnSpPr>
        <p:spPr>
          <a:xfrm>
            <a:off x="8089536" y="2174306"/>
            <a:ext cx="4135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938CB34-F886-48C2-93E3-4CE7FCC2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44938"/>
              </p:ext>
            </p:extLst>
          </p:nvPr>
        </p:nvGraphicFramePr>
        <p:xfrm>
          <a:off x="10700326" y="1767967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D469E7-7AC8-4F33-A07B-EC5893675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52510"/>
              </p:ext>
            </p:extLst>
          </p:nvPr>
        </p:nvGraphicFramePr>
        <p:xfrm>
          <a:off x="7093985" y="2831424"/>
          <a:ext cx="101591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1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0DCF04-19D5-4D3C-8782-B650917FD19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119459" y="3297820"/>
            <a:ext cx="434746" cy="151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BF517D-E946-4499-9035-D3D4A5EA2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45138"/>
              </p:ext>
            </p:extLst>
          </p:nvPr>
        </p:nvGraphicFramePr>
        <p:xfrm>
          <a:off x="10970547" y="2846829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50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DCEB-1DDC-486C-AD4C-A13B581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2101-1C7C-43CD-B991-2619D04B2D7E}"/>
              </a:ext>
            </a:extLst>
          </p:cNvPr>
          <p:cNvSpPr/>
          <p:nvPr/>
        </p:nvSpPr>
        <p:spPr>
          <a:xfrm>
            <a:off x="0" y="1938599"/>
            <a:ext cx="7368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 i = 0; i &lt; row; i++)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CAFA2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j = 0; j &lt; col; 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j++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][j];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77383-6F2E-4CBD-AA35-DF0E6942E951}"/>
              </a:ext>
            </a:extLst>
          </p:cNvPr>
          <p:cNvSpPr txBox="1"/>
          <p:nvPr/>
        </p:nvSpPr>
        <p:spPr>
          <a:xfrm>
            <a:off x="865765" y="2722923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i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AFA2"/>
                </a:highlight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E8104-E58F-467C-867C-ACEFC8C861CF}"/>
              </a:ext>
            </a:extLst>
          </p:cNvPr>
          <p:cNvSpPr txBox="1"/>
          <p:nvPr/>
        </p:nvSpPr>
        <p:spPr>
          <a:xfrm>
            <a:off x="1300900" y="5092769"/>
            <a:ext cx="397346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arr2D[</a:t>
            </a:r>
            <a:r>
              <a:rPr lang="en-US" sz="2800" dirty="0">
                <a:solidFill>
                  <a:srgbClr val="000000"/>
                </a:solidFill>
                <a:highlight>
                  <a:srgbClr val="FCAFA2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][2];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DFC6-DC0C-4E35-AE0C-CA185C66D905}"/>
              </a:ext>
            </a:extLst>
          </p:cNvPr>
          <p:cNvSpPr txBox="1"/>
          <p:nvPr/>
        </p:nvSpPr>
        <p:spPr>
          <a:xfrm>
            <a:off x="1300900" y="4386692"/>
            <a:ext cx="870270" cy="706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j=2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B7932C8-F36B-4A09-92A6-1BE762CC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59200"/>
              </p:ext>
            </p:extLst>
          </p:nvPr>
        </p:nvGraphicFramePr>
        <p:xfrm>
          <a:off x="9531749" y="2516470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B3340B-6327-4A6C-AAC3-EB38A240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57524"/>
              </p:ext>
            </p:extLst>
          </p:nvPr>
        </p:nvGraphicFramePr>
        <p:xfrm>
          <a:off x="10744911" y="2516470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A6229-FAC8-4F03-86C2-0FA84DADCD1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274365" y="2963088"/>
            <a:ext cx="5383304" cy="23912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827841-EB0B-4692-92FF-3B81AFDBB2ED}"/>
              </a:ext>
            </a:extLst>
          </p:cNvPr>
          <p:cNvSpPr/>
          <p:nvPr/>
        </p:nvSpPr>
        <p:spPr>
          <a:xfrm flipV="1">
            <a:off x="10657669" y="2453034"/>
            <a:ext cx="1291767" cy="1020108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46D1F41-AD11-4BE8-9645-F007F6E3B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48692"/>
              </p:ext>
            </p:extLst>
          </p:nvPr>
        </p:nvGraphicFramePr>
        <p:xfrm>
          <a:off x="8327224" y="2508853"/>
          <a:ext cx="1191273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73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14810F1-B941-44FB-989D-B69EA452D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0169"/>
              </p:ext>
            </p:extLst>
          </p:nvPr>
        </p:nvGraphicFramePr>
        <p:xfrm>
          <a:off x="9402410" y="142591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CFE4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5E0191E-E6EA-4396-9DAA-A60E53713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23735"/>
              </p:ext>
            </p:extLst>
          </p:nvPr>
        </p:nvGraphicFramePr>
        <p:xfrm>
          <a:off x="8331475" y="142591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F528B90-9002-43A1-8D93-CBFE121B7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26888"/>
              </p:ext>
            </p:extLst>
          </p:nvPr>
        </p:nvGraphicFramePr>
        <p:xfrm>
          <a:off x="6851905" y="1471112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DB386E-8FFF-4B78-BBBE-D9D57F32586D}"/>
              </a:ext>
            </a:extLst>
          </p:cNvPr>
          <p:cNvCxnSpPr>
            <a:cxnSpLocks/>
          </p:cNvCxnSpPr>
          <p:nvPr/>
        </p:nvCxnSpPr>
        <p:spPr>
          <a:xfrm>
            <a:off x="7862555" y="1837695"/>
            <a:ext cx="4135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1AFB70A-29B1-46B0-8DA5-6A665F5DB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9638"/>
              </p:ext>
            </p:extLst>
          </p:nvPr>
        </p:nvGraphicFramePr>
        <p:xfrm>
          <a:off x="10473345" y="1431356"/>
          <a:ext cx="1032608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608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CFE8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C7A6F6-D7CC-40E6-A7B7-AD2278CEB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9015"/>
              </p:ext>
            </p:extLst>
          </p:nvPr>
        </p:nvGraphicFramePr>
        <p:xfrm>
          <a:off x="6867004" y="2494813"/>
          <a:ext cx="101591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910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D1A0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A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75775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D08C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A412E1-9291-4E94-A5E6-195C4FD7B44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892478" y="2961209"/>
            <a:ext cx="434746" cy="151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7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allocated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2851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AF2E4-5779-419D-81BE-E4FCB1C8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24</a:t>
            </a:fld>
            <a:endParaRPr lang="en-RW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A44A2-58F6-4724-A938-892F8470464D}"/>
              </a:ext>
            </a:extLst>
          </p:cNvPr>
          <p:cNvSpPr/>
          <p:nvPr/>
        </p:nvSpPr>
        <p:spPr>
          <a:xfrm>
            <a:off x="1152939" y="236501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 ;i++)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delete[]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arr2D[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arr2D;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6ACB6-499A-4F7D-9EF5-1A138DB489D2}"/>
              </a:ext>
            </a:extLst>
          </p:cNvPr>
          <p:cNvSpPr txBox="1"/>
          <p:nvPr/>
        </p:nvSpPr>
        <p:spPr>
          <a:xfrm>
            <a:off x="7661944" y="2905780"/>
            <a:ext cx="3973465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Deallocating each cell allocated using </a:t>
            </a:r>
            <a:r>
              <a:rPr lang="en-US" sz="2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endParaRPr lang="en-US" sz="2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C3850-EEF4-4678-ADBD-AC7192484A8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71932" y="3051222"/>
            <a:ext cx="1990012" cy="54705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2557A88-1AD2-485C-90E8-DB26A97B0481}"/>
              </a:ext>
            </a:extLst>
          </p:cNvPr>
          <p:cNvSpPr/>
          <p:nvPr/>
        </p:nvSpPr>
        <p:spPr>
          <a:xfrm flipV="1">
            <a:off x="1995865" y="2829157"/>
            <a:ext cx="3676065" cy="444129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2C728-C0DB-4E8F-BE20-3D36E52D59F3}"/>
              </a:ext>
            </a:extLst>
          </p:cNvPr>
          <p:cNvSpPr txBox="1"/>
          <p:nvPr/>
        </p:nvSpPr>
        <p:spPr>
          <a:xfrm>
            <a:off x="5811853" y="4521182"/>
            <a:ext cx="445858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Deallocating array of pointers created!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29F5E1-6FCA-42C4-8EB7-30B0F864B692}"/>
              </a:ext>
            </a:extLst>
          </p:cNvPr>
          <p:cNvCxnSpPr>
            <a:cxnSpLocks/>
          </p:cNvCxnSpPr>
          <p:nvPr/>
        </p:nvCxnSpPr>
        <p:spPr>
          <a:xfrm flipH="1" flipV="1">
            <a:off x="4704523" y="3780706"/>
            <a:ext cx="1107330" cy="7294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B37DD-28DC-46C8-A718-184085A45E77}"/>
              </a:ext>
            </a:extLst>
          </p:cNvPr>
          <p:cNvSpPr/>
          <p:nvPr/>
        </p:nvSpPr>
        <p:spPr>
          <a:xfrm flipV="1">
            <a:off x="1152939" y="3276921"/>
            <a:ext cx="3676065" cy="444129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099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2D array to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6438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205B-0DDF-4B09-83DA-3CF40BB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26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67FB6-3DBB-4C06-99DB-89501138529F}"/>
              </a:ext>
            </a:extLst>
          </p:cNvPr>
          <p:cNvSpPr/>
          <p:nvPr/>
        </p:nvSpPr>
        <p:spPr>
          <a:xfrm>
            <a:off x="5824331" y="-106958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m;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No. of rows: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No. of columns: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[n];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show(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n, m);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F51CC-CAE0-4311-9E1A-96CA63EA6235}"/>
              </a:ext>
            </a:extLst>
          </p:cNvPr>
          <p:cNvSpPr/>
          <p:nvPr/>
        </p:nvSpPr>
        <p:spPr>
          <a:xfrm>
            <a:off x="271669" y="75207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show(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189-644E-4A87-9E0A-CA852A8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D055-D611-45AC-970D-6B739D29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dynamic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ACD-3E3B-4034-8555-A78720E5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2017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dynamic array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Doing everything in 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7513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304-9D5A-4CE5-9B33-DE127CE4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251A2-B813-43B8-B6EA-E6EB13D33746}"/>
              </a:ext>
            </a:extLst>
          </p:cNvPr>
          <p:cNvSpPr/>
          <p:nvPr/>
        </p:nvSpPr>
        <p:spPr>
          <a:xfrm>
            <a:off x="120454" y="197346"/>
            <a:ext cx="549153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[][3])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2; i++)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j=0 ; j&lt;3 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[2][3] = {1,2,3,4,5,6};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05FF1A73-DB52-44E5-8AAE-C53036D8BB72}"/>
              </a:ext>
            </a:extLst>
          </p:cNvPr>
          <p:cNvGraphicFramePr>
            <a:graphicFrameLocks noGrp="1"/>
          </p:cNvGraphicFramePr>
          <p:nvPr/>
        </p:nvGraphicFramePr>
        <p:xfrm>
          <a:off x="9348566" y="891671"/>
          <a:ext cx="24858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0">
                  <a:extLst>
                    <a:ext uri="{9D8B030D-6E8A-4147-A177-3AD203B41FA5}">
                      <a16:colId xmlns:a16="http://schemas.microsoft.com/office/drawing/2014/main" val="4063885129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1169098823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2332436617"/>
                    </a:ext>
                  </a:extLst>
                </a:gridCol>
              </a:tblGrid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1844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8561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2575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433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742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 -858993460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0520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007CFE78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1636287196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996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8191644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711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3485315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9546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1456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6819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4112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3059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5785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3563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C7C8ADF-CB4D-4862-B4B5-0EE0E9498F91}"/>
              </a:ext>
            </a:extLst>
          </p:cNvPr>
          <p:cNvGraphicFramePr>
            <a:graphicFrameLocks noGrp="1"/>
          </p:cNvGraphicFramePr>
          <p:nvPr/>
        </p:nvGraphicFramePr>
        <p:xfrm>
          <a:off x="5611988" y="2294567"/>
          <a:ext cx="3597518" cy="249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1129935">
                  <a:extLst>
                    <a:ext uri="{9D8B030D-6E8A-4147-A177-3AD203B41FA5}">
                      <a16:colId xmlns:a16="http://schemas.microsoft.com/office/drawing/2014/main" val="2550655823"/>
                    </a:ext>
                  </a:extLst>
                </a:gridCol>
                <a:gridCol w="1160894">
                  <a:extLst>
                    <a:ext uri="{9D8B030D-6E8A-4147-A177-3AD203B41FA5}">
                      <a16:colId xmlns:a16="http://schemas.microsoft.com/office/drawing/2014/main" val="2080526618"/>
                    </a:ext>
                  </a:extLst>
                </a:gridCol>
              </a:tblGrid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59804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591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70633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ysClr val="windowText" lastClr="000000"/>
                          </a:solidFill>
                        </a:rPr>
                        <a:t>1,1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56149"/>
                  </a:ext>
                </a:extLst>
              </a:tr>
              <a:tr h="351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3823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4657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81C8753-8E7D-44E4-B0A9-DF0FA3B6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88" y="277137"/>
            <a:ext cx="10515600" cy="771344"/>
          </a:xfrm>
        </p:spPr>
        <p:txBody>
          <a:bodyPr/>
          <a:lstStyle/>
          <a:p>
            <a:pPr algn="ctr"/>
            <a:r>
              <a:rPr lang="en-US" b="1" dirty="0"/>
              <a:t>2D array (static)  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22850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0E05-FD00-471F-BCA0-CEE338E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" y="359446"/>
            <a:ext cx="10515600" cy="771344"/>
          </a:xfrm>
        </p:spPr>
        <p:txBody>
          <a:bodyPr/>
          <a:lstStyle/>
          <a:p>
            <a:r>
              <a:rPr lang="en-US" dirty="0"/>
              <a:t>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07F4-28AE-4295-836A-07ACF336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2" y="1094692"/>
            <a:ext cx="10515600" cy="4570233"/>
          </a:xfrm>
        </p:spPr>
        <p:txBody>
          <a:bodyPr/>
          <a:lstStyle/>
          <a:p>
            <a:r>
              <a:rPr lang="en-US" dirty="0"/>
              <a:t>Can be thought of as </a:t>
            </a:r>
            <a:r>
              <a:rPr lang="en-US" b="1" dirty="0"/>
              <a:t>an</a:t>
            </a:r>
            <a:r>
              <a:rPr lang="en-US" dirty="0"/>
              <a:t> </a:t>
            </a:r>
            <a:r>
              <a:rPr lang="en-US" b="1" dirty="0"/>
              <a:t>array of arrays</a:t>
            </a:r>
          </a:p>
          <a:p>
            <a:r>
              <a:rPr lang="en-US" dirty="0"/>
              <a:t>We first create a one-dimensional dynamic </a:t>
            </a:r>
            <a:r>
              <a:rPr lang="en-US" dirty="0">
                <a:highlight>
                  <a:srgbClr val="FFFF00"/>
                </a:highlight>
              </a:rPr>
              <a:t>array of pointers of type </a:t>
            </a:r>
            <a:r>
              <a:rPr lang="en-US" i="1" dirty="0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*</a:t>
            </a:r>
            <a:r>
              <a:rPr lang="en-US" dirty="0"/>
              <a:t>, which is the type for a one-dimensional array of </a:t>
            </a:r>
            <a:r>
              <a:rPr lang="en-US" i="1" dirty="0" err="1"/>
              <a:t>int</a:t>
            </a:r>
            <a:r>
              <a:rPr lang="en-US" dirty="0" err="1"/>
              <a:t>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you create a </a:t>
            </a:r>
            <a:r>
              <a:rPr lang="en-US" dirty="0">
                <a:highlight>
                  <a:srgbClr val="FFFF00"/>
                </a:highlight>
              </a:rPr>
              <a:t>dynamic array of </a:t>
            </a:r>
            <a:r>
              <a:rPr lang="en-US" i="1" dirty="0" err="1">
                <a:highlight>
                  <a:srgbClr val="FFFF00"/>
                </a:highlight>
              </a:rPr>
              <a:t>int</a:t>
            </a:r>
            <a:r>
              <a:rPr lang="en-US" dirty="0" err="1"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 for each indexed variable of the array of pointers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339B-4733-4AB2-BBF4-1A19C10D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7670" y="6356350"/>
            <a:ext cx="1176130" cy="365125"/>
          </a:xfrm>
        </p:spPr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41816A-C6B8-45B9-8CE2-1BD2A272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3809"/>
              </p:ext>
            </p:extLst>
          </p:nvPr>
        </p:nvGraphicFramePr>
        <p:xfrm>
          <a:off x="3007100" y="2564102"/>
          <a:ext cx="1994450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59481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D360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D364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1004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BB1DFD3-8E78-48D2-85FD-805AEDEB660B}"/>
              </a:ext>
            </a:extLst>
          </p:cNvPr>
          <p:cNvSpPr/>
          <p:nvPr/>
        </p:nvSpPr>
        <p:spPr>
          <a:xfrm>
            <a:off x="1630017" y="2665973"/>
            <a:ext cx="1509605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2DArray</a:t>
            </a:r>
            <a:endParaRPr lang="en-RW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A54D0-718D-49AB-901C-5EA540B55644}"/>
              </a:ext>
            </a:extLst>
          </p:cNvPr>
          <p:cNvSpPr/>
          <p:nvPr/>
        </p:nvSpPr>
        <p:spPr>
          <a:xfrm>
            <a:off x="7076661" y="2945952"/>
            <a:ext cx="437321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Contents will be an </a:t>
            </a:r>
            <a:r>
              <a:rPr lang="en-US" sz="2000" b="1" dirty="0">
                <a:highlight>
                  <a:srgbClr val="FFFF00"/>
                </a:highlight>
              </a:rPr>
              <a:t>address</a:t>
            </a:r>
            <a:r>
              <a:rPr lang="en-US" sz="2000" b="1" dirty="0"/>
              <a:t>, as it is an array of pointers</a:t>
            </a:r>
            <a:endParaRPr lang="en-RW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CAA67B-376F-4291-8502-8F2DE9E10C6E}"/>
              </a:ext>
            </a:extLst>
          </p:cNvPr>
          <p:cNvCxnSpPr>
            <a:cxnSpLocks/>
          </p:cNvCxnSpPr>
          <p:nvPr/>
        </p:nvCxnSpPr>
        <p:spPr>
          <a:xfrm flipV="1">
            <a:off x="5045051" y="3216876"/>
            <a:ext cx="2150880" cy="8301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E36B3C-DAA3-4CF3-B7E8-9F7BC9BA7980}"/>
              </a:ext>
            </a:extLst>
          </p:cNvPr>
          <p:cNvSpPr/>
          <p:nvPr/>
        </p:nvSpPr>
        <p:spPr>
          <a:xfrm>
            <a:off x="3056942" y="3184394"/>
            <a:ext cx="1988109" cy="351377"/>
          </a:xfrm>
          <a:prstGeom prst="rect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F14465-762E-4060-B29A-99467C235C5D}"/>
              </a:ext>
            </a:extLst>
          </p:cNvPr>
          <p:cNvCxnSpPr>
            <a:cxnSpLocks/>
          </p:cNvCxnSpPr>
          <p:nvPr/>
        </p:nvCxnSpPr>
        <p:spPr>
          <a:xfrm>
            <a:off x="3507451" y="4850746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33BD63-7A96-448F-B047-BE99105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7491"/>
              </p:ext>
            </p:extLst>
          </p:nvPr>
        </p:nvGraphicFramePr>
        <p:xfrm>
          <a:off x="3020352" y="4525371"/>
          <a:ext cx="19944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68BDF43-257A-448F-A729-CA11C2BD4CFF}"/>
              </a:ext>
            </a:extLst>
          </p:cNvPr>
          <p:cNvSpPr/>
          <p:nvPr/>
        </p:nvSpPr>
        <p:spPr>
          <a:xfrm>
            <a:off x="1736603" y="4387672"/>
            <a:ext cx="1509605" cy="464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2DArray</a:t>
            </a:r>
            <a:endParaRPr lang="en-RW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FCA62A-8405-41D3-9008-37CE79E09B29}"/>
              </a:ext>
            </a:extLst>
          </p:cNvPr>
          <p:cNvCxnSpPr>
            <a:cxnSpLocks/>
          </p:cNvCxnSpPr>
          <p:nvPr/>
        </p:nvCxnSpPr>
        <p:spPr>
          <a:xfrm>
            <a:off x="4516188" y="4827068"/>
            <a:ext cx="0" cy="4685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7ADFE80-4779-49EC-9DA2-268E7C6F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7596"/>
              </p:ext>
            </p:extLst>
          </p:nvPr>
        </p:nvGraphicFramePr>
        <p:xfrm>
          <a:off x="2883953" y="5344170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2340796-2B04-43E0-9DEE-14D3D59A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5884"/>
              </p:ext>
            </p:extLst>
          </p:nvPr>
        </p:nvGraphicFramePr>
        <p:xfrm>
          <a:off x="4123461" y="5344170"/>
          <a:ext cx="987850" cy="747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85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156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3F6202C-15B6-40EC-9477-C8271B94C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08300"/>
              </p:ext>
            </p:extLst>
          </p:nvPr>
        </p:nvGraphicFramePr>
        <p:xfrm>
          <a:off x="10350908" y="4757806"/>
          <a:ext cx="1088006" cy="1234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003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  <a:gridCol w="544003">
                  <a:extLst>
                    <a:ext uri="{9D8B030D-6E8A-4147-A177-3AD203B41FA5}">
                      <a16:colId xmlns:a16="http://schemas.microsoft.com/office/drawing/2014/main" val="1134443772"/>
                    </a:ext>
                  </a:extLst>
                </a:gridCol>
              </a:tblGrid>
              <a:tr h="411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411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58299"/>
                  </a:ext>
                </a:extLst>
              </a:tr>
              <a:tr h="411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23650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5AA3230-F9AF-4753-9DF5-548EA7511D70}"/>
              </a:ext>
            </a:extLst>
          </p:cNvPr>
          <p:cNvSpPr/>
          <p:nvPr/>
        </p:nvSpPr>
        <p:spPr>
          <a:xfrm>
            <a:off x="10121377" y="4292935"/>
            <a:ext cx="1509605" cy="464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</a:rPr>
              <a:t>2x3 array</a:t>
            </a:r>
            <a:endParaRPr lang="en-RW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7C9837-C48A-43E4-B788-FB4BFC18F2F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224073" y="4965370"/>
            <a:ext cx="68577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FD6F03-99BA-4900-92E0-7FCE476E5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746"/>
              </p:ext>
            </p:extLst>
          </p:nvPr>
        </p:nvGraphicFramePr>
        <p:xfrm>
          <a:off x="6230520" y="4886018"/>
          <a:ext cx="997225" cy="623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225">
                  <a:extLst>
                    <a:ext uri="{9D8B030D-6E8A-4147-A177-3AD203B41FA5}">
                      <a16:colId xmlns:a16="http://schemas.microsoft.com/office/drawing/2014/main" val="3702093260"/>
                    </a:ext>
                  </a:extLst>
                </a:gridCol>
              </a:tblGrid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  <a:tr h="212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531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150A385-E4DE-4DF6-BBC6-68AF0FA6EB45}"/>
              </a:ext>
            </a:extLst>
          </p:cNvPr>
          <p:cNvSpPr/>
          <p:nvPr/>
        </p:nvSpPr>
        <p:spPr>
          <a:xfrm>
            <a:off x="5885066" y="4362197"/>
            <a:ext cx="1509605" cy="464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2DArray</a:t>
            </a:r>
            <a:endParaRPr lang="en-RW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5036F80-4D91-4DCD-B9B7-D95B82877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15910"/>
              </p:ext>
            </p:extLst>
          </p:nvPr>
        </p:nvGraphicFramePr>
        <p:xfrm>
          <a:off x="7909851" y="4779461"/>
          <a:ext cx="1509600" cy="371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200">
                  <a:extLst>
                    <a:ext uri="{9D8B030D-6E8A-4147-A177-3AD203B41FA5}">
                      <a16:colId xmlns:a16="http://schemas.microsoft.com/office/drawing/2014/main" val="569457352"/>
                    </a:ext>
                  </a:extLst>
                </a:gridCol>
                <a:gridCol w="503200">
                  <a:extLst>
                    <a:ext uri="{9D8B030D-6E8A-4147-A177-3AD203B41FA5}">
                      <a16:colId xmlns:a16="http://schemas.microsoft.com/office/drawing/2014/main" val="709069927"/>
                    </a:ext>
                  </a:extLst>
                </a:gridCol>
                <a:gridCol w="50320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371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E1F2160-8F1A-4CC7-BF49-628EE2055CD3}"/>
              </a:ext>
            </a:extLst>
          </p:cNvPr>
          <p:cNvSpPr/>
          <p:nvPr/>
        </p:nvSpPr>
        <p:spPr>
          <a:xfrm>
            <a:off x="5130263" y="5031035"/>
            <a:ext cx="1509605" cy="5890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OR</a:t>
            </a:r>
            <a:endParaRPr lang="en-RW" sz="2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EAEB4E-92A8-4504-9BE4-69A2DB904D3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212550" y="5398700"/>
            <a:ext cx="68577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AC7E213-F663-4C23-90D4-881D0971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77292"/>
              </p:ext>
            </p:extLst>
          </p:nvPr>
        </p:nvGraphicFramePr>
        <p:xfrm>
          <a:off x="7898328" y="5212791"/>
          <a:ext cx="1509600" cy="371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200">
                  <a:extLst>
                    <a:ext uri="{9D8B030D-6E8A-4147-A177-3AD203B41FA5}">
                      <a16:colId xmlns:a16="http://schemas.microsoft.com/office/drawing/2014/main" val="569457352"/>
                    </a:ext>
                  </a:extLst>
                </a:gridCol>
                <a:gridCol w="503200">
                  <a:extLst>
                    <a:ext uri="{9D8B030D-6E8A-4147-A177-3AD203B41FA5}">
                      <a16:colId xmlns:a16="http://schemas.microsoft.com/office/drawing/2014/main" val="709069927"/>
                    </a:ext>
                  </a:extLst>
                </a:gridCol>
                <a:gridCol w="503200">
                  <a:extLst>
                    <a:ext uri="{9D8B030D-6E8A-4147-A177-3AD203B41FA5}">
                      <a16:colId xmlns:a16="http://schemas.microsoft.com/office/drawing/2014/main" val="249854267"/>
                    </a:ext>
                  </a:extLst>
                </a:gridCol>
              </a:tblGrid>
              <a:tr h="371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4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0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2CEC-6FF7-427D-8708-3305EE1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36FE6-215D-44B6-9E69-F6E3AF2BF3AF}"/>
              </a:ext>
            </a:extLst>
          </p:cNvPr>
          <p:cNvSpPr/>
          <p:nvPr/>
        </p:nvSpPr>
        <p:spPr>
          <a:xfrm>
            <a:off x="357809" y="109337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row, col;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1 (# of rows:)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row;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2 (# of cols:)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arr2D[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87343-8440-402D-8DBA-1763728ACC37}"/>
              </a:ext>
            </a:extLst>
          </p:cNvPr>
          <p:cNvSpPr/>
          <p:nvPr/>
        </p:nvSpPr>
        <p:spPr>
          <a:xfrm>
            <a:off x="6453809" y="29656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col;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arr2D[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0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D15-8DD9-4B71-9190-3A67200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328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FD92-8B51-4153-A640-1DA93EE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9253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0A41-ED3F-4777-9B9B-3DA3D3D5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95523"/>
            <a:ext cx="10515600" cy="771344"/>
          </a:xfrm>
        </p:spPr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84-0E95-497E-ADB3-D6895326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95108-915E-4E80-BB44-AECD789069ED}"/>
              </a:ext>
            </a:extLst>
          </p:cNvPr>
          <p:cNvSpPr/>
          <p:nvPr/>
        </p:nvSpPr>
        <p:spPr>
          <a:xfrm>
            <a:off x="357809" y="1252492"/>
            <a:ext cx="84548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size = 3;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row, col;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1 (# of rows:)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row;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dimension 2 (# of cols:)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**arr2D;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*[row];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values: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row;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arr2D[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[col];</a:t>
            </a:r>
          </a:p>
        </p:txBody>
      </p:sp>
    </p:spTree>
    <p:extLst>
      <p:ext uri="{BB962C8B-B14F-4D97-AF65-F5344CB8AC3E}">
        <p14:creationId xmlns:p14="http://schemas.microsoft.com/office/powerpoint/2010/main" val="296272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1732</Words>
  <Application>Microsoft Office PowerPoint</Application>
  <PresentationFormat>Widescreen</PresentationFormat>
  <Paragraphs>656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Programming fundamentals</vt:lpstr>
      <vt:lpstr>Recap</vt:lpstr>
      <vt:lpstr>Agenda</vt:lpstr>
      <vt:lpstr>2D dynamic array Doing everything in main()</vt:lpstr>
      <vt:lpstr>2D array (static)  </vt:lpstr>
      <vt:lpstr>2D array</vt:lpstr>
      <vt:lpstr>PowerPoint Presentation</vt:lpstr>
      <vt:lpstr>Declaration</vt:lpstr>
      <vt:lpstr>Declaration</vt:lpstr>
      <vt:lpstr>PowerPoint Presentation</vt:lpstr>
      <vt:lpstr>OR</vt:lpstr>
      <vt:lpstr>PowerPoint Presentation</vt:lpstr>
      <vt:lpstr>PowerPoint Presentation</vt:lpstr>
      <vt:lpstr>PowerPoint Presentation</vt:lpstr>
      <vt:lpstr>PowerPoint Presentation</vt:lpstr>
      <vt:lpstr>Taking input (same procedure as studied for static 2D array)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allocated memory</vt:lpstr>
      <vt:lpstr>PowerPoint Presentation</vt:lpstr>
      <vt:lpstr>Passing 2D array to a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Nauman Warraich</dc:creator>
  <cp:lastModifiedBy>Harry Armington</cp:lastModifiedBy>
  <cp:revision>536</cp:revision>
  <cp:lastPrinted>2019-09-15T17:17:36Z</cp:lastPrinted>
  <dcterms:created xsi:type="dcterms:W3CDTF">2019-09-13T16:36:02Z</dcterms:created>
  <dcterms:modified xsi:type="dcterms:W3CDTF">2020-05-12T09:30:09Z</dcterms:modified>
</cp:coreProperties>
</file>