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70" r:id="rId3"/>
    <p:sldId id="538" r:id="rId4"/>
    <p:sldId id="544" r:id="rId5"/>
    <p:sldId id="542" r:id="rId6"/>
    <p:sldId id="543" r:id="rId7"/>
    <p:sldId id="545" r:id="rId8"/>
    <p:sldId id="546" r:id="rId9"/>
    <p:sldId id="539" r:id="rId10"/>
    <p:sldId id="541" r:id="rId11"/>
    <p:sldId id="547" r:id="rId12"/>
    <p:sldId id="548" r:id="rId13"/>
    <p:sldId id="473" r:id="rId14"/>
    <p:sldId id="549" r:id="rId15"/>
    <p:sldId id="550" r:id="rId16"/>
    <p:sldId id="557" r:id="rId17"/>
    <p:sldId id="551" r:id="rId18"/>
    <p:sldId id="552" r:id="rId19"/>
    <p:sldId id="553" r:id="rId20"/>
    <p:sldId id="554" r:id="rId21"/>
    <p:sldId id="556" r:id="rId22"/>
    <p:sldId id="558" r:id="rId23"/>
    <p:sldId id="559" r:id="rId24"/>
    <p:sldId id="561" r:id="rId25"/>
    <p:sldId id="560" r:id="rId26"/>
    <p:sldId id="562" r:id="rId27"/>
    <p:sldId id="563" r:id="rId28"/>
    <p:sldId id="564" r:id="rId29"/>
    <p:sldId id="565" r:id="rId30"/>
  </p:sldIdLst>
  <p:sldSz cx="12192000" cy="6858000"/>
  <p:notesSz cx="9601200" cy="73152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FA2"/>
    <a:srgbClr val="71C1BF"/>
    <a:srgbClr val="FECECE"/>
    <a:srgbClr val="C068AF"/>
    <a:srgbClr val="A53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663DC6-BFB1-4DB3-8BD9-EBE85774A9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B97B5-AC0D-4F0E-9FE2-94E071CA1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3989B02-B486-4123-B917-47FE77C9084C}" type="datetimeFigureOut">
              <a:rPr lang="en-RW" smtClean="0"/>
              <a:t>05/05/2020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A24D-B66C-43F8-8369-159052C481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36AE-904C-47EC-8F7A-4487A1AECF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79E4C5-D7EC-4C04-8917-809BC50FA0C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24354372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51752C-3C2E-4DFF-901A-0724505B9891}" type="datetimeFigureOut">
              <a:rPr lang="en-RW" smtClean="0"/>
              <a:t>05/05/2020</a:t>
            </a:fld>
            <a:endParaRPr lang="en-R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R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521FE48-8834-4F9D-8EF1-C31ACD56AD4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848597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125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8419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66A5-B71B-4EDB-8BB2-8EA9F33E9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4ECBF-A10C-4CA8-8F16-45BE0827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D9CB-ABA7-4D18-B23E-24A03097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1CC2-375A-43C2-B54C-06166A88DD25}" type="datetime8">
              <a:rPr lang="en-RW" smtClean="0"/>
              <a:t>05/05/2020 11:32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A5C6-104E-4766-96E7-5ECE7FA5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069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B352-298F-49F4-AF82-223C1B91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9EE38-F5B2-4F9F-92AD-B5090E78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800F-239F-4E89-9956-C6D3BB7E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085C-22D9-4973-AB13-7E23D2D2F391}" type="datetime8">
              <a:rPr lang="en-RW" smtClean="0"/>
              <a:t>05/05/2020 11:32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6425-EC2A-4BBB-B7F6-328BF216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1021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CA580-3E14-4733-A1EC-890637F90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FB601-2F83-4884-B64A-B964B5B1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FB86-9439-49F1-95F0-837B6255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880E-3711-4A83-A9F0-C8D44DF8659E}" type="datetime8">
              <a:rPr lang="en-RW" smtClean="0"/>
              <a:t>05/05/2020 11:32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14D3-EFF4-4807-8515-1845F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1731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9B2C-00D9-4EA9-A46A-C5ABDC39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9FA6-0340-445B-B092-915F48F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4FCD-7596-4A29-B67E-D82356D2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9BB-5CC9-4B93-B1A6-9BFD523D06C7}" type="datetime8">
              <a:rPr lang="en-RW" smtClean="0"/>
              <a:t>05/05/2020 11:32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225E-33C1-423E-B547-854A4B0E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085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0094-C370-4767-8BA3-EED7264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F93F-D78B-489F-B742-9A286857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20CA-ECF5-4FBB-BD16-7CDCC21D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C7EC-F785-4EB0-9D87-19A46F231166}" type="datetime8">
              <a:rPr lang="en-RW" smtClean="0"/>
              <a:t>05/05/2020 11:32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D86C-9A7B-444C-8E5E-C246AB4A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44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902-4EDF-408A-B392-281E9AD0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649D-BE32-40DA-B4AB-139526A69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59DBA-7518-4F83-8F70-AA38F53D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20BA-B50B-445D-8A31-9FDCF556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B6C0-305B-4B67-A451-48FED8A9F7E6}" type="datetime8">
              <a:rPr lang="en-RW" smtClean="0"/>
              <a:t>05/05/2020 11:32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B382-C57B-46D3-8FF0-2DC8C749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65825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9272-1DCE-411E-8CB6-77584791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ED0E9-60F3-478E-8E58-02DF12D3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65CB-6866-4FFF-B09E-BEE052DB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14CCB-5B47-4623-93F4-0F986CEB4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B957C-81EB-44B7-9AFB-A99961A39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9FA36-1527-4EDE-9751-D4F7B7C7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D3A-6854-42E0-B0BD-16C1ACDB3B51}" type="datetime8">
              <a:rPr lang="en-RW" smtClean="0"/>
              <a:t>05/05/2020 11:32</a:t>
            </a:fld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6EFF4-E10A-4754-8381-31DFB89C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047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097A-D5CB-4B64-9263-53F15B4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C7AEB-54B0-4DDB-9ED1-D3877915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4A3A-B418-4655-8F19-A6D0A1D0AFBC}" type="datetime8">
              <a:rPr lang="en-RW" smtClean="0"/>
              <a:t>05/05/2020 11:32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ABB57-A18F-4109-807A-BFB36F0B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260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E4A44-EB8F-4F0E-8A4B-BFA9E5F8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3CA-3CB2-4ADF-AFF2-04C413F5AFFA}" type="datetime8">
              <a:rPr lang="en-RW" smtClean="0"/>
              <a:t>05/05/2020 11:32</a:t>
            </a:fld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9D14-9F96-4B22-AACD-FD9B780D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369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FDCD-E54E-4C73-ADD7-39DCDE99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E3F5-818D-49DD-91D5-597FED5E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F50BB-7DC4-4146-A558-4519BA58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2E37-DF7A-4164-B19E-3D0B6C5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898-44DF-464E-A38F-BB6B5CA4F63C}" type="datetime8">
              <a:rPr lang="en-RW" smtClean="0"/>
              <a:t>05/05/2020 11:32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214-8839-4E80-B705-EDBA07A0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1766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947A-7A76-4439-9DF6-88D1ADC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6EA98-5C91-4276-B974-04C901132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BF78E-3F16-4228-A0DE-2F714BDE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4825-159B-4AA1-B5B9-707ACBE6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2E3D-B2A7-4876-A27D-B46F0A63BB5F}" type="datetime8">
              <a:rPr lang="en-RW" smtClean="0"/>
              <a:t>05/05/2020 11:32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FAB7-2432-4C7F-8866-CA71D446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4362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C6023-CD1F-4364-994A-49572CAE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008"/>
            <a:ext cx="10515600" cy="77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R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8ED97-2F41-4B64-AD85-692DFBB5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5108"/>
            <a:ext cx="10515600" cy="457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611E-02A6-4AE8-84DD-F05DF214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90400-31F5-454D-8985-E7A1D227F386}" type="datetime8">
              <a:rPr lang="en-RW" smtClean="0"/>
              <a:t>05/05/2020 11:32</a:t>
            </a:fld>
            <a:endParaRPr lang="en-R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F44A-883B-4DE9-9913-7AC35D005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1354-0F4F-4118-983A-17CBBA946E76}" type="slidenum">
              <a:rPr lang="en-RW" smtClean="0"/>
              <a:pPr/>
              <a:t>‹#›</a:t>
            </a:fld>
            <a:endParaRPr lang="en-R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4A46A-6035-41F1-B31F-6B072AC249DB}"/>
              </a:ext>
            </a:extLst>
          </p:cNvPr>
          <p:cNvSpPr/>
          <p:nvPr userDrawn="1"/>
        </p:nvSpPr>
        <p:spPr>
          <a:xfrm>
            <a:off x="0" y="0"/>
            <a:ext cx="8464731" cy="2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AE333-41A0-4EF2-BB31-6DAB38E5D233}"/>
              </a:ext>
            </a:extLst>
          </p:cNvPr>
          <p:cNvSpPr/>
          <p:nvPr userDrawn="1"/>
        </p:nvSpPr>
        <p:spPr>
          <a:xfrm>
            <a:off x="8464731" y="-633"/>
            <a:ext cx="3727269" cy="2214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D3A76-6AA7-4C51-BDCB-5F56475EB514}"/>
              </a:ext>
            </a:extLst>
          </p:cNvPr>
          <p:cNvSpPr/>
          <p:nvPr userDrawn="1"/>
        </p:nvSpPr>
        <p:spPr>
          <a:xfrm rot="16200000" flipH="1">
            <a:off x="895439" y="-895439"/>
            <a:ext cx="220802" cy="2011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3A7633-47B9-48F0-B25D-F27B1A74E3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97" y="246926"/>
            <a:ext cx="1359804" cy="135980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8E20FD-5F89-4FB8-8499-63B7D05DD7BE}"/>
              </a:ext>
            </a:extLst>
          </p:cNvPr>
          <p:cNvCxnSpPr/>
          <p:nvPr userDrawn="1"/>
        </p:nvCxnSpPr>
        <p:spPr>
          <a:xfrm>
            <a:off x="0" y="6333719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6E49-EF0C-4CA0-8E37-E39E4C9B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579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fundamentals</a:t>
            </a:r>
            <a:endParaRPr lang="en-R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9EC75-FBCE-4173-A007-BA1EBF80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</a:t>
            </a:fld>
            <a:endParaRPr lang="en-R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243FCD-FD3C-4A49-AC50-77F16500E573}"/>
              </a:ext>
            </a:extLst>
          </p:cNvPr>
          <p:cNvSpPr txBox="1">
            <a:spLocks/>
          </p:cNvSpPr>
          <p:nvPr/>
        </p:nvSpPr>
        <p:spPr>
          <a:xfrm>
            <a:off x="750278" y="3429000"/>
            <a:ext cx="10716065" cy="1403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Lecture 22: </a:t>
            </a:r>
            <a:r>
              <a:rPr lang="en-US" sz="4400" i="1" dirty="0"/>
              <a:t>2D dynamic array using pointers, using functions with dynamic arrays</a:t>
            </a:r>
            <a:endParaRPr lang="en-RW" sz="4400" dirty="0"/>
          </a:p>
        </p:txBody>
      </p:sp>
    </p:spTree>
    <p:extLst>
      <p:ext uri="{BB962C8B-B14F-4D97-AF65-F5344CB8AC3E}">
        <p14:creationId xmlns:p14="http://schemas.microsoft.com/office/powerpoint/2010/main" val="121198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6A6A-65F7-4974-A129-765EE92D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49" y="164747"/>
            <a:ext cx="10515600" cy="771344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726C9-ADB2-4E70-99CB-865EF7D7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10</a:t>
            </a:fld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161BD-5B4E-44FE-87F2-A6348BD61019}"/>
              </a:ext>
            </a:extLst>
          </p:cNvPr>
          <p:cNvSpPr/>
          <p:nvPr/>
        </p:nvSpPr>
        <p:spPr>
          <a:xfrm>
            <a:off x="119270" y="430080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takeInput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[], </a:t>
            </a:r>
            <a:r>
              <a:rPr lang="en-US" sz="1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* marks;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pPr lvl="1"/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"Enter the size:"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marks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</a:p>
          <a:p>
            <a:pPr lvl="1"/>
            <a:r>
              <a:rPr lang="en-US" sz="1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takeInput</a:t>
            </a: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marks,size</a:t>
            </a: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0B8876-7C8D-4D2B-A866-13F8FFF91B1C}"/>
              </a:ext>
            </a:extLst>
          </p:cNvPr>
          <p:cNvSpPr/>
          <p:nvPr/>
        </p:nvSpPr>
        <p:spPr>
          <a:xfrm>
            <a:off x="119270" y="399567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[],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elements:"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;;</a:t>
            </a:r>
          </a:p>
          <a:p>
            <a:pPr lvl="2"/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4FB51B-7CBB-4554-95DD-327AE8999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83626"/>
              </p:ext>
            </p:extLst>
          </p:nvPr>
        </p:nvGraphicFramePr>
        <p:xfrm>
          <a:off x="9081054" y="980211"/>
          <a:ext cx="2991675" cy="1173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225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  <a:gridCol w="997225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  <a:gridCol w="997225">
                  <a:extLst>
                    <a:ext uri="{9D8B030D-6E8A-4147-A177-3AD203B41FA5}">
                      <a16:colId xmlns:a16="http://schemas.microsoft.com/office/drawing/2014/main" val="4080944880"/>
                    </a:ext>
                  </a:extLst>
                </a:gridCol>
              </a:tblGrid>
              <a:tr h="391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391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391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D360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D364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D368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444F2479-86CC-4237-8F85-E4055352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49300"/>
              </p:ext>
            </p:extLst>
          </p:nvPr>
        </p:nvGraphicFramePr>
        <p:xfrm>
          <a:off x="7075290" y="1301299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D360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FC0C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03EE1-132B-4B94-9F92-379F89FB5F75}"/>
              </a:ext>
            </a:extLst>
          </p:cNvPr>
          <p:cNvCxnSpPr>
            <a:cxnSpLocks/>
          </p:cNvCxnSpPr>
          <p:nvPr/>
        </p:nvCxnSpPr>
        <p:spPr>
          <a:xfrm>
            <a:off x="8384254" y="1641328"/>
            <a:ext cx="73556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515599A-64A3-4A2C-B115-B4086308F009}"/>
              </a:ext>
            </a:extLst>
          </p:cNvPr>
          <p:cNvSpPr/>
          <p:nvPr/>
        </p:nvSpPr>
        <p:spPr>
          <a:xfrm>
            <a:off x="5716340" y="751283"/>
            <a:ext cx="1195730" cy="589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size</a:t>
            </a:r>
            <a:endParaRPr lang="en-RW" sz="2400" b="1" dirty="0"/>
          </a:p>
        </p:txBody>
      </p:sp>
      <p:graphicFrame>
        <p:nvGraphicFramePr>
          <p:cNvPr id="13" name="Table 16">
            <a:extLst>
              <a:ext uri="{FF2B5EF4-FFF2-40B4-BE49-F238E27FC236}">
                <a16:creationId xmlns:a16="http://schemas.microsoft.com/office/drawing/2014/main" id="{6BB1D68E-0B65-49B3-9C57-D2961A719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104636"/>
              </p:ext>
            </p:extLst>
          </p:nvPr>
        </p:nvGraphicFramePr>
        <p:xfrm>
          <a:off x="5613149" y="1290679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00FFF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44A1E1B-8AAD-4185-9FE2-970CEB7CA716}"/>
              </a:ext>
            </a:extLst>
          </p:cNvPr>
          <p:cNvSpPr txBox="1"/>
          <p:nvPr/>
        </p:nvSpPr>
        <p:spPr>
          <a:xfrm>
            <a:off x="9846573" y="2381043"/>
            <a:ext cx="2361030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After function call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166C218-A393-4AA4-AE91-C0F352082991}"/>
              </a:ext>
            </a:extLst>
          </p:cNvPr>
          <p:cNvSpPr/>
          <p:nvPr/>
        </p:nvSpPr>
        <p:spPr>
          <a:xfrm rot="3255066">
            <a:off x="9022089" y="3018018"/>
            <a:ext cx="742122" cy="1249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22141C-1FBD-4BDF-920C-D1A0E8FE77B2}"/>
              </a:ext>
            </a:extLst>
          </p:cNvPr>
          <p:cNvSpPr/>
          <p:nvPr/>
        </p:nvSpPr>
        <p:spPr>
          <a:xfrm>
            <a:off x="7112240" y="705383"/>
            <a:ext cx="1195730" cy="589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marks</a:t>
            </a:r>
            <a:endParaRPr lang="en-RW" sz="2400" b="1" dirty="0"/>
          </a:p>
        </p:txBody>
      </p:sp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1D4DE70F-CE4A-4987-8AA2-9B88973AE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03291"/>
              </p:ext>
            </p:extLst>
          </p:nvPr>
        </p:nvGraphicFramePr>
        <p:xfrm>
          <a:off x="7116206" y="4237047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D360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FB1C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18AD0E-F919-4856-B182-7D4BBDEECD3C}"/>
              </a:ext>
            </a:extLst>
          </p:cNvPr>
          <p:cNvCxnSpPr>
            <a:cxnSpLocks/>
          </p:cNvCxnSpPr>
          <p:nvPr/>
        </p:nvCxnSpPr>
        <p:spPr>
          <a:xfrm flipV="1">
            <a:off x="7924790" y="2103057"/>
            <a:ext cx="1156264" cy="17202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BBB8340-612A-4CE8-AA60-CF51D3375ACB}"/>
              </a:ext>
            </a:extLst>
          </p:cNvPr>
          <p:cNvSpPr/>
          <p:nvPr/>
        </p:nvSpPr>
        <p:spPr>
          <a:xfrm>
            <a:off x="7153156" y="3641131"/>
            <a:ext cx="1195730" cy="589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/>
              <a:t>arr</a:t>
            </a:r>
            <a:endParaRPr lang="en-RW" sz="2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5A6C9C-AAB5-4E1E-8391-21D9963F27D5}"/>
              </a:ext>
            </a:extLst>
          </p:cNvPr>
          <p:cNvCxnSpPr>
            <a:cxnSpLocks/>
            <a:stCxn id="27" idx="2"/>
            <a:endCxn id="20" idx="1"/>
          </p:cNvCxnSpPr>
          <p:nvPr/>
        </p:nvCxnSpPr>
        <p:spPr>
          <a:xfrm>
            <a:off x="6661812" y="3484425"/>
            <a:ext cx="491344" cy="45124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713AA-0B9D-4396-80EF-4D2E53F7A7F6}"/>
              </a:ext>
            </a:extLst>
          </p:cNvPr>
          <p:cNvSpPr txBox="1"/>
          <p:nvPr/>
        </p:nvSpPr>
        <p:spPr>
          <a:xfrm>
            <a:off x="5613149" y="2468762"/>
            <a:ext cx="2097326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highlight>
                  <a:srgbClr val="FFFF00"/>
                </a:highlight>
              </a:rPr>
              <a:t>Replica of pointer is created at function’s side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900FF2-C33C-49B4-BCE9-CF9AD53F7213}"/>
              </a:ext>
            </a:extLst>
          </p:cNvPr>
          <p:cNvSpPr/>
          <p:nvPr/>
        </p:nvSpPr>
        <p:spPr>
          <a:xfrm>
            <a:off x="6965078" y="3877913"/>
            <a:ext cx="1556272" cy="1329164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8CFF9E-9C3A-4E38-8B47-873ACCBBB00B}"/>
              </a:ext>
            </a:extLst>
          </p:cNvPr>
          <p:cNvSpPr/>
          <p:nvPr/>
        </p:nvSpPr>
        <p:spPr>
          <a:xfrm>
            <a:off x="7034525" y="928007"/>
            <a:ext cx="1556272" cy="1329164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B52B52-72AF-465E-AC93-5D7FB0E1B1FD}"/>
              </a:ext>
            </a:extLst>
          </p:cNvPr>
          <p:cNvCxnSpPr>
            <a:cxnSpLocks/>
          </p:cNvCxnSpPr>
          <p:nvPr/>
        </p:nvCxnSpPr>
        <p:spPr>
          <a:xfrm flipV="1">
            <a:off x="6583946" y="2228294"/>
            <a:ext cx="491344" cy="19674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863CF11-1560-4751-A908-F339F0522024}"/>
              </a:ext>
            </a:extLst>
          </p:cNvPr>
          <p:cNvSpPr/>
          <p:nvPr/>
        </p:nvSpPr>
        <p:spPr>
          <a:xfrm>
            <a:off x="5115542" y="5187061"/>
            <a:ext cx="6705599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The other concepts are the same as we covered in static array and functions. That is, original array is referred. No new temporary array is made at the function’s end.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00CC4E-B893-4DCA-B55B-998B1497FA5A}"/>
              </a:ext>
            </a:extLst>
          </p:cNvPr>
          <p:cNvSpPr txBox="1"/>
          <p:nvPr/>
        </p:nvSpPr>
        <p:spPr>
          <a:xfrm>
            <a:off x="8788834" y="4105225"/>
            <a:ext cx="3220384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Now, </a:t>
            </a:r>
            <a:r>
              <a:rPr lang="en-US" sz="2000" b="1" i="1" dirty="0" err="1">
                <a:highlight>
                  <a:srgbClr val="FFFF00"/>
                </a:highlight>
              </a:rPr>
              <a:t>arr</a:t>
            </a:r>
            <a:r>
              <a:rPr lang="en-US" sz="2000" i="1" dirty="0"/>
              <a:t> also points at the same array cell at which </a:t>
            </a:r>
            <a:r>
              <a:rPr lang="en-US" sz="2000" b="1" i="1" dirty="0">
                <a:highlight>
                  <a:srgbClr val="FFFF00"/>
                </a:highlight>
              </a:rPr>
              <a:t>marks</a:t>
            </a:r>
            <a:r>
              <a:rPr lang="en-US" sz="2000" i="1" dirty="0"/>
              <a:t> was pointing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814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6A6A-65F7-4974-A129-765EE92D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49" y="164747"/>
            <a:ext cx="10515600" cy="771344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726C9-ADB2-4E70-99CB-865EF7D7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11</a:t>
            </a:fld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161BD-5B4E-44FE-87F2-A6348BD61019}"/>
              </a:ext>
            </a:extLst>
          </p:cNvPr>
          <p:cNvSpPr/>
          <p:nvPr/>
        </p:nvSpPr>
        <p:spPr>
          <a:xfrm>
            <a:off x="119270" y="430080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takeInput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*, </a:t>
            </a:r>
            <a:r>
              <a:rPr lang="en-US" sz="1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* marks;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pPr lvl="1"/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"Enter the size:"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marks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</a:p>
          <a:p>
            <a:pPr lvl="1"/>
            <a:r>
              <a:rPr lang="en-US" sz="1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takeInput</a:t>
            </a: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marks,size</a:t>
            </a: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0B8876-7C8D-4D2B-A866-13F8FFF91B1C}"/>
              </a:ext>
            </a:extLst>
          </p:cNvPr>
          <p:cNvSpPr/>
          <p:nvPr/>
        </p:nvSpPr>
        <p:spPr>
          <a:xfrm>
            <a:off x="119270" y="399567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elements:"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;;</a:t>
            </a:r>
          </a:p>
          <a:p>
            <a:pPr lvl="2"/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4FB51B-7CBB-4554-95DD-327AE89999FE}"/>
              </a:ext>
            </a:extLst>
          </p:cNvPr>
          <p:cNvGraphicFramePr>
            <a:graphicFrameLocks noGrp="1"/>
          </p:cNvGraphicFramePr>
          <p:nvPr/>
        </p:nvGraphicFramePr>
        <p:xfrm>
          <a:off x="9081054" y="980211"/>
          <a:ext cx="2991675" cy="1173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225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  <a:gridCol w="997225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  <a:gridCol w="997225">
                  <a:extLst>
                    <a:ext uri="{9D8B030D-6E8A-4147-A177-3AD203B41FA5}">
                      <a16:colId xmlns:a16="http://schemas.microsoft.com/office/drawing/2014/main" val="4080944880"/>
                    </a:ext>
                  </a:extLst>
                </a:gridCol>
              </a:tblGrid>
              <a:tr h="391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391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391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D360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D364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D368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444F2479-86CC-4237-8F85-E4055352FD50}"/>
              </a:ext>
            </a:extLst>
          </p:cNvPr>
          <p:cNvGraphicFramePr>
            <a:graphicFrameLocks noGrp="1"/>
          </p:cNvGraphicFramePr>
          <p:nvPr/>
        </p:nvGraphicFramePr>
        <p:xfrm>
          <a:off x="7075290" y="1301299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D360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FC0C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03EE1-132B-4B94-9F92-379F89FB5F75}"/>
              </a:ext>
            </a:extLst>
          </p:cNvPr>
          <p:cNvCxnSpPr>
            <a:cxnSpLocks/>
          </p:cNvCxnSpPr>
          <p:nvPr/>
        </p:nvCxnSpPr>
        <p:spPr>
          <a:xfrm>
            <a:off x="8384254" y="1641328"/>
            <a:ext cx="73556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515599A-64A3-4A2C-B115-B4086308F009}"/>
              </a:ext>
            </a:extLst>
          </p:cNvPr>
          <p:cNvSpPr/>
          <p:nvPr/>
        </p:nvSpPr>
        <p:spPr>
          <a:xfrm>
            <a:off x="5716340" y="751283"/>
            <a:ext cx="1195730" cy="589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size</a:t>
            </a:r>
            <a:endParaRPr lang="en-RW" sz="2400" b="1" dirty="0"/>
          </a:p>
        </p:txBody>
      </p:sp>
      <p:graphicFrame>
        <p:nvGraphicFramePr>
          <p:cNvPr id="13" name="Table 16">
            <a:extLst>
              <a:ext uri="{FF2B5EF4-FFF2-40B4-BE49-F238E27FC236}">
                <a16:creationId xmlns:a16="http://schemas.microsoft.com/office/drawing/2014/main" id="{6BB1D68E-0B65-49B3-9C57-D2961A7193D8}"/>
              </a:ext>
            </a:extLst>
          </p:cNvPr>
          <p:cNvGraphicFramePr>
            <a:graphicFrameLocks noGrp="1"/>
          </p:cNvGraphicFramePr>
          <p:nvPr/>
        </p:nvGraphicFramePr>
        <p:xfrm>
          <a:off x="5613149" y="1290679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00FFF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44A1E1B-8AAD-4185-9FE2-970CEB7CA716}"/>
              </a:ext>
            </a:extLst>
          </p:cNvPr>
          <p:cNvSpPr txBox="1"/>
          <p:nvPr/>
        </p:nvSpPr>
        <p:spPr>
          <a:xfrm>
            <a:off x="9846573" y="2381043"/>
            <a:ext cx="2361030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After function call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166C218-A393-4AA4-AE91-C0F352082991}"/>
              </a:ext>
            </a:extLst>
          </p:cNvPr>
          <p:cNvSpPr/>
          <p:nvPr/>
        </p:nvSpPr>
        <p:spPr>
          <a:xfrm rot="3255066">
            <a:off x="9022089" y="3018018"/>
            <a:ext cx="742122" cy="1249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22141C-1FBD-4BDF-920C-D1A0E8FE77B2}"/>
              </a:ext>
            </a:extLst>
          </p:cNvPr>
          <p:cNvSpPr/>
          <p:nvPr/>
        </p:nvSpPr>
        <p:spPr>
          <a:xfrm>
            <a:off x="7112240" y="705383"/>
            <a:ext cx="1195730" cy="589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marks</a:t>
            </a:r>
            <a:endParaRPr lang="en-RW" sz="2400" b="1" dirty="0"/>
          </a:p>
        </p:txBody>
      </p:sp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1D4DE70F-CE4A-4987-8AA2-9B88973AE891}"/>
              </a:ext>
            </a:extLst>
          </p:cNvPr>
          <p:cNvGraphicFramePr>
            <a:graphicFrameLocks noGrp="1"/>
          </p:cNvGraphicFramePr>
          <p:nvPr/>
        </p:nvGraphicFramePr>
        <p:xfrm>
          <a:off x="7116206" y="4237047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D360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FB1C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18AD0E-F919-4856-B182-7D4BBDEECD3C}"/>
              </a:ext>
            </a:extLst>
          </p:cNvPr>
          <p:cNvCxnSpPr>
            <a:cxnSpLocks/>
          </p:cNvCxnSpPr>
          <p:nvPr/>
        </p:nvCxnSpPr>
        <p:spPr>
          <a:xfrm flipV="1">
            <a:off x="7924790" y="2103057"/>
            <a:ext cx="1156264" cy="17202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BBB8340-612A-4CE8-AA60-CF51D3375ACB}"/>
              </a:ext>
            </a:extLst>
          </p:cNvPr>
          <p:cNvSpPr/>
          <p:nvPr/>
        </p:nvSpPr>
        <p:spPr>
          <a:xfrm>
            <a:off x="7153156" y="3641131"/>
            <a:ext cx="1195730" cy="589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/>
              <a:t>arr</a:t>
            </a:r>
            <a:endParaRPr lang="en-RW" sz="2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5A6C9C-AAB5-4E1E-8391-21D9963F27D5}"/>
              </a:ext>
            </a:extLst>
          </p:cNvPr>
          <p:cNvCxnSpPr>
            <a:cxnSpLocks/>
            <a:stCxn id="27" idx="2"/>
            <a:endCxn id="20" idx="1"/>
          </p:cNvCxnSpPr>
          <p:nvPr/>
        </p:nvCxnSpPr>
        <p:spPr>
          <a:xfrm>
            <a:off x="6661812" y="3484425"/>
            <a:ext cx="491344" cy="45124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713AA-0B9D-4396-80EF-4D2E53F7A7F6}"/>
              </a:ext>
            </a:extLst>
          </p:cNvPr>
          <p:cNvSpPr txBox="1"/>
          <p:nvPr/>
        </p:nvSpPr>
        <p:spPr>
          <a:xfrm>
            <a:off x="5613149" y="2468762"/>
            <a:ext cx="2097326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highlight>
                  <a:srgbClr val="FFFF00"/>
                </a:highlight>
              </a:rPr>
              <a:t>Replica of pointer is created at function’s side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900FF2-C33C-49B4-BCE9-CF9AD53F7213}"/>
              </a:ext>
            </a:extLst>
          </p:cNvPr>
          <p:cNvSpPr/>
          <p:nvPr/>
        </p:nvSpPr>
        <p:spPr>
          <a:xfrm>
            <a:off x="6965078" y="3877913"/>
            <a:ext cx="1556272" cy="1329164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8CFF9E-9C3A-4E38-8B47-873ACCBBB00B}"/>
              </a:ext>
            </a:extLst>
          </p:cNvPr>
          <p:cNvSpPr/>
          <p:nvPr/>
        </p:nvSpPr>
        <p:spPr>
          <a:xfrm>
            <a:off x="7034525" y="928007"/>
            <a:ext cx="1556272" cy="1329164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B52B52-72AF-465E-AC93-5D7FB0E1B1FD}"/>
              </a:ext>
            </a:extLst>
          </p:cNvPr>
          <p:cNvCxnSpPr>
            <a:cxnSpLocks/>
          </p:cNvCxnSpPr>
          <p:nvPr/>
        </p:nvCxnSpPr>
        <p:spPr>
          <a:xfrm flipV="1">
            <a:off x="6583946" y="2228294"/>
            <a:ext cx="491344" cy="19674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863CF11-1560-4751-A908-F339F0522024}"/>
              </a:ext>
            </a:extLst>
          </p:cNvPr>
          <p:cNvSpPr/>
          <p:nvPr/>
        </p:nvSpPr>
        <p:spPr>
          <a:xfrm>
            <a:off x="4996086" y="5454392"/>
            <a:ext cx="670559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</a:rPr>
              <a:t>Same as previous one, just a little change in syntax of function  header..!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00CC4E-B893-4DCA-B55B-998B1497FA5A}"/>
              </a:ext>
            </a:extLst>
          </p:cNvPr>
          <p:cNvSpPr txBox="1"/>
          <p:nvPr/>
        </p:nvSpPr>
        <p:spPr>
          <a:xfrm>
            <a:off x="8788834" y="4105225"/>
            <a:ext cx="3220384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Now, </a:t>
            </a:r>
            <a:r>
              <a:rPr lang="en-US" sz="2000" b="1" i="1" dirty="0" err="1">
                <a:highlight>
                  <a:srgbClr val="FFFF00"/>
                </a:highlight>
              </a:rPr>
              <a:t>arr</a:t>
            </a:r>
            <a:r>
              <a:rPr lang="en-US" sz="2000" i="1" dirty="0"/>
              <a:t> also points at the same array cell at which </a:t>
            </a:r>
            <a:r>
              <a:rPr lang="en-US" sz="2000" b="1" i="1" dirty="0">
                <a:highlight>
                  <a:srgbClr val="FFFF00"/>
                </a:highlight>
              </a:rPr>
              <a:t>marks</a:t>
            </a:r>
            <a:r>
              <a:rPr lang="en-US" sz="2000" i="1" dirty="0"/>
              <a:t> was pointing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140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5D15-8DD9-4B71-9190-3A67200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3328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dynamic array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Doing everything in main()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FD92-8B51-4153-A640-1DA93EEA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07513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72304-9D5A-4CE5-9B33-DE127CE4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13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251A2-B813-43B8-B6EA-E6EB13D33746}"/>
              </a:ext>
            </a:extLst>
          </p:cNvPr>
          <p:cNvSpPr/>
          <p:nvPr/>
        </p:nvSpPr>
        <p:spPr>
          <a:xfrm>
            <a:off x="120454" y="197346"/>
            <a:ext cx="549153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[][3])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2; i++)</a:t>
            </a:r>
          </a:p>
          <a:p>
            <a:pPr lvl="1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j=0 ; j&lt;3 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"Value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["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"]: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][j]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"Address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["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"]: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][j]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[2][3] = {1,2,3,4,5,6};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05FF1A73-DB52-44E5-8AAE-C53036D8BB72}"/>
              </a:ext>
            </a:extLst>
          </p:cNvPr>
          <p:cNvGraphicFramePr>
            <a:graphicFrameLocks noGrp="1"/>
          </p:cNvGraphicFramePr>
          <p:nvPr/>
        </p:nvGraphicFramePr>
        <p:xfrm>
          <a:off x="9348566" y="891671"/>
          <a:ext cx="248588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30">
                  <a:extLst>
                    <a:ext uri="{9D8B030D-6E8A-4147-A177-3AD203B41FA5}">
                      <a16:colId xmlns:a16="http://schemas.microsoft.com/office/drawing/2014/main" val="4063885129"/>
                    </a:ext>
                  </a:extLst>
                </a:gridCol>
                <a:gridCol w="1003175">
                  <a:extLst>
                    <a:ext uri="{9D8B030D-6E8A-4147-A177-3AD203B41FA5}">
                      <a16:colId xmlns:a16="http://schemas.microsoft.com/office/drawing/2014/main" val="1169098823"/>
                    </a:ext>
                  </a:extLst>
                </a:gridCol>
                <a:gridCol w="1003175">
                  <a:extLst>
                    <a:ext uri="{9D8B030D-6E8A-4147-A177-3AD203B41FA5}">
                      <a16:colId xmlns:a16="http://schemas.microsoft.com/office/drawing/2014/main" val="2332436617"/>
                    </a:ext>
                  </a:extLst>
                </a:gridCol>
              </a:tblGrid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007CFE5C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007CFE60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918444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007CFE64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85617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007CFE68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25751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007CFE6C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414331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007CFE70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7424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007CFE74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dirty="0">
                          <a:solidFill>
                            <a:sysClr val="windowText" lastClr="000000"/>
                          </a:solidFill>
                        </a:rPr>
                        <a:t> -858993460</a:t>
                      </a:r>
                      <a:endParaRPr lang="en-RW" sz="14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105203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dirty="0">
                          <a:solidFill>
                            <a:sysClr val="windowText" lastClr="000000"/>
                          </a:solidFill>
                        </a:rPr>
                        <a:t>007CFE78</a:t>
                      </a:r>
                      <a:endParaRPr lang="en-RW" sz="14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dirty="0">
                          <a:solidFill>
                            <a:sysClr val="windowText" lastClr="000000"/>
                          </a:solidFill>
                        </a:rPr>
                        <a:t>1636287196</a:t>
                      </a:r>
                      <a:endParaRPr lang="en-RW" sz="14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9967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007CFE7C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8191644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37110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007CFE80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3485315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95460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007CFE84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14563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007CFE88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12214168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68190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007CFE8C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12232232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06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4112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007CFE90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230597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007CFE94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12214168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905785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33563"/>
                  </a:ext>
                </a:extLst>
              </a:tr>
            </a:tbl>
          </a:graphicData>
        </a:graphic>
      </p:graphicFrame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CC7C8ADF-CB4D-4862-B4B5-0EE0E9498F91}"/>
              </a:ext>
            </a:extLst>
          </p:cNvPr>
          <p:cNvGraphicFramePr>
            <a:graphicFrameLocks noGrp="1"/>
          </p:cNvGraphicFramePr>
          <p:nvPr/>
        </p:nvGraphicFramePr>
        <p:xfrm>
          <a:off x="5611988" y="2294567"/>
          <a:ext cx="3597518" cy="2497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  <a:gridCol w="1129935">
                  <a:extLst>
                    <a:ext uri="{9D8B030D-6E8A-4147-A177-3AD203B41FA5}">
                      <a16:colId xmlns:a16="http://schemas.microsoft.com/office/drawing/2014/main" val="2550655823"/>
                    </a:ext>
                  </a:extLst>
                </a:gridCol>
                <a:gridCol w="1160894">
                  <a:extLst>
                    <a:ext uri="{9D8B030D-6E8A-4147-A177-3AD203B41FA5}">
                      <a16:colId xmlns:a16="http://schemas.microsoft.com/office/drawing/2014/main" val="2080526618"/>
                    </a:ext>
                  </a:extLst>
                </a:gridCol>
              </a:tblGrid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  <a:endParaRPr lang="en-RW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  <a:endParaRPr lang="en-RW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  <a:endParaRPr lang="en-RW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598048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007CFE5C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007CFE60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007CFE64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05919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670633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  <a:endParaRPr lang="en-RW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ysClr val="windowText" lastClr="000000"/>
                          </a:solidFill>
                        </a:rPr>
                        <a:t>1,1</a:t>
                      </a:r>
                      <a:endParaRPr lang="en-RW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ysClr val="windowText" lastClr="000000"/>
                          </a:solidFill>
                        </a:rPr>
                        <a:t>1,2</a:t>
                      </a:r>
                      <a:endParaRPr lang="en-RW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556149"/>
                  </a:ext>
                </a:extLst>
              </a:tr>
              <a:tr h="351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007CFE68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007CFE6C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007CFE70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038230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34657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781C8753-8E7D-44E4-B0A9-DF0FA3B6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88" y="277137"/>
            <a:ext cx="10515600" cy="771344"/>
          </a:xfrm>
        </p:spPr>
        <p:txBody>
          <a:bodyPr/>
          <a:lstStyle/>
          <a:p>
            <a:pPr algn="ctr"/>
            <a:r>
              <a:rPr lang="en-US" b="1" dirty="0"/>
              <a:t>2D array (static)  </a:t>
            </a:r>
            <a:endParaRPr lang="en-RW" b="1" dirty="0"/>
          </a:p>
        </p:txBody>
      </p:sp>
    </p:spTree>
    <p:extLst>
      <p:ext uri="{BB962C8B-B14F-4D97-AF65-F5344CB8AC3E}">
        <p14:creationId xmlns:p14="http://schemas.microsoft.com/office/powerpoint/2010/main" val="228506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0E05-FD00-471F-BCA0-CEE338E6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" y="359446"/>
            <a:ext cx="10515600" cy="771344"/>
          </a:xfrm>
        </p:spPr>
        <p:txBody>
          <a:bodyPr/>
          <a:lstStyle/>
          <a:p>
            <a:r>
              <a:rPr lang="en-US" dirty="0"/>
              <a:t>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07F4-28AE-4295-836A-07ACF336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92" y="1094692"/>
            <a:ext cx="10515600" cy="4570233"/>
          </a:xfrm>
        </p:spPr>
        <p:txBody>
          <a:bodyPr/>
          <a:lstStyle/>
          <a:p>
            <a:r>
              <a:rPr lang="en-US" dirty="0"/>
              <a:t>Can be thought of as </a:t>
            </a:r>
            <a:r>
              <a:rPr lang="en-US" b="1" dirty="0"/>
              <a:t>an</a:t>
            </a:r>
            <a:r>
              <a:rPr lang="en-US" dirty="0"/>
              <a:t> </a:t>
            </a:r>
            <a:r>
              <a:rPr lang="en-US" b="1" dirty="0"/>
              <a:t>array of arrays</a:t>
            </a:r>
          </a:p>
          <a:p>
            <a:r>
              <a:rPr lang="en-US" dirty="0"/>
              <a:t>We first create a one-dimensional dynamic </a:t>
            </a:r>
            <a:r>
              <a:rPr lang="en-US" dirty="0">
                <a:highlight>
                  <a:srgbClr val="FFFF00"/>
                </a:highlight>
              </a:rPr>
              <a:t>array of pointers of type </a:t>
            </a:r>
            <a:r>
              <a:rPr lang="en-US" i="1" dirty="0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*</a:t>
            </a:r>
            <a:r>
              <a:rPr lang="en-US" dirty="0"/>
              <a:t>, which is the type for a one-dimensional array of </a:t>
            </a:r>
            <a:r>
              <a:rPr lang="en-US" i="1" dirty="0" err="1"/>
              <a:t>int</a:t>
            </a:r>
            <a:r>
              <a:rPr lang="en-US" dirty="0" err="1"/>
              <a:t>s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you create a </a:t>
            </a:r>
            <a:r>
              <a:rPr lang="en-US" dirty="0">
                <a:highlight>
                  <a:srgbClr val="FFFF00"/>
                </a:highlight>
              </a:rPr>
              <a:t>dynamic array of </a:t>
            </a:r>
            <a:r>
              <a:rPr lang="en-US" i="1" dirty="0" err="1">
                <a:highlight>
                  <a:srgbClr val="FFFF00"/>
                </a:highlight>
              </a:rPr>
              <a:t>int</a:t>
            </a:r>
            <a:r>
              <a:rPr lang="en-US" dirty="0" err="1">
                <a:highlight>
                  <a:srgbClr val="FFFF00"/>
                </a:highlight>
              </a:rPr>
              <a:t>s</a:t>
            </a:r>
            <a:r>
              <a:rPr lang="en-US" dirty="0">
                <a:highlight>
                  <a:srgbClr val="FFFF00"/>
                </a:highlight>
              </a:rPr>
              <a:t> for each indexed variable of the array of pointers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D339B-4733-4AB2-BBF4-1A19C10D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14</a:t>
            </a:fld>
            <a:endParaRPr lang="en-RW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41816A-C6B8-45B9-8CE2-1BD2A272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23809"/>
              </p:ext>
            </p:extLst>
          </p:nvPr>
        </p:nvGraphicFramePr>
        <p:xfrm>
          <a:off x="3007100" y="2564102"/>
          <a:ext cx="1994450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225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  <a:gridCol w="997225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</a:tblGrid>
              <a:tr h="212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2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D360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D364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  <a:tr h="212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BB1DFD3-8E78-48D2-85FD-805AEDEB660B}"/>
              </a:ext>
            </a:extLst>
          </p:cNvPr>
          <p:cNvSpPr/>
          <p:nvPr/>
        </p:nvSpPr>
        <p:spPr>
          <a:xfrm>
            <a:off x="1630017" y="2665973"/>
            <a:ext cx="1509605" cy="589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2DArray</a:t>
            </a:r>
            <a:endParaRPr lang="en-RW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A54D0-718D-49AB-901C-5EA540B55644}"/>
              </a:ext>
            </a:extLst>
          </p:cNvPr>
          <p:cNvSpPr/>
          <p:nvPr/>
        </p:nvSpPr>
        <p:spPr>
          <a:xfrm>
            <a:off x="7076661" y="2945952"/>
            <a:ext cx="4373217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Contents will be an </a:t>
            </a:r>
            <a:r>
              <a:rPr lang="en-US" sz="2000" b="1" dirty="0">
                <a:highlight>
                  <a:srgbClr val="FFFF00"/>
                </a:highlight>
              </a:rPr>
              <a:t>address</a:t>
            </a:r>
            <a:r>
              <a:rPr lang="en-US" sz="2000" b="1" dirty="0"/>
              <a:t>, as it is an array of pointers</a:t>
            </a:r>
            <a:endParaRPr lang="en-RW" sz="20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CAA67B-376F-4291-8502-8F2DE9E10C6E}"/>
              </a:ext>
            </a:extLst>
          </p:cNvPr>
          <p:cNvCxnSpPr>
            <a:cxnSpLocks/>
          </p:cNvCxnSpPr>
          <p:nvPr/>
        </p:nvCxnSpPr>
        <p:spPr>
          <a:xfrm flipV="1">
            <a:off x="5045051" y="3216876"/>
            <a:ext cx="2150880" cy="8301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8E36B3C-DAA3-4CF3-B7E8-9F7BC9BA7980}"/>
              </a:ext>
            </a:extLst>
          </p:cNvPr>
          <p:cNvSpPr/>
          <p:nvPr/>
        </p:nvSpPr>
        <p:spPr>
          <a:xfrm>
            <a:off x="3056942" y="3184394"/>
            <a:ext cx="1988109" cy="351377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F14465-762E-4060-B29A-99467C235C5D}"/>
              </a:ext>
            </a:extLst>
          </p:cNvPr>
          <p:cNvCxnSpPr>
            <a:cxnSpLocks/>
          </p:cNvCxnSpPr>
          <p:nvPr/>
        </p:nvCxnSpPr>
        <p:spPr>
          <a:xfrm>
            <a:off x="3507451" y="4850746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833BD63-7A96-448F-B047-BE991059E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7491"/>
              </p:ext>
            </p:extLst>
          </p:nvPr>
        </p:nvGraphicFramePr>
        <p:xfrm>
          <a:off x="3020352" y="4525371"/>
          <a:ext cx="1994450" cy="311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225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  <a:gridCol w="997225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</a:tblGrid>
              <a:tr h="212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68BDF43-257A-448F-A729-CA11C2BD4CFF}"/>
              </a:ext>
            </a:extLst>
          </p:cNvPr>
          <p:cNvSpPr/>
          <p:nvPr/>
        </p:nvSpPr>
        <p:spPr>
          <a:xfrm>
            <a:off x="1736603" y="4387672"/>
            <a:ext cx="1509605" cy="4648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2DArray</a:t>
            </a:r>
            <a:endParaRPr lang="en-RW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FCA62A-8405-41D3-9008-37CE79E09B29}"/>
              </a:ext>
            </a:extLst>
          </p:cNvPr>
          <p:cNvCxnSpPr>
            <a:cxnSpLocks/>
          </p:cNvCxnSpPr>
          <p:nvPr/>
        </p:nvCxnSpPr>
        <p:spPr>
          <a:xfrm>
            <a:off x="4516188" y="4827068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7ADFE80-4779-49EC-9DA2-268E7C6FC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7596"/>
              </p:ext>
            </p:extLst>
          </p:nvPr>
        </p:nvGraphicFramePr>
        <p:xfrm>
          <a:off x="2883953" y="5344170"/>
          <a:ext cx="987850" cy="747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850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</a:tblGrid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58299"/>
                  </a:ext>
                </a:extLst>
              </a:tr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2365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2340796-2B04-43E0-9DEE-14D3D59AD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05884"/>
              </p:ext>
            </p:extLst>
          </p:nvPr>
        </p:nvGraphicFramePr>
        <p:xfrm>
          <a:off x="4123461" y="5344170"/>
          <a:ext cx="987850" cy="747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850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</a:tblGrid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58299"/>
                  </a:ext>
                </a:extLst>
              </a:tr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2365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3F6202C-15B6-40EC-9477-C8271B94C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40598"/>
              </p:ext>
            </p:extLst>
          </p:nvPr>
        </p:nvGraphicFramePr>
        <p:xfrm>
          <a:off x="8175611" y="4741913"/>
          <a:ext cx="1088006" cy="1234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4003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  <a:gridCol w="544003">
                  <a:extLst>
                    <a:ext uri="{9D8B030D-6E8A-4147-A177-3AD203B41FA5}">
                      <a16:colId xmlns:a16="http://schemas.microsoft.com/office/drawing/2014/main" val="1134443772"/>
                    </a:ext>
                  </a:extLst>
                </a:gridCol>
              </a:tblGrid>
              <a:tr h="411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  <a:tr h="411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58299"/>
                  </a:ext>
                </a:extLst>
              </a:tr>
              <a:tr h="411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23650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35AA3230-F9AF-4753-9DF5-548EA7511D70}"/>
              </a:ext>
            </a:extLst>
          </p:cNvPr>
          <p:cNvSpPr/>
          <p:nvPr/>
        </p:nvSpPr>
        <p:spPr>
          <a:xfrm>
            <a:off x="7946080" y="4277042"/>
            <a:ext cx="1509605" cy="4648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highlight>
                  <a:srgbClr val="FFFF00"/>
                </a:highlight>
              </a:rPr>
              <a:t>2x3 array</a:t>
            </a:r>
            <a:endParaRPr lang="en-RW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202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2CEC-6FF7-427D-8708-3305EE12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15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36FE6-215D-44B6-9E69-F6E3AF2BF3AF}"/>
              </a:ext>
            </a:extLst>
          </p:cNvPr>
          <p:cNvSpPr/>
          <p:nvPr/>
        </p:nvSpPr>
        <p:spPr>
          <a:xfrm>
            <a:off x="357809" y="109337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 = 3;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row, col;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dimension 1 (# of rows:)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row;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dimension 2 (# of cols:)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**arr2D;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arr2D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*[row];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values: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row;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arr2D[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[col];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87343-8440-402D-8DBA-1763728ACC37}"/>
              </a:ext>
            </a:extLst>
          </p:cNvPr>
          <p:cNvSpPr/>
          <p:nvPr/>
        </p:nvSpPr>
        <p:spPr>
          <a:xfrm>
            <a:off x="6453809" y="296569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row;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col;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arr2D[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40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5D15-8DD9-4B71-9190-3A67200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3328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FD92-8B51-4153-A640-1DA93EEA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16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49253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0A41-ED3F-4777-9B9B-3DA3D3D5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295523"/>
            <a:ext cx="10515600" cy="771344"/>
          </a:xfrm>
        </p:spPr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84-0E95-497E-ADB3-D6895326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17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95108-915E-4E80-BB44-AECD789069ED}"/>
              </a:ext>
            </a:extLst>
          </p:cNvPr>
          <p:cNvSpPr/>
          <p:nvPr/>
        </p:nvSpPr>
        <p:spPr>
          <a:xfrm>
            <a:off x="357809" y="1252492"/>
            <a:ext cx="84548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size = 3;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row, col;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dimension 1 (# of rows:)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row;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dimension 2 (# of cols:)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col;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**arr2D;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arr2D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*[row];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values: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row; i++)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arr2D[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[col];</a:t>
            </a:r>
          </a:p>
        </p:txBody>
      </p:sp>
    </p:spTree>
    <p:extLst>
      <p:ext uri="{BB962C8B-B14F-4D97-AF65-F5344CB8AC3E}">
        <p14:creationId xmlns:p14="http://schemas.microsoft.com/office/powerpoint/2010/main" val="2962722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B01C8-AAE9-4AF9-8677-C19EED1F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18</a:t>
            </a:fld>
            <a:endParaRPr lang="en-RW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2DA35-3C4C-4CBD-A539-40CC0E44D8E8}"/>
              </a:ext>
            </a:extLst>
          </p:cNvPr>
          <p:cNvCxnSpPr>
            <a:cxnSpLocks/>
          </p:cNvCxnSpPr>
          <p:nvPr/>
        </p:nvCxnSpPr>
        <p:spPr>
          <a:xfrm>
            <a:off x="1685796" y="1656049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DEED9-8808-479A-BBD7-9F3B35279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99161"/>
              </p:ext>
            </p:extLst>
          </p:nvPr>
        </p:nvGraphicFramePr>
        <p:xfrm>
          <a:off x="1198697" y="1330674"/>
          <a:ext cx="1994450" cy="311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225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  <a:gridCol w="997225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</a:tblGrid>
              <a:tr h="212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6A8CE2-BAFD-4424-93D8-E94B00C32D00}"/>
              </a:ext>
            </a:extLst>
          </p:cNvPr>
          <p:cNvCxnSpPr>
            <a:cxnSpLocks/>
          </p:cNvCxnSpPr>
          <p:nvPr/>
        </p:nvCxnSpPr>
        <p:spPr>
          <a:xfrm>
            <a:off x="2694533" y="1632371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2DBF24-B9F4-4D1F-809C-02674DFF8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41298"/>
              </p:ext>
            </p:extLst>
          </p:nvPr>
        </p:nvGraphicFramePr>
        <p:xfrm>
          <a:off x="1194820" y="2149473"/>
          <a:ext cx="987850" cy="747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850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</a:tblGrid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58299"/>
                  </a:ext>
                </a:extLst>
              </a:tr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236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10F45D-3643-4BBF-A48D-902054A09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73386"/>
              </p:ext>
            </p:extLst>
          </p:nvPr>
        </p:nvGraphicFramePr>
        <p:xfrm>
          <a:off x="2301806" y="2149473"/>
          <a:ext cx="987850" cy="747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850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</a:tblGrid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58299"/>
                  </a:ext>
                </a:extLst>
              </a:tr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2365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1720180-A809-4D00-8BEB-9DF4C02D90EF}"/>
              </a:ext>
            </a:extLst>
          </p:cNvPr>
          <p:cNvSpPr/>
          <p:nvPr/>
        </p:nvSpPr>
        <p:spPr>
          <a:xfrm>
            <a:off x="-150102" y="1191178"/>
            <a:ext cx="1509605" cy="5062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arr2D</a:t>
            </a:r>
            <a:endParaRPr lang="en-RW" sz="2000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168D73-CF86-4303-82DC-55532D44F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43517"/>
              </p:ext>
            </p:extLst>
          </p:nvPr>
        </p:nvGraphicFramePr>
        <p:xfrm>
          <a:off x="5420777" y="2226448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EEF5FD-252B-4991-8A68-68B264E58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90424"/>
              </p:ext>
            </p:extLst>
          </p:nvPr>
        </p:nvGraphicFramePr>
        <p:xfrm>
          <a:off x="5389579" y="3246417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0BD847-3945-4030-8AB1-680418788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18334"/>
              </p:ext>
            </p:extLst>
          </p:nvPr>
        </p:nvGraphicFramePr>
        <p:xfrm>
          <a:off x="5389578" y="4200121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1C75568-4D35-40F0-B690-E1BEE1CA0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3171"/>
              </p:ext>
            </p:extLst>
          </p:nvPr>
        </p:nvGraphicFramePr>
        <p:xfrm>
          <a:off x="6950257" y="2226448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D5CECEA-3B79-48BF-99B2-4D50F2AEE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11222"/>
              </p:ext>
            </p:extLst>
          </p:nvPr>
        </p:nvGraphicFramePr>
        <p:xfrm>
          <a:off x="6950257" y="3180157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6BDE8A-54C6-4F1F-BB5E-83E899A2E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22386"/>
              </p:ext>
            </p:extLst>
          </p:nvPr>
        </p:nvGraphicFramePr>
        <p:xfrm>
          <a:off x="6950257" y="4133398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92F7F28-E68C-46BE-AC01-0ACA67E8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37262"/>
              </p:ext>
            </p:extLst>
          </p:nvPr>
        </p:nvGraphicFramePr>
        <p:xfrm>
          <a:off x="5407525" y="821758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A5B9313-08F8-4ECD-9FA8-526D2AFE2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69616"/>
              </p:ext>
            </p:extLst>
          </p:nvPr>
        </p:nvGraphicFramePr>
        <p:xfrm>
          <a:off x="6937005" y="821758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9A6C605E-E498-4A07-AF8C-5A0069E5E42F}"/>
              </a:ext>
            </a:extLst>
          </p:cNvPr>
          <p:cNvSpPr/>
          <p:nvPr/>
        </p:nvSpPr>
        <p:spPr>
          <a:xfrm>
            <a:off x="4042429" y="975713"/>
            <a:ext cx="1509605" cy="5062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arr2D</a:t>
            </a:r>
            <a:endParaRPr lang="en-RW" sz="2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F65218-B2CB-4040-B35D-78E08CD817CE}"/>
              </a:ext>
            </a:extLst>
          </p:cNvPr>
          <p:cNvCxnSpPr>
            <a:cxnSpLocks/>
          </p:cNvCxnSpPr>
          <p:nvPr/>
        </p:nvCxnSpPr>
        <p:spPr>
          <a:xfrm>
            <a:off x="5941520" y="1754524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1FF4E9-FFAF-4FE6-97FC-41206B39DCA6}"/>
              </a:ext>
            </a:extLst>
          </p:cNvPr>
          <p:cNvCxnSpPr>
            <a:cxnSpLocks/>
          </p:cNvCxnSpPr>
          <p:nvPr/>
        </p:nvCxnSpPr>
        <p:spPr>
          <a:xfrm>
            <a:off x="7533353" y="1730846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CC91E0-5F93-4DD8-BDDA-172BDCC9F8FE}"/>
              </a:ext>
            </a:extLst>
          </p:cNvPr>
          <p:cNvCxnSpPr>
            <a:cxnSpLocks/>
          </p:cNvCxnSpPr>
          <p:nvPr/>
        </p:nvCxnSpPr>
        <p:spPr>
          <a:xfrm flipH="1">
            <a:off x="4637551" y="1482005"/>
            <a:ext cx="709045" cy="48078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8E34E-6633-4C87-A6CF-F2966E6587DF}"/>
              </a:ext>
            </a:extLst>
          </p:cNvPr>
          <p:cNvSpPr/>
          <p:nvPr/>
        </p:nvSpPr>
        <p:spPr>
          <a:xfrm>
            <a:off x="5347828" y="773000"/>
            <a:ext cx="1100010" cy="98707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DB7C8-04BA-4758-AF7F-539EF7894898}"/>
              </a:ext>
            </a:extLst>
          </p:cNvPr>
          <p:cNvSpPr/>
          <p:nvPr/>
        </p:nvSpPr>
        <p:spPr>
          <a:xfrm>
            <a:off x="3392445" y="1962791"/>
            <a:ext cx="189386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arr2D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[0]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(a pointer)</a:t>
            </a:r>
            <a:endParaRPr lang="en-RW" sz="2000" b="1" dirty="0">
              <a:highlight>
                <a:srgbClr val="FFFF00"/>
              </a:highligh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39674-0B05-4C8F-943E-597B65635B19}"/>
              </a:ext>
            </a:extLst>
          </p:cNvPr>
          <p:cNvSpPr/>
          <p:nvPr/>
        </p:nvSpPr>
        <p:spPr>
          <a:xfrm>
            <a:off x="6911361" y="765847"/>
            <a:ext cx="1230163" cy="98707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BC4D2E-64E4-423C-87B8-34F8B73FDB8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128278" y="1289245"/>
            <a:ext cx="591652" cy="51305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60ACB3E-0A98-4038-8F1C-4C50CB2CA58E}"/>
              </a:ext>
            </a:extLst>
          </p:cNvPr>
          <p:cNvSpPr/>
          <p:nvPr/>
        </p:nvSpPr>
        <p:spPr>
          <a:xfrm>
            <a:off x="8033405" y="1839985"/>
            <a:ext cx="189386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arr2D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[1]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(a pointer)</a:t>
            </a:r>
            <a:endParaRPr lang="en-RW" sz="2000" b="1" dirty="0">
              <a:highlight>
                <a:srgbClr val="FFFF00"/>
              </a:highlight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8EC4D2-B274-44EA-97C6-146C304F49D6}"/>
              </a:ext>
            </a:extLst>
          </p:cNvPr>
          <p:cNvCxnSpPr>
            <a:cxnSpLocks/>
          </p:cNvCxnSpPr>
          <p:nvPr/>
        </p:nvCxnSpPr>
        <p:spPr>
          <a:xfrm flipH="1">
            <a:off x="4648019" y="2897376"/>
            <a:ext cx="709045" cy="48078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1A4C3FB-6B12-449B-929E-A4156808D6C8}"/>
              </a:ext>
            </a:extLst>
          </p:cNvPr>
          <p:cNvSpPr/>
          <p:nvPr/>
        </p:nvSpPr>
        <p:spPr>
          <a:xfrm>
            <a:off x="5358296" y="2188371"/>
            <a:ext cx="1100010" cy="2946724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CE5E22-717C-4CD8-8A7E-00FAB9C730D8}"/>
              </a:ext>
            </a:extLst>
          </p:cNvPr>
          <p:cNvSpPr/>
          <p:nvPr/>
        </p:nvSpPr>
        <p:spPr>
          <a:xfrm>
            <a:off x="6928824" y="2180676"/>
            <a:ext cx="1199441" cy="2946724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5731DE-008C-422E-8EEB-4ADB7C0DE8C6}"/>
              </a:ext>
            </a:extLst>
          </p:cNvPr>
          <p:cNvSpPr/>
          <p:nvPr/>
        </p:nvSpPr>
        <p:spPr>
          <a:xfrm>
            <a:off x="2680407" y="3405673"/>
            <a:ext cx="26059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Consecutive cells (array)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Each cell is an integer</a:t>
            </a:r>
            <a:endParaRPr lang="en-RW" b="1" dirty="0">
              <a:highlight>
                <a:srgbClr val="FFFF00"/>
              </a:highlight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5E2824-C9C4-43D0-B7DB-4105163AAE3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111003" y="2755164"/>
            <a:ext cx="1289686" cy="65050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34B56C4-BB7C-4671-96E0-A388138C2652}"/>
              </a:ext>
            </a:extLst>
          </p:cNvPr>
          <p:cNvSpPr/>
          <p:nvPr/>
        </p:nvSpPr>
        <p:spPr>
          <a:xfrm>
            <a:off x="8097738" y="3405673"/>
            <a:ext cx="26059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Consecutive cells (array)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Each cell is an integer</a:t>
            </a:r>
            <a:endParaRPr lang="en-RW" b="1" dirty="0">
              <a:highlight>
                <a:srgbClr val="FFFF00"/>
              </a:highlight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2B3B59E-EE37-4975-9EA9-E31936DB5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05999"/>
              </p:ext>
            </p:extLst>
          </p:nvPr>
        </p:nvGraphicFramePr>
        <p:xfrm>
          <a:off x="10885679" y="328692"/>
          <a:ext cx="1230162" cy="1206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0162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402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Contents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402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402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Address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AC28CE6E-9E61-449B-A09D-D40B91B06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8831"/>
              </p:ext>
            </p:extLst>
          </p:nvPr>
        </p:nvGraphicFramePr>
        <p:xfrm>
          <a:off x="10859719" y="1597626"/>
          <a:ext cx="1289685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685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Contents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Address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7F4D860-400E-45DF-AEEE-6A2EFBFDD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67861"/>
              </p:ext>
            </p:extLst>
          </p:nvPr>
        </p:nvGraphicFramePr>
        <p:xfrm>
          <a:off x="10958131" y="2749228"/>
          <a:ext cx="1111940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1940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Contents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Address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89758D6-72DF-446E-AF43-0EF86EB9F403}"/>
              </a:ext>
            </a:extLst>
          </p:cNvPr>
          <p:cNvSpPr txBox="1"/>
          <p:nvPr/>
        </p:nvSpPr>
        <p:spPr>
          <a:xfrm>
            <a:off x="1002155" y="470951"/>
            <a:ext cx="236103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Concise view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E2A4DB-7D02-4BDF-9556-DF6D7B4CA7F3}"/>
              </a:ext>
            </a:extLst>
          </p:cNvPr>
          <p:cNvSpPr txBox="1"/>
          <p:nvPr/>
        </p:nvSpPr>
        <p:spPr>
          <a:xfrm>
            <a:off x="5642553" y="136204"/>
            <a:ext cx="236103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Detailed view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BC8C25-B59D-4E56-8D75-75FDFF4626D2}"/>
              </a:ext>
            </a:extLst>
          </p:cNvPr>
          <p:cNvSpPr/>
          <p:nvPr/>
        </p:nvSpPr>
        <p:spPr>
          <a:xfrm>
            <a:off x="111933" y="4177970"/>
            <a:ext cx="84548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**arr2D;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arr2D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*[row];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values: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row; i++)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arr2D[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[col];</a:t>
            </a:r>
          </a:p>
        </p:txBody>
      </p:sp>
    </p:spTree>
    <p:extLst>
      <p:ext uri="{BB962C8B-B14F-4D97-AF65-F5344CB8AC3E}">
        <p14:creationId xmlns:p14="http://schemas.microsoft.com/office/powerpoint/2010/main" val="344576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B01C8-AAE9-4AF9-8677-C19EED1F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19</a:t>
            </a:fld>
            <a:endParaRPr lang="en-RW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92F7F28-E68C-46BE-AC01-0ACA67E8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16172"/>
              </p:ext>
            </p:extLst>
          </p:nvPr>
        </p:nvGraphicFramePr>
        <p:xfrm>
          <a:off x="4178824" y="1457862"/>
          <a:ext cx="1405341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5341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A5B9313-08F8-4ECD-9FA8-526D2AFE2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53002"/>
              </p:ext>
            </p:extLst>
          </p:nvPr>
        </p:nvGraphicFramePr>
        <p:xfrm>
          <a:off x="5678337" y="1457862"/>
          <a:ext cx="162127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27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9A6C605E-E498-4A07-AF8C-5A0069E5E42F}"/>
              </a:ext>
            </a:extLst>
          </p:cNvPr>
          <p:cNvSpPr/>
          <p:nvPr/>
        </p:nvSpPr>
        <p:spPr>
          <a:xfrm>
            <a:off x="2723638" y="1611817"/>
            <a:ext cx="2054515" cy="589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arr2D</a:t>
            </a:r>
            <a:endParaRPr lang="en-RW" sz="2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F65218-B2CB-4040-B35D-78E08CD817CE}"/>
              </a:ext>
            </a:extLst>
          </p:cNvPr>
          <p:cNvCxnSpPr>
            <a:cxnSpLocks/>
          </p:cNvCxnSpPr>
          <p:nvPr/>
        </p:nvCxnSpPr>
        <p:spPr>
          <a:xfrm>
            <a:off x="4907850" y="2390628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1FF4E9-FFAF-4FE6-97FC-41206B39DCA6}"/>
              </a:ext>
            </a:extLst>
          </p:cNvPr>
          <p:cNvCxnSpPr>
            <a:cxnSpLocks/>
          </p:cNvCxnSpPr>
          <p:nvPr/>
        </p:nvCxnSpPr>
        <p:spPr>
          <a:xfrm>
            <a:off x="6499683" y="2366950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CC91E0-5F93-4DD8-BDDA-172BDCC9F8FE}"/>
              </a:ext>
            </a:extLst>
          </p:cNvPr>
          <p:cNvCxnSpPr>
            <a:cxnSpLocks/>
          </p:cNvCxnSpPr>
          <p:nvPr/>
        </p:nvCxnSpPr>
        <p:spPr>
          <a:xfrm flipH="1">
            <a:off x="3603884" y="2130317"/>
            <a:ext cx="574940" cy="46857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8E34E-6633-4C87-A6CF-F2966E6587DF}"/>
              </a:ext>
            </a:extLst>
          </p:cNvPr>
          <p:cNvSpPr/>
          <p:nvPr/>
        </p:nvSpPr>
        <p:spPr>
          <a:xfrm>
            <a:off x="4178824" y="1409104"/>
            <a:ext cx="1384890" cy="98707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DB7C8-04BA-4758-AF7F-539EF7894898}"/>
              </a:ext>
            </a:extLst>
          </p:cNvPr>
          <p:cNvSpPr/>
          <p:nvPr/>
        </p:nvSpPr>
        <p:spPr>
          <a:xfrm>
            <a:off x="2001078" y="2598895"/>
            <a:ext cx="257747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ighlight>
                  <a:srgbClr val="FFFF00"/>
                </a:highlight>
              </a:rPr>
              <a:t>arr2D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[0]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(a pointer)</a:t>
            </a:r>
            <a:endParaRPr lang="en-RW" sz="2400" b="1" dirty="0">
              <a:highlight>
                <a:srgbClr val="FFFF00"/>
              </a:highligh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39674-0B05-4C8F-943E-597B65635B19}"/>
              </a:ext>
            </a:extLst>
          </p:cNvPr>
          <p:cNvSpPr/>
          <p:nvPr/>
        </p:nvSpPr>
        <p:spPr>
          <a:xfrm>
            <a:off x="5645349" y="1401951"/>
            <a:ext cx="1674206" cy="98707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BC4D2E-64E4-423C-87B8-34F8B73FDB8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299615" y="1925349"/>
            <a:ext cx="386645" cy="51305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60ACB3E-0A98-4038-8F1C-4C50CB2CA58E}"/>
              </a:ext>
            </a:extLst>
          </p:cNvPr>
          <p:cNvSpPr/>
          <p:nvPr/>
        </p:nvSpPr>
        <p:spPr>
          <a:xfrm>
            <a:off x="6642038" y="2476089"/>
            <a:ext cx="257747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ighlight>
                  <a:srgbClr val="FFFF00"/>
                </a:highlight>
              </a:rPr>
              <a:t>arr2D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[1]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(a pointer)</a:t>
            </a:r>
            <a:endParaRPr lang="en-RW" sz="2400" b="1" dirty="0">
              <a:highlight>
                <a:srgbClr val="FFFF00"/>
              </a:highligh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BC8C25-B59D-4E56-8D75-75FDFF4626D2}"/>
              </a:ext>
            </a:extLst>
          </p:cNvPr>
          <p:cNvSpPr/>
          <p:nvPr/>
        </p:nvSpPr>
        <p:spPr>
          <a:xfrm>
            <a:off x="764629" y="3845069"/>
            <a:ext cx="8454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**arr2D;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arr2D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*[row];  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//row=2</a:t>
            </a:r>
          </a:p>
        </p:txBody>
      </p:sp>
    </p:spTree>
    <p:extLst>
      <p:ext uri="{BB962C8B-B14F-4D97-AF65-F5344CB8AC3E}">
        <p14:creationId xmlns:p14="http://schemas.microsoft.com/office/powerpoint/2010/main" val="341174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6434-7302-4343-A808-ED81EFBD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BAAE-7E78-4138-9352-6001A2EF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4" y="1786117"/>
            <a:ext cx="10515600" cy="457023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Practice of pointers, pointers with functions, array of pointers</a:t>
            </a:r>
          </a:p>
          <a:p>
            <a:pPr lvl="1"/>
            <a:r>
              <a:rPr lang="en-US" sz="2400" dirty="0"/>
              <a:t>Dynamic array 1D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A2EDA-3A08-4C6F-B326-781247A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7908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B01C8-AAE9-4AF9-8677-C19EED1F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20</a:t>
            </a:fld>
            <a:endParaRPr lang="en-RW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168D73-CF86-4303-82DC-55532D44F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06504"/>
              </p:ext>
            </p:extLst>
          </p:nvPr>
        </p:nvGraphicFramePr>
        <p:xfrm>
          <a:off x="7792916" y="251799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EEF5FD-252B-4991-8A68-68B264E58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88516"/>
              </p:ext>
            </p:extLst>
          </p:nvPr>
        </p:nvGraphicFramePr>
        <p:xfrm>
          <a:off x="7761718" y="3537965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0BD847-3945-4030-8AB1-680418788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933580"/>
              </p:ext>
            </p:extLst>
          </p:nvPr>
        </p:nvGraphicFramePr>
        <p:xfrm>
          <a:off x="7761717" y="449166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92F7F28-E68C-46BE-AC01-0ACA67E8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72326"/>
              </p:ext>
            </p:extLst>
          </p:nvPr>
        </p:nvGraphicFramePr>
        <p:xfrm>
          <a:off x="7779664" y="111330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A5B9313-08F8-4ECD-9FA8-526D2AFE2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80633"/>
              </p:ext>
            </p:extLst>
          </p:nvPr>
        </p:nvGraphicFramePr>
        <p:xfrm>
          <a:off x="9309144" y="111330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9A6C605E-E498-4A07-AF8C-5A0069E5E42F}"/>
              </a:ext>
            </a:extLst>
          </p:cNvPr>
          <p:cNvSpPr/>
          <p:nvPr/>
        </p:nvSpPr>
        <p:spPr>
          <a:xfrm>
            <a:off x="6414568" y="1267261"/>
            <a:ext cx="1509605" cy="5059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arr2D</a:t>
            </a:r>
            <a:endParaRPr lang="en-RW" sz="2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F65218-B2CB-4040-B35D-78E08CD817CE}"/>
              </a:ext>
            </a:extLst>
          </p:cNvPr>
          <p:cNvCxnSpPr>
            <a:cxnSpLocks/>
          </p:cNvCxnSpPr>
          <p:nvPr/>
        </p:nvCxnSpPr>
        <p:spPr>
          <a:xfrm>
            <a:off x="8313659" y="2046072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1FF4E9-FFAF-4FE6-97FC-41206B39DCA6}"/>
              </a:ext>
            </a:extLst>
          </p:cNvPr>
          <p:cNvCxnSpPr>
            <a:cxnSpLocks/>
          </p:cNvCxnSpPr>
          <p:nvPr/>
        </p:nvCxnSpPr>
        <p:spPr>
          <a:xfrm>
            <a:off x="9905492" y="2022394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7BC8C25-B59D-4E56-8D75-75FDFF4626D2}"/>
              </a:ext>
            </a:extLst>
          </p:cNvPr>
          <p:cNvSpPr/>
          <p:nvPr/>
        </p:nvSpPr>
        <p:spPr>
          <a:xfrm>
            <a:off x="307647" y="1580793"/>
            <a:ext cx="8454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row;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arr2D[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[col];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2A2D8-33EE-4387-81F5-94327C7FA9CF}"/>
              </a:ext>
            </a:extLst>
          </p:cNvPr>
          <p:cNvSpPr txBox="1"/>
          <p:nvPr/>
        </p:nvSpPr>
        <p:spPr>
          <a:xfrm>
            <a:off x="2671930" y="2805398"/>
            <a:ext cx="1032608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i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=0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4C3F3A-4472-4A3C-847D-AB468B3A7385}"/>
              </a:ext>
            </a:extLst>
          </p:cNvPr>
          <p:cNvSpPr txBox="1"/>
          <p:nvPr/>
        </p:nvSpPr>
        <p:spPr>
          <a:xfrm>
            <a:off x="292103" y="3737615"/>
            <a:ext cx="682487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arr2D[0] = </a:t>
            </a:r>
            <a:r>
              <a:rPr lang="en-US" sz="3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[3];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4BE8B5-1F9E-4268-B270-5ACDBBCED54B}"/>
              </a:ext>
            </a:extLst>
          </p:cNvPr>
          <p:cNvSpPr/>
          <p:nvPr/>
        </p:nvSpPr>
        <p:spPr>
          <a:xfrm>
            <a:off x="7739825" y="2463711"/>
            <a:ext cx="1112201" cy="2989436"/>
          </a:xfrm>
          <a:prstGeom prst="rect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EF05B2-AD1B-49F5-8F82-F46730425047}"/>
              </a:ext>
            </a:extLst>
          </p:cNvPr>
          <p:cNvSpPr txBox="1"/>
          <p:nvPr/>
        </p:nvSpPr>
        <p:spPr>
          <a:xfrm>
            <a:off x="7487478" y="597880"/>
            <a:ext cx="162909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arr2D[0]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7466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B01C8-AAE9-4AF9-8677-C19EED1F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21</a:t>
            </a:fld>
            <a:endParaRPr lang="en-RW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168D73-CF86-4303-82DC-55532D44F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78061"/>
              </p:ext>
            </p:extLst>
          </p:nvPr>
        </p:nvGraphicFramePr>
        <p:xfrm>
          <a:off x="7792916" y="251799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EEF5FD-252B-4991-8A68-68B264E58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55139"/>
              </p:ext>
            </p:extLst>
          </p:nvPr>
        </p:nvGraphicFramePr>
        <p:xfrm>
          <a:off x="7761718" y="3537965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0BD847-3945-4030-8AB1-680418788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14458"/>
              </p:ext>
            </p:extLst>
          </p:nvPr>
        </p:nvGraphicFramePr>
        <p:xfrm>
          <a:off x="7761717" y="449166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92F7F28-E68C-46BE-AC01-0ACA67E82866}"/>
              </a:ext>
            </a:extLst>
          </p:cNvPr>
          <p:cNvGraphicFramePr>
            <a:graphicFrameLocks noGrp="1"/>
          </p:cNvGraphicFramePr>
          <p:nvPr/>
        </p:nvGraphicFramePr>
        <p:xfrm>
          <a:off x="7779664" y="111330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A5B9313-08F8-4ECD-9FA8-526D2AFE2709}"/>
              </a:ext>
            </a:extLst>
          </p:cNvPr>
          <p:cNvGraphicFramePr>
            <a:graphicFrameLocks noGrp="1"/>
          </p:cNvGraphicFramePr>
          <p:nvPr/>
        </p:nvGraphicFramePr>
        <p:xfrm>
          <a:off x="9309144" y="111330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9A6C605E-E498-4A07-AF8C-5A0069E5E42F}"/>
              </a:ext>
            </a:extLst>
          </p:cNvPr>
          <p:cNvSpPr/>
          <p:nvPr/>
        </p:nvSpPr>
        <p:spPr>
          <a:xfrm>
            <a:off x="6414568" y="1267261"/>
            <a:ext cx="1509605" cy="5059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arr2D</a:t>
            </a:r>
            <a:endParaRPr lang="en-RW" sz="2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F65218-B2CB-4040-B35D-78E08CD817CE}"/>
              </a:ext>
            </a:extLst>
          </p:cNvPr>
          <p:cNvCxnSpPr>
            <a:cxnSpLocks/>
          </p:cNvCxnSpPr>
          <p:nvPr/>
        </p:nvCxnSpPr>
        <p:spPr>
          <a:xfrm>
            <a:off x="8313659" y="2046072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1FF4E9-FFAF-4FE6-97FC-41206B39DCA6}"/>
              </a:ext>
            </a:extLst>
          </p:cNvPr>
          <p:cNvCxnSpPr>
            <a:cxnSpLocks/>
          </p:cNvCxnSpPr>
          <p:nvPr/>
        </p:nvCxnSpPr>
        <p:spPr>
          <a:xfrm>
            <a:off x="9905492" y="2022394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7BC8C25-B59D-4E56-8D75-75FDFF4626D2}"/>
              </a:ext>
            </a:extLst>
          </p:cNvPr>
          <p:cNvSpPr/>
          <p:nvPr/>
        </p:nvSpPr>
        <p:spPr>
          <a:xfrm>
            <a:off x="307647" y="1580793"/>
            <a:ext cx="8454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row;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arr2D[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[col];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2A2D8-33EE-4387-81F5-94327C7FA9CF}"/>
              </a:ext>
            </a:extLst>
          </p:cNvPr>
          <p:cNvSpPr txBox="1"/>
          <p:nvPr/>
        </p:nvSpPr>
        <p:spPr>
          <a:xfrm>
            <a:off x="2671930" y="2805398"/>
            <a:ext cx="1032608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i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=1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4C3F3A-4472-4A3C-847D-AB468B3A7385}"/>
              </a:ext>
            </a:extLst>
          </p:cNvPr>
          <p:cNvSpPr txBox="1"/>
          <p:nvPr/>
        </p:nvSpPr>
        <p:spPr>
          <a:xfrm>
            <a:off x="292103" y="3737615"/>
            <a:ext cx="682487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arr2D[1] = </a:t>
            </a:r>
            <a:r>
              <a:rPr lang="en-US" sz="3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[3];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4BE8B5-1F9E-4268-B270-5ACDBBCED54B}"/>
              </a:ext>
            </a:extLst>
          </p:cNvPr>
          <p:cNvSpPr/>
          <p:nvPr/>
        </p:nvSpPr>
        <p:spPr>
          <a:xfrm>
            <a:off x="9255711" y="2473657"/>
            <a:ext cx="1332774" cy="2989436"/>
          </a:xfrm>
          <a:prstGeom prst="rect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EF05B2-AD1B-49F5-8F82-F46730425047}"/>
              </a:ext>
            </a:extLst>
          </p:cNvPr>
          <p:cNvSpPr txBox="1"/>
          <p:nvPr/>
        </p:nvSpPr>
        <p:spPr>
          <a:xfrm>
            <a:off x="9090231" y="608411"/>
            <a:ext cx="162909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arr2D[1]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B17D21-7DB0-40B9-9180-819673C48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28026"/>
              </p:ext>
            </p:extLst>
          </p:nvPr>
        </p:nvGraphicFramePr>
        <p:xfrm>
          <a:off x="9322396" y="251799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3008BA5-BADB-47B8-97A3-7BF985044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1759"/>
              </p:ext>
            </p:extLst>
          </p:nvPr>
        </p:nvGraphicFramePr>
        <p:xfrm>
          <a:off x="9322396" y="3471705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118E647-A6ED-477B-8266-CA2000651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42486"/>
              </p:ext>
            </p:extLst>
          </p:nvPr>
        </p:nvGraphicFramePr>
        <p:xfrm>
          <a:off x="9322396" y="442494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316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5D15-8DD9-4B71-9190-3A67200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3328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Taking input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(same procedure as studied for static 2D array)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FD92-8B51-4153-A640-1DA93EEA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545468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DCEB-1DDC-486C-AD4C-A13B581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23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42101-1C7C-43CD-B991-2619D04B2D7E}"/>
              </a:ext>
            </a:extLst>
          </p:cNvPr>
          <p:cNvSpPr/>
          <p:nvPr/>
        </p:nvSpPr>
        <p:spPr>
          <a:xfrm>
            <a:off x="0" y="1938599"/>
            <a:ext cx="73682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i = 0; i &lt; row; i++)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j = 0; j &lt; col; 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j++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][j];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77383-6F2E-4CBD-AA35-DF0E6942E951}"/>
              </a:ext>
            </a:extLst>
          </p:cNvPr>
          <p:cNvSpPr txBox="1"/>
          <p:nvPr/>
        </p:nvSpPr>
        <p:spPr>
          <a:xfrm>
            <a:off x="865765" y="2722923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i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=0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E8104-E58F-467C-867C-ACEFC8C861CF}"/>
              </a:ext>
            </a:extLst>
          </p:cNvPr>
          <p:cNvSpPr txBox="1"/>
          <p:nvPr/>
        </p:nvSpPr>
        <p:spPr>
          <a:xfrm>
            <a:off x="1300900" y="5092769"/>
            <a:ext cx="397346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][0];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9DFC6-DC0C-4E35-AE0C-CA185C66D905}"/>
              </a:ext>
            </a:extLst>
          </p:cNvPr>
          <p:cNvSpPr txBox="1"/>
          <p:nvPr/>
        </p:nvSpPr>
        <p:spPr>
          <a:xfrm>
            <a:off x="1300900" y="4386692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j=0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0C07CC-47F5-4AAE-93C0-D04961617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69381"/>
              </p:ext>
            </p:extLst>
          </p:nvPr>
        </p:nvGraphicFramePr>
        <p:xfrm>
          <a:off x="7792916" y="251799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A78EAD-A881-4A0E-86BE-58ED6EC6D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1677"/>
              </p:ext>
            </p:extLst>
          </p:nvPr>
        </p:nvGraphicFramePr>
        <p:xfrm>
          <a:off x="7761718" y="3537965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66EFD4-C8FF-4B63-AD2A-07539A6CE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674128"/>
              </p:ext>
            </p:extLst>
          </p:nvPr>
        </p:nvGraphicFramePr>
        <p:xfrm>
          <a:off x="7761717" y="449166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72EE96-E53A-4F79-8DFB-EAF894C205E7}"/>
              </a:ext>
            </a:extLst>
          </p:cNvPr>
          <p:cNvGraphicFramePr>
            <a:graphicFrameLocks noGrp="1"/>
          </p:cNvGraphicFramePr>
          <p:nvPr/>
        </p:nvGraphicFramePr>
        <p:xfrm>
          <a:off x="7779664" y="111330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B8700B6-4D3D-4CE1-BF15-6D1D7C323F65}"/>
              </a:ext>
            </a:extLst>
          </p:cNvPr>
          <p:cNvGraphicFramePr>
            <a:graphicFrameLocks noGrp="1"/>
          </p:cNvGraphicFramePr>
          <p:nvPr/>
        </p:nvGraphicFramePr>
        <p:xfrm>
          <a:off x="9309144" y="111330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96A495-B866-4699-92B2-55A47472BFD3}"/>
              </a:ext>
            </a:extLst>
          </p:cNvPr>
          <p:cNvCxnSpPr>
            <a:cxnSpLocks/>
          </p:cNvCxnSpPr>
          <p:nvPr/>
        </p:nvCxnSpPr>
        <p:spPr>
          <a:xfrm>
            <a:off x="8313659" y="2046072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911160-062C-414F-A502-ECF1EBC46906}"/>
              </a:ext>
            </a:extLst>
          </p:cNvPr>
          <p:cNvCxnSpPr>
            <a:cxnSpLocks/>
          </p:cNvCxnSpPr>
          <p:nvPr/>
        </p:nvCxnSpPr>
        <p:spPr>
          <a:xfrm>
            <a:off x="9905492" y="2022394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A827841-EB0B-4692-92FF-3B81AFDBB2ED}"/>
              </a:ext>
            </a:extLst>
          </p:cNvPr>
          <p:cNvSpPr/>
          <p:nvPr/>
        </p:nvSpPr>
        <p:spPr>
          <a:xfrm flipV="1">
            <a:off x="7700331" y="2490972"/>
            <a:ext cx="1191270" cy="102010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84C2AEC-4890-4769-9243-68CE54205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01716"/>
              </p:ext>
            </p:extLst>
          </p:nvPr>
        </p:nvGraphicFramePr>
        <p:xfrm>
          <a:off x="9322396" y="251799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B7932C8-F36B-4A09-92A6-1BE762CCF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05506"/>
              </p:ext>
            </p:extLst>
          </p:nvPr>
        </p:nvGraphicFramePr>
        <p:xfrm>
          <a:off x="9322396" y="3471705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1B3340B-6327-4A6C-AAC3-EB38A2404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795974"/>
              </p:ext>
            </p:extLst>
          </p:nvPr>
        </p:nvGraphicFramePr>
        <p:xfrm>
          <a:off x="9322396" y="442494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0A6229-FAC8-4F03-86C2-0FA84DADCD1D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274365" y="3001026"/>
            <a:ext cx="2425966" cy="235335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002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DCEB-1DDC-486C-AD4C-A13B581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24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42101-1C7C-43CD-B991-2619D04B2D7E}"/>
              </a:ext>
            </a:extLst>
          </p:cNvPr>
          <p:cNvSpPr/>
          <p:nvPr/>
        </p:nvSpPr>
        <p:spPr>
          <a:xfrm>
            <a:off x="0" y="1938599"/>
            <a:ext cx="73682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i = 0; i &lt; row; i++)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j = 0; j &lt; col; 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j++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][j];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77383-6F2E-4CBD-AA35-DF0E6942E951}"/>
              </a:ext>
            </a:extLst>
          </p:cNvPr>
          <p:cNvSpPr txBox="1"/>
          <p:nvPr/>
        </p:nvSpPr>
        <p:spPr>
          <a:xfrm>
            <a:off x="865765" y="2722923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i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=0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E8104-E58F-467C-867C-ACEFC8C861CF}"/>
              </a:ext>
            </a:extLst>
          </p:cNvPr>
          <p:cNvSpPr txBox="1"/>
          <p:nvPr/>
        </p:nvSpPr>
        <p:spPr>
          <a:xfrm>
            <a:off x="1300900" y="5092769"/>
            <a:ext cx="397346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][1];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9DFC6-DC0C-4E35-AE0C-CA185C66D905}"/>
              </a:ext>
            </a:extLst>
          </p:cNvPr>
          <p:cNvSpPr txBox="1"/>
          <p:nvPr/>
        </p:nvSpPr>
        <p:spPr>
          <a:xfrm>
            <a:off x="1300900" y="4386692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j=1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0C07CC-47F5-4AAE-93C0-D04961617E0C}"/>
              </a:ext>
            </a:extLst>
          </p:cNvPr>
          <p:cNvGraphicFramePr>
            <a:graphicFrameLocks noGrp="1"/>
          </p:cNvGraphicFramePr>
          <p:nvPr/>
        </p:nvGraphicFramePr>
        <p:xfrm>
          <a:off x="7792916" y="251799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A78EAD-A881-4A0E-86BE-58ED6EC6D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91991"/>
              </p:ext>
            </p:extLst>
          </p:nvPr>
        </p:nvGraphicFramePr>
        <p:xfrm>
          <a:off x="7761718" y="3537965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66EFD4-C8FF-4B63-AD2A-07539A6CE450}"/>
              </a:ext>
            </a:extLst>
          </p:cNvPr>
          <p:cNvGraphicFramePr>
            <a:graphicFrameLocks noGrp="1"/>
          </p:cNvGraphicFramePr>
          <p:nvPr/>
        </p:nvGraphicFramePr>
        <p:xfrm>
          <a:off x="7761717" y="449166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72EE96-E53A-4F79-8DFB-EAF894C205E7}"/>
              </a:ext>
            </a:extLst>
          </p:cNvPr>
          <p:cNvGraphicFramePr>
            <a:graphicFrameLocks noGrp="1"/>
          </p:cNvGraphicFramePr>
          <p:nvPr/>
        </p:nvGraphicFramePr>
        <p:xfrm>
          <a:off x="7779664" y="111330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B8700B6-4D3D-4CE1-BF15-6D1D7C323F65}"/>
              </a:ext>
            </a:extLst>
          </p:cNvPr>
          <p:cNvGraphicFramePr>
            <a:graphicFrameLocks noGrp="1"/>
          </p:cNvGraphicFramePr>
          <p:nvPr/>
        </p:nvGraphicFramePr>
        <p:xfrm>
          <a:off x="9309144" y="111330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96A495-B866-4699-92B2-55A47472BFD3}"/>
              </a:ext>
            </a:extLst>
          </p:cNvPr>
          <p:cNvCxnSpPr>
            <a:cxnSpLocks/>
          </p:cNvCxnSpPr>
          <p:nvPr/>
        </p:nvCxnSpPr>
        <p:spPr>
          <a:xfrm>
            <a:off x="8313659" y="2046072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911160-062C-414F-A502-ECF1EBC46906}"/>
              </a:ext>
            </a:extLst>
          </p:cNvPr>
          <p:cNvCxnSpPr>
            <a:cxnSpLocks/>
          </p:cNvCxnSpPr>
          <p:nvPr/>
        </p:nvCxnSpPr>
        <p:spPr>
          <a:xfrm>
            <a:off x="9905492" y="2022394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A827841-EB0B-4692-92FF-3B81AFDBB2ED}"/>
              </a:ext>
            </a:extLst>
          </p:cNvPr>
          <p:cNvSpPr/>
          <p:nvPr/>
        </p:nvSpPr>
        <p:spPr>
          <a:xfrm flipV="1">
            <a:off x="7700331" y="3471633"/>
            <a:ext cx="1191270" cy="102010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84C2AEC-4890-4769-9243-68CE54205653}"/>
              </a:ext>
            </a:extLst>
          </p:cNvPr>
          <p:cNvGraphicFramePr>
            <a:graphicFrameLocks noGrp="1"/>
          </p:cNvGraphicFramePr>
          <p:nvPr/>
        </p:nvGraphicFramePr>
        <p:xfrm>
          <a:off x="9322396" y="251799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B7932C8-F36B-4A09-92A6-1BE762CCF192}"/>
              </a:ext>
            </a:extLst>
          </p:cNvPr>
          <p:cNvGraphicFramePr>
            <a:graphicFrameLocks noGrp="1"/>
          </p:cNvGraphicFramePr>
          <p:nvPr/>
        </p:nvGraphicFramePr>
        <p:xfrm>
          <a:off x="9322396" y="3471705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1B3340B-6327-4A6C-AAC3-EB38A2404D73}"/>
              </a:ext>
            </a:extLst>
          </p:cNvPr>
          <p:cNvGraphicFramePr>
            <a:graphicFrameLocks noGrp="1"/>
          </p:cNvGraphicFramePr>
          <p:nvPr/>
        </p:nvGraphicFramePr>
        <p:xfrm>
          <a:off x="9322396" y="442494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0A6229-FAC8-4F03-86C2-0FA84DADCD1D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274365" y="3981687"/>
            <a:ext cx="2425966" cy="137269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3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DCEB-1DDC-486C-AD4C-A13B581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25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42101-1C7C-43CD-B991-2619D04B2D7E}"/>
              </a:ext>
            </a:extLst>
          </p:cNvPr>
          <p:cNvSpPr/>
          <p:nvPr/>
        </p:nvSpPr>
        <p:spPr>
          <a:xfrm>
            <a:off x="0" y="1938599"/>
            <a:ext cx="73682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i = 0; i &lt; row; i++)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j = 0; j &lt; col; 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j++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][j];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77383-6F2E-4CBD-AA35-DF0E6942E951}"/>
              </a:ext>
            </a:extLst>
          </p:cNvPr>
          <p:cNvSpPr txBox="1"/>
          <p:nvPr/>
        </p:nvSpPr>
        <p:spPr>
          <a:xfrm>
            <a:off x="865765" y="2722923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i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=0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E8104-E58F-467C-867C-ACEFC8C861CF}"/>
              </a:ext>
            </a:extLst>
          </p:cNvPr>
          <p:cNvSpPr txBox="1"/>
          <p:nvPr/>
        </p:nvSpPr>
        <p:spPr>
          <a:xfrm>
            <a:off x="1300900" y="5092769"/>
            <a:ext cx="397346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][2];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9DFC6-DC0C-4E35-AE0C-CA185C66D905}"/>
              </a:ext>
            </a:extLst>
          </p:cNvPr>
          <p:cNvSpPr txBox="1"/>
          <p:nvPr/>
        </p:nvSpPr>
        <p:spPr>
          <a:xfrm>
            <a:off x="1300900" y="4386692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j=2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0C07CC-47F5-4AAE-93C0-D04961617E0C}"/>
              </a:ext>
            </a:extLst>
          </p:cNvPr>
          <p:cNvGraphicFramePr>
            <a:graphicFrameLocks noGrp="1"/>
          </p:cNvGraphicFramePr>
          <p:nvPr/>
        </p:nvGraphicFramePr>
        <p:xfrm>
          <a:off x="7792916" y="251799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A78EAD-A881-4A0E-86BE-58ED6EC6D3B0}"/>
              </a:ext>
            </a:extLst>
          </p:cNvPr>
          <p:cNvGraphicFramePr>
            <a:graphicFrameLocks noGrp="1"/>
          </p:cNvGraphicFramePr>
          <p:nvPr/>
        </p:nvGraphicFramePr>
        <p:xfrm>
          <a:off x="7761718" y="3537965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66EFD4-C8FF-4B63-AD2A-07539A6CE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08504"/>
              </p:ext>
            </p:extLst>
          </p:nvPr>
        </p:nvGraphicFramePr>
        <p:xfrm>
          <a:off x="7761717" y="449166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72EE96-E53A-4F79-8DFB-EAF894C205E7}"/>
              </a:ext>
            </a:extLst>
          </p:cNvPr>
          <p:cNvGraphicFramePr>
            <a:graphicFrameLocks noGrp="1"/>
          </p:cNvGraphicFramePr>
          <p:nvPr/>
        </p:nvGraphicFramePr>
        <p:xfrm>
          <a:off x="7779664" y="111330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B8700B6-4D3D-4CE1-BF15-6D1D7C323F65}"/>
              </a:ext>
            </a:extLst>
          </p:cNvPr>
          <p:cNvGraphicFramePr>
            <a:graphicFrameLocks noGrp="1"/>
          </p:cNvGraphicFramePr>
          <p:nvPr/>
        </p:nvGraphicFramePr>
        <p:xfrm>
          <a:off x="9309144" y="111330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96A495-B866-4699-92B2-55A47472BFD3}"/>
              </a:ext>
            </a:extLst>
          </p:cNvPr>
          <p:cNvCxnSpPr>
            <a:cxnSpLocks/>
          </p:cNvCxnSpPr>
          <p:nvPr/>
        </p:nvCxnSpPr>
        <p:spPr>
          <a:xfrm>
            <a:off x="8313659" y="2046072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911160-062C-414F-A502-ECF1EBC46906}"/>
              </a:ext>
            </a:extLst>
          </p:cNvPr>
          <p:cNvCxnSpPr>
            <a:cxnSpLocks/>
          </p:cNvCxnSpPr>
          <p:nvPr/>
        </p:nvCxnSpPr>
        <p:spPr>
          <a:xfrm>
            <a:off x="9905492" y="2022394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A827841-EB0B-4692-92FF-3B81AFDBB2ED}"/>
              </a:ext>
            </a:extLst>
          </p:cNvPr>
          <p:cNvSpPr/>
          <p:nvPr/>
        </p:nvSpPr>
        <p:spPr>
          <a:xfrm flipV="1">
            <a:off x="7673827" y="4425791"/>
            <a:ext cx="1191270" cy="102010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84C2AEC-4890-4769-9243-68CE54205653}"/>
              </a:ext>
            </a:extLst>
          </p:cNvPr>
          <p:cNvGraphicFramePr>
            <a:graphicFrameLocks noGrp="1"/>
          </p:cNvGraphicFramePr>
          <p:nvPr/>
        </p:nvGraphicFramePr>
        <p:xfrm>
          <a:off x="9322396" y="251799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B7932C8-F36B-4A09-92A6-1BE762CCF192}"/>
              </a:ext>
            </a:extLst>
          </p:cNvPr>
          <p:cNvGraphicFramePr>
            <a:graphicFrameLocks noGrp="1"/>
          </p:cNvGraphicFramePr>
          <p:nvPr/>
        </p:nvGraphicFramePr>
        <p:xfrm>
          <a:off x="9322396" y="3471705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1B3340B-6327-4A6C-AAC3-EB38A2404D73}"/>
              </a:ext>
            </a:extLst>
          </p:cNvPr>
          <p:cNvGraphicFramePr>
            <a:graphicFrameLocks noGrp="1"/>
          </p:cNvGraphicFramePr>
          <p:nvPr/>
        </p:nvGraphicFramePr>
        <p:xfrm>
          <a:off x="9322396" y="442494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0A6229-FAC8-4F03-86C2-0FA84DADCD1D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274365" y="4935845"/>
            <a:ext cx="2399462" cy="41853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5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DCEB-1DDC-486C-AD4C-A13B581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26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42101-1C7C-43CD-B991-2619D04B2D7E}"/>
              </a:ext>
            </a:extLst>
          </p:cNvPr>
          <p:cNvSpPr/>
          <p:nvPr/>
        </p:nvSpPr>
        <p:spPr>
          <a:xfrm>
            <a:off x="0" y="1938599"/>
            <a:ext cx="73682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i = 0; i &lt; row; i++)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j = 0; j &lt; col; 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j++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][j];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77383-6F2E-4CBD-AA35-DF0E6942E951}"/>
              </a:ext>
            </a:extLst>
          </p:cNvPr>
          <p:cNvSpPr txBox="1"/>
          <p:nvPr/>
        </p:nvSpPr>
        <p:spPr>
          <a:xfrm>
            <a:off x="865765" y="2722923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i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=1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E8104-E58F-467C-867C-ACEFC8C861CF}"/>
              </a:ext>
            </a:extLst>
          </p:cNvPr>
          <p:cNvSpPr txBox="1"/>
          <p:nvPr/>
        </p:nvSpPr>
        <p:spPr>
          <a:xfrm>
            <a:off x="1300900" y="5092769"/>
            <a:ext cx="397346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][0];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9DFC6-DC0C-4E35-AE0C-CA185C66D905}"/>
              </a:ext>
            </a:extLst>
          </p:cNvPr>
          <p:cNvSpPr txBox="1"/>
          <p:nvPr/>
        </p:nvSpPr>
        <p:spPr>
          <a:xfrm>
            <a:off x="1300900" y="4386692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j=0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0C07CC-47F5-4AAE-93C0-D04961617E0C}"/>
              </a:ext>
            </a:extLst>
          </p:cNvPr>
          <p:cNvGraphicFramePr>
            <a:graphicFrameLocks noGrp="1"/>
          </p:cNvGraphicFramePr>
          <p:nvPr/>
        </p:nvGraphicFramePr>
        <p:xfrm>
          <a:off x="7792916" y="251799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A78EAD-A881-4A0E-86BE-58ED6EC6D3B0}"/>
              </a:ext>
            </a:extLst>
          </p:cNvPr>
          <p:cNvGraphicFramePr>
            <a:graphicFrameLocks noGrp="1"/>
          </p:cNvGraphicFramePr>
          <p:nvPr/>
        </p:nvGraphicFramePr>
        <p:xfrm>
          <a:off x="7761718" y="3537965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66EFD4-C8FF-4B63-AD2A-07539A6CE450}"/>
              </a:ext>
            </a:extLst>
          </p:cNvPr>
          <p:cNvGraphicFramePr>
            <a:graphicFrameLocks noGrp="1"/>
          </p:cNvGraphicFramePr>
          <p:nvPr/>
        </p:nvGraphicFramePr>
        <p:xfrm>
          <a:off x="7761717" y="449166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72EE96-E53A-4F79-8DFB-EAF894C205E7}"/>
              </a:ext>
            </a:extLst>
          </p:cNvPr>
          <p:cNvGraphicFramePr>
            <a:graphicFrameLocks noGrp="1"/>
          </p:cNvGraphicFramePr>
          <p:nvPr/>
        </p:nvGraphicFramePr>
        <p:xfrm>
          <a:off x="7779664" y="111330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B8700B6-4D3D-4CE1-BF15-6D1D7C323F65}"/>
              </a:ext>
            </a:extLst>
          </p:cNvPr>
          <p:cNvGraphicFramePr>
            <a:graphicFrameLocks noGrp="1"/>
          </p:cNvGraphicFramePr>
          <p:nvPr/>
        </p:nvGraphicFramePr>
        <p:xfrm>
          <a:off x="9309144" y="111330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96A495-B866-4699-92B2-55A47472BFD3}"/>
              </a:ext>
            </a:extLst>
          </p:cNvPr>
          <p:cNvCxnSpPr>
            <a:cxnSpLocks/>
          </p:cNvCxnSpPr>
          <p:nvPr/>
        </p:nvCxnSpPr>
        <p:spPr>
          <a:xfrm>
            <a:off x="8313659" y="2046072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911160-062C-414F-A502-ECF1EBC46906}"/>
              </a:ext>
            </a:extLst>
          </p:cNvPr>
          <p:cNvCxnSpPr>
            <a:cxnSpLocks/>
          </p:cNvCxnSpPr>
          <p:nvPr/>
        </p:nvCxnSpPr>
        <p:spPr>
          <a:xfrm>
            <a:off x="9905492" y="2022394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A827841-EB0B-4692-92FF-3B81AFDBB2ED}"/>
              </a:ext>
            </a:extLst>
          </p:cNvPr>
          <p:cNvSpPr/>
          <p:nvPr/>
        </p:nvSpPr>
        <p:spPr>
          <a:xfrm flipV="1">
            <a:off x="9243701" y="2490972"/>
            <a:ext cx="1291767" cy="102010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84C2AEC-4890-4769-9243-68CE54205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25239"/>
              </p:ext>
            </p:extLst>
          </p:nvPr>
        </p:nvGraphicFramePr>
        <p:xfrm>
          <a:off x="9322396" y="251799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B7932C8-F36B-4A09-92A6-1BE762CCF192}"/>
              </a:ext>
            </a:extLst>
          </p:cNvPr>
          <p:cNvGraphicFramePr>
            <a:graphicFrameLocks noGrp="1"/>
          </p:cNvGraphicFramePr>
          <p:nvPr/>
        </p:nvGraphicFramePr>
        <p:xfrm>
          <a:off x="9322396" y="3471705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1B3340B-6327-4A6C-AAC3-EB38A2404D73}"/>
              </a:ext>
            </a:extLst>
          </p:cNvPr>
          <p:cNvGraphicFramePr>
            <a:graphicFrameLocks noGrp="1"/>
          </p:cNvGraphicFramePr>
          <p:nvPr/>
        </p:nvGraphicFramePr>
        <p:xfrm>
          <a:off x="9322396" y="442494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0A6229-FAC8-4F03-86C2-0FA84DADCD1D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274365" y="3001026"/>
            <a:ext cx="3969336" cy="235335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1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DCEB-1DDC-486C-AD4C-A13B581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27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42101-1C7C-43CD-B991-2619D04B2D7E}"/>
              </a:ext>
            </a:extLst>
          </p:cNvPr>
          <p:cNvSpPr/>
          <p:nvPr/>
        </p:nvSpPr>
        <p:spPr>
          <a:xfrm>
            <a:off x="0" y="1938599"/>
            <a:ext cx="73682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i = 0; i &lt; row; i++)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j = 0; j &lt; col; 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j++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][j];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77383-6F2E-4CBD-AA35-DF0E6942E951}"/>
              </a:ext>
            </a:extLst>
          </p:cNvPr>
          <p:cNvSpPr txBox="1"/>
          <p:nvPr/>
        </p:nvSpPr>
        <p:spPr>
          <a:xfrm>
            <a:off x="865765" y="2722923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i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=1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E8104-E58F-467C-867C-ACEFC8C861CF}"/>
              </a:ext>
            </a:extLst>
          </p:cNvPr>
          <p:cNvSpPr txBox="1"/>
          <p:nvPr/>
        </p:nvSpPr>
        <p:spPr>
          <a:xfrm>
            <a:off x="1300900" y="5092769"/>
            <a:ext cx="397346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][1];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9DFC6-DC0C-4E35-AE0C-CA185C66D905}"/>
              </a:ext>
            </a:extLst>
          </p:cNvPr>
          <p:cNvSpPr txBox="1"/>
          <p:nvPr/>
        </p:nvSpPr>
        <p:spPr>
          <a:xfrm>
            <a:off x="1300900" y="4386692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j=1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0C07CC-47F5-4AAE-93C0-D04961617E0C}"/>
              </a:ext>
            </a:extLst>
          </p:cNvPr>
          <p:cNvGraphicFramePr>
            <a:graphicFrameLocks noGrp="1"/>
          </p:cNvGraphicFramePr>
          <p:nvPr/>
        </p:nvGraphicFramePr>
        <p:xfrm>
          <a:off x="7792916" y="251799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A78EAD-A881-4A0E-86BE-58ED6EC6D3B0}"/>
              </a:ext>
            </a:extLst>
          </p:cNvPr>
          <p:cNvGraphicFramePr>
            <a:graphicFrameLocks noGrp="1"/>
          </p:cNvGraphicFramePr>
          <p:nvPr/>
        </p:nvGraphicFramePr>
        <p:xfrm>
          <a:off x="7761718" y="3537965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66EFD4-C8FF-4B63-AD2A-07539A6CE450}"/>
              </a:ext>
            </a:extLst>
          </p:cNvPr>
          <p:cNvGraphicFramePr>
            <a:graphicFrameLocks noGrp="1"/>
          </p:cNvGraphicFramePr>
          <p:nvPr/>
        </p:nvGraphicFramePr>
        <p:xfrm>
          <a:off x="7761717" y="449166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72EE96-E53A-4F79-8DFB-EAF894C205E7}"/>
              </a:ext>
            </a:extLst>
          </p:cNvPr>
          <p:cNvGraphicFramePr>
            <a:graphicFrameLocks noGrp="1"/>
          </p:cNvGraphicFramePr>
          <p:nvPr/>
        </p:nvGraphicFramePr>
        <p:xfrm>
          <a:off x="7779664" y="111330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B8700B6-4D3D-4CE1-BF15-6D1D7C323F65}"/>
              </a:ext>
            </a:extLst>
          </p:cNvPr>
          <p:cNvGraphicFramePr>
            <a:graphicFrameLocks noGrp="1"/>
          </p:cNvGraphicFramePr>
          <p:nvPr/>
        </p:nvGraphicFramePr>
        <p:xfrm>
          <a:off x="9309144" y="111330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96A495-B866-4699-92B2-55A47472BFD3}"/>
              </a:ext>
            </a:extLst>
          </p:cNvPr>
          <p:cNvCxnSpPr>
            <a:cxnSpLocks/>
          </p:cNvCxnSpPr>
          <p:nvPr/>
        </p:nvCxnSpPr>
        <p:spPr>
          <a:xfrm>
            <a:off x="8313659" y="2046072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911160-062C-414F-A502-ECF1EBC46906}"/>
              </a:ext>
            </a:extLst>
          </p:cNvPr>
          <p:cNvCxnSpPr>
            <a:cxnSpLocks/>
          </p:cNvCxnSpPr>
          <p:nvPr/>
        </p:nvCxnSpPr>
        <p:spPr>
          <a:xfrm>
            <a:off x="9905492" y="2022394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84C2AEC-4890-4769-9243-68CE54205653}"/>
              </a:ext>
            </a:extLst>
          </p:cNvPr>
          <p:cNvGraphicFramePr>
            <a:graphicFrameLocks noGrp="1"/>
          </p:cNvGraphicFramePr>
          <p:nvPr/>
        </p:nvGraphicFramePr>
        <p:xfrm>
          <a:off x="9322396" y="251799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B7932C8-F36B-4A09-92A6-1BE762CCF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69108"/>
              </p:ext>
            </p:extLst>
          </p:nvPr>
        </p:nvGraphicFramePr>
        <p:xfrm>
          <a:off x="9322396" y="3471705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1B3340B-6327-4A6C-AAC3-EB38A2404D73}"/>
              </a:ext>
            </a:extLst>
          </p:cNvPr>
          <p:cNvGraphicFramePr>
            <a:graphicFrameLocks noGrp="1"/>
          </p:cNvGraphicFramePr>
          <p:nvPr/>
        </p:nvGraphicFramePr>
        <p:xfrm>
          <a:off x="9322396" y="442494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0A6229-FAC8-4F03-86C2-0FA84DADCD1D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274365" y="3928680"/>
            <a:ext cx="3969336" cy="142569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A827841-EB0B-4692-92FF-3B81AFDBB2ED}"/>
              </a:ext>
            </a:extLst>
          </p:cNvPr>
          <p:cNvSpPr/>
          <p:nvPr/>
        </p:nvSpPr>
        <p:spPr>
          <a:xfrm flipV="1">
            <a:off x="9243701" y="3418626"/>
            <a:ext cx="1291767" cy="102010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68500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DCEB-1DDC-486C-AD4C-A13B581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28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42101-1C7C-43CD-B991-2619D04B2D7E}"/>
              </a:ext>
            </a:extLst>
          </p:cNvPr>
          <p:cNvSpPr/>
          <p:nvPr/>
        </p:nvSpPr>
        <p:spPr>
          <a:xfrm>
            <a:off x="0" y="1938599"/>
            <a:ext cx="73682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i = 0; i &lt; row; i++)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j = 0; j &lt; col; 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j++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][j];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77383-6F2E-4CBD-AA35-DF0E6942E951}"/>
              </a:ext>
            </a:extLst>
          </p:cNvPr>
          <p:cNvSpPr txBox="1"/>
          <p:nvPr/>
        </p:nvSpPr>
        <p:spPr>
          <a:xfrm>
            <a:off x="865765" y="2722923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i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=1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E8104-E58F-467C-867C-ACEFC8C861CF}"/>
              </a:ext>
            </a:extLst>
          </p:cNvPr>
          <p:cNvSpPr txBox="1"/>
          <p:nvPr/>
        </p:nvSpPr>
        <p:spPr>
          <a:xfrm>
            <a:off x="1300900" y="5092769"/>
            <a:ext cx="397346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][2];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9DFC6-DC0C-4E35-AE0C-CA185C66D905}"/>
              </a:ext>
            </a:extLst>
          </p:cNvPr>
          <p:cNvSpPr txBox="1"/>
          <p:nvPr/>
        </p:nvSpPr>
        <p:spPr>
          <a:xfrm>
            <a:off x="1300900" y="4386692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j=2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0C07CC-47F5-4AAE-93C0-D04961617E0C}"/>
              </a:ext>
            </a:extLst>
          </p:cNvPr>
          <p:cNvGraphicFramePr>
            <a:graphicFrameLocks noGrp="1"/>
          </p:cNvGraphicFramePr>
          <p:nvPr/>
        </p:nvGraphicFramePr>
        <p:xfrm>
          <a:off x="7792916" y="251799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A78EAD-A881-4A0E-86BE-58ED6EC6D3B0}"/>
              </a:ext>
            </a:extLst>
          </p:cNvPr>
          <p:cNvGraphicFramePr>
            <a:graphicFrameLocks noGrp="1"/>
          </p:cNvGraphicFramePr>
          <p:nvPr/>
        </p:nvGraphicFramePr>
        <p:xfrm>
          <a:off x="7761718" y="3537965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66EFD4-C8FF-4B63-AD2A-07539A6CE450}"/>
              </a:ext>
            </a:extLst>
          </p:cNvPr>
          <p:cNvGraphicFramePr>
            <a:graphicFrameLocks noGrp="1"/>
          </p:cNvGraphicFramePr>
          <p:nvPr/>
        </p:nvGraphicFramePr>
        <p:xfrm>
          <a:off x="7761717" y="449166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72EE96-E53A-4F79-8DFB-EAF894C205E7}"/>
              </a:ext>
            </a:extLst>
          </p:cNvPr>
          <p:cNvGraphicFramePr>
            <a:graphicFrameLocks noGrp="1"/>
          </p:cNvGraphicFramePr>
          <p:nvPr/>
        </p:nvGraphicFramePr>
        <p:xfrm>
          <a:off x="7779664" y="111330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B8700B6-4D3D-4CE1-BF15-6D1D7C323F65}"/>
              </a:ext>
            </a:extLst>
          </p:cNvPr>
          <p:cNvGraphicFramePr>
            <a:graphicFrameLocks noGrp="1"/>
          </p:cNvGraphicFramePr>
          <p:nvPr/>
        </p:nvGraphicFramePr>
        <p:xfrm>
          <a:off x="9309144" y="111330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96A495-B866-4699-92B2-55A47472BFD3}"/>
              </a:ext>
            </a:extLst>
          </p:cNvPr>
          <p:cNvCxnSpPr>
            <a:cxnSpLocks/>
          </p:cNvCxnSpPr>
          <p:nvPr/>
        </p:nvCxnSpPr>
        <p:spPr>
          <a:xfrm>
            <a:off x="8313659" y="2046072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911160-062C-414F-A502-ECF1EBC46906}"/>
              </a:ext>
            </a:extLst>
          </p:cNvPr>
          <p:cNvCxnSpPr>
            <a:cxnSpLocks/>
          </p:cNvCxnSpPr>
          <p:nvPr/>
        </p:nvCxnSpPr>
        <p:spPr>
          <a:xfrm>
            <a:off x="9905492" y="2022394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84C2AEC-4890-4769-9243-68CE54205653}"/>
              </a:ext>
            </a:extLst>
          </p:cNvPr>
          <p:cNvGraphicFramePr>
            <a:graphicFrameLocks noGrp="1"/>
          </p:cNvGraphicFramePr>
          <p:nvPr/>
        </p:nvGraphicFramePr>
        <p:xfrm>
          <a:off x="9322396" y="251799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B7932C8-F36B-4A09-92A6-1BE762CCF192}"/>
              </a:ext>
            </a:extLst>
          </p:cNvPr>
          <p:cNvGraphicFramePr>
            <a:graphicFrameLocks noGrp="1"/>
          </p:cNvGraphicFramePr>
          <p:nvPr/>
        </p:nvGraphicFramePr>
        <p:xfrm>
          <a:off x="9322396" y="3471705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1B3340B-6327-4A6C-AAC3-EB38A2404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44778"/>
              </p:ext>
            </p:extLst>
          </p:nvPr>
        </p:nvGraphicFramePr>
        <p:xfrm>
          <a:off x="9322396" y="4424946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0A6229-FAC8-4F03-86C2-0FA84DADCD1D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274365" y="4896088"/>
            <a:ext cx="3969336" cy="4582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A827841-EB0B-4692-92FF-3B81AFDBB2ED}"/>
              </a:ext>
            </a:extLst>
          </p:cNvPr>
          <p:cNvSpPr/>
          <p:nvPr/>
        </p:nvSpPr>
        <p:spPr>
          <a:xfrm flipV="1">
            <a:off x="9243701" y="4386034"/>
            <a:ext cx="1291767" cy="102010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90579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AF2E4-5779-419D-81BE-E4FCB1C8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29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92099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6189-644E-4A87-9E0A-CA852A8C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D055-D611-45AC-970D-6B739D29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dynamic array to a function</a:t>
            </a:r>
          </a:p>
          <a:p>
            <a:pPr lvl="1"/>
            <a:r>
              <a:rPr lang="en-US" dirty="0"/>
              <a:t>(The procedure and syntax is same as we studied and practices for static arrays)</a:t>
            </a:r>
          </a:p>
          <a:p>
            <a:r>
              <a:rPr lang="en-US" dirty="0"/>
              <a:t>2D dynamic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35ACD-3E3B-4034-8555-A78720E5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42017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5D15-8DD9-4B71-9190-3A67200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3328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1D dynamic array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Doing everything in main()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FD92-8B51-4153-A640-1DA93EEA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6777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67B3-C1B2-4C06-9CA9-55998EB5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38757"/>
            <a:ext cx="10515600" cy="771344"/>
          </a:xfrm>
        </p:spPr>
        <p:txBody>
          <a:bodyPr/>
          <a:lstStyle/>
          <a:p>
            <a:r>
              <a:rPr lang="en-US" dirty="0"/>
              <a:t>1D dynamic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B1343-B772-4E73-912A-A08451BD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</a:t>
            </a:fld>
            <a:endParaRPr lang="en-R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67F18-2464-4B41-9F89-FED2E7AFA48E}"/>
              </a:ext>
            </a:extLst>
          </p:cNvPr>
          <p:cNvSpPr/>
          <p:nvPr/>
        </p:nvSpPr>
        <p:spPr>
          <a:xfrm>
            <a:off x="304800" y="94131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marks;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the size:"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elements:"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size;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*marks;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marks++;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"&amp;marks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&amp;marks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"&amp;marks[0] 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&amp;marks[0]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"&amp;marks[1]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&amp;marks[1]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"&amp;marks[2]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&amp;marks[2]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FE6ABC-BBCD-43BE-A3BF-2A2A9DD1C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484701"/>
              </p:ext>
            </p:extLst>
          </p:nvPr>
        </p:nvGraphicFramePr>
        <p:xfrm>
          <a:off x="6718853" y="456810"/>
          <a:ext cx="3110946" cy="1173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982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  <a:gridCol w="1036982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  <a:gridCol w="1036982">
                  <a:extLst>
                    <a:ext uri="{9D8B030D-6E8A-4147-A177-3AD203B41FA5}">
                      <a16:colId xmlns:a16="http://schemas.microsoft.com/office/drawing/2014/main" val="4080944880"/>
                    </a:ext>
                  </a:extLst>
                </a:gridCol>
              </a:tblGrid>
              <a:tr h="391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391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391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CBAC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CBB0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CBB4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DC0BC8E-820F-49FB-90D8-A467CFDDA4AA}"/>
              </a:ext>
            </a:extLst>
          </p:cNvPr>
          <p:cNvSpPr/>
          <p:nvPr/>
        </p:nvSpPr>
        <p:spPr>
          <a:xfrm>
            <a:off x="5523123" y="1940375"/>
            <a:ext cx="1195730" cy="589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marks</a:t>
            </a:r>
            <a:endParaRPr lang="en-RW" sz="2400" b="1" dirty="0"/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5B192DE5-A61F-4612-9761-E4BAFE032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54038"/>
              </p:ext>
            </p:extLst>
          </p:nvPr>
        </p:nvGraphicFramePr>
        <p:xfrm>
          <a:off x="5419932" y="2479771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CBAC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FB68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CA0480-C354-4951-88E9-47F33BC36BDF}"/>
              </a:ext>
            </a:extLst>
          </p:cNvPr>
          <p:cNvCxnSpPr>
            <a:cxnSpLocks/>
          </p:cNvCxnSpPr>
          <p:nvPr/>
        </p:nvCxnSpPr>
        <p:spPr>
          <a:xfrm flipV="1">
            <a:off x="6560241" y="1643705"/>
            <a:ext cx="688698" cy="83606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D65B4-9681-4C0C-A044-D7CDB3DADDF6}"/>
              </a:ext>
            </a:extLst>
          </p:cNvPr>
          <p:cNvSpPr/>
          <p:nvPr/>
        </p:nvSpPr>
        <p:spPr>
          <a:xfrm>
            <a:off x="5152270" y="237181"/>
            <a:ext cx="1195730" cy="589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size</a:t>
            </a:r>
            <a:endParaRPr lang="en-RW" sz="2400" b="1" dirty="0"/>
          </a:p>
        </p:txBody>
      </p: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FEF9FC3E-630F-4B7B-97BC-E556257C1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32953"/>
              </p:ext>
            </p:extLst>
          </p:nvPr>
        </p:nvGraphicFramePr>
        <p:xfrm>
          <a:off x="5049079" y="776577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00FFF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330E099-D05A-4B68-8622-76351DB7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296" y="2140174"/>
            <a:ext cx="3617636" cy="44790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7765C9-906D-49A1-A211-F362A98DD15B}"/>
              </a:ext>
            </a:extLst>
          </p:cNvPr>
          <p:cNvSpPr txBox="1"/>
          <p:nvPr/>
        </p:nvSpPr>
        <p:spPr>
          <a:xfrm>
            <a:off x="5723405" y="3528413"/>
            <a:ext cx="2097326" cy="3170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highlight>
                  <a:srgbClr val="FFFF00"/>
                </a:highlight>
              </a:rPr>
              <a:t>We can also use square brackets with pointer that we set on our array!</a:t>
            </a:r>
          </a:p>
          <a:p>
            <a:pPr algn="ctr"/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Thus, we have got the strength to either use array notation or pointer notation</a:t>
            </a:r>
            <a:endParaRPr lang="en-U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563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67B3-C1B2-4C06-9CA9-55998EB5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38757"/>
            <a:ext cx="10515600" cy="771344"/>
          </a:xfrm>
        </p:spPr>
        <p:txBody>
          <a:bodyPr/>
          <a:lstStyle/>
          <a:p>
            <a:r>
              <a:rPr lang="en-US" dirty="0"/>
              <a:t>1D static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B1343-B772-4E73-912A-A08451BD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</a:t>
            </a:fld>
            <a:endParaRPr lang="en-R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67F18-2464-4B41-9F89-FED2E7AFA48E}"/>
              </a:ext>
            </a:extLst>
          </p:cNvPr>
          <p:cNvSpPr/>
          <p:nvPr/>
        </p:nvSpPr>
        <p:spPr>
          <a:xfrm>
            <a:off x="304800" y="94131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marks;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the size:"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elements:"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size;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*marks;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marks++;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"&amp;marks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&amp;marks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"&amp;marks[0] 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&amp;marks[0]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"&amp;marks[1]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&amp;marks[1]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"&amp;marks[2]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&amp;marks[2]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FE6ABC-BBCD-43BE-A3BF-2A2A9DD1C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30498"/>
              </p:ext>
            </p:extLst>
          </p:nvPr>
        </p:nvGraphicFramePr>
        <p:xfrm>
          <a:off x="6718853" y="456810"/>
          <a:ext cx="3110946" cy="1173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982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  <a:gridCol w="1036982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  <a:gridCol w="1036982">
                  <a:extLst>
                    <a:ext uri="{9D8B030D-6E8A-4147-A177-3AD203B41FA5}">
                      <a16:colId xmlns:a16="http://schemas.microsoft.com/office/drawing/2014/main" val="4080944880"/>
                    </a:ext>
                  </a:extLst>
                </a:gridCol>
              </a:tblGrid>
              <a:tr h="391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391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391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F848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CBB0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CBB4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DC0BC8E-820F-49FB-90D8-A467CFDDA4AA}"/>
              </a:ext>
            </a:extLst>
          </p:cNvPr>
          <p:cNvSpPr/>
          <p:nvPr/>
        </p:nvSpPr>
        <p:spPr>
          <a:xfrm>
            <a:off x="5555617" y="748877"/>
            <a:ext cx="1195730" cy="589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marks</a:t>
            </a:r>
            <a:endParaRPr lang="en-RW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D65B4-9681-4C0C-A044-D7CDB3DADDF6}"/>
              </a:ext>
            </a:extLst>
          </p:cNvPr>
          <p:cNvSpPr/>
          <p:nvPr/>
        </p:nvSpPr>
        <p:spPr>
          <a:xfrm>
            <a:off x="4224203" y="238757"/>
            <a:ext cx="1195730" cy="589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size</a:t>
            </a:r>
            <a:endParaRPr lang="en-RW" sz="2400" b="1" dirty="0"/>
          </a:p>
        </p:txBody>
      </p: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FEF9FC3E-630F-4B7B-97BC-E556257C1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37440"/>
              </p:ext>
            </p:extLst>
          </p:nvPr>
        </p:nvGraphicFramePr>
        <p:xfrm>
          <a:off x="4121012" y="778153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00FFF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C43892A-542C-4145-B1C5-D2C003F8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4" y="2111205"/>
            <a:ext cx="3952875" cy="41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7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490F-E267-424F-AD53-5E9DBD1B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F104-342D-42CF-AEF3-0C5C7C97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static array there is no pointer involved!</a:t>
            </a:r>
          </a:p>
          <a:p>
            <a:r>
              <a:rPr lang="en-US" dirty="0"/>
              <a:t>Therefore, in static method, we cannot use increment operator with array name </a:t>
            </a:r>
            <a:r>
              <a:rPr lang="en-US" b="1" i="1" dirty="0"/>
              <a:t>(like we can do with pointers)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3E9E-1AB4-41F8-BB41-AFB61554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7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6861E-9999-49CE-A53D-047E6CA66BF4}"/>
              </a:ext>
            </a:extLst>
          </p:cNvPr>
          <p:cNvSpPr/>
          <p:nvPr/>
        </p:nvSpPr>
        <p:spPr>
          <a:xfrm>
            <a:off x="4638261" y="3262338"/>
            <a:ext cx="746097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LucidaSansTypewriterStd-Obl"/>
              </a:rPr>
              <a:t>for </a:t>
            </a:r>
            <a:r>
              <a:rPr lang="en-US" sz="2400" dirty="0">
                <a:latin typeface="LucidaSansTypewriterStd"/>
              </a:rPr>
              <a:t>(</a:t>
            </a:r>
            <a:r>
              <a:rPr lang="en-US" sz="2400" i="1" dirty="0">
                <a:latin typeface="LucidaSansTypewriterStd-Obl"/>
              </a:rPr>
              <a:t>int </a:t>
            </a:r>
            <a:r>
              <a:rPr lang="en-US" sz="2400" dirty="0" err="1">
                <a:latin typeface="LucidaSansTypewriterStd"/>
              </a:rPr>
              <a:t>i</a:t>
            </a:r>
            <a:r>
              <a:rPr lang="en-US" sz="2400" dirty="0">
                <a:latin typeface="LucidaSansTypewriterStd"/>
              </a:rPr>
              <a:t> = 0; </a:t>
            </a:r>
            <a:r>
              <a:rPr lang="en-US" sz="2400" dirty="0" err="1">
                <a:latin typeface="LucidaSansTypewriterStd"/>
              </a:rPr>
              <a:t>i</a:t>
            </a:r>
            <a:r>
              <a:rPr lang="en-US" sz="2400" dirty="0">
                <a:latin typeface="LucidaSansTypewriterStd"/>
              </a:rPr>
              <a:t> &lt; </a:t>
            </a:r>
            <a:r>
              <a:rPr lang="en-US" sz="2400" dirty="0" err="1">
                <a:latin typeface="LucidaSansTypewriterStd"/>
              </a:rPr>
              <a:t>array_size</a:t>
            </a:r>
            <a:r>
              <a:rPr lang="en-US" sz="2400" dirty="0">
                <a:latin typeface="LucidaSansTypewriterStd"/>
              </a:rPr>
              <a:t>; </a:t>
            </a:r>
            <a:r>
              <a:rPr lang="en-US" sz="2400" dirty="0" err="1">
                <a:latin typeface="LucidaSansTypewriterStd"/>
              </a:rPr>
              <a:t>i</a:t>
            </a:r>
            <a:r>
              <a:rPr lang="en-US" sz="2400" dirty="0">
                <a:latin typeface="LucidaSansTypewriterStd"/>
              </a:rPr>
              <a:t>++)</a:t>
            </a:r>
          </a:p>
          <a:p>
            <a:r>
              <a:rPr lang="en-US" sz="2400" dirty="0">
                <a:latin typeface="LucidaSansTypewriterStd"/>
              </a:rPr>
              <a:t>       </a:t>
            </a:r>
            <a:r>
              <a:rPr lang="en-US" sz="2400" dirty="0" err="1">
                <a:latin typeface="LucidaSansTypewriterStd"/>
              </a:rPr>
              <a:t>cout</a:t>
            </a:r>
            <a:r>
              <a:rPr lang="en-US" sz="2400" dirty="0">
                <a:latin typeface="LucidaSansTypewriterStd"/>
              </a:rPr>
              <a:t> &lt;&lt; *(d + </a:t>
            </a:r>
            <a:r>
              <a:rPr lang="en-US" sz="2400" dirty="0" err="1">
                <a:latin typeface="LucidaSansTypewriterStd"/>
              </a:rPr>
              <a:t>i</a:t>
            </a:r>
            <a:r>
              <a:rPr lang="en-US" sz="2400" dirty="0">
                <a:latin typeface="LucidaSansTypewriterStd"/>
              </a:rPr>
              <a:t>)&lt;&lt; " ";</a:t>
            </a:r>
          </a:p>
          <a:p>
            <a:endParaRPr lang="en-US" sz="3200" dirty="0">
              <a:latin typeface="GiovanniStd-Book"/>
            </a:endParaRPr>
          </a:p>
          <a:p>
            <a:r>
              <a:rPr lang="en-US" sz="3200" dirty="0">
                <a:latin typeface="GiovanniStd-Book"/>
              </a:rPr>
              <a:t>is equivalent to the following:</a:t>
            </a:r>
          </a:p>
          <a:p>
            <a:endParaRPr lang="en-US" sz="2400" i="1" dirty="0">
              <a:latin typeface="LucidaSansTypewriterStd-Obl"/>
            </a:endParaRPr>
          </a:p>
          <a:p>
            <a:r>
              <a:rPr lang="en-US" sz="2400" i="1" dirty="0">
                <a:latin typeface="LucidaSansTypewriterStd-Obl"/>
              </a:rPr>
              <a:t>for</a:t>
            </a:r>
            <a:r>
              <a:rPr lang="en-US" sz="2400" dirty="0">
                <a:latin typeface="LucidaSansTypewriterStd"/>
              </a:rPr>
              <a:t>(</a:t>
            </a:r>
            <a:r>
              <a:rPr lang="en-US" sz="2400" i="1" dirty="0">
                <a:latin typeface="LucidaSansTypewriterStd-Obl"/>
              </a:rPr>
              <a:t>int </a:t>
            </a:r>
            <a:r>
              <a:rPr lang="en-US" sz="2400" dirty="0" err="1">
                <a:latin typeface="LucidaSansTypewriterStd"/>
              </a:rPr>
              <a:t>i</a:t>
            </a:r>
            <a:r>
              <a:rPr lang="en-US" sz="2400" dirty="0">
                <a:latin typeface="LucidaSansTypewriterStd"/>
              </a:rPr>
              <a:t> = 0; </a:t>
            </a:r>
            <a:r>
              <a:rPr lang="en-US" sz="2400" dirty="0" err="1">
                <a:latin typeface="LucidaSansTypewriterStd"/>
              </a:rPr>
              <a:t>i</a:t>
            </a:r>
            <a:r>
              <a:rPr lang="en-US" sz="2400" dirty="0">
                <a:latin typeface="LucidaSansTypewriterStd"/>
              </a:rPr>
              <a:t> &lt; </a:t>
            </a:r>
            <a:r>
              <a:rPr lang="en-US" sz="2400" dirty="0" err="1">
                <a:latin typeface="LucidaSansTypewriterStd"/>
              </a:rPr>
              <a:t>array_size</a:t>
            </a:r>
            <a:r>
              <a:rPr lang="en-US" sz="2400" dirty="0">
                <a:latin typeface="LucidaSansTypewriterStd"/>
              </a:rPr>
              <a:t>; </a:t>
            </a:r>
            <a:r>
              <a:rPr lang="en-US" sz="2400" dirty="0" err="1">
                <a:latin typeface="LucidaSansTypewriterStd"/>
              </a:rPr>
              <a:t>i</a:t>
            </a:r>
            <a:r>
              <a:rPr lang="en-US" sz="2400" dirty="0">
                <a:latin typeface="LucidaSansTypewriterStd"/>
              </a:rPr>
              <a:t>++)</a:t>
            </a:r>
          </a:p>
          <a:p>
            <a:r>
              <a:rPr lang="en-US" sz="2400" dirty="0" err="1">
                <a:latin typeface="LucidaSansTypewriterStd"/>
              </a:rPr>
              <a:t>cout</a:t>
            </a:r>
            <a:r>
              <a:rPr lang="en-US" sz="2400" dirty="0">
                <a:latin typeface="LucidaSansTypewriterStd"/>
              </a:rPr>
              <a:t> &lt;&lt; d[</a:t>
            </a:r>
            <a:r>
              <a:rPr lang="en-US" sz="2400" dirty="0" err="1">
                <a:latin typeface="LucidaSansTypewriterStd"/>
              </a:rPr>
              <a:t>i</a:t>
            </a:r>
            <a:r>
              <a:rPr lang="en-US" sz="2400" dirty="0">
                <a:latin typeface="LucidaSansTypewriterStd"/>
              </a:rPr>
              <a:t>] &lt;&lt; " ";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4CB8B4-F2B9-4A26-AD75-48E1220462E1}"/>
              </a:ext>
            </a:extLst>
          </p:cNvPr>
          <p:cNvSpPr/>
          <p:nvPr/>
        </p:nvSpPr>
        <p:spPr>
          <a:xfrm>
            <a:off x="838200" y="326233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LucidaSansTypewriterStd"/>
              </a:rPr>
              <a:t>double * d;</a:t>
            </a:r>
          </a:p>
          <a:p>
            <a:r>
              <a:rPr lang="en-US" sz="2400" dirty="0">
                <a:latin typeface="LucidaSansTypewriterStd"/>
              </a:rPr>
              <a:t>d = </a:t>
            </a:r>
            <a:r>
              <a:rPr lang="en-US" sz="2400" i="1" dirty="0">
                <a:latin typeface="LucidaSansTypewriterStd-Obl"/>
              </a:rPr>
              <a:t>new double</a:t>
            </a:r>
            <a:r>
              <a:rPr lang="en-US" sz="2400" dirty="0">
                <a:latin typeface="LucidaSansTypewriterStd"/>
              </a:rPr>
              <a:t>[</a:t>
            </a:r>
            <a:r>
              <a:rPr lang="en-US" sz="2400" dirty="0" err="1">
                <a:latin typeface="LucidaSansTypewriterStd"/>
              </a:rPr>
              <a:t>array_size</a:t>
            </a:r>
            <a:r>
              <a:rPr lang="en-US" sz="2400" dirty="0">
                <a:latin typeface="LucidaSansTypewriterStd"/>
              </a:rPr>
              <a:t>];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2B6AB-1095-446D-B773-39BD28FE579C}"/>
              </a:ext>
            </a:extLst>
          </p:cNvPr>
          <p:cNvSpPr/>
          <p:nvPr/>
        </p:nvSpPr>
        <p:spPr>
          <a:xfrm>
            <a:off x="838200" y="526999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LucidaSansTypewriterStd"/>
              </a:rPr>
              <a:t>const int </a:t>
            </a:r>
            <a:r>
              <a:rPr lang="en-US" sz="2400" dirty="0" err="1">
                <a:latin typeface="LucidaSansTypewriterStd"/>
              </a:rPr>
              <a:t>array_size</a:t>
            </a:r>
            <a:r>
              <a:rPr lang="en-US" sz="2400" dirty="0">
                <a:latin typeface="LucidaSansTypewriterStd"/>
              </a:rPr>
              <a:t>=4;</a:t>
            </a:r>
          </a:p>
          <a:p>
            <a:r>
              <a:rPr lang="en-US" sz="2400" dirty="0">
                <a:latin typeface="LucidaSansTypewriterStd"/>
              </a:rPr>
              <a:t>double d[</a:t>
            </a:r>
            <a:r>
              <a:rPr lang="en-US" sz="2400" dirty="0" err="1">
                <a:latin typeface="LucidaSansTypewriterStd"/>
              </a:rPr>
              <a:t>array_size</a:t>
            </a:r>
            <a:r>
              <a:rPr lang="en-US" sz="2400" dirty="0">
                <a:latin typeface="LucidaSansTypewriterStd"/>
              </a:rPr>
              <a:t>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55349-D6CF-4871-84BE-28ABE515729D}"/>
              </a:ext>
            </a:extLst>
          </p:cNvPr>
          <p:cNvSpPr txBox="1"/>
          <p:nvPr/>
        </p:nvSpPr>
        <p:spPr>
          <a:xfrm>
            <a:off x="9437119" y="3200782"/>
            <a:ext cx="2097326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highlight>
                  <a:srgbClr val="FFFF00"/>
                </a:highlight>
              </a:rPr>
              <a:t>Pointer notation</a:t>
            </a: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9FC7E-4158-4BBE-B439-C89F3D55DFA3}"/>
              </a:ext>
            </a:extLst>
          </p:cNvPr>
          <p:cNvSpPr txBox="1"/>
          <p:nvPr/>
        </p:nvSpPr>
        <p:spPr>
          <a:xfrm>
            <a:off x="9437119" y="5146885"/>
            <a:ext cx="2097326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highlight>
                  <a:srgbClr val="FFFF00"/>
                </a:highlight>
              </a:rPr>
              <a:t>Array notation</a:t>
            </a: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703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5D15-8DD9-4B71-9190-3A67200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3328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1D array to a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FD92-8B51-4153-A640-1DA93EEA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8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25495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6A6A-65F7-4974-A129-765EE92D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399"/>
            <a:ext cx="10515600" cy="771344"/>
          </a:xfrm>
        </p:spPr>
        <p:txBody>
          <a:bodyPr/>
          <a:lstStyle/>
          <a:p>
            <a:pPr algn="ctr"/>
            <a:r>
              <a:rPr lang="en-US" dirty="0"/>
              <a:t>Passing a 1D array to a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726C9-ADB2-4E70-99CB-865EF7D7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9</a:t>
            </a:fld>
            <a:endParaRPr lang="en-R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99AFA-4C67-484B-B9FF-AAEE814FC474}"/>
              </a:ext>
            </a:extLst>
          </p:cNvPr>
          <p:cNvSpPr/>
          <p:nvPr/>
        </p:nvSpPr>
        <p:spPr>
          <a:xfrm>
            <a:off x="586409" y="1417983"/>
            <a:ext cx="9395791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There are multiple ways to do this</a:t>
            </a:r>
          </a:p>
          <a:p>
            <a:pPr marL="457200" indent="-457200" algn="just">
              <a:buAutoNum type="arabicParenR"/>
            </a:pPr>
            <a:r>
              <a:rPr lang="en-US" sz="2400" dirty="0"/>
              <a:t>Using ordinary array notation (just as we practiced for static array)</a:t>
            </a:r>
          </a:p>
          <a:p>
            <a:pPr marL="457200" indent="-457200" algn="just">
              <a:buAutoNum type="arabicParenR"/>
            </a:pPr>
            <a:r>
              <a:rPr lang="en-US" sz="2400" dirty="0"/>
              <a:t>Using pass by pointer notation/method</a:t>
            </a:r>
          </a:p>
          <a:p>
            <a:pPr marL="457200" indent="-457200" algn="just">
              <a:buAutoNum type="arabicParenR"/>
            </a:pPr>
            <a:endParaRPr lang="en-RW" sz="2400" dirty="0"/>
          </a:p>
        </p:txBody>
      </p:sp>
    </p:spTree>
    <p:extLst>
      <p:ext uri="{BB962C8B-B14F-4D97-AF65-F5344CB8AC3E}">
        <p14:creationId xmlns:p14="http://schemas.microsoft.com/office/powerpoint/2010/main" val="335450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2254</Words>
  <Application>Microsoft Office PowerPoint</Application>
  <PresentationFormat>Widescreen</PresentationFormat>
  <Paragraphs>728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GiovanniStd-Book</vt:lpstr>
      <vt:lpstr>LucidaSansTypewriterStd</vt:lpstr>
      <vt:lpstr>LucidaSansTypewriterStd-Obl</vt:lpstr>
      <vt:lpstr>Office Theme</vt:lpstr>
      <vt:lpstr>Programming fundamentals</vt:lpstr>
      <vt:lpstr>Recap</vt:lpstr>
      <vt:lpstr>Agenda</vt:lpstr>
      <vt:lpstr>1D dynamic array Doing everything in main()</vt:lpstr>
      <vt:lpstr>1D dynamic array</vt:lpstr>
      <vt:lpstr>1D static array</vt:lpstr>
      <vt:lpstr>Difference</vt:lpstr>
      <vt:lpstr>Passing 1D array to a function</vt:lpstr>
      <vt:lpstr>Passing a 1D array to a function</vt:lpstr>
      <vt:lpstr>Method#1</vt:lpstr>
      <vt:lpstr>Method#2</vt:lpstr>
      <vt:lpstr>2D dynamic array Doing everything in main()</vt:lpstr>
      <vt:lpstr>2D array (static)  </vt:lpstr>
      <vt:lpstr>2D array</vt:lpstr>
      <vt:lpstr>PowerPoint Presentation</vt:lpstr>
      <vt:lpstr>Declaration</vt:lpstr>
      <vt:lpstr>Declaration</vt:lpstr>
      <vt:lpstr>PowerPoint Presentation</vt:lpstr>
      <vt:lpstr>PowerPoint Presentation</vt:lpstr>
      <vt:lpstr>PowerPoint Presentation</vt:lpstr>
      <vt:lpstr>PowerPoint Presentation</vt:lpstr>
      <vt:lpstr>Taking input (same procedure as studied for static 2D array)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Nauman Warraich</dc:creator>
  <cp:lastModifiedBy>Harry Armington</cp:lastModifiedBy>
  <cp:revision>520</cp:revision>
  <cp:lastPrinted>2019-09-15T17:17:36Z</cp:lastPrinted>
  <dcterms:created xsi:type="dcterms:W3CDTF">2019-09-13T16:36:02Z</dcterms:created>
  <dcterms:modified xsi:type="dcterms:W3CDTF">2020-05-05T07:51:41Z</dcterms:modified>
</cp:coreProperties>
</file>