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0" r:id="rId3"/>
    <p:sldId id="538" r:id="rId4"/>
    <p:sldId id="539" r:id="rId5"/>
    <p:sldId id="543" r:id="rId6"/>
    <p:sldId id="540" r:id="rId7"/>
    <p:sldId id="541" r:id="rId8"/>
    <p:sldId id="545" r:id="rId9"/>
    <p:sldId id="542" r:id="rId10"/>
    <p:sldId id="544" r:id="rId11"/>
    <p:sldId id="260" r:id="rId12"/>
    <p:sldId id="259" r:id="rId13"/>
    <p:sldId id="257" r:id="rId14"/>
    <p:sldId id="258" r:id="rId15"/>
    <p:sldId id="546" r:id="rId16"/>
    <p:sldId id="263" r:id="rId17"/>
    <p:sldId id="547" r:id="rId18"/>
    <p:sldId id="548" r:id="rId19"/>
    <p:sldId id="549" r:id="rId20"/>
    <p:sldId id="550" r:id="rId21"/>
    <p:sldId id="262" r:id="rId22"/>
    <p:sldId id="551" r:id="rId23"/>
    <p:sldId id="552" r:id="rId24"/>
    <p:sldId id="556" r:id="rId25"/>
    <p:sldId id="557" r:id="rId26"/>
    <p:sldId id="558" r:id="rId27"/>
    <p:sldId id="559" r:id="rId28"/>
    <p:sldId id="560" r:id="rId29"/>
    <p:sldId id="261" r:id="rId30"/>
    <p:sldId id="561" r:id="rId31"/>
    <p:sldId id="562" r:id="rId32"/>
    <p:sldId id="563" r:id="rId33"/>
  </p:sldIdLst>
  <p:sldSz cx="12192000" cy="6858000"/>
  <p:notesSz cx="9601200" cy="73152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A2"/>
    <a:srgbClr val="71C1BF"/>
    <a:srgbClr val="FECECE"/>
    <a:srgbClr val="C068AF"/>
    <a:srgbClr val="A53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663DC6-BFB1-4DB3-8BD9-EBE85774A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B97B5-AC0D-4F0E-9FE2-94E071CA1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3989B02-B486-4123-B917-47FE77C9084C}" type="datetimeFigureOut">
              <a:rPr lang="en-RW" smtClean="0"/>
              <a:t>05/11/2020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A24D-B66C-43F8-8369-159052C481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636AE-904C-47EC-8F7A-4487A1AECF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79E4C5-D7EC-4C04-8917-809BC50FA0CA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24354372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1752C-3C2E-4DFF-901A-0724505B9891}" type="datetimeFigureOut">
              <a:rPr lang="en-RW" smtClean="0"/>
              <a:t>05/11/2020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2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521FE48-8834-4F9D-8EF1-C31ACD56AD4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848597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2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Object Oriented Programming</a:t>
            </a:r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FE48-8834-4F9D-8EF1-C31ACD56AD40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8419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66A5-B71B-4EDB-8BB2-8EA9F33E9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4ECBF-A10C-4CA8-8F16-45BE0827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D9CB-ABA7-4D18-B23E-24A03097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1CC2-375A-43C2-B54C-06166A88DD25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A5C6-104E-4766-96E7-5ECE7FA5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0695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352-298F-49F4-AF82-223C1B91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EE38-F5B2-4F9F-92AD-B5090E78D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00F-239F-4E89-9956-C6D3BB7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085C-22D9-4973-AB13-7E23D2D2F391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425-EC2A-4BBB-B7F6-328BF216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1021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CA580-3E14-4733-A1EC-890637F9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601-2F83-4884-B64A-B964B5B1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FB86-9439-49F1-95F0-837B6255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880E-3711-4A83-A9F0-C8D44DF8659E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14D3-EFF4-4807-8515-1845F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173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B2C-00D9-4EA9-A46A-C5ABDC39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9FA6-0340-445B-B092-915F48F5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4FCD-7596-4A29-B67E-D82356D2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39BB-5CC9-4B93-B1A6-9BFD523D06C7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225E-33C1-423E-B547-854A4B0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085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094-C370-4767-8BA3-EED72642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F93F-D78B-489F-B742-9A286857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420CA-ECF5-4FBB-BD16-7CDCC21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C7EC-F785-4EB0-9D87-19A46F231166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D86C-9A7B-444C-8E5E-C246AB4A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4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902-4EDF-408A-B392-281E9AD0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649D-BE32-40DA-B4AB-139526A69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59DBA-7518-4F83-8F70-AA38F53D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920BA-B50B-445D-8A31-9FDCF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B6C0-305B-4B67-A451-48FED8A9F7E6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B382-C57B-46D3-8FF0-2DC8C749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65825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272-1DCE-411E-8CB6-77584791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D0E9-60F3-478E-8E58-02DF12D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65CB-6866-4FFF-B09E-BEE052DB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4CCB-5B47-4623-93F4-0F986CEB4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B957C-81EB-44B7-9AFB-A99961A39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FA36-1527-4EDE-9751-D4F7B7C7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AD3A-6854-42E0-B0BD-16C1ACDB3B51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EFF4-E10A-4754-8381-31DFB89C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0471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097A-D5CB-4B64-9263-53F15B4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7AEB-54B0-4DDB-9ED1-D3877915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4A3A-B418-4655-8F19-A6D0A1D0AFBC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ABB57-A18F-4109-807A-BFB36F0B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5260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E4A44-EB8F-4F0E-8A4B-BFA9E5F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3CA-3CB2-4ADF-AFF2-04C413F5AFFA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9D14-9F96-4B22-AACD-FD9B780D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3690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DCD-E54E-4C73-ADD7-39DCDE9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E3F5-818D-49DD-91D5-597FED5E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F50BB-7DC4-4146-A558-4519BA58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2E37-DF7A-4164-B19E-3D0B6C5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D898-44DF-464E-A38F-BB6B5CA4F63C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214-8839-4E80-B705-EDBA07A0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766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947A-7A76-4439-9DF6-88D1ADC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6EA98-5C91-4276-B974-04C901132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F78E-3F16-4228-A0DE-2F714BDE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4825-159B-4AA1-B5B9-707ACBE6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2E3D-B2A7-4876-A27D-B46F0A63BB5F}" type="datetime8">
              <a:rPr lang="en-RW" smtClean="0"/>
              <a:t>05/11/2020 04:35</a:t>
            </a:fld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FAB7-2432-4C7F-8866-CA71D446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62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C6023-CD1F-4364-994A-49572CA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77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R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ED97-2F41-4B64-AD85-692DFBB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5108"/>
            <a:ext cx="10515600" cy="457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R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611E-02A6-4AE8-84DD-F05DF214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0400-31F5-454D-8985-E7A1D227F386}" type="datetime8">
              <a:rPr lang="en-RW" smtClean="0"/>
              <a:t>05/11/2020 04:35</a:t>
            </a:fld>
            <a:endParaRPr lang="en-R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F44A-883B-4DE9-9913-7AC35D00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1354-0F4F-4118-983A-17CBBA946E76}" type="slidenum">
              <a:rPr lang="en-RW" smtClean="0"/>
              <a:pPr/>
              <a:t>‹#›</a:t>
            </a:fld>
            <a:endParaRPr lang="en-R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4A46A-6035-41F1-B31F-6B072AC249DB}"/>
              </a:ext>
            </a:extLst>
          </p:cNvPr>
          <p:cNvSpPr/>
          <p:nvPr userDrawn="1"/>
        </p:nvSpPr>
        <p:spPr>
          <a:xfrm>
            <a:off x="0" y="0"/>
            <a:ext cx="8464731" cy="2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E333-41A0-4EF2-BB31-6DAB38E5D233}"/>
              </a:ext>
            </a:extLst>
          </p:cNvPr>
          <p:cNvSpPr/>
          <p:nvPr userDrawn="1"/>
        </p:nvSpPr>
        <p:spPr>
          <a:xfrm>
            <a:off x="8464731" y="-633"/>
            <a:ext cx="3727269" cy="2214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D3A76-6AA7-4C51-BDCB-5F56475EB514}"/>
              </a:ext>
            </a:extLst>
          </p:cNvPr>
          <p:cNvSpPr/>
          <p:nvPr userDrawn="1"/>
        </p:nvSpPr>
        <p:spPr>
          <a:xfrm rot="16200000" flipH="1">
            <a:off x="895439" y="-895439"/>
            <a:ext cx="220802" cy="2011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3A7633-47B9-48F0-B25D-F27B1A74E3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97" y="246926"/>
            <a:ext cx="1359804" cy="135980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8E20FD-5F89-4FB8-8499-63B7D05DD7BE}"/>
              </a:ext>
            </a:extLst>
          </p:cNvPr>
          <p:cNvCxnSpPr/>
          <p:nvPr userDrawn="1"/>
        </p:nvCxnSpPr>
        <p:spPr>
          <a:xfrm>
            <a:off x="0" y="6333719"/>
            <a:ext cx="12192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6E49-EF0C-4CA0-8E37-E39E4C9B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579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fundamentals</a:t>
            </a:r>
            <a:endParaRPr lang="en-R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EC75-FBCE-4173-A007-BA1EBF80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</a:t>
            </a:fld>
            <a:endParaRPr lang="en-R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243FCD-FD3C-4A49-AC50-77F16500E573}"/>
              </a:ext>
            </a:extLst>
          </p:cNvPr>
          <p:cNvSpPr txBox="1">
            <a:spLocks/>
          </p:cNvSpPr>
          <p:nvPr/>
        </p:nvSpPr>
        <p:spPr>
          <a:xfrm>
            <a:off x="750278" y="3429000"/>
            <a:ext cx="10716065" cy="14036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Lecture 23: </a:t>
            </a:r>
            <a:r>
              <a:rPr lang="en-US" sz="4400" i="1" dirty="0"/>
              <a:t>Stream input/output, Introduction to file handling, open a file for I/O, file modes</a:t>
            </a:r>
            <a:endParaRPr lang="en-RW" sz="4400" dirty="0"/>
          </a:p>
        </p:txBody>
      </p:sp>
    </p:spTree>
    <p:extLst>
      <p:ext uri="{BB962C8B-B14F-4D97-AF65-F5344CB8AC3E}">
        <p14:creationId xmlns:p14="http://schemas.microsoft.com/office/powerpoint/2010/main" val="12119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F317-4338-447C-8533-EBF73514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97E9-A880-4BDC-992B-0C26F693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file processing, header </a:t>
            </a:r>
            <a:r>
              <a:rPr lang="en-US" b="1" i="1" dirty="0"/>
              <a:t>&lt;iostream&gt; and &lt;</a:t>
            </a:r>
            <a:r>
              <a:rPr lang="en-US" b="1" i="1" dirty="0" err="1"/>
              <a:t>fstream</a:t>
            </a:r>
            <a:r>
              <a:rPr lang="en-US" b="1" i="1" dirty="0"/>
              <a:t>&gt; </a:t>
            </a:r>
            <a:r>
              <a:rPr lang="en-US" dirty="0"/>
              <a:t>must be included.</a:t>
            </a:r>
          </a:p>
          <a:p>
            <a:r>
              <a:rPr lang="en-US" dirty="0"/>
              <a:t>When a file is opened, an object is created and stream is associated with the object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BE04-01A6-4E75-9D8E-DEA75464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10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88063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640FAD-FAC1-4BB0-906E-2F4BFB988ED5}"/>
              </a:ext>
            </a:extLst>
          </p:cNvPr>
          <p:cNvSpPr/>
          <p:nvPr/>
        </p:nvSpPr>
        <p:spPr>
          <a:xfrm>
            <a:off x="556591" y="19055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2A993-8914-4B2A-BFD3-9C09E2263816}"/>
              </a:ext>
            </a:extLst>
          </p:cNvPr>
          <p:cNvSpPr/>
          <p:nvPr/>
        </p:nvSpPr>
        <p:spPr>
          <a:xfrm>
            <a:off x="4181060" y="19055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3FCB7-789A-4D47-8187-A5D181209AE2}"/>
              </a:ext>
            </a:extLst>
          </p:cNvPr>
          <p:cNvSpPr/>
          <p:nvPr/>
        </p:nvSpPr>
        <p:spPr>
          <a:xfrm>
            <a:off x="7931426" y="190550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3CF0B-372A-4554-B01C-E9E793B97320}"/>
              </a:ext>
            </a:extLst>
          </p:cNvPr>
          <p:cNvSpPr txBox="1"/>
          <p:nvPr/>
        </p:nvSpPr>
        <p:spPr>
          <a:xfrm>
            <a:off x="581904" y="1443841"/>
            <a:ext cx="3022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both Input/output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3511C-83BA-47BE-8BDF-4D829FDF0086}"/>
              </a:ext>
            </a:extLst>
          </p:cNvPr>
          <p:cNvSpPr txBox="1"/>
          <p:nvPr/>
        </p:nvSpPr>
        <p:spPr>
          <a:xfrm>
            <a:off x="4856922" y="1443841"/>
            <a:ext cx="1969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Input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11E7B-D731-4800-9096-50E40D0FF721}"/>
              </a:ext>
            </a:extLst>
          </p:cNvPr>
          <p:cNvSpPr txBox="1"/>
          <p:nvPr/>
        </p:nvSpPr>
        <p:spPr>
          <a:xfrm>
            <a:off x="8733183" y="1443840"/>
            <a:ext cx="220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For Output only</a:t>
            </a:r>
          </a:p>
        </p:txBody>
      </p:sp>
    </p:spTree>
    <p:extLst>
      <p:ext uri="{BB962C8B-B14F-4D97-AF65-F5344CB8AC3E}">
        <p14:creationId xmlns:p14="http://schemas.microsoft.com/office/powerpoint/2010/main" val="325689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A9A4-F069-46C5-8C58-D6CAE86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471"/>
            <a:ext cx="10515600" cy="771344"/>
          </a:xfrm>
        </p:spPr>
        <p:txBody>
          <a:bodyPr/>
          <a:lstStyle/>
          <a:p>
            <a:r>
              <a:rPr lang="en-US" dirty="0" err="1"/>
              <a:t>Fstream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1A9D-C568-46D3-B8B7-F41CFDA5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571"/>
            <a:ext cx="10515600" cy="4570233"/>
          </a:xfrm>
        </p:spPr>
        <p:txBody>
          <a:bodyPr/>
          <a:lstStyle/>
          <a:p>
            <a:r>
              <a:rPr lang="en-US" dirty="0"/>
              <a:t>Unlike the console stream objects that are ready for use as soon as the program starts, instances of the &lt;</a:t>
            </a:r>
            <a:r>
              <a:rPr lang="en-US" dirty="0" err="1"/>
              <a:t>fstream</a:t>
            </a:r>
            <a:r>
              <a:rPr lang="en-US" dirty="0"/>
              <a:t>&gt; classes must be instantiated and associated with a file before a program is able to use them.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10EF7-DA24-4654-B573-3E6E8904EBE8}"/>
              </a:ext>
            </a:extLst>
          </p:cNvPr>
          <p:cNvSpPr/>
          <p:nvPr/>
        </p:nvSpPr>
        <p:spPr>
          <a:xfrm>
            <a:off x="2838450" y="257354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/>
              <a:t>ifstream</a:t>
            </a:r>
            <a:r>
              <a:rPr lang="en-US" sz="2800" b="1" dirty="0"/>
              <a:t> </a:t>
            </a:r>
            <a:r>
              <a:rPr lang="en-US" sz="2800" b="1" dirty="0">
                <a:highlight>
                  <a:srgbClr val="FFFF00"/>
                </a:highlight>
              </a:rPr>
              <a:t>in</a:t>
            </a:r>
            <a:r>
              <a:rPr lang="en-US" sz="2800" b="1" dirty="0"/>
              <a:t>;</a:t>
            </a:r>
          </a:p>
          <a:p>
            <a:pPr algn="ctr"/>
            <a:r>
              <a:rPr lang="en-US" sz="2800" b="1" dirty="0" err="1"/>
              <a:t>ofstream</a:t>
            </a:r>
            <a:r>
              <a:rPr lang="en-US" sz="2800" b="1" dirty="0"/>
              <a:t> </a:t>
            </a:r>
            <a:r>
              <a:rPr lang="en-US" sz="2800" b="1" dirty="0">
                <a:highlight>
                  <a:srgbClr val="FFFF00"/>
                </a:highlight>
              </a:rPr>
              <a:t>out</a:t>
            </a:r>
            <a:r>
              <a:rPr lang="en-US" sz="2800" b="1" dirty="0"/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41326-FD14-4BAA-A776-DDAD520406C9}"/>
              </a:ext>
            </a:extLst>
          </p:cNvPr>
          <p:cNvSpPr/>
          <p:nvPr/>
        </p:nvSpPr>
        <p:spPr>
          <a:xfrm>
            <a:off x="4036944" y="377682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in;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0E50F-546A-4AD6-AAD7-C03BA4A037FE}"/>
              </a:ext>
            </a:extLst>
          </p:cNvPr>
          <p:cNvSpPr txBox="1"/>
          <p:nvPr/>
        </p:nvSpPr>
        <p:spPr>
          <a:xfrm>
            <a:off x="419100" y="2669980"/>
            <a:ext cx="2729948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use </a:t>
            </a:r>
            <a:r>
              <a:rPr lang="en-US" sz="2000" b="1" i="1" dirty="0">
                <a:highlight>
                  <a:srgbClr val="FFFF00"/>
                </a:highlight>
              </a:rPr>
              <a:t>in</a:t>
            </a:r>
            <a:r>
              <a:rPr lang="en-US" sz="2000" dirty="0"/>
              <a:t> only to read from file (Input)</a:t>
            </a:r>
          </a:p>
          <a:p>
            <a:pPr algn="ctr"/>
            <a:r>
              <a:rPr lang="en-US" sz="2000" dirty="0"/>
              <a:t>You cannot write to a file using </a:t>
            </a:r>
            <a:r>
              <a:rPr lang="en-US" sz="2000" b="1" i="1" dirty="0">
                <a:highlight>
                  <a:srgbClr val="FFFF00"/>
                </a:highlight>
              </a:rPr>
              <a:t>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B0CF7-C289-40DA-AE06-7ABEBCA1C902}"/>
              </a:ext>
            </a:extLst>
          </p:cNvPr>
          <p:cNvSpPr txBox="1"/>
          <p:nvPr/>
        </p:nvSpPr>
        <p:spPr>
          <a:xfrm>
            <a:off x="9042952" y="2408248"/>
            <a:ext cx="2729948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use </a:t>
            </a:r>
            <a:r>
              <a:rPr lang="en-US" sz="2000" b="1" i="1" dirty="0">
                <a:highlight>
                  <a:srgbClr val="FFFF00"/>
                </a:highlight>
              </a:rPr>
              <a:t>out</a:t>
            </a:r>
            <a:r>
              <a:rPr lang="en-US" sz="2000" dirty="0"/>
              <a:t> only to read from file (Input)</a:t>
            </a:r>
          </a:p>
          <a:p>
            <a:pPr algn="ctr"/>
            <a:r>
              <a:rPr lang="en-US" sz="2000" dirty="0"/>
              <a:t>You cannot write to a file using </a:t>
            </a:r>
            <a:r>
              <a:rPr lang="en-US" sz="2000" b="1" i="1" dirty="0">
                <a:highlight>
                  <a:srgbClr val="FFFF00"/>
                </a:highlight>
              </a:rPr>
              <a:t>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A117EC-0123-4822-9E3B-BB865C691BFD}"/>
              </a:ext>
            </a:extLst>
          </p:cNvPr>
          <p:cNvCxnSpPr>
            <a:cxnSpLocks/>
          </p:cNvCxnSpPr>
          <p:nvPr/>
        </p:nvCxnSpPr>
        <p:spPr>
          <a:xfrm flipH="1">
            <a:off x="3149048" y="2882403"/>
            <a:ext cx="1775792" cy="10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C4A23-782F-40A3-839E-20AE90683BAA}"/>
              </a:ext>
            </a:extLst>
          </p:cNvPr>
          <p:cNvCxnSpPr>
            <a:cxnSpLocks/>
          </p:cNvCxnSpPr>
          <p:nvPr/>
        </p:nvCxnSpPr>
        <p:spPr>
          <a:xfrm flipV="1">
            <a:off x="6877878" y="3289131"/>
            <a:ext cx="2165074" cy="6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2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A0E2-6F9D-40CD-8EAF-1A217BF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728-D125-4CD1-8A42-D43E6DD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open the file for input/output by </a:t>
            </a:r>
            <a:r>
              <a:rPr lang="en-US" b="1" i="1" dirty="0"/>
              <a:t>creating an </a:t>
            </a:r>
            <a:r>
              <a:rPr lang="en-US" b="1" i="1" dirty="0" err="1"/>
              <a:t>ifstream</a:t>
            </a:r>
            <a:r>
              <a:rPr lang="en-US" b="1" i="1" dirty="0"/>
              <a:t>/</a:t>
            </a:r>
            <a:r>
              <a:rPr lang="en-US" b="1" i="1" dirty="0" err="1"/>
              <a:t>ofstream</a:t>
            </a:r>
            <a:r>
              <a:rPr lang="en-US" b="1" i="1" dirty="0"/>
              <a:t>/</a:t>
            </a:r>
            <a:r>
              <a:rPr lang="en-US" b="1" i="1" dirty="0" err="1"/>
              <a:t>fstream</a:t>
            </a:r>
            <a:r>
              <a:rPr lang="en-US" b="1" i="1" dirty="0"/>
              <a:t> object</a:t>
            </a:r>
            <a:r>
              <a:rPr lang="en-US" dirty="0"/>
              <a:t>. </a:t>
            </a:r>
          </a:p>
          <a:p>
            <a:r>
              <a:rPr lang="en-US" dirty="0"/>
              <a:t>Two arguments are passed to the object’s constructor—the </a:t>
            </a:r>
            <a:r>
              <a:rPr lang="en-US" dirty="0">
                <a:highlight>
                  <a:srgbClr val="FFFF00"/>
                </a:highlight>
              </a:rPr>
              <a:t>filename</a:t>
            </a:r>
            <a:r>
              <a:rPr lang="en-US" dirty="0"/>
              <a:t> and the </a:t>
            </a:r>
            <a:r>
              <a:rPr lang="en-US" dirty="0" err="1">
                <a:highlight>
                  <a:srgbClr val="FFFF00"/>
                </a:highlight>
              </a:rPr>
              <a:t>fileopen</a:t>
            </a:r>
            <a:r>
              <a:rPr lang="en-US" dirty="0">
                <a:highlight>
                  <a:srgbClr val="FFFF00"/>
                </a:highlight>
              </a:rPr>
              <a:t> mode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6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9602-0BA3-4569-A939-D23ECCF4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F6F2D-8C9D-4A7C-A2CB-3013D212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69" y="1917423"/>
            <a:ext cx="10533503" cy="39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Opening a file for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4938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A0E2-6F9D-40CD-8EAF-1A217BF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(using </a:t>
            </a:r>
            <a:r>
              <a:rPr lang="en-US" dirty="0" err="1"/>
              <a:t>ifstream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728-D125-4CD1-8A42-D43E6DD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arguments are passed to the object’s constructor—the </a:t>
            </a:r>
            <a:r>
              <a:rPr lang="en-US" dirty="0">
                <a:highlight>
                  <a:srgbClr val="FFFF00"/>
                </a:highlight>
              </a:rPr>
              <a:t>filename</a:t>
            </a:r>
            <a:r>
              <a:rPr lang="en-US" dirty="0"/>
              <a:t> and the </a:t>
            </a:r>
            <a:r>
              <a:rPr lang="en-US" dirty="0" err="1">
                <a:highlight>
                  <a:srgbClr val="FFFF00"/>
                </a:highlight>
              </a:rPr>
              <a:t>fileopen</a:t>
            </a:r>
            <a:r>
              <a:rPr lang="en-US" dirty="0">
                <a:highlight>
                  <a:srgbClr val="FFFF00"/>
                </a:highlight>
              </a:rPr>
              <a:t>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8730E-A851-4448-B84E-2769A8BDE316}"/>
              </a:ext>
            </a:extLst>
          </p:cNvPr>
          <p:cNvSpPr/>
          <p:nvPr/>
        </p:nvSpPr>
        <p:spPr>
          <a:xfrm>
            <a:off x="3478777" y="2817925"/>
            <a:ext cx="523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LucidaSansTypewriter--Identity-H"/>
              </a:rPr>
              <a:t>ifstream</a:t>
            </a:r>
            <a:r>
              <a:rPr lang="en-US" sz="2800" b="1" dirty="0">
                <a:latin typeface="LucidaSansTypewriter--Identity-H"/>
              </a:rPr>
              <a:t> in( </a:t>
            </a:r>
            <a:r>
              <a:rPr lang="en-US" sz="2800" b="1" dirty="0">
                <a:latin typeface="LucidaSansTypewriter-Bd--Identity-H"/>
              </a:rPr>
              <a:t>"clients.txt"</a:t>
            </a:r>
            <a:r>
              <a:rPr lang="en-US" sz="2800" b="1" dirty="0">
                <a:latin typeface="LucidaSansTypewriter--Identity-H"/>
              </a:rPr>
              <a:t>, </a:t>
            </a:r>
            <a:r>
              <a:rPr lang="en-US" sz="2800" b="1" dirty="0" err="1">
                <a:highlight>
                  <a:srgbClr val="FFFF00"/>
                </a:highlight>
                <a:latin typeface="LucidaSansTypewriter-Bd--Identity-H"/>
              </a:rPr>
              <a:t>ios</a:t>
            </a:r>
            <a:r>
              <a:rPr lang="en-US" sz="2800" b="1" dirty="0">
                <a:highlight>
                  <a:srgbClr val="FFFF00"/>
                </a:highlight>
                <a:latin typeface="LucidaSansTypewriter-Bd--Identity-H"/>
              </a:rPr>
              <a:t>::in</a:t>
            </a:r>
            <a:r>
              <a:rPr lang="en-US" sz="2800" b="1" dirty="0">
                <a:latin typeface="LucidaSansTypewriter-Bd--Identity-H"/>
              </a:rPr>
              <a:t> </a:t>
            </a:r>
            <a:r>
              <a:rPr lang="en-US" sz="2800" b="1" dirty="0">
                <a:latin typeface="LucidaSansTypewriter--Identity-H"/>
              </a:rPr>
              <a:t>);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656D6-3C35-440C-9CE7-CBDC2C8BAA00}"/>
              </a:ext>
            </a:extLst>
          </p:cNvPr>
          <p:cNvSpPr/>
          <p:nvPr/>
        </p:nvSpPr>
        <p:spPr>
          <a:xfrm>
            <a:off x="1110420" y="3516856"/>
            <a:ext cx="68938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in(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48D05-5446-43DA-9650-CB682F14A4B7}"/>
              </a:ext>
            </a:extLst>
          </p:cNvPr>
          <p:cNvSpPr txBox="1"/>
          <p:nvPr/>
        </p:nvSpPr>
        <p:spPr>
          <a:xfrm>
            <a:off x="8489674" y="3970224"/>
            <a:ext cx="2729948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highlight>
                  <a:srgbClr val="FFFF00"/>
                </a:highlight>
              </a:rPr>
              <a:t>Before opening a file for input, the file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</a:rPr>
              <a:t>MUST</a:t>
            </a:r>
            <a:r>
              <a:rPr lang="en-US" sz="2800" b="1" i="1" dirty="0">
                <a:highlight>
                  <a:srgbClr val="FFFF00"/>
                </a:highlight>
              </a:rPr>
              <a:t> exist!</a:t>
            </a:r>
          </a:p>
        </p:txBody>
      </p:sp>
    </p:spTree>
    <p:extLst>
      <p:ext uri="{BB962C8B-B14F-4D97-AF65-F5344CB8AC3E}">
        <p14:creationId xmlns:p14="http://schemas.microsoft.com/office/powerpoint/2010/main" val="205261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A96DB-215C-4D76-9B9A-05C0E9E3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17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B90-3AC6-4718-A775-47462C84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452437"/>
            <a:ext cx="4810125" cy="5953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E62A82-028C-4631-9A43-339048B99349}"/>
              </a:ext>
            </a:extLst>
          </p:cNvPr>
          <p:cNvSpPr/>
          <p:nvPr/>
        </p:nvSpPr>
        <p:spPr>
          <a:xfrm>
            <a:off x="669316" y="989125"/>
            <a:ext cx="523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LucidaSansTypewriter--Identity-H"/>
              </a:rPr>
              <a:t>ifstream</a:t>
            </a:r>
            <a:r>
              <a:rPr lang="en-US" sz="2800" b="1" dirty="0">
                <a:latin typeface="LucidaSansTypewriter--Identity-H"/>
              </a:rPr>
              <a:t> in( </a:t>
            </a:r>
            <a:r>
              <a:rPr lang="en-US" sz="2800" b="1" dirty="0">
                <a:latin typeface="LucidaSansTypewriter-Bd--Identity-H"/>
              </a:rPr>
              <a:t>"</a:t>
            </a:r>
            <a:r>
              <a:rPr lang="en-US" sz="2800" b="1" dirty="0">
                <a:highlight>
                  <a:srgbClr val="FFFF00"/>
                </a:highlight>
                <a:latin typeface="LucidaSansTypewriter-Bd--Identity-H"/>
              </a:rPr>
              <a:t>clients.txt</a:t>
            </a:r>
            <a:r>
              <a:rPr lang="en-US" sz="2800" b="1" dirty="0">
                <a:latin typeface="LucidaSansTypewriter-Bd--Identity-H"/>
              </a:rPr>
              <a:t>"</a:t>
            </a:r>
            <a:r>
              <a:rPr lang="en-US" sz="2800" b="1" dirty="0">
                <a:latin typeface="LucidaSansTypewriter--Identity-H"/>
              </a:rPr>
              <a:t>, </a:t>
            </a:r>
            <a:r>
              <a:rPr lang="en-US" sz="2800" b="1" dirty="0" err="1">
                <a:latin typeface="LucidaSansTypewriter-Bd--Identity-H"/>
              </a:rPr>
              <a:t>ios</a:t>
            </a:r>
            <a:r>
              <a:rPr lang="en-US" sz="2800" b="1" dirty="0">
                <a:latin typeface="LucidaSansTypewriter-Bd--Identity-H"/>
              </a:rPr>
              <a:t>::in </a:t>
            </a:r>
            <a:r>
              <a:rPr lang="en-US" sz="2800" b="1" dirty="0">
                <a:latin typeface="LucidaSansTypewriter--Identity-H"/>
              </a:rPr>
              <a:t>);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57EFC-E00A-4B19-BC50-169D53351DFE}"/>
              </a:ext>
            </a:extLst>
          </p:cNvPr>
          <p:cNvSpPr/>
          <p:nvPr/>
        </p:nvSpPr>
        <p:spPr>
          <a:xfrm>
            <a:off x="2584174" y="1033668"/>
            <a:ext cx="1815548" cy="478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274AF-2AA8-4C8F-BFE2-83C649657812}"/>
              </a:ext>
            </a:extLst>
          </p:cNvPr>
          <p:cNvSpPr txBox="1"/>
          <p:nvPr/>
        </p:nvSpPr>
        <p:spPr>
          <a:xfrm>
            <a:off x="1147969" y="2669980"/>
            <a:ext cx="5676899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Here you specify the path of file! </a:t>
            </a:r>
            <a:r>
              <a:rPr lang="en-US" sz="2000" b="1" dirty="0"/>
              <a:t>i.e.</a:t>
            </a:r>
            <a:r>
              <a:rPr lang="en-US" sz="2000" i="1" dirty="0"/>
              <a:t> path of location where the file resides</a:t>
            </a:r>
            <a:endParaRPr lang="en-US" sz="2000" b="1" i="1" dirty="0">
              <a:highlight>
                <a:srgbClr val="FFFF00"/>
              </a:highligh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E85AAF-1E76-483D-88C3-7EF3FC699AF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91948" y="1512345"/>
            <a:ext cx="0" cy="1157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D26FE3-596E-4CC4-9140-D76FBD32F320}"/>
              </a:ext>
            </a:extLst>
          </p:cNvPr>
          <p:cNvSpPr txBox="1"/>
          <p:nvPr/>
        </p:nvSpPr>
        <p:spPr>
          <a:xfrm>
            <a:off x="149086" y="3642778"/>
            <a:ext cx="6675782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no path is specified, instead only file name I written, then the compiler assumes that the file resides in your current project directory (folder where your C++ current project is created on disk)</a:t>
            </a:r>
          </a:p>
          <a:p>
            <a:pPr algn="ctr"/>
            <a:endParaRPr lang="en-US" sz="2000" b="1" i="1" dirty="0">
              <a:highlight>
                <a:srgbClr val="FFFF00"/>
              </a:highlight>
            </a:endParaRPr>
          </a:p>
          <a:p>
            <a:pPr algn="ctr"/>
            <a:r>
              <a:rPr lang="en-US" sz="2000" b="1" i="1" dirty="0">
                <a:highlight>
                  <a:srgbClr val="FFFF00"/>
                </a:highlight>
              </a:rPr>
              <a:t>See this figure to open that folder. Right click on Project and then choose “Open Folder in File Explorer” from the drop down menu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BA89F9-CB4A-4452-90DE-109DB7FDBE92}"/>
              </a:ext>
            </a:extLst>
          </p:cNvPr>
          <p:cNvSpPr/>
          <p:nvPr/>
        </p:nvSpPr>
        <p:spPr>
          <a:xfrm>
            <a:off x="6824868" y="5234609"/>
            <a:ext cx="675862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441D-CCEF-4463-A8CE-70AF5D26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18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8C714-E10E-403F-A052-2B3B2682E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8"/>
          <a:stretch/>
        </p:blipFill>
        <p:spPr>
          <a:xfrm>
            <a:off x="1832217" y="1397029"/>
            <a:ext cx="8527566" cy="4702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E994B-EC8B-4590-86D7-D97404B5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2" y="228336"/>
            <a:ext cx="11953461" cy="11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D80C-1E68-447D-B9D6-43EB100F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Points to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3ED7-9017-4F30-88AD-C4CC7E52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attempt to open a file for input that does not exist, then </a:t>
            </a:r>
            <a:r>
              <a:rPr lang="en-US" sz="2800" b="1" dirty="0"/>
              <a:t>while reading from the file </a:t>
            </a:r>
            <a:r>
              <a:rPr lang="en-US" sz="2800" dirty="0"/>
              <a:t>(which we will see later)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will generate error</a:t>
            </a:r>
            <a:r>
              <a:rPr lang="en-US" sz="2800" dirty="0"/>
              <a:t>!</a:t>
            </a:r>
          </a:p>
          <a:p>
            <a:r>
              <a:rPr lang="en-US" sz="2800" dirty="0"/>
              <a:t>Make sure to open only those files for input that exist on your system!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C52E0-0BEE-4073-92BF-659247A2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19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29035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6434-7302-4343-A808-ED81EFBD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BAAE-7E78-4138-9352-6001A2EF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786117"/>
            <a:ext cx="10515600" cy="4570233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Dynamic array 1D</a:t>
            </a:r>
          </a:p>
          <a:p>
            <a:pPr lvl="1"/>
            <a:r>
              <a:rPr lang="en-US" sz="2400" dirty="0"/>
              <a:t>Dynamic array 2D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A2EDA-3A08-4C6F-B326-781247A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7908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A0E2-6F9D-40CD-8EAF-1A217BF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(using </a:t>
            </a:r>
            <a:r>
              <a:rPr lang="en-US" dirty="0" err="1"/>
              <a:t>fstream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728-D125-4CD1-8A42-D43E6DD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procedure and syntax will remain same as for </a:t>
            </a:r>
            <a:r>
              <a:rPr lang="en-US" dirty="0" err="1"/>
              <a:t>ifstream</a:t>
            </a:r>
            <a:r>
              <a:rPr lang="en-US" dirty="0"/>
              <a:t>!</a:t>
            </a:r>
          </a:p>
          <a:p>
            <a:r>
              <a:rPr lang="en-US" dirty="0"/>
              <a:t>Two arguments are passed to the object’s constructor—the </a:t>
            </a:r>
            <a:r>
              <a:rPr lang="en-US" dirty="0">
                <a:highlight>
                  <a:srgbClr val="FFFF00"/>
                </a:highlight>
              </a:rPr>
              <a:t>filename</a:t>
            </a:r>
            <a:r>
              <a:rPr lang="en-US" dirty="0"/>
              <a:t> and the </a:t>
            </a:r>
            <a:r>
              <a:rPr lang="en-US" dirty="0" err="1">
                <a:highlight>
                  <a:srgbClr val="FFFF00"/>
                </a:highlight>
              </a:rPr>
              <a:t>fileopen</a:t>
            </a:r>
            <a:r>
              <a:rPr lang="en-US" dirty="0">
                <a:highlight>
                  <a:srgbClr val="FFFF00"/>
                </a:highlight>
              </a:rPr>
              <a:t>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8730E-A851-4448-B84E-2769A8BDE316}"/>
              </a:ext>
            </a:extLst>
          </p:cNvPr>
          <p:cNvSpPr/>
          <p:nvPr/>
        </p:nvSpPr>
        <p:spPr>
          <a:xfrm>
            <a:off x="3671137" y="2817925"/>
            <a:ext cx="484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LucidaSansTypewriter--Identity-H"/>
              </a:rPr>
              <a:t>fstream</a:t>
            </a:r>
            <a:r>
              <a:rPr lang="en-US" sz="2800" b="1" dirty="0">
                <a:latin typeface="LucidaSansTypewriter--Identity-H"/>
              </a:rPr>
              <a:t> f( </a:t>
            </a:r>
            <a:r>
              <a:rPr lang="en-US" sz="2800" b="1" dirty="0">
                <a:latin typeface="LucidaSansTypewriter-Bd--Identity-H"/>
              </a:rPr>
              <a:t>"clients.txt"</a:t>
            </a:r>
            <a:r>
              <a:rPr lang="en-US" sz="2800" b="1" dirty="0">
                <a:latin typeface="LucidaSansTypewriter--Identity-H"/>
              </a:rPr>
              <a:t>, </a:t>
            </a:r>
            <a:r>
              <a:rPr lang="en-US" sz="2800" b="1" dirty="0" err="1">
                <a:highlight>
                  <a:srgbClr val="FFFF00"/>
                </a:highlight>
                <a:latin typeface="LucidaSansTypewriter-Bd--Identity-H"/>
              </a:rPr>
              <a:t>ios</a:t>
            </a:r>
            <a:r>
              <a:rPr lang="en-US" sz="2800" b="1" dirty="0">
                <a:highlight>
                  <a:srgbClr val="FFFF00"/>
                </a:highlight>
                <a:latin typeface="LucidaSansTypewriter-Bd--Identity-H"/>
              </a:rPr>
              <a:t>::in</a:t>
            </a:r>
            <a:r>
              <a:rPr lang="en-US" sz="2800" b="1" dirty="0">
                <a:latin typeface="LucidaSansTypewriter-Bd--Identity-H"/>
              </a:rPr>
              <a:t> </a:t>
            </a:r>
            <a:r>
              <a:rPr lang="en-US" sz="2800" b="1" dirty="0">
                <a:latin typeface="LucidaSansTypewriter--Identity-H"/>
              </a:rPr>
              <a:t>);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656D6-3C35-440C-9CE7-CBDC2C8BAA00}"/>
              </a:ext>
            </a:extLst>
          </p:cNvPr>
          <p:cNvSpPr/>
          <p:nvPr/>
        </p:nvSpPr>
        <p:spPr>
          <a:xfrm>
            <a:off x="1110420" y="3516856"/>
            <a:ext cx="68938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fstream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::in);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48D05-5446-43DA-9650-CB682F14A4B7}"/>
              </a:ext>
            </a:extLst>
          </p:cNvPr>
          <p:cNvSpPr txBox="1"/>
          <p:nvPr/>
        </p:nvSpPr>
        <p:spPr>
          <a:xfrm>
            <a:off x="8489674" y="3970224"/>
            <a:ext cx="2729948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highlight>
                  <a:srgbClr val="FFFF00"/>
                </a:highlight>
              </a:rPr>
              <a:t>Before opening a file for input, the file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</a:rPr>
              <a:t>MUST</a:t>
            </a:r>
            <a:r>
              <a:rPr lang="en-US" sz="2800" b="1" i="1" dirty="0">
                <a:highlight>
                  <a:srgbClr val="FFFF00"/>
                </a:highlight>
              </a:rPr>
              <a:t> exist!</a:t>
            </a:r>
          </a:p>
        </p:txBody>
      </p:sp>
    </p:spTree>
    <p:extLst>
      <p:ext uri="{BB962C8B-B14F-4D97-AF65-F5344CB8AC3E}">
        <p14:creationId xmlns:p14="http://schemas.microsoft.com/office/powerpoint/2010/main" val="246693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A0E2-6F9D-40CD-8EAF-1A217BF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(for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728-D125-4CD1-8A42-D43E6DD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arguments are passed to the object’s constructor—the </a:t>
            </a:r>
            <a:r>
              <a:rPr lang="en-US" dirty="0">
                <a:highlight>
                  <a:srgbClr val="FFFF00"/>
                </a:highlight>
              </a:rPr>
              <a:t>filename</a:t>
            </a:r>
            <a:r>
              <a:rPr lang="en-US" dirty="0"/>
              <a:t> and the </a:t>
            </a:r>
            <a:r>
              <a:rPr lang="en-US" dirty="0" err="1">
                <a:highlight>
                  <a:srgbClr val="FFFF00"/>
                </a:highlight>
              </a:rPr>
              <a:t>fileopen</a:t>
            </a:r>
            <a:r>
              <a:rPr lang="en-US" dirty="0">
                <a:highlight>
                  <a:srgbClr val="FFFF00"/>
                </a:highlight>
              </a:rPr>
              <a:t>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8730E-A851-4448-B84E-2769A8BDE316}"/>
              </a:ext>
            </a:extLst>
          </p:cNvPr>
          <p:cNvSpPr/>
          <p:nvPr/>
        </p:nvSpPr>
        <p:spPr>
          <a:xfrm>
            <a:off x="3249547" y="2817925"/>
            <a:ext cx="5692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LucidaSansTypewriter--Identity-H"/>
              </a:rPr>
              <a:t>ofstream</a:t>
            </a:r>
            <a:r>
              <a:rPr lang="en-US" sz="2800" b="1" dirty="0">
                <a:latin typeface="LucidaSansTypewriter--Identity-H"/>
              </a:rPr>
              <a:t> out( </a:t>
            </a:r>
            <a:r>
              <a:rPr lang="en-US" sz="2800" b="1" dirty="0">
                <a:latin typeface="LucidaSansTypewriter-Bd--Identity-H"/>
              </a:rPr>
              <a:t>"clients.txt"</a:t>
            </a:r>
            <a:r>
              <a:rPr lang="en-US" sz="2800" b="1" dirty="0">
                <a:latin typeface="LucidaSansTypewriter--Identity-H"/>
              </a:rPr>
              <a:t>, </a:t>
            </a:r>
            <a:r>
              <a:rPr lang="en-US" sz="2800" b="1" dirty="0" err="1">
                <a:latin typeface="LucidaSansTypewriter-Bd--Identity-H"/>
              </a:rPr>
              <a:t>ios</a:t>
            </a:r>
            <a:r>
              <a:rPr lang="en-US" sz="2800" b="1" dirty="0">
                <a:latin typeface="LucidaSansTypewriter-Bd--Identity-H"/>
              </a:rPr>
              <a:t>::out </a:t>
            </a:r>
            <a:r>
              <a:rPr lang="en-US" sz="2800" b="1" dirty="0">
                <a:latin typeface="LucidaSansTypewriter--Identity-H"/>
              </a:rPr>
              <a:t>);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656D6-3C35-440C-9CE7-CBDC2C8BAA00}"/>
              </a:ext>
            </a:extLst>
          </p:cNvPr>
          <p:cNvSpPr/>
          <p:nvPr/>
        </p:nvSpPr>
        <p:spPr>
          <a:xfrm>
            <a:off x="1110420" y="3516856"/>
            <a:ext cx="68938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in;</a:t>
            </a:r>
          </a:p>
          <a:p>
            <a:pPr lvl="1"/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out(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464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A661-E487-49F4-B4A8-4A36F93C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852"/>
            <a:ext cx="10515600" cy="771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Opening a file for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5A1B0-19DE-4E1E-B106-0238BB07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1426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A0E2-6F9D-40CD-8EAF-1A217BFB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(using </a:t>
            </a:r>
            <a:r>
              <a:rPr lang="en-US" dirty="0" err="1"/>
              <a:t>ofstream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728-D125-4CD1-8A42-D43E6DD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arguments are passed to the object’s constructor—the </a:t>
            </a:r>
            <a:r>
              <a:rPr lang="en-US" dirty="0">
                <a:highlight>
                  <a:srgbClr val="FFFF00"/>
                </a:highlight>
              </a:rPr>
              <a:t>filename</a:t>
            </a:r>
            <a:r>
              <a:rPr lang="en-US" dirty="0"/>
              <a:t> and the </a:t>
            </a:r>
            <a:r>
              <a:rPr lang="en-US" dirty="0" err="1">
                <a:highlight>
                  <a:srgbClr val="FFFF00"/>
                </a:highlight>
              </a:rPr>
              <a:t>fileopen</a:t>
            </a:r>
            <a:r>
              <a:rPr lang="en-US" dirty="0">
                <a:highlight>
                  <a:srgbClr val="FFFF00"/>
                </a:highlight>
              </a:rPr>
              <a:t>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8730E-A851-4448-B84E-2769A8BDE316}"/>
              </a:ext>
            </a:extLst>
          </p:cNvPr>
          <p:cNvSpPr/>
          <p:nvPr/>
        </p:nvSpPr>
        <p:spPr>
          <a:xfrm>
            <a:off x="3249547" y="2364556"/>
            <a:ext cx="5692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latin typeface="LucidaSansTypewriter--Identity-H"/>
              </a:rPr>
              <a:t>ofstream</a:t>
            </a:r>
            <a:r>
              <a:rPr lang="en-US" sz="2800" b="1" dirty="0">
                <a:latin typeface="LucidaSansTypewriter--Identity-H"/>
              </a:rPr>
              <a:t> out( </a:t>
            </a:r>
            <a:r>
              <a:rPr lang="en-US" sz="2800" b="1" dirty="0">
                <a:latin typeface="LucidaSansTypewriter-Bd--Identity-H"/>
              </a:rPr>
              <a:t>"clients.txt"</a:t>
            </a:r>
            <a:r>
              <a:rPr lang="en-US" sz="2800" b="1" dirty="0">
                <a:latin typeface="LucidaSansTypewriter--Identity-H"/>
              </a:rPr>
              <a:t>, </a:t>
            </a:r>
            <a:r>
              <a:rPr lang="en-US" sz="2800" b="1" dirty="0" err="1">
                <a:highlight>
                  <a:srgbClr val="FFFF00"/>
                </a:highlight>
                <a:latin typeface="LucidaSansTypewriter-Bd--Identity-H"/>
              </a:rPr>
              <a:t>ios</a:t>
            </a:r>
            <a:r>
              <a:rPr lang="en-US" sz="2800" b="1" dirty="0">
                <a:highlight>
                  <a:srgbClr val="FFFF00"/>
                </a:highlight>
                <a:latin typeface="LucidaSansTypewriter-Bd--Identity-H"/>
              </a:rPr>
              <a:t>::out</a:t>
            </a:r>
            <a:r>
              <a:rPr lang="en-US" sz="2800" b="1" dirty="0">
                <a:latin typeface="LucidaSansTypewriter-Bd--Identity-H"/>
              </a:rPr>
              <a:t> </a:t>
            </a:r>
            <a:r>
              <a:rPr lang="en-US" sz="2800" b="1" dirty="0">
                <a:latin typeface="LucidaSansTypewriter--Identity-H"/>
              </a:rPr>
              <a:t>);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656D6-3C35-440C-9CE7-CBDC2C8BAA00}"/>
              </a:ext>
            </a:extLst>
          </p:cNvPr>
          <p:cNvSpPr/>
          <p:nvPr/>
        </p:nvSpPr>
        <p:spPr>
          <a:xfrm>
            <a:off x="255381" y="3264829"/>
            <a:ext cx="689389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out(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::out);</a:t>
            </a:r>
          </a:p>
          <a:p>
            <a:pPr lvl="1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48D05-5446-43DA-9650-CB682F14A4B7}"/>
              </a:ext>
            </a:extLst>
          </p:cNvPr>
          <p:cNvSpPr txBox="1"/>
          <p:nvPr/>
        </p:nvSpPr>
        <p:spPr>
          <a:xfrm>
            <a:off x="6674127" y="3141718"/>
            <a:ext cx="5146812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ighlight>
                  <a:srgbClr val="FFFF00"/>
                </a:highlight>
              </a:rPr>
              <a:t>Before opening a file for out, there is no restriction that the file must exist!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dirty="0">
                <a:highlight>
                  <a:srgbClr val="FFFF00"/>
                </a:highlight>
              </a:rPr>
              <a:t>If the file exists, it will be opened in truncate mode (by </a:t>
            </a:r>
            <a:r>
              <a:rPr lang="en-US" sz="2400" b="1" i="1" dirty="0" err="1">
                <a:highlight>
                  <a:srgbClr val="FFFF00"/>
                </a:highlight>
              </a:rPr>
              <a:t>default;unless</a:t>
            </a:r>
            <a:r>
              <a:rPr lang="en-US" sz="2400" b="1" i="1" dirty="0">
                <a:highlight>
                  <a:srgbClr val="FFFF00"/>
                </a:highlight>
              </a:rPr>
              <a:t> you specify other mode)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i="1" dirty="0">
                <a:highlight>
                  <a:srgbClr val="FFFF00"/>
                </a:highlight>
              </a:rPr>
              <a:t>If the file does not exist, then it will be created and then opened in truncate mode.</a:t>
            </a:r>
          </a:p>
        </p:txBody>
      </p:sp>
    </p:spTree>
    <p:extLst>
      <p:ext uri="{BB962C8B-B14F-4D97-AF65-F5344CB8AC3E}">
        <p14:creationId xmlns:p14="http://schemas.microsoft.com/office/powerpoint/2010/main" val="291991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3DE7-7023-4724-A01D-04384A11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20" y="241200"/>
            <a:ext cx="10515600" cy="771344"/>
          </a:xfrm>
        </p:spPr>
        <p:txBody>
          <a:bodyPr>
            <a:normAutofit/>
          </a:bodyPr>
          <a:lstStyle/>
          <a:p>
            <a:r>
              <a:rPr lang="en-US" sz="2800" b="1" dirty="0"/>
              <a:t>File opened (file does not exist!)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DF63-6293-495D-9AC7-D9C80257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24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CAE0-6FC5-42FA-B1B7-4A00CFD55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8" r="56979"/>
          <a:stretch/>
        </p:blipFill>
        <p:spPr>
          <a:xfrm>
            <a:off x="700103" y="1528352"/>
            <a:ext cx="3668697" cy="4702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E695C-887C-45B3-976C-DAF402EA12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694"/>
          <a:stretch/>
        </p:blipFill>
        <p:spPr>
          <a:xfrm>
            <a:off x="5665620" y="1528352"/>
            <a:ext cx="6411081" cy="41568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B9BCC3-48BE-4FBE-8080-F689A4EA7CC0}"/>
              </a:ext>
            </a:extLst>
          </p:cNvPr>
          <p:cNvSpPr/>
          <p:nvPr/>
        </p:nvSpPr>
        <p:spPr>
          <a:xfrm>
            <a:off x="1646899" y="911207"/>
            <a:ext cx="3205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latin typeface="LucidaSansTypewriter--Identity-H"/>
              </a:rPr>
              <a:t>Before running code</a:t>
            </a:r>
            <a:endParaRPr lang="en-US" sz="2800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36321-D717-454D-93D2-8CCAAA57E6CC}"/>
              </a:ext>
            </a:extLst>
          </p:cNvPr>
          <p:cNvSpPr/>
          <p:nvPr/>
        </p:nvSpPr>
        <p:spPr>
          <a:xfrm>
            <a:off x="6987220" y="890228"/>
            <a:ext cx="298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latin typeface="LucidaSansTypewriter--Identity-H"/>
              </a:rPr>
              <a:t>After running code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051840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3DE7-7023-4724-A01D-04384A11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20" y="241200"/>
            <a:ext cx="10515600" cy="771344"/>
          </a:xfrm>
        </p:spPr>
        <p:txBody>
          <a:bodyPr>
            <a:normAutofit/>
          </a:bodyPr>
          <a:lstStyle/>
          <a:p>
            <a:r>
              <a:rPr lang="en-US" sz="2800" b="1" dirty="0"/>
              <a:t>File opened (file exists with some data!)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DF63-6293-495D-9AC7-D9C80257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25</a:t>
            </a:fld>
            <a:endParaRPr lang="en-R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9BCC3-48BE-4FBE-8080-F689A4EA7CC0}"/>
              </a:ext>
            </a:extLst>
          </p:cNvPr>
          <p:cNvSpPr/>
          <p:nvPr/>
        </p:nvSpPr>
        <p:spPr>
          <a:xfrm>
            <a:off x="1705256" y="1682551"/>
            <a:ext cx="3205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latin typeface="LucidaSansTypewriter--Identity-H"/>
              </a:rPr>
              <a:t>Before running code</a:t>
            </a:r>
            <a:endParaRPr lang="en-US" sz="2800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36321-D717-454D-93D2-8CCAAA57E6CC}"/>
              </a:ext>
            </a:extLst>
          </p:cNvPr>
          <p:cNvSpPr/>
          <p:nvPr/>
        </p:nvSpPr>
        <p:spPr>
          <a:xfrm>
            <a:off x="7045577" y="1661572"/>
            <a:ext cx="298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latin typeface="LucidaSansTypewriter--Identity-H"/>
              </a:rPr>
              <a:t>After running code</a:t>
            </a:r>
            <a:endParaRPr lang="en-US" sz="28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E0889-38AF-421B-87B8-D5BCA12B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8" y="2453895"/>
            <a:ext cx="5961503" cy="2889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965D0-FB18-449B-A5F3-FCC1F44C0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70" y="2503706"/>
            <a:ext cx="5750030" cy="2733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7DCB0-32F9-42E0-8039-E7DC099ABE2A}"/>
              </a:ext>
            </a:extLst>
          </p:cNvPr>
          <p:cNvSpPr txBox="1"/>
          <p:nvPr/>
        </p:nvSpPr>
        <p:spPr>
          <a:xfrm>
            <a:off x="6637929" y="810374"/>
            <a:ext cx="3795919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</a:rPr>
              <a:t>The data got truncated!</a:t>
            </a:r>
          </a:p>
        </p:txBody>
      </p:sp>
    </p:spTree>
    <p:extLst>
      <p:ext uri="{BB962C8B-B14F-4D97-AF65-F5344CB8AC3E}">
        <p14:creationId xmlns:p14="http://schemas.microsoft.com/office/powerpoint/2010/main" val="1517538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251B-6EE2-45EE-8D13-73CB97CD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261"/>
            <a:ext cx="10515600" cy="77134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Suppose we want to  not truncate the </a:t>
            </a:r>
            <a:r>
              <a:rPr lang="en-US" sz="3600" b="1" dirty="0" err="1"/>
              <a:t>data..instead</a:t>
            </a:r>
            <a:r>
              <a:rPr lang="en-US" sz="3600" b="1" dirty="0"/>
              <a:t> we want to append the data to existing data!</a:t>
            </a:r>
            <a:br>
              <a:rPr lang="en-US" sz="3600" b="1" dirty="0"/>
            </a:br>
            <a:r>
              <a:rPr lang="en-US" sz="3600" dirty="0"/>
              <a:t>We need to use </a:t>
            </a:r>
            <a:r>
              <a:rPr lang="en-US" sz="3600" dirty="0" err="1"/>
              <a:t>ios</a:t>
            </a:r>
            <a:r>
              <a:rPr lang="en-US" sz="3600" dirty="0"/>
              <a:t>::app mode!</a:t>
            </a:r>
            <a:endParaRPr lang="en-US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CA982-AF05-454F-BD5C-41DB3CD4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28519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04C6-1AA2-4AEB-AFB3-DA8F2ABF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allows you to use more than one file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01DD-8869-4193-A242-BACE5AE3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separate the files modes by a “|” sign!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7AEF7-175D-4502-A65D-D4747E7A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27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827BA-B8F2-4D5B-A1B4-7CF4E03D05D2}"/>
              </a:ext>
            </a:extLst>
          </p:cNvPr>
          <p:cNvSpPr/>
          <p:nvPr/>
        </p:nvSpPr>
        <p:spPr>
          <a:xfrm>
            <a:off x="1683026" y="2446730"/>
            <a:ext cx="93030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out(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::out|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ios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::app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7415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F749-456B-45A6-B759-F86CDEF0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28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315DE-C6CE-45C2-92B0-BC9420D9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292419"/>
            <a:ext cx="6252528" cy="2875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EE0EB-E16F-475C-9B78-49F56E8F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70" y="2301324"/>
            <a:ext cx="5095875" cy="2867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C28465-34FF-4653-9675-36A819AB0EF3}"/>
              </a:ext>
            </a:extLst>
          </p:cNvPr>
          <p:cNvSpPr/>
          <p:nvPr/>
        </p:nvSpPr>
        <p:spPr>
          <a:xfrm>
            <a:off x="1705256" y="1682551"/>
            <a:ext cx="3205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latin typeface="LucidaSansTypewriter--Identity-H"/>
              </a:rPr>
              <a:t>Before running code</a:t>
            </a:r>
            <a:endParaRPr lang="en-US" sz="2800" b="1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333AC-3727-4C3C-BC50-4F07C266BE0E}"/>
              </a:ext>
            </a:extLst>
          </p:cNvPr>
          <p:cNvSpPr/>
          <p:nvPr/>
        </p:nvSpPr>
        <p:spPr>
          <a:xfrm>
            <a:off x="7045577" y="1661572"/>
            <a:ext cx="298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u="sng" dirty="0">
                <a:latin typeface="LucidaSansTypewriter--Identity-H"/>
              </a:rPr>
              <a:t>After running code</a:t>
            </a:r>
            <a:endParaRPr lang="en-US" sz="28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27E52-7CEB-4B6E-BB13-8DF4AD59949D}"/>
              </a:ext>
            </a:extLst>
          </p:cNvPr>
          <p:cNvSpPr txBox="1"/>
          <p:nvPr/>
        </p:nvSpPr>
        <p:spPr>
          <a:xfrm>
            <a:off x="2107096" y="494550"/>
            <a:ext cx="7624387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00B050"/>
                </a:solidFill>
                <a:highlight>
                  <a:srgbClr val="FFFF00"/>
                </a:highlight>
              </a:rPr>
              <a:t>The data is not truncated! The file pointer will point after the last character “!” i.e. at EOF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5C2E5-11BA-44EE-83DA-F75FEA887F28}"/>
              </a:ext>
            </a:extLst>
          </p:cNvPr>
          <p:cNvSpPr txBox="1"/>
          <p:nvPr/>
        </p:nvSpPr>
        <p:spPr>
          <a:xfrm>
            <a:off x="1705256" y="5759048"/>
            <a:ext cx="953258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ighlight>
                  <a:srgbClr val="FFFF00"/>
                </a:highlight>
              </a:rPr>
              <a:t>Any text you write in file will go at the end of existing text (Hello World!)</a:t>
            </a:r>
          </a:p>
        </p:txBody>
      </p:sp>
    </p:spTree>
    <p:extLst>
      <p:ext uri="{BB962C8B-B14F-4D97-AF65-F5344CB8AC3E}">
        <p14:creationId xmlns:p14="http://schemas.microsoft.com/office/powerpoint/2010/main" val="3793075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CE03-91C5-4037-9F87-FE2E188A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3BB4E-7F61-4AEB-8C7A-EFCBF1D19047}"/>
              </a:ext>
            </a:extLst>
          </p:cNvPr>
          <p:cNvSpPr/>
          <p:nvPr/>
        </p:nvSpPr>
        <p:spPr>
          <a:xfrm>
            <a:off x="4032552" y="2263674"/>
            <a:ext cx="3254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LucidaSansTypewriter--Identity-H"/>
              </a:rPr>
              <a:t>outClientFile.close</a:t>
            </a:r>
            <a:r>
              <a:rPr lang="en-US" sz="2800" b="1" dirty="0">
                <a:latin typeface="LucidaSansTypewriter--Identity-H"/>
              </a:rPr>
              <a:t>();</a:t>
            </a:r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D7512F-5289-4503-BEFC-99FE99E10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108"/>
            <a:ext cx="10515600" cy="4570233"/>
          </a:xfrm>
        </p:spPr>
        <p:txBody>
          <a:bodyPr/>
          <a:lstStyle/>
          <a:p>
            <a:r>
              <a:rPr lang="en-US" dirty="0"/>
              <a:t>It is mandatory and preferred to ALWAYS close a file after using it (either for Input or for Output)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295FD-F26D-4D0A-861C-33CC21E23BF7}"/>
              </a:ext>
            </a:extLst>
          </p:cNvPr>
          <p:cNvSpPr/>
          <p:nvPr/>
        </p:nvSpPr>
        <p:spPr>
          <a:xfrm>
            <a:off x="1190841" y="3085242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out(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::out|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28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189-644E-4A87-9E0A-CA852A8C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D055-D611-45AC-970D-6B739D29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Input/output stream</a:t>
            </a:r>
          </a:p>
          <a:p>
            <a:r>
              <a:rPr lang="en-US" dirty="0"/>
              <a:t>Intro to file handling</a:t>
            </a:r>
          </a:p>
          <a:p>
            <a:r>
              <a:rPr lang="en-US" dirty="0"/>
              <a:t>Why files?</a:t>
            </a:r>
          </a:p>
          <a:p>
            <a:r>
              <a:rPr lang="en-US" dirty="0"/>
              <a:t>Open a file</a:t>
            </a:r>
          </a:p>
          <a:p>
            <a:r>
              <a:rPr lang="en-US" dirty="0"/>
              <a:t>Different modes of opening a file</a:t>
            </a:r>
          </a:p>
          <a:p>
            <a:r>
              <a:rPr lang="en-US" dirty="0"/>
              <a:t>Opening a file for input</a:t>
            </a:r>
          </a:p>
          <a:p>
            <a:r>
              <a:rPr lang="en-US" dirty="0"/>
              <a:t>Opening a file for output (with </a:t>
            </a:r>
            <a:r>
              <a:rPr lang="en-US" dirty="0" err="1"/>
              <a:t>trunc</a:t>
            </a:r>
            <a:r>
              <a:rPr lang="en-US" dirty="0"/>
              <a:t> and append mode)</a:t>
            </a:r>
          </a:p>
          <a:p>
            <a:r>
              <a:rPr lang="en-US" dirty="0"/>
              <a:t>Close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ACD-3E3B-4034-8555-A78720E5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20177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EA3-1880-4B28-9F41-102D6240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C366-B13C-4023-8B83-E915FA6C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covered how to open a file for I/O</a:t>
            </a:r>
          </a:p>
          <a:p>
            <a:r>
              <a:rPr lang="en-US" dirty="0"/>
              <a:t>The method that we covered is called “constructor method”</a:t>
            </a:r>
          </a:p>
          <a:p>
            <a:r>
              <a:rPr lang="en-US" dirty="0"/>
              <a:t>There is also another way to open a file. That is done using </a:t>
            </a:r>
            <a:r>
              <a:rPr lang="en-US" b="1" dirty="0"/>
              <a:t>open </a:t>
            </a:r>
            <a:r>
              <a:rPr lang="en-US" dirty="0"/>
              <a:t>function..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48A9-D9D7-4921-837B-E4F65994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30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62534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5082-7491-497F-9C31-D8219BDE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using </a:t>
            </a:r>
            <a:r>
              <a:rPr lang="en-US" b="1" dirty="0"/>
              <a:t>open 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64F3-00A0-4ED2-BBDC-FB29B55D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31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AF200-5BB8-41C4-B80E-C778FBCA8EE0}"/>
              </a:ext>
            </a:extLst>
          </p:cNvPr>
          <p:cNvSpPr/>
          <p:nvPr/>
        </p:nvSpPr>
        <p:spPr>
          <a:xfrm>
            <a:off x="103618" y="3118204"/>
            <a:ext cx="82054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out.open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 |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09A9D-1404-464F-9B3E-13C41A89AF6E}"/>
              </a:ext>
            </a:extLst>
          </p:cNvPr>
          <p:cNvSpPr/>
          <p:nvPr/>
        </p:nvSpPr>
        <p:spPr>
          <a:xfrm>
            <a:off x="4517795" y="1701886"/>
            <a:ext cx="758024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out(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"clients.txt"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::out|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::app);</a:t>
            </a: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9B594-F4B3-4E97-83EC-21723BC0DFAE}"/>
              </a:ext>
            </a:extLst>
          </p:cNvPr>
          <p:cNvSpPr/>
          <p:nvPr/>
        </p:nvSpPr>
        <p:spPr>
          <a:xfrm>
            <a:off x="3315472" y="1798249"/>
            <a:ext cx="1128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i="1" dirty="0">
                <a:latin typeface="LucidaSansTypewriter--Identity-H"/>
              </a:rPr>
              <a:t>Same as:</a:t>
            </a:r>
            <a:endParaRPr lang="en-US" sz="2000" b="1" i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2D46BC-F1A8-4D58-A5AF-9C83E2AB63F8}"/>
              </a:ext>
            </a:extLst>
          </p:cNvPr>
          <p:cNvSpPr/>
          <p:nvPr/>
        </p:nvSpPr>
        <p:spPr>
          <a:xfrm>
            <a:off x="3535933" y="2131814"/>
            <a:ext cx="834887" cy="49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570DE-E7EA-470C-AF9D-712FBABBD985}"/>
              </a:ext>
            </a:extLst>
          </p:cNvPr>
          <p:cNvSpPr txBox="1"/>
          <p:nvPr/>
        </p:nvSpPr>
        <p:spPr>
          <a:xfrm>
            <a:off x="6520069" y="5749693"/>
            <a:ext cx="542013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ighlight>
                  <a:srgbClr val="FFFF00"/>
                </a:highlight>
              </a:rPr>
              <a:t>Same goes for opening a file for input!</a:t>
            </a:r>
          </a:p>
        </p:txBody>
      </p:sp>
    </p:spTree>
    <p:extLst>
      <p:ext uri="{BB962C8B-B14F-4D97-AF65-F5344CB8AC3E}">
        <p14:creationId xmlns:p14="http://schemas.microsoft.com/office/powerpoint/2010/main" val="2741944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AA7B-CFF2-4432-AA92-14E61C2F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74" y="1909947"/>
            <a:ext cx="11062252" cy="362946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7AC74-1291-4DFF-B04F-C01F6F41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32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55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719D-FC8B-414C-8C66-8F8CBB90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7E28-9BF7-4171-A103-8DE75542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4</a:t>
            </a:fld>
            <a:endParaRPr lang="en-RW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61457-F561-4C6F-92D3-E1203D04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I/O occurs in streams, which are sequences of bytes. </a:t>
            </a:r>
          </a:p>
          <a:p>
            <a:r>
              <a:rPr lang="en-US" dirty="0"/>
              <a:t>In input operations, the bytes flow from a device (e.g., a keyboard, a disk drive, a network connection, etc.) to main memory.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output operations, bytes flow from main memory to a device (e.g., a display screen, a printer, a disk drive, a network connection, etc.).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A0DB8-A827-4A2B-9409-DDA7775AA41E}"/>
              </a:ext>
            </a:extLst>
          </p:cNvPr>
          <p:cNvSpPr/>
          <p:nvPr/>
        </p:nvSpPr>
        <p:spPr>
          <a:xfrm>
            <a:off x="2756452" y="2968487"/>
            <a:ext cx="1802296" cy="834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E25B1-3ACF-45DC-ABE9-720087A90519}"/>
              </a:ext>
            </a:extLst>
          </p:cNvPr>
          <p:cNvSpPr/>
          <p:nvPr/>
        </p:nvSpPr>
        <p:spPr>
          <a:xfrm>
            <a:off x="7371522" y="2968486"/>
            <a:ext cx="1802296" cy="834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BA630-A562-412D-BB2B-4DC7C0736F71}"/>
              </a:ext>
            </a:extLst>
          </p:cNvPr>
          <p:cNvSpPr txBox="1"/>
          <p:nvPr/>
        </p:nvSpPr>
        <p:spPr>
          <a:xfrm>
            <a:off x="7675635" y="3201263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D756A-8EED-43E8-8D13-6F98E309A2D3}"/>
              </a:ext>
            </a:extLst>
          </p:cNvPr>
          <p:cNvSpPr txBox="1"/>
          <p:nvPr/>
        </p:nvSpPr>
        <p:spPr>
          <a:xfrm>
            <a:off x="2891922" y="3182248"/>
            <a:ext cx="150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device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31CC53-78BD-42DF-AB3A-1E6207F149F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558748" y="3385930"/>
            <a:ext cx="28127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80B900-CE37-490F-AE53-675C2578D8BE}"/>
              </a:ext>
            </a:extLst>
          </p:cNvPr>
          <p:cNvSpPr/>
          <p:nvPr/>
        </p:nvSpPr>
        <p:spPr>
          <a:xfrm>
            <a:off x="2756452" y="5094998"/>
            <a:ext cx="1802296" cy="834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E2CB5-DFAC-43B4-94C4-C8058B1C37EA}"/>
              </a:ext>
            </a:extLst>
          </p:cNvPr>
          <p:cNvSpPr/>
          <p:nvPr/>
        </p:nvSpPr>
        <p:spPr>
          <a:xfrm>
            <a:off x="7371522" y="5094997"/>
            <a:ext cx="1802296" cy="834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B700E-9D27-4375-87B3-73809C8A4CAF}"/>
              </a:ext>
            </a:extLst>
          </p:cNvPr>
          <p:cNvSpPr txBox="1"/>
          <p:nvPr/>
        </p:nvSpPr>
        <p:spPr>
          <a:xfrm>
            <a:off x="2891922" y="5308759"/>
            <a:ext cx="169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device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7486B5-E964-40AE-951C-F326494BB5B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4558748" y="5512442"/>
            <a:ext cx="28077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76B9F-E4E6-460E-AE0D-DB460E9AF5B4}"/>
              </a:ext>
            </a:extLst>
          </p:cNvPr>
          <p:cNvSpPr txBox="1"/>
          <p:nvPr/>
        </p:nvSpPr>
        <p:spPr>
          <a:xfrm>
            <a:off x="5214609" y="3454808"/>
            <a:ext cx="158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Flow of bytes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33408-D365-44FF-BF8B-8696EA352420}"/>
              </a:ext>
            </a:extLst>
          </p:cNvPr>
          <p:cNvSpPr txBox="1"/>
          <p:nvPr/>
        </p:nvSpPr>
        <p:spPr>
          <a:xfrm>
            <a:off x="5221320" y="5508814"/>
            <a:ext cx="1588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Flow of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3CDBA-CB0B-4FD6-B6E0-95416C3035D0}"/>
              </a:ext>
            </a:extLst>
          </p:cNvPr>
          <p:cNvSpPr txBox="1"/>
          <p:nvPr/>
        </p:nvSpPr>
        <p:spPr>
          <a:xfrm>
            <a:off x="7727873" y="5308759"/>
            <a:ext cx="1089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66459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48B9-56BB-4470-8A58-DAF1A929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6665-6D71-4412-8176-82B5BF46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of data in memory is temporary</a:t>
            </a:r>
          </a:p>
          <a:p>
            <a:r>
              <a:rPr lang="en-US" dirty="0"/>
              <a:t>Files are used for persistent data storage</a:t>
            </a:r>
          </a:p>
          <a:p>
            <a:r>
              <a:rPr lang="en-US" dirty="0"/>
              <a:t>Computers store files at secondary storage such has hard disk</a:t>
            </a:r>
          </a:p>
          <a:p>
            <a:r>
              <a:rPr lang="en-US" dirty="0"/>
              <a:t>C+ views each file simply as a sequence of </a:t>
            </a:r>
            <a:r>
              <a:rPr lang="en-US" dirty="0" err="1"/>
              <a:t>byters</a:t>
            </a:r>
            <a:r>
              <a:rPr lang="en-US" dirty="0"/>
              <a:t>.</a:t>
            </a:r>
          </a:p>
          <a:p>
            <a:r>
              <a:rPr lang="en-US" dirty="0"/>
              <a:t>Each file ends with an end of file marker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4AFC4-4B7E-4E29-BB56-814E9EBC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5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B6796-F9C8-436E-9781-B72293A2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17" y="4479235"/>
            <a:ext cx="10086165" cy="11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1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E21A-3943-4755-945D-646CDD92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8536-DABD-4BCC-988C-CB935CB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bytes could represent characters, raw data, graphics images, digital speech, digital video or any other information an application may require. </a:t>
            </a:r>
          </a:p>
          <a:p>
            <a:r>
              <a:rPr lang="en-US" dirty="0"/>
              <a:t>The system I/O mechanisms should transfer bytes from devices to memory (and vice versa) consistently and reliably. </a:t>
            </a:r>
          </a:p>
          <a:p>
            <a:r>
              <a:rPr lang="en-US" dirty="0"/>
              <a:t>Such transfers often involve some mechanical motion, such as the rotation of a disk or a tape, or the typing of keystrokes at a keyboard.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0A1E7-7AB4-466C-A239-EA499E54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6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674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F8DB-5983-47A4-8DA2-75FE7775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9685-D565-482F-BF6F-91F532E7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bytes could represent characters, raw data, graphics images, digital speech, digital video or any other information an application may require. </a:t>
            </a:r>
          </a:p>
          <a:p>
            <a:r>
              <a:rPr lang="en-US" dirty="0"/>
              <a:t>The system I/O mechanisms should transfer bytes from devices to memory (and vice versa) consistently and reliably. </a:t>
            </a:r>
          </a:p>
          <a:p>
            <a:r>
              <a:rPr lang="en-US" dirty="0"/>
              <a:t>Such transfers often involve some mechanical motion, such as the rotation of a disk or a tape, or the typing of keystrokes at a keyboard.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&lt;iostream&gt; </a:t>
            </a:r>
            <a:r>
              <a:rPr lang="en-US" dirty="0"/>
              <a:t>header, which declares basic services required for all stream-I/O operations. The &lt;iostream&gt; header defines the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iomanip</a:t>
            </a:r>
            <a:r>
              <a:rPr lang="en-US" dirty="0">
                <a:highlight>
                  <a:srgbClr val="FFFF00"/>
                </a:highlight>
              </a:rPr>
              <a:t>&gt; </a:t>
            </a:r>
            <a:r>
              <a:rPr lang="en-US" dirty="0"/>
              <a:t>header declares services useful for performing formatted I/O with </a:t>
            </a:r>
            <a:r>
              <a:rPr lang="en-US" dirty="0" err="1"/>
              <a:t>socalled</a:t>
            </a:r>
            <a:r>
              <a:rPr lang="en-US" dirty="0"/>
              <a:t> parameterized stream manipulators, such as </a:t>
            </a:r>
            <a:r>
              <a:rPr lang="en-US" dirty="0" err="1"/>
              <a:t>setw</a:t>
            </a:r>
            <a:r>
              <a:rPr lang="en-US" dirty="0"/>
              <a:t> and </a:t>
            </a:r>
            <a:r>
              <a:rPr lang="en-US" dirty="0" err="1"/>
              <a:t>setprecision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fstream</a:t>
            </a:r>
            <a:r>
              <a:rPr lang="en-US" dirty="0">
                <a:highlight>
                  <a:srgbClr val="FFFF00"/>
                </a:highlight>
              </a:rPr>
              <a:t>&gt; </a:t>
            </a:r>
            <a:r>
              <a:rPr lang="en-US" dirty="0"/>
              <a:t>header declares services for file 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B7F1-7E05-441A-8B0A-059F1E2C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7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06511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45CC-6D2A-4F44-B7BC-D86A6BEA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8</a:t>
            </a:fld>
            <a:endParaRPr lang="en-R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FE9BC-935A-49A2-B20F-F47662D298F4}"/>
              </a:ext>
            </a:extLst>
          </p:cNvPr>
          <p:cNvSpPr/>
          <p:nvPr/>
        </p:nvSpPr>
        <p:spPr>
          <a:xfrm>
            <a:off x="460513" y="553278"/>
            <a:ext cx="1053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ifstream</a:t>
            </a:r>
            <a:endParaRPr lang="en-US" sz="2400" b="1" dirty="0">
              <a:highlight>
                <a:srgbClr val="FFFF00"/>
              </a:highlight>
            </a:endParaRPr>
          </a:p>
          <a:p>
            <a:r>
              <a:rPr lang="en-US" dirty="0"/>
              <a:t>Input File Stream. The "</a:t>
            </a:r>
            <a:r>
              <a:rPr lang="en-US" dirty="0" err="1"/>
              <a:t>i</a:t>
            </a:r>
            <a:r>
              <a:rPr lang="en-US" dirty="0"/>
              <a:t>" stands for input and the "f" stands for file; so, a stream object from which data may be read.</a:t>
            </a:r>
          </a:p>
          <a:p>
            <a:r>
              <a:rPr lang="en-US" sz="2400" b="1" dirty="0" err="1">
                <a:highlight>
                  <a:srgbClr val="FFFF00"/>
                </a:highlight>
              </a:rPr>
              <a:t>ofstream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Output File Stream. The "o" stands for output and the "f" stands for file; so, a stream object to which data may be written.</a:t>
            </a:r>
          </a:p>
          <a:p>
            <a:r>
              <a:rPr lang="en-US" sz="2400" b="1" dirty="0" err="1">
                <a:highlight>
                  <a:srgbClr val="FFFF00"/>
                </a:highlight>
              </a:rPr>
              <a:t>fstream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File Stream. The "f" stands for file but there is no indication of direction; so, a stream object that allows both reading and writing.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FDB26-6775-458E-82D1-B54D690F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09" y="3784831"/>
            <a:ext cx="7150799" cy="22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7C7ED-5C5A-4D38-AAD0-F3778B13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1354-0F4F-4118-983A-17CBBA946E76}" type="slidenum">
              <a:rPr lang="en-RW" smtClean="0"/>
              <a:t>9</a:t>
            </a:fld>
            <a:endParaRPr lang="en-R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8C91D-2908-465D-98AE-94D7BC81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83" y="1009267"/>
            <a:ext cx="10118138" cy="5147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595B5-A314-4A17-AC03-BC8AD39011B2}"/>
              </a:ext>
            </a:extLst>
          </p:cNvPr>
          <p:cNvSpPr txBox="1"/>
          <p:nvPr/>
        </p:nvSpPr>
        <p:spPr>
          <a:xfrm>
            <a:off x="3074505" y="362745"/>
            <a:ext cx="525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highlight>
                  <a:srgbClr val="FFFF00"/>
                </a:highlight>
              </a:rPr>
              <a:t>fstream</a:t>
            </a:r>
            <a:r>
              <a:rPr lang="en-US" sz="2400" b="1" dirty="0">
                <a:highlight>
                  <a:srgbClr val="FFFF00"/>
                </a:highlight>
              </a:rPr>
              <a:t> has both </a:t>
            </a:r>
            <a:r>
              <a:rPr lang="en-US" sz="2400" b="1" dirty="0" err="1">
                <a:highlight>
                  <a:srgbClr val="FFFF00"/>
                </a:highlight>
              </a:rPr>
              <a:t>ifstream</a:t>
            </a:r>
            <a:r>
              <a:rPr lang="en-US" sz="2400" b="1" dirty="0">
                <a:highlight>
                  <a:srgbClr val="FFFF00"/>
                </a:highlight>
              </a:rPr>
              <a:t> and </a:t>
            </a:r>
            <a:r>
              <a:rPr lang="en-US" sz="2400" b="1" dirty="0" err="1">
                <a:highlight>
                  <a:srgbClr val="FFFF00"/>
                </a:highlight>
              </a:rPr>
              <a:t>ofstream</a:t>
            </a:r>
            <a:endParaRPr lang="en-US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562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1750</Words>
  <Application>Microsoft Office PowerPoint</Application>
  <PresentationFormat>Widescreen</PresentationFormat>
  <Paragraphs>248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LucidaSansTypewriter-Bd--Identity-H</vt:lpstr>
      <vt:lpstr>LucidaSansTypewriter--Identity-H</vt:lpstr>
      <vt:lpstr>Office Theme</vt:lpstr>
      <vt:lpstr>Programming fundamentals</vt:lpstr>
      <vt:lpstr>Recap</vt:lpstr>
      <vt:lpstr>Agenda</vt:lpstr>
      <vt:lpstr>Stream</vt:lpstr>
      <vt:lpstr>Why files?</vt:lpstr>
      <vt:lpstr>Contd..</vt:lpstr>
      <vt:lpstr>Contd..</vt:lpstr>
      <vt:lpstr>PowerPoint Presentation</vt:lpstr>
      <vt:lpstr>PowerPoint Presentation</vt:lpstr>
      <vt:lpstr>File I/O</vt:lpstr>
      <vt:lpstr>PowerPoint Presentation</vt:lpstr>
      <vt:lpstr>Fstream objects</vt:lpstr>
      <vt:lpstr>Open a file</vt:lpstr>
      <vt:lpstr>File modes</vt:lpstr>
      <vt:lpstr>Opening a file for input</vt:lpstr>
      <vt:lpstr>Open a file (using ifstream)</vt:lpstr>
      <vt:lpstr>PowerPoint Presentation</vt:lpstr>
      <vt:lpstr>PowerPoint Presentation</vt:lpstr>
      <vt:lpstr>Points to note!</vt:lpstr>
      <vt:lpstr>Open a file (using fstream)</vt:lpstr>
      <vt:lpstr>Open a file (for output)</vt:lpstr>
      <vt:lpstr>Opening a file for output</vt:lpstr>
      <vt:lpstr>Open a file (using ofstream)</vt:lpstr>
      <vt:lpstr>File opened (file does not exist!)</vt:lpstr>
      <vt:lpstr>File opened (file exists with some data!)</vt:lpstr>
      <vt:lpstr>Suppose we want to  not truncate the data..instead we want to append the data to existing data! We need to use ios::app mode!</vt:lpstr>
      <vt:lpstr>C++ allows you to use more than one file modes</vt:lpstr>
      <vt:lpstr>PowerPoint Presentation</vt:lpstr>
      <vt:lpstr>Closing a file</vt:lpstr>
      <vt:lpstr>Open function</vt:lpstr>
      <vt:lpstr>Open a file using open function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Nauman Warraich</dc:creator>
  <cp:lastModifiedBy>Harry Armington</cp:lastModifiedBy>
  <cp:revision>569</cp:revision>
  <cp:lastPrinted>2019-09-15T17:17:36Z</cp:lastPrinted>
  <dcterms:created xsi:type="dcterms:W3CDTF">2019-09-13T16:36:02Z</dcterms:created>
  <dcterms:modified xsi:type="dcterms:W3CDTF">2020-05-11T00:19:48Z</dcterms:modified>
</cp:coreProperties>
</file>