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370" r:id="rId3"/>
    <p:sldId id="539" r:id="rId4"/>
    <p:sldId id="545" r:id="rId5"/>
    <p:sldId id="260" r:id="rId6"/>
    <p:sldId id="258" r:id="rId7"/>
    <p:sldId id="546" r:id="rId8"/>
    <p:sldId id="263" r:id="rId9"/>
    <p:sldId id="547" r:id="rId10"/>
    <p:sldId id="548" r:id="rId11"/>
    <p:sldId id="261" r:id="rId12"/>
    <p:sldId id="561" r:id="rId13"/>
    <p:sldId id="562" r:id="rId14"/>
    <p:sldId id="538" r:id="rId15"/>
    <p:sldId id="564" r:id="rId16"/>
    <p:sldId id="567" r:id="rId17"/>
    <p:sldId id="573" r:id="rId18"/>
    <p:sldId id="572" r:id="rId19"/>
    <p:sldId id="568" r:id="rId20"/>
    <p:sldId id="569" r:id="rId21"/>
    <p:sldId id="570" r:id="rId22"/>
    <p:sldId id="571" r:id="rId23"/>
    <p:sldId id="574" r:id="rId24"/>
    <p:sldId id="575" r:id="rId25"/>
    <p:sldId id="576" r:id="rId26"/>
    <p:sldId id="577" r:id="rId27"/>
    <p:sldId id="578" r:id="rId28"/>
    <p:sldId id="566" r:id="rId29"/>
    <p:sldId id="579" r:id="rId30"/>
    <p:sldId id="580" r:id="rId31"/>
    <p:sldId id="581" r:id="rId32"/>
    <p:sldId id="582" r:id="rId33"/>
    <p:sldId id="565" r:id="rId34"/>
    <p:sldId id="585" r:id="rId35"/>
    <p:sldId id="583" r:id="rId36"/>
    <p:sldId id="584" r:id="rId37"/>
    <p:sldId id="587" r:id="rId38"/>
    <p:sldId id="588" r:id="rId39"/>
    <p:sldId id="586" r:id="rId40"/>
    <p:sldId id="628" r:id="rId41"/>
    <p:sldId id="627" r:id="rId42"/>
    <p:sldId id="629" r:id="rId43"/>
    <p:sldId id="630" r:id="rId44"/>
    <p:sldId id="631" r:id="rId45"/>
    <p:sldId id="625" r:id="rId46"/>
    <p:sldId id="591" r:id="rId47"/>
    <p:sldId id="592" r:id="rId48"/>
    <p:sldId id="593" r:id="rId49"/>
    <p:sldId id="595" r:id="rId50"/>
    <p:sldId id="606" r:id="rId51"/>
    <p:sldId id="589" r:id="rId52"/>
    <p:sldId id="607" r:id="rId53"/>
    <p:sldId id="608" r:id="rId54"/>
    <p:sldId id="609" r:id="rId55"/>
    <p:sldId id="622" r:id="rId56"/>
    <p:sldId id="623" r:id="rId57"/>
    <p:sldId id="610" r:id="rId58"/>
    <p:sldId id="612" r:id="rId59"/>
    <p:sldId id="611" r:id="rId60"/>
    <p:sldId id="613" r:id="rId61"/>
    <p:sldId id="626" r:id="rId62"/>
    <p:sldId id="614" r:id="rId63"/>
    <p:sldId id="632" r:id="rId64"/>
    <p:sldId id="621" r:id="rId65"/>
    <p:sldId id="633" r:id="rId66"/>
    <p:sldId id="634" r:id="rId67"/>
    <p:sldId id="635" r:id="rId68"/>
    <p:sldId id="636" r:id="rId69"/>
    <p:sldId id="615" r:id="rId70"/>
    <p:sldId id="617" r:id="rId71"/>
    <p:sldId id="618" r:id="rId72"/>
    <p:sldId id="619" r:id="rId73"/>
    <p:sldId id="620" r:id="rId74"/>
    <p:sldId id="563" r:id="rId75"/>
  </p:sldIdLst>
  <p:sldSz cx="12192000" cy="6858000"/>
  <p:notesSz cx="9601200" cy="73152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FA2"/>
    <a:srgbClr val="FECECE"/>
    <a:srgbClr val="E39391"/>
    <a:srgbClr val="71C1BF"/>
    <a:srgbClr val="C068AF"/>
    <a:srgbClr val="A5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663DC6-BFB1-4DB3-8BD9-EBE85774A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97B5-AC0D-4F0E-9FE2-94E071CA1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989B02-B486-4123-B917-47FE77C9084C}" type="datetimeFigureOut">
              <a:rPr lang="en-RW" smtClean="0"/>
              <a:t>05/18/2020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A24D-B66C-43F8-8369-159052C481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36AE-904C-47EC-8F7A-4487A1AECF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79E4C5-D7EC-4C04-8917-809BC50FA0C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4354372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1752C-3C2E-4DFF-901A-0724505B9891}" type="datetimeFigureOut">
              <a:rPr lang="en-RW" smtClean="0"/>
              <a:t>05/18/2020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21FE48-8834-4F9D-8EF1-C31ACD56AD4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848597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125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841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6A5-B71B-4EDB-8BB2-8EA9F33E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4ECBF-A10C-4CA8-8F16-45BE0827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D9CB-ABA7-4D18-B23E-24A03097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1CC2-375A-43C2-B54C-06166A88DD25}" type="datetime8">
              <a:rPr lang="en-RW" smtClean="0"/>
              <a:t>05/18/2020 09:09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A5C6-104E-4766-96E7-5ECE7FA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069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352-298F-49F4-AF82-223C1B91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EE38-F5B2-4F9F-92AD-B5090E78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800F-239F-4E89-9956-C6D3BB7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085C-22D9-4973-AB13-7E23D2D2F391}" type="datetime8">
              <a:rPr lang="en-RW" smtClean="0"/>
              <a:t>05/18/2020 09:09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6425-EC2A-4BBB-B7F6-328BF21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102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CA580-3E14-4733-A1EC-890637F9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B601-2F83-4884-B64A-B964B5B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FB86-9439-49F1-95F0-837B6255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880E-3711-4A83-A9F0-C8D44DF8659E}" type="datetime8">
              <a:rPr lang="en-RW" smtClean="0"/>
              <a:t>05/18/2020 09:09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4D3-EFF4-4807-8515-1845F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173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B2C-00D9-4EA9-A46A-C5ABDC39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9FA6-0340-445B-B092-915F48F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4FCD-7596-4A29-B67E-D82356D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9BB-5CC9-4B93-B1A6-9BFD523D06C7}" type="datetime8">
              <a:rPr lang="en-RW" smtClean="0"/>
              <a:t>05/18/2020 09:09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25E-33C1-423E-B547-854A4B0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85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094-C370-4767-8BA3-EED7264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F93F-D78B-489F-B742-9A286857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0CA-ECF5-4FBB-BD16-7CDCC21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C7EC-F785-4EB0-9D87-19A46F231166}" type="datetime8">
              <a:rPr lang="en-RW" smtClean="0"/>
              <a:t>05/18/2020 09:09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D86C-9A7B-444C-8E5E-C246AB4A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4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902-4EDF-408A-B392-281E9AD0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649D-BE32-40DA-B4AB-139526A69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9DBA-7518-4F83-8F70-AA38F53D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20BA-B50B-445D-8A31-9FDCF55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B6C0-305B-4B67-A451-48FED8A9F7E6}" type="datetime8">
              <a:rPr lang="en-RW" smtClean="0"/>
              <a:t>05/18/2020 09:09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B382-C57B-46D3-8FF0-2DC8C749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582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272-1DCE-411E-8CB6-77584791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0E9-60F3-478E-8E58-02DF12D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65CB-6866-4FFF-B09E-BEE052DB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4CCB-5B47-4623-93F4-0F986CEB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957C-81EB-44B7-9AFB-A99961A3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FA36-1527-4EDE-9751-D4F7B7C7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D3A-6854-42E0-B0BD-16C1ACDB3B51}" type="datetime8">
              <a:rPr lang="en-RW" smtClean="0"/>
              <a:t>05/18/2020 09:09</a:t>
            </a:fld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EFF4-E10A-4754-8381-31DFB89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047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97A-D5CB-4B64-9263-53F15B4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7AEB-54B0-4DDB-9ED1-D387791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A3A-B418-4655-8F19-A6D0A1D0AFBC}" type="datetime8">
              <a:rPr lang="en-RW" smtClean="0"/>
              <a:t>05/18/2020 09:09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ABB57-A18F-4109-807A-BFB36F0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260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4A44-EB8F-4F0E-8A4B-BFA9E5F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3CA-3CB2-4ADF-AFF2-04C413F5AFFA}" type="datetime8">
              <a:rPr lang="en-RW" smtClean="0"/>
              <a:t>05/18/2020 09:09</a:t>
            </a:fld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9D14-9F96-4B22-AACD-FD9B780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369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FDCD-E54E-4C73-ADD7-39DCDE9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E3F5-818D-49DD-91D5-597FED5E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F50BB-7DC4-4146-A558-4519BA58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2E37-DF7A-4164-B19E-3D0B6C5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898-44DF-464E-A38F-BB6B5CA4F63C}" type="datetime8">
              <a:rPr lang="en-RW" smtClean="0"/>
              <a:t>05/18/2020 09:09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214-8839-4E80-B705-EDBA07A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766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947A-7A76-4439-9DF6-88D1ADC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EA98-5C91-4276-B974-04C901132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F78E-3F16-4228-A0DE-2F714BDE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4825-159B-4AA1-B5B9-707ACBE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2E3D-B2A7-4876-A27D-B46F0A63BB5F}" type="datetime8">
              <a:rPr lang="en-RW" smtClean="0"/>
              <a:t>05/18/2020 09:09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FAB7-2432-4C7F-8866-CA71D44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436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C6023-CD1F-4364-994A-49572CA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R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ED97-2F41-4B64-AD85-692DFBB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5108"/>
            <a:ext cx="10515600" cy="457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611E-02A6-4AE8-84DD-F05DF214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0400-31F5-454D-8985-E7A1D227F386}" type="datetime8">
              <a:rPr lang="en-RW" smtClean="0"/>
              <a:t>05/18/2020 09:09</a:t>
            </a:fld>
            <a:endParaRPr lang="en-R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F44A-883B-4DE9-9913-7AC35D00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1354-0F4F-4118-983A-17CBBA946E76}" type="slidenum">
              <a:rPr lang="en-RW" smtClean="0"/>
              <a:pPr/>
              <a:t>‹#›</a:t>
            </a:fld>
            <a:endParaRPr lang="en-R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A46A-6035-41F1-B31F-6B072AC249DB}"/>
              </a:ext>
            </a:extLst>
          </p:cNvPr>
          <p:cNvSpPr/>
          <p:nvPr userDrawn="1"/>
        </p:nvSpPr>
        <p:spPr>
          <a:xfrm>
            <a:off x="0" y="0"/>
            <a:ext cx="8464731" cy="2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AE333-41A0-4EF2-BB31-6DAB38E5D233}"/>
              </a:ext>
            </a:extLst>
          </p:cNvPr>
          <p:cNvSpPr/>
          <p:nvPr userDrawn="1"/>
        </p:nvSpPr>
        <p:spPr>
          <a:xfrm>
            <a:off x="8464731" y="-633"/>
            <a:ext cx="3727269" cy="221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D3A76-6AA7-4C51-BDCB-5F56475EB514}"/>
              </a:ext>
            </a:extLst>
          </p:cNvPr>
          <p:cNvSpPr/>
          <p:nvPr userDrawn="1"/>
        </p:nvSpPr>
        <p:spPr>
          <a:xfrm rot="16200000" flipH="1">
            <a:off x="895439" y="-895439"/>
            <a:ext cx="220802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A7633-47B9-48F0-B25D-F27B1A7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97" y="246926"/>
            <a:ext cx="1359804" cy="13598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E20FD-5F89-4FB8-8499-63B7D05DD7BE}"/>
              </a:ext>
            </a:extLst>
          </p:cNvPr>
          <p:cNvCxnSpPr/>
          <p:nvPr userDrawn="1"/>
        </p:nvCxnSpPr>
        <p:spPr>
          <a:xfrm>
            <a:off x="0" y="6333719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E49-EF0C-4CA0-8E37-E39E4C9B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579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fundamentals</a:t>
            </a:r>
            <a:endParaRPr lang="en-R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EC75-FBCE-4173-A007-BA1EBF80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</a:t>
            </a:fld>
            <a:endParaRPr lang="en-R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43FCD-FD3C-4A49-AC50-77F16500E573}"/>
              </a:ext>
            </a:extLst>
          </p:cNvPr>
          <p:cNvSpPr txBox="1">
            <a:spLocks/>
          </p:cNvSpPr>
          <p:nvPr/>
        </p:nvSpPr>
        <p:spPr>
          <a:xfrm>
            <a:off x="750278" y="3429000"/>
            <a:ext cx="10716065" cy="140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Lecture 24: Read/write to a file</a:t>
            </a:r>
            <a:endParaRPr lang="en-RW" sz="4400" dirty="0"/>
          </a:p>
        </p:txBody>
      </p:sp>
    </p:spTree>
    <p:extLst>
      <p:ext uri="{BB962C8B-B14F-4D97-AF65-F5344CB8AC3E}">
        <p14:creationId xmlns:p14="http://schemas.microsoft.com/office/powerpoint/2010/main" val="12119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0441D-CCEF-4463-A8CE-70AF5D26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10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8C714-E10E-403F-A052-2B3B2682E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8"/>
          <a:stretch/>
        </p:blipFill>
        <p:spPr>
          <a:xfrm>
            <a:off x="1832217" y="1397029"/>
            <a:ext cx="8527566" cy="4702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E994B-EC8B-4590-86D7-D97404B5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2" y="228336"/>
            <a:ext cx="11953461" cy="11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7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CE03-91C5-4037-9F87-FE2E188A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D3BB4E-7F61-4AEB-8C7A-EFCBF1D19047}"/>
              </a:ext>
            </a:extLst>
          </p:cNvPr>
          <p:cNvSpPr/>
          <p:nvPr/>
        </p:nvSpPr>
        <p:spPr>
          <a:xfrm>
            <a:off x="4032552" y="2263674"/>
            <a:ext cx="3254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LucidaSansTypewriter--Identity-H"/>
              </a:rPr>
              <a:t>outClientFile.close</a:t>
            </a:r>
            <a:r>
              <a:rPr lang="en-US" sz="2800" b="1" dirty="0">
                <a:latin typeface="LucidaSansTypewriter--Identity-H"/>
              </a:rPr>
              <a:t>();</a:t>
            </a:r>
            <a:endParaRPr lang="en-US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D7512F-5289-4503-BEFC-99FE99E1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108"/>
            <a:ext cx="10515600" cy="4570233"/>
          </a:xfrm>
        </p:spPr>
        <p:txBody>
          <a:bodyPr/>
          <a:lstStyle/>
          <a:p>
            <a:r>
              <a:rPr lang="en-US" dirty="0"/>
              <a:t>It is mandatory and preferred to ALWAYS close a file after using it (either for Input or for Output)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295FD-F26D-4D0A-861C-33CC21E23BF7}"/>
              </a:ext>
            </a:extLst>
          </p:cNvPr>
          <p:cNvSpPr/>
          <p:nvPr/>
        </p:nvSpPr>
        <p:spPr>
          <a:xfrm>
            <a:off x="1190841" y="308524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out(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::out|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28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7EA3-1880-4B28-9F41-102D6240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C366-B13C-4023-8B83-E915FA6C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covered how to open a file for I/O</a:t>
            </a:r>
          </a:p>
          <a:p>
            <a:r>
              <a:rPr lang="en-US" dirty="0"/>
              <a:t>The method that we covered is called “constructor method”</a:t>
            </a:r>
          </a:p>
          <a:p>
            <a:r>
              <a:rPr lang="en-US" dirty="0"/>
              <a:t>There is also another way to open a file. That is done using </a:t>
            </a:r>
            <a:r>
              <a:rPr lang="en-US" b="1" dirty="0"/>
              <a:t>open </a:t>
            </a:r>
            <a:r>
              <a:rPr lang="en-US" dirty="0"/>
              <a:t>function..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048A9-D9D7-4921-837B-E4F65994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6253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5082-7491-497F-9C31-D8219BDE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 using </a:t>
            </a:r>
            <a:r>
              <a:rPr lang="en-US" b="1" dirty="0"/>
              <a:t>open function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164F3-00A0-4ED2-BBDC-FB29B55D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13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AF200-5BB8-41C4-B80E-C778FBCA8EE0}"/>
              </a:ext>
            </a:extLst>
          </p:cNvPr>
          <p:cNvSpPr/>
          <p:nvPr/>
        </p:nvSpPr>
        <p:spPr>
          <a:xfrm>
            <a:off x="103618" y="3118204"/>
            <a:ext cx="82054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 |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09A9D-1404-464F-9B3E-13C41A89AF6E}"/>
              </a:ext>
            </a:extLst>
          </p:cNvPr>
          <p:cNvSpPr/>
          <p:nvPr/>
        </p:nvSpPr>
        <p:spPr>
          <a:xfrm>
            <a:off x="4517795" y="1701886"/>
            <a:ext cx="758024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out(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::out|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9B594-F4B3-4E97-83EC-21723BC0DFAE}"/>
              </a:ext>
            </a:extLst>
          </p:cNvPr>
          <p:cNvSpPr/>
          <p:nvPr/>
        </p:nvSpPr>
        <p:spPr>
          <a:xfrm>
            <a:off x="3315472" y="1798249"/>
            <a:ext cx="1128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dirty="0">
                <a:latin typeface="LucidaSansTypewriter--Identity-H"/>
              </a:rPr>
              <a:t>Same as:</a:t>
            </a:r>
            <a:endParaRPr lang="en-US" sz="2000" b="1" i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E2D46BC-F1A8-4D58-A5AF-9C83E2AB63F8}"/>
              </a:ext>
            </a:extLst>
          </p:cNvPr>
          <p:cNvSpPr/>
          <p:nvPr/>
        </p:nvSpPr>
        <p:spPr>
          <a:xfrm>
            <a:off x="3535933" y="2131814"/>
            <a:ext cx="834887" cy="49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570DE-E7EA-470C-AF9D-712FBABBD985}"/>
              </a:ext>
            </a:extLst>
          </p:cNvPr>
          <p:cNvSpPr txBox="1"/>
          <p:nvPr/>
        </p:nvSpPr>
        <p:spPr>
          <a:xfrm>
            <a:off x="6520069" y="5749693"/>
            <a:ext cx="542013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ighlight>
                  <a:srgbClr val="FFFF00"/>
                </a:highlight>
              </a:rPr>
              <a:t>Same goes for opening a file for input!</a:t>
            </a:r>
          </a:p>
        </p:txBody>
      </p:sp>
    </p:spTree>
    <p:extLst>
      <p:ext uri="{BB962C8B-B14F-4D97-AF65-F5344CB8AC3E}">
        <p14:creationId xmlns:p14="http://schemas.microsoft.com/office/powerpoint/2010/main" val="274194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189-644E-4A87-9E0A-CA852A8C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D055-D611-45AC-970D-6B739D29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from a file</a:t>
            </a:r>
          </a:p>
          <a:p>
            <a:r>
              <a:rPr lang="en-US" dirty="0"/>
              <a:t>Write to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35ACD-3E3B-4034-8555-A78720E5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14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36674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Default modes for </a:t>
            </a:r>
            <a:r>
              <a:rPr lang="en-US" sz="5400" b="1" dirty="0" err="1"/>
              <a:t>ifstream,ofstream,fstream</a:t>
            </a:r>
            <a:endParaRPr lang="en-US" sz="5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15</a:t>
            </a:fld>
            <a:endParaRPr lang="en-R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7D2CD-4C64-4F68-86C3-6E07E18D6F6D}"/>
              </a:ext>
            </a:extLst>
          </p:cNvPr>
          <p:cNvSpPr/>
          <p:nvPr/>
        </p:nvSpPr>
        <p:spPr>
          <a:xfrm>
            <a:off x="1855304" y="3884229"/>
            <a:ext cx="8481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What if we don’t specify the second parameter while opening a file</a:t>
            </a:r>
          </a:p>
        </p:txBody>
      </p:sp>
    </p:spTree>
    <p:extLst>
      <p:ext uri="{BB962C8B-B14F-4D97-AF65-F5344CB8AC3E}">
        <p14:creationId xmlns:p14="http://schemas.microsoft.com/office/powerpoint/2010/main" val="171655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07978-4FEA-4727-A677-1F064B5F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16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B33A0-A65F-4DDA-9D1A-EB72DB65132D}"/>
              </a:ext>
            </a:extLst>
          </p:cNvPr>
          <p:cNvSpPr/>
          <p:nvPr/>
        </p:nvSpPr>
        <p:spPr>
          <a:xfrm>
            <a:off x="1192695" y="1394217"/>
            <a:ext cx="93560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Each one of the open() member functions of the classes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ofstream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ifstream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fstream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has a default mode that is used if the file is opened without a second argument:</a:t>
            </a: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ofstream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ios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::out</a:t>
            </a:r>
            <a:br>
              <a:rPr lang="en-US" sz="2400" dirty="0"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ifstream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ios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::in</a:t>
            </a:r>
            <a:br>
              <a:rPr lang="en-US" sz="2400" dirty="0"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fstream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ios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::in |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ios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::out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1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Read from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17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4447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0CB02-0A25-4657-BDE6-40F8994D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18</a:t>
            </a:fld>
            <a:endParaRPr lang="en-RW"/>
          </a:p>
        </p:txBody>
      </p:sp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id="{705D2470-EEF6-4196-B2F5-238DD7BB7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5306"/>
              </p:ext>
            </p:extLst>
          </p:nvPr>
        </p:nvGraphicFramePr>
        <p:xfrm>
          <a:off x="427380" y="3667694"/>
          <a:ext cx="66227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4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827847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827847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  <a:gridCol w="827847">
                  <a:extLst>
                    <a:ext uri="{9D8B030D-6E8A-4147-A177-3AD203B41FA5}">
                      <a16:colId xmlns:a16="http://schemas.microsoft.com/office/drawing/2014/main" val="1931486916"/>
                    </a:ext>
                  </a:extLst>
                </a:gridCol>
                <a:gridCol w="827847">
                  <a:extLst>
                    <a:ext uri="{9D8B030D-6E8A-4147-A177-3AD203B41FA5}">
                      <a16:colId xmlns:a16="http://schemas.microsoft.com/office/drawing/2014/main" val="2482954155"/>
                    </a:ext>
                  </a:extLst>
                </a:gridCol>
                <a:gridCol w="827847">
                  <a:extLst>
                    <a:ext uri="{9D8B030D-6E8A-4147-A177-3AD203B41FA5}">
                      <a16:colId xmlns:a16="http://schemas.microsoft.com/office/drawing/2014/main" val="3185717716"/>
                    </a:ext>
                  </a:extLst>
                </a:gridCol>
                <a:gridCol w="827847">
                  <a:extLst>
                    <a:ext uri="{9D8B030D-6E8A-4147-A177-3AD203B41FA5}">
                      <a16:colId xmlns:a16="http://schemas.microsoft.com/office/drawing/2014/main" val="2649118291"/>
                    </a:ext>
                  </a:extLst>
                </a:gridCol>
                <a:gridCol w="827847">
                  <a:extLst>
                    <a:ext uri="{9D8B030D-6E8A-4147-A177-3AD203B41FA5}">
                      <a16:colId xmlns:a16="http://schemas.microsoft.com/office/drawing/2014/main" val="4061616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\n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\n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EoF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0501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0502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0503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0504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0505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0506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5618B9D-500A-4F10-9E9B-2E4F7FFD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611234"/>
            <a:ext cx="10028582" cy="771344"/>
          </a:xfrm>
        </p:spPr>
        <p:txBody>
          <a:bodyPr/>
          <a:lstStyle/>
          <a:p>
            <a:r>
              <a:rPr lang="en-US" dirty="0"/>
              <a:t>Read from the file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8B30FC-F31B-490B-ACB0-6C4C68ED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654381"/>
            <a:ext cx="10515600" cy="4570233"/>
          </a:xfrm>
        </p:spPr>
        <p:txBody>
          <a:bodyPr/>
          <a:lstStyle/>
          <a:p>
            <a:r>
              <a:rPr lang="en-US" dirty="0"/>
              <a:t>The file is organized in memory as a sequence (stream) of bytes!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4F02F-2536-4684-BAEC-CFB6300A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745" y="2943856"/>
            <a:ext cx="3788465" cy="214048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7CA3F-E43C-4084-B7CE-D5BDC1A6493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34278" y="4582096"/>
            <a:ext cx="1" cy="57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05F729-0E7B-4B1A-9F86-12FF361018FE}"/>
              </a:ext>
            </a:extLst>
          </p:cNvPr>
          <p:cNvSpPr txBox="1"/>
          <p:nvPr/>
        </p:nvSpPr>
        <p:spPr>
          <a:xfrm>
            <a:off x="303015" y="5154666"/>
            <a:ext cx="12625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File pointer</a:t>
            </a:r>
          </a:p>
        </p:txBody>
      </p:sp>
    </p:spTree>
    <p:extLst>
      <p:ext uri="{BB962C8B-B14F-4D97-AF65-F5344CB8AC3E}">
        <p14:creationId xmlns:p14="http://schemas.microsoft.com/office/powerpoint/2010/main" val="230183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909F-EDC1-4AE7-8866-14DD822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611234"/>
            <a:ext cx="10515600" cy="771344"/>
          </a:xfrm>
        </p:spPr>
        <p:txBody>
          <a:bodyPr/>
          <a:lstStyle/>
          <a:p>
            <a:r>
              <a:rPr lang="en-US" dirty="0"/>
              <a:t>Read from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625D7-65E7-4F31-AF23-C91F8E96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19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E4D5C-80E6-4149-8518-88DA71C4F77F}"/>
              </a:ext>
            </a:extLst>
          </p:cNvPr>
          <p:cNvSpPr/>
          <p:nvPr/>
        </p:nvSpPr>
        <p:spPr>
          <a:xfrm>
            <a:off x="271669" y="1866410"/>
            <a:ext cx="72754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q1, q2, q3;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q1;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just like how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is used to read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 number from the keyboard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q2;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q3;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q1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q2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q3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/>
              <a:t>f.close</a:t>
            </a:r>
            <a:r>
              <a:rPr lang="en-US" dirty="0"/>
              <a:t>();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AEA1-8FE1-4F50-BA28-72C99BC0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67" y="658739"/>
            <a:ext cx="3788465" cy="2140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D7499C-BABA-427B-9B71-0172F74F532F}"/>
              </a:ext>
            </a:extLst>
          </p:cNvPr>
          <p:cNvSpPr/>
          <p:nvPr/>
        </p:nvSpPr>
        <p:spPr>
          <a:xfrm>
            <a:off x="4215019" y="1550504"/>
            <a:ext cx="383486" cy="3975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09153-D1D5-4E72-9B2B-1295347C9194}"/>
              </a:ext>
            </a:extLst>
          </p:cNvPr>
          <p:cNvSpPr/>
          <p:nvPr/>
        </p:nvSpPr>
        <p:spPr>
          <a:xfrm>
            <a:off x="8373718" y="970516"/>
            <a:ext cx="1035040" cy="13664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67F00D6-FC7F-4FD6-AB53-ED3029F23E1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4598505" y="1749287"/>
            <a:ext cx="3846303" cy="107458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32970-FF53-4F43-AE06-590CFC74D021}"/>
              </a:ext>
            </a:extLst>
          </p:cNvPr>
          <p:cNvSpPr txBox="1"/>
          <p:nvPr/>
        </p:nvSpPr>
        <p:spPr>
          <a:xfrm>
            <a:off x="5535783" y="2828866"/>
            <a:ext cx="52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Character read from file and then </a:t>
            </a:r>
            <a:r>
              <a:rPr lang="en-US" b="1" i="1" dirty="0" err="1">
                <a:solidFill>
                  <a:schemeClr val="accent1"/>
                </a:solidFill>
                <a:highlight>
                  <a:srgbClr val="FFFF00"/>
                </a:highlight>
              </a:rPr>
              <a:t>cout</a:t>
            </a:r>
            <a:r>
              <a:rPr lang="en-US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 to the </a:t>
            </a:r>
            <a:r>
              <a:rPr lang="en-US" b="1" i="1" dirty="0" err="1">
                <a:solidFill>
                  <a:schemeClr val="accent1"/>
                </a:solidFill>
                <a:highlight>
                  <a:srgbClr val="FFFF00"/>
                </a:highlight>
              </a:rPr>
              <a:t>screent</a:t>
            </a:r>
            <a:endParaRPr lang="en-US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89E7A-BDA5-4328-ADAA-29F8713CAD6C}"/>
              </a:ext>
            </a:extLst>
          </p:cNvPr>
          <p:cNvSpPr txBox="1"/>
          <p:nvPr/>
        </p:nvSpPr>
        <p:spPr>
          <a:xfrm>
            <a:off x="7204232" y="4008965"/>
            <a:ext cx="3795072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There is always a file pointer associated with the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This pointer points at the start of the first initially.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Once we read a character, the file pointer moves one character ahead automatically.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4BA907-AB60-4E0E-90D1-C12465DB68AA}"/>
              </a:ext>
            </a:extLst>
          </p:cNvPr>
          <p:cNvCxnSpPr/>
          <p:nvPr/>
        </p:nvCxnSpPr>
        <p:spPr>
          <a:xfrm flipV="1">
            <a:off x="3962400" y="1866410"/>
            <a:ext cx="239367" cy="186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84CDCA-318B-46D5-9000-FCB0D9068C69}"/>
              </a:ext>
            </a:extLst>
          </p:cNvPr>
          <p:cNvSpPr txBox="1"/>
          <p:nvPr/>
        </p:nvSpPr>
        <p:spPr>
          <a:xfrm>
            <a:off x="2985670" y="1994453"/>
            <a:ext cx="12625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File pointer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5FE883F-0747-41ED-8AB9-E043CD5F4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61296"/>
              </p:ext>
            </p:extLst>
          </p:nvPr>
        </p:nvGraphicFramePr>
        <p:xfrm>
          <a:off x="8444808" y="1399545"/>
          <a:ext cx="9112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0500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86D8CB8-B1DB-4D97-8432-9325DC726809}"/>
              </a:ext>
            </a:extLst>
          </p:cNvPr>
          <p:cNvSpPr txBox="1"/>
          <p:nvPr/>
        </p:nvSpPr>
        <p:spPr>
          <a:xfrm>
            <a:off x="8649390" y="947541"/>
            <a:ext cx="5020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/>
              <a:t>q1</a:t>
            </a:r>
          </a:p>
        </p:txBody>
      </p:sp>
      <p:graphicFrame>
        <p:nvGraphicFramePr>
          <p:cNvPr id="21" name="Table 18">
            <a:extLst>
              <a:ext uri="{FF2B5EF4-FFF2-40B4-BE49-F238E27FC236}">
                <a16:creationId xmlns:a16="http://schemas.microsoft.com/office/drawing/2014/main" id="{1BFBD0E4-83B1-46FD-9A05-C0456858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17255"/>
              </p:ext>
            </p:extLst>
          </p:nvPr>
        </p:nvGraphicFramePr>
        <p:xfrm>
          <a:off x="9475021" y="1422520"/>
          <a:ext cx="9112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0340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BC8F283-7942-45AC-9918-C7F2E70631B4}"/>
              </a:ext>
            </a:extLst>
          </p:cNvPr>
          <p:cNvSpPr txBox="1"/>
          <p:nvPr/>
        </p:nvSpPr>
        <p:spPr>
          <a:xfrm>
            <a:off x="9679603" y="970516"/>
            <a:ext cx="5020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/>
              <a:t>q2</a:t>
            </a:r>
          </a:p>
        </p:txBody>
      </p:sp>
      <p:graphicFrame>
        <p:nvGraphicFramePr>
          <p:cNvPr id="23" name="Table 18">
            <a:extLst>
              <a:ext uri="{FF2B5EF4-FFF2-40B4-BE49-F238E27FC236}">
                <a16:creationId xmlns:a16="http://schemas.microsoft.com/office/drawing/2014/main" id="{36943947-62C1-44CD-9CE1-DC598B8BA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62713"/>
              </p:ext>
            </p:extLst>
          </p:nvPr>
        </p:nvGraphicFramePr>
        <p:xfrm>
          <a:off x="10474323" y="1411751"/>
          <a:ext cx="9112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1020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0FE8CDF-29A7-47FD-B1E6-D3430F81C70E}"/>
              </a:ext>
            </a:extLst>
          </p:cNvPr>
          <p:cNvSpPr txBox="1"/>
          <p:nvPr/>
        </p:nvSpPr>
        <p:spPr>
          <a:xfrm>
            <a:off x="10678905" y="959747"/>
            <a:ext cx="5020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/>
              <a:t>q3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09183F-E75C-439A-A837-433C54236C4B}"/>
              </a:ext>
            </a:extLst>
          </p:cNvPr>
          <p:cNvSpPr txBox="1"/>
          <p:nvPr/>
        </p:nvSpPr>
        <p:spPr>
          <a:xfrm>
            <a:off x="4489599" y="2289303"/>
            <a:ext cx="55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226495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6434-7302-4343-A808-ED81EFB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AAE-7E78-4138-9352-6001A2EF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" y="1786117"/>
            <a:ext cx="10515600" cy="457023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Streams</a:t>
            </a:r>
          </a:p>
          <a:p>
            <a:pPr lvl="1"/>
            <a:r>
              <a:rPr lang="en-US" sz="2400" dirty="0"/>
              <a:t>Input/output stream</a:t>
            </a:r>
          </a:p>
          <a:p>
            <a:pPr lvl="1"/>
            <a:r>
              <a:rPr lang="en-US" sz="2400" dirty="0"/>
              <a:t>Intro to file handling</a:t>
            </a:r>
          </a:p>
          <a:p>
            <a:pPr lvl="1"/>
            <a:r>
              <a:rPr lang="en-US" sz="2400" dirty="0"/>
              <a:t>Why files?</a:t>
            </a:r>
          </a:p>
          <a:p>
            <a:pPr lvl="1"/>
            <a:r>
              <a:rPr lang="en-US" sz="2400" dirty="0"/>
              <a:t>Open a file</a:t>
            </a:r>
          </a:p>
          <a:p>
            <a:pPr lvl="1"/>
            <a:r>
              <a:rPr lang="en-US" sz="2400" dirty="0"/>
              <a:t>Different modes of opening a file</a:t>
            </a:r>
          </a:p>
          <a:p>
            <a:pPr lvl="1"/>
            <a:r>
              <a:rPr lang="en-US" sz="2400" dirty="0"/>
              <a:t>Opening a file for input</a:t>
            </a:r>
          </a:p>
          <a:p>
            <a:pPr lvl="1"/>
            <a:r>
              <a:rPr lang="en-US" sz="2400" dirty="0"/>
              <a:t>Opening a file for output (with </a:t>
            </a:r>
            <a:r>
              <a:rPr lang="en-US" sz="2400" dirty="0" err="1"/>
              <a:t>trunc</a:t>
            </a:r>
            <a:r>
              <a:rPr lang="en-US" sz="2400" dirty="0"/>
              <a:t> and append mode)</a:t>
            </a:r>
          </a:p>
          <a:p>
            <a:pPr lvl="1"/>
            <a:r>
              <a:rPr lang="en-US" sz="2400" dirty="0"/>
              <a:t>Close a 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2EDA-3A08-4C6F-B326-781247A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790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909F-EDC1-4AE7-8866-14DD822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611234"/>
            <a:ext cx="10515600" cy="771344"/>
          </a:xfrm>
        </p:spPr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625D7-65E7-4F31-AF23-C91F8E96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20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E4D5C-80E6-4149-8518-88DA71C4F77F}"/>
              </a:ext>
            </a:extLst>
          </p:cNvPr>
          <p:cNvSpPr/>
          <p:nvPr/>
        </p:nvSpPr>
        <p:spPr>
          <a:xfrm>
            <a:off x="271669" y="1866410"/>
            <a:ext cx="72754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q1, q2, q3;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just like how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is used to read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 number from the keyboard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q2;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q3;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q1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q2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q3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/>
              <a:t>f.close</a:t>
            </a:r>
            <a:r>
              <a:rPr lang="en-US" dirty="0"/>
              <a:t>();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AEA1-8FE1-4F50-BA28-72C99BC0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67" y="658739"/>
            <a:ext cx="3788465" cy="2140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D7499C-BABA-427B-9B71-0172F74F532F}"/>
              </a:ext>
            </a:extLst>
          </p:cNvPr>
          <p:cNvSpPr/>
          <p:nvPr/>
        </p:nvSpPr>
        <p:spPr>
          <a:xfrm>
            <a:off x="4215019" y="1934819"/>
            <a:ext cx="383486" cy="3975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09153-D1D5-4E72-9B2B-1295347C9194}"/>
              </a:ext>
            </a:extLst>
          </p:cNvPr>
          <p:cNvSpPr/>
          <p:nvPr/>
        </p:nvSpPr>
        <p:spPr>
          <a:xfrm>
            <a:off x="9415115" y="1064260"/>
            <a:ext cx="1045954" cy="1320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67F00D6-FC7F-4FD6-AB53-ED3029F23E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598505" y="1836766"/>
            <a:ext cx="4757530" cy="296836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32970-FF53-4F43-AE06-590CFC74D021}"/>
              </a:ext>
            </a:extLst>
          </p:cNvPr>
          <p:cNvSpPr txBox="1"/>
          <p:nvPr/>
        </p:nvSpPr>
        <p:spPr>
          <a:xfrm>
            <a:off x="5535783" y="2828866"/>
            <a:ext cx="52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Character read from file and then </a:t>
            </a:r>
            <a:r>
              <a:rPr lang="en-US" b="1" i="1" dirty="0" err="1">
                <a:solidFill>
                  <a:schemeClr val="accent1"/>
                </a:solidFill>
                <a:highlight>
                  <a:srgbClr val="FFFF00"/>
                </a:highlight>
              </a:rPr>
              <a:t>cout</a:t>
            </a:r>
            <a:r>
              <a:rPr lang="en-US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 to the </a:t>
            </a:r>
            <a:r>
              <a:rPr lang="en-US" b="1" i="1" dirty="0" err="1">
                <a:solidFill>
                  <a:schemeClr val="accent1"/>
                </a:solidFill>
                <a:highlight>
                  <a:srgbClr val="FFFF00"/>
                </a:highlight>
              </a:rPr>
              <a:t>screent</a:t>
            </a:r>
            <a:endParaRPr lang="en-US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4BA907-AB60-4E0E-90D1-C12465DB68AA}"/>
              </a:ext>
            </a:extLst>
          </p:cNvPr>
          <p:cNvCxnSpPr/>
          <p:nvPr/>
        </p:nvCxnSpPr>
        <p:spPr>
          <a:xfrm flipV="1">
            <a:off x="3962400" y="2197714"/>
            <a:ext cx="239367" cy="186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84CDCA-318B-46D5-9000-FCB0D9068C69}"/>
              </a:ext>
            </a:extLst>
          </p:cNvPr>
          <p:cNvSpPr txBox="1"/>
          <p:nvPr/>
        </p:nvSpPr>
        <p:spPr>
          <a:xfrm>
            <a:off x="2985670" y="2325757"/>
            <a:ext cx="12625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File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16615-64CD-4F9D-88EE-09746FCA9E5E}"/>
              </a:ext>
            </a:extLst>
          </p:cNvPr>
          <p:cNvSpPr txBox="1"/>
          <p:nvPr/>
        </p:nvSpPr>
        <p:spPr>
          <a:xfrm>
            <a:off x="8084664" y="4230151"/>
            <a:ext cx="379507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Just like in </a:t>
            </a:r>
            <a:r>
              <a:rPr lang="en-US" b="1" i="1" dirty="0" err="1"/>
              <a:t>cin</a:t>
            </a:r>
            <a:r>
              <a:rPr lang="en-US" b="1" i="1" dirty="0"/>
              <a:t>, </a:t>
            </a:r>
            <a:r>
              <a:rPr lang="en-US" b="1" i="1" dirty="0" err="1"/>
              <a:t>filestream</a:t>
            </a:r>
            <a:r>
              <a:rPr lang="en-US" b="1" i="1" dirty="0"/>
              <a:t> also takes space and newline as a terminating character..</a:t>
            </a:r>
          </a:p>
        </p:txBody>
      </p:sp>
      <p:graphicFrame>
        <p:nvGraphicFramePr>
          <p:cNvPr id="21" name="Table 18">
            <a:extLst>
              <a:ext uri="{FF2B5EF4-FFF2-40B4-BE49-F238E27FC236}">
                <a16:creationId xmlns:a16="http://schemas.microsoft.com/office/drawing/2014/main" id="{298EA72F-9D0F-4A83-BC42-349A0987E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51026"/>
              </p:ext>
            </p:extLst>
          </p:nvPr>
        </p:nvGraphicFramePr>
        <p:xfrm>
          <a:off x="8444808" y="1399545"/>
          <a:ext cx="9112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0500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AE81A57-D8D4-491F-B9C0-1E3E26CA14A9}"/>
              </a:ext>
            </a:extLst>
          </p:cNvPr>
          <p:cNvSpPr txBox="1"/>
          <p:nvPr/>
        </p:nvSpPr>
        <p:spPr>
          <a:xfrm>
            <a:off x="8649390" y="947541"/>
            <a:ext cx="5020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/>
              <a:t>q1</a:t>
            </a:r>
          </a:p>
        </p:txBody>
      </p:sp>
      <p:graphicFrame>
        <p:nvGraphicFramePr>
          <p:cNvPr id="23" name="Table 18">
            <a:extLst>
              <a:ext uri="{FF2B5EF4-FFF2-40B4-BE49-F238E27FC236}">
                <a16:creationId xmlns:a16="http://schemas.microsoft.com/office/drawing/2014/main" id="{FD849079-94B5-41DC-87CF-A2C5F5CB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24778"/>
              </p:ext>
            </p:extLst>
          </p:nvPr>
        </p:nvGraphicFramePr>
        <p:xfrm>
          <a:off x="9475021" y="1422520"/>
          <a:ext cx="9112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0340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89A031E-8AB2-4CA5-9C64-D97A338F3795}"/>
              </a:ext>
            </a:extLst>
          </p:cNvPr>
          <p:cNvSpPr txBox="1"/>
          <p:nvPr/>
        </p:nvSpPr>
        <p:spPr>
          <a:xfrm>
            <a:off x="9679603" y="970516"/>
            <a:ext cx="5020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/>
              <a:t>q2</a:t>
            </a:r>
          </a:p>
        </p:txBody>
      </p:sp>
      <p:graphicFrame>
        <p:nvGraphicFramePr>
          <p:cNvPr id="25" name="Table 18">
            <a:extLst>
              <a:ext uri="{FF2B5EF4-FFF2-40B4-BE49-F238E27FC236}">
                <a16:creationId xmlns:a16="http://schemas.microsoft.com/office/drawing/2014/main" id="{05AC6285-448E-4B5D-96BB-BE6DDF90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48651"/>
              </p:ext>
            </p:extLst>
          </p:nvPr>
        </p:nvGraphicFramePr>
        <p:xfrm>
          <a:off x="10474323" y="1411751"/>
          <a:ext cx="9112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1020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6C0495E-E8C6-4463-82A9-4BD2D94BEFFB}"/>
              </a:ext>
            </a:extLst>
          </p:cNvPr>
          <p:cNvSpPr txBox="1"/>
          <p:nvPr/>
        </p:nvSpPr>
        <p:spPr>
          <a:xfrm>
            <a:off x="10678905" y="959747"/>
            <a:ext cx="5020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/>
              <a:t>q3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98A946-40FF-47B5-966C-79BC45046BA9}"/>
              </a:ext>
            </a:extLst>
          </p:cNvPr>
          <p:cNvSpPr txBox="1"/>
          <p:nvPr/>
        </p:nvSpPr>
        <p:spPr>
          <a:xfrm>
            <a:off x="4489599" y="2289303"/>
            <a:ext cx="55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17623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909F-EDC1-4AE7-8866-14DD822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611234"/>
            <a:ext cx="10515600" cy="771344"/>
          </a:xfrm>
        </p:spPr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625D7-65E7-4F31-AF23-C91F8E96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21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E4D5C-80E6-4149-8518-88DA71C4F77F}"/>
              </a:ext>
            </a:extLst>
          </p:cNvPr>
          <p:cNvSpPr/>
          <p:nvPr/>
        </p:nvSpPr>
        <p:spPr>
          <a:xfrm>
            <a:off x="271669" y="1866410"/>
            <a:ext cx="72754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q1, q2, q3;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just like how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is used to read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 number from the keyboard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q2;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q3;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q1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q2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q3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/>
              <a:t>f.close</a:t>
            </a:r>
            <a:r>
              <a:rPr lang="en-US" dirty="0"/>
              <a:t>();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AEA1-8FE1-4F50-BA28-72C99BC0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67" y="658739"/>
            <a:ext cx="3788465" cy="2140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D7499C-BABA-427B-9B71-0172F74F532F}"/>
              </a:ext>
            </a:extLst>
          </p:cNvPr>
          <p:cNvSpPr/>
          <p:nvPr/>
        </p:nvSpPr>
        <p:spPr>
          <a:xfrm>
            <a:off x="4215019" y="2279379"/>
            <a:ext cx="383486" cy="3975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09153-D1D5-4E72-9B2B-1295347C9194}"/>
              </a:ext>
            </a:extLst>
          </p:cNvPr>
          <p:cNvSpPr/>
          <p:nvPr/>
        </p:nvSpPr>
        <p:spPr>
          <a:xfrm>
            <a:off x="10422153" y="1040409"/>
            <a:ext cx="1007709" cy="137412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67F00D6-FC7F-4FD6-AB53-ED3029F23E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598505" y="2441159"/>
            <a:ext cx="5823648" cy="37003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32970-FF53-4F43-AE06-590CFC74D021}"/>
              </a:ext>
            </a:extLst>
          </p:cNvPr>
          <p:cNvSpPr txBox="1"/>
          <p:nvPr/>
        </p:nvSpPr>
        <p:spPr>
          <a:xfrm>
            <a:off x="5535783" y="2828866"/>
            <a:ext cx="52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Character read from file and then </a:t>
            </a:r>
            <a:r>
              <a:rPr lang="en-US" b="1" i="1" dirty="0" err="1">
                <a:solidFill>
                  <a:schemeClr val="accent1"/>
                </a:solidFill>
                <a:highlight>
                  <a:srgbClr val="FFFF00"/>
                </a:highlight>
              </a:rPr>
              <a:t>cout</a:t>
            </a:r>
            <a:r>
              <a:rPr lang="en-US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 to the </a:t>
            </a:r>
            <a:r>
              <a:rPr lang="en-US" b="1" i="1" dirty="0" err="1">
                <a:solidFill>
                  <a:schemeClr val="accent1"/>
                </a:solidFill>
                <a:highlight>
                  <a:srgbClr val="FFFF00"/>
                </a:highlight>
              </a:rPr>
              <a:t>screent</a:t>
            </a:r>
            <a:endParaRPr lang="en-US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4BA907-AB60-4E0E-90D1-C12465DB68AA}"/>
              </a:ext>
            </a:extLst>
          </p:cNvPr>
          <p:cNvCxnSpPr/>
          <p:nvPr/>
        </p:nvCxnSpPr>
        <p:spPr>
          <a:xfrm flipV="1">
            <a:off x="3962400" y="2582026"/>
            <a:ext cx="239367" cy="186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84CDCA-318B-46D5-9000-FCB0D9068C69}"/>
              </a:ext>
            </a:extLst>
          </p:cNvPr>
          <p:cNvSpPr txBox="1"/>
          <p:nvPr/>
        </p:nvSpPr>
        <p:spPr>
          <a:xfrm>
            <a:off x="2985670" y="2710069"/>
            <a:ext cx="12625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File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16615-64CD-4F9D-88EE-09746FCA9E5E}"/>
              </a:ext>
            </a:extLst>
          </p:cNvPr>
          <p:cNvSpPr txBox="1"/>
          <p:nvPr/>
        </p:nvSpPr>
        <p:spPr>
          <a:xfrm>
            <a:off x="8084664" y="4230151"/>
            <a:ext cx="379507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Just like in </a:t>
            </a:r>
            <a:r>
              <a:rPr lang="en-US" b="1" i="1" dirty="0" err="1"/>
              <a:t>cin</a:t>
            </a:r>
            <a:r>
              <a:rPr lang="en-US" b="1" i="1" dirty="0"/>
              <a:t>, </a:t>
            </a:r>
            <a:r>
              <a:rPr lang="en-US" b="1" i="1" dirty="0" err="1"/>
              <a:t>filestream</a:t>
            </a:r>
            <a:r>
              <a:rPr lang="en-US" b="1" i="1" dirty="0"/>
              <a:t> also takes space and newline as a terminating character..</a:t>
            </a:r>
          </a:p>
        </p:txBody>
      </p:sp>
      <p:graphicFrame>
        <p:nvGraphicFramePr>
          <p:cNvPr id="25" name="Table 18">
            <a:extLst>
              <a:ext uri="{FF2B5EF4-FFF2-40B4-BE49-F238E27FC236}">
                <a16:creationId xmlns:a16="http://schemas.microsoft.com/office/drawing/2014/main" id="{A6AEFC46-8ECA-4FB0-85DF-8DAAC03B8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51026"/>
              </p:ext>
            </p:extLst>
          </p:nvPr>
        </p:nvGraphicFramePr>
        <p:xfrm>
          <a:off x="8444808" y="1399545"/>
          <a:ext cx="9112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0500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C70872C-A3BB-436D-BC41-B978D013E511}"/>
              </a:ext>
            </a:extLst>
          </p:cNvPr>
          <p:cNvSpPr txBox="1"/>
          <p:nvPr/>
        </p:nvSpPr>
        <p:spPr>
          <a:xfrm>
            <a:off x="8649390" y="947541"/>
            <a:ext cx="5020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/>
              <a:t>q1</a:t>
            </a:r>
          </a:p>
        </p:txBody>
      </p:sp>
      <p:graphicFrame>
        <p:nvGraphicFramePr>
          <p:cNvPr id="27" name="Table 18">
            <a:extLst>
              <a:ext uri="{FF2B5EF4-FFF2-40B4-BE49-F238E27FC236}">
                <a16:creationId xmlns:a16="http://schemas.microsoft.com/office/drawing/2014/main" id="{0C706D39-12D1-45B4-8FA6-0B07CFB11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85363"/>
              </p:ext>
            </p:extLst>
          </p:nvPr>
        </p:nvGraphicFramePr>
        <p:xfrm>
          <a:off x="9475021" y="1422520"/>
          <a:ext cx="9112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0340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D31D29D-CF60-4F5C-98C2-FA88D89664D1}"/>
              </a:ext>
            </a:extLst>
          </p:cNvPr>
          <p:cNvSpPr txBox="1"/>
          <p:nvPr/>
        </p:nvSpPr>
        <p:spPr>
          <a:xfrm>
            <a:off x="9679603" y="970516"/>
            <a:ext cx="5020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/>
              <a:t>q2</a:t>
            </a:r>
          </a:p>
        </p:txBody>
      </p:sp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BF212F3C-D97C-4D59-AC7E-670AFC5F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229"/>
              </p:ext>
            </p:extLst>
          </p:nvPr>
        </p:nvGraphicFramePr>
        <p:xfrm>
          <a:off x="10474323" y="1411751"/>
          <a:ext cx="9112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1020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D9DFE74-9C39-4AA6-A9C1-1D2FC73F3751}"/>
              </a:ext>
            </a:extLst>
          </p:cNvPr>
          <p:cNvSpPr txBox="1"/>
          <p:nvPr/>
        </p:nvSpPr>
        <p:spPr>
          <a:xfrm>
            <a:off x="10678905" y="959747"/>
            <a:ext cx="5020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/>
              <a:t>q3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96299D-8CD0-4048-B1A1-FF4B61275E80}"/>
              </a:ext>
            </a:extLst>
          </p:cNvPr>
          <p:cNvSpPr txBox="1"/>
          <p:nvPr/>
        </p:nvSpPr>
        <p:spPr>
          <a:xfrm>
            <a:off x="4569111" y="2289303"/>
            <a:ext cx="55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102550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909F-EDC1-4AE7-8866-14DD822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611234"/>
            <a:ext cx="10515600" cy="771344"/>
          </a:xfrm>
        </p:spPr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625D7-65E7-4F31-AF23-C91F8E96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22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E4D5C-80E6-4149-8518-88DA71C4F77F}"/>
              </a:ext>
            </a:extLst>
          </p:cNvPr>
          <p:cNvSpPr/>
          <p:nvPr/>
        </p:nvSpPr>
        <p:spPr>
          <a:xfrm>
            <a:off x="271669" y="1866410"/>
            <a:ext cx="72754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q1, q2, q3;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just like how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is used to read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 number from the keyboard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q2;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q3;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q1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q2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q3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/>
              <a:t>f.close</a:t>
            </a:r>
            <a:r>
              <a:rPr lang="en-US" dirty="0"/>
              <a:t>();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AEA1-8FE1-4F50-BA28-72C99BC0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67" y="658739"/>
            <a:ext cx="3788465" cy="214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025F7-2A10-49EB-A536-07D148A8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938" y="5183533"/>
            <a:ext cx="3650393" cy="1172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D32970-FF53-4F43-AE06-590CFC74D021}"/>
              </a:ext>
            </a:extLst>
          </p:cNvPr>
          <p:cNvSpPr txBox="1"/>
          <p:nvPr/>
        </p:nvSpPr>
        <p:spPr>
          <a:xfrm>
            <a:off x="4489599" y="2289303"/>
            <a:ext cx="55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EOF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4BA907-AB60-4E0E-90D1-C12465DB68AA}"/>
              </a:ext>
            </a:extLst>
          </p:cNvPr>
          <p:cNvCxnSpPr/>
          <p:nvPr/>
        </p:nvCxnSpPr>
        <p:spPr>
          <a:xfrm flipV="1">
            <a:off x="4486479" y="2584153"/>
            <a:ext cx="239367" cy="186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84CDCA-318B-46D5-9000-FCB0D9068C69}"/>
              </a:ext>
            </a:extLst>
          </p:cNvPr>
          <p:cNvSpPr txBox="1"/>
          <p:nvPr/>
        </p:nvSpPr>
        <p:spPr>
          <a:xfrm>
            <a:off x="3509749" y="2712196"/>
            <a:ext cx="12625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File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16615-64CD-4F9D-88EE-09746FCA9E5E}"/>
              </a:ext>
            </a:extLst>
          </p:cNvPr>
          <p:cNvSpPr txBox="1"/>
          <p:nvPr/>
        </p:nvSpPr>
        <p:spPr>
          <a:xfrm>
            <a:off x="8084664" y="3690225"/>
            <a:ext cx="379507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Just like in </a:t>
            </a:r>
            <a:r>
              <a:rPr lang="en-US" b="1" i="1" dirty="0" err="1"/>
              <a:t>cin</a:t>
            </a:r>
            <a:r>
              <a:rPr lang="en-US" b="1" i="1" dirty="0"/>
              <a:t>, </a:t>
            </a:r>
            <a:r>
              <a:rPr lang="en-US" b="1" i="1" dirty="0" err="1"/>
              <a:t>filestream</a:t>
            </a:r>
            <a:r>
              <a:rPr lang="en-US" b="1" i="1" dirty="0"/>
              <a:t> also takes space and newline as a terminating character..</a:t>
            </a:r>
          </a:p>
        </p:txBody>
      </p:sp>
    </p:spTree>
    <p:extLst>
      <p:ext uri="{BB962C8B-B14F-4D97-AF65-F5344CB8AC3E}">
        <p14:creationId xmlns:p14="http://schemas.microsoft.com/office/powerpoint/2010/main" val="421658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Write to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787530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B6C21-DBBF-4A5B-AF4D-05842B6F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24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69190-0B22-4B18-BEF1-9D54F4DB6819}"/>
              </a:ext>
            </a:extLst>
          </p:cNvPr>
          <p:cNvSpPr/>
          <p:nvPr/>
        </p:nvSpPr>
        <p:spPr>
          <a:xfrm>
            <a:off x="583095" y="123908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marks=85;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"outfile.txt"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"My marks are:"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just like how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is used to write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 number to the console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marks;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67DCAD-539B-44C9-AE21-8C3C72A5E0B4}"/>
              </a:ext>
            </a:extLst>
          </p:cNvPr>
          <p:cNvCxnSpPr>
            <a:cxnSpLocks/>
          </p:cNvCxnSpPr>
          <p:nvPr/>
        </p:nvCxnSpPr>
        <p:spPr>
          <a:xfrm flipV="1">
            <a:off x="4731026" y="3114261"/>
            <a:ext cx="344557" cy="272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6AA1CD-D129-45A2-9B66-1FB3EFDF58EB}"/>
              </a:ext>
            </a:extLst>
          </p:cNvPr>
          <p:cNvSpPr txBox="1"/>
          <p:nvPr/>
        </p:nvSpPr>
        <p:spPr>
          <a:xfrm>
            <a:off x="4006087" y="3402495"/>
            <a:ext cx="118876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649C8-8B4A-4125-9B77-E3CFD94C5988}"/>
              </a:ext>
            </a:extLst>
          </p:cNvPr>
          <p:cNvSpPr txBox="1"/>
          <p:nvPr/>
        </p:nvSpPr>
        <p:spPr>
          <a:xfrm>
            <a:off x="3486137" y="1944715"/>
            <a:ext cx="34853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Sometimes </a:t>
            </a:r>
            <a:r>
              <a:rPr lang="en-US" b="1" i="1" dirty="0" err="1">
                <a:solidFill>
                  <a:srgbClr val="FF0000"/>
                </a:solidFill>
              </a:rPr>
              <a:t>fstream</a:t>
            </a:r>
            <a:r>
              <a:rPr lang="en-US" b="1" i="1" dirty="0">
                <a:solidFill>
                  <a:srgbClr val="FF0000"/>
                </a:solidFill>
              </a:rPr>
              <a:t> wont create an output file without second argument. Therefore, it is ideal to always mention mode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5119F-6FF4-4EAC-B839-9C6A0C54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61" y="967409"/>
            <a:ext cx="5093195" cy="51314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2D9BF9-AC90-4B62-BC80-13967A5E6CF0}"/>
              </a:ext>
            </a:extLst>
          </p:cNvPr>
          <p:cNvSpPr txBox="1"/>
          <p:nvPr/>
        </p:nvSpPr>
        <p:spPr>
          <a:xfrm>
            <a:off x="8491756" y="4634938"/>
            <a:ext cx="55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EOF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C1C4A3-5EB0-4812-8559-4868DC0E004D}"/>
              </a:ext>
            </a:extLst>
          </p:cNvPr>
          <p:cNvCxnSpPr/>
          <p:nvPr/>
        </p:nvCxnSpPr>
        <p:spPr>
          <a:xfrm flipV="1">
            <a:off x="8488636" y="4929788"/>
            <a:ext cx="239367" cy="186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51A1A8-953A-4F28-9391-B8C017D48424}"/>
              </a:ext>
            </a:extLst>
          </p:cNvPr>
          <p:cNvSpPr txBox="1"/>
          <p:nvPr/>
        </p:nvSpPr>
        <p:spPr>
          <a:xfrm>
            <a:off x="7511906" y="5057831"/>
            <a:ext cx="12625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File pointer</a:t>
            </a:r>
          </a:p>
        </p:txBody>
      </p:sp>
    </p:spTree>
    <p:extLst>
      <p:ext uri="{BB962C8B-B14F-4D97-AF65-F5344CB8AC3E}">
        <p14:creationId xmlns:p14="http://schemas.microsoft.com/office/powerpoint/2010/main" val="50230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Append to the same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36340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CCC7A-0C36-450F-A2C2-1ED9839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26</a:t>
            </a:fld>
            <a:endParaRPr lang="en-R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2FA3A-7FF2-4BD8-A680-43B517BB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13" y="583096"/>
            <a:ext cx="5093195" cy="51314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F545AC-376E-404E-B457-C11D8D280F87}"/>
              </a:ext>
            </a:extLst>
          </p:cNvPr>
          <p:cNvCxnSpPr/>
          <p:nvPr/>
        </p:nvCxnSpPr>
        <p:spPr>
          <a:xfrm flipV="1">
            <a:off x="4711767" y="4518970"/>
            <a:ext cx="239367" cy="186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984E0B-A76A-49D3-A414-CA4221CC12DC}"/>
              </a:ext>
            </a:extLst>
          </p:cNvPr>
          <p:cNvSpPr txBox="1"/>
          <p:nvPr/>
        </p:nvSpPr>
        <p:spPr>
          <a:xfrm>
            <a:off x="3735037" y="4647013"/>
            <a:ext cx="12625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File pointer</a:t>
            </a:r>
          </a:p>
        </p:txBody>
      </p:sp>
    </p:spTree>
    <p:extLst>
      <p:ext uri="{BB962C8B-B14F-4D97-AF65-F5344CB8AC3E}">
        <p14:creationId xmlns:p14="http://schemas.microsoft.com/office/powerpoint/2010/main" val="252726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CCC7A-0C36-450F-A2C2-1ED9839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27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2AC0-5913-45C2-8990-3A12E33D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21" y="255793"/>
            <a:ext cx="5747510" cy="5874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E62765-819B-4D68-87AC-0B5231C7B3E1}"/>
              </a:ext>
            </a:extLst>
          </p:cNvPr>
          <p:cNvSpPr/>
          <p:nvPr/>
        </p:nvSpPr>
        <p:spPr>
          <a:xfrm>
            <a:off x="397565" y="142929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marks=85;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"outfile.txt"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"End of file"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920A3A-13C0-419F-A96B-D73ACA9F8A0C}"/>
              </a:ext>
            </a:extLst>
          </p:cNvPr>
          <p:cNvCxnSpPr>
            <a:cxnSpLocks/>
          </p:cNvCxnSpPr>
          <p:nvPr/>
        </p:nvCxnSpPr>
        <p:spPr>
          <a:xfrm flipH="1" flipV="1">
            <a:off x="8283225" y="4717773"/>
            <a:ext cx="237922" cy="106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3C448E-8AB8-403B-B53C-43EE5780C01E}"/>
              </a:ext>
            </a:extLst>
          </p:cNvPr>
          <p:cNvSpPr txBox="1"/>
          <p:nvPr/>
        </p:nvSpPr>
        <p:spPr>
          <a:xfrm>
            <a:off x="9808675" y="4349343"/>
            <a:ext cx="187317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Location of pointer before appending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233CED-CA1C-4C02-AB29-32F8104F8A9F}"/>
              </a:ext>
            </a:extLst>
          </p:cNvPr>
          <p:cNvCxnSpPr>
            <a:cxnSpLocks/>
          </p:cNvCxnSpPr>
          <p:nvPr/>
        </p:nvCxnSpPr>
        <p:spPr>
          <a:xfrm flipV="1">
            <a:off x="9161516" y="4917494"/>
            <a:ext cx="130225" cy="323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6EBF51-C9A3-4C94-AC43-7A8196998EF4}"/>
              </a:ext>
            </a:extLst>
          </p:cNvPr>
          <p:cNvSpPr txBox="1"/>
          <p:nvPr/>
        </p:nvSpPr>
        <p:spPr>
          <a:xfrm>
            <a:off x="8017565" y="5117174"/>
            <a:ext cx="23986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Location of pointer after appending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27804-6C8B-41E4-965F-BA91020ED639}"/>
              </a:ext>
            </a:extLst>
          </p:cNvPr>
          <p:cNvSpPr/>
          <p:nvPr/>
        </p:nvSpPr>
        <p:spPr>
          <a:xfrm>
            <a:off x="8216356" y="4491587"/>
            <a:ext cx="195461" cy="239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ABC97-9C9B-49A2-997B-252A29A741E1}"/>
              </a:ext>
            </a:extLst>
          </p:cNvPr>
          <p:cNvSpPr/>
          <p:nvPr/>
        </p:nvSpPr>
        <p:spPr>
          <a:xfrm>
            <a:off x="9233746" y="4724010"/>
            <a:ext cx="195461" cy="23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4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Read/write from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28</a:t>
            </a:fld>
            <a:endParaRPr lang="en-R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7D2CD-4C64-4F68-86C3-6E07E18D6F6D}"/>
              </a:ext>
            </a:extLst>
          </p:cNvPr>
          <p:cNvSpPr/>
          <p:nvPr/>
        </p:nvSpPr>
        <p:spPr>
          <a:xfrm>
            <a:off x="1855304" y="3884229"/>
            <a:ext cx="8481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latin typeface="LucidaSansTypewriterStd-Obl"/>
              </a:rPr>
              <a:t>Reads three numbers from the file, sums the numbers, and writes the sum to the file outfile.txt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8770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48EB-A762-458D-B76B-F6C44C75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29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D76D9-19B7-42CF-ACFA-78D4235C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874"/>
            <a:ext cx="9992139" cy="64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719D-FC8B-414C-8C66-8F8CBB90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7E28-9BF7-4171-A103-8DE75542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</a:t>
            </a:fld>
            <a:endParaRPr lang="en-R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61457-F561-4C6F-92D3-E1203D04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I/O occurs in streams, which are sequences of bytes. </a:t>
            </a:r>
          </a:p>
          <a:p>
            <a:r>
              <a:rPr lang="en-US" dirty="0"/>
              <a:t>In input operations, the bytes flow from a device (e.g., a keyboard, a disk drive, a network connection, etc.) to main memory.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output operations, bytes flow from main memory to a device (e.g., a display screen, a printer, a disk drive, a network connection, etc.).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A0DB8-A827-4A2B-9409-DDA7775AA41E}"/>
              </a:ext>
            </a:extLst>
          </p:cNvPr>
          <p:cNvSpPr/>
          <p:nvPr/>
        </p:nvSpPr>
        <p:spPr>
          <a:xfrm>
            <a:off x="2756452" y="2968487"/>
            <a:ext cx="1802296" cy="834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E25B1-3ACF-45DC-ABE9-720087A90519}"/>
              </a:ext>
            </a:extLst>
          </p:cNvPr>
          <p:cNvSpPr/>
          <p:nvPr/>
        </p:nvSpPr>
        <p:spPr>
          <a:xfrm>
            <a:off x="7371522" y="2968486"/>
            <a:ext cx="1802296" cy="834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BA630-A562-412D-BB2B-4DC7C0736F71}"/>
              </a:ext>
            </a:extLst>
          </p:cNvPr>
          <p:cNvSpPr txBox="1"/>
          <p:nvPr/>
        </p:nvSpPr>
        <p:spPr>
          <a:xfrm>
            <a:off x="7675635" y="3201263"/>
            <a:ext cx="108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D756A-8EED-43E8-8D13-6F98E309A2D3}"/>
              </a:ext>
            </a:extLst>
          </p:cNvPr>
          <p:cNvSpPr txBox="1"/>
          <p:nvPr/>
        </p:nvSpPr>
        <p:spPr>
          <a:xfrm>
            <a:off x="2891922" y="3182248"/>
            <a:ext cx="150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 device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31CC53-78BD-42DF-AB3A-1E6207F149F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558748" y="3385930"/>
            <a:ext cx="281277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0B900-CE37-490F-AE53-675C2578D8BE}"/>
              </a:ext>
            </a:extLst>
          </p:cNvPr>
          <p:cNvSpPr/>
          <p:nvPr/>
        </p:nvSpPr>
        <p:spPr>
          <a:xfrm>
            <a:off x="2756452" y="5094998"/>
            <a:ext cx="1802296" cy="834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E2CB5-DFAC-43B4-94C4-C8058B1C37EA}"/>
              </a:ext>
            </a:extLst>
          </p:cNvPr>
          <p:cNvSpPr/>
          <p:nvPr/>
        </p:nvSpPr>
        <p:spPr>
          <a:xfrm>
            <a:off x="7371522" y="5094997"/>
            <a:ext cx="1802296" cy="834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B700E-9D27-4375-87B3-73809C8A4CAF}"/>
              </a:ext>
            </a:extLst>
          </p:cNvPr>
          <p:cNvSpPr txBox="1"/>
          <p:nvPr/>
        </p:nvSpPr>
        <p:spPr>
          <a:xfrm>
            <a:off x="2891922" y="5308759"/>
            <a:ext cx="169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 device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486B5-E964-40AE-951C-F326494BB5B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4558748" y="5512442"/>
            <a:ext cx="28077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76B9F-E4E6-460E-AE0D-DB460E9AF5B4}"/>
              </a:ext>
            </a:extLst>
          </p:cNvPr>
          <p:cNvSpPr txBox="1"/>
          <p:nvPr/>
        </p:nvSpPr>
        <p:spPr>
          <a:xfrm>
            <a:off x="5214609" y="3454808"/>
            <a:ext cx="158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Flow of bytes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133408-D365-44FF-BF8B-8696EA352420}"/>
              </a:ext>
            </a:extLst>
          </p:cNvPr>
          <p:cNvSpPr txBox="1"/>
          <p:nvPr/>
        </p:nvSpPr>
        <p:spPr>
          <a:xfrm>
            <a:off x="5221320" y="5508814"/>
            <a:ext cx="158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Flow of bytes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B3CDBA-CB0B-4FD6-B6E0-95416C3035D0}"/>
              </a:ext>
            </a:extLst>
          </p:cNvPr>
          <p:cNvSpPr txBox="1"/>
          <p:nvPr/>
        </p:nvSpPr>
        <p:spPr>
          <a:xfrm>
            <a:off x="7727873" y="5308759"/>
            <a:ext cx="108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664592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BED22-4A0E-4AC2-9042-B1484C37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30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E04D4-D07D-4021-A1E7-8765F5F0359B}"/>
              </a:ext>
            </a:extLst>
          </p:cNvPr>
          <p:cNvSpPr/>
          <p:nvPr/>
        </p:nvSpPr>
        <p:spPr>
          <a:xfrm>
            <a:off x="384313" y="980662"/>
            <a:ext cx="83886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f1,f2;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f1.open(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in|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f2.open(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"outfile.txt"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::in |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first, second, third;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f1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second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third;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f2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"The sum is: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(first + second + third)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f1.close();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f2.close();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347FF-F705-4F67-B09B-1835C8BE4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5"/>
          <a:stretch/>
        </p:blipFill>
        <p:spPr>
          <a:xfrm>
            <a:off x="7692885" y="3293802"/>
            <a:ext cx="4379843" cy="276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C4DA9D-8D00-4B63-A044-B96BB10C5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85"/>
          <a:stretch/>
        </p:blipFill>
        <p:spPr>
          <a:xfrm>
            <a:off x="7692886" y="313954"/>
            <a:ext cx="4379843" cy="27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9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What if we open </a:t>
            </a:r>
            <a:r>
              <a:rPr lang="en-US" sz="5400" b="1" dirty="0" err="1"/>
              <a:t>fstream</a:t>
            </a:r>
            <a:r>
              <a:rPr lang="en-US" sz="5400" b="1" dirty="0"/>
              <a:t> with both in and out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31</a:t>
            </a:fld>
            <a:endParaRPr lang="en-R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7D2CD-4C64-4F68-86C3-6E07E18D6F6D}"/>
              </a:ext>
            </a:extLst>
          </p:cNvPr>
          <p:cNvSpPr/>
          <p:nvPr/>
        </p:nvSpPr>
        <p:spPr>
          <a:xfrm>
            <a:off x="1855304" y="3884229"/>
            <a:ext cx="8481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latin typeface="LucidaSansTypewriterStd-Obl"/>
              </a:rPr>
              <a:t>The </a:t>
            </a:r>
            <a:r>
              <a:rPr lang="en-US" sz="2800" i="1" dirty="0" err="1">
                <a:latin typeface="LucidaSansTypewriterStd-Obl"/>
              </a:rPr>
              <a:t>fstream</a:t>
            </a:r>
            <a:r>
              <a:rPr lang="en-US" sz="2800" i="1" dirty="0">
                <a:latin typeface="LucidaSansTypewriterStd-Obl"/>
              </a:rPr>
              <a:t> object is associated with the operation that is performed first!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1521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9A25-1BD8-46C1-AA16-43CA7D49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is performed first, (then you cannot perform output with this object afterwards)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71200-0D66-4D64-A95A-AF2BD03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32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B1A4C-5AAB-4EF5-89B3-630DB42A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183" y="1281253"/>
            <a:ext cx="3723860" cy="2103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1B98C8-6996-4119-97F2-88C7094EB562}"/>
              </a:ext>
            </a:extLst>
          </p:cNvPr>
          <p:cNvSpPr/>
          <p:nvPr/>
        </p:nvSpPr>
        <p:spPr>
          <a:xfrm>
            <a:off x="838200" y="263481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f1, f2;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f1.open(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 |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first, second, third;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f1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first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second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third;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second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third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"Finished reading data"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f1.close();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4F73E-07D8-4184-BE68-654BBF4B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183" y="3738657"/>
            <a:ext cx="4310891" cy="2589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DEF2B-2501-4F79-AA21-2E97482A3B1F}"/>
              </a:ext>
            </a:extLst>
          </p:cNvPr>
          <p:cNvSpPr txBox="1"/>
          <p:nvPr/>
        </p:nvSpPr>
        <p:spPr>
          <a:xfrm>
            <a:off x="3803374" y="1779290"/>
            <a:ext cx="307698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Pointer points at the start for reading data</a:t>
            </a:r>
          </a:p>
        </p:txBody>
      </p:sp>
    </p:spTree>
    <p:extLst>
      <p:ext uri="{BB962C8B-B14F-4D97-AF65-F5344CB8AC3E}">
        <p14:creationId xmlns:p14="http://schemas.microsoft.com/office/powerpoint/2010/main" val="847873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0680-47CD-45F3-9023-00A256D2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33</a:t>
            </a:fld>
            <a:endParaRPr lang="en-RW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58CBA8-3489-4BF8-9DEE-BD92CF05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095" y="2374486"/>
            <a:ext cx="4384453" cy="28011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B0F024-419F-444F-889A-975F4F65CC81}"/>
              </a:ext>
            </a:extLst>
          </p:cNvPr>
          <p:cNvSpPr/>
          <p:nvPr/>
        </p:nvSpPr>
        <p:spPr>
          <a:xfrm>
            <a:off x="838200" y="203291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f1, f2;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f1.open(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 |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first, second, third;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f1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"Finished reading data"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second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third;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second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third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f1.close();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1B1AA2-E4DD-445F-A1E6-78E6F908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771344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is performed first, (then you cannot perform input with this object </a:t>
            </a:r>
            <a:r>
              <a:rPr lang="en-US" dirty="0" err="1"/>
              <a:t>afterwards~it</a:t>
            </a:r>
            <a:r>
              <a:rPr lang="en-US" dirty="0"/>
              <a:t> wont work as required!)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D61F4-22EB-4D00-BC72-F31823E71CD9}"/>
              </a:ext>
            </a:extLst>
          </p:cNvPr>
          <p:cNvSpPr txBox="1"/>
          <p:nvPr/>
        </p:nvSpPr>
        <p:spPr>
          <a:xfrm>
            <a:off x="3750365" y="2176855"/>
            <a:ext cx="30769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Pointer points at the start for writing the data, in truncate mode by default!</a:t>
            </a:r>
          </a:p>
        </p:txBody>
      </p:sp>
    </p:spTree>
    <p:extLst>
      <p:ext uri="{BB962C8B-B14F-4D97-AF65-F5344CB8AC3E}">
        <p14:creationId xmlns:p14="http://schemas.microsoft.com/office/powerpoint/2010/main" val="1315772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Read and write (</a:t>
            </a:r>
            <a:r>
              <a:rPr lang="en-US" sz="5400" b="1" dirty="0">
                <a:highlight>
                  <a:srgbClr val="FFFF00"/>
                </a:highlight>
              </a:rPr>
              <a:t>truncate mode</a:t>
            </a:r>
            <a:r>
              <a:rPr lang="en-US" sz="5400" b="1" dirty="0"/>
              <a:t>) on same file with different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34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80926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71F4E-71FF-4A0E-91A5-FA2422E1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35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B325F-79AA-40A9-B88A-46C68A24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314" y="1123658"/>
            <a:ext cx="4793766" cy="43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8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C539B-E26E-45E7-9ADB-C4EF2BEB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36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4B5C9-0E66-47EB-BA40-05D77F9B32E9}"/>
              </a:ext>
            </a:extLst>
          </p:cNvPr>
          <p:cNvSpPr/>
          <p:nvPr/>
        </p:nvSpPr>
        <p:spPr>
          <a:xfrm>
            <a:off x="198782" y="355915"/>
            <a:ext cx="675860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f1, f2;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f1.open(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::in);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first, second, third;</a:t>
            </a:r>
          </a:p>
          <a:p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f1 &gt;&gt; first &gt;&gt; second &gt;&gt; third;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first </a:t>
            </a:r>
            <a:r>
              <a:rPr lang="en-US" sz="2000" dirty="0">
                <a:solidFill>
                  <a:srgbClr val="00808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second </a:t>
            </a:r>
            <a:r>
              <a:rPr lang="en-US" sz="2000" dirty="0">
                <a:solidFill>
                  <a:srgbClr val="00808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third </a:t>
            </a:r>
            <a:r>
              <a:rPr lang="en-US" sz="2000" dirty="0">
                <a:solidFill>
                  <a:srgbClr val="00808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f1.close();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f2.open(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f2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"Write a text"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f2.close();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E3267-1488-41EC-AAC5-97B35880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73" y="5680450"/>
            <a:ext cx="3501991" cy="911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E1BC8-BB50-4E55-9987-F37464B9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21" y="4290986"/>
            <a:ext cx="4214318" cy="2136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6C687-B3F0-4EB7-AE7F-697F0BC4B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877" y="50847"/>
            <a:ext cx="4473765" cy="40519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0513C6-6B8E-4388-9E3F-84B1DC9E8443}"/>
              </a:ext>
            </a:extLst>
          </p:cNvPr>
          <p:cNvCxnSpPr>
            <a:cxnSpLocks/>
          </p:cNvCxnSpPr>
          <p:nvPr/>
        </p:nvCxnSpPr>
        <p:spPr>
          <a:xfrm flipV="1">
            <a:off x="6639339" y="1364974"/>
            <a:ext cx="462601" cy="172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97F92D-CFE2-485B-8133-3D67779639DC}"/>
              </a:ext>
            </a:extLst>
          </p:cNvPr>
          <p:cNvSpPr txBox="1"/>
          <p:nvPr/>
        </p:nvSpPr>
        <p:spPr>
          <a:xfrm>
            <a:off x="5075583" y="1320104"/>
            <a:ext cx="16565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Read first three bytes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6BA6F-8C8E-44C9-A76C-298586D6DA47}"/>
              </a:ext>
            </a:extLst>
          </p:cNvPr>
          <p:cNvSpPr/>
          <p:nvPr/>
        </p:nvSpPr>
        <p:spPr>
          <a:xfrm>
            <a:off x="7101940" y="796081"/>
            <a:ext cx="260058" cy="847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ACD9A8-4C98-4E0C-93DC-EBC326D9AEB5}"/>
              </a:ext>
            </a:extLst>
          </p:cNvPr>
          <p:cNvCxnSpPr>
            <a:cxnSpLocks/>
          </p:cNvCxnSpPr>
          <p:nvPr/>
        </p:nvCxnSpPr>
        <p:spPr>
          <a:xfrm>
            <a:off x="1189681" y="6104044"/>
            <a:ext cx="987299" cy="1"/>
          </a:xfrm>
          <a:prstGeom prst="straightConnector1">
            <a:avLst/>
          </a:prstGeom>
          <a:ln w="38100">
            <a:solidFill>
              <a:srgbClr val="FCAF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837032-7E6F-4825-8BAB-21D318522F15}"/>
              </a:ext>
            </a:extLst>
          </p:cNvPr>
          <p:cNvSpPr txBox="1"/>
          <p:nvPr/>
        </p:nvSpPr>
        <p:spPr>
          <a:xfrm>
            <a:off x="-127377" y="5812828"/>
            <a:ext cx="1656521" cy="646331"/>
          </a:xfrm>
          <a:prstGeom prst="rect">
            <a:avLst/>
          </a:prstGeom>
          <a:noFill/>
          <a:ln>
            <a:solidFill>
              <a:srgbClr val="FCAF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Write to console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B005C1-2693-4100-9DD2-0DA0C1438112}"/>
              </a:ext>
            </a:extLst>
          </p:cNvPr>
          <p:cNvCxnSpPr>
            <a:cxnSpLocks/>
          </p:cNvCxnSpPr>
          <p:nvPr/>
        </p:nvCxnSpPr>
        <p:spPr>
          <a:xfrm flipV="1">
            <a:off x="579638" y="3326296"/>
            <a:ext cx="226085" cy="2499855"/>
          </a:xfrm>
          <a:prstGeom prst="straightConnector1">
            <a:avLst/>
          </a:prstGeom>
          <a:ln w="38100">
            <a:solidFill>
              <a:srgbClr val="FCAF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9CA891-C741-4386-84E8-41FA07108C91}"/>
              </a:ext>
            </a:extLst>
          </p:cNvPr>
          <p:cNvSpPr txBox="1"/>
          <p:nvPr/>
        </p:nvSpPr>
        <p:spPr>
          <a:xfrm>
            <a:off x="5847394" y="6104044"/>
            <a:ext cx="30769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Open the same file in truncate mode, reset the pointer, and write text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F075A5-F783-4DA5-8A02-988972DC072D}"/>
              </a:ext>
            </a:extLst>
          </p:cNvPr>
          <p:cNvCxnSpPr>
            <a:cxnSpLocks/>
          </p:cNvCxnSpPr>
          <p:nvPr/>
        </p:nvCxnSpPr>
        <p:spPr>
          <a:xfrm flipV="1">
            <a:off x="6639339" y="1804473"/>
            <a:ext cx="462601" cy="1728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E79022-2D00-4FED-9808-AF9086D71D8F}"/>
              </a:ext>
            </a:extLst>
          </p:cNvPr>
          <p:cNvSpPr txBox="1"/>
          <p:nvPr/>
        </p:nvSpPr>
        <p:spPr>
          <a:xfrm>
            <a:off x="5267739" y="1831893"/>
            <a:ext cx="1656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File pointer</a:t>
            </a:r>
          </a:p>
        </p:txBody>
      </p:sp>
    </p:spTree>
    <p:extLst>
      <p:ext uri="{BB962C8B-B14F-4D97-AF65-F5344CB8AC3E}">
        <p14:creationId xmlns:p14="http://schemas.microsoft.com/office/powerpoint/2010/main" val="4242407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Read and write (</a:t>
            </a:r>
            <a:r>
              <a:rPr lang="en-US" sz="5400" b="1" dirty="0">
                <a:highlight>
                  <a:srgbClr val="FFFF00"/>
                </a:highlight>
              </a:rPr>
              <a:t>append mode</a:t>
            </a:r>
            <a:r>
              <a:rPr lang="en-US" sz="5400" b="1" dirty="0"/>
              <a:t>) on same file with different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37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73096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71F4E-71FF-4A0E-91A5-FA2422E1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38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B325F-79AA-40A9-B88A-46C68A24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314" y="1123658"/>
            <a:ext cx="4793766" cy="43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C539B-E26E-45E7-9ADB-C4EF2BEB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39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4B5C9-0E66-47EB-BA40-05D77F9B32E9}"/>
              </a:ext>
            </a:extLst>
          </p:cNvPr>
          <p:cNvSpPr/>
          <p:nvPr/>
        </p:nvSpPr>
        <p:spPr>
          <a:xfrm>
            <a:off x="198782" y="355915"/>
            <a:ext cx="675860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f1, f2;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f1.open(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::in);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first, second, third;</a:t>
            </a:r>
          </a:p>
          <a:p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f1 &gt;&gt; first &gt;&gt; second &gt;&gt; third;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first </a:t>
            </a:r>
            <a:r>
              <a:rPr lang="en-US" sz="2000" dirty="0">
                <a:solidFill>
                  <a:srgbClr val="00808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second </a:t>
            </a:r>
            <a:r>
              <a:rPr lang="en-US" sz="2000" dirty="0">
                <a:solidFill>
                  <a:srgbClr val="00808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third </a:t>
            </a:r>
            <a:r>
              <a:rPr lang="en-US" sz="2000" dirty="0">
                <a:solidFill>
                  <a:srgbClr val="00808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f1.close();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f2.open(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f2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"Write a text"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f2.close();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E3267-1488-41EC-AAC5-97B35880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73" y="5680450"/>
            <a:ext cx="3501991" cy="911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6C687-B3F0-4EB7-AE7F-697F0BC4B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77" y="50847"/>
            <a:ext cx="4394253" cy="39799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0513C6-6B8E-4388-9E3F-84B1DC9E8443}"/>
              </a:ext>
            </a:extLst>
          </p:cNvPr>
          <p:cNvCxnSpPr>
            <a:cxnSpLocks/>
          </p:cNvCxnSpPr>
          <p:nvPr/>
        </p:nvCxnSpPr>
        <p:spPr>
          <a:xfrm flipV="1">
            <a:off x="6639339" y="1364974"/>
            <a:ext cx="462601" cy="172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97F92D-CFE2-485B-8133-3D67779639DC}"/>
              </a:ext>
            </a:extLst>
          </p:cNvPr>
          <p:cNvSpPr txBox="1"/>
          <p:nvPr/>
        </p:nvSpPr>
        <p:spPr>
          <a:xfrm>
            <a:off x="5075583" y="1320104"/>
            <a:ext cx="16565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Read first three bytes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6BA6F-8C8E-44C9-A76C-298586D6DA47}"/>
              </a:ext>
            </a:extLst>
          </p:cNvPr>
          <p:cNvSpPr/>
          <p:nvPr/>
        </p:nvSpPr>
        <p:spPr>
          <a:xfrm>
            <a:off x="7101940" y="796081"/>
            <a:ext cx="260058" cy="847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ACD9A8-4C98-4E0C-93DC-EBC326D9AEB5}"/>
              </a:ext>
            </a:extLst>
          </p:cNvPr>
          <p:cNvCxnSpPr>
            <a:cxnSpLocks/>
          </p:cNvCxnSpPr>
          <p:nvPr/>
        </p:nvCxnSpPr>
        <p:spPr>
          <a:xfrm>
            <a:off x="1189681" y="6104044"/>
            <a:ext cx="987299" cy="1"/>
          </a:xfrm>
          <a:prstGeom prst="straightConnector1">
            <a:avLst/>
          </a:prstGeom>
          <a:ln w="38100">
            <a:solidFill>
              <a:srgbClr val="FCAF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837032-7E6F-4825-8BAB-21D318522F15}"/>
              </a:ext>
            </a:extLst>
          </p:cNvPr>
          <p:cNvSpPr txBox="1"/>
          <p:nvPr/>
        </p:nvSpPr>
        <p:spPr>
          <a:xfrm>
            <a:off x="-127377" y="5812828"/>
            <a:ext cx="1656521" cy="646331"/>
          </a:xfrm>
          <a:prstGeom prst="rect">
            <a:avLst/>
          </a:prstGeom>
          <a:noFill/>
          <a:ln>
            <a:solidFill>
              <a:srgbClr val="FCAF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Write to console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B005C1-2693-4100-9DD2-0DA0C1438112}"/>
              </a:ext>
            </a:extLst>
          </p:cNvPr>
          <p:cNvCxnSpPr>
            <a:cxnSpLocks/>
          </p:cNvCxnSpPr>
          <p:nvPr/>
        </p:nvCxnSpPr>
        <p:spPr>
          <a:xfrm flipV="1">
            <a:off x="579638" y="3326296"/>
            <a:ext cx="226085" cy="2499855"/>
          </a:xfrm>
          <a:prstGeom prst="straightConnector1">
            <a:avLst/>
          </a:prstGeom>
          <a:ln w="38100">
            <a:solidFill>
              <a:srgbClr val="FCAF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E5473D-D0BD-4A23-93F7-5F5CE8889609}"/>
              </a:ext>
            </a:extLst>
          </p:cNvPr>
          <p:cNvCxnSpPr>
            <a:cxnSpLocks/>
          </p:cNvCxnSpPr>
          <p:nvPr/>
        </p:nvCxnSpPr>
        <p:spPr>
          <a:xfrm flipV="1">
            <a:off x="6639339" y="1804473"/>
            <a:ext cx="462601" cy="1728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7266AB-09A6-4727-991E-F95BB7D06EE8}"/>
              </a:ext>
            </a:extLst>
          </p:cNvPr>
          <p:cNvSpPr txBox="1"/>
          <p:nvPr/>
        </p:nvSpPr>
        <p:spPr>
          <a:xfrm>
            <a:off x="5267739" y="1831893"/>
            <a:ext cx="1656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File pointer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9CA891-C741-4386-84E8-41FA07108C91}"/>
              </a:ext>
            </a:extLst>
          </p:cNvPr>
          <p:cNvSpPr txBox="1"/>
          <p:nvPr/>
        </p:nvSpPr>
        <p:spPr>
          <a:xfrm>
            <a:off x="9372472" y="4973384"/>
            <a:ext cx="30769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Open the same file in append mode, point the pointer to </a:t>
            </a:r>
            <a:r>
              <a:rPr lang="en-US" b="1" i="1" dirty="0" err="1">
                <a:highlight>
                  <a:srgbClr val="FFFF00"/>
                </a:highlight>
              </a:rPr>
              <a:t>EoF</a:t>
            </a:r>
            <a:r>
              <a:rPr lang="en-US" b="1" i="1" dirty="0">
                <a:highlight>
                  <a:srgbClr val="FFFF00"/>
                </a:highlight>
              </a:rPr>
              <a:t>, and write 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8484A5-3BFB-408A-864D-686221991337}"/>
              </a:ext>
            </a:extLst>
          </p:cNvPr>
          <p:cNvSpPr txBox="1"/>
          <p:nvPr/>
        </p:nvSpPr>
        <p:spPr>
          <a:xfrm>
            <a:off x="7231969" y="2631517"/>
            <a:ext cx="55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EOF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EE204-F1C5-4B71-B6C2-FC127AA3C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877" y="3733563"/>
            <a:ext cx="2445731" cy="30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45CC-6D2A-4F44-B7BC-D86A6BEA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FE9BC-935A-49A2-B20F-F47662D298F4}"/>
              </a:ext>
            </a:extLst>
          </p:cNvPr>
          <p:cNvSpPr/>
          <p:nvPr/>
        </p:nvSpPr>
        <p:spPr>
          <a:xfrm>
            <a:off x="460513" y="553278"/>
            <a:ext cx="1053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ifstream</a:t>
            </a:r>
            <a:endParaRPr lang="en-US" sz="2400" b="1" dirty="0">
              <a:highlight>
                <a:srgbClr val="FFFF00"/>
              </a:highlight>
            </a:endParaRPr>
          </a:p>
          <a:p>
            <a:r>
              <a:rPr lang="en-US" dirty="0"/>
              <a:t>Input File Stream. The "</a:t>
            </a:r>
            <a:r>
              <a:rPr lang="en-US" dirty="0" err="1"/>
              <a:t>i</a:t>
            </a:r>
            <a:r>
              <a:rPr lang="en-US" dirty="0"/>
              <a:t>" stands for input and the "f" stands for file; so, a stream object from which data may be read.</a:t>
            </a:r>
          </a:p>
          <a:p>
            <a:r>
              <a:rPr lang="en-US" sz="2400" b="1" dirty="0" err="1">
                <a:highlight>
                  <a:srgbClr val="FFFF00"/>
                </a:highlight>
              </a:rPr>
              <a:t>ofstream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Output File Stream. The "o" stands for output and the "f" stands for file; so, a stream object to which data may be written.</a:t>
            </a:r>
          </a:p>
          <a:p>
            <a:r>
              <a:rPr lang="en-US" sz="2400" b="1" dirty="0" err="1">
                <a:highlight>
                  <a:srgbClr val="FFFF00"/>
                </a:highlight>
              </a:rPr>
              <a:t>fstream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File Stream. The "f" stands for file but there is no indication of direction; so, a stream object that allows both reading and writing.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FDB26-6775-458E-82D1-B54D690F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09" y="3784831"/>
            <a:ext cx="7150799" cy="22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37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0E10-7EDA-4310-98B0-7FF63A28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7112"/>
            <a:ext cx="10515600" cy="77134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Some useful functions related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A6CE2-84B7-4988-B60A-3F9A5936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40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5174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FCFB-B195-4E2E-A3D8-9CAA281C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1" y="264639"/>
            <a:ext cx="10515600" cy="771344"/>
          </a:xfrm>
        </p:spPr>
        <p:txBody>
          <a:bodyPr>
            <a:normAutofit/>
          </a:bodyPr>
          <a:lstStyle/>
          <a:p>
            <a:r>
              <a:rPr lang="en-US" sz="2800" dirty="0"/>
              <a:t>Check if file exists (before reading)</a:t>
            </a:r>
            <a:endParaRPr lang="en-RW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8B0F9-A0AF-4254-BACC-15A033F8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41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682AA-4A2D-4795-942E-E851998DBC48}"/>
              </a:ext>
            </a:extLst>
          </p:cNvPr>
          <p:cNvSpPr/>
          <p:nvPr/>
        </p:nvSpPr>
        <p:spPr>
          <a:xfrm>
            <a:off x="584981" y="899495"/>
            <a:ext cx="96817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data; 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fin;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declare stream variable 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"aa.txt"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::in);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fin.fail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())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//File does not exist code here</a:t>
            </a: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34988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4988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//close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2DC5D-C25F-42EA-A37E-4FF0130BE392}"/>
              </a:ext>
            </a:extLst>
          </p:cNvPr>
          <p:cNvSpPr txBox="1"/>
          <p:nvPr/>
        </p:nvSpPr>
        <p:spPr>
          <a:xfrm>
            <a:off x="6967781" y="3429000"/>
            <a:ext cx="307698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highlight>
                  <a:srgbClr val="FFFF00"/>
                </a:highlight>
              </a:rPr>
              <a:t>Fail() returns true if no file exists!</a:t>
            </a:r>
          </a:p>
          <a:p>
            <a:r>
              <a:rPr lang="en-US" sz="2400" b="1" i="1" dirty="0">
                <a:highlight>
                  <a:srgbClr val="FFFF00"/>
                </a:highlight>
              </a:rPr>
              <a:t>False, otherwise</a:t>
            </a:r>
          </a:p>
        </p:txBody>
      </p:sp>
    </p:spTree>
    <p:extLst>
      <p:ext uri="{BB962C8B-B14F-4D97-AF65-F5344CB8AC3E}">
        <p14:creationId xmlns:p14="http://schemas.microsoft.com/office/powerpoint/2010/main" val="1791096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FCFB-B195-4E2E-A3D8-9CAA281C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1" y="532240"/>
            <a:ext cx="10515600" cy="771344"/>
          </a:xfrm>
        </p:spPr>
        <p:txBody>
          <a:bodyPr>
            <a:normAutofit/>
          </a:bodyPr>
          <a:lstStyle/>
          <a:p>
            <a:r>
              <a:rPr lang="en-US" sz="2800" dirty="0"/>
              <a:t>EOF character</a:t>
            </a:r>
            <a:endParaRPr lang="en-RW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8B0F9-A0AF-4254-BACC-15A033F8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42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5884E-59F5-425B-B7D3-63384DFCA916}"/>
              </a:ext>
            </a:extLst>
          </p:cNvPr>
          <p:cNvSpPr/>
          <p:nvPr/>
        </p:nvSpPr>
        <p:spPr>
          <a:xfrm>
            <a:off x="888023" y="2071984"/>
            <a:ext cx="104159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W" sz="2000" dirty="0" err="1">
                <a:highlight>
                  <a:srgbClr val="FFFF00"/>
                </a:highlight>
              </a:rPr>
              <a:t>eof</a:t>
            </a:r>
            <a:r>
              <a:rPr lang="en-RW" sz="2000" dirty="0">
                <a:highlight>
                  <a:srgbClr val="FFFF00"/>
                </a:highlight>
              </a:rPr>
              <a:t>() tests whether the "end of file" flag is set on the C++ stream object. </a:t>
            </a:r>
            <a:endParaRPr lang="en-US" sz="20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W" sz="2000" dirty="0">
                <a:highlight>
                  <a:srgbClr val="FFFF00"/>
                </a:highlight>
              </a:rPr>
              <a:t>Before you attempt a read on an empty file the flag is not set. </a:t>
            </a:r>
            <a:endParaRPr lang="en-US" sz="20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W" sz="2000" dirty="0"/>
              <a:t>You have to perform an operation that will try to read something before the flag will be set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consider the following example in which we attempt to read from an empty file file.txt. But, as the </a:t>
            </a:r>
            <a:r>
              <a:rPr lang="en-US" sz="2000" dirty="0" err="1"/>
              <a:t>eof</a:t>
            </a:r>
            <a:r>
              <a:rPr lang="en-US" sz="2000" dirty="0"/>
              <a:t> flag is not set therefore the control moves inside while loop!</a:t>
            </a:r>
            <a:endParaRPr lang="en-RW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8227B2-9CA5-4AD8-93DF-229E60AF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5823" y="3796287"/>
            <a:ext cx="5829300" cy="2466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F4DE9F-23DF-4F66-94F3-166C85027802}"/>
              </a:ext>
            </a:extLst>
          </p:cNvPr>
          <p:cNvSpPr/>
          <p:nvPr/>
        </p:nvSpPr>
        <p:spPr>
          <a:xfrm>
            <a:off x="888023" y="1412784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C++ provides a special function,</a:t>
            </a:r>
            <a:r>
              <a:rPr lang="en-US" sz="2000" dirty="0">
                <a:highlight>
                  <a:srgbClr val="FFFF00"/>
                </a:highlight>
              </a:rPr>
              <a:t> </a:t>
            </a:r>
            <a:r>
              <a:rPr lang="en-US" sz="2000" b="1" dirty="0" err="1">
                <a:highlight>
                  <a:srgbClr val="FFFF00"/>
                </a:highlight>
              </a:rPr>
              <a:t>eof</a:t>
            </a:r>
            <a:r>
              <a:rPr lang="en-US" sz="2000" b="1" dirty="0">
                <a:highlight>
                  <a:srgbClr val="FFFF00"/>
                </a:highlight>
              </a:rPr>
              <a:t>( )</a:t>
            </a:r>
            <a:r>
              <a:rPr lang="en-US" sz="2000" dirty="0"/>
              <a:t>, that returns nonzero (meaning TRUE) when there are no more data to be read from an input file stream, and zero (meaning FALSE) otherwise.</a:t>
            </a:r>
            <a:endParaRPr lang="en-RW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4B554-FBD9-4DB8-A5ED-5F6BAB481112}"/>
              </a:ext>
            </a:extLst>
          </p:cNvPr>
          <p:cNvSpPr/>
          <p:nvPr/>
        </p:nvSpPr>
        <p:spPr>
          <a:xfrm>
            <a:off x="888023" y="3952556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data=0;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fin;     </a:t>
            </a:r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"file1.txt"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::in);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(!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fin.eof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fin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data;               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8909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C8DC2-8FCD-4C96-BC5B-82F2C106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43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D3430-48E8-42AD-995A-FE258E7AADB9}"/>
              </a:ext>
            </a:extLst>
          </p:cNvPr>
          <p:cNvSpPr/>
          <p:nvPr/>
        </p:nvSpPr>
        <p:spPr>
          <a:xfrm>
            <a:off x="106019" y="659011"/>
            <a:ext cx="6149007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data=0;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fin;     </a:t>
            </a:r>
          </a:p>
          <a:p>
            <a:endParaRPr lang="en-R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"file1.txt"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::in);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R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fin.fail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R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R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/>
              <a:t>         </a:t>
            </a:r>
            <a:r>
              <a:rPr lang="en-US" dirty="0">
                <a:highlight>
                  <a:srgbClr val="FFFF00"/>
                </a:highlight>
              </a:rPr>
              <a:t>fin &gt;&gt; data; </a:t>
            </a:r>
            <a:endParaRPr lang="en-RW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(!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fin.eof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//if not at end of file, continue reading numbers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R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"entered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//print numbers to screen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fin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   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//get next number from file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"read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from file"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R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R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//close file</a:t>
            </a:r>
            <a:endParaRPr lang="en-RW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724EA-E896-40A4-8109-304556EC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234" y="2784475"/>
            <a:ext cx="2295525" cy="357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4576B-5CF9-4856-A818-F6242731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90" y="501650"/>
            <a:ext cx="2972214" cy="2205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EB2EA-6555-48F1-9AEF-B28BA18D0971}"/>
              </a:ext>
            </a:extLst>
          </p:cNvPr>
          <p:cNvSpPr txBox="1"/>
          <p:nvPr/>
        </p:nvSpPr>
        <p:spPr>
          <a:xfrm>
            <a:off x="4339786" y="1931180"/>
            <a:ext cx="208864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Fail() check for existence of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23366-7ED8-4F49-8AEB-CE7EA6017687}"/>
              </a:ext>
            </a:extLst>
          </p:cNvPr>
          <p:cNvSpPr txBox="1"/>
          <p:nvPr/>
        </p:nvSpPr>
        <p:spPr>
          <a:xfrm>
            <a:off x="4442809" y="5449633"/>
            <a:ext cx="208864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err="1">
                <a:highlight>
                  <a:srgbClr val="FFFF00"/>
                </a:highlight>
              </a:rPr>
              <a:t>eof</a:t>
            </a:r>
            <a:r>
              <a:rPr lang="en-US" b="1" i="1" dirty="0">
                <a:highlight>
                  <a:srgbClr val="FFFF00"/>
                </a:highlight>
              </a:rPr>
              <a:t>() checks if the file is empty</a:t>
            </a:r>
          </a:p>
        </p:txBody>
      </p:sp>
    </p:spTree>
    <p:extLst>
      <p:ext uri="{BB962C8B-B14F-4D97-AF65-F5344CB8AC3E}">
        <p14:creationId xmlns:p14="http://schemas.microsoft.com/office/powerpoint/2010/main" val="3875453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D70F7-459B-4C43-97DA-9C5132DA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44</a:t>
            </a:fld>
            <a:endParaRPr lang="en-RW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808B64-4A27-49E3-9F4F-D66F450F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419183"/>
            <a:ext cx="10515600" cy="771344"/>
          </a:xfrm>
        </p:spPr>
        <p:txBody>
          <a:bodyPr/>
          <a:lstStyle/>
          <a:p>
            <a:r>
              <a:rPr lang="en-US" dirty="0"/>
              <a:t>Write to a file based on some condition!</a:t>
            </a:r>
            <a:endParaRPr lang="en-R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0840B-2668-41F2-B8AA-F83B83D1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77" y="2285310"/>
            <a:ext cx="3944222" cy="2589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0EDF39-51C4-4373-B3D4-61D9393CE3D7}"/>
              </a:ext>
            </a:extLst>
          </p:cNvPr>
          <p:cNvSpPr/>
          <p:nvPr/>
        </p:nvSpPr>
        <p:spPr>
          <a:xfrm>
            <a:off x="533401" y="1114282"/>
            <a:ext cx="70203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data=10;       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f;     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::out);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data!=16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data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data++;</a:t>
            </a:r>
          </a:p>
          <a:p>
            <a:pPr lvl="1"/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//close file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2000" dirty="0"/>
          </a:p>
        </p:txBody>
      </p:sp>
    </p:spTree>
    <p:extLst>
      <p:ext uri="{BB962C8B-B14F-4D97-AF65-F5344CB8AC3E}">
        <p14:creationId xmlns:p14="http://schemas.microsoft.com/office/powerpoint/2010/main" val="466119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0E10-7EDA-4310-98B0-7FF63A28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7112"/>
            <a:ext cx="10515600" cy="77134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Some content for extra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A6CE2-84B7-4988-B60A-3F9A5936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22310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A4CF-F057-4F4F-A794-678BC9F0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0E30-B102-4A42-AB3A-D98D6F16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binary file is a type of computer file that is used to </a:t>
            </a:r>
            <a:r>
              <a:rPr lang="en-US" dirty="0">
                <a:highlight>
                  <a:srgbClr val="FFFF00"/>
                </a:highlight>
              </a:rPr>
              <a:t>store binary data</a:t>
            </a:r>
            <a:r>
              <a:rPr lang="en-US" dirty="0"/>
              <a:t>. </a:t>
            </a:r>
          </a:p>
          <a:p>
            <a:r>
              <a:rPr lang="en-US" dirty="0">
                <a:highlight>
                  <a:srgbClr val="FFFF00"/>
                </a:highlight>
              </a:rPr>
              <a:t>It is used directly by the computer and generally can't be read by a human</a:t>
            </a:r>
            <a:r>
              <a:rPr lang="en-US" dirty="0"/>
              <a:t>.</a:t>
            </a:r>
          </a:p>
          <a:p>
            <a:r>
              <a:rPr lang="en-US" dirty="0"/>
              <a:t>Suppose we wanted to store the number 4,000,000,000 (4 billion). As humans, we would write it as 4000000000, or 10 ASCII characters (10 bytes). How would a computer do it?</a:t>
            </a:r>
          </a:p>
          <a:p>
            <a:r>
              <a:rPr lang="en-US" dirty="0"/>
              <a:t>A single byte has 8 bits, or 2^8 (256) possible values. 4 bytes gives us 2^32 bits, or roughly 4 billion values. So, we could store the number 4 billion in only 4 bytes.</a:t>
            </a:r>
          </a:p>
          <a:p>
            <a:r>
              <a:rPr lang="en-US" dirty="0"/>
              <a:t>As you can see, storing numeric data in the computer’s format saves space. It also saves computational effort — </a:t>
            </a:r>
            <a:r>
              <a:rPr lang="en-US" dirty="0">
                <a:highlight>
                  <a:srgbClr val="FFFF00"/>
                </a:highlight>
              </a:rPr>
              <a:t>the computer does not have to convert a number between binary and ASCII.</a:t>
            </a:r>
          </a:p>
          <a:p>
            <a:r>
              <a:rPr lang="en-US" dirty="0"/>
              <a:t>You can write a few numbers to disk using formatted I/O, but if you’re storing a large amount of numerical data it’s more efficient to use binary I/O, in which numbers are stored as they are in the computer’s RAM memory, rather than as strings of characters.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AF6A7-E698-49BB-A601-B2195FB9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46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83674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A4CF-F057-4F4F-A794-678BC9F0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0E30-B102-4A42-AB3A-D98D6F16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binary files?</a:t>
            </a:r>
          </a:p>
          <a:p>
            <a:r>
              <a:rPr lang="en-US" dirty="0">
                <a:highlight>
                  <a:srgbClr val="FFFF00"/>
                </a:highlight>
              </a:rPr>
              <a:t>Input and output are much faster using binary data</a:t>
            </a:r>
            <a:r>
              <a:rPr lang="en-US" dirty="0"/>
              <a:t>. Converting a 32-bit integer to characters takes time. If a file (such as an image file) contains millions of numbers the accumulated conversion time is significant. Computer games would slow to a crawl if their data were stored in character form.</a:t>
            </a:r>
          </a:p>
          <a:p>
            <a:r>
              <a:rPr lang="en-US" dirty="0">
                <a:highlight>
                  <a:srgbClr val="FFFF00"/>
                </a:highlight>
              </a:rPr>
              <a:t>A binary file is usually very much smaller than a text file that contains an equivalent amount of data</a:t>
            </a:r>
            <a:r>
              <a:rPr lang="en-US" dirty="0"/>
              <a:t>. For image, video, and audio data this is important. Small files save storage space, can be transmitted faster, and are processed faster. I/O with smaller files is faster, too, since there are fewer bytes to move.</a:t>
            </a:r>
          </a:p>
          <a:p>
            <a:r>
              <a:rPr lang="en-US" b="1" dirty="0"/>
              <a:t>Example of binary files: </a:t>
            </a:r>
            <a:r>
              <a:rPr lang="en-US" i="1" dirty="0">
                <a:highlight>
                  <a:srgbClr val="FFFF00"/>
                </a:highlight>
              </a:rPr>
              <a:t>.exe</a:t>
            </a:r>
            <a:endParaRPr lang="en-US" i="1" dirty="0"/>
          </a:p>
          <a:p>
            <a:endParaRPr lang="en-RW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AF6A7-E698-49BB-A601-B2195FB9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47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32903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D39B-DA82-47B4-805D-87B1C8E3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open an exe file in notepad or any text editor?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4224-43C3-4330-B6AE-91DF2846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108"/>
            <a:ext cx="5103414" cy="4570233"/>
          </a:xfrm>
        </p:spPr>
        <p:txBody>
          <a:bodyPr/>
          <a:lstStyle/>
          <a:p>
            <a:r>
              <a:rPr lang="en-US" dirty="0"/>
              <a:t>Exe is not text. </a:t>
            </a:r>
          </a:p>
          <a:p>
            <a:r>
              <a:rPr lang="en-US" dirty="0"/>
              <a:t>It includes characters quite a lot of characters within non human-readable range</a:t>
            </a:r>
          </a:p>
          <a:p>
            <a:r>
              <a:rPr lang="en-US" dirty="0"/>
              <a:t>Say 0x0000_0000 is a code that your processor understands as an ADD instruction (reality is little complex than this, but very similar). Assume ADD is the first instruction in your exe. Now first 4 bytes of your exe file will have this data 0x0000_0000.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09138-F473-47B3-9E76-27048BC4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48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D5BED-CCA1-41CB-A84B-4E42DB809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96"/>
          <a:stretch/>
        </p:blipFill>
        <p:spPr>
          <a:xfrm>
            <a:off x="6098689" y="2138289"/>
            <a:ext cx="5913142" cy="37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83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E112-19D6-4CCE-9465-EA2D41E9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vs text files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8B6A-9740-469D-8245-9493664D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files are binary; the data within them is a binary representation of some information. </a:t>
            </a:r>
          </a:p>
          <a:p>
            <a:r>
              <a:rPr lang="en-US" dirty="0"/>
              <a:t>If you have to store a large amount of text then the file will contain the binary representation of that text. </a:t>
            </a:r>
          </a:p>
          <a:p>
            <a:r>
              <a:rPr lang="en-US" dirty="0">
                <a:highlight>
                  <a:srgbClr val="FECECE"/>
                </a:highlight>
              </a:rPr>
              <a:t>The difference between a "binary file" and a "text file" is that creating the latter involves converting data to a text form before saving it. This is typically done so humans can read it.</a:t>
            </a:r>
            <a:endParaRPr lang="en-RW" dirty="0">
              <a:highlight>
                <a:srgbClr val="FECECE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90F8E-6DF2-4E86-807F-CE38D90F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49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11962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640FAD-FAC1-4BB0-906E-2F4BFB988ED5}"/>
              </a:ext>
            </a:extLst>
          </p:cNvPr>
          <p:cNvSpPr/>
          <p:nvPr/>
        </p:nvSpPr>
        <p:spPr>
          <a:xfrm>
            <a:off x="556591" y="190550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2A993-8914-4B2A-BFD3-9C09E2263816}"/>
              </a:ext>
            </a:extLst>
          </p:cNvPr>
          <p:cNvSpPr/>
          <p:nvPr/>
        </p:nvSpPr>
        <p:spPr>
          <a:xfrm>
            <a:off x="4181060" y="190550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3FCB7-789A-4D47-8187-A5D181209AE2}"/>
              </a:ext>
            </a:extLst>
          </p:cNvPr>
          <p:cNvSpPr/>
          <p:nvPr/>
        </p:nvSpPr>
        <p:spPr>
          <a:xfrm>
            <a:off x="7931426" y="190550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3CF0B-372A-4554-B01C-E9E793B97320}"/>
              </a:ext>
            </a:extLst>
          </p:cNvPr>
          <p:cNvSpPr txBox="1"/>
          <p:nvPr/>
        </p:nvSpPr>
        <p:spPr>
          <a:xfrm>
            <a:off x="581904" y="1443841"/>
            <a:ext cx="3022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 both Input/output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3511C-83BA-47BE-8BDF-4D829FDF0086}"/>
              </a:ext>
            </a:extLst>
          </p:cNvPr>
          <p:cNvSpPr txBox="1"/>
          <p:nvPr/>
        </p:nvSpPr>
        <p:spPr>
          <a:xfrm>
            <a:off x="4856922" y="1443841"/>
            <a:ext cx="1969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 Input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11E7B-D731-4800-9096-50E40D0FF721}"/>
              </a:ext>
            </a:extLst>
          </p:cNvPr>
          <p:cNvSpPr txBox="1"/>
          <p:nvPr/>
        </p:nvSpPr>
        <p:spPr>
          <a:xfrm>
            <a:off x="8733183" y="1443840"/>
            <a:ext cx="220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 Output only</a:t>
            </a:r>
          </a:p>
        </p:txBody>
      </p:sp>
    </p:spTree>
    <p:extLst>
      <p:ext uri="{BB962C8B-B14F-4D97-AF65-F5344CB8AC3E}">
        <p14:creationId xmlns:p14="http://schemas.microsoft.com/office/powerpoint/2010/main" val="3256892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E89F-7464-4F4D-9097-CC06F28B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vs random access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C0AEC-1910-4B36-95C0-72C67DB9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50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B7706-A43A-48E3-A3D6-A56AEE55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743075"/>
            <a:ext cx="67532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17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File pointers</a:t>
            </a:r>
            <a:br>
              <a:rPr lang="en-US" sz="5400" b="1" dirty="0"/>
            </a:br>
            <a:r>
              <a:rPr lang="en-US" sz="5400" b="1" dirty="0"/>
              <a:t>(separate pointers for read and write)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10689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A3E3-E18B-4057-97F2-4D08BFA7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pointers associated with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F065-3CDA-4196-A613-47659193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filestreams</a:t>
            </a:r>
            <a:r>
              <a:rPr lang="en-US" dirty="0"/>
              <a:t>, there is a joint pointer that works for both input/output (moving one will automatically move the other one)</a:t>
            </a:r>
          </a:p>
          <a:p>
            <a:r>
              <a:rPr lang="en-US" dirty="0"/>
              <a:t>For </a:t>
            </a:r>
            <a:r>
              <a:rPr lang="en-US" dirty="0" err="1"/>
              <a:t>stringstream</a:t>
            </a:r>
            <a:r>
              <a:rPr lang="en-US" dirty="0"/>
              <a:t>, there is a separate pointer for read and write operation</a:t>
            </a:r>
          </a:p>
          <a:p>
            <a:r>
              <a:rPr lang="en-US" dirty="0"/>
              <a:t>Lets go through each..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9A684-58CF-41D8-8DC1-BCC047B8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77970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E69A-2DC0-4715-995A-0167BBFF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180-97CA-4485-8C4E-E1AF122E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 access treats file as a big array. </a:t>
            </a:r>
          </a:p>
          <a:p>
            <a:r>
              <a:rPr lang="en-US" dirty="0">
                <a:highlight>
                  <a:srgbClr val="FECECE"/>
                </a:highlight>
              </a:rPr>
              <a:t>We can read from anywhere and write to anywhere in the file</a:t>
            </a:r>
          </a:p>
          <a:p>
            <a:r>
              <a:rPr lang="en-US" dirty="0"/>
              <a:t>File pointer is involved to allow random access.</a:t>
            </a:r>
          </a:p>
          <a:p>
            <a:r>
              <a:rPr lang="en-US" dirty="0"/>
              <a:t>Each file has two pointers: </a:t>
            </a:r>
            <a:r>
              <a:rPr lang="en-US" b="1" dirty="0">
                <a:highlight>
                  <a:srgbClr val="FECECE"/>
                </a:highlight>
              </a:rPr>
              <a:t>input</a:t>
            </a:r>
            <a:r>
              <a:rPr lang="en-US" dirty="0">
                <a:highlight>
                  <a:srgbClr val="FECECE"/>
                </a:highlight>
              </a:rPr>
              <a:t> and </a:t>
            </a:r>
            <a:r>
              <a:rPr lang="en-US" b="1" dirty="0">
                <a:highlight>
                  <a:srgbClr val="FECECE"/>
                </a:highlight>
              </a:rPr>
              <a:t>output pointer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A joint file position is maintained for both the input sequence and the output sequence.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So, </a:t>
            </a:r>
            <a:r>
              <a:rPr lang="en-US" b="1" i="1" dirty="0" err="1">
                <a:solidFill>
                  <a:schemeClr val="accent1"/>
                </a:solidFill>
                <a:highlight>
                  <a:srgbClr val="FECECE"/>
                </a:highlight>
              </a:rPr>
              <a:t>seekg</a:t>
            </a:r>
            <a:r>
              <a:rPr lang="en-US" b="1" i="1" dirty="0">
                <a:solidFill>
                  <a:schemeClr val="accent1"/>
                </a:solidFill>
                <a:highlight>
                  <a:srgbClr val="FECECE"/>
                </a:highlight>
              </a:rPr>
              <a:t> and </a:t>
            </a:r>
            <a:r>
              <a:rPr lang="en-US" b="1" i="1" dirty="0" err="1">
                <a:solidFill>
                  <a:schemeClr val="accent1"/>
                </a:solidFill>
                <a:highlight>
                  <a:srgbClr val="FECECE"/>
                </a:highlight>
              </a:rPr>
              <a:t>seekp</a:t>
            </a:r>
            <a:r>
              <a:rPr lang="en-US" b="1" i="1" dirty="0">
                <a:solidFill>
                  <a:schemeClr val="accent1"/>
                </a:solidFill>
                <a:highlight>
                  <a:srgbClr val="FECECE"/>
                </a:highlight>
              </a:rPr>
              <a:t> are interchangeable for file streams</a:t>
            </a:r>
            <a:r>
              <a:rPr lang="en-US" b="1" i="1" dirty="0">
                <a:solidFill>
                  <a:schemeClr val="accent1"/>
                </a:solidFill>
              </a:rPr>
              <a:t>. However, this is not true for other types of streams (</a:t>
            </a:r>
            <a:r>
              <a:rPr lang="en-US" b="1" i="1" dirty="0" err="1">
                <a:solidFill>
                  <a:schemeClr val="accent1"/>
                </a:solidFill>
              </a:rPr>
              <a:t>e.g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b="1" i="1" dirty="0" err="1">
                <a:solidFill>
                  <a:schemeClr val="accent1"/>
                </a:solidFill>
              </a:rPr>
              <a:t>stringstream</a:t>
            </a:r>
            <a:r>
              <a:rPr lang="en-US" b="1" i="1" dirty="0">
                <a:solidFill>
                  <a:schemeClr val="accent1"/>
                </a:solidFill>
              </a:rPr>
              <a:t>), as they may hold separate pointers for the put and get positions.</a:t>
            </a:r>
          </a:p>
          <a:p>
            <a:r>
              <a:rPr lang="en-US" b="1" dirty="0" err="1">
                <a:highlight>
                  <a:srgbClr val="FECECE"/>
                </a:highlight>
              </a:rPr>
              <a:t>seekg</a:t>
            </a:r>
            <a:r>
              <a:rPr lang="en-US" b="1" dirty="0">
                <a:highlight>
                  <a:srgbClr val="FECECE"/>
                </a:highlight>
              </a:rPr>
              <a:t>() </a:t>
            </a:r>
            <a:r>
              <a:rPr lang="en-US" dirty="0">
                <a:highlight>
                  <a:srgbClr val="FECECE"/>
                </a:highlight>
              </a:rPr>
              <a:t>and </a:t>
            </a:r>
            <a:r>
              <a:rPr lang="en-US" b="1" dirty="0" err="1">
                <a:highlight>
                  <a:srgbClr val="FECECE"/>
                </a:highlight>
              </a:rPr>
              <a:t>tellg</a:t>
            </a:r>
            <a:r>
              <a:rPr lang="en-US" b="1" dirty="0">
                <a:highlight>
                  <a:srgbClr val="FECECE"/>
                </a:highlight>
              </a:rPr>
              <a:t>()</a:t>
            </a:r>
            <a:r>
              <a:rPr lang="en-US" b="1" dirty="0"/>
              <a:t> </a:t>
            </a:r>
            <a:r>
              <a:rPr lang="en-US" dirty="0"/>
              <a:t>functions are for input streams (</a:t>
            </a:r>
            <a:r>
              <a:rPr lang="en-US" dirty="0" err="1"/>
              <a:t>ifstream</a:t>
            </a:r>
            <a:r>
              <a:rPr lang="en-US" dirty="0"/>
              <a:t>) and </a:t>
            </a:r>
            <a:r>
              <a:rPr lang="en-US" b="1" dirty="0" err="1">
                <a:highlight>
                  <a:srgbClr val="FECECE"/>
                </a:highlight>
              </a:rPr>
              <a:t>seekp</a:t>
            </a:r>
            <a:r>
              <a:rPr lang="en-US" b="1" dirty="0">
                <a:highlight>
                  <a:srgbClr val="FECECE"/>
                </a:highlight>
              </a:rPr>
              <a:t>() </a:t>
            </a:r>
            <a:r>
              <a:rPr lang="en-US" dirty="0">
                <a:highlight>
                  <a:srgbClr val="FECECE"/>
                </a:highlight>
              </a:rPr>
              <a:t>and </a:t>
            </a:r>
            <a:r>
              <a:rPr lang="en-US" b="1" dirty="0" err="1">
                <a:highlight>
                  <a:srgbClr val="FECECE"/>
                </a:highlight>
              </a:rPr>
              <a:t>tellp</a:t>
            </a:r>
            <a:r>
              <a:rPr lang="en-US" b="1" dirty="0">
                <a:highlight>
                  <a:srgbClr val="FECECE"/>
                </a:highlight>
              </a:rPr>
              <a:t>()</a:t>
            </a:r>
            <a:r>
              <a:rPr lang="en-US" dirty="0">
                <a:highlight>
                  <a:srgbClr val="FECECE"/>
                </a:highlight>
              </a:rPr>
              <a:t> </a:t>
            </a:r>
            <a:r>
              <a:rPr lang="en-US" dirty="0"/>
              <a:t>functions are for output streams (</a:t>
            </a:r>
            <a:r>
              <a:rPr lang="en-US" dirty="0" err="1"/>
              <a:t>ofstream</a:t>
            </a:r>
            <a:r>
              <a:rPr lang="en-US" dirty="0"/>
              <a:t>).</a:t>
            </a:r>
          </a:p>
          <a:p>
            <a:r>
              <a:rPr lang="en-US" dirty="0"/>
              <a:t>The </a:t>
            </a:r>
            <a:r>
              <a:rPr lang="en-US" dirty="0" err="1"/>
              <a:t>tellg</a:t>
            </a:r>
            <a:r>
              <a:rPr lang="en-US" dirty="0"/>
              <a:t>() function returns the current position of the get pointer</a:t>
            </a:r>
            <a:endParaRPr lang="en-RW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E7DD5-A30F-4F5E-9AFA-A5B178C4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53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F4A04-C0AD-42FF-A6D7-D15950D6C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28" r="2315"/>
          <a:stretch/>
        </p:blipFill>
        <p:spPr>
          <a:xfrm>
            <a:off x="5738191" y="372839"/>
            <a:ext cx="5072270" cy="11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04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04A2D-961D-43CE-AFD4-B67C035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54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39EED-88E7-439B-9787-9CE015434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8" y="136525"/>
            <a:ext cx="11846628" cy="64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39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1EE8-6C62-435B-B7DC-9B35CB9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3043328"/>
            <a:ext cx="10515600" cy="77134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File streams and random access</a:t>
            </a:r>
            <a:endParaRPr lang="en-RW" sz="4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27C6B-E0FA-49D1-9425-D5E7FC6B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305437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9174-4649-4489-9F05-608323F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Seekg</a:t>
            </a:r>
            <a:r>
              <a:rPr lang="en-US" dirty="0"/>
              <a:t> function’s </a:t>
            </a:r>
            <a:r>
              <a:rPr lang="en-US" dirty="0">
                <a:highlight>
                  <a:srgbClr val="FECECE"/>
                </a:highlight>
              </a:rPr>
              <a:t>form 1</a:t>
            </a:r>
            <a:r>
              <a:rPr lang="en-US" dirty="0"/>
              <a:t>: </a:t>
            </a:r>
            <a:r>
              <a:rPr lang="en-US" dirty="0" err="1">
                <a:highlight>
                  <a:srgbClr val="FFFF00"/>
                </a:highlight>
              </a:rPr>
              <a:t>seekg</a:t>
            </a:r>
            <a:r>
              <a:rPr lang="en-US" dirty="0">
                <a:highlight>
                  <a:srgbClr val="FFFF00"/>
                </a:highlight>
              </a:rPr>
              <a:t>(long);</a:t>
            </a:r>
            <a:endParaRPr lang="en-RW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7ED6-CAED-498E-B646-AC8461DB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moves the </a:t>
            </a:r>
            <a:r>
              <a:rPr lang="en-US" dirty="0" err="1"/>
              <a:t>get_pointer</a:t>
            </a:r>
            <a:r>
              <a:rPr lang="en-US" dirty="0"/>
              <a:t> or </a:t>
            </a:r>
            <a:r>
              <a:rPr lang="en-US" dirty="0" err="1"/>
              <a:t>put_pointer</a:t>
            </a:r>
            <a:r>
              <a:rPr lang="en-US" dirty="0"/>
              <a:t> to an absolute position. </a:t>
            </a:r>
          </a:p>
          <a:p>
            <a:pPr marL="457200" lvl="1" indent="0">
              <a:buNone/>
            </a:pPr>
            <a:r>
              <a:rPr lang="en-US" dirty="0" err="1"/>
              <a:t>ifstream</a:t>
            </a:r>
            <a:r>
              <a:rPr lang="en-US" dirty="0"/>
              <a:t> fin;</a:t>
            </a:r>
          </a:p>
          <a:p>
            <a:pPr marL="457200" lvl="1" indent="0">
              <a:buNone/>
            </a:pP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		// file opening routine</a:t>
            </a:r>
          </a:p>
          <a:p>
            <a:pPr marL="457200" lvl="1" indent="0">
              <a:buNone/>
            </a:pPr>
            <a:r>
              <a:rPr lang="en-US" dirty="0" err="1"/>
              <a:t>fin.seekg</a:t>
            </a:r>
            <a:r>
              <a:rPr lang="en-US" dirty="0"/>
              <a:t>(30);		// will move the </a:t>
            </a:r>
            <a:r>
              <a:rPr lang="en-US" dirty="0" err="1"/>
              <a:t>get_pointer</a:t>
            </a:r>
            <a:r>
              <a:rPr lang="en-US" dirty="0"/>
              <a:t> (in </a:t>
            </a:r>
            <a:r>
              <a:rPr lang="en-US" dirty="0" err="1"/>
              <a:t>ifstream</a:t>
            </a:r>
            <a:r>
              <a:rPr lang="en-US" dirty="0"/>
              <a:t>) to byte number 30 in the file</a:t>
            </a:r>
          </a:p>
          <a:p>
            <a:pPr marL="457200" lvl="1" indent="0">
              <a:buNone/>
            </a:pPr>
            <a:r>
              <a:rPr lang="en-US" dirty="0" err="1"/>
              <a:t>fout.seekp</a:t>
            </a:r>
            <a:r>
              <a:rPr lang="en-US" dirty="0"/>
              <a:t>(30);		// will move the </a:t>
            </a:r>
            <a:r>
              <a:rPr lang="en-US" dirty="0" err="1"/>
              <a:t>put_pointer</a:t>
            </a:r>
            <a:r>
              <a:rPr lang="en-US" dirty="0"/>
              <a:t> (in </a:t>
            </a:r>
            <a:r>
              <a:rPr lang="en-US" dirty="0" err="1"/>
              <a:t>ofstream</a:t>
            </a:r>
            <a:r>
              <a:rPr lang="en-US" dirty="0"/>
              <a:t>) to byte number 30 in the file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145EE-E0A5-4527-A563-8EA0C166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56</a:t>
            </a:fld>
            <a:endParaRPr lang="en-R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59E25-4639-42AB-AA54-09B7031D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25" y="4367482"/>
            <a:ext cx="3351662" cy="16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85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FE4C-257B-4C43-B4A6-8F281CBC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Seekg</a:t>
            </a:r>
            <a:r>
              <a:rPr lang="en-US" dirty="0"/>
              <a:t> </a:t>
            </a:r>
            <a:r>
              <a:rPr lang="en-US" dirty="0">
                <a:highlight>
                  <a:srgbClr val="FECECE"/>
                </a:highlight>
              </a:rPr>
              <a:t>form 2</a:t>
            </a:r>
            <a:r>
              <a:rPr lang="en-US" dirty="0"/>
              <a:t>: </a:t>
            </a:r>
            <a:r>
              <a:rPr lang="en-US" dirty="0" err="1">
                <a:highlight>
                  <a:srgbClr val="FFFF00"/>
                </a:highlight>
              </a:rPr>
              <a:t>seekg</a:t>
            </a:r>
            <a:r>
              <a:rPr lang="en-US" dirty="0">
                <a:highlight>
                  <a:srgbClr val="FFFF00"/>
                </a:highlight>
              </a:rPr>
              <a:t>(offset, origin);</a:t>
            </a:r>
            <a:endParaRPr lang="en-RW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6F1D-E639-4067-8B9C-2BF1EEC8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108"/>
            <a:ext cx="5494361" cy="4570233"/>
          </a:xfrm>
        </p:spPr>
        <p:txBody>
          <a:bodyPr>
            <a:normAutofit/>
          </a:bodyPr>
          <a:lstStyle/>
          <a:p>
            <a:r>
              <a:rPr lang="en-US" sz="2800" b="1" dirty="0"/>
              <a:t>Offset </a:t>
            </a:r>
            <a:r>
              <a:rPr lang="en-US" sz="2800" dirty="0"/>
              <a:t>is the number of bytes that you want to skip</a:t>
            </a:r>
          </a:p>
          <a:p>
            <a:r>
              <a:rPr lang="en-US" sz="2800" b="1" dirty="0"/>
              <a:t>Origin</a:t>
            </a:r>
            <a:r>
              <a:rPr lang="en-US" sz="2800" dirty="0"/>
              <a:t> is the value from where we want to start the skipping. There are three possibilities for it: </a:t>
            </a:r>
          </a:p>
          <a:p>
            <a:pPr lvl="1"/>
            <a:r>
              <a:rPr lang="en-US" sz="2800" b="1" dirty="0" err="1"/>
              <a:t>Ios</a:t>
            </a:r>
            <a:r>
              <a:rPr lang="en-US" sz="2800" b="1" dirty="0"/>
              <a:t>::beg</a:t>
            </a:r>
            <a:r>
              <a:rPr lang="en-US" sz="2800" dirty="0"/>
              <a:t> is the beginning of the file, </a:t>
            </a:r>
          </a:p>
          <a:p>
            <a:pPr lvl="1"/>
            <a:r>
              <a:rPr lang="en-US" sz="2800" b="1" dirty="0" err="1"/>
              <a:t>Ios</a:t>
            </a:r>
            <a:r>
              <a:rPr lang="en-US" sz="2800" b="1" dirty="0"/>
              <a:t>::cur</a:t>
            </a:r>
            <a:r>
              <a:rPr lang="en-US" sz="2800" dirty="0"/>
              <a:t> is the current pointer position, and </a:t>
            </a:r>
          </a:p>
          <a:p>
            <a:pPr lvl="1"/>
            <a:r>
              <a:rPr lang="en-US" sz="2800" b="1" dirty="0" err="1"/>
              <a:t>Ios</a:t>
            </a:r>
            <a:r>
              <a:rPr lang="en-US" sz="2800" b="1" dirty="0"/>
              <a:t>::end</a:t>
            </a:r>
            <a:r>
              <a:rPr lang="en-US" sz="2800" dirty="0"/>
              <a:t> is the end of the file. </a:t>
            </a:r>
          </a:p>
          <a:p>
            <a:endParaRPr lang="en-RW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E36D4-61C8-4078-AAD3-AE50539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57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18DA8-71A7-4B4E-9B0C-D8C065A9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28" y="366147"/>
            <a:ext cx="5546872" cy="58891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D0303-F693-4B8B-AB88-AB2DA6E54BDF}"/>
              </a:ext>
            </a:extLst>
          </p:cNvPr>
          <p:cNvSpPr txBox="1"/>
          <p:nvPr/>
        </p:nvSpPr>
        <p:spPr>
          <a:xfrm>
            <a:off x="7566991" y="173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BF0E2-6A6D-415F-85C3-00915D469C40}"/>
              </a:ext>
            </a:extLst>
          </p:cNvPr>
          <p:cNvSpPr txBox="1"/>
          <p:nvPr/>
        </p:nvSpPr>
        <p:spPr>
          <a:xfrm>
            <a:off x="9004852" y="5731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EAE39-6A89-48FD-9DB6-2F7589957763}"/>
              </a:ext>
            </a:extLst>
          </p:cNvPr>
          <p:cNvSpPr txBox="1"/>
          <p:nvPr/>
        </p:nvSpPr>
        <p:spPr>
          <a:xfrm>
            <a:off x="11029122" y="34453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1144200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1C74-5013-45C0-BEE9-66C42D21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4" y="502918"/>
            <a:ext cx="10515600" cy="771344"/>
          </a:xfrm>
        </p:spPr>
        <p:txBody>
          <a:bodyPr/>
          <a:lstStyle/>
          <a:p>
            <a:r>
              <a:rPr lang="en-US" dirty="0"/>
              <a:t>IOS::BEG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030A0-4C76-4D50-B4BD-ADED3F9B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58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2C143-B549-4439-B7C3-04077AD47719}"/>
              </a:ext>
            </a:extLst>
          </p:cNvPr>
          <p:cNvSpPr/>
          <p:nvPr/>
        </p:nvSpPr>
        <p:spPr>
          <a:xfrm>
            <a:off x="321365" y="595682"/>
            <a:ext cx="5562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“file1.txt"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“BSEF19M001"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"Current position is: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file.tellp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R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file.seekp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::beg);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RW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F3CE5-0F8D-43F8-9879-9B3EFD5B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08" y="756186"/>
            <a:ext cx="3481113" cy="821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8A31E-8AF8-4A30-A11F-486D84F66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907" y="3887711"/>
            <a:ext cx="3677777" cy="1440604"/>
          </a:xfrm>
          <a:prstGeom prst="rect">
            <a:avLst/>
          </a:prstGeom>
        </p:spPr>
      </p:pic>
      <p:graphicFrame>
        <p:nvGraphicFramePr>
          <p:cNvPr id="9" name="Table 18">
            <a:extLst>
              <a:ext uri="{FF2B5EF4-FFF2-40B4-BE49-F238E27FC236}">
                <a16:creationId xmlns:a16="http://schemas.microsoft.com/office/drawing/2014/main" id="{20312BA9-F475-4D52-B068-DCEAC3464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49800"/>
              </p:ext>
            </p:extLst>
          </p:nvPr>
        </p:nvGraphicFramePr>
        <p:xfrm>
          <a:off x="5049078" y="1747157"/>
          <a:ext cx="6886033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03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93148691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482954155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18571771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649118291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406161689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746422953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856697631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87710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EOF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0502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0503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0504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0506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DC11A1-3871-4F73-BC49-57DC6374D74B}"/>
              </a:ext>
            </a:extLst>
          </p:cNvPr>
          <p:cNvCxnSpPr>
            <a:cxnSpLocks/>
          </p:cNvCxnSpPr>
          <p:nvPr/>
        </p:nvCxnSpPr>
        <p:spPr>
          <a:xfrm flipV="1">
            <a:off x="11560738" y="2573392"/>
            <a:ext cx="1" cy="57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B7F273-A432-4E91-B46E-3EF1ACE4585F}"/>
              </a:ext>
            </a:extLst>
          </p:cNvPr>
          <p:cNvSpPr txBox="1"/>
          <p:nvPr/>
        </p:nvSpPr>
        <p:spPr>
          <a:xfrm>
            <a:off x="10929475" y="3111197"/>
            <a:ext cx="12625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File pointer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0FA74-9716-4C05-8E18-FEE72CB872F0}"/>
              </a:ext>
            </a:extLst>
          </p:cNvPr>
          <p:cNvSpPr/>
          <p:nvPr/>
        </p:nvSpPr>
        <p:spPr>
          <a:xfrm>
            <a:off x="5734317" y="4785224"/>
            <a:ext cx="167294" cy="276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44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AE10-BCC4-4785-89C5-EA16D701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89" y="291275"/>
            <a:ext cx="10515600" cy="771344"/>
          </a:xfrm>
        </p:spPr>
        <p:txBody>
          <a:bodyPr/>
          <a:lstStyle/>
          <a:p>
            <a:r>
              <a:rPr lang="en-US" dirty="0"/>
              <a:t>IOS::CUR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C994E-FEA1-40A2-9EA7-8C53D0D3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59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18B6D-399F-481E-B82B-67C1D49F60EC}"/>
              </a:ext>
            </a:extLst>
          </p:cNvPr>
          <p:cNvSpPr/>
          <p:nvPr/>
        </p:nvSpPr>
        <p:spPr>
          <a:xfrm>
            <a:off x="256889" y="967417"/>
            <a:ext cx="47921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“file1.txt"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"BSEF19M002"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"Current position is: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file.tellp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file.</a:t>
            </a:r>
            <a:r>
              <a:rPr lang="pt-BR" sz="2000" dirty="0">
                <a:solidFill>
                  <a:srgbClr val="000000"/>
                </a:solidFill>
                <a:highlight>
                  <a:srgbClr val="71C1BF"/>
                </a:highlight>
                <a:latin typeface="Consolas" panose="020B0609020204030204" pitchFamily="49" charset="0"/>
              </a:rPr>
              <a:t>seekp(3, </a:t>
            </a:r>
            <a:r>
              <a:rPr lang="pt-BR" sz="2000" dirty="0">
                <a:solidFill>
                  <a:srgbClr val="2B91AF"/>
                </a:solidFill>
                <a:highlight>
                  <a:srgbClr val="71C1BF"/>
                </a:highlight>
                <a:latin typeface="Consolas" panose="020B0609020204030204" pitchFamily="49" charset="0"/>
              </a:rPr>
              <a:t>ios</a:t>
            </a:r>
            <a:r>
              <a:rPr lang="pt-BR" sz="2000" dirty="0">
                <a:solidFill>
                  <a:srgbClr val="000000"/>
                </a:solidFill>
                <a:highlight>
                  <a:srgbClr val="71C1BF"/>
                </a:highlight>
                <a:latin typeface="Consolas" panose="020B0609020204030204" pitchFamily="49" charset="0"/>
              </a:rPr>
              <a:t>::cur);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"BSEF19A002"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45875-EA1B-42A9-B29F-B300F928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459" y="246319"/>
            <a:ext cx="4362496" cy="1021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EF2681-3F87-4F74-8EDB-DF48B5A5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311" y="3145962"/>
            <a:ext cx="3338783" cy="1299330"/>
          </a:xfrm>
          <a:prstGeom prst="rect">
            <a:avLst/>
          </a:prstGeom>
        </p:spPr>
      </p:pic>
      <p:graphicFrame>
        <p:nvGraphicFramePr>
          <p:cNvPr id="9" name="Table 18">
            <a:extLst>
              <a:ext uri="{FF2B5EF4-FFF2-40B4-BE49-F238E27FC236}">
                <a16:creationId xmlns:a16="http://schemas.microsoft.com/office/drawing/2014/main" id="{1CD7073B-2E83-4271-81F0-0B51A230A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18519"/>
              </p:ext>
            </p:extLst>
          </p:nvPr>
        </p:nvGraphicFramePr>
        <p:xfrm>
          <a:off x="5049078" y="1747157"/>
          <a:ext cx="68860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03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93148691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482954155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18571771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649118291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406161689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746422953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856697631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87710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EOF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0AE530-3F13-4209-95C4-E5ABEBD19918}"/>
              </a:ext>
            </a:extLst>
          </p:cNvPr>
          <p:cNvCxnSpPr>
            <a:cxnSpLocks/>
          </p:cNvCxnSpPr>
          <p:nvPr/>
        </p:nvCxnSpPr>
        <p:spPr>
          <a:xfrm flipV="1">
            <a:off x="11560738" y="2573392"/>
            <a:ext cx="1" cy="57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D4F41-A4BF-4E30-BD21-D4FF9A15B9BE}"/>
              </a:ext>
            </a:extLst>
          </p:cNvPr>
          <p:cNvSpPr txBox="1"/>
          <p:nvPr/>
        </p:nvSpPr>
        <p:spPr>
          <a:xfrm>
            <a:off x="10929475" y="3111197"/>
            <a:ext cx="12625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File pointer</a:t>
            </a:r>
          </a:p>
        </p:txBody>
      </p: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A3E346EE-E907-4F63-8A91-AAB310961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33205"/>
              </p:ext>
            </p:extLst>
          </p:nvPr>
        </p:nvGraphicFramePr>
        <p:xfrm>
          <a:off x="64167" y="4764370"/>
          <a:ext cx="12046248" cy="118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93148691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482954155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18571771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649118291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406161689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746422953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096138284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950167237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4048904259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276868902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540216081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201930344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547881057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219225837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570981422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856697631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147893048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042429618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91861807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877105865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305120370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4684"/>
                  </a:ext>
                </a:extLst>
              </a:tr>
              <a:tr h="4867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1C1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1C1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1C1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EOF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94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4FFDF1-2AA1-4A35-B78A-B15CA8E8A357}"/>
              </a:ext>
            </a:extLst>
          </p:cNvPr>
          <p:cNvCxnSpPr>
            <a:cxnSpLocks/>
          </p:cNvCxnSpPr>
          <p:nvPr/>
        </p:nvCxnSpPr>
        <p:spPr>
          <a:xfrm flipV="1">
            <a:off x="5285833" y="5564558"/>
            <a:ext cx="1" cy="57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EA0E95-13DA-416A-A299-35288136E954}"/>
              </a:ext>
            </a:extLst>
          </p:cNvPr>
          <p:cNvSpPr txBox="1"/>
          <p:nvPr/>
        </p:nvSpPr>
        <p:spPr>
          <a:xfrm>
            <a:off x="4654570" y="6102363"/>
            <a:ext cx="17278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Current position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3560D-740C-41F1-A8D5-FADF0AE0E17B}"/>
              </a:ext>
            </a:extLst>
          </p:cNvPr>
          <p:cNvSpPr/>
          <p:nvPr/>
        </p:nvSpPr>
        <p:spPr>
          <a:xfrm>
            <a:off x="5049078" y="4731578"/>
            <a:ext cx="1524000" cy="832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FD4F7-FCB2-4A05-85C8-AEAEEF8730F2}"/>
              </a:ext>
            </a:extLst>
          </p:cNvPr>
          <p:cNvCxnSpPr>
            <a:cxnSpLocks/>
          </p:cNvCxnSpPr>
          <p:nvPr/>
        </p:nvCxnSpPr>
        <p:spPr>
          <a:xfrm>
            <a:off x="6573078" y="5564558"/>
            <a:ext cx="653381" cy="45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D46178-91B2-4E48-8328-041FA24EDC3C}"/>
              </a:ext>
            </a:extLst>
          </p:cNvPr>
          <p:cNvSpPr txBox="1"/>
          <p:nvPr/>
        </p:nvSpPr>
        <p:spPr>
          <a:xfrm>
            <a:off x="6804337" y="6030291"/>
            <a:ext cx="49968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Skipping 3 bytes starting from the current position</a:t>
            </a:r>
          </a:p>
        </p:txBody>
      </p:sp>
    </p:spTree>
    <p:extLst>
      <p:ext uri="{BB962C8B-B14F-4D97-AF65-F5344CB8AC3E}">
        <p14:creationId xmlns:p14="http://schemas.microsoft.com/office/powerpoint/2010/main" val="214387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9602-0BA3-4569-A939-D23ECCF4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F6F2D-8C9D-4A7C-A2CB-3013D212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69" y="1917423"/>
            <a:ext cx="10533503" cy="39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49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46A1-A4FF-41E5-B2BE-B4DEB24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7" y="346190"/>
            <a:ext cx="10515600" cy="771344"/>
          </a:xfrm>
        </p:spPr>
        <p:txBody>
          <a:bodyPr>
            <a:normAutofit fontScale="90000"/>
          </a:bodyPr>
          <a:lstStyle/>
          <a:p>
            <a:r>
              <a:rPr lang="en-US" dirty="0"/>
              <a:t>IOS::END</a:t>
            </a:r>
            <a:r>
              <a:rPr lang="en-US" sz="2400" i="1" dirty="0">
                <a:solidFill>
                  <a:srgbClr val="FF0000"/>
                </a:solidFill>
              </a:rPr>
              <a:t> (offset must be a negative value! Because from end we always have to move backward!)</a:t>
            </a:r>
            <a:endParaRPr lang="en-RW" sz="2400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5B42A-59C2-464E-8413-DCF1E57C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60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9ACDB-11AF-4C7B-A737-5232D2948151}"/>
              </a:ext>
            </a:extLst>
          </p:cNvPr>
          <p:cNvSpPr/>
          <p:nvPr/>
        </p:nvSpPr>
        <p:spPr>
          <a:xfrm>
            <a:off x="440637" y="13100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“file1.txt"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"BSEF19M002_*"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R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file.seekg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(-1, </a:t>
            </a:r>
            <a:r>
              <a:rPr lang="en-US" sz="2000" dirty="0" err="1">
                <a:solidFill>
                  <a:srgbClr val="2B91AF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::end);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"Fall 2019"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RW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C513C-1E6B-47C7-976C-AE5AA1EF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65" y="1144749"/>
            <a:ext cx="3417640" cy="1609202"/>
          </a:xfrm>
          <a:prstGeom prst="rect">
            <a:avLst/>
          </a:prstGeom>
        </p:spPr>
      </p:pic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A9FF0D84-36AE-40AF-B7B9-696440C5F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03067"/>
              </p:ext>
            </p:extLst>
          </p:nvPr>
        </p:nvGraphicFramePr>
        <p:xfrm>
          <a:off x="72876" y="3321758"/>
          <a:ext cx="12046248" cy="118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93148691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482954155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18571771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649118291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406161689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746422953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096138284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950167237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4048904259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276868902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540216081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201930344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547881057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219225837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570981422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856697631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147893048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042429618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91861807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877105865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305120370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4684"/>
                  </a:ext>
                </a:extLst>
              </a:tr>
              <a:tr h="4867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CAFA2"/>
                          </a:highlight>
                        </a:rPr>
                        <a:t>EOF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94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1BE4A6-B49D-4A7C-9E0D-7126D9FF9F2F}"/>
              </a:ext>
            </a:extLst>
          </p:cNvPr>
          <p:cNvCxnSpPr>
            <a:cxnSpLocks/>
          </p:cNvCxnSpPr>
          <p:nvPr/>
        </p:nvCxnSpPr>
        <p:spPr>
          <a:xfrm flipV="1">
            <a:off x="6328213" y="4135198"/>
            <a:ext cx="1" cy="57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9FC75D-511D-4160-9833-3EF01FECD526}"/>
              </a:ext>
            </a:extLst>
          </p:cNvPr>
          <p:cNvSpPr/>
          <p:nvPr/>
        </p:nvSpPr>
        <p:spPr>
          <a:xfrm>
            <a:off x="6100536" y="3288966"/>
            <a:ext cx="485778" cy="832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F0EBC4-D5DC-4E59-AB53-727673D9ECB0}"/>
              </a:ext>
            </a:extLst>
          </p:cNvPr>
          <p:cNvCxnSpPr>
            <a:cxnSpLocks/>
          </p:cNvCxnSpPr>
          <p:nvPr/>
        </p:nvCxnSpPr>
        <p:spPr>
          <a:xfrm flipH="1">
            <a:off x="5821363" y="2559287"/>
            <a:ext cx="2216822" cy="78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4C6AA6-2AE2-4438-A153-257F6A0A4104}"/>
              </a:ext>
            </a:extLst>
          </p:cNvPr>
          <p:cNvSpPr txBox="1"/>
          <p:nvPr/>
        </p:nvSpPr>
        <p:spPr>
          <a:xfrm>
            <a:off x="6536637" y="2354508"/>
            <a:ext cx="45984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E39391"/>
                </a:solidFill>
              </a:rPr>
              <a:t>Start printing text </a:t>
            </a:r>
          </a:p>
          <a:p>
            <a:pPr algn="ctr"/>
            <a:r>
              <a:rPr lang="en-US" b="1" i="1" dirty="0">
                <a:solidFill>
                  <a:srgbClr val="E39391"/>
                </a:solidFill>
              </a:rPr>
              <a:t>from here</a:t>
            </a:r>
          </a:p>
          <a:p>
            <a:pPr algn="ctr"/>
            <a:r>
              <a:rPr lang="en-US" b="1" i="1" dirty="0">
                <a:solidFill>
                  <a:srgbClr val="E39391"/>
                </a:solidFill>
              </a:rPr>
              <a:t>Because of -1 move backward one step!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324DD-3932-4092-8F7E-AE11182E8D95}"/>
              </a:ext>
            </a:extLst>
          </p:cNvPr>
          <p:cNvSpPr txBox="1"/>
          <p:nvPr/>
        </p:nvSpPr>
        <p:spPr>
          <a:xfrm>
            <a:off x="5550058" y="4721020"/>
            <a:ext cx="13660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end position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AAB5A7EC-15EC-43A4-9B09-BACBABD7E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2965"/>
              </p:ext>
            </p:extLst>
          </p:nvPr>
        </p:nvGraphicFramePr>
        <p:xfrm>
          <a:off x="72876" y="5158127"/>
          <a:ext cx="12046248" cy="118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27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93148691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482954155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18571771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649118291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406161689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746422953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096138284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950167237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4048904259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276868902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540216081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201930344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547881057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219225837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570981422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856697631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147893048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3042429618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2918618076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877105865"/>
                    </a:ext>
                  </a:extLst>
                </a:gridCol>
                <a:gridCol w="501927">
                  <a:extLst>
                    <a:ext uri="{9D8B030D-6E8A-4147-A177-3AD203B41FA5}">
                      <a16:colId xmlns:a16="http://schemas.microsoft.com/office/drawing/2014/main" val="1305120370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4684"/>
                  </a:ext>
                </a:extLst>
              </a:tr>
              <a:tr h="4867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EOF</a:t>
                      </a:r>
                      <a:endParaRPr lang="en-US" sz="18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94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681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A3E3-E18B-4057-97F2-4D08BFA7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stringstreams</a:t>
            </a:r>
            <a:r>
              <a:rPr lang="en-US" dirty="0"/>
              <a:t> are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F065-3CDA-4196-A613-47659193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discussed that </a:t>
            </a:r>
            <a:r>
              <a:rPr lang="en-US" dirty="0" err="1"/>
              <a:t>filestream</a:t>
            </a:r>
            <a:r>
              <a:rPr lang="en-US" dirty="0"/>
              <a:t> treats both get and put pointer jointly, therefore we will not be able to see the effect of get and put pointer separately</a:t>
            </a:r>
          </a:p>
          <a:p>
            <a:r>
              <a:rPr lang="en-US" dirty="0"/>
              <a:t>E.g. when we will move get pointer, then put pointer will also get moved automatically! </a:t>
            </a:r>
          </a:p>
          <a:p>
            <a:r>
              <a:rPr lang="en-US" dirty="0"/>
              <a:t>Therefore, to realize the advantages of get and put pointers, we will see how to use them with string stream!</a:t>
            </a:r>
          </a:p>
          <a:p>
            <a:r>
              <a:rPr lang="en-US" dirty="0"/>
              <a:t>String stream is a stream (method for dealing with files) that is extremely useful for </a:t>
            </a:r>
            <a:r>
              <a:rPr lang="en-US" b="1" dirty="0">
                <a:highlight>
                  <a:srgbClr val="FECECE"/>
                </a:highlight>
              </a:rPr>
              <a:t>parsing input file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highlight>
                  <a:srgbClr val="FECECE"/>
                </a:highlight>
              </a:rPr>
              <a:t>using get/put pointer for random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9A684-58CF-41D8-8DC1-BCC047B8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383129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6D2D-61EA-468D-8197-3357494A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3DA7-58BB-4EAD-AF88-BBCCCB8D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352"/>
            <a:ext cx="10515600" cy="4570233"/>
          </a:xfrm>
        </p:spPr>
        <p:txBody>
          <a:bodyPr/>
          <a:lstStyle/>
          <a:p>
            <a:r>
              <a:rPr lang="en-US" dirty="0"/>
              <a:t>Stream is a sequence of bytes.</a:t>
            </a:r>
          </a:p>
          <a:p>
            <a:r>
              <a:rPr lang="en-US" dirty="0"/>
              <a:t>A </a:t>
            </a:r>
            <a:r>
              <a:rPr lang="en-US" dirty="0" err="1"/>
              <a:t>stringstream</a:t>
            </a:r>
            <a:r>
              <a:rPr lang="en-US" dirty="0"/>
              <a:t> associates a string object with a stream allowing you to read from the string as if it were a stream (like </a:t>
            </a:r>
            <a:r>
              <a:rPr lang="en-US" dirty="0" err="1"/>
              <a:t>cin</a:t>
            </a:r>
            <a:r>
              <a:rPr lang="en-US" dirty="0"/>
              <a:t>)</a:t>
            </a:r>
          </a:p>
          <a:p>
            <a:r>
              <a:rPr lang="en-US" dirty="0"/>
              <a:t>We have to include &lt;</a:t>
            </a:r>
            <a:r>
              <a:rPr lang="en-US" dirty="0" err="1"/>
              <a:t>sstream</a:t>
            </a:r>
            <a:r>
              <a:rPr lang="en-US" dirty="0"/>
              <a:t>&gt; library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900-4BE6-499A-B3F2-C3D4F487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70507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6D2D-61EA-468D-8197-3357494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61"/>
            <a:ext cx="10515600" cy="771344"/>
          </a:xfrm>
        </p:spPr>
        <p:txBody>
          <a:bodyPr/>
          <a:lstStyle/>
          <a:p>
            <a:r>
              <a:rPr lang="en-US" dirty="0"/>
              <a:t>String stream: example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900-4BE6-499A-B3F2-C3D4F487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63</a:t>
            </a:fld>
            <a:endParaRPr lang="en-R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A8D84-5A8A-4264-93E7-6B0CBB3E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837" y="1768839"/>
            <a:ext cx="3710881" cy="35608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E936A8-0F20-41B8-8A02-695A7463FDC3}"/>
              </a:ext>
            </a:extLst>
          </p:cNvPr>
          <p:cNvSpPr/>
          <p:nvPr/>
        </p:nvSpPr>
        <p:spPr>
          <a:xfrm>
            <a:off x="838200" y="109337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"0123456789"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"put pointer: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"get pointer: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s.seekp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t,t1;</a:t>
            </a:r>
          </a:p>
          <a:p>
            <a:endParaRPr lang="en-R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"put pointer: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"get pointer: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 "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"put pointer: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"get pointer: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s.seekp(0, </a:t>
            </a:r>
            <a:r>
              <a:rPr lang="da-DK" sz="1400" dirty="0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::end);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number"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"put pointer: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"get pointer: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3710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6D2D-61EA-468D-8197-3357494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61"/>
            <a:ext cx="10515600" cy="771344"/>
          </a:xfrm>
        </p:spPr>
        <p:txBody>
          <a:bodyPr/>
          <a:lstStyle/>
          <a:p>
            <a:r>
              <a:rPr lang="en-US" dirty="0"/>
              <a:t>String stream: example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900-4BE6-499A-B3F2-C3D4F487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64</a:t>
            </a:fld>
            <a:endParaRPr lang="en-R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A8D84-5A8A-4264-93E7-6B0CBB3E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85"/>
          <a:stretch/>
        </p:blipFill>
        <p:spPr>
          <a:xfrm>
            <a:off x="4320266" y="3538712"/>
            <a:ext cx="4873430" cy="1310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E936A8-0F20-41B8-8A02-695A7463FDC3}"/>
              </a:ext>
            </a:extLst>
          </p:cNvPr>
          <p:cNvSpPr/>
          <p:nvPr/>
        </p:nvSpPr>
        <p:spPr>
          <a:xfrm>
            <a:off x="838200" y="1340817"/>
            <a:ext cx="88623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"0123456789"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"put pointer: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"get pointer: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48417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6D2D-61EA-468D-8197-3357494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61"/>
            <a:ext cx="10515600" cy="771344"/>
          </a:xfrm>
        </p:spPr>
        <p:txBody>
          <a:bodyPr/>
          <a:lstStyle/>
          <a:p>
            <a:r>
              <a:rPr lang="en-US" dirty="0"/>
              <a:t>String stream: example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900-4BE6-499A-B3F2-C3D4F487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65</a:t>
            </a:fld>
            <a:endParaRPr lang="en-R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A8D84-5A8A-4264-93E7-6B0CBB3E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35" b="53377"/>
          <a:stretch/>
        </p:blipFill>
        <p:spPr>
          <a:xfrm>
            <a:off x="4379008" y="4971654"/>
            <a:ext cx="5027054" cy="9110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E936A8-0F20-41B8-8A02-695A7463FDC3}"/>
              </a:ext>
            </a:extLst>
          </p:cNvPr>
          <p:cNvSpPr/>
          <p:nvPr/>
        </p:nvSpPr>
        <p:spPr>
          <a:xfrm>
            <a:off x="838200" y="2795319"/>
            <a:ext cx="94587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s.seekp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t,t1;</a:t>
            </a:r>
          </a:p>
          <a:p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"put pointer: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"get pointer: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5ACD2CDB-BBE0-49DB-9250-4BE297DE8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669235"/>
              </p:ext>
            </p:extLst>
          </p:nvPr>
        </p:nvGraphicFramePr>
        <p:xfrm>
          <a:off x="4121426" y="1260790"/>
          <a:ext cx="68860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03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93148691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482954155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18571771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649118291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406161689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746422953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856697631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87710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EOF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2C7492-2151-4D1B-808B-C86DC5B0E0B9}"/>
              </a:ext>
            </a:extLst>
          </p:cNvPr>
          <p:cNvCxnSpPr>
            <a:cxnSpLocks/>
          </p:cNvCxnSpPr>
          <p:nvPr/>
        </p:nvCxnSpPr>
        <p:spPr>
          <a:xfrm flipV="1">
            <a:off x="4379009" y="2266397"/>
            <a:ext cx="1" cy="57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FFB81D-088E-4781-8620-F9754F73540B}"/>
              </a:ext>
            </a:extLst>
          </p:cNvPr>
          <p:cNvSpPr txBox="1"/>
          <p:nvPr/>
        </p:nvSpPr>
        <p:spPr>
          <a:xfrm>
            <a:off x="4129581" y="2838967"/>
            <a:ext cx="4988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get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ED3FF5-1CD5-476E-A05B-F5DD5142349E}"/>
              </a:ext>
            </a:extLst>
          </p:cNvPr>
          <p:cNvCxnSpPr>
            <a:cxnSpLocks/>
          </p:cNvCxnSpPr>
          <p:nvPr/>
        </p:nvCxnSpPr>
        <p:spPr>
          <a:xfrm flipV="1">
            <a:off x="5606876" y="2373311"/>
            <a:ext cx="0" cy="465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7EB889-E50C-4A96-B45E-E3C9D39A15AC}"/>
              </a:ext>
            </a:extLst>
          </p:cNvPr>
          <p:cNvSpPr txBox="1"/>
          <p:nvPr/>
        </p:nvSpPr>
        <p:spPr>
          <a:xfrm>
            <a:off x="5352639" y="2809843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18542275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6D2D-61EA-468D-8197-3357494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61"/>
            <a:ext cx="10515600" cy="771344"/>
          </a:xfrm>
        </p:spPr>
        <p:txBody>
          <a:bodyPr/>
          <a:lstStyle/>
          <a:p>
            <a:r>
              <a:rPr lang="en-US" dirty="0"/>
              <a:t>String stream: example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900-4BE6-499A-B3F2-C3D4F487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66</a:t>
            </a:fld>
            <a:endParaRPr lang="en-R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A8D84-5A8A-4264-93E7-6B0CBB3E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23" b="38770"/>
          <a:stretch/>
        </p:blipFill>
        <p:spPr>
          <a:xfrm>
            <a:off x="280493" y="5015057"/>
            <a:ext cx="6807222" cy="9541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E936A8-0F20-41B8-8A02-695A7463FDC3}"/>
              </a:ext>
            </a:extLst>
          </p:cNvPr>
          <p:cNvSpPr/>
          <p:nvPr/>
        </p:nvSpPr>
        <p:spPr>
          <a:xfrm>
            <a:off x="268357" y="313804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s.seekg</a:t>
            </a:r>
            <a:r>
              <a:rPr lang="en-US" sz="20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 </a:t>
            </a:r>
            <a:r>
              <a:rPr lang="en-US" sz="2000" dirty="0">
                <a:solidFill>
                  <a:srgbClr val="00808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 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865E09FF-1AB1-4DFB-968D-C9BB28E1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63068"/>
              </p:ext>
            </p:extLst>
          </p:nvPr>
        </p:nvGraphicFramePr>
        <p:xfrm>
          <a:off x="3684104" y="987618"/>
          <a:ext cx="68860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03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93148691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482954155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18571771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649118291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406161689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746422953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856697631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87710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EOF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24CBF-6900-497F-AA67-D465A291E0C8}"/>
              </a:ext>
            </a:extLst>
          </p:cNvPr>
          <p:cNvCxnSpPr>
            <a:cxnSpLocks/>
          </p:cNvCxnSpPr>
          <p:nvPr/>
        </p:nvCxnSpPr>
        <p:spPr>
          <a:xfrm flipV="1">
            <a:off x="6465424" y="2033170"/>
            <a:ext cx="1" cy="57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17236C-F34D-44C8-BF23-E7B665B8C8DE}"/>
              </a:ext>
            </a:extLst>
          </p:cNvPr>
          <p:cNvSpPr txBox="1"/>
          <p:nvPr/>
        </p:nvSpPr>
        <p:spPr>
          <a:xfrm>
            <a:off x="6215996" y="2605740"/>
            <a:ext cx="4988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highlight>
                  <a:srgbClr val="FCAFA2"/>
                </a:highlight>
              </a:rPr>
              <a:t>get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03156A-6AEB-4800-92B7-03B43FB0F5D2}"/>
              </a:ext>
            </a:extLst>
          </p:cNvPr>
          <p:cNvCxnSpPr>
            <a:cxnSpLocks/>
          </p:cNvCxnSpPr>
          <p:nvPr/>
        </p:nvCxnSpPr>
        <p:spPr>
          <a:xfrm flipV="1">
            <a:off x="5169554" y="2100139"/>
            <a:ext cx="0" cy="465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EC233-F918-424C-AE39-68B67858B935}"/>
              </a:ext>
            </a:extLst>
          </p:cNvPr>
          <p:cNvSpPr txBox="1"/>
          <p:nvPr/>
        </p:nvSpPr>
        <p:spPr>
          <a:xfrm>
            <a:off x="4915317" y="2536671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put</a:t>
            </a:r>
          </a:p>
        </p:txBody>
      </p:sp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D375C11E-7CC7-4B90-904B-B1152702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37614"/>
              </p:ext>
            </p:extLst>
          </p:nvPr>
        </p:nvGraphicFramePr>
        <p:xfrm>
          <a:off x="5168348" y="3111342"/>
          <a:ext cx="68860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03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93148691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482954155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18571771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649118291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4061616896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746422953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3856697631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187710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EOF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F0D17-E5A0-4BFB-AFF9-98502F2B61A9}"/>
              </a:ext>
            </a:extLst>
          </p:cNvPr>
          <p:cNvCxnSpPr>
            <a:cxnSpLocks/>
          </p:cNvCxnSpPr>
          <p:nvPr/>
        </p:nvCxnSpPr>
        <p:spPr>
          <a:xfrm flipV="1">
            <a:off x="11762795" y="4171833"/>
            <a:ext cx="1" cy="57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02892B-7D9C-48C3-B4AD-9E64CDFE1097}"/>
              </a:ext>
            </a:extLst>
          </p:cNvPr>
          <p:cNvSpPr txBox="1"/>
          <p:nvPr/>
        </p:nvSpPr>
        <p:spPr>
          <a:xfrm>
            <a:off x="11513367" y="4744403"/>
            <a:ext cx="4988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highlight>
                  <a:srgbClr val="00FFFF"/>
                </a:highlight>
              </a:rPr>
              <a:t>get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FAEAE-B364-4210-9105-F4C83CFAC1D8}"/>
              </a:ext>
            </a:extLst>
          </p:cNvPr>
          <p:cNvCxnSpPr>
            <a:cxnSpLocks/>
          </p:cNvCxnSpPr>
          <p:nvPr/>
        </p:nvCxnSpPr>
        <p:spPr>
          <a:xfrm flipV="1">
            <a:off x="6653798" y="4223863"/>
            <a:ext cx="0" cy="465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EC93C1-CF04-4498-943B-805B156A442E}"/>
              </a:ext>
            </a:extLst>
          </p:cNvPr>
          <p:cNvSpPr txBox="1"/>
          <p:nvPr/>
        </p:nvSpPr>
        <p:spPr>
          <a:xfrm>
            <a:off x="6399561" y="4660395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38383575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6D2D-61EA-468D-8197-3357494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61"/>
            <a:ext cx="10515600" cy="771344"/>
          </a:xfrm>
        </p:spPr>
        <p:txBody>
          <a:bodyPr/>
          <a:lstStyle/>
          <a:p>
            <a:r>
              <a:rPr lang="en-US" dirty="0"/>
              <a:t>String stream: example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900-4BE6-499A-B3F2-C3D4F487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67</a:t>
            </a:fld>
            <a:endParaRPr lang="en-R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A8D84-5A8A-4264-93E7-6B0CBB3E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14" b="25743"/>
          <a:stretch/>
        </p:blipFill>
        <p:spPr>
          <a:xfrm>
            <a:off x="1030029" y="5234608"/>
            <a:ext cx="6583786" cy="8934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E936A8-0F20-41B8-8A02-695A7463FDC3}"/>
              </a:ext>
            </a:extLst>
          </p:cNvPr>
          <p:cNvSpPr/>
          <p:nvPr/>
        </p:nvSpPr>
        <p:spPr>
          <a:xfrm>
            <a:off x="573155" y="3134523"/>
            <a:ext cx="86901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s.clear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"put pointer: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"get pointer: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0049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6D2D-61EA-468D-8197-3357494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395"/>
            <a:ext cx="10515600" cy="771344"/>
          </a:xfrm>
        </p:spPr>
        <p:txBody>
          <a:bodyPr/>
          <a:lstStyle/>
          <a:p>
            <a:r>
              <a:rPr lang="en-US" dirty="0"/>
              <a:t>String stream: example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900-4BE6-499A-B3F2-C3D4F487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68</a:t>
            </a:fld>
            <a:endParaRPr lang="en-R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A8D84-5A8A-4264-93E7-6B0CBB3E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38"/>
          <a:stretch/>
        </p:blipFill>
        <p:spPr>
          <a:xfrm>
            <a:off x="2660046" y="5354227"/>
            <a:ext cx="6577733" cy="13672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E936A8-0F20-41B8-8A02-695A7463FDC3}"/>
              </a:ext>
            </a:extLst>
          </p:cNvPr>
          <p:cNvSpPr/>
          <p:nvPr/>
        </p:nvSpPr>
        <p:spPr>
          <a:xfrm>
            <a:off x="427383" y="3238873"/>
            <a:ext cx="98960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s.seekp(0, </a:t>
            </a:r>
            <a:r>
              <a:rPr lang="da-DK" sz="2000" dirty="0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::end);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number"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"put pointer: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"get pointer: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s.tellg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23B2B1E0-164C-4946-9001-DA202C08B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63922"/>
              </p:ext>
            </p:extLst>
          </p:nvPr>
        </p:nvGraphicFramePr>
        <p:xfrm>
          <a:off x="1417981" y="1160305"/>
          <a:ext cx="10363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0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1931486916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2482954155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3185717716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2649118291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4061616896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2746422953"/>
                    </a:ext>
                  </a:extLst>
                </a:gridCol>
                <a:gridCol w="385979">
                  <a:extLst>
                    <a:ext uri="{9D8B030D-6E8A-4147-A177-3AD203B41FA5}">
                      <a16:colId xmlns:a16="http://schemas.microsoft.com/office/drawing/2014/main" val="3856697631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1877105865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2444530274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1779449806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2991204967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3043922680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4143002865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4144477141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2661166864"/>
                    </a:ext>
                  </a:extLst>
                </a:gridCol>
                <a:gridCol w="554290">
                  <a:extLst>
                    <a:ext uri="{9D8B030D-6E8A-4147-A177-3AD203B41FA5}">
                      <a16:colId xmlns:a16="http://schemas.microsoft.com/office/drawing/2014/main" val="3639670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EOF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0506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D397E1-0584-452C-8B0C-FF52F7E01653}"/>
              </a:ext>
            </a:extLst>
          </p:cNvPr>
          <p:cNvCxnSpPr>
            <a:cxnSpLocks/>
          </p:cNvCxnSpPr>
          <p:nvPr/>
        </p:nvCxnSpPr>
        <p:spPr>
          <a:xfrm flipV="1">
            <a:off x="10901135" y="2165254"/>
            <a:ext cx="1" cy="57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F5116D-EBD7-4893-82DB-39E2910319F5}"/>
              </a:ext>
            </a:extLst>
          </p:cNvPr>
          <p:cNvSpPr txBox="1"/>
          <p:nvPr/>
        </p:nvSpPr>
        <p:spPr>
          <a:xfrm>
            <a:off x="10651707" y="2737824"/>
            <a:ext cx="7020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5463FD-6332-4043-BE6D-D76FC1579440}"/>
              </a:ext>
            </a:extLst>
          </p:cNvPr>
          <p:cNvCxnSpPr>
            <a:cxnSpLocks/>
          </p:cNvCxnSpPr>
          <p:nvPr/>
        </p:nvCxnSpPr>
        <p:spPr>
          <a:xfrm flipV="1">
            <a:off x="7051362" y="2251971"/>
            <a:ext cx="0" cy="465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DF7C62-0B45-434E-96F8-0C32D5666A23}"/>
              </a:ext>
            </a:extLst>
          </p:cNvPr>
          <p:cNvSpPr txBox="1"/>
          <p:nvPr/>
        </p:nvSpPr>
        <p:spPr>
          <a:xfrm>
            <a:off x="6797125" y="2688503"/>
            <a:ext cx="4988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096287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F56C-A5E5-46A3-B476-11FA4826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DB04-6756-46FE-8D0F-48EDCA80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easily parse input data</a:t>
            </a:r>
          </a:p>
          <a:p>
            <a:r>
              <a:rPr lang="en-US" dirty="0"/>
              <a:t>Can be used to parse input while file read/write operations</a:t>
            </a:r>
          </a:p>
          <a:p>
            <a:pPr marL="0" indent="0">
              <a:buNone/>
            </a:pP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978D6-2B45-490F-8470-83178CDF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69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60783-0A6E-4936-9FE4-CC151E8B6B4D}"/>
              </a:ext>
            </a:extLst>
          </p:cNvPr>
          <p:cNvSpPr/>
          <p:nvPr/>
        </p:nvSpPr>
        <p:spPr>
          <a:xfrm>
            <a:off x="2645925" y="314273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ss;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ss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"2.0 35 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y;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ss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  <a:endParaRPr lang="en-RW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F1AC9-2EE2-44D6-8849-D10FA2A6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634" y="3037070"/>
            <a:ext cx="2034582" cy="18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2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Opening a file for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9493872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A543-3CB5-462D-8036-B04F2711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048"/>
            <a:ext cx="10515600" cy="5327293"/>
          </a:xfrm>
        </p:spPr>
        <p:txBody>
          <a:bodyPr/>
          <a:lstStyle/>
          <a:p>
            <a:r>
              <a:rPr lang="en-US" dirty="0"/>
              <a:t>Use the .str() member function to create a large string from many value (i.e. return a string with the contents of whatever is in the stream) </a:t>
            </a:r>
          </a:p>
          <a:p>
            <a:pPr marL="0" indent="0">
              <a:buNone/>
            </a:pPr>
            <a:r>
              <a:rPr lang="en-US" dirty="0"/>
              <a:t>#include using namespace std; </a:t>
            </a:r>
          </a:p>
          <a:p>
            <a:pPr marL="0" indent="0">
              <a:buNone/>
            </a:pPr>
            <a:r>
              <a:rPr lang="en-US" dirty="0"/>
              <a:t>int main()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stringstream</a:t>
            </a:r>
            <a:r>
              <a:rPr lang="en-US" dirty="0"/>
              <a:t> ss; </a:t>
            </a:r>
          </a:p>
          <a:p>
            <a:pPr marL="0" indent="0">
              <a:buNone/>
            </a:pPr>
            <a:r>
              <a:rPr lang="en-US" dirty="0"/>
              <a:t>	ss &lt;&lt; 2.0 &lt;&lt; " " &lt;&lt; 35; </a:t>
            </a:r>
          </a:p>
          <a:p>
            <a:pPr marL="0" indent="0">
              <a:buNone/>
            </a:pPr>
            <a:r>
              <a:rPr lang="en-US" dirty="0"/>
              <a:t>	ss &lt;&lt; " " &lt;&lt; 'a’; </a:t>
            </a:r>
          </a:p>
          <a:p>
            <a:pPr marL="0" indent="0">
              <a:buNone/>
            </a:pPr>
            <a:r>
              <a:rPr lang="en-US" dirty="0"/>
              <a:t>	string s = </a:t>
            </a:r>
            <a:r>
              <a:rPr lang="en-US" dirty="0" err="1"/>
              <a:t>ss.str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return 0;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3099F-6E3D-46BA-B0BE-84D3AF8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70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F59DD-0093-41E8-8F25-81EDB48C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52" y="3961830"/>
            <a:ext cx="2937866" cy="5965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33179-7DCF-49D1-80BC-2B49CCC9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074"/>
            <a:ext cx="10515600" cy="771344"/>
          </a:xfrm>
        </p:spPr>
        <p:txBody>
          <a:bodyPr>
            <a:normAutofit/>
          </a:bodyPr>
          <a:lstStyle/>
          <a:p>
            <a:r>
              <a:rPr lang="en-US" sz="2400" b="1" dirty="0"/>
              <a:t>Convert </a:t>
            </a:r>
            <a:r>
              <a:rPr lang="en-US" sz="2400" b="1" dirty="0" err="1"/>
              <a:t>stringstream</a:t>
            </a:r>
            <a:r>
              <a:rPr lang="en-US" sz="2400" b="1" dirty="0"/>
              <a:t> to string</a:t>
            </a:r>
            <a:endParaRPr lang="en-RW" sz="2400" b="1" dirty="0"/>
          </a:p>
        </p:txBody>
      </p:sp>
    </p:spTree>
    <p:extLst>
      <p:ext uri="{BB962C8B-B14F-4D97-AF65-F5344CB8AC3E}">
        <p14:creationId xmlns:p14="http://schemas.microsoft.com/office/powerpoint/2010/main" val="20489548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217C-15A7-4E91-9CF2-0375BD0F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text; </a:t>
            </a:r>
          </a:p>
          <a:p>
            <a:pPr marL="0" indent="0">
              <a:buNone/>
            </a:pPr>
            <a:r>
              <a:rPr lang="en-US" dirty="0"/>
              <a:t>int num; 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val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/>
              <a:t>stringstream</a:t>
            </a:r>
            <a:r>
              <a:rPr lang="en-US" dirty="0"/>
              <a:t> ss("Hello 103 2.0"); </a:t>
            </a:r>
          </a:p>
          <a:p>
            <a:pPr marL="0" indent="0">
              <a:buNone/>
            </a:pPr>
            <a:r>
              <a:rPr lang="en-US" dirty="0"/>
              <a:t>ss &gt;&gt; text &gt;&gt; num &gt;&gt; </a:t>
            </a:r>
            <a:r>
              <a:rPr lang="en-US" dirty="0" err="1"/>
              <a:t>val</a:t>
            </a:r>
            <a:r>
              <a:rPr lang="en-US" dirty="0"/>
              <a:t>;</a:t>
            </a:r>
            <a:endParaRPr lang="en-R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01212-29C2-4239-9A6E-279B270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71</a:t>
            </a:fld>
            <a:endParaRPr lang="en-R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E49B06-6722-49F6-ACDC-9B655BE0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074"/>
            <a:ext cx="10515600" cy="771344"/>
          </a:xfrm>
        </p:spPr>
        <p:txBody>
          <a:bodyPr>
            <a:normAutofit/>
          </a:bodyPr>
          <a:lstStyle/>
          <a:p>
            <a:r>
              <a:rPr lang="en-US" sz="2400" b="1" dirty="0"/>
              <a:t>Parse input: convert from string to other data type</a:t>
            </a:r>
            <a:endParaRPr lang="en-RW" sz="2400" b="1" dirty="0"/>
          </a:p>
        </p:txBody>
      </p:sp>
    </p:spTree>
    <p:extLst>
      <p:ext uri="{BB962C8B-B14F-4D97-AF65-F5344CB8AC3E}">
        <p14:creationId xmlns:p14="http://schemas.microsoft.com/office/powerpoint/2010/main" val="11944400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2D669-C2F1-4891-A2BD-8537819C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72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74906-7760-449B-9D47-8CCD7BE4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914" y="2524837"/>
            <a:ext cx="4612886" cy="23135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77E9D-9E3E-4984-8D07-26AFD113D031}"/>
              </a:ext>
            </a:extLst>
          </p:cNvPr>
          <p:cNvSpPr/>
          <p:nvPr/>
        </p:nvSpPr>
        <p:spPr>
          <a:xfrm>
            <a:off x="97354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total_words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num_lines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"sample.txt"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::in);</a:t>
            </a:r>
          </a:p>
          <a:p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str))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ss(str);</a:t>
            </a:r>
          </a:p>
          <a:p>
            <a:pPr lvl="2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word;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word)</a:t>
            </a:r>
          </a:p>
          <a:p>
            <a:pPr lvl="2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total_words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num_lines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total_words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num_lines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RW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538FFC-0883-40DD-BA64-3EDAFF96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074"/>
            <a:ext cx="10515600" cy="771344"/>
          </a:xfrm>
        </p:spPr>
        <p:txBody>
          <a:bodyPr>
            <a:normAutofit/>
          </a:bodyPr>
          <a:lstStyle/>
          <a:p>
            <a:r>
              <a:rPr lang="en-US" sz="2400" b="1" dirty="0"/>
              <a:t>Parse input: when there are varying number of elements on each line</a:t>
            </a:r>
            <a:endParaRPr lang="en-RW" sz="2400" b="1" dirty="0"/>
          </a:p>
        </p:txBody>
      </p:sp>
    </p:spTree>
    <p:extLst>
      <p:ext uri="{BB962C8B-B14F-4D97-AF65-F5344CB8AC3E}">
        <p14:creationId xmlns:p14="http://schemas.microsoft.com/office/powerpoint/2010/main" val="39047275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2D669-C2F1-4891-A2BD-8537819C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73</a:t>
            </a:fld>
            <a:endParaRPr lang="en-RW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538FFC-0883-40DD-BA64-3EDAFF96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074"/>
            <a:ext cx="10515600" cy="771344"/>
          </a:xfrm>
        </p:spPr>
        <p:txBody>
          <a:bodyPr>
            <a:normAutofit/>
          </a:bodyPr>
          <a:lstStyle/>
          <a:p>
            <a:r>
              <a:rPr lang="en-US" sz="2400" b="1" dirty="0"/>
              <a:t>Parse input: extract words that are delimited by comma</a:t>
            </a:r>
            <a:endParaRPr lang="en-RW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2877F-8927-4378-B4B8-8C65A4C953F0}"/>
              </a:ext>
            </a:extLst>
          </p:cNvPr>
          <p:cNvSpPr/>
          <p:nvPr/>
        </p:nvSpPr>
        <p:spPr>
          <a:xfrm>
            <a:off x="838200" y="15823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total_words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num_lines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"sample.txt"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::in);</a:t>
            </a:r>
          </a:p>
          <a:p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abc,def,ghi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ss(input);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token;</a:t>
            </a:r>
          </a:p>
          <a:p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(ss, token,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token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8F4B4-ADAA-4CD3-9617-068B8917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05" y="2734448"/>
            <a:ext cx="3853644" cy="13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93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AA7B-CFF2-4432-AA92-14E61C2F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74" y="1909947"/>
            <a:ext cx="11062252" cy="362946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7AC74-1291-4DFF-B04F-C01F6F41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74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4556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A0E2-6F9D-40CD-8EAF-1A217BF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 (using </a:t>
            </a:r>
            <a:r>
              <a:rPr lang="en-US" dirty="0" err="1"/>
              <a:t>ifstream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C728-D125-4CD1-8A42-D43E6DD9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arguments are passed to the object’s constructor—the </a:t>
            </a:r>
            <a:r>
              <a:rPr lang="en-US" dirty="0">
                <a:highlight>
                  <a:srgbClr val="FFFF00"/>
                </a:highlight>
              </a:rPr>
              <a:t>filename</a:t>
            </a:r>
            <a:r>
              <a:rPr lang="en-US" dirty="0"/>
              <a:t> and the </a:t>
            </a:r>
            <a:r>
              <a:rPr lang="en-US" dirty="0" err="1">
                <a:highlight>
                  <a:srgbClr val="FFFF00"/>
                </a:highlight>
              </a:rPr>
              <a:t>fileopen</a:t>
            </a:r>
            <a:r>
              <a:rPr lang="en-US" dirty="0">
                <a:highlight>
                  <a:srgbClr val="FFFF00"/>
                </a:highlight>
              </a:rPr>
              <a:t> 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8730E-A851-4448-B84E-2769A8BDE316}"/>
              </a:ext>
            </a:extLst>
          </p:cNvPr>
          <p:cNvSpPr/>
          <p:nvPr/>
        </p:nvSpPr>
        <p:spPr>
          <a:xfrm>
            <a:off x="3478777" y="2817925"/>
            <a:ext cx="5234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LucidaSansTypewriter--Identity-H"/>
              </a:rPr>
              <a:t>ifstream</a:t>
            </a:r>
            <a:r>
              <a:rPr lang="en-US" sz="2800" b="1" dirty="0">
                <a:latin typeface="LucidaSansTypewriter--Identity-H"/>
              </a:rPr>
              <a:t> in( </a:t>
            </a:r>
            <a:r>
              <a:rPr lang="en-US" sz="2800" b="1" dirty="0">
                <a:latin typeface="LucidaSansTypewriter-Bd--Identity-H"/>
              </a:rPr>
              <a:t>"clients.txt"</a:t>
            </a:r>
            <a:r>
              <a:rPr lang="en-US" sz="2800" b="1" dirty="0">
                <a:latin typeface="LucidaSansTypewriter--Identity-H"/>
              </a:rPr>
              <a:t>, </a:t>
            </a:r>
            <a:r>
              <a:rPr lang="en-US" sz="2800" b="1" dirty="0" err="1">
                <a:highlight>
                  <a:srgbClr val="FFFF00"/>
                </a:highlight>
                <a:latin typeface="LucidaSansTypewriter-Bd--Identity-H"/>
              </a:rPr>
              <a:t>ios</a:t>
            </a:r>
            <a:r>
              <a:rPr lang="en-US" sz="2800" b="1" dirty="0">
                <a:highlight>
                  <a:srgbClr val="FFFF00"/>
                </a:highlight>
                <a:latin typeface="LucidaSansTypewriter-Bd--Identity-H"/>
              </a:rPr>
              <a:t>::in</a:t>
            </a:r>
            <a:r>
              <a:rPr lang="en-US" sz="2800" b="1" dirty="0">
                <a:latin typeface="LucidaSansTypewriter-Bd--Identity-H"/>
              </a:rPr>
              <a:t> </a:t>
            </a:r>
            <a:r>
              <a:rPr lang="en-US" sz="2800" b="1" dirty="0">
                <a:latin typeface="LucidaSansTypewriter--Identity-H"/>
              </a:rPr>
              <a:t>);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656D6-3C35-440C-9CE7-CBDC2C8BAA00}"/>
              </a:ext>
            </a:extLst>
          </p:cNvPr>
          <p:cNvSpPr/>
          <p:nvPr/>
        </p:nvSpPr>
        <p:spPr>
          <a:xfrm>
            <a:off x="1110420" y="3516856"/>
            <a:ext cx="689389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in(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::in);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48D05-5446-43DA-9650-CB682F14A4B7}"/>
              </a:ext>
            </a:extLst>
          </p:cNvPr>
          <p:cNvSpPr txBox="1"/>
          <p:nvPr/>
        </p:nvSpPr>
        <p:spPr>
          <a:xfrm>
            <a:off x="8489674" y="3970224"/>
            <a:ext cx="2729948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highlight>
                  <a:srgbClr val="FFFF00"/>
                </a:highlight>
              </a:rPr>
              <a:t>Before opening a file for input, the file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FFFF00"/>
                </a:highlight>
              </a:rPr>
              <a:t>MUST</a:t>
            </a:r>
            <a:r>
              <a:rPr lang="en-US" sz="2800" b="1" i="1" dirty="0">
                <a:highlight>
                  <a:srgbClr val="FFFF00"/>
                </a:highlight>
              </a:rPr>
              <a:t> exist!</a:t>
            </a:r>
          </a:p>
        </p:txBody>
      </p:sp>
    </p:spTree>
    <p:extLst>
      <p:ext uri="{BB962C8B-B14F-4D97-AF65-F5344CB8AC3E}">
        <p14:creationId xmlns:p14="http://schemas.microsoft.com/office/powerpoint/2010/main" val="205261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A96DB-215C-4D76-9B9A-05C0E9E3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9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B90-3AC6-4718-A775-47462C84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452437"/>
            <a:ext cx="4810125" cy="5953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E62A82-028C-4631-9A43-339048B99349}"/>
              </a:ext>
            </a:extLst>
          </p:cNvPr>
          <p:cNvSpPr/>
          <p:nvPr/>
        </p:nvSpPr>
        <p:spPr>
          <a:xfrm>
            <a:off x="669316" y="989125"/>
            <a:ext cx="5234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LucidaSansTypewriter--Identity-H"/>
              </a:rPr>
              <a:t>ifstream</a:t>
            </a:r>
            <a:r>
              <a:rPr lang="en-US" sz="2800" b="1" dirty="0">
                <a:latin typeface="LucidaSansTypewriter--Identity-H"/>
              </a:rPr>
              <a:t> in( </a:t>
            </a:r>
            <a:r>
              <a:rPr lang="en-US" sz="2800" b="1" dirty="0">
                <a:latin typeface="LucidaSansTypewriter-Bd--Identity-H"/>
              </a:rPr>
              <a:t>"</a:t>
            </a:r>
            <a:r>
              <a:rPr lang="en-US" sz="2800" b="1" dirty="0">
                <a:highlight>
                  <a:srgbClr val="FFFF00"/>
                </a:highlight>
                <a:latin typeface="LucidaSansTypewriter-Bd--Identity-H"/>
              </a:rPr>
              <a:t>clients.txt</a:t>
            </a:r>
            <a:r>
              <a:rPr lang="en-US" sz="2800" b="1" dirty="0">
                <a:latin typeface="LucidaSansTypewriter-Bd--Identity-H"/>
              </a:rPr>
              <a:t>"</a:t>
            </a:r>
            <a:r>
              <a:rPr lang="en-US" sz="2800" b="1" dirty="0">
                <a:latin typeface="LucidaSansTypewriter--Identity-H"/>
              </a:rPr>
              <a:t>, </a:t>
            </a:r>
            <a:r>
              <a:rPr lang="en-US" sz="2800" b="1" dirty="0" err="1">
                <a:latin typeface="LucidaSansTypewriter-Bd--Identity-H"/>
              </a:rPr>
              <a:t>ios</a:t>
            </a:r>
            <a:r>
              <a:rPr lang="en-US" sz="2800" b="1" dirty="0">
                <a:latin typeface="LucidaSansTypewriter-Bd--Identity-H"/>
              </a:rPr>
              <a:t>::in </a:t>
            </a:r>
            <a:r>
              <a:rPr lang="en-US" sz="2800" b="1" dirty="0">
                <a:latin typeface="LucidaSansTypewriter--Identity-H"/>
              </a:rPr>
              <a:t>);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57EFC-E00A-4B19-BC50-169D53351DFE}"/>
              </a:ext>
            </a:extLst>
          </p:cNvPr>
          <p:cNvSpPr/>
          <p:nvPr/>
        </p:nvSpPr>
        <p:spPr>
          <a:xfrm>
            <a:off x="2584174" y="1033668"/>
            <a:ext cx="1815548" cy="478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274AF-2AA8-4C8F-BFE2-83C649657812}"/>
              </a:ext>
            </a:extLst>
          </p:cNvPr>
          <p:cNvSpPr txBox="1"/>
          <p:nvPr/>
        </p:nvSpPr>
        <p:spPr>
          <a:xfrm>
            <a:off x="1147969" y="2669980"/>
            <a:ext cx="567689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Here you specify the path of file! </a:t>
            </a:r>
            <a:r>
              <a:rPr lang="en-US" sz="2000" b="1" dirty="0"/>
              <a:t>i.e.</a:t>
            </a:r>
            <a:r>
              <a:rPr lang="en-US" sz="2000" i="1" dirty="0"/>
              <a:t> path of location where the file resides</a:t>
            </a:r>
            <a:endParaRPr lang="en-US" sz="2000" b="1" i="1" dirty="0">
              <a:highlight>
                <a:srgbClr val="FFFF00"/>
              </a:highligh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E85AAF-1E76-483D-88C3-7EF3FC699AF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91948" y="1512345"/>
            <a:ext cx="0" cy="1157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D26FE3-596E-4CC4-9140-D76FBD32F320}"/>
              </a:ext>
            </a:extLst>
          </p:cNvPr>
          <p:cNvSpPr txBox="1"/>
          <p:nvPr/>
        </p:nvSpPr>
        <p:spPr>
          <a:xfrm>
            <a:off x="149086" y="3642778"/>
            <a:ext cx="6675782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no path is specified, instead only file name I written, then the compiler assumes that the file resides in your current project directory (folder where your C++ current project is created on disk)</a:t>
            </a:r>
          </a:p>
          <a:p>
            <a:pPr algn="ctr"/>
            <a:endParaRPr lang="en-US" sz="2000" b="1" i="1" dirty="0">
              <a:highlight>
                <a:srgbClr val="FFFF00"/>
              </a:highlight>
            </a:endParaRPr>
          </a:p>
          <a:p>
            <a:pPr algn="ctr"/>
            <a:r>
              <a:rPr lang="en-US" sz="2000" b="1" i="1" dirty="0">
                <a:highlight>
                  <a:srgbClr val="FFFF00"/>
                </a:highlight>
              </a:rPr>
              <a:t>See this figure to open that folder. Right click on Project and then choose “Open Folder in File Explorer” from the drop down menu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BA89F9-CB4A-4452-90DE-109DB7FDBE92}"/>
              </a:ext>
            </a:extLst>
          </p:cNvPr>
          <p:cNvSpPr/>
          <p:nvPr/>
        </p:nvSpPr>
        <p:spPr>
          <a:xfrm>
            <a:off x="6824868" y="5234609"/>
            <a:ext cx="675862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5202</Words>
  <Application>Microsoft Office PowerPoint</Application>
  <PresentationFormat>Widescreen</PresentationFormat>
  <Paragraphs>1081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LucidaSansTypewriter-Bd--Identity-H</vt:lpstr>
      <vt:lpstr>LucidaSansTypewriter--Identity-H</vt:lpstr>
      <vt:lpstr>LucidaSansTypewriterStd-Obl</vt:lpstr>
      <vt:lpstr>Office Theme</vt:lpstr>
      <vt:lpstr>Programming fundamentals</vt:lpstr>
      <vt:lpstr>Recap</vt:lpstr>
      <vt:lpstr>Stream</vt:lpstr>
      <vt:lpstr>PowerPoint Presentation</vt:lpstr>
      <vt:lpstr>PowerPoint Presentation</vt:lpstr>
      <vt:lpstr>File modes</vt:lpstr>
      <vt:lpstr>Opening a file for input</vt:lpstr>
      <vt:lpstr>Open a file (using ifstream)</vt:lpstr>
      <vt:lpstr>PowerPoint Presentation</vt:lpstr>
      <vt:lpstr>PowerPoint Presentation</vt:lpstr>
      <vt:lpstr>Closing a file</vt:lpstr>
      <vt:lpstr>Open function</vt:lpstr>
      <vt:lpstr>Open a file using open function</vt:lpstr>
      <vt:lpstr>Agenda</vt:lpstr>
      <vt:lpstr>Default modes for ifstream,ofstream,fstream</vt:lpstr>
      <vt:lpstr>PowerPoint Presentation</vt:lpstr>
      <vt:lpstr>Read from file</vt:lpstr>
      <vt:lpstr>Read from the file</vt:lpstr>
      <vt:lpstr>Read from the file</vt:lpstr>
      <vt:lpstr>Contd</vt:lpstr>
      <vt:lpstr>Contd</vt:lpstr>
      <vt:lpstr>Contd</vt:lpstr>
      <vt:lpstr>Write to a file</vt:lpstr>
      <vt:lpstr>PowerPoint Presentation</vt:lpstr>
      <vt:lpstr>Append to the same file</vt:lpstr>
      <vt:lpstr>PowerPoint Presentation</vt:lpstr>
      <vt:lpstr>PowerPoint Presentation</vt:lpstr>
      <vt:lpstr>Read/write from file</vt:lpstr>
      <vt:lpstr>PowerPoint Presentation</vt:lpstr>
      <vt:lpstr>PowerPoint Presentation</vt:lpstr>
      <vt:lpstr>What if we open fstream with both in and out mode</vt:lpstr>
      <vt:lpstr>Input is performed first, (then you cannot perform output with this object afterwards)</vt:lpstr>
      <vt:lpstr>Output is performed first, (then you cannot perform input with this object afterwards~it wont work as required!)</vt:lpstr>
      <vt:lpstr>Read and write (truncate mode) on same file with different objects</vt:lpstr>
      <vt:lpstr>PowerPoint Presentation</vt:lpstr>
      <vt:lpstr>PowerPoint Presentation</vt:lpstr>
      <vt:lpstr>Read and write (append mode) on same file with different objects</vt:lpstr>
      <vt:lpstr>PowerPoint Presentation</vt:lpstr>
      <vt:lpstr>PowerPoint Presentation</vt:lpstr>
      <vt:lpstr>Some useful functions related files</vt:lpstr>
      <vt:lpstr>Check if file exists (before reading)</vt:lpstr>
      <vt:lpstr>EOF character</vt:lpstr>
      <vt:lpstr>PowerPoint Presentation</vt:lpstr>
      <vt:lpstr>Write to a file based on some condition!</vt:lpstr>
      <vt:lpstr>Some content for extra practice</vt:lpstr>
      <vt:lpstr>Binary file</vt:lpstr>
      <vt:lpstr>Summary</vt:lpstr>
      <vt:lpstr>What if we open an exe file in notepad or any text editor?</vt:lpstr>
      <vt:lpstr>Binary vs text files</vt:lpstr>
      <vt:lpstr>Sequential vs random access</vt:lpstr>
      <vt:lpstr>File pointers (separate pointers for read and write)</vt:lpstr>
      <vt:lpstr>Streams and pointers associated with them</vt:lpstr>
      <vt:lpstr>Random access</vt:lpstr>
      <vt:lpstr>PowerPoint Presentation</vt:lpstr>
      <vt:lpstr>File streams and random access</vt:lpstr>
      <vt:lpstr>Seekg function’s form 1: seekg(long);</vt:lpstr>
      <vt:lpstr>Seekg form 2: seekg(offset, origin);</vt:lpstr>
      <vt:lpstr>IOS::BEG</vt:lpstr>
      <vt:lpstr>IOS::CUR</vt:lpstr>
      <vt:lpstr>IOS::END (offset must be a negative value! Because from end we always have to move backward!)</vt:lpstr>
      <vt:lpstr>Why stringstreams are useful?</vt:lpstr>
      <vt:lpstr>String stream</vt:lpstr>
      <vt:lpstr>String stream: example</vt:lpstr>
      <vt:lpstr>String stream: example</vt:lpstr>
      <vt:lpstr>String stream: example</vt:lpstr>
      <vt:lpstr>String stream: example</vt:lpstr>
      <vt:lpstr>String stream: example</vt:lpstr>
      <vt:lpstr>String stream: example</vt:lpstr>
      <vt:lpstr>Usefulness</vt:lpstr>
      <vt:lpstr>Convert stringstream to string</vt:lpstr>
      <vt:lpstr>Parse input: convert from string to other data type</vt:lpstr>
      <vt:lpstr>Parse input: when there are varying number of elements on each line</vt:lpstr>
      <vt:lpstr>Parse input: extract words that are delimited by comma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Nauman Warraich</dc:creator>
  <cp:lastModifiedBy>Harry Armington</cp:lastModifiedBy>
  <cp:revision>657</cp:revision>
  <cp:lastPrinted>2019-09-15T17:17:36Z</cp:lastPrinted>
  <dcterms:created xsi:type="dcterms:W3CDTF">2019-09-13T16:36:02Z</dcterms:created>
  <dcterms:modified xsi:type="dcterms:W3CDTF">2020-05-18T05:16:56Z</dcterms:modified>
</cp:coreProperties>
</file>