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0" r:id="rId3"/>
    <p:sldId id="538" r:id="rId4"/>
    <p:sldId id="637" r:id="rId5"/>
    <p:sldId id="638" r:id="rId6"/>
    <p:sldId id="639" r:id="rId7"/>
    <p:sldId id="640" r:id="rId8"/>
    <p:sldId id="641" r:id="rId9"/>
    <p:sldId id="564" r:id="rId10"/>
    <p:sldId id="642" r:id="rId11"/>
    <p:sldId id="643" r:id="rId12"/>
    <p:sldId id="646" r:id="rId13"/>
    <p:sldId id="647" r:id="rId14"/>
    <p:sldId id="648" r:id="rId15"/>
    <p:sldId id="645" r:id="rId16"/>
    <p:sldId id="644" r:id="rId17"/>
  </p:sldIdLst>
  <p:sldSz cx="12192000" cy="6858000"/>
  <p:notesSz cx="9601200" cy="73152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ECE"/>
    <a:srgbClr val="FCAFA2"/>
    <a:srgbClr val="E39391"/>
    <a:srgbClr val="71C1BF"/>
    <a:srgbClr val="C068AF"/>
    <a:srgbClr val="A5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63DC6-BFB1-4DB3-8BD9-EBE85774A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97B5-AC0D-4F0E-9FE2-94E071CA1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989B02-B486-4123-B917-47FE77C9084C}" type="datetimeFigureOut">
              <a:rPr lang="en-RW" smtClean="0"/>
              <a:t>05/18/2020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A24D-B66C-43F8-8369-159052C481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36AE-904C-47EC-8F7A-4487A1AECF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79E4C5-D7EC-4C04-8917-809BC50FA0C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4354372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1752C-3C2E-4DFF-901A-0724505B9891}" type="datetimeFigureOut">
              <a:rPr lang="en-RW" smtClean="0"/>
              <a:t>05/18/2020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21FE48-8834-4F9D-8EF1-C31ACD56AD4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48597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2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841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6A5-B71B-4EDB-8BB2-8EA9F33E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ECBF-A10C-4CA8-8F16-45BE0827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9CB-ABA7-4D18-B23E-24A0309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1CC2-375A-43C2-B54C-06166A88DD25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5C6-104E-4766-96E7-5ECE7FA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06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352-298F-49F4-AF82-223C1B9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EE38-F5B2-4F9F-92AD-B5090E78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00F-239F-4E89-9956-C6D3BB7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085C-22D9-4973-AB13-7E23D2D2F391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425-EC2A-4BBB-B7F6-328BF21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102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CA580-3E14-4733-A1EC-890637F9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601-2F83-4884-B64A-B964B5B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B86-9439-49F1-95F0-837B6255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880E-3711-4A83-A9F0-C8D44DF8659E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4D3-EFF4-4807-8515-1845F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173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B2C-00D9-4EA9-A46A-C5ABDC3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9FA6-0340-445B-B092-915F48F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4FCD-7596-4A29-B67E-D82356D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9BB-5CC9-4B93-B1A6-9BFD523D06C7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25E-33C1-423E-B547-854A4B0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85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94-C370-4767-8BA3-EED7264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F93F-D78B-489F-B742-9A286857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0CA-ECF5-4FBB-BD16-7CDCC21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C7EC-F785-4EB0-9D87-19A46F231166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86C-9A7B-444C-8E5E-C246AB4A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4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902-4EDF-408A-B392-281E9AD0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649D-BE32-40DA-B4AB-139526A69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9DBA-7518-4F83-8F70-AA38F53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20BA-B50B-445D-8A31-9FDCF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B6C0-305B-4B67-A451-48FED8A9F7E6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382-C57B-46D3-8FF0-2DC8C749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58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272-1DCE-411E-8CB6-77584791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0E9-60F3-478E-8E58-02DF12D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65CB-6866-4FFF-B09E-BEE052D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4CCB-5B47-4623-93F4-0F986CEB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957C-81EB-44B7-9AFB-A99961A3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FA36-1527-4EDE-9751-D4F7B7C7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D3A-6854-42E0-B0BD-16C1ACDB3B51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EFF4-E10A-4754-8381-31DFB89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04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97A-D5CB-4B64-9263-53F15B4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AEB-54B0-4DDB-9ED1-D387791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A3A-B418-4655-8F19-A6D0A1D0AFBC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BB57-A18F-4109-807A-BFB36F0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26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4A44-EB8F-4F0E-8A4B-BFA9E5F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3CA-3CB2-4ADF-AFF2-04C413F5AFFA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9D14-9F96-4B22-AACD-FD9B780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369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DCD-E54E-4C73-ADD7-39DCDE9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E3F5-818D-49DD-91D5-597FED5E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50BB-7DC4-4146-A558-4519BA58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2E37-DF7A-4164-B19E-3D0B6C5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898-44DF-464E-A38F-BB6B5CA4F63C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214-8839-4E80-B705-EDBA07A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66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47A-7A76-4439-9DF6-88D1AD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EA98-5C91-4276-B974-04C901132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78E-3F16-4228-A0DE-2F714BDE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4825-159B-4AA1-B5B9-707ACBE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2E3D-B2A7-4876-A27D-B46F0A63BB5F}" type="datetime8">
              <a:rPr lang="en-RW" smtClean="0"/>
              <a:t>05/18/2020 14:56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FAB7-2432-4C7F-8866-CA71D44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6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C6023-CD1F-4364-994A-49572CA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R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ED97-2F41-4B64-AD85-692DFBB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108"/>
            <a:ext cx="10515600" cy="457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611E-02A6-4AE8-84DD-F05DF214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400-31F5-454D-8985-E7A1D227F386}" type="datetime8">
              <a:rPr lang="en-RW" smtClean="0"/>
              <a:t>05/18/2020 14:56</a:t>
            </a:fld>
            <a:endParaRPr lang="en-R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44A-883B-4DE9-9913-7AC35D00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354-0F4F-4118-983A-17CBBA946E76}" type="slidenum">
              <a:rPr lang="en-RW" smtClean="0"/>
              <a:pPr/>
              <a:t>‹#›</a:t>
            </a:fld>
            <a:endParaRPr lang="en-R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A46A-6035-41F1-B31F-6B072AC249DB}"/>
              </a:ext>
            </a:extLst>
          </p:cNvPr>
          <p:cNvSpPr/>
          <p:nvPr userDrawn="1"/>
        </p:nvSpPr>
        <p:spPr>
          <a:xfrm>
            <a:off x="0" y="0"/>
            <a:ext cx="8464731" cy="2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E333-41A0-4EF2-BB31-6DAB38E5D233}"/>
              </a:ext>
            </a:extLst>
          </p:cNvPr>
          <p:cNvSpPr/>
          <p:nvPr userDrawn="1"/>
        </p:nvSpPr>
        <p:spPr>
          <a:xfrm>
            <a:off x="8464731" y="-633"/>
            <a:ext cx="3727269" cy="221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D3A76-6AA7-4C51-BDCB-5F56475EB514}"/>
              </a:ext>
            </a:extLst>
          </p:cNvPr>
          <p:cNvSpPr/>
          <p:nvPr userDrawn="1"/>
        </p:nvSpPr>
        <p:spPr>
          <a:xfrm rot="16200000" flipH="1">
            <a:off x="895439" y="-895439"/>
            <a:ext cx="220802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A7633-47B9-48F0-B25D-F27B1A7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97" y="246926"/>
            <a:ext cx="1359804" cy="1359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E20FD-5F89-4FB8-8499-63B7D05DD7BE}"/>
              </a:ext>
            </a:extLst>
          </p:cNvPr>
          <p:cNvCxnSpPr/>
          <p:nvPr userDrawn="1"/>
        </p:nvCxnSpPr>
        <p:spPr>
          <a:xfrm>
            <a:off x="0" y="6333719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object-cla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E49-EF0C-4CA0-8E37-E39E4C9B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79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fundamentals</a:t>
            </a:r>
            <a:endParaRPr lang="en-R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EC75-FBCE-4173-A007-BA1EBF8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43FCD-FD3C-4A49-AC50-77F16500E573}"/>
              </a:ext>
            </a:extLst>
          </p:cNvPr>
          <p:cNvSpPr txBox="1">
            <a:spLocks/>
          </p:cNvSpPr>
          <p:nvPr/>
        </p:nvSpPr>
        <p:spPr>
          <a:xfrm>
            <a:off x="750278" y="3429000"/>
            <a:ext cx="10716065" cy="140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Lecture 25: Structures (structs)</a:t>
            </a:r>
            <a:endParaRPr lang="en-RW" sz="4400" dirty="0"/>
          </a:p>
        </p:txBody>
      </p:sp>
    </p:spTree>
    <p:extLst>
      <p:ext uri="{BB962C8B-B14F-4D97-AF65-F5344CB8AC3E}">
        <p14:creationId xmlns:p14="http://schemas.microsoft.com/office/powerpoint/2010/main" val="1211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54B40-61ED-46B7-9F12-A61F8591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10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01B01-FED4-4F15-9EFF-E17CB4B3678E}"/>
              </a:ext>
            </a:extLst>
          </p:cNvPr>
          <p:cNvSpPr/>
          <p:nvPr/>
        </p:nvSpPr>
        <p:spPr>
          <a:xfrm>
            <a:off x="1404730" y="1659285"/>
            <a:ext cx="95680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members of structure variable is accessed using a </a:t>
            </a:r>
            <a:r>
              <a:rPr lang="en-US" sz="2800" dirty="0">
                <a:highlight>
                  <a:srgbClr val="FFFF00"/>
                </a:highlight>
              </a:rPr>
              <a:t>dot (.) operator.</a:t>
            </a:r>
          </a:p>
          <a:p>
            <a:endParaRPr lang="en-US" sz="2800" dirty="0"/>
          </a:p>
          <a:p>
            <a:r>
              <a:rPr lang="en-US" sz="2800" dirty="0"/>
              <a:t>Suppose, you want to access age of structure variable bill and assign it 50 to it. You can perform this task by using following code below:</a:t>
            </a:r>
          </a:p>
          <a:p>
            <a:endParaRPr lang="en-US" sz="2800" dirty="0"/>
          </a:p>
          <a:p>
            <a:r>
              <a:rPr lang="en-US" sz="2800" dirty="0" err="1"/>
              <a:t>bill.age</a:t>
            </a:r>
            <a:r>
              <a:rPr lang="en-US" sz="2800" dirty="0"/>
              <a:t> = 50;</a:t>
            </a:r>
          </a:p>
        </p:txBody>
      </p:sp>
    </p:spTree>
    <p:extLst>
      <p:ext uri="{BB962C8B-B14F-4D97-AF65-F5344CB8AC3E}">
        <p14:creationId xmlns:p14="http://schemas.microsoft.com/office/powerpoint/2010/main" val="196944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0F03-BE44-4FF0-91EE-5FA21B80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11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F54D7-9777-4161-92E5-46EB6349A6FF}"/>
              </a:ext>
            </a:extLst>
          </p:cNvPr>
          <p:cNvSpPr/>
          <p:nvPr/>
        </p:nvSpPr>
        <p:spPr>
          <a:xfrm>
            <a:off x="172278" y="50164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name[50];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37AAE-2638-4B8C-AE9F-E9E6EFFE8470}"/>
              </a:ext>
            </a:extLst>
          </p:cNvPr>
          <p:cNvSpPr/>
          <p:nvPr/>
        </p:nvSpPr>
        <p:spPr>
          <a:xfrm>
            <a:off x="4347127" y="260732"/>
            <a:ext cx="76630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p1;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name: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p1.name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age: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p1.age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salary: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p1.salary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nDisplaying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Information."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p1.name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p1.age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"Salary: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p1.salary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24F28-4FB8-426D-89E8-E97DE5A6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3" y="3215387"/>
            <a:ext cx="3581814" cy="28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Array of 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75007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04EF-B433-4D84-AA1B-67449D78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 can also make an array of structures. In the first example in structures, we stored the data of 3 persons. Now suppose we need to store the data of 100 such persons. Declaring 100 separate variables of the structure is definitely not a good option. For that, we need to create an array of structures.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F8A15-AFD9-4C88-9344-2EBE5888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6025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6CF5-D865-4BE4-9004-145F4408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14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0D3186-2E96-42D0-948E-76C5DC32BACA}"/>
              </a:ext>
            </a:extLst>
          </p:cNvPr>
          <p:cNvSpPr/>
          <p:nvPr/>
        </p:nvSpPr>
        <p:spPr>
          <a:xfrm>
            <a:off x="437322" y="40261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name[50];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019CC-AB22-46B5-A23A-971FBC231EF6}"/>
              </a:ext>
            </a:extLst>
          </p:cNvPr>
          <p:cNvSpPr/>
          <p:nvPr/>
        </p:nvSpPr>
        <p:spPr>
          <a:xfrm>
            <a:off x="5562600" y="-106958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p1[5];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 {                  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"Person"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].name;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].age;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salary"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].salary;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"Person"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"Details"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].name;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].age;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p1[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].salary;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A79B30B2-9683-4B8F-94D6-D5DCE930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34857"/>
              </p:ext>
            </p:extLst>
          </p:nvPr>
        </p:nvGraphicFramePr>
        <p:xfrm>
          <a:off x="533400" y="3907027"/>
          <a:ext cx="464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93148691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482954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p1[0]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p1[1]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p1[2]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p1[3]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p1[4]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5DCD9D-545C-493E-9643-5F6BD10BEA01}"/>
              </a:ext>
            </a:extLst>
          </p:cNvPr>
          <p:cNvSpPr txBox="1"/>
          <p:nvPr/>
        </p:nvSpPr>
        <p:spPr>
          <a:xfrm>
            <a:off x="636104" y="5430365"/>
            <a:ext cx="424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Contents of an array would be a struct</a:t>
            </a:r>
          </a:p>
        </p:txBody>
      </p:sp>
    </p:spTree>
    <p:extLst>
      <p:ext uri="{BB962C8B-B14F-4D97-AF65-F5344CB8AC3E}">
        <p14:creationId xmlns:p14="http://schemas.microsoft.com/office/powerpoint/2010/main" val="133184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Structs and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92830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7BC9-9D14-4859-8F0A-ABD987F5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16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787FE-EF78-4D5D-9244-F6CA30CF089C}"/>
              </a:ext>
            </a:extLst>
          </p:cNvPr>
          <p:cNvSpPr/>
          <p:nvPr/>
        </p:nvSpPr>
        <p:spPr>
          <a:xfrm>
            <a:off x="371061" y="628233"/>
            <a:ext cx="6096000" cy="56015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name[50];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display(</a:t>
            </a:r>
            <a:r>
              <a:rPr lang="en-US" sz="20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nDisplaying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Information."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"Salary: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8B560-2048-4F39-8ED0-F2B8974D3036}"/>
              </a:ext>
            </a:extLst>
          </p:cNvPr>
          <p:cNvSpPr/>
          <p:nvPr/>
        </p:nvSpPr>
        <p:spPr>
          <a:xfrm>
            <a:off x="6824870" y="1633769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p1;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name: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p1.name;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age: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p1.age;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salary: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p1.salary;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display(p1);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6434-7302-4343-A808-ED81EFB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AAE-7E78-4138-9352-6001A2EF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786117"/>
            <a:ext cx="10515600" cy="457023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Random access in files</a:t>
            </a:r>
          </a:p>
          <a:p>
            <a:pPr lvl="1"/>
            <a:r>
              <a:rPr lang="en-US" sz="2400" dirty="0" err="1"/>
              <a:t>Seekg</a:t>
            </a:r>
            <a:r>
              <a:rPr lang="en-US" sz="2400" dirty="0"/>
              <a:t> and </a:t>
            </a:r>
            <a:r>
              <a:rPr lang="en-US" sz="2400" dirty="0" err="1"/>
              <a:t>seekp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2EDA-3A08-4C6F-B326-781247A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790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189-644E-4A87-9E0A-CA852A8C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D055-D611-45AC-970D-6B739D29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35ACD-3E3B-4034-8555-A78720E5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36674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85ED-D527-44CF-908C-350154A6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C50D-D76A-419D-9515-44038924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Sometimes it is useful to have a collection of values of different types and to n as a single item.</a:t>
            </a:r>
          </a:p>
          <a:p>
            <a:r>
              <a:rPr lang="en-US" dirty="0"/>
              <a:t>Structure is a collection of variables of different data types under a single name. It is similar to a </a:t>
            </a:r>
            <a:r>
              <a:rPr lang="en-US" dirty="0">
                <a:hlinkClick r:id="rId2" tooltip="C++ cla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r>
              <a:rPr lang="en-US" dirty="0"/>
              <a:t> in that, both holds a collection of data of different data types.</a:t>
            </a:r>
          </a:p>
          <a:p>
            <a:r>
              <a:rPr lang="en-US" b="1" dirty="0"/>
              <a:t>For example: </a:t>
            </a:r>
            <a:r>
              <a:rPr lang="en-US" dirty="0"/>
              <a:t>You want to store some information about a person: his/her name, citizenship number and salary. You can easily create different variables 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name, </a:t>
            </a:r>
            <a:r>
              <a:rPr lang="en-US" dirty="0" err="1">
                <a:highlight>
                  <a:srgbClr val="FFFF00"/>
                </a:highlight>
              </a:rPr>
              <a:t>citNo</a:t>
            </a:r>
            <a:r>
              <a:rPr lang="en-US" dirty="0">
                <a:highlight>
                  <a:srgbClr val="FFFF00"/>
                </a:highlight>
              </a:rPr>
              <a:t>, salary </a:t>
            </a:r>
          </a:p>
          <a:p>
            <a:r>
              <a:rPr lang="en-US" dirty="0"/>
              <a:t>to store these information separately.</a:t>
            </a:r>
          </a:p>
          <a:p>
            <a:r>
              <a:rPr lang="en-US" dirty="0"/>
              <a:t>However, in the future, you would want to store information about multiple persons. </a:t>
            </a:r>
          </a:p>
          <a:p>
            <a:r>
              <a:rPr lang="en-US" dirty="0"/>
              <a:t>Now, you'd need to create different variables for each information per person: 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name1, citNo1, salary1, </a:t>
            </a:r>
            <a:r>
              <a:rPr lang="en-US" dirty="0">
                <a:highlight>
                  <a:srgbClr val="FECECE"/>
                </a:highlight>
              </a:rPr>
              <a:t>name2, citNo2, salary2…..</a:t>
            </a:r>
          </a:p>
          <a:p>
            <a:r>
              <a:rPr lang="en-US" dirty="0"/>
              <a:t>You can easily visualize how big and messy the code would look</a:t>
            </a:r>
            <a:endParaRPr lang="en-US" dirty="0">
              <a:highlight>
                <a:srgbClr val="FECECE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10EE4-09BD-452E-A56C-9ED9CF4D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493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8C0F-C770-4447-B124-C4A6EB35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118458"/>
            <a:ext cx="10515600" cy="5420454"/>
          </a:xfrm>
        </p:spPr>
        <p:txBody>
          <a:bodyPr>
            <a:normAutofit/>
          </a:bodyPr>
          <a:lstStyle/>
          <a:p>
            <a:r>
              <a:rPr lang="en-US" sz="2800" dirty="0"/>
              <a:t>A better approach will be to have a collection of all related information under a single name Person, and use it for every person. Now, the code looks much cleaner, readable and efficient as well.</a:t>
            </a:r>
          </a:p>
          <a:p>
            <a:endParaRPr lang="en-US" sz="2800" dirty="0"/>
          </a:p>
          <a:p>
            <a:r>
              <a:rPr lang="en-US" sz="2800" dirty="0"/>
              <a:t>This collection of all related information under a single name Person is a </a:t>
            </a:r>
            <a:r>
              <a:rPr lang="en-US" sz="2800" dirty="0">
                <a:highlight>
                  <a:srgbClr val="FFFF00"/>
                </a:highlight>
              </a:rPr>
              <a:t>structure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5883-31C3-4394-B327-23E1281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93961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0C2B-16E4-41A7-B030-F787B6EF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6" y="372697"/>
            <a:ext cx="10515600" cy="771344"/>
          </a:xfrm>
        </p:spPr>
        <p:txBody>
          <a:bodyPr/>
          <a:lstStyle/>
          <a:p>
            <a:r>
              <a:rPr lang="en-US" dirty="0"/>
              <a:t>How to define struct?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6AAE6-9887-462D-A25A-CD852831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21BCB3-57B6-4938-927C-15BD743AB188}"/>
              </a:ext>
            </a:extLst>
          </p:cNvPr>
          <p:cNvSpPr/>
          <p:nvPr/>
        </p:nvSpPr>
        <p:spPr>
          <a:xfrm>
            <a:off x="626165" y="1144041"/>
            <a:ext cx="101876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>
                <a:highlight>
                  <a:srgbClr val="FFFF00"/>
                </a:highlight>
              </a:rPr>
              <a:t>struct keyword </a:t>
            </a:r>
            <a:r>
              <a:rPr lang="en-US" sz="2400" dirty="0"/>
              <a:t>defines a structure type followed by an identifier (name of the structure).</a:t>
            </a:r>
          </a:p>
          <a:p>
            <a:endParaRPr lang="en-US" sz="2400" dirty="0"/>
          </a:p>
          <a:p>
            <a:r>
              <a:rPr lang="en-US" sz="2400" dirty="0"/>
              <a:t>Then inside the </a:t>
            </a:r>
            <a:r>
              <a:rPr lang="en-US" sz="2400" dirty="0">
                <a:highlight>
                  <a:srgbClr val="00FFFF"/>
                </a:highlight>
              </a:rPr>
              <a:t>curly braces</a:t>
            </a:r>
            <a:r>
              <a:rPr lang="en-US" sz="2400" dirty="0"/>
              <a:t>, you can declare one or more members (declare variables inside curly braces) of that structure. For example:</a:t>
            </a:r>
          </a:p>
          <a:p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struct</a:t>
            </a:r>
            <a:r>
              <a:rPr lang="en-US" sz="2400" dirty="0"/>
              <a:t> Person</a:t>
            </a:r>
          </a:p>
          <a:p>
            <a:r>
              <a:rPr lang="en-US" sz="2400" dirty="0">
                <a:highlight>
                  <a:srgbClr val="00FFFF"/>
                </a:highlight>
              </a:rPr>
              <a:t>{</a:t>
            </a:r>
          </a:p>
          <a:p>
            <a:r>
              <a:rPr lang="en-US" sz="2400" dirty="0"/>
              <a:t>    char name[50];</a:t>
            </a:r>
          </a:p>
          <a:p>
            <a:r>
              <a:rPr lang="en-US" sz="2400" dirty="0"/>
              <a:t>    int age;</a:t>
            </a:r>
          </a:p>
          <a:p>
            <a:r>
              <a:rPr lang="en-US" sz="2400" dirty="0"/>
              <a:t>    float salary;</a:t>
            </a:r>
          </a:p>
          <a:p>
            <a:r>
              <a:rPr lang="en-US" sz="2400" dirty="0">
                <a:highlight>
                  <a:srgbClr val="00FFFF"/>
                </a:highlight>
              </a:rPr>
              <a:t>};</a:t>
            </a:r>
          </a:p>
          <a:p>
            <a:r>
              <a:rPr lang="en-US" sz="2400" dirty="0"/>
              <a:t>Here a structure person is defined which has three members: name, age and salary.</a:t>
            </a: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9E981AAB-709A-4769-86A5-38963AF7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12431"/>
              </p:ext>
            </p:extLst>
          </p:nvPr>
        </p:nvGraphicFramePr>
        <p:xfrm>
          <a:off x="4412974" y="3655236"/>
          <a:ext cx="4532244" cy="90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48">
                  <a:extLst>
                    <a:ext uri="{9D8B030D-6E8A-4147-A177-3AD203B41FA5}">
                      <a16:colId xmlns:a16="http://schemas.microsoft.com/office/drawing/2014/main" val="212965268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3905661308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1120662262"/>
                    </a:ext>
                  </a:extLst>
                </a:gridCol>
              </a:tblGrid>
              <a:tr h="5119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name[50]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4684"/>
                  </a:ext>
                </a:extLst>
              </a:tr>
              <a:tr h="33852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8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7600-4C64-4F3B-8CA9-75E74D0F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4"/>
            <a:ext cx="10515600" cy="5380698"/>
          </a:xfrm>
        </p:spPr>
        <p:txBody>
          <a:bodyPr/>
          <a:lstStyle/>
          <a:p>
            <a:r>
              <a:rPr lang="en-US" dirty="0"/>
              <a:t>Structure definition is only the blueprint for the creating of variables. You can imagine it as a datatype. When you define an integer as below: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ECECE"/>
                </a:highlight>
              </a:rPr>
              <a:t>int foo;</a:t>
            </a:r>
          </a:p>
          <a:p>
            <a:r>
              <a:rPr lang="en-US" dirty="0"/>
              <a:t>The int specifies that, variable foo can hold integer element only. </a:t>
            </a:r>
          </a:p>
          <a:p>
            <a:r>
              <a:rPr lang="en-US" dirty="0"/>
              <a:t>Similarly, structure definition only specifies that, what property a structure variable holds when it is defined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F5B6D-E3E2-4A4C-8A3A-ED47197D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A5760-5D10-4436-9FC7-D9750B39E350}"/>
              </a:ext>
            </a:extLst>
          </p:cNvPr>
          <p:cNvSpPr/>
          <p:nvPr/>
        </p:nvSpPr>
        <p:spPr>
          <a:xfrm>
            <a:off x="4850425" y="3774421"/>
            <a:ext cx="1271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highlight>
                  <a:srgbClr val="FECECE"/>
                </a:highlight>
              </a:rPr>
              <a:t>int </a:t>
            </a:r>
            <a:r>
              <a:rPr lang="en-US" sz="3200" dirty="0">
                <a:highlight>
                  <a:srgbClr val="00FFFF"/>
                </a:highlight>
              </a:rPr>
              <a:t>foo</a:t>
            </a:r>
            <a:endParaRPr lang="en-US" sz="3200" dirty="0">
              <a:highlight>
                <a:srgbClr val="FECECE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53C00-F08E-466B-98DA-500B8E052310}"/>
              </a:ext>
            </a:extLst>
          </p:cNvPr>
          <p:cNvSpPr/>
          <p:nvPr/>
        </p:nvSpPr>
        <p:spPr>
          <a:xfrm>
            <a:off x="4529631" y="4475422"/>
            <a:ext cx="1913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highlight>
                  <a:srgbClr val="FECECE"/>
                </a:highlight>
              </a:rPr>
              <a:t>Person </a:t>
            </a:r>
            <a:r>
              <a:rPr lang="en-US" sz="3200" dirty="0">
                <a:highlight>
                  <a:srgbClr val="00FFFF"/>
                </a:highlight>
              </a:rPr>
              <a:t>bill</a:t>
            </a:r>
          </a:p>
        </p:txBody>
      </p:sp>
    </p:spTree>
    <p:extLst>
      <p:ext uri="{BB962C8B-B14F-4D97-AF65-F5344CB8AC3E}">
        <p14:creationId xmlns:p14="http://schemas.microsoft.com/office/powerpoint/2010/main" val="295641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7600-4C64-4F3B-8CA9-75E74D0F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4"/>
            <a:ext cx="10515600" cy="5380698"/>
          </a:xfrm>
        </p:spPr>
        <p:txBody>
          <a:bodyPr/>
          <a:lstStyle/>
          <a:p>
            <a:r>
              <a:rPr lang="en-US" b="1" i="1" dirty="0"/>
              <a:t>When a structure is created, no memory is allocated.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F5B6D-E3E2-4A4C-8A3A-ED47197D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8</a:t>
            </a:fld>
            <a:endParaRPr lang="en-R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A5760-5D10-4436-9FC7-D9750B39E350}"/>
              </a:ext>
            </a:extLst>
          </p:cNvPr>
          <p:cNvSpPr/>
          <p:nvPr/>
        </p:nvSpPr>
        <p:spPr>
          <a:xfrm>
            <a:off x="5022703" y="1415534"/>
            <a:ext cx="1271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highlight>
                  <a:srgbClr val="FECECE"/>
                </a:highlight>
              </a:rPr>
              <a:t>int </a:t>
            </a:r>
            <a:r>
              <a:rPr lang="en-US" sz="3200" dirty="0">
                <a:highlight>
                  <a:srgbClr val="00FFFF"/>
                </a:highlight>
              </a:rPr>
              <a:t>foo</a:t>
            </a:r>
            <a:endParaRPr lang="en-US" sz="3200" dirty="0">
              <a:highlight>
                <a:srgbClr val="FECECE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53C00-F08E-466B-98DA-500B8E052310}"/>
              </a:ext>
            </a:extLst>
          </p:cNvPr>
          <p:cNvSpPr/>
          <p:nvPr/>
        </p:nvSpPr>
        <p:spPr>
          <a:xfrm>
            <a:off x="4701909" y="2116535"/>
            <a:ext cx="1913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highlight>
                  <a:srgbClr val="FECECE"/>
                </a:highlight>
              </a:rPr>
              <a:t>Person </a:t>
            </a:r>
            <a:r>
              <a:rPr lang="en-US" sz="3200" dirty="0">
                <a:highlight>
                  <a:srgbClr val="00FFFF"/>
                </a:highlight>
              </a:rPr>
              <a:t>bill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F80CAE-FD1F-4458-8FE7-E5BB9B9C292F}"/>
              </a:ext>
            </a:extLst>
          </p:cNvPr>
          <p:cNvSpPr/>
          <p:nvPr/>
        </p:nvSpPr>
        <p:spPr>
          <a:xfrm>
            <a:off x="1219200" y="317068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struct</a:t>
            </a:r>
            <a:r>
              <a:rPr lang="en-US" sz="2400" dirty="0"/>
              <a:t> Person</a:t>
            </a:r>
          </a:p>
          <a:p>
            <a:r>
              <a:rPr lang="en-US" sz="2400" dirty="0">
                <a:highlight>
                  <a:srgbClr val="00FFFF"/>
                </a:highlight>
              </a:rPr>
              <a:t>{</a:t>
            </a:r>
          </a:p>
          <a:p>
            <a:r>
              <a:rPr lang="en-US" sz="2400" dirty="0"/>
              <a:t>    char name[50];</a:t>
            </a:r>
          </a:p>
          <a:p>
            <a:r>
              <a:rPr lang="en-US" sz="2400" dirty="0"/>
              <a:t>    int age;</a:t>
            </a:r>
          </a:p>
          <a:p>
            <a:r>
              <a:rPr lang="en-US" sz="2400" dirty="0"/>
              <a:t>    float salary;</a:t>
            </a:r>
          </a:p>
          <a:p>
            <a:r>
              <a:rPr lang="en-US" sz="2400" dirty="0">
                <a:highlight>
                  <a:srgbClr val="00FFFF"/>
                </a:highlight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7392B-20F3-4802-945C-9F47F63842EF}"/>
              </a:ext>
            </a:extLst>
          </p:cNvPr>
          <p:cNvSpPr/>
          <p:nvPr/>
        </p:nvSpPr>
        <p:spPr>
          <a:xfrm>
            <a:off x="4701909" y="3722740"/>
            <a:ext cx="6096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/>
              <a:t>memory of float is 4 bytes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memory of int is 4 bytes 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memory of char is 1 byte. 50 cells array has 50 bytes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523F020-6840-447D-855A-31C41A61A58B}"/>
              </a:ext>
            </a:extLst>
          </p:cNvPr>
          <p:cNvSpPr/>
          <p:nvPr/>
        </p:nvSpPr>
        <p:spPr>
          <a:xfrm>
            <a:off x="3803375" y="4041913"/>
            <a:ext cx="728869" cy="715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40E64-4E09-4FB0-ACE4-8F32A895775B}"/>
              </a:ext>
            </a:extLst>
          </p:cNvPr>
          <p:cNvSpPr/>
          <p:nvPr/>
        </p:nvSpPr>
        <p:spPr>
          <a:xfrm>
            <a:off x="4532244" y="5549899"/>
            <a:ext cx="7042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euclid_circular_a"/>
              </a:rPr>
              <a:t>58 bytes of memory</a:t>
            </a:r>
            <a:r>
              <a:rPr lang="en-US" sz="2000" dirty="0">
                <a:latin typeface="euclid_circular_a"/>
              </a:rPr>
              <a:t> is allocated for structure variable </a:t>
            </a:r>
            <a:r>
              <a:rPr lang="en-US" sz="2000" dirty="0">
                <a:latin typeface="Droid Sans Mono"/>
              </a:rPr>
              <a:t>bill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92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How to access members of a structure?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9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71655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1087</Words>
  <Application>Microsoft Office PowerPoint</Application>
  <PresentationFormat>Widescreen</PresentationFormat>
  <Paragraphs>190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Droid Sans Mono</vt:lpstr>
      <vt:lpstr>euclid_circular_a</vt:lpstr>
      <vt:lpstr>Office Theme</vt:lpstr>
      <vt:lpstr>Programming fundamentals</vt:lpstr>
      <vt:lpstr>Recap</vt:lpstr>
      <vt:lpstr>Agenda</vt:lpstr>
      <vt:lpstr>Introduction</vt:lpstr>
      <vt:lpstr>PowerPoint Presentation</vt:lpstr>
      <vt:lpstr>How to define struct?</vt:lpstr>
      <vt:lpstr>PowerPoint Presentation</vt:lpstr>
      <vt:lpstr>PowerPoint Presentation</vt:lpstr>
      <vt:lpstr>How to access members of a structure?</vt:lpstr>
      <vt:lpstr>PowerPoint Presentation</vt:lpstr>
      <vt:lpstr>PowerPoint Presentation</vt:lpstr>
      <vt:lpstr>Array of structs</vt:lpstr>
      <vt:lpstr>PowerPoint Presentation</vt:lpstr>
      <vt:lpstr>PowerPoint Presentation</vt:lpstr>
      <vt:lpstr>Structs and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Nauman Warraich</dc:creator>
  <cp:lastModifiedBy>Harry Armington</cp:lastModifiedBy>
  <cp:revision>685</cp:revision>
  <cp:lastPrinted>2019-09-15T17:17:36Z</cp:lastPrinted>
  <dcterms:created xsi:type="dcterms:W3CDTF">2019-09-13T16:36:02Z</dcterms:created>
  <dcterms:modified xsi:type="dcterms:W3CDTF">2020-05-18T11:16:42Z</dcterms:modified>
</cp:coreProperties>
</file>