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0" r:id="rId3"/>
    <p:sldId id="372" r:id="rId4"/>
    <p:sldId id="371" r:id="rId5"/>
    <p:sldId id="373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1" r:id="rId14"/>
    <p:sldId id="389" r:id="rId15"/>
    <p:sldId id="382" r:id="rId16"/>
    <p:sldId id="383" r:id="rId17"/>
    <p:sldId id="384" r:id="rId18"/>
    <p:sldId id="385" r:id="rId19"/>
    <p:sldId id="386" r:id="rId20"/>
    <p:sldId id="387" r:id="rId21"/>
    <p:sldId id="388" r:id="rId22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18/02/2020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18/02/2020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0B8-36E7-4718-BEF9-69BE691A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68C0-1892-442E-BEF9-8C6752C9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3ADD-A6B3-4978-BF04-82D452B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D488-5357-4C84-B5CE-0BEF9AF9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9778-A938-451D-869A-5D37ACCF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DA7E1-D5A4-480A-A1D8-B750CFA2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70200-D002-4EB0-8D98-4F2C58C3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9F39C-C36B-449B-AA64-D2F7AFD5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7DFA8-11F5-42E6-BF60-47AD0DB7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96DE-966C-48DC-B897-483C542E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18/02/2020 23:33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F4D9A-4E1A-4A15-BF39-0CEA8794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046" y="6356350"/>
            <a:ext cx="88304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Reference: Starting out with C++ from Control Structures  through Objects by TOny Gaddis</a:t>
            </a:r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18/02/2020 23:33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1524000" y="3435627"/>
            <a:ext cx="9144000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Lecture 4: Formatting output &amp; Data types</a:t>
            </a:r>
            <a:endParaRPr lang="en-RW" sz="48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154C-3E19-4090-9DCE-4A448E14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Setf</a:t>
            </a:r>
            <a:r>
              <a:rPr lang="en-US" dirty="0"/>
              <a:t>()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43C4-80EF-4E65-AD6E-08E166A0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234"/>
            <a:ext cx="10515600" cy="4570233"/>
          </a:xfrm>
        </p:spPr>
        <p:txBody>
          <a:bodyPr>
            <a:normAutofit/>
          </a:bodyPr>
          <a:lstStyle/>
          <a:p>
            <a:r>
              <a:rPr lang="en-US" sz="2000" dirty="0" err="1"/>
              <a:t>cout.setf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b="1" dirty="0"/>
              <a:t>::argument</a:t>
            </a:r>
            <a:r>
              <a:rPr lang="en-US" sz="2000" dirty="0"/>
              <a:t>)</a:t>
            </a:r>
            <a:r>
              <a:rPr lang="en-US" sz="2000" b="1" dirty="0"/>
              <a:t>;</a:t>
            </a:r>
          </a:p>
          <a:p>
            <a:r>
              <a:rPr lang="en-US" sz="2000" dirty="0"/>
              <a:t>Test the output by changing the argument with:</a:t>
            </a:r>
          </a:p>
          <a:p>
            <a:endParaRPr lang="en-RW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A26A0-9ABF-4169-9062-88632F59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1A283-8EC3-4F4A-95D8-242C28F89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67003"/>
              </p:ext>
            </p:extLst>
          </p:nvPr>
        </p:nvGraphicFramePr>
        <p:xfrm>
          <a:off x="3020514" y="2515761"/>
          <a:ext cx="5402064" cy="2039272"/>
        </p:xfrm>
        <a:graphic>
          <a:graphicData uri="http://schemas.openxmlformats.org/drawingml/2006/table">
            <a:tbl>
              <a:tblPr/>
              <a:tblGrid>
                <a:gridCol w="1154510">
                  <a:extLst>
                    <a:ext uri="{9D8B030D-6E8A-4147-A177-3AD203B41FA5}">
                      <a16:colId xmlns:a16="http://schemas.microsoft.com/office/drawing/2014/main" val="2178453544"/>
                    </a:ext>
                  </a:extLst>
                </a:gridCol>
                <a:gridCol w="4247554">
                  <a:extLst>
                    <a:ext uri="{9D8B030D-6E8A-4147-A177-3AD203B41FA5}">
                      <a16:colId xmlns:a16="http://schemas.microsoft.com/office/drawing/2014/main" val="570093923"/>
                    </a:ext>
                  </a:extLst>
                </a:gridCol>
              </a:tblGrid>
              <a:tr h="264919">
                <a:tc>
                  <a:txBody>
                    <a:bodyPr/>
                    <a:lstStyle/>
                    <a:p>
                      <a:r>
                        <a:rPr lang="en-US" sz="1600" b="1"/>
                        <a:t>left </a:t>
                      </a:r>
                      <a:endParaRPr lang="en-US" sz="1600"/>
                    </a:p>
                  </a:txBody>
                  <a:tcPr marL="83098" marR="83098" marT="41549" marB="415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left-justify the output</a:t>
                      </a:r>
                    </a:p>
                  </a:txBody>
                  <a:tcPr marL="83098" marR="83098" marT="41549" marB="41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19369"/>
                  </a:ext>
                </a:extLst>
              </a:tr>
              <a:tr h="264919">
                <a:tc>
                  <a:txBody>
                    <a:bodyPr/>
                    <a:lstStyle/>
                    <a:p>
                      <a:r>
                        <a:rPr lang="en-US" sz="1600" b="1" dirty="0"/>
                        <a:t>right</a:t>
                      </a:r>
                      <a:endParaRPr lang="en-US" sz="1600" dirty="0"/>
                    </a:p>
                  </a:txBody>
                  <a:tcPr marL="83098" marR="83098" marT="41549" marB="415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right-justify the output</a:t>
                      </a:r>
                    </a:p>
                  </a:txBody>
                  <a:tcPr marL="83098" marR="83098" marT="41549" marB="41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80934"/>
                  </a:ext>
                </a:extLst>
              </a:tr>
              <a:tr h="462503">
                <a:tc>
                  <a:txBody>
                    <a:bodyPr/>
                    <a:lstStyle/>
                    <a:p>
                      <a:r>
                        <a:rPr lang="en-US" sz="1600" b="1"/>
                        <a:t>scientific</a:t>
                      </a:r>
                      <a:endParaRPr lang="en-US" sz="1600"/>
                    </a:p>
                  </a:txBody>
                  <a:tcPr marL="83098" marR="83098" marT="41549" marB="415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floating point numbers in scientific ("E") notation</a:t>
                      </a:r>
                    </a:p>
                  </a:txBody>
                  <a:tcPr marL="83098" marR="83098" marT="41549" marB="41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43087"/>
                  </a:ext>
                </a:extLst>
              </a:tr>
              <a:tr h="661069">
                <a:tc>
                  <a:txBody>
                    <a:bodyPr/>
                    <a:lstStyle/>
                    <a:p>
                      <a:r>
                        <a:rPr lang="en-US" sz="1600" b="1"/>
                        <a:t>fixed</a:t>
                      </a:r>
                      <a:endParaRPr lang="en-US" sz="1600"/>
                    </a:p>
                  </a:txBody>
                  <a:tcPr marL="83098" marR="83098" marT="41549" marB="415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floating point numbers in normal notation - no trailing zeroes and no scientific notation</a:t>
                      </a:r>
                    </a:p>
                  </a:txBody>
                  <a:tcPr marL="83098" marR="83098" marT="41549" marB="41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4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1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A26A0-9ABF-4169-9062-88632F59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34806C-18BC-488A-BA27-AEF57355C6C6}"/>
              </a:ext>
            </a:extLst>
          </p:cNvPr>
          <p:cNvSpPr/>
          <p:nvPr/>
        </p:nvSpPr>
        <p:spPr>
          <a:xfrm>
            <a:off x="1159239" y="203499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cout.setf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123.456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F93530-CC1C-4ADD-B5EC-E402693B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"/>
          <a:stretch/>
        </p:blipFill>
        <p:spPr>
          <a:xfrm>
            <a:off x="6670623" y="2880539"/>
            <a:ext cx="4362138" cy="10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DC08-C6B9-4B5B-A669-47D65180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70"/>
            <a:ext cx="10515600" cy="771344"/>
          </a:xfrm>
        </p:spPr>
        <p:txBody>
          <a:bodyPr/>
          <a:lstStyle/>
          <a:p>
            <a:r>
              <a:rPr lang="en-US" dirty="0"/>
              <a:t>Integer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397C-7585-4BC0-8C74-914F79A3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1188614"/>
            <a:ext cx="10515600" cy="4570233"/>
          </a:xfrm>
        </p:spPr>
        <p:txBody>
          <a:bodyPr>
            <a:normAutofit/>
          </a:bodyPr>
          <a:lstStyle/>
          <a:p>
            <a:r>
              <a:rPr lang="en-US" sz="2000" dirty="0"/>
              <a:t>Integer data types hold whole numbers. C++ has eight different integer data types. </a:t>
            </a:r>
          </a:p>
          <a:p>
            <a:r>
              <a:rPr lang="en-US" sz="2000" dirty="0"/>
              <a:t>They differ based on how large of an integer they can store </a:t>
            </a:r>
            <a:r>
              <a:rPr lang="en-US" sz="2000" b="1" dirty="0"/>
              <a:t>(how many bytes are allocated for storage)</a:t>
            </a:r>
            <a:r>
              <a:rPr lang="en-US" sz="2000" dirty="0"/>
              <a:t> and whether they can store both positive and negative integers, or only nonnegative integers.</a:t>
            </a:r>
            <a:endParaRPr lang="en-RW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A9F61-9AC4-4F1B-AF72-DA67B855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8272BD-3E09-4E5A-BF79-90147B27E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16096"/>
              </p:ext>
            </p:extLst>
          </p:nvPr>
        </p:nvGraphicFramePr>
        <p:xfrm>
          <a:off x="838200" y="2719407"/>
          <a:ext cx="10515600" cy="270177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541280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0015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75234157"/>
                    </a:ext>
                  </a:extLst>
                </a:gridCol>
              </a:tblGrid>
              <a:tr h="3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Data Type</a:t>
                      </a:r>
                      <a:endParaRPr lang="en-US" sz="1700" dirty="0">
                        <a:effectLst/>
                      </a:endParaRP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Size</a:t>
                      </a:r>
                      <a:r>
                        <a:rPr lang="en-US" sz="1700" b="1" baseline="30000">
                          <a:effectLst/>
                        </a:rPr>
                        <a:t>*</a:t>
                      </a:r>
                      <a:endParaRPr lang="en-US" sz="1700">
                        <a:effectLst/>
                      </a:endParaRP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Range</a:t>
                      </a:r>
                      <a:endParaRPr lang="en-US" sz="1700">
                        <a:effectLst/>
                      </a:endParaRP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20626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int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 bytes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-2,147,483,648 to +2,147,483,647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07485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unsigned int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 bytes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0 to +4,294,967,295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32771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short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 bytes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-32,768 to +32,767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56440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unsigned short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 bytes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0 to +65,535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39543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long </a:t>
                      </a:r>
                      <a:r>
                        <a:rPr lang="en-US" sz="1700" dirty="0" err="1">
                          <a:effectLst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8 bytes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-9,223,372,036,854,775,808 to +9,223,372,036,854,775,807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054524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unsigned long </a:t>
                      </a:r>
                      <a:r>
                        <a:rPr lang="en-US" sz="1700" dirty="0" err="1">
                          <a:effectLst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8 bytes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0 to +8,446,744,073,709,551,615</a:t>
                      </a:r>
                    </a:p>
                  </a:txBody>
                  <a:tcPr marL="44938" marR="44938" marT="44938" marB="44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3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77B-2CEA-48BF-85CC-8F27CC7A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05"/>
            <a:ext cx="10515600" cy="771344"/>
          </a:xfrm>
        </p:spPr>
        <p:txBody>
          <a:bodyPr/>
          <a:lstStyle/>
          <a:p>
            <a:r>
              <a:rPr lang="en-US" dirty="0"/>
              <a:t>Integer: int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771A-0558-46FB-B636-469C9F50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35"/>
            <a:ext cx="10515600" cy="4570233"/>
          </a:xfrm>
        </p:spPr>
        <p:txBody>
          <a:bodyPr>
            <a:normAutofit/>
          </a:bodyPr>
          <a:lstStyle/>
          <a:p>
            <a:r>
              <a:rPr lang="en-US" sz="2000" dirty="0"/>
              <a:t>It takes 4 bytes</a:t>
            </a:r>
          </a:p>
          <a:p>
            <a:r>
              <a:rPr lang="en-US" sz="2000" dirty="0"/>
              <a:t>4 bytes= 4x8=32 bits =&gt; 2^32= 4,294,967,296 i.e. </a:t>
            </a:r>
            <a:r>
              <a:rPr lang="en-US" sz="2000" b="1" dirty="0"/>
              <a:t>(0 </a:t>
            </a:r>
            <a:r>
              <a:rPr lang="en-US" sz="2000" dirty="0"/>
              <a:t>to</a:t>
            </a:r>
            <a:r>
              <a:rPr lang="en-US" sz="2000" b="1" dirty="0"/>
              <a:t> 4,294,967,295)</a:t>
            </a:r>
          </a:p>
          <a:p>
            <a:r>
              <a:rPr lang="en-US" sz="2000" dirty="0"/>
              <a:t> Integers consists of both negative and positive numbers. Thus we need to divide that number by 2.</a:t>
            </a:r>
          </a:p>
          <a:p>
            <a:r>
              <a:rPr lang="en-US" sz="2000" dirty="0"/>
              <a:t>4,294,967,296/2 =2,147,483,648</a:t>
            </a:r>
          </a:p>
          <a:p>
            <a:r>
              <a:rPr lang="en-US" sz="2000" dirty="0"/>
              <a:t>Thus we have negative numbers in range from -1 to -2,147,483,648</a:t>
            </a:r>
          </a:p>
          <a:p>
            <a:r>
              <a:rPr lang="en-US" sz="2000" dirty="0"/>
              <a:t>And positive numbers have range from 0 to 2,147,483,647 (not 2,147,483,648 because we start positive numbers from 0)</a:t>
            </a:r>
            <a:endParaRPr lang="en-RW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D40CF-1541-462F-B10B-ACBAECB0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B26606-A0E0-4F8F-ADFA-7FD1BC11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36695"/>
              </p:ext>
            </p:extLst>
          </p:nvPr>
        </p:nvGraphicFramePr>
        <p:xfrm>
          <a:off x="1272915" y="4357338"/>
          <a:ext cx="10080885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82">
                  <a:extLst>
                    <a:ext uri="{9D8B030D-6E8A-4147-A177-3AD203B41FA5}">
                      <a16:colId xmlns:a16="http://schemas.microsoft.com/office/drawing/2014/main" val="1252399643"/>
                    </a:ext>
                  </a:extLst>
                </a:gridCol>
                <a:gridCol w="497873">
                  <a:extLst>
                    <a:ext uri="{9D8B030D-6E8A-4147-A177-3AD203B41FA5}">
                      <a16:colId xmlns:a16="http://schemas.microsoft.com/office/drawing/2014/main" val="2398102643"/>
                    </a:ext>
                  </a:extLst>
                </a:gridCol>
                <a:gridCol w="1119331">
                  <a:extLst>
                    <a:ext uri="{9D8B030D-6E8A-4147-A177-3AD203B41FA5}">
                      <a16:colId xmlns:a16="http://schemas.microsoft.com/office/drawing/2014/main" val="3991024294"/>
                    </a:ext>
                  </a:extLst>
                </a:gridCol>
                <a:gridCol w="1148786">
                  <a:extLst>
                    <a:ext uri="{9D8B030D-6E8A-4147-A177-3AD203B41FA5}">
                      <a16:colId xmlns:a16="http://schemas.microsoft.com/office/drawing/2014/main" val="1907256817"/>
                    </a:ext>
                  </a:extLst>
                </a:gridCol>
                <a:gridCol w="1066042">
                  <a:extLst>
                    <a:ext uri="{9D8B030D-6E8A-4147-A177-3AD203B41FA5}">
                      <a16:colId xmlns:a16="http://schemas.microsoft.com/office/drawing/2014/main" val="625623035"/>
                    </a:ext>
                  </a:extLst>
                </a:gridCol>
                <a:gridCol w="417963">
                  <a:extLst>
                    <a:ext uri="{9D8B030D-6E8A-4147-A177-3AD203B41FA5}">
                      <a16:colId xmlns:a16="http://schemas.microsoft.com/office/drawing/2014/main" val="249168906"/>
                    </a:ext>
                  </a:extLst>
                </a:gridCol>
                <a:gridCol w="313472">
                  <a:extLst>
                    <a:ext uri="{9D8B030D-6E8A-4147-A177-3AD203B41FA5}">
                      <a16:colId xmlns:a16="http://schemas.microsoft.com/office/drawing/2014/main" val="1925465552"/>
                    </a:ext>
                  </a:extLst>
                </a:gridCol>
                <a:gridCol w="457146">
                  <a:extLst>
                    <a:ext uri="{9D8B030D-6E8A-4147-A177-3AD203B41FA5}">
                      <a16:colId xmlns:a16="http://schemas.microsoft.com/office/drawing/2014/main" val="3892140635"/>
                    </a:ext>
                  </a:extLst>
                </a:gridCol>
                <a:gridCol w="1123276">
                  <a:extLst>
                    <a:ext uri="{9D8B030D-6E8A-4147-A177-3AD203B41FA5}">
                      <a16:colId xmlns:a16="http://schemas.microsoft.com/office/drawing/2014/main" val="2600413489"/>
                    </a:ext>
                  </a:extLst>
                </a:gridCol>
                <a:gridCol w="1086813">
                  <a:extLst>
                    <a:ext uri="{9D8B030D-6E8A-4147-A177-3AD203B41FA5}">
                      <a16:colId xmlns:a16="http://schemas.microsoft.com/office/drawing/2014/main" val="2733156388"/>
                    </a:ext>
                  </a:extLst>
                </a:gridCol>
                <a:gridCol w="1162785">
                  <a:extLst>
                    <a:ext uri="{9D8B030D-6E8A-4147-A177-3AD203B41FA5}">
                      <a16:colId xmlns:a16="http://schemas.microsoft.com/office/drawing/2014/main" val="2553108309"/>
                    </a:ext>
                  </a:extLst>
                </a:gridCol>
                <a:gridCol w="618578">
                  <a:extLst>
                    <a:ext uri="{9D8B030D-6E8A-4147-A177-3AD203B41FA5}">
                      <a16:colId xmlns:a16="http://schemas.microsoft.com/office/drawing/2014/main" val="189566592"/>
                    </a:ext>
                  </a:extLst>
                </a:gridCol>
                <a:gridCol w="602638">
                  <a:extLst>
                    <a:ext uri="{9D8B030D-6E8A-4147-A177-3AD203B41FA5}">
                      <a16:colId xmlns:a16="http://schemas.microsoft.com/office/drawing/2014/main" val="95524159"/>
                    </a:ext>
                  </a:extLst>
                </a:gridCol>
              </a:tblGrid>
              <a:tr h="256327">
                <a:tc>
                  <a:txBody>
                    <a:bodyPr/>
                    <a:lstStyle/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MIN</a:t>
                      </a:r>
                      <a:endParaRPr lang="en-RW" sz="1200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MAX</a:t>
                      </a:r>
                      <a:endParaRPr lang="en-RW" sz="1200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79999"/>
                  </a:ext>
                </a:extLst>
              </a:tr>
              <a:tr h="655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RW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RW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RW" sz="1200" dirty="0">
                          <a:solidFill>
                            <a:srgbClr val="FF0000"/>
                          </a:solidFill>
                        </a:rPr>
                        <a:t>2,147,483,64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RW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rgbClr val="00B050"/>
                          </a:solidFill>
                        </a:rPr>
                        <a:t>-2,147,483,648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rgbClr val="00B050"/>
                          </a:solidFill>
                        </a:rPr>
                        <a:t>-2,147,483,64</a:t>
                      </a:r>
                    </a:p>
                    <a:p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--</a:t>
                      </a:r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--</a:t>
                      </a:r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rgbClr val="00B050"/>
                          </a:solidFill>
                        </a:rPr>
                        <a:t>2,147,483,64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RW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rgbClr val="00B050"/>
                          </a:solidFill>
                        </a:rPr>
                        <a:t>2,147,483,647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200" dirty="0">
                          <a:solidFill>
                            <a:srgbClr val="FF0000"/>
                          </a:solidFill>
                        </a:rPr>
                        <a:t>2,147,483,64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RW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56760"/>
                  </a:ext>
                </a:extLst>
              </a:tr>
              <a:tr h="7689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Max-2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Max-1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200" dirty="0">
                          <a:solidFill>
                            <a:schemeClr val="tx1"/>
                          </a:solidFill>
                        </a:rPr>
                        <a:t>2,147,483,647</a:t>
                      </a:r>
                    </a:p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chemeClr val="tx1"/>
                          </a:solidFill>
                        </a:rPr>
                        <a:t>-2,147,483,648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chemeClr val="tx1"/>
                          </a:solidFill>
                        </a:rPr>
                        <a:t>-2,147,483,64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R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R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R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chemeClr val="tx1"/>
                          </a:solidFill>
                        </a:rPr>
                        <a:t>2,147,483,64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R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200" dirty="0">
                          <a:solidFill>
                            <a:schemeClr val="tx1"/>
                          </a:solidFill>
                        </a:rPr>
                        <a:t>2,147,483,647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200" dirty="0">
                          <a:solidFill>
                            <a:schemeClr val="tx1"/>
                          </a:solidFill>
                        </a:rPr>
                        <a:t>-2,147,483,648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Min+1</a:t>
                      </a:r>
                      <a:endParaRPr lang="en-R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Min+2</a:t>
                      </a:r>
                      <a:endParaRPr lang="en-R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5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A6FB75B-2BB4-4932-A6F9-C223D3FB4360}"/>
              </a:ext>
            </a:extLst>
          </p:cNvPr>
          <p:cNvSpPr txBox="1">
            <a:spLocks/>
          </p:cNvSpPr>
          <p:nvPr/>
        </p:nvSpPr>
        <p:spPr>
          <a:xfrm>
            <a:off x="-549812" y="4537218"/>
            <a:ext cx="2422839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u="sng" dirty="0"/>
              <a:t>Input value</a:t>
            </a:r>
            <a:endParaRPr lang="en-RW" sz="18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0B76B-B9B5-49D7-A4B2-6214521A7C75}"/>
              </a:ext>
            </a:extLst>
          </p:cNvPr>
          <p:cNvSpPr txBox="1">
            <a:spLocks/>
          </p:cNvSpPr>
          <p:nvPr/>
        </p:nvSpPr>
        <p:spPr>
          <a:xfrm>
            <a:off x="-549811" y="5266360"/>
            <a:ext cx="2422839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u="sng" dirty="0"/>
              <a:t>Output on </a:t>
            </a:r>
          </a:p>
          <a:p>
            <a:pPr algn="ctr"/>
            <a:r>
              <a:rPr lang="en-US" sz="1800" b="1" u="sng" dirty="0"/>
              <a:t>console</a:t>
            </a:r>
            <a:endParaRPr lang="en-RW" sz="1800" b="1" u="sng" dirty="0"/>
          </a:p>
        </p:txBody>
      </p:sp>
    </p:spTree>
    <p:extLst>
      <p:ext uri="{BB962C8B-B14F-4D97-AF65-F5344CB8AC3E}">
        <p14:creationId xmlns:p14="http://schemas.microsoft.com/office/powerpoint/2010/main" val="209571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A57ED-9507-4668-9FA4-CFC7755B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944DCC-AE44-4041-B7AA-95C1B1A5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82615"/>
              </p:ext>
            </p:extLst>
          </p:nvPr>
        </p:nvGraphicFramePr>
        <p:xfrm>
          <a:off x="0" y="1783080"/>
          <a:ext cx="1219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09">
                  <a:extLst>
                    <a:ext uri="{9D8B030D-6E8A-4147-A177-3AD203B41FA5}">
                      <a16:colId xmlns:a16="http://schemas.microsoft.com/office/drawing/2014/main" val="1252399643"/>
                    </a:ext>
                  </a:extLst>
                </a:gridCol>
                <a:gridCol w="602136">
                  <a:extLst>
                    <a:ext uri="{9D8B030D-6E8A-4147-A177-3AD203B41FA5}">
                      <a16:colId xmlns:a16="http://schemas.microsoft.com/office/drawing/2014/main" val="2398102643"/>
                    </a:ext>
                  </a:extLst>
                </a:gridCol>
                <a:gridCol w="1353739">
                  <a:extLst>
                    <a:ext uri="{9D8B030D-6E8A-4147-A177-3AD203B41FA5}">
                      <a16:colId xmlns:a16="http://schemas.microsoft.com/office/drawing/2014/main" val="3991024294"/>
                    </a:ext>
                  </a:extLst>
                </a:gridCol>
                <a:gridCol w="1389362">
                  <a:extLst>
                    <a:ext uri="{9D8B030D-6E8A-4147-A177-3AD203B41FA5}">
                      <a16:colId xmlns:a16="http://schemas.microsoft.com/office/drawing/2014/main" val="1907256817"/>
                    </a:ext>
                  </a:extLst>
                </a:gridCol>
                <a:gridCol w="1289290">
                  <a:extLst>
                    <a:ext uri="{9D8B030D-6E8A-4147-A177-3AD203B41FA5}">
                      <a16:colId xmlns:a16="http://schemas.microsoft.com/office/drawing/2014/main" val="625623035"/>
                    </a:ext>
                  </a:extLst>
                </a:gridCol>
                <a:gridCol w="505491">
                  <a:extLst>
                    <a:ext uri="{9D8B030D-6E8A-4147-A177-3AD203B41FA5}">
                      <a16:colId xmlns:a16="http://schemas.microsoft.com/office/drawing/2014/main" val="249168906"/>
                    </a:ext>
                  </a:extLst>
                </a:gridCol>
                <a:gridCol w="379119">
                  <a:extLst>
                    <a:ext uri="{9D8B030D-6E8A-4147-A177-3AD203B41FA5}">
                      <a16:colId xmlns:a16="http://schemas.microsoft.com/office/drawing/2014/main" val="1925465552"/>
                    </a:ext>
                  </a:extLst>
                </a:gridCol>
                <a:gridCol w="552881">
                  <a:extLst>
                    <a:ext uri="{9D8B030D-6E8A-4147-A177-3AD203B41FA5}">
                      <a16:colId xmlns:a16="http://schemas.microsoft.com/office/drawing/2014/main" val="3892140635"/>
                    </a:ext>
                  </a:extLst>
                </a:gridCol>
                <a:gridCol w="1358509">
                  <a:extLst>
                    <a:ext uri="{9D8B030D-6E8A-4147-A177-3AD203B41FA5}">
                      <a16:colId xmlns:a16="http://schemas.microsoft.com/office/drawing/2014/main" val="2600413489"/>
                    </a:ext>
                  </a:extLst>
                </a:gridCol>
                <a:gridCol w="1314411">
                  <a:extLst>
                    <a:ext uri="{9D8B030D-6E8A-4147-A177-3AD203B41FA5}">
                      <a16:colId xmlns:a16="http://schemas.microsoft.com/office/drawing/2014/main" val="2733156388"/>
                    </a:ext>
                  </a:extLst>
                </a:gridCol>
                <a:gridCol w="1406293">
                  <a:extLst>
                    <a:ext uri="{9D8B030D-6E8A-4147-A177-3AD203B41FA5}">
                      <a16:colId xmlns:a16="http://schemas.microsoft.com/office/drawing/2014/main" val="2553108309"/>
                    </a:ext>
                  </a:extLst>
                </a:gridCol>
                <a:gridCol w="748119">
                  <a:extLst>
                    <a:ext uri="{9D8B030D-6E8A-4147-A177-3AD203B41FA5}">
                      <a16:colId xmlns:a16="http://schemas.microsoft.com/office/drawing/2014/main" val="189566592"/>
                    </a:ext>
                  </a:extLst>
                </a:gridCol>
                <a:gridCol w="728841">
                  <a:extLst>
                    <a:ext uri="{9D8B030D-6E8A-4147-A177-3AD203B41FA5}">
                      <a16:colId xmlns:a16="http://schemas.microsoft.com/office/drawing/2014/main" val="95524159"/>
                    </a:ext>
                  </a:extLst>
                </a:gridCol>
              </a:tblGrid>
              <a:tr h="256327">
                <a:tc>
                  <a:txBody>
                    <a:bodyPr/>
                    <a:lstStyle/>
                    <a:p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MIN</a:t>
                      </a:r>
                      <a:endParaRPr lang="en-RW" sz="1800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MAX</a:t>
                      </a:r>
                      <a:endParaRPr lang="en-RW" sz="1800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79999"/>
                  </a:ext>
                </a:extLst>
              </a:tr>
              <a:tr h="655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RW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RW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8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RW" sz="1800" dirty="0">
                          <a:solidFill>
                            <a:srgbClr val="FF0000"/>
                          </a:solidFill>
                        </a:rPr>
                        <a:t>2,147,483,64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RW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rgbClr val="00B050"/>
                          </a:solidFill>
                        </a:rPr>
                        <a:t>-2,147,483,648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rgbClr val="00B050"/>
                          </a:solidFill>
                        </a:rPr>
                        <a:t>-2,147,483,64</a:t>
                      </a:r>
                    </a:p>
                    <a:p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--</a:t>
                      </a:r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--</a:t>
                      </a:r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rgbClr val="00B050"/>
                          </a:solidFill>
                        </a:rPr>
                        <a:t>2,147,483,64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RW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rgbClr val="00B050"/>
                          </a:solidFill>
                        </a:rPr>
                        <a:t>2,147,483,647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800" dirty="0">
                          <a:solidFill>
                            <a:srgbClr val="FF0000"/>
                          </a:solidFill>
                        </a:rPr>
                        <a:t>2,147,483,64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RW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RW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56760"/>
                  </a:ext>
                </a:extLst>
              </a:tr>
              <a:tr h="7689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Max-2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Max-1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800" dirty="0">
                          <a:solidFill>
                            <a:schemeClr val="tx1"/>
                          </a:solidFill>
                        </a:rPr>
                        <a:t>2,147,483,647</a:t>
                      </a:r>
                    </a:p>
                    <a:p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chemeClr val="tx1"/>
                          </a:solidFill>
                        </a:rPr>
                        <a:t>-2,147,483,648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chemeClr val="tx1"/>
                          </a:solidFill>
                        </a:rPr>
                        <a:t>-2,147,483,64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R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R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R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chemeClr val="tx1"/>
                          </a:solidFill>
                        </a:rPr>
                        <a:t>2,147,483,64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R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W" sz="1800" dirty="0">
                          <a:solidFill>
                            <a:schemeClr val="tx1"/>
                          </a:solidFill>
                        </a:rPr>
                        <a:t>2,147,483,647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W" sz="1800" dirty="0">
                          <a:solidFill>
                            <a:schemeClr val="tx1"/>
                          </a:solidFill>
                        </a:rPr>
                        <a:t>-2,147,483,648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Min+1</a:t>
                      </a:r>
                      <a:endParaRPr lang="en-R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Min+2</a:t>
                      </a:r>
                      <a:endParaRPr lang="en-R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1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A2832-B2B2-471F-8154-F94B240C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0CF68-D7DD-4C53-BD59-8EAAC87508CE}"/>
              </a:ext>
            </a:extLst>
          </p:cNvPr>
          <p:cNvSpPr/>
          <p:nvPr/>
        </p:nvSpPr>
        <p:spPr>
          <a:xfrm>
            <a:off x="2373443" y="19829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-2147483647-1;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BA78D-EBCE-4091-AF95-F7312562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43" y="4014255"/>
            <a:ext cx="2926521" cy="611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2D9F2-C482-4665-9D00-0C1ADC25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56" y="4014254"/>
            <a:ext cx="3276863" cy="611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0CB3A6-BB7C-4F66-99E7-1B61747682A2}"/>
              </a:ext>
            </a:extLst>
          </p:cNvPr>
          <p:cNvSpPr/>
          <p:nvPr/>
        </p:nvSpPr>
        <p:spPr>
          <a:xfrm>
            <a:off x="5743156" y="198292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2147483648;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1600" dirty="0"/>
          </a:p>
        </p:txBody>
      </p:sp>
    </p:spTree>
    <p:extLst>
      <p:ext uri="{BB962C8B-B14F-4D97-AF65-F5344CB8AC3E}">
        <p14:creationId xmlns:p14="http://schemas.microsoft.com/office/powerpoint/2010/main" val="172018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A8FE-4E00-4E39-A751-11044F7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amount of memory allocated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5BBE-BD51-4FEC-B00F-A9CAF7E5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size depends on architecture of computer (e.g. 32 and 64 bit systems)</a:t>
            </a:r>
          </a:p>
          <a:p>
            <a:r>
              <a:rPr lang="en-US" dirty="0"/>
              <a:t>You can check the exact size using </a:t>
            </a:r>
            <a:r>
              <a:rPr lang="en-US" b="1" dirty="0" err="1"/>
              <a:t>sizeof</a:t>
            </a:r>
            <a:r>
              <a:rPr lang="en-US" dirty="0"/>
              <a:t> operator 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BA85B-19E9-4765-82CD-737F6352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4797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94665-AA63-4E60-982B-70D0497A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41BCF-31DC-498E-ADA7-F08015BB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76" y="4343210"/>
            <a:ext cx="4328664" cy="1486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B3B25-4B9E-42E9-9AEC-6B32BAAFDDBD}"/>
              </a:ext>
            </a:extLst>
          </p:cNvPr>
          <p:cNvSpPr/>
          <p:nvPr/>
        </p:nvSpPr>
        <p:spPr>
          <a:xfrm>
            <a:off x="769494" y="812899"/>
            <a:ext cx="93188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myIntVariable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with types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"bytes for short: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"bytes for int: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with 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"bytes for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myIntVariable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myIntVariable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47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7A1D-F89E-47A3-8AB0-CBECF48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and double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8245A-2F81-4FA1-B537-150CF44B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D7AFB7-99CC-40C4-B8FF-F776D4DE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49347"/>
              </p:ext>
            </p:extLst>
          </p:nvPr>
        </p:nvGraphicFramePr>
        <p:xfrm>
          <a:off x="3598635" y="2555668"/>
          <a:ext cx="5257800" cy="139582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478944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7664467"/>
                    </a:ext>
                  </a:extLst>
                </a:gridCol>
              </a:tblGrid>
              <a:tr h="34872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Data Type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Size</a:t>
                      </a:r>
                      <a:r>
                        <a:rPr lang="en-US" sz="1700" baseline="30000">
                          <a:effectLst/>
                        </a:rPr>
                        <a:t>*</a:t>
                      </a:r>
                      <a:endParaRPr lang="en-US" sz="1700">
                        <a:effectLst/>
                      </a:endParaRP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05504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float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 bytes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20546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double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8 bytes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6461"/>
                  </a:ext>
                </a:extLst>
              </a:tr>
              <a:tr h="3487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long double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8 bytes</a:t>
                      </a:r>
                    </a:p>
                  </a:txBody>
                  <a:tcPr marL="44938" marR="44938" marT="44938" marB="449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0196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AAFF7AE-5D78-4D72-A911-9580420B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3394"/>
            <a:ext cx="10119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RW" altLang="en-RW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Floating point data types are used to store real numbers (numbers that can have a fractional part). There are three C++ floating point data types, float, double, and long double.</a:t>
            </a:r>
            <a:endParaRPr kumimoji="0" lang="en-RW" altLang="en-RW" sz="4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F852B-FBC2-419A-BAC8-5B1871330655}"/>
              </a:ext>
            </a:extLst>
          </p:cNvPr>
          <p:cNvSpPr/>
          <p:nvPr/>
        </p:nvSpPr>
        <p:spPr>
          <a:xfrm>
            <a:off x="838200" y="403888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4.5;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99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A185-65D7-45E1-9DC6-C90B03F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0DD9-E47F-4258-AD62-1CE0B152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 data type is used for single characters.</a:t>
            </a:r>
          </a:p>
          <a:p>
            <a:r>
              <a:rPr lang="en-US" dirty="0"/>
              <a:t>A char literal is a single character enclosed in single quotes.</a:t>
            </a:r>
            <a:endParaRPr lang="en-RW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D2A2A-7AF6-4995-82EB-43C8573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8DF28-7853-4E9E-83B4-5F9EDAFBF0B7}"/>
              </a:ext>
            </a:extLst>
          </p:cNvPr>
          <p:cNvSpPr/>
          <p:nvPr/>
        </p:nvSpPr>
        <p:spPr>
          <a:xfrm>
            <a:off x="3497705" y="30507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alphabet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alphabet;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75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cs typeface="Times New Roman" panose="02020603050405020304" pitchFamily="18" charset="0"/>
              </a:rPr>
              <a:t>Cin</a:t>
            </a:r>
            <a:r>
              <a:rPr lang="en-US" sz="2400" dirty="0"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cs typeface="Times New Roman" panose="02020603050405020304" pitchFamily="18" charset="0"/>
              </a:rPr>
              <a:t>cout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Variables declaration/definition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Assignment operator and variable initialization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I/O in </a:t>
            </a:r>
            <a:r>
              <a:rPr lang="en-US" sz="2400" dirty="0" err="1">
                <a:cs typeface="Times New Roman" panose="02020603050405020304" pitchFamily="18" charset="0"/>
              </a:rPr>
              <a:t>c++</a:t>
            </a:r>
            <a:r>
              <a:rPr lang="en-US" sz="2400" dirty="0">
                <a:cs typeface="Times New Roman" panose="02020603050405020304" pitchFamily="18" charset="0"/>
              </a:rPr>
              <a:t> basics</a:t>
            </a:r>
          </a:p>
          <a:p>
            <a:pPr lvl="1"/>
            <a:endParaRPr lang="en-RW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F7A-DE75-4AAF-A9C9-F58A20B9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B01C-E91F-46B7-899F-86CE2E87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#include &lt;string&gt; </a:t>
            </a:r>
            <a:r>
              <a:rPr lang="en-US" dirty="0"/>
              <a:t>must be used</a:t>
            </a:r>
          </a:p>
          <a:p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CF8DA-D4AF-4857-8053-2EACE949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8C1ED-2182-4808-8349-65A8377BE0A9}"/>
              </a:ext>
            </a:extLst>
          </p:cNvPr>
          <p:cNvSpPr/>
          <p:nvPr/>
        </p:nvSpPr>
        <p:spPr>
          <a:xfrm>
            <a:off x="1459042" y="2400563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“Ali"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string literals are enclosed in double quotes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 name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35391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530F-A693-4E7A-8A13-6950B02C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51B0-31EB-4D78-BD92-AC62F748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type bool is for Boolean variables. Boolean data are either true or false.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091C8-1861-442B-97F5-E9A8E60D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02E4-CF44-483E-A151-848963AFD623}"/>
              </a:ext>
            </a:extLst>
          </p:cNvPr>
          <p:cNvSpPr/>
          <p:nvPr/>
        </p:nvSpPr>
        <p:spPr>
          <a:xfrm>
            <a:off x="2103619" y="2407673"/>
            <a:ext cx="975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myBooleanVariable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as 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myBooleanVariable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switch value to 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of my variable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myBooleanVariable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54025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2E3C-E6C9-4A03-84D3-DFEAF64C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Output: </a:t>
            </a:r>
            <a:r>
              <a:rPr lang="en-US" dirty="0"/>
              <a:t>Manipulators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EF18-5105-4586-AD65-181B289D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Manipulators are functions specifically designed to be used in conjunction with the insertion (&lt;&lt;) and extraction (&gt;&gt;) operators on stream objects</a:t>
            </a:r>
          </a:p>
          <a:p>
            <a:r>
              <a:rPr lang="en-US" b="1" dirty="0" err="1"/>
              <a:t>Setw</a:t>
            </a:r>
            <a:r>
              <a:rPr lang="en-US" b="1" dirty="0"/>
              <a:t>, </a:t>
            </a:r>
            <a:r>
              <a:rPr lang="en-US" b="1" dirty="0" err="1"/>
              <a:t>setfill</a:t>
            </a:r>
            <a:r>
              <a:rPr lang="en-US" b="1" dirty="0"/>
              <a:t>, </a:t>
            </a:r>
            <a:r>
              <a:rPr lang="en-US" b="1" dirty="0" err="1"/>
              <a:t>setprecision</a:t>
            </a:r>
            <a:endParaRPr lang="en-US" b="1" dirty="0"/>
          </a:p>
          <a:p>
            <a:r>
              <a:rPr lang="en-US" b="1" dirty="0"/>
              <a:t>#include &lt;</a:t>
            </a:r>
            <a:r>
              <a:rPr lang="en-US" b="1" dirty="0" err="1"/>
              <a:t>iomanip</a:t>
            </a:r>
            <a:r>
              <a:rPr lang="en-US" b="1" dirty="0"/>
              <a:t>&gt;</a:t>
            </a:r>
            <a:r>
              <a:rPr lang="en-US" dirty="0"/>
              <a:t> must be used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EE167-5B5A-4123-ADFA-A3DDE3B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1118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02E1-C932-4CF1-8E18-8456B4BE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setw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D7AD-1F94-409B-9DB9-CAF841D9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dirty="0" err="1"/>
              <a:t>setw</a:t>
            </a:r>
            <a:r>
              <a:rPr lang="en-US" b="1" dirty="0"/>
              <a:t>( ) manipulator</a:t>
            </a:r>
            <a:r>
              <a:rPr lang="en-US" dirty="0"/>
              <a:t> sets the width of the field assigned for the output. </a:t>
            </a:r>
          </a:p>
          <a:p>
            <a:r>
              <a:rPr lang="en-US" dirty="0"/>
              <a:t>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(6) &lt;&lt;"R“;</a:t>
            </a:r>
          </a:p>
          <a:p>
            <a:r>
              <a:rPr lang="en-US" dirty="0"/>
              <a:t>Output: _ _ _ _ _R (each underscore represents a blank space)</a:t>
            </a:r>
          </a:p>
          <a:p>
            <a:r>
              <a:rPr lang="en-US" dirty="0"/>
              <a:t>How to right justify numbers?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(8) &lt;&lt; 22 &lt;&lt; "\n";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(8) &lt;&lt; 4444 &lt;&lt; "\n";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(8) &lt;&lt; 666666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53D4-06BD-41B9-BC97-FBBFAF3B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7963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5FC0-CC29-4EE9-BD91-5FF42E6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setw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19101-8E68-4BCB-84FD-AED1F4BF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42213-B75E-45DA-8E16-5312CE8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37" y="3097889"/>
            <a:ext cx="3785563" cy="15734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A2A379-1380-4776-9F36-7F8F76BCA097}"/>
              </a:ext>
            </a:extLst>
          </p:cNvPr>
          <p:cNvSpPr/>
          <p:nvPr/>
        </p:nvSpPr>
        <p:spPr>
          <a:xfrm>
            <a:off x="838200" y="152835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"without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(10):"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"F19"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A04D54-804B-4376-98ED-57A49EFB1583}"/>
              </a:ext>
            </a:extLst>
          </p:cNvPr>
          <p:cNvSpPr/>
          <p:nvPr/>
        </p:nvSpPr>
        <p:spPr>
          <a:xfrm>
            <a:off x="2442826" y="5775669"/>
            <a:ext cx="8059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</a:rPr>
              <a:t>setw</a:t>
            </a:r>
            <a:r>
              <a:rPr lang="en-US" b="1" dirty="0">
                <a:latin typeface="Arial" panose="020B0604020202020204" pitchFamily="34" charset="0"/>
              </a:rPr>
              <a:t>( 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manipulator </a:t>
            </a:r>
            <a:r>
              <a:rPr lang="en-US" b="1" dirty="0">
                <a:latin typeface="Times New Roman" panose="02020603050405020304" pitchFamily="18" charset="0"/>
              </a:rPr>
              <a:t>does not stick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from one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to the next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88262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FBCA-4A74-4B6F-BB01-4B371956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5E4AE-A7B2-4735-B4C1-7BDCB9E1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09" y="3124902"/>
            <a:ext cx="3709988" cy="9903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3DF50A-294B-46E3-871B-536E1778A54F}"/>
              </a:ext>
            </a:extLst>
          </p:cNvPr>
          <p:cNvSpPr/>
          <p:nvPr/>
        </p:nvSpPr>
        <p:spPr>
          <a:xfrm>
            <a:off x="1799992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"F19"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0183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1890-3EBD-4EAB-9CD7-11DDFB9A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field with characters of your own choice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FA15-6AF6-4E5D-985E-8565A51D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46200-BB33-4754-94C3-BFF253C0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63" y="3612909"/>
            <a:ext cx="3913604" cy="9822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EF600C-2FDD-4E03-84D5-31148B447DA5}"/>
              </a:ext>
            </a:extLst>
          </p:cNvPr>
          <p:cNvSpPr/>
          <p:nvPr/>
        </p:nvSpPr>
        <p:spPr>
          <a:xfrm>
            <a:off x="838200" y="1671974"/>
            <a:ext cx="10404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setfill</a:t>
            </a:r>
            <a:r>
              <a:rPr lang="en-US" sz="2400" dirty="0">
                <a:latin typeface="+mj-lt"/>
              </a:rPr>
              <a:t> character is used in output operations to fill spaces when results have to be padded to the field width.</a:t>
            </a:r>
            <a:endParaRPr lang="en-RW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659C7-B81D-4C73-8C9E-D8D165F6C127}"/>
              </a:ext>
            </a:extLst>
          </p:cNvPr>
          <p:cNvSpPr/>
          <p:nvPr/>
        </p:nvSpPr>
        <p:spPr>
          <a:xfrm>
            <a:off x="1039318" y="279640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setfill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"F19"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80226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7D4-381B-4BE6-83AF-5158997E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setprecision</a:t>
            </a:r>
            <a:r>
              <a:rPr lang="en-US" b="1" dirty="0"/>
              <a:t>( )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3341-81CF-4EA0-97F0-A13F5CD0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 </a:t>
            </a:r>
            <a:r>
              <a:rPr lang="en-US" b="1" dirty="0"/>
              <a:t>set the number of decimal places to be displayed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761B-BBC5-4A40-B7E7-7FFEF221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65F9-12F5-446F-947A-585BDFB7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49" y="3429000"/>
            <a:ext cx="3817085" cy="9081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1CED31-9227-4416-A1A0-D19B3FEC572D}"/>
              </a:ext>
            </a:extLst>
          </p:cNvPr>
          <p:cNvSpPr/>
          <p:nvPr/>
        </p:nvSpPr>
        <p:spPr>
          <a:xfrm>
            <a:off x="1069299" y="25446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123.456789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76083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31527-4A51-4B52-BFD7-EC27268A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281C4-B74D-4775-B919-D709ED62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65" y="3148012"/>
            <a:ext cx="3904717" cy="8693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760EAD-1388-4BC1-9F70-8D565044E110}"/>
              </a:ext>
            </a:extLst>
          </p:cNvPr>
          <p:cNvSpPr/>
          <p:nvPr/>
        </p:nvSpPr>
        <p:spPr>
          <a:xfrm>
            <a:off x="1474033" y="19938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123.456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55909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</Words>
  <Application>Microsoft Office PowerPoint</Application>
  <PresentationFormat>Widescreen</PresentationFormat>
  <Paragraphs>303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 Theme</vt:lpstr>
      <vt:lpstr>Programming fundamentals</vt:lpstr>
      <vt:lpstr>Recap</vt:lpstr>
      <vt:lpstr>Formatting Output: Manipulators</vt:lpstr>
      <vt:lpstr>setw</vt:lpstr>
      <vt:lpstr>setw</vt:lpstr>
      <vt:lpstr>PowerPoint Presentation</vt:lpstr>
      <vt:lpstr>Padding field with characters of your own choice</vt:lpstr>
      <vt:lpstr>setprecision( )</vt:lpstr>
      <vt:lpstr>PowerPoint Presentation</vt:lpstr>
      <vt:lpstr>Setf()</vt:lpstr>
      <vt:lpstr>PowerPoint Presentation</vt:lpstr>
      <vt:lpstr>Integer data types</vt:lpstr>
      <vt:lpstr>Integer: int</vt:lpstr>
      <vt:lpstr>PowerPoint Presentation</vt:lpstr>
      <vt:lpstr>PowerPoint Presentation</vt:lpstr>
      <vt:lpstr>Checking the amount of memory allocated</vt:lpstr>
      <vt:lpstr>PowerPoint Presentation</vt:lpstr>
      <vt:lpstr>Float and double</vt:lpstr>
      <vt:lpstr>char</vt:lpstr>
      <vt:lpstr>string</vt:lpstr>
      <vt:lpstr>bool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Nauman Warraich</cp:lastModifiedBy>
  <cp:revision>71</cp:revision>
  <cp:lastPrinted>2019-09-15T17:17:36Z</cp:lastPrinted>
  <dcterms:created xsi:type="dcterms:W3CDTF">2019-09-13T16:36:02Z</dcterms:created>
  <dcterms:modified xsi:type="dcterms:W3CDTF">2020-02-19T04:31:21Z</dcterms:modified>
</cp:coreProperties>
</file>