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1"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E85A13-705A-4AE3-AECF-71CC11ABFE3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194608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5A13-705A-4AE3-AECF-71CC11ABFE3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356050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5A13-705A-4AE3-AECF-71CC11ABFE3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1637877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B5394"/>
          </a:solidFill>
        </p:spPr>
        <p:txBody>
          <a:bodyPr wrap="square" lIns="0" tIns="0" rIns="0" bIns="0" rtlCol="0"/>
          <a:lstStyle/>
          <a:p>
            <a:endParaRPr sz="2400"/>
          </a:p>
        </p:txBody>
      </p:sp>
      <p:sp>
        <p:nvSpPr>
          <p:cNvPr id="17" name="bk object 17"/>
          <p:cNvSpPr/>
          <p:nvPr/>
        </p:nvSpPr>
        <p:spPr>
          <a:xfrm>
            <a:off x="0" y="508002"/>
            <a:ext cx="1078653" cy="1078653"/>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1B4587"/>
          </a:solidFill>
        </p:spPr>
        <p:txBody>
          <a:bodyPr wrap="square" lIns="0" tIns="0" rIns="0" bIns="0" rtlCol="0"/>
          <a:lstStyle/>
          <a:p>
            <a:endParaRPr sz="2400"/>
          </a:p>
        </p:txBody>
      </p:sp>
      <p:sp>
        <p:nvSpPr>
          <p:cNvPr id="18" name="bk object 18"/>
          <p:cNvSpPr/>
          <p:nvPr/>
        </p:nvSpPr>
        <p:spPr>
          <a:xfrm>
            <a:off x="305399" y="784651"/>
            <a:ext cx="1078653" cy="1078653"/>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063763"/>
          </a:solidFill>
        </p:spPr>
        <p:txBody>
          <a:bodyPr wrap="square" lIns="0" tIns="0" rIns="0" bIns="0" rtlCol="0"/>
          <a:lstStyle/>
          <a:p>
            <a:endParaRPr sz="2400"/>
          </a:p>
        </p:txBody>
      </p:sp>
      <p:sp>
        <p:nvSpPr>
          <p:cNvPr id="19" name="bk object 19"/>
          <p:cNvSpPr/>
          <p:nvPr/>
        </p:nvSpPr>
        <p:spPr>
          <a:xfrm>
            <a:off x="4997367" y="1"/>
            <a:ext cx="6857999" cy="6857999"/>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ctrTitle"/>
          </p:nvPr>
        </p:nvSpPr>
        <p:spPr>
          <a:xfrm>
            <a:off x="1827368" y="859912"/>
            <a:ext cx="8537265" cy="5539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0005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68538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B5394"/>
          </a:solidFill>
        </p:spPr>
        <p:txBody>
          <a:bodyPr wrap="square" lIns="0" tIns="0" rIns="0" bIns="0" rtlCol="0"/>
          <a:lstStyle/>
          <a:p>
            <a:endParaRPr sz="2400"/>
          </a:p>
        </p:txBody>
      </p:sp>
      <p:sp>
        <p:nvSpPr>
          <p:cNvPr id="17" name="bk object 17"/>
          <p:cNvSpPr/>
          <p:nvPr/>
        </p:nvSpPr>
        <p:spPr>
          <a:xfrm>
            <a:off x="0" y="508002"/>
            <a:ext cx="1078653" cy="1078653"/>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1B4587"/>
          </a:solidFill>
        </p:spPr>
        <p:txBody>
          <a:bodyPr wrap="square" lIns="0" tIns="0" rIns="0" bIns="0" rtlCol="0"/>
          <a:lstStyle/>
          <a:p>
            <a:endParaRPr sz="2400"/>
          </a:p>
        </p:txBody>
      </p:sp>
      <p:sp>
        <p:nvSpPr>
          <p:cNvPr id="18" name="bk object 18"/>
          <p:cNvSpPr/>
          <p:nvPr/>
        </p:nvSpPr>
        <p:spPr>
          <a:xfrm>
            <a:off x="305399" y="784651"/>
            <a:ext cx="1078653" cy="1078653"/>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063763"/>
          </a:solidFill>
        </p:spPr>
        <p:txBody>
          <a:bodyPr wrap="square" lIns="0" tIns="0" rIns="0" bIns="0" rtlCol="0"/>
          <a:lstStyle/>
          <a:p>
            <a:endParaRPr sz="2400"/>
          </a:p>
        </p:txBody>
      </p:sp>
      <p:sp>
        <p:nvSpPr>
          <p:cNvPr id="19" name="bk object 19"/>
          <p:cNvSpPr/>
          <p:nvPr/>
        </p:nvSpPr>
        <p:spPr>
          <a:xfrm>
            <a:off x="4997367" y="1"/>
            <a:ext cx="6857999" cy="6857999"/>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882344" y="2379217"/>
            <a:ext cx="10427309" cy="738664"/>
          </a:xfrm>
        </p:spPr>
        <p:txBody>
          <a:bodyPr lIns="0" tIns="0" rIns="0" bIns="0"/>
          <a:lstStyle>
            <a:lvl1pPr>
              <a:defRPr sz="4800" b="0" i="0">
                <a:solidFill>
                  <a:schemeClr val="bg1"/>
                </a:solidFill>
                <a:latin typeface="Calibri"/>
                <a:cs typeface="Calibri"/>
              </a:defRPr>
            </a:lvl1pPr>
          </a:lstStyle>
          <a:p>
            <a:endParaRPr/>
          </a:p>
        </p:txBody>
      </p:sp>
      <p:sp>
        <p:nvSpPr>
          <p:cNvPr id="3" name="Holder 3"/>
          <p:cNvSpPr>
            <a:spLocks noGrp="1"/>
          </p:cNvSpPr>
          <p:nvPr>
            <p:ph type="body" idx="1"/>
          </p:nvPr>
        </p:nvSpPr>
        <p:spPr>
          <a:xfrm>
            <a:off x="1211319" y="2133415"/>
            <a:ext cx="9769360" cy="266676"/>
          </a:xfrm>
        </p:spPr>
        <p:txBody>
          <a:bodyPr lIns="0" tIns="0" rIns="0" bIns="0"/>
          <a:lstStyle>
            <a:lvl1pPr>
              <a:defRPr sz="1733" b="0"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712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B5394"/>
          </a:solidFill>
        </p:spPr>
        <p:txBody>
          <a:bodyPr wrap="square" lIns="0" tIns="0" rIns="0" bIns="0" rtlCol="0"/>
          <a:lstStyle/>
          <a:p>
            <a:endParaRPr sz="2400"/>
          </a:p>
        </p:txBody>
      </p:sp>
      <p:sp>
        <p:nvSpPr>
          <p:cNvPr id="17" name="bk object 17"/>
          <p:cNvSpPr/>
          <p:nvPr/>
        </p:nvSpPr>
        <p:spPr>
          <a:xfrm>
            <a:off x="0" y="508002"/>
            <a:ext cx="1078653" cy="1078653"/>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1B4587"/>
          </a:solidFill>
        </p:spPr>
        <p:txBody>
          <a:bodyPr wrap="square" lIns="0" tIns="0" rIns="0" bIns="0" rtlCol="0"/>
          <a:lstStyle/>
          <a:p>
            <a:endParaRPr sz="2400"/>
          </a:p>
        </p:txBody>
      </p:sp>
      <p:sp>
        <p:nvSpPr>
          <p:cNvPr id="18" name="bk object 18"/>
          <p:cNvSpPr/>
          <p:nvPr/>
        </p:nvSpPr>
        <p:spPr>
          <a:xfrm>
            <a:off x="305399" y="784651"/>
            <a:ext cx="1078653" cy="1078653"/>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063763"/>
          </a:solidFill>
        </p:spPr>
        <p:txBody>
          <a:bodyPr wrap="square" lIns="0" tIns="0" rIns="0" bIns="0" rtlCol="0"/>
          <a:lstStyle/>
          <a:p>
            <a:endParaRPr sz="2400"/>
          </a:p>
        </p:txBody>
      </p:sp>
      <p:sp>
        <p:nvSpPr>
          <p:cNvPr id="19" name="bk object 19"/>
          <p:cNvSpPr/>
          <p:nvPr/>
        </p:nvSpPr>
        <p:spPr>
          <a:xfrm>
            <a:off x="4997367" y="1"/>
            <a:ext cx="6857999" cy="6857999"/>
          </a:xfrm>
          <a:prstGeom prst="rect">
            <a:avLst/>
          </a:prstGeom>
          <a:blipFill>
            <a:blip r:embed="rId2" cstate="print"/>
            <a:stretch>
              <a:fillRect/>
            </a:stretch>
          </a:blipFill>
        </p:spPr>
        <p:txBody>
          <a:bodyPr wrap="square" lIns="0" tIns="0" rIns="0" bIns="0" rtlCol="0"/>
          <a:lstStyle/>
          <a:p>
            <a:endParaRPr sz="2400"/>
          </a:p>
        </p:txBody>
      </p:sp>
      <p:sp>
        <p:nvSpPr>
          <p:cNvPr id="2" name="Holder 2"/>
          <p:cNvSpPr>
            <a:spLocks noGrp="1"/>
          </p:cNvSpPr>
          <p:nvPr>
            <p:ph type="title"/>
          </p:nvPr>
        </p:nvSpPr>
        <p:spPr>
          <a:xfrm>
            <a:off x="882344" y="2379217"/>
            <a:ext cx="10427309" cy="738664"/>
          </a:xfrm>
        </p:spPr>
        <p:txBody>
          <a:bodyPr lIns="0" tIns="0" rIns="0" bIns="0"/>
          <a:lstStyle>
            <a:lvl1pPr>
              <a:defRPr sz="48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20005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0005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84426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82344" y="2379217"/>
            <a:ext cx="10427309" cy="738664"/>
          </a:xfrm>
        </p:spPr>
        <p:txBody>
          <a:bodyPr lIns="0" tIns="0" rIns="0" bIns="0"/>
          <a:lstStyle>
            <a:lvl1pPr>
              <a:defRPr sz="48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64917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8041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E85A13-705A-4AE3-AECF-71CC11ABFE3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4013644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E85A13-705A-4AE3-AECF-71CC11ABFE37}"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21285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E85A13-705A-4AE3-AECF-71CC11ABFE3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399026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E85A13-705A-4AE3-AECF-71CC11ABFE37}"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61420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E85A13-705A-4AE3-AECF-71CC11ABFE37}"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393853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85A13-705A-4AE3-AECF-71CC11ABFE37}"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203564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85A13-705A-4AE3-AECF-71CC11ABFE3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70722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E85A13-705A-4AE3-AECF-71CC11ABFE37}"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FB901-5DD0-40F3-B065-480270AE14F0}" type="slidenum">
              <a:rPr lang="en-US" smtClean="0"/>
              <a:t>‹#›</a:t>
            </a:fld>
            <a:endParaRPr lang="en-US"/>
          </a:p>
        </p:txBody>
      </p:sp>
    </p:spTree>
    <p:extLst>
      <p:ext uri="{BB962C8B-B14F-4D97-AF65-F5344CB8AC3E}">
        <p14:creationId xmlns:p14="http://schemas.microsoft.com/office/powerpoint/2010/main" val="362115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E85A13-705A-4AE3-AECF-71CC11ABFE37}" type="datetimeFigureOut">
              <a:rPr lang="en-US" smtClean="0"/>
              <a:t>3/24/2023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FB901-5DD0-40F3-B065-480270AE14F0}" type="slidenum">
              <a:rPr lang="en-US" smtClean="0"/>
              <a:t>‹#›</a:t>
            </a:fld>
            <a:endParaRPr lang="en-US"/>
          </a:p>
        </p:txBody>
      </p:sp>
    </p:spTree>
    <p:extLst>
      <p:ext uri="{BB962C8B-B14F-4D97-AF65-F5344CB8AC3E}">
        <p14:creationId xmlns:p14="http://schemas.microsoft.com/office/powerpoint/2010/main" val="70696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B5394"/>
          </a:solidFill>
        </p:spPr>
        <p:txBody>
          <a:bodyPr wrap="square" lIns="0" tIns="0" rIns="0" bIns="0" rtlCol="0"/>
          <a:lstStyle/>
          <a:p>
            <a:endParaRPr sz="2400"/>
          </a:p>
        </p:txBody>
      </p:sp>
      <p:sp>
        <p:nvSpPr>
          <p:cNvPr id="2" name="Holder 2"/>
          <p:cNvSpPr>
            <a:spLocks noGrp="1"/>
          </p:cNvSpPr>
          <p:nvPr>
            <p:ph type="title"/>
          </p:nvPr>
        </p:nvSpPr>
        <p:spPr>
          <a:xfrm>
            <a:off x="882344" y="2379217"/>
            <a:ext cx="10427309" cy="553998"/>
          </a:xfrm>
          <a:prstGeom prst="rect">
            <a:avLst/>
          </a:prstGeom>
        </p:spPr>
        <p:txBody>
          <a:bodyPr wrap="square" lIns="0" tIns="0" rIns="0" bIns="0">
            <a:spAutoFit/>
          </a:bodyPr>
          <a:lstStyle>
            <a:lvl1pPr>
              <a:defRPr sz="3600" b="0" i="0">
                <a:solidFill>
                  <a:schemeClr val="bg1"/>
                </a:solidFill>
                <a:latin typeface="Calibri"/>
                <a:cs typeface="Calibri"/>
              </a:defRPr>
            </a:lvl1pPr>
          </a:lstStyle>
          <a:p>
            <a:endParaRPr/>
          </a:p>
        </p:txBody>
      </p:sp>
      <p:sp>
        <p:nvSpPr>
          <p:cNvPr id="3" name="Holder 3"/>
          <p:cNvSpPr>
            <a:spLocks noGrp="1"/>
          </p:cNvSpPr>
          <p:nvPr>
            <p:ph type="body" idx="1"/>
          </p:nvPr>
        </p:nvSpPr>
        <p:spPr>
          <a:xfrm>
            <a:off x="1211319" y="2133415"/>
            <a:ext cx="9769360" cy="200055"/>
          </a:xfrm>
          <a:prstGeom prst="rect">
            <a:avLst/>
          </a:prstGeom>
        </p:spPr>
        <p:txBody>
          <a:bodyPr wrap="square" lIns="0" tIns="0" rIns="0" bIns="0">
            <a:spAutoFit/>
          </a:bodyPr>
          <a:lstStyle>
            <a:lvl1pPr>
              <a:defRPr sz="1300" b="0" i="0">
                <a:solidFill>
                  <a:schemeClr val="bg1"/>
                </a:solidFill>
                <a:latin typeface="Tahoma"/>
                <a:cs typeface="Tahoma"/>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3/24/2023</a:t>
            </a:fld>
            <a:endParaRPr lang="en-US"/>
          </a:p>
        </p:txBody>
      </p:sp>
      <p:sp>
        <p:nvSpPr>
          <p:cNvPr id="6" name="Holder 6"/>
          <p:cNvSpPr>
            <a:spLocks noGrp="1"/>
          </p:cNvSpPr>
          <p:nvPr>
            <p:ph type="sldNum" sz="quarter" idx="7"/>
          </p:nvPr>
        </p:nvSpPr>
        <p:spPr>
          <a:xfrm>
            <a:off x="8778240"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095302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bodyStyle>
    <p:otherStyle>
      <a:lvl1pPr marL="0">
        <a:defRPr>
          <a:latin typeface="+mn-lt"/>
          <a:ea typeface="+mn-ea"/>
          <a:cs typeface="+mn-cs"/>
        </a:defRPr>
      </a:lvl1pPr>
      <a:lvl2pPr marL="609585">
        <a:defRPr>
          <a:latin typeface="+mn-lt"/>
          <a:ea typeface="+mn-ea"/>
          <a:cs typeface="+mn-cs"/>
        </a:defRPr>
      </a:lvl2pPr>
      <a:lvl3pPr marL="1219170">
        <a:defRPr>
          <a:latin typeface="+mn-lt"/>
          <a:ea typeface="+mn-ea"/>
          <a:cs typeface="+mn-cs"/>
        </a:defRPr>
      </a:lvl3pPr>
      <a:lvl4pPr marL="1828754">
        <a:defRPr>
          <a:latin typeface="+mn-lt"/>
          <a:ea typeface="+mn-ea"/>
          <a:cs typeface="+mn-cs"/>
        </a:defRPr>
      </a:lvl4pPr>
      <a:lvl5pPr marL="2438339">
        <a:defRPr>
          <a:latin typeface="+mn-lt"/>
          <a:ea typeface="+mn-ea"/>
          <a:cs typeface="+mn-cs"/>
        </a:defRPr>
      </a:lvl5pPr>
      <a:lvl6pPr marL="3047924">
        <a:defRPr>
          <a:latin typeface="+mn-lt"/>
          <a:ea typeface="+mn-ea"/>
          <a:cs typeface="+mn-cs"/>
        </a:defRPr>
      </a:lvl6pPr>
      <a:lvl7pPr marL="3657509">
        <a:defRPr>
          <a:latin typeface="+mn-lt"/>
          <a:ea typeface="+mn-ea"/>
          <a:cs typeface="+mn-cs"/>
        </a:defRPr>
      </a:lvl7pPr>
      <a:lvl8pPr marL="4267093">
        <a:defRPr>
          <a:latin typeface="+mn-lt"/>
          <a:ea typeface="+mn-ea"/>
          <a:cs typeface="+mn-cs"/>
        </a:defRPr>
      </a:lvl8pPr>
      <a:lvl9pPr marL="48766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ubernetes/kubernetes/blob/master/cmd/kube-controller-manager/app/controllermanager.go#L332"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dl.k8s.io/release/stable.txt)/bin/linux/amd64/kubectl" TargetMode="External"/><Relationship Id="rId2" Type="http://schemas.openxmlformats.org/officeDocument/2006/relationships/hyperlink" Target="https://dl.k8s.io/release/$(curl%20-L%20-s%20https:/dl.k8s.io/release/stable.txt)/bin/linux/amd64/kubect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hyperlink" Target="https://kubernetes.io/docs/tasks/tools/install-kubectl-windows/#install-kubectl-binary-with-curl-on-windows" TargetMode="External"/><Relationship Id="rId2" Type="http://schemas.openxmlformats.org/officeDocument/2006/relationships/hyperlink" Target="https://docs.microsoft.com/en-us/cli/azure/install-azure-cli-windows?tabs=azure-cli"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dl.k8s.io/release/stable.txt)/bin/linux/amd64/kubectl" TargetMode="External"/><Relationship Id="rId4" Type="http://schemas.openxmlformats.org/officeDocument/2006/relationships/hyperlink" Target="https://dl.k8s.io/release/$(curl%20-L%20-s%20https:/dl.k8s.io/release/stable.txt)/bin/linux/amd64/kubectl"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Kubernetes</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Lecture-1</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1469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7" y="1182628"/>
            <a:ext cx="5225627" cy="447986"/>
          </a:xfrm>
          <a:prstGeom prst="rect">
            <a:avLst/>
          </a:prstGeom>
        </p:spPr>
        <p:txBody>
          <a:bodyPr vert="horz" wrap="square" lIns="0" tIns="16933" rIns="0" bIns="0" rtlCol="0">
            <a:spAutoFit/>
          </a:bodyPr>
          <a:lstStyle/>
          <a:p>
            <a:pPr marL="16933">
              <a:spcBef>
                <a:spcPts val="133"/>
              </a:spcBef>
            </a:pPr>
            <a:r>
              <a:rPr lang="en-US" sz="2800" spc="3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a:t>
            </a:r>
            <a:r>
              <a:rPr sz="2800" spc="353"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ube-</a:t>
            </a:r>
            <a:r>
              <a:rPr lang="en-US" sz="2800" spc="353"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sz="2800" spc="353"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ontroller-</a:t>
            </a:r>
            <a:r>
              <a:rPr lang="en-US" sz="2800" spc="353"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sz="2800" spc="353"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anager</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7" y="2133415"/>
            <a:ext cx="8865445" cy="1239549"/>
          </a:xfrm>
          <a:prstGeom prst="rect">
            <a:avLst/>
          </a:prstGeom>
        </p:spPr>
        <p:txBody>
          <a:bodyPr vert="horz" wrap="square" lIns="0" tIns="16933" rIns="0" bIns="0" rtlCol="0">
            <a:spAutoFit/>
          </a:bodyPr>
          <a:lstStyle/>
          <a:p>
            <a:pPr marL="16933" marR="6773">
              <a:lnSpc>
                <a:spcPct val="113300"/>
              </a:lnSpc>
              <a:spcBef>
                <a:spcPts val="133"/>
              </a:spcBef>
            </a:pPr>
            <a:r>
              <a:rPr sz="240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controller-manager is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primary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daemon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that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manages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all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core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component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control</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loops.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It</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monitors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state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via</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apiserver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steers</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towards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desired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state.</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object 4"/>
          <p:cNvSpPr txBox="1"/>
          <p:nvPr/>
        </p:nvSpPr>
        <p:spPr>
          <a:xfrm>
            <a:off x="1827367" y="3930580"/>
            <a:ext cx="8986520" cy="1252480"/>
          </a:xfrm>
          <a:prstGeom prst="rect">
            <a:avLst/>
          </a:prstGeom>
        </p:spPr>
        <p:txBody>
          <a:bodyPr vert="horz" wrap="square" lIns="0" tIns="92287" rIns="0" bIns="0" rtlCol="0">
            <a:spAutoFit/>
          </a:bodyPr>
          <a:lstStyle/>
          <a:p>
            <a:pPr marL="16933">
              <a:spcBef>
                <a:spcPts val="727"/>
              </a:spcBef>
            </a:pP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List</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core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controllers: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a:spcBef>
                <a:spcPts val="373"/>
              </a:spcBef>
            </a:pPr>
            <a:r>
              <a:rPr sz="2400" u="sng" dirty="0">
                <a:solidFill>
                  <a:srgbClr val="7890CD"/>
                </a:solidFill>
                <a:uFill>
                  <a:solidFill>
                    <a:srgbClr val="7890CD"/>
                  </a:solidFill>
                </a:uFill>
                <a:latin typeface="Arial Unicode MS" panose="020B0604020202020204" pitchFamily="34" charset="-128"/>
                <a:ea typeface="Arial Unicode MS" panose="020B0604020202020204" pitchFamily="34" charset="-128"/>
                <a:cs typeface="Arial Unicode MS" panose="020B0604020202020204" pitchFamily="34" charset="-128"/>
                <a:hlinkClick r:id="rId2"/>
              </a:rPr>
              <a:t>https://github.com/kubernetes/kubernetes/blob/master/cmd/kube-controller-manager/app/controllermanager.go#L332</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41150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9946" y="1546280"/>
            <a:ext cx="5328072" cy="447986"/>
          </a:xfrm>
          <a:prstGeom prst="rect">
            <a:avLst/>
          </a:prstGeom>
        </p:spPr>
        <p:txBody>
          <a:bodyPr vert="horz" wrap="square" lIns="0" tIns="16933" rIns="0" bIns="0" rtlCol="0">
            <a:spAutoFit/>
          </a:bodyPr>
          <a:lstStyle/>
          <a:p>
            <a:pPr marL="16933">
              <a:spcBef>
                <a:spcPts val="133"/>
              </a:spcBef>
            </a:pPr>
            <a:r>
              <a:rPr lang="en-US" sz="2800" spc="339"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loud-</a:t>
            </a:r>
            <a:r>
              <a:rPr lang="en-US"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t>
            </a:r>
            <a:r>
              <a:rPr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ontroller-</a:t>
            </a:r>
            <a:r>
              <a:rPr lang="en-US"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t>
            </a:r>
            <a:r>
              <a:rPr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anager</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a:spLocks noGrp="1"/>
          </p:cNvSpPr>
          <p:nvPr>
            <p:ph type="body" idx="1"/>
          </p:nvPr>
        </p:nvSpPr>
        <p:spPr>
          <a:xfrm>
            <a:off x="982494" y="2552724"/>
            <a:ext cx="10039722" cy="2074265"/>
          </a:xfrm>
          <a:prstGeom prst="rect">
            <a:avLst/>
          </a:prstGeom>
        </p:spPr>
        <p:txBody>
          <a:bodyPr vert="horz" wrap="square" lIns="0" tIns="16933" rIns="0" bIns="0" rtlCol="0">
            <a:spAutoFit/>
          </a:bodyPr>
          <a:lstStyle/>
          <a:p>
            <a:pPr marL="632444" marR="6773">
              <a:lnSpc>
                <a:spcPct val="113300"/>
              </a:lnSpc>
              <a:spcBef>
                <a:spcPts val="133"/>
              </a:spcBef>
            </a:pP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cloud-controller-manager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daemon</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that</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provides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cloud-provider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specific</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knowledge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integration</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capability</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into</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core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loop</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of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controllers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include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Node,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Route, Service, and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add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additional</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controller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to</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handle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PersistentVolumeLabels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endPar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2747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7" y="1405822"/>
            <a:ext cx="3243580" cy="447986"/>
          </a:xfrm>
          <a:prstGeom prst="rect">
            <a:avLst/>
          </a:prstGeom>
        </p:spPr>
        <p:txBody>
          <a:bodyPr vert="horz" wrap="square" lIns="0" tIns="16933" rIns="0" bIns="0" rtlCol="0">
            <a:spAutoFit/>
          </a:bodyPr>
          <a:lstStyle/>
          <a:p>
            <a:pPr marL="16933">
              <a:spcBef>
                <a:spcPts val="133"/>
              </a:spcBef>
            </a:pPr>
            <a:r>
              <a:rPr lang="en-US" sz="2800" spc="3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a:t>
            </a:r>
            <a:r>
              <a:rPr sz="2800" spc="367"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ube-</a:t>
            </a:r>
            <a:r>
              <a:rPr lang="en-US" sz="2800" spc="367"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t>
            </a:r>
            <a:r>
              <a:rPr sz="2800" spc="367"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cheduler</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7" y="2460963"/>
            <a:ext cx="8432800" cy="2074265"/>
          </a:xfrm>
          <a:prstGeom prst="rect">
            <a:avLst/>
          </a:prstGeom>
        </p:spPr>
        <p:txBody>
          <a:bodyPr vert="horz" wrap="square" lIns="0" tIns="16933" rIns="0" bIns="0" rtlCol="0">
            <a:spAutoFit/>
          </a:bodyPr>
          <a:lstStyle/>
          <a:p>
            <a:pPr marL="16933" marR="6773">
              <a:lnSpc>
                <a:spcPct val="113300"/>
              </a:lnSpc>
              <a:spcBef>
                <a:spcPts val="133"/>
              </a:spcBef>
            </a:pP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Kube-scheduler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verbose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policy-rich</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engine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that</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evaluates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workload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requirements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attempts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to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place </a:t>
            </a:r>
            <a:r>
              <a:rPr sz="2400" spc="67" dirty="0">
                <a:latin typeface="Arial Unicode MS" panose="020B0604020202020204" pitchFamily="34" charset="-128"/>
                <a:ea typeface="Arial Unicode MS" panose="020B0604020202020204" pitchFamily="34" charset="-128"/>
                <a:cs typeface="Arial Unicode MS" panose="020B0604020202020204" pitchFamily="34" charset="-128"/>
              </a:rPr>
              <a:t>it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on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matching resource. These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requirements</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can</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include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such</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things</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general</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hardware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reqs,</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affinity,  anti-affinity,</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other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custom</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resource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requirements.</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56782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545" y="957014"/>
            <a:ext cx="3914987" cy="447986"/>
          </a:xfrm>
          <a:prstGeom prst="rect">
            <a:avLst/>
          </a:prstGeom>
        </p:spPr>
        <p:txBody>
          <a:bodyPr vert="horz" wrap="square" lIns="0" tIns="16933" rIns="0" bIns="0" rtlCol="0">
            <a:spAutoFit/>
          </a:bodyPr>
          <a:lstStyle/>
          <a:p>
            <a:pPr marL="16933">
              <a:spcBef>
                <a:spcPts val="133"/>
              </a:spcBef>
            </a:pPr>
            <a:r>
              <a:rPr sz="2800" spc="4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Node</a:t>
            </a:r>
            <a:r>
              <a:rPr sz="28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4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Components</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5951308" y="2664679"/>
            <a:ext cx="2941320" cy="1366186"/>
          </a:xfrm>
          <a:prstGeom prst="rect">
            <a:avLst/>
          </a:prstGeom>
        </p:spPr>
        <p:txBody>
          <a:bodyPr vert="horz" wrap="square" lIns="0" tIns="57573" rIns="0" bIns="0" rtlCol="0">
            <a:spAutoFit/>
          </a:bodyPr>
          <a:lstStyle/>
          <a:p>
            <a:pPr marL="454649" indent="-437716">
              <a:spcBef>
                <a:spcPts val="453"/>
              </a:spcBef>
              <a:buFont typeface="Arial"/>
              <a:buChar char="●"/>
              <a:tabLst>
                <a:tab pos="453802" algn="l"/>
                <a:tab pos="454649" algn="l"/>
              </a:tabLst>
            </a:pPr>
            <a:r>
              <a:rPr sz="2000" spc="33" dirty="0">
                <a:latin typeface="Arial Unicode MS" panose="020B0604020202020204" pitchFamily="34" charset="-128"/>
                <a:ea typeface="Arial Unicode MS" panose="020B0604020202020204" pitchFamily="34" charset="-128"/>
                <a:cs typeface="Arial Unicode MS" panose="020B0604020202020204" pitchFamily="34" charset="-128"/>
              </a:rPr>
              <a:t>Kubelet</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4649" indent="-437716">
              <a:spcBef>
                <a:spcPts val="320"/>
              </a:spcBef>
              <a:buFont typeface="Arial"/>
              <a:buChar char="●"/>
              <a:tabLst>
                <a:tab pos="453802" algn="l"/>
                <a:tab pos="454649" algn="l"/>
              </a:tabLst>
            </a:pPr>
            <a:r>
              <a:rPr sz="2000" spc="27" dirty="0">
                <a:latin typeface="Arial Unicode MS" panose="020B0604020202020204" pitchFamily="34" charset="-128"/>
                <a:ea typeface="Arial Unicode MS" panose="020B0604020202020204" pitchFamily="34" charset="-128"/>
                <a:cs typeface="Arial Unicode MS" panose="020B0604020202020204" pitchFamily="34" charset="-128"/>
              </a:rPr>
              <a:t>Kube-proxy</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4649" indent="-437716">
              <a:spcBef>
                <a:spcPts val="320"/>
              </a:spcBef>
              <a:buFont typeface="Arial"/>
              <a:buChar char="●"/>
              <a:tabLst>
                <a:tab pos="453802" algn="l"/>
                <a:tab pos="454649" algn="l"/>
              </a:tabLst>
            </a:pPr>
            <a:r>
              <a:rPr sz="2000" spc="33"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0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000" spc="20" dirty="0">
                <a:latin typeface="Arial Unicode MS" panose="020B0604020202020204" pitchFamily="34" charset="-128"/>
                <a:ea typeface="Arial Unicode MS" panose="020B0604020202020204" pitchFamily="34" charset="-128"/>
                <a:cs typeface="Arial Unicode MS" panose="020B0604020202020204" pitchFamily="34" charset="-128"/>
              </a:rPr>
              <a:t>runtime</a:t>
            </a:r>
            <a:r>
              <a:rPr sz="20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000" spc="-7" dirty="0">
                <a:latin typeface="Arial Unicode MS" panose="020B0604020202020204" pitchFamily="34" charset="-128"/>
                <a:ea typeface="Arial Unicode MS" panose="020B0604020202020204" pitchFamily="34" charset="-128"/>
                <a:cs typeface="Arial Unicode MS" panose="020B0604020202020204" pitchFamily="34" charset="-128"/>
              </a:rPr>
              <a:t>engine</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object 4"/>
          <p:cNvSpPr/>
          <p:nvPr/>
        </p:nvSpPr>
        <p:spPr>
          <a:xfrm>
            <a:off x="2398741" y="2090065"/>
            <a:ext cx="3228729" cy="3881600"/>
          </a:xfrm>
          <a:prstGeom prst="rect">
            <a:avLst/>
          </a:prstGeom>
          <a:blipFill>
            <a:blip r:embed="rId2" cstate="print"/>
            <a:stretch>
              <a:fillRect/>
            </a:stretch>
          </a:blipFill>
        </p:spPr>
        <p:txBody>
          <a:bodyPr wrap="square" lIns="0" tIns="0" rIns="0" bIns="0" rtlCol="0"/>
          <a:lstStyle/>
          <a:p>
            <a:endParaRPr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53049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7" y="1081855"/>
            <a:ext cx="1592580" cy="478763"/>
          </a:xfrm>
          <a:prstGeom prst="rect">
            <a:avLst/>
          </a:prstGeom>
        </p:spPr>
        <p:txBody>
          <a:bodyPr vert="horz" wrap="square" lIns="0" tIns="16933" rIns="0" bIns="0" rtlCol="0">
            <a:spAutoFit/>
          </a:bodyPr>
          <a:lstStyle/>
          <a:p>
            <a:pPr marL="16933">
              <a:spcBef>
                <a:spcPts val="133"/>
              </a:spcBef>
            </a:pPr>
            <a:r>
              <a:rPr sz="3000" spc="3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kubelet</a:t>
            </a:r>
            <a:endParaRPr sz="3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7" y="2133415"/>
            <a:ext cx="9052560" cy="2972908"/>
          </a:xfrm>
          <a:prstGeom prst="rect">
            <a:avLst/>
          </a:prstGeom>
        </p:spPr>
        <p:txBody>
          <a:bodyPr vert="horz" wrap="square" lIns="0" tIns="16933" rIns="0" bIns="0" rtlCol="0">
            <a:spAutoFit/>
          </a:bodyPr>
          <a:lstStyle/>
          <a:p>
            <a:pPr marL="16933" marR="6773">
              <a:lnSpc>
                <a:spcPct val="113300"/>
              </a:lnSpc>
              <a:spcBef>
                <a:spcPts val="133"/>
              </a:spcBef>
            </a:pPr>
            <a:r>
              <a:rPr sz="2200" spc="53" dirty="0">
                <a:latin typeface="Arial Unicode MS" panose="020B0604020202020204" pitchFamily="34" charset="-128"/>
                <a:ea typeface="Arial Unicode MS" panose="020B0604020202020204" pitchFamily="34" charset="-128"/>
                <a:cs typeface="Arial Unicode MS" panose="020B0604020202020204" pitchFamily="34" charset="-128"/>
              </a:rPr>
              <a:t>Acts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as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node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agent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responsible </a:t>
            </a: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for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managing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pod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lifecycle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on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its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host.  </a:t>
            </a: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Kubelet</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understands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52" dirty="0">
                <a:latin typeface="Arial Unicode MS" panose="020B0604020202020204" pitchFamily="34" charset="-128"/>
                <a:ea typeface="Arial Unicode MS" panose="020B0604020202020204" pitchFamily="34" charset="-128"/>
                <a:cs typeface="Arial Unicode MS" panose="020B0604020202020204" pitchFamily="34" charset="-128"/>
              </a:rPr>
              <a:t>YAML</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manifests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that</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67" dirty="0">
                <a:latin typeface="Arial Unicode MS" panose="020B0604020202020204" pitchFamily="34" charset="-128"/>
                <a:ea typeface="Arial Unicode MS" panose="020B0604020202020204" pitchFamily="34" charset="-128"/>
                <a:cs typeface="Arial Unicode MS" panose="020B0604020202020204" pitchFamily="34" charset="-128"/>
              </a:rPr>
              <a:t>it</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can</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read</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from</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several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sources:</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7"/>
              </a:spcBef>
            </a:pP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buFont typeface="Arial"/>
              <a:buChar char="●"/>
              <a:tabLst>
                <a:tab pos="625671" algn="l"/>
                <a:tab pos="626518" algn="l"/>
              </a:tabLst>
            </a:pP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File</a:t>
            </a:r>
            <a:r>
              <a:rPr sz="22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path</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spcBef>
                <a:spcPts val="339"/>
              </a:spcBef>
              <a:buFont typeface="Arial"/>
              <a:buChar char="●"/>
              <a:tabLst>
                <a:tab pos="625671" algn="l"/>
                <a:tab pos="626518" algn="l"/>
              </a:tabLst>
            </a:pPr>
            <a:r>
              <a:rPr sz="2200" spc="80" dirty="0">
                <a:latin typeface="Arial Unicode MS" panose="020B0604020202020204" pitchFamily="34" charset="-128"/>
                <a:ea typeface="Arial Unicode MS" panose="020B0604020202020204" pitchFamily="34" charset="-128"/>
                <a:cs typeface="Arial Unicode MS" panose="020B0604020202020204" pitchFamily="34" charset="-128"/>
              </a:rPr>
              <a:t>HTTP</a:t>
            </a:r>
            <a:r>
              <a:rPr sz="22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Endpoint</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spcBef>
                <a:spcPts val="339"/>
              </a:spcBef>
              <a:buFont typeface="Arial"/>
              <a:buChar char="●"/>
              <a:tabLst>
                <a:tab pos="625671" algn="l"/>
                <a:tab pos="626518" algn="l"/>
              </a:tabLst>
            </a:pP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Etcd</a:t>
            </a:r>
            <a:r>
              <a:rPr sz="22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watch</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acting</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on</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any</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changes</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spcBef>
                <a:spcPts val="339"/>
              </a:spcBef>
              <a:buFont typeface="Arial"/>
              <a:buChar char="●"/>
              <a:tabLst>
                <a:tab pos="625671" algn="l"/>
                <a:tab pos="626518" algn="l"/>
              </a:tabLst>
            </a:pPr>
            <a:r>
              <a:rPr sz="2200" spc="80" dirty="0">
                <a:latin typeface="Arial Unicode MS" panose="020B0604020202020204" pitchFamily="34" charset="-128"/>
                <a:ea typeface="Arial Unicode MS" panose="020B0604020202020204" pitchFamily="34" charset="-128"/>
                <a:cs typeface="Arial Unicode MS" panose="020B0604020202020204" pitchFamily="34" charset="-128"/>
              </a:rPr>
              <a:t>HTTP</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Server</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mode</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accepting</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manifests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over</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simple</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API.</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35470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7" y="1039333"/>
            <a:ext cx="2358813" cy="478763"/>
          </a:xfrm>
          <a:prstGeom prst="rect">
            <a:avLst/>
          </a:prstGeom>
        </p:spPr>
        <p:txBody>
          <a:bodyPr vert="horz" wrap="square" lIns="0" tIns="16933" rIns="0" bIns="0" rtlCol="0">
            <a:spAutoFit/>
          </a:bodyPr>
          <a:lstStyle/>
          <a:p>
            <a:pPr marL="16933">
              <a:spcBef>
                <a:spcPts val="133"/>
              </a:spcBef>
            </a:pPr>
            <a:r>
              <a:rPr sz="3000" spc="353"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kube-proxy</a:t>
            </a:r>
            <a:endParaRPr sz="3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7" y="2133415"/>
            <a:ext cx="7865533" cy="3562108"/>
          </a:xfrm>
          <a:prstGeom prst="rect">
            <a:avLst/>
          </a:prstGeom>
        </p:spPr>
        <p:txBody>
          <a:bodyPr vert="horz" wrap="square" lIns="0" tIns="16933" rIns="0" bIns="0" rtlCol="0">
            <a:spAutoFit/>
          </a:bodyPr>
          <a:lstStyle/>
          <a:p>
            <a:pPr marL="16933" marR="6773">
              <a:lnSpc>
                <a:spcPct val="113300"/>
              </a:lnSpc>
              <a:spcBef>
                <a:spcPts val="133"/>
              </a:spcBef>
            </a:pP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Manages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network</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rules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on</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each</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node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performs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connection  forwarding</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or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load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balancing</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latin typeface="Arial Unicode MS" panose="020B0604020202020204" pitchFamily="34" charset="-128"/>
                <a:ea typeface="Arial Unicode MS" panose="020B0604020202020204" pitchFamily="34" charset="-128"/>
                <a:cs typeface="Arial Unicode MS" panose="020B0604020202020204" pitchFamily="34" charset="-128"/>
              </a:rPr>
              <a:t>for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services.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7"/>
              </a:spcBef>
            </a:pP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Available</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Proxy</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Modes: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13"/>
              </a:spcBef>
            </a:pP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buFont typeface="Arial"/>
              <a:buChar char="●"/>
              <a:tabLst>
                <a:tab pos="625671" algn="l"/>
                <a:tab pos="626518" algn="l"/>
              </a:tabLst>
            </a:pP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Userspace</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spcBef>
                <a:spcPts val="339"/>
              </a:spcBef>
              <a:buFont typeface="Arial"/>
              <a:buChar char="●"/>
              <a:tabLst>
                <a:tab pos="625671" algn="l"/>
                <a:tab pos="626518" algn="l"/>
              </a:tabLst>
            </a:pP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iptables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69042">
              <a:spcBef>
                <a:spcPts val="339"/>
              </a:spcBef>
              <a:buFont typeface="Arial"/>
              <a:buChar char="●"/>
              <a:tabLst>
                <a:tab pos="625671" algn="l"/>
                <a:tab pos="626518" algn="l"/>
              </a:tabLst>
            </a:pP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ipvs</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(alpha</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in</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60" dirty="0">
                <a:latin typeface="Arial Unicode MS" panose="020B0604020202020204" pitchFamily="34" charset="-128"/>
                <a:ea typeface="Arial Unicode MS" panose="020B0604020202020204" pitchFamily="34" charset="-128"/>
                <a:cs typeface="Arial Unicode MS" panose="020B0604020202020204" pitchFamily="34" charset="-128"/>
              </a:rPr>
              <a:t>1.8)</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3687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7" y="1162931"/>
            <a:ext cx="3953933" cy="447986"/>
          </a:xfrm>
          <a:prstGeom prst="rect">
            <a:avLst/>
          </a:prstGeom>
        </p:spPr>
        <p:txBody>
          <a:bodyPr vert="horz" wrap="square" lIns="0" tIns="16933" rIns="0" bIns="0" rtlCol="0">
            <a:spAutoFit/>
          </a:bodyPr>
          <a:lstStyle/>
          <a:p>
            <a:pPr marL="16933">
              <a:spcBef>
                <a:spcPts val="133"/>
              </a:spcBef>
            </a:pPr>
            <a:r>
              <a:rPr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Container</a:t>
            </a:r>
            <a:r>
              <a:rPr lang="en-US" sz="2800" spc="339"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spc="4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Runtime</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7" y="2137987"/>
            <a:ext cx="8403167" cy="3370324"/>
          </a:xfrm>
          <a:prstGeom prst="rect">
            <a:avLst/>
          </a:prstGeom>
        </p:spPr>
        <p:txBody>
          <a:bodyPr vert="horz" wrap="square" lIns="0" tIns="16933" rIns="0" bIns="0" rtlCol="0">
            <a:spAutoFit/>
          </a:bodyPr>
          <a:lstStyle/>
          <a:p>
            <a:pPr marL="16933" marR="6773">
              <a:lnSpc>
                <a:spcPct val="115399"/>
              </a:lnSpc>
              <a:spcBef>
                <a:spcPts val="133"/>
              </a:spcBef>
            </a:pPr>
            <a:r>
              <a:rPr sz="2200" spc="73" dirty="0">
                <a:latin typeface="Arial Unicode MS" panose="020B0604020202020204" pitchFamily="34" charset="-128"/>
                <a:ea typeface="Arial Unicode MS" panose="020B0604020202020204" pitchFamily="34" charset="-128"/>
                <a:cs typeface="Arial Unicode MS" panose="020B0604020202020204" pitchFamily="34" charset="-128"/>
              </a:rPr>
              <a:t>With</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respect</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latin typeface="Arial Unicode MS" panose="020B0604020202020204" pitchFamily="34" charset="-128"/>
                <a:ea typeface="Arial Unicode MS" panose="020B0604020202020204" pitchFamily="34" charset="-128"/>
                <a:cs typeface="Arial Unicode MS" panose="020B0604020202020204" pitchFamily="34" charset="-128"/>
              </a:rPr>
              <a:t>to</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3" dirty="0">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runtime</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is</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CRI</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Runtime</a:t>
            </a:r>
            <a:r>
              <a:rPr sz="2200" spc="-20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Interface)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compatible</a:t>
            </a:r>
            <a:r>
              <a:rPr sz="2200" spc="12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application</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that</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executes</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manages</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containers.</a:t>
            </a:r>
          </a:p>
          <a:p>
            <a:pPr>
              <a:spcBef>
                <a:spcPts val="40"/>
              </a:spcBef>
            </a:pP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37716">
              <a:buFont typeface="Arial"/>
              <a:buChar char="●"/>
              <a:tabLst>
                <a:tab pos="625671" algn="l"/>
                <a:tab pos="626518" algn="l"/>
              </a:tabLst>
            </a:pP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Containerd</a:t>
            </a:r>
            <a:r>
              <a:rPr sz="2200" spc="-22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(docker)</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37716">
              <a:spcBef>
                <a:spcPts val="320"/>
              </a:spcBef>
              <a:buFont typeface="Arial"/>
              <a:buChar char="●"/>
              <a:tabLst>
                <a:tab pos="625671" algn="l"/>
                <a:tab pos="626518" algn="l"/>
              </a:tabLst>
            </a:pP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Cri-o</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37716">
              <a:spcBef>
                <a:spcPts val="320"/>
              </a:spcBef>
              <a:buFont typeface="Arial"/>
              <a:buChar char="●"/>
              <a:tabLst>
                <a:tab pos="625671" algn="l"/>
                <a:tab pos="626518" algn="l"/>
              </a:tabLst>
            </a:pP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Rkt</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37716">
              <a:spcBef>
                <a:spcPts val="320"/>
              </a:spcBef>
              <a:buFont typeface="Arial"/>
              <a:buChar char="●"/>
              <a:tabLst>
                <a:tab pos="625671" algn="l"/>
                <a:tab pos="626518" algn="l"/>
              </a:tabLst>
            </a:pPr>
            <a:r>
              <a:rPr sz="2200" spc="40" dirty="0">
                <a:latin typeface="Arial Unicode MS" panose="020B0604020202020204" pitchFamily="34" charset="-128"/>
                <a:ea typeface="Arial Unicode MS" panose="020B0604020202020204" pitchFamily="34" charset="-128"/>
                <a:cs typeface="Arial Unicode MS" panose="020B0604020202020204" pitchFamily="34" charset="-128"/>
              </a:rPr>
              <a:t>Kata</a:t>
            </a:r>
            <a:r>
              <a:rPr sz="2200" spc="-22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(formerly</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clear</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hyper)</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626518" indent="-437716">
              <a:spcBef>
                <a:spcPts val="320"/>
              </a:spcBef>
              <a:buFont typeface="Arial"/>
              <a:buChar char="●"/>
              <a:tabLst>
                <a:tab pos="625671" algn="l"/>
                <a:tab pos="626518" algn="l"/>
              </a:tabLst>
            </a:pPr>
            <a:r>
              <a:rPr sz="2200" spc="60" dirty="0">
                <a:latin typeface="Arial Unicode MS" panose="020B0604020202020204" pitchFamily="34" charset="-128"/>
                <a:ea typeface="Arial Unicode MS" panose="020B0604020202020204" pitchFamily="34" charset="-128"/>
                <a:cs typeface="Arial Unicode MS" panose="020B0604020202020204" pitchFamily="34" charset="-128"/>
              </a:rPr>
              <a:t>Virtlet</a:t>
            </a:r>
            <a:r>
              <a:rPr sz="2200" spc="-22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87" dirty="0">
                <a:latin typeface="Arial Unicode MS" panose="020B0604020202020204" pitchFamily="34" charset="-128"/>
                <a:ea typeface="Arial Unicode MS" panose="020B0604020202020204" pitchFamily="34" charset="-128"/>
                <a:cs typeface="Arial Unicode MS" panose="020B0604020202020204" pitchFamily="34" charset="-128"/>
              </a:rPr>
              <a:t>(VM</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CRI</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compatible</a:t>
            </a:r>
            <a:r>
              <a:rPr sz="2200" spc="-21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runtime)</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7503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8" y="1112633"/>
            <a:ext cx="3906520" cy="447986"/>
          </a:xfrm>
          <a:prstGeom prst="rect">
            <a:avLst/>
          </a:prstGeom>
        </p:spPr>
        <p:txBody>
          <a:bodyPr vert="horz" wrap="square" lIns="0" tIns="16933" rIns="0" bIns="0" rtlCol="0">
            <a:spAutoFit/>
          </a:bodyPr>
          <a:lstStyle/>
          <a:p>
            <a:pPr marL="16933">
              <a:spcBef>
                <a:spcPts val="133"/>
              </a:spcBef>
            </a:pPr>
            <a:r>
              <a:rPr sz="2800" spc="3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Additional</a:t>
            </a:r>
            <a:r>
              <a:rPr sz="28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3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Services</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8" y="2133415"/>
            <a:ext cx="9072033" cy="3221694"/>
          </a:xfrm>
          <a:prstGeom prst="rect">
            <a:avLst/>
          </a:prstGeom>
        </p:spPr>
        <p:txBody>
          <a:bodyPr vert="horz" wrap="square" lIns="0" tIns="60113" rIns="0" bIns="0" rtlCol="0">
            <a:spAutoFit/>
          </a:bodyPr>
          <a:lstStyle/>
          <a:p>
            <a:pPr marL="16933">
              <a:spcBef>
                <a:spcPts val="473"/>
              </a:spcBef>
            </a:pPr>
            <a:r>
              <a:rPr sz="2200" b="1" spc="-20" dirty="0">
                <a:latin typeface="Arial Unicode MS" panose="020B0604020202020204" pitchFamily="34" charset="-128"/>
                <a:ea typeface="Arial Unicode MS" panose="020B0604020202020204" pitchFamily="34" charset="-128"/>
                <a:cs typeface="Arial Unicode MS" panose="020B0604020202020204" pitchFamily="34" charset="-128"/>
              </a:rPr>
              <a:t>Kube-dns</a:t>
            </a:r>
            <a:r>
              <a:rPr sz="2200" b="1" spc="-18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latin typeface="Arial Unicode MS" panose="020B0604020202020204" pitchFamily="34" charset="-128"/>
                <a:ea typeface="Arial Unicode MS" panose="020B0604020202020204" pitchFamily="34" charset="-128"/>
                <a:cs typeface="Arial Unicode MS" panose="020B0604020202020204" pitchFamily="34" charset="-128"/>
              </a:rPr>
              <a:t>-</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Provides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latin typeface="Arial Unicode MS" panose="020B0604020202020204" pitchFamily="34" charset="-128"/>
                <a:ea typeface="Arial Unicode MS" panose="020B0604020202020204" pitchFamily="34" charset="-128"/>
                <a:cs typeface="Arial Unicode MS" panose="020B0604020202020204" pitchFamily="34" charset="-128"/>
              </a:rPr>
              <a:t>wide</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93" dirty="0">
                <a:latin typeface="Arial Unicode MS" panose="020B0604020202020204" pitchFamily="34" charset="-128"/>
                <a:ea typeface="Arial Unicode MS" panose="020B0604020202020204" pitchFamily="34" charset="-128"/>
                <a:cs typeface="Arial Unicode MS" panose="020B0604020202020204" pitchFamily="34" charset="-128"/>
              </a:rPr>
              <a:t>DNS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Services.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Services</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are</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resolvable</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53" dirty="0">
                <a:latin typeface="Arial Unicode MS" panose="020B0604020202020204" pitchFamily="34" charset="-128"/>
                <a:ea typeface="Arial Unicode MS" panose="020B0604020202020204" pitchFamily="34" charset="-128"/>
                <a:cs typeface="Arial Unicode MS" panose="020B0604020202020204" pitchFamily="34" charset="-128"/>
              </a:rPr>
              <a:t>to</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a:spcBef>
                <a:spcPts val="339"/>
              </a:spcBef>
            </a:pPr>
            <a:r>
              <a:rPr sz="2200" i="1" spc="-7" dirty="0">
                <a:latin typeface="Arial Unicode MS" panose="020B0604020202020204" pitchFamily="34" charset="-128"/>
                <a:ea typeface="Arial Unicode MS" panose="020B0604020202020204" pitchFamily="34" charset="-128"/>
                <a:cs typeface="Arial Unicode MS" panose="020B0604020202020204" pitchFamily="34" charset="-128"/>
              </a:rPr>
              <a:t>&lt;service&gt;.&lt;namespace&gt;.svc.cluster.local</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marR="6773">
              <a:lnSpc>
                <a:spcPct val="113300"/>
              </a:lnSpc>
              <a:spcBef>
                <a:spcPts val="2200"/>
              </a:spcBef>
            </a:pPr>
            <a:r>
              <a:rPr sz="2200" b="1" spc="-53" dirty="0">
                <a:latin typeface="Arial Unicode MS" panose="020B0604020202020204" pitchFamily="34" charset="-128"/>
                <a:ea typeface="Arial Unicode MS" panose="020B0604020202020204" pitchFamily="34" charset="-128"/>
                <a:cs typeface="Arial Unicode MS" panose="020B0604020202020204" pitchFamily="34" charset="-128"/>
              </a:rPr>
              <a:t>Heapster</a:t>
            </a:r>
            <a:r>
              <a:rPr sz="2200" b="1" spc="-18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b="1" spc="53" dirty="0">
                <a:latin typeface="Arial Unicode MS" panose="020B0604020202020204" pitchFamily="34" charset="-128"/>
                <a:ea typeface="Arial Unicode MS" panose="020B0604020202020204" pitchFamily="34" charset="-128"/>
                <a:cs typeface="Arial Unicode MS" panose="020B0604020202020204" pitchFamily="34" charset="-128"/>
              </a:rPr>
              <a:t>-</a:t>
            </a:r>
            <a:r>
              <a:rPr sz="2200" b="1"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3" dirty="0">
                <a:latin typeface="Arial Unicode MS" panose="020B0604020202020204" pitchFamily="34" charset="-128"/>
                <a:ea typeface="Arial Unicode MS" panose="020B0604020202020204" pitchFamily="34" charset="-128"/>
                <a:cs typeface="Arial Unicode MS" panose="020B0604020202020204" pitchFamily="34" charset="-128"/>
              </a:rPr>
              <a:t>Metrics</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53" dirty="0">
                <a:latin typeface="Arial Unicode MS" panose="020B0604020202020204" pitchFamily="34" charset="-128"/>
                <a:ea typeface="Arial Unicode MS" panose="020B0604020202020204" pitchFamily="34" charset="-128"/>
                <a:cs typeface="Arial Unicode MS" panose="020B0604020202020204" pitchFamily="34" charset="-128"/>
              </a:rPr>
              <a:t>Collector</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for</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used</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by</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some</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resources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such</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latin typeface="Arial Unicode MS" panose="020B0604020202020204" pitchFamily="34" charset="-128"/>
                <a:ea typeface="Arial Unicode MS" panose="020B0604020202020204" pitchFamily="34" charset="-128"/>
                <a:cs typeface="Arial Unicode MS" panose="020B0604020202020204" pitchFamily="34" charset="-128"/>
              </a:rPr>
              <a:t>as</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Horizontal</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53" dirty="0">
                <a:latin typeface="Arial Unicode MS" panose="020B0604020202020204" pitchFamily="34" charset="-128"/>
                <a:ea typeface="Arial Unicode MS" panose="020B0604020202020204" pitchFamily="34" charset="-128"/>
                <a:cs typeface="Arial Unicode MS" panose="020B0604020202020204" pitchFamily="34" charset="-128"/>
              </a:rPr>
              <a:t>Pod</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Autoscaler.</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(required</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for</a:t>
            </a:r>
            <a:r>
              <a:rPr sz="22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kubedashboard</a:t>
            </a:r>
            <a:r>
              <a:rPr sz="22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metrics)</a:t>
            </a: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7"/>
              </a:spcBef>
            </a:pP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a:r>
              <a:rPr sz="2200" b="1" spc="-27" dirty="0">
                <a:latin typeface="Arial Unicode MS" panose="020B0604020202020204" pitchFamily="34" charset="-128"/>
                <a:ea typeface="Arial Unicode MS" panose="020B0604020202020204" pitchFamily="34" charset="-128"/>
                <a:cs typeface="Arial Unicode MS" panose="020B0604020202020204" pitchFamily="34" charset="-128"/>
              </a:rPr>
              <a:t>Kube-dashboard</a:t>
            </a:r>
            <a:r>
              <a:rPr sz="2200" b="1" spc="-18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latin typeface="Arial Unicode MS" panose="020B0604020202020204" pitchFamily="34" charset="-128"/>
                <a:ea typeface="Arial Unicode MS" panose="020B0604020202020204" pitchFamily="34" charset="-128"/>
                <a:cs typeface="Arial Unicode MS" panose="020B0604020202020204" pitchFamily="34" charset="-128"/>
              </a:rPr>
              <a:t>-</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67" dirty="0">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general</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purpose</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web</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latin typeface="Arial Unicode MS" panose="020B0604020202020204" pitchFamily="34" charset="-128"/>
                <a:ea typeface="Arial Unicode MS" panose="020B0604020202020204" pitchFamily="34" charset="-128"/>
                <a:cs typeface="Arial Unicode MS" panose="020B0604020202020204" pitchFamily="34" charset="-128"/>
              </a:rPr>
              <a:t>based</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latin typeface="Arial Unicode MS" panose="020B0604020202020204" pitchFamily="34" charset="-128"/>
                <a:ea typeface="Arial Unicode MS" panose="020B0604020202020204" pitchFamily="34" charset="-128"/>
                <a:cs typeface="Arial Unicode MS" panose="020B0604020202020204" pitchFamily="34" charset="-128"/>
              </a:rPr>
              <a:t>UI</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7" dirty="0">
                <a:latin typeface="Arial Unicode MS" panose="020B0604020202020204" pitchFamily="34" charset="-128"/>
                <a:ea typeface="Arial Unicode MS" panose="020B0604020202020204" pitchFamily="34" charset="-128"/>
                <a:cs typeface="Arial Unicode MS" panose="020B0604020202020204" pitchFamily="34" charset="-128"/>
              </a:rPr>
              <a:t>for</a:t>
            </a:r>
            <a:r>
              <a:rPr sz="22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latin typeface="Arial Unicode MS" panose="020B0604020202020204" pitchFamily="34" charset="-128"/>
                <a:ea typeface="Arial Unicode MS" panose="020B0604020202020204" pitchFamily="34" charset="-128"/>
                <a:cs typeface="Arial Unicode MS" panose="020B0604020202020204" pitchFamily="34" charset="-128"/>
              </a:rPr>
              <a:t>kubernetes.</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8977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6675" y="1228639"/>
            <a:ext cx="6840220" cy="447986"/>
          </a:xfrm>
          <a:prstGeom prst="rect">
            <a:avLst/>
          </a:prstGeom>
        </p:spPr>
        <p:txBody>
          <a:bodyPr vert="horz" wrap="square" lIns="0" tIns="16933" rIns="0" bIns="0" rtlCol="0">
            <a:spAutoFit/>
          </a:bodyPr>
          <a:lstStyle/>
          <a:p>
            <a:pPr marL="16933">
              <a:spcBef>
                <a:spcPts val="133"/>
              </a:spcBef>
            </a:pPr>
            <a:r>
              <a:rPr sz="2800" spc="38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Networking </a:t>
            </a:r>
            <a:r>
              <a:rPr sz="28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4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Fundamental</a:t>
            </a:r>
            <a:r>
              <a:rPr sz="2800" spc="-3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3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Rules</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978780" y="2365427"/>
            <a:ext cx="8894233" cy="1984304"/>
          </a:xfrm>
          <a:prstGeom prst="rect">
            <a:avLst/>
          </a:prstGeom>
        </p:spPr>
        <p:txBody>
          <a:bodyPr vert="horz" wrap="square" lIns="0" tIns="60113" rIns="0" bIns="0" rtlCol="0">
            <a:spAutoFit/>
          </a:bodyPr>
          <a:lstStyle/>
          <a:p>
            <a:pPr marL="559631" indent="-543546">
              <a:spcBef>
                <a:spcPts val="473"/>
              </a:spcBef>
              <a:buAutoNum type="arabicParenR"/>
              <a:tabLst>
                <a:tab pos="559631" algn="l"/>
                <a:tab pos="560479" algn="l"/>
              </a:tabLst>
            </a:pPr>
            <a:r>
              <a:rPr sz="2400" spc="93" dirty="0">
                <a:latin typeface="Arial Unicode MS" panose="020B0604020202020204" pitchFamily="34" charset="-128"/>
                <a:ea typeface="Arial Unicode MS" panose="020B0604020202020204" pitchFamily="34" charset="-128"/>
                <a:cs typeface="Arial Unicode MS" panose="020B0604020202020204" pitchFamily="34" charset="-128"/>
              </a:rPr>
              <a:t>All</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Pods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can</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communicate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latin typeface="Arial Unicode MS" panose="020B0604020202020204" pitchFamily="34" charset="-128"/>
                <a:ea typeface="Arial Unicode MS" panose="020B0604020202020204" pitchFamily="34" charset="-128"/>
                <a:cs typeface="Arial Unicode MS" panose="020B0604020202020204" pitchFamily="34" charset="-128"/>
              </a:rPr>
              <a:t>with</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all</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other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Pods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without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20" dirty="0">
                <a:latin typeface="Arial Unicode MS" panose="020B0604020202020204" pitchFamily="34" charset="-128"/>
                <a:ea typeface="Arial Unicode MS" panose="020B0604020202020204" pitchFamily="34" charset="-128"/>
                <a:cs typeface="Arial Unicode MS" panose="020B0604020202020204" pitchFamily="34" charset="-128"/>
              </a:rPr>
              <a:t>NAT</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59631" indent="-543546">
              <a:spcBef>
                <a:spcPts val="339"/>
              </a:spcBef>
              <a:buAutoNum type="arabicParenR"/>
              <a:tabLst>
                <a:tab pos="559631" algn="l"/>
                <a:tab pos="560479" algn="l"/>
              </a:tabLst>
            </a:pPr>
            <a:r>
              <a:rPr sz="2400" spc="93" dirty="0">
                <a:latin typeface="Arial Unicode MS" panose="020B0604020202020204" pitchFamily="34" charset="-128"/>
                <a:ea typeface="Arial Unicode MS" panose="020B0604020202020204" pitchFamily="34" charset="-128"/>
                <a:cs typeface="Arial Unicode MS" panose="020B0604020202020204" pitchFamily="34" charset="-128"/>
              </a:rPr>
              <a:t>All</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nodes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can</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communicate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latin typeface="Arial Unicode MS" panose="020B0604020202020204" pitchFamily="34" charset="-128"/>
                <a:ea typeface="Arial Unicode MS" panose="020B0604020202020204" pitchFamily="34" charset="-128"/>
                <a:cs typeface="Arial Unicode MS" panose="020B0604020202020204" pitchFamily="34" charset="-128"/>
              </a:rPr>
              <a:t>with</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all</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Pods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vice-versa)</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without</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NAT.</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559631" indent="-543546">
              <a:spcBef>
                <a:spcPts val="339"/>
              </a:spcBef>
              <a:buAutoNum type="arabicParenR"/>
              <a:tabLst>
                <a:tab pos="559631" algn="l"/>
                <a:tab pos="560479" algn="l"/>
              </a:tabLst>
            </a:pPr>
            <a:r>
              <a:rPr sz="240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IP</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that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Pod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sees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itself</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same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IP</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that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others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see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67" dirty="0">
                <a:latin typeface="Arial Unicode MS" panose="020B0604020202020204" pitchFamily="34" charset="-128"/>
                <a:ea typeface="Arial Unicode MS" panose="020B0604020202020204" pitchFamily="34" charset="-128"/>
                <a:cs typeface="Arial Unicode MS" panose="020B0604020202020204" pitchFamily="34" charset="-128"/>
              </a:rPr>
              <a:t>it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87" dirty="0">
                <a:latin typeface="Arial Unicode MS" panose="020B0604020202020204" pitchFamily="34" charset="-128"/>
                <a:ea typeface="Arial Unicode MS" panose="020B0604020202020204" pitchFamily="34" charset="-128"/>
                <a:cs typeface="Arial Unicode MS" panose="020B0604020202020204" pitchFamily="34" charset="-128"/>
              </a:rPr>
              <a:t>as.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69430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4787" y="987822"/>
            <a:ext cx="7500620" cy="447986"/>
          </a:xfrm>
          <a:prstGeom prst="rect">
            <a:avLst/>
          </a:prstGeom>
        </p:spPr>
        <p:txBody>
          <a:bodyPr vert="horz" wrap="square" lIns="0" tIns="16933" rIns="0" bIns="0" rtlCol="0">
            <a:spAutoFit/>
          </a:bodyPr>
          <a:lstStyle/>
          <a:p>
            <a:pPr marL="16933">
              <a:spcBef>
                <a:spcPts val="133"/>
              </a:spcBef>
            </a:pPr>
            <a:r>
              <a:rPr sz="2800" spc="38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Networking </a:t>
            </a:r>
            <a:r>
              <a:rPr sz="28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4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Fundamentals</a:t>
            </a:r>
            <a:r>
              <a:rPr sz="2800" spc="-3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3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Applied</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a:spLocks noGrp="1"/>
          </p:cNvSpPr>
          <p:nvPr>
            <p:ph type="body" idx="1"/>
          </p:nvPr>
        </p:nvSpPr>
        <p:spPr>
          <a:xfrm>
            <a:off x="1364776" y="1912518"/>
            <a:ext cx="8976503" cy="3892262"/>
          </a:xfrm>
          <a:prstGeom prst="rect">
            <a:avLst/>
          </a:prstGeom>
        </p:spPr>
        <p:txBody>
          <a:bodyPr vert="horz" wrap="square" lIns="0" tIns="16933" rIns="0" bIns="0" rtlCol="0">
            <a:spAutoFit/>
          </a:bodyPr>
          <a:lstStyle/>
          <a:p>
            <a:pPr marL="632444" marR="310719">
              <a:lnSpc>
                <a:spcPct val="113300"/>
              </a:lnSpc>
              <a:spcBef>
                <a:spcPts val="133"/>
              </a:spcBef>
            </a:pPr>
            <a:r>
              <a:rPr sz="2200" b="1" spc="-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Containers</a:t>
            </a:r>
            <a:r>
              <a:rPr sz="2200" b="1" spc="-1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pod</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exist</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within</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same</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network</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namespace</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share</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  </a:t>
            </a:r>
            <a:r>
              <a:rPr sz="2200" spc="-8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IP;</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allowing</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intrapod</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communication</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over</a:t>
            </a:r>
            <a:r>
              <a:rPr sz="2200" spc="-2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i="1"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localhost.</a:t>
            </a:r>
            <a:endPar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632444" marR="6773">
              <a:lnSpc>
                <a:spcPct val="113300"/>
              </a:lnSpc>
              <a:spcBef>
                <a:spcPts val="2200"/>
              </a:spcBef>
            </a:pPr>
            <a:r>
              <a:rPr sz="2200" b="1"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Pods</a:t>
            </a:r>
            <a:r>
              <a:rPr sz="2200" b="1" spc="-18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are</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given</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unique</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IP</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duration</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of</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its</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lifecycle,</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but</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pods  themselves</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are</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fundamentally</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ephemeral.</a:t>
            </a:r>
            <a:endPar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615511">
              <a:spcBef>
                <a:spcPts val="7"/>
              </a:spcBef>
            </a:pPr>
            <a:endPar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632444"/>
            <a:r>
              <a:rPr sz="2200" b="1"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Services</a:t>
            </a:r>
            <a:r>
              <a:rPr sz="2200" b="1" spc="-17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are</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given</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persistent</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unique</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IP</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that</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spans</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Pods</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lifecycle.</a:t>
            </a:r>
          </a:p>
          <a:p>
            <a:pPr marL="632444" marR="91438">
              <a:lnSpc>
                <a:spcPct val="113300"/>
              </a:lnSpc>
              <a:spcBef>
                <a:spcPts val="2200"/>
              </a:spcBef>
            </a:pPr>
            <a:r>
              <a:rPr sz="2200" b="1"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External</a:t>
            </a:r>
            <a:r>
              <a:rPr sz="2200" b="1" spc="-18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b="1"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Connectivity</a:t>
            </a:r>
            <a:r>
              <a:rPr sz="2200" b="1" spc="-152"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generally</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handed</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by</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integrated</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cloud</a:t>
            </a:r>
            <a:r>
              <a:rPr sz="22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provider</a:t>
            </a:r>
            <a:r>
              <a:rPr sz="22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or  </a:t>
            </a:r>
            <a:r>
              <a:rPr sz="22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other</a:t>
            </a:r>
            <a:r>
              <a:rPr sz="2200" spc="-2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external</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entity</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(load</a:t>
            </a:r>
            <a:r>
              <a:rPr sz="22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2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balancer)</a:t>
            </a:r>
            <a:endParaRPr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8919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59" y="365125"/>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690688"/>
            <a:ext cx="10515600" cy="4351338"/>
          </a:xfrm>
        </p:spPr>
        <p:txBody>
          <a:bodyPr>
            <a:no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What is Kubernetes?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What does Kubernetes do?</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K8s Architecture Master Components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Node Components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Additional Services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Networking</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K8s Solutions available in Market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AKS Cluster</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Setting up Azure CLI and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on Local Machine</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Deploy Sample App and Test</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3213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8562" y="1018336"/>
            <a:ext cx="3571240" cy="447986"/>
          </a:xfrm>
          <a:prstGeom prst="rect">
            <a:avLst/>
          </a:prstGeom>
        </p:spPr>
        <p:txBody>
          <a:bodyPr vert="horz" wrap="square" lIns="0" tIns="16933" rIns="0" bIns="0" rtlCol="0">
            <a:spAutoFit/>
          </a:bodyPr>
          <a:lstStyle/>
          <a:p>
            <a:pPr marL="16933">
              <a:spcBef>
                <a:spcPts val="133"/>
              </a:spcBef>
            </a:pPr>
            <a:r>
              <a:rPr sz="2800" spc="38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Networking </a:t>
            </a:r>
            <a:r>
              <a:rPr sz="28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r>
              <a:rPr sz="28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4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CNI</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938718" y="2050845"/>
            <a:ext cx="8527627" cy="1796496"/>
          </a:xfrm>
          <a:prstGeom prst="rect">
            <a:avLst/>
          </a:prstGeom>
        </p:spPr>
        <p:txBody>
          <a:bodyPr vert="horz" wrap="square" lIns="0" tIns="16933" rIns="0" bIns="0" rtlCol="0">
            <a:spAutoFit/>
          </a:bodyPr>
          <a:lstStyle/>
          <a:p>
            <a:pPr marL="16933" marR="6773">
              <a:lnSpc>
                <a:spcPct val="113300"/>
              </a:lnSpc>
              <a:spcBef>
                <a:spcPts val="133"/>
              </a:spcBef>
            </a:pP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Networking within </a:t>
            </a:r>
            <a:r>
              <a:rPr sz="2133" spc="33" dirty="0">
                <a:latin typeface="Arial Unicode MS" panose="020B0604020202020204" pitchFamily="34" charset="-128"/>
                <a:ea typeface="Arial Unicode MS" panose="020B0604020202020204" pitchFamily="34" charset="-128"/>
                <a:cs typeface="Arial Unicode MS" panose="020B0604020202020204" pitchFamily="34" charset="-128"/>
              </a:rPr>
              <a:t>Kubernetes </a:t>
            </a: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is </a:t>
            </a:r>
            <a:r>
              <a:rPr sz="2133" dirty="0">
                <a:latin typeface="Arial Unicode MS" panose="020B0604020202020204" pitchFamily="34" charset="-128"/>
                <a:ea typeface="Arial Unicode MS" panose="020B0604020202020204" pitchFamily="34" charset="-128"/>
                <a:cs typeface="Arial Unicode MS" panose="020B0604020202020204" pitchFamily="34" charset="-128"/>
              </a:rPr>
              <a:t>plumbed </a:t>
            </a: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via </a:t>
            </a:r>
            <a:r>
              <a:rPr sz="2133" spc="2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Container </a:t>
            </a:r>
            <a:r>
              <a:rPr sz="2133" spc="67" dirty="0">
                <a:latin typeface="Arial Unicode MS" panose="020B0604020202020204" pitchFamily="34" charset="-128"/>
                <a:ea typeface="Arial Unicode MS" panose="020B0604020202020204" pitchFamily="34" charset="-128"/>
                <a:cs typeface="Arial Unicode MS" panose="020B0604020202020204" pitchFamily="34" charset="-128"/>
              </a:rPr>
              <a:t>Network  </a:t>
            </a:r>
            <a:r>
              <a:rPr sz="2133" dirty="0">
                <a:latin typeface="Arial Unicode MS" panose="020B0604020202020204" pitchFamily="34" charset="-128"/>
                <a:ea typeface="Arial Unicode MS" panose="020B0604020202020204" pitchFamily="34" charset="-128"/>
                <a:cs typeface="Arial Unicode MS" panose="020B0604020202020204" pitchFamily="34" charset="-128"/>
              </a:rPr>
              <a:t>Interface</a:t>
            </a:r>
            <a:r>
              <a:rPr sz="2133"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53" dirty="0">
                <a:latin typeface="Arial Unicode MS" panose="020B0604020202020204" pitchFamily="34" charset="-128"/>
                <a:ea typeface="Arial Unicode MS" panose="020B0604020202020204" pitchFamily="34" charset="-128"/>
                <a:cs typeface="Arial Unicode MS" panose="020B0604020202020204" pitchFamily="34" charset="-128"/>
              </a:rPr>
              <a:t>(CNI),</a:t>
            </a:r>
            <a:r>
              <a:rPr sz="2133"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27" dirty="0">
                <a:latin typeface="Arial Unicode MS" panose="020B0604020202020204" pitchFamily="34" charset="-128"/>
                <a:ea typeface="Arial Unicode MS" panose="020B0604020202020204" pitchFamily="34" charset="-128"/>
                <a:cs typeface="Arial Unicode MS" panose="020B0604020202020204" pitchFamily="34" charset="-128"/>
              </a:rPr>
              <a:t>an</a:t>
            </a:r>
            <a:r>
              <a:rPr sz="2133"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20" dirty="0">
                <a:latin typeface="Arial Unicode MS" panose="020B0604020202020204" pitchFamily="34" charset="-128"/>
                <a:ea typeface="Arial Unicode MS" panose="020B0604020202020204" pitchFamily="34" charset="-128"/>
                <a:cs typeface="Arial Unicode MS" panose="020B0604020202020204" pitchFamily="34" charset="-128"/>
              </a:rPr>
              <a:t>interface</a:t>
            </a:r>
            <a:r>
              <a:rPr sz="2133"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between</a:t>
            </a:r>
            <a:r>
              <a:rPr sz="2133"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133"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20"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133"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20" dirty="0">
                <a:latin typeface="Arial Unicode MS" panose="020B0604020202020204" pitchFamily="34" charset="-128"/>
                <a:ea typeface="Arial Unicode MS" panose="020B0604020202020204" pitchFamily="34" charset="-128"/>
                <a:cs typeface="Arial Unicode MS" panose="020B0604020202020204" pitchFamily="34" charset="-128"/>
              </a:rPr>
              <a:t>runtime</a:t>
            </a:r>
            <a:r>
              <a:rPr sz="2133"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133"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133"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network  </a:t>
            </a: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implementation</a:t>
            </a:r>
            <a:r>
              <a:rPr sz="2133"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27" dirty="0">
                <a:latin typeface="Arial Unicode MS" panose="020B0604020202020204" pitchFamily="34" charset="-128"/>
                <a:ea typeface="Arial Unicode MS" panose="020B0604020202020204" pitchFamily="34" charset="-128"/>
                <a:cs typeface="Arial Unicode MS" panose="020B0604020202020204" pitchFamily="34" charset="-128"/>
              </a:rPr>
              <a:t>plugin.</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a:spcBef>
                <a:spcPts val="7"/>
              </a:spcBef>
            </a:pPr>
            <a:endParaRPr sz="22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a:r>
              <a:rPr sz="2133" spc="33" dirty="0">
                <a:latin typeface="Arial Unicode MS" panose="020B0604020202020204" pitchFamily="34" charset="-128"/>
                <a:ea typeface="Arial Unicode MS" panose="020B0604020202020204" pitchFamily="34" charset="-128"/>
                <a:cs typeface="Arial Unicode MS" panose="020B0604020202020204" pitchFamily="34" charset="-128"/>
              </a:rPr>
              <a:t>Compatible</a:t>
            </a:r>
            <a:r>
              <a:rPr sz="2133"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73" dirty="0">
                <a:latin typeface="Arial Unicode MS" panose="020B0604020202020204" pitchFamily="34" charset="-128"/>
                <a:ea typeface="Arial Unicode MS" panose="020B0604020202020204" pitchFamily="34" charset="-128"/>
                <a:cs typeface="Arial Unicode MS" panose="020B0604020202020204" pitchFamily="34" charset="-128"/>
              </a:rPr>
              <a:t>CNI</a:t>
            </a:r>
            <a:r>
              <a:rPr sz="2133"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67" dirty="0">
                <a:latin typeface="Arial Unicode MS" panose="020B0604020202020204" pitchFamily="34" charset="-128"/>
                <a:ea typeface="Arial Unicode MS" panose="020B0604020202020204" pitchFamily="34" charset="-128"/>
                <a:cs typeface="Arial Unicode MS" panose="020B0604020202020204" pitchFamily="34" charset="-128"/>
              </a:rPr>
              <a:t>Network</a:t>
            </a:r>
            <a:r>
              <a:rPr sz="2133"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Plugins:</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object 4"/>
          <p:cNvSpPr txBox="1"/>
          <p:nvPr/>
        </p:nvSpPr>
        <p:spPr>
          <a:xfrm>
            <a:off x="1968562" y="4023529"/>
            <a:ext cx="1475740" cy="1986484"/>
          </a:xfrm>
          <a:prstGeom prst="rect">
            <a:avLst/>
          </a:prstGeom>
        </p:spPr>
        <p:txBody>
          <a:bodyPr vert="horz" wrap="square" lIns="0" tIns="16933" rIns="0" bIns="0" rtlCol="0">
            <a:spAutoFit/>
          </a:bodyPr>
          <a:lstStyle/>
          <a:p>
            <a:pPr marL="485128" indent="-469042">
              <a:spcBef>
                <a:spcPts val="133"/>
              </a:spcBef>
              <a:buFont typeface="Arial"/>
              <a:buChar char="●"/>
              <a:tabLst>
                <a:tab pos="485128" algn="l"/>
                <a:tab pos="485975" algn="l"/>
              </a:tabLst>
            </a:pPr>
            <a:r>
              <a:rPr sz="2133" spc="47" dirty="0">
                <a:latin typeface="Arial Unicode MS" panose="020B0604020202020204" pitchFamily="34" charset="-128"/>
                <a:ea typeface="Arial Unicode MS" panose="020B0604020202020204" pitchFamily="34" charset="-128"/>
                <a:cs typeface="Arial Unicode MS" panose="020B0604020202020204" pitchFamily="34" charset="-128"/>
              </a:rPr>
              <a:t>Calico</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47" dirty="0">
                <a:latin typeface="Arial Unicode MS" panose="020B0604020202020204" pitchFamily="34" charset="-128"/>
                <a:ea typeface="Arial Unicode MS" panose="020B0604020202020204" pitchFamily="34" charset="-128"/>
                <a:cs typeface="Arial Unicode MS" panose="020B0604020202020204" pitchFamily="34" charset="-128"/>
              </a:rPr>
              <a:t>Cillium</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60" dirty="0">
                <a:latin typeface="Arial Unicode MS" panose="020B0604020202020204" pitchFamily="34" charset="-128"/>
                <a:ea typeface="Arial Unicode MS" panose="020B0604020202020204" pitchFamily="34" charset="-128"/>
                <a:cs typeface="Arial Unicode MS" panose="020B0604020202020204" pitchFamily="34" charset="-128"/>
              </a:rPr>
              <a:t>Contiv</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53" dirty="0">
                <a:latin typeface="Arial Unicode MS" panose="020B0604020202020204" pitchFamily="34" charset="-128"/>
                <a:ea typeface="Arial Unicode MS" panose="020B0604020202020204" pitchFamily="34" charset="-128"/>
                <a:cs typeface="Arial Unicode MS" panose="020B0604020202020204" pitchFamily="34" charset="-128"/>
              </a:rPr>
              <a:t>Contrail</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20" dirty="0">
                <a:latin typeface="Arial Unicode MS" panose="020B0604020202020204" pitchFamily="34" charset="-128"/>
                <a:ea typeface="Arial Unicode MS" panose="020B0604020202020204" pitchFamily="34" charset="-128"/>
                <a:cs typeface="Arial Unicode MS" panose="020B0604020202020204" pitchFamily="34" charset="-128"/>
              </a:rPr>
              <a:t>Flannel</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120" dirty="0">
                <a:latin typeface="Arial Unicode MS" panose="020B0604020202020204" pitchFamily="34" charset="-128"/>
                <a:ea typeface="Arial Unicode MS" panose="020B0604020202020204" pitchFamily="34" charset="-128"/>
                <a:cs typeface="Arial Unicode MS" panose="020B0604020202020204" pitchFamily="34" charset="-128"/>
              </a:rPr>
              <a:t>GCE</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object 5"/>
          <p:cNvSpPr txBox="1"/>
          <p:nvPr/>
        </p:nvSpPr>
        <p:spPr>
          <a:xfrm>
            <a:off x="4391361" y="3976730"/>
            <a:ext cx="2143760" cy="2314715"/>
          </a:xfrm>
          <a:prstGeom prst="rect">
            <a:avLst/>
          </a:prstGeom>
        </p:spPr>
        <p:txBody>
          <a:bodyPr vert="horz" wrap="square" lIns="0" tIns="16933" rIns="0" bIns="0" rtlCol="0">
            <a:spAutoFit/>
          </a:bodyPr>
          <a:lstStyle/>
          <a:p>
            <a:pPr marL="485128" indent="-469042">
              <a:spcBef>
                <a:spcPts val="133"/>
              </a:spcBef>
              <a:buFont typeface="Arial"/>
              <a:buChar char="●"/>
              <a:tabLst>
                <a:tab pos="485128" algn="l"/>
                <a:tab pos="485975" algn="l"/>
              </a:tabLst>
            </a:pPr>
            <a:r>
              <a:rPr sz="2133" spc="27" dirty="0">
                <a:latin typeface="Arial Unicode MS" panose="020B0604020202020204" pitchFamily="34" charset="-128"/>
                <a:ea typeface="Arial Unicode MS" panose="020B0604020202020204" pitchFamily="34" charset="-128"/>
                <a:cs typeface="Arial Unicode MS" panose="020B0604020202020204" pitchFamily="34" charset="-128"/>
              </a:rPr>
              <a:t>kube-router</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67" dirty="0">
                <a:latin typeface="Arial Unicode MS" panose="020B0604020202020204" pitchFamily="34" charset="-128"/>
                <a:ea typeface="Arial Unicode MS" panose="020B0604020202020204" pitchFamily="34" charset="-128"/>
                <a:cs typeface="Arial Unicode MS" panose="020B0604020202020204" pitchFamily="34" charset="-128"/>
              </a:rPr>
              <a:t>Multus</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OpenVSwitch</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180" dirty="0">
                <a:latin typeface="Arial Unicode MS" panose="020B0604020202020204" pitchFamily="34" charset="-128"/>
                <a:ea typeface="Arial Unicode MS" panose="020B0604020202020204" pitchFamily="34" charset="-128"/>
                <a:cs typeface="Arial Unicode MS" panose="020B0604020202020204" pitchFamily="34" charset="-128"/>
              </a:rPr>
              <a:t>OVN</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13" dirty="0">
                <a:latin typeface="Arial Unicode MS" panose="020B0604020202020204" pitchFamily="34" charset="-128"/>
                <a:ea typeface="Arial Unicode MS" panose="020B0604020202020204" pitchFamily="34" charset="-128"/>
                <a:cs typeface="Arial Unicode MS" panose="020B0604020202020204" pitchFamily="34" charset="-128"/>
              </a:rPr>
              <a:t>Romana</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85128" indent="-469042">
              <a:spcBef>
                <a:spcPts val="40"/>
              </a:spcBef>
              <a:buFont typeface="Arial"/>
              <a:buChar char="●"/>
              <a:tabLst>
                <a:tab pos="485128" algn="l"/>
                <a:tab pos="485975" algn="l"/>
              </a:tabLst>
            </a:pPr>
            <a:r>
              <a:rPr sz="2133" spc="40" dirty="0">
                <a:latin typeface="Arial Unicode MS" panose="020B0604020202020204" pitchFamily="34" charset="-128"/>
                <a:ea typeface="Arial Unicode MS" panose="020B0604020202020204" pitchFamily="34" charset="-128"/>
                <a:cs typeface="Arial Unicode MS" panose="020B0604020202020204" pitchFamily="34" charset="-128"/>
              </a:rPr>
              <a:t>Weave</a:t>
            </a:r>
            <a:endParaRPr sz="2133"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33867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1070212" y="325040"/>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Kubernetes Solutions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4"/>
          <p:cNvSpPr>
            <a:spLocks noGrp="1"/>
          </p:cNvSpPr>
          <p:nvPr>
            <p:ph idx="1"/>
          </p:nvPr>
        </p:nvSpPr>
        <p:spPr/>
        <p:txBody>
          <a:bodyPr>
            <a:noAutofit/>
          </a:bodyPr>
          <a:lstStyle/>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several Kubernetes solutions available, each with its own set of features and capabilities. Here are some of the most popular options: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Kubernetes as a Service (KaaS): This is a cloud-based solution that allows you to deploy and manage Kubernetes clusters in a managed environment, without the need to manage the underlying infrastructure. Some examples of KaaS solutions include Amazon Elastic Kubernetes Service (EKS), Google Kubernetes Engine (GKE), and Microsoft Azure Kubernetes Service (AKS).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Managed Kubernetes: This is a solution that provides a managed Kubernetes service on top of a cloud platform, such as AWS, Google Cloud, or Microsoft Azure. Examples of Managed Kubernetes solutions include Amazon EKS, Google Kubernetes Engine (GKE), and Azure Kubernetes Service (AKS).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Kubernetes Distribution: This is a pre-packaged version of Kubernetes that includes additional tools, add-ons, and features. Some popular Kubernetes distributions include Red Hat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OpenShift</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Rancher, and VMware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Tanzu</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Kubernetes Grid (TKG).</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27399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6" y="469755"/>
            <a:ext cx="10515600" cy="1325563"/>
          </a:xfrm>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Kubernetes Solutions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Autofit/>
          </a:bodyPr>
          <a:lstStyle/>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DIY Kubernetes: This is a solution that involves manually setting up and managing a Kubernetes cluster on your own infrastructure, whether it be on-premises or in a public cloud environment. This approach gives you more control over your Kubernetes environment but requires more technical expertise.</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Edge Kubernetes: This is a solution that allows you to run Kubernetes clusters on edge devices and in remote locations, such as factories, retail stores, and warehouses. Examples of edge Kubernetes solutions include K3s and </a:t>
            </a:r>
            <a:r>
              <a:rPr lang="en-US" sz="2200" dirty="0" err="1" smtClean="0">
                <a:latin typeface="Arial Unicode MS" panose="020B0604020202020204" pitchFamily="34" charset="-128"/>
                <a:ea typeface="Arial Unicode MS" panose="020B0604020202020204" pitchFamily="34" charset="-128"/>
                <a:cs typeface="Arial Unicode MS" panose="020B0604020202020204" pitchFamily="34" charset="-128"/>
              </a:rPr>
              <a:t>OpenYurt</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algn="just"/>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OKD and </a:t>
            </a:r>
            <a:r>
              <a:rPr lang="en-US" sz="2200" dirty="0" err="1" smtClean="0">
                <a:latin typeface="Arial Unicode MS" panose="020B0604020202020204" pitchFamily="34" charset="-128"/>
                <a:ea typeface="Arial Unicode MS" panose="020B0604020202020204" pitchFamily="34" charset="-128"/>
                <a:cs typeface="Arial Unicode MS" panose="020B0604020202020204" pitchFamily="34" charset="-128"/>
              </a:rPr>
              <a:t>Minikube</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are single node options available.</a:t>
            </a:r>
          </a:p>
          <a:p>
            <a:pPr algn="just"/>
            <a:r>
              <a:rPr lang="en-US" sz="2200" dirty="0" err="1" smtClean="0">
                <a:latin typeface="Arial Unicode MS" panose="020B0604020202020204" pitchFamily="34" charset="-128"/>
                <a:ea typeface="Arial Unicode MS" panose="020B0604020202020204" pitchFamily="34" charset="-128"/>
                <a:cs typeface="Arial Unicode MS" panose="020B0604020202020204" pitchFamily="34" charset="-128"/>
              </a:rPr>
              <a:t>Minikube</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is a lightweight and easy-to-use tool that enables you to run Kubernetes locally on your own computer. It is designed to allow developers and operators to quickly spin up a single-node Kubernetes cluster on their laptop or desktop, for the purpose of testing, developing, and experimenting with Kubernetes features and applications.</a:t>
            </a:r>
          </a:p>
          <a:p>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6039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9800" y="2932834"/>
            <a:ext cx="10515600" cy="1325563"/>
          </a:xfrm>
        </p:spPr>
        <p:txBody>
          <a:bodyPr>
            <a:normAutofit/>
          </a:bodyPr>
          <a:lstStyle/>
          <a:p>
            <a:pPr algn="ctr"/>
            <a:r>
              <a:rPr lang="en-US" sz="3800" dirty="0">
                <a:latin typeface="Arial Unicode MS" panose="020B0604020202020204" pitchFamily="34" charset="-128"/>
                <a:ea typeface="Arial Unicode MS" panose="020B0604020202020204" pitchFamily="34" charset="-128"/>
                <a:cs typeface="Arial Unicode MS" panose="020B0604020202020204" pitchFamily="34" charset="-128"/>
              </a:rPr>
              <a:t>Create AKS Cluster</a:t>
            </a:r>
            <a:br>
              <a:rPr lang="en-US" sz="38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3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704983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593" y="362283"/>
            <a:ext cx="10515600" cy="355310"/>
          </a:xfrm>
        </p:spPr>
        <p:txBody>
          <a:bodyPr>
            <a:no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Setting up Azure CLI and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on Local Machine </a:t>
            </a:r>
          </a:p>
        </p:txBody>
      </p:sp>
      <p:sp>
        <p:nvSpPr>
          <p:cNvPr id="3" name="Content Placeholder 2"/>
          <p:cNvSpPr>
            <a:spLocks noGrp="1"/>
          </p:cNvSpPr>
          <p:nvPr>
            <p:ph idx="1"/>
          </p:nvPr>
        </p:nvSpPr>
        <p:spPr>
          <a:xfrm>
            <a:off x="1078593" y="918310"/>
            <a:ext cx="10034813" cy="5723636"/>
          </a:xfrm>
        </p:spPr>
        <p:txBody>
          <a:bodyPr>
            <a:normAutofit fontScale="47500" lnSpcReduction="20000"/>
          </a:bodyPr>
          <a:lstStyle/>
          <a:p>
            <a:pPr marL="0" indent="0">
              <a:buNone/>
            </a:pPr>
            <a:r>
              <a:rPr lang="en-US" b="1" dirty="0" smtClean="0">
                <a:latin typeface="Arial Unicode MS" panose="020B0604020202020204" pitchFamily="34" charset="-128"/>
                <a:ea typeface="Arial Unicode MS" panose="020B0604020202020204" pitchFamily="34" charset="-128"/>
                <a:cs typeface="Arial Unicode MS" panose="020B0604020202020204" pitchFamily="34" charset="-128"/>
              </a:rPr>
              <a:t>For Linux:</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 Add the Azure CLI repository to your system:</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curl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https://aka.ms/InstallAzureCLIDeb |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sudo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bash</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2- Install the Azure CLI:</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sudo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apt-get install azure-cli</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3- Verify the installation:</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az</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–version</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4- Download the latest version of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0" indent="0">
              <a:buNone/>
            </a:pPr>
            <a:r>
              <a:rPr lang="pt-BR" dirty="0" smtClean="0">
                <a:latin typeface="Arial Unicode MS" panose="020B0604020202020204" pitchFamily="34" charset="-128"/>
                <a:ea typeface="Arial Unicode MS" panose="020B0604020202020204" pitchFamily="34" charset="-128"/>
                <a:cs typeface="Arial Unicode MS" panose="020B0604020202020204" pitchFamily="34" charset="-128"/>
              </a:rPr>
              <a:t>curl -LO </a:t>
            </a:r>
            <a:r>
              <a:rPr lang="pt-BR"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2"/>
              </a:rPr>
              <a:t>https://dl.k8s.io/release/$(curl -L -s </a:t>
            </a:r>
            <a:r>
              <a:rPr lang="pt-BR" dirty="0" smtClean="0">
                <a:latin typeface="Arial Unicode MS" panose="020B0604020202020204" pitchFamily="34" charset="-128"/>
                <a:ea typeface="Arial Unicode MS" panose="020B0604020202020204" pitchFamily="34" charset="-128"/>
                <a:cs typeface="Arial Unicode MS" panose="020B0604020202020204" pitchFamily="34" charset="-128"/>
                <a:hlinkClick r:id="rId3"/>
              </a:rPr>
              <a:t>https://dl.k8s.io/release/stable.txt)/bin/linux/amd64/kubectl</a:t>
            </a:r>
            <a:endParaRPr lang="pt-BR"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5- Make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executable:</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chmod</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+x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6- Move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to your PATH:</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sudo</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mv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usr</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/local/bin/</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7- Verify the installation:</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version –client</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8- Connect Azure CLI with Kubernetes:</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az</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login</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9- Get the Kubernetes cluster credentials:</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az</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aks</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get-credentials --resource-group &lt;</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resource_group_name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&gt; --name &lt;</a:t>
            </a: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cluster_name</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&gt;</a:t>
            </a:r>
          </a:p>
          <a:p>
            <a:pPr marL="0" indent="0">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10- Verify the connection:</a:t>
            </a:r>
          </a:p>
          <a:p>
            <a:pPr marL="0" indent="0">
              <a:buNone/>
            </a:pPr>
            <a:r>
              <a:rPr lang="en-US"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get nodes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688758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6817"/>
            <a:ext cx="10515600" cy="355310"/>
          </a:xfrm>
        </p:spPr>
        <p:txBody>
          <a:bodyPr>
            <a:no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Setting up Azure CLI and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Kubectl</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on Local Machine</a:t>
            </a:r>
          </a:p>
        </p:txBody>
      </p:sp>
      <p:sp>
        <p:nvSpPr>
          <p:cNvPr id="3" name="Content Placeholder 2"/>
          <p:cNvSpPr>
            <a:spLocks noGrp="1"/>
          </p:cNvSpPr>
          <p:nvPr>
            <p:ph idx="1"/>
          </p:nvPr>
        </p:nvSpPr>
        <p:spPr>
          <a:xfrm>
            <a:off x="838200" y="1076036"/>
            <a:ext cx="10515600" cy="5781964"/>
          </a:xfrm>
        </p:spPr>
        <p:txBody>
          <a:bodyPr>
            <a:normAutofit fontScale="55000" lnSpcReduction="20000"/>
          </a:bodyPr>
          <a:lstStyle/>
          <a:p>
            <a:pPr marL="0" indent="0">
              <a:buNone/>
            </a:pPr>
            <a:r>
              <a:rPr lang="en-US" b="1" dirty="0" smtClean="0"/>
              <a:t>For Windows:</a:t>
            </a:r>
          </a:p>
          <a:p>
            <a:pPr marL="0" indent="0">
              <a:buNone/>
            </a:pPr>
            <a:r>
              <a:rPr lang="en-US" dirty="0" smtClean="0"/>
              <a:t>1- Download and install Azure CLI:</a:t>
            </a:r>
          </a:p>
          <a:p>
            <a:pPr marL="0" indent="0">
              <a:buNone/>
            </a:pPr>
            <a:r>
              <a:rPr lang="en-US" dirty="0" smtClean="0"/>
              <a:t>Go to </a:t>
            </a:r>
            <a:r>
              <a:rPr lang="en-US" dirty="0" smtClean="0">
                <a:hlinkClick r:id="rId2"/>
              </a:rPr>
              <a:t>https://docs.microsoft.com/en-us/cli/azure/install-azure-cli-windows?tabs=azure-cli</a:t>
            </a:r>
            <a:endParaRPr lang="en-US" dirty="0" smtClean="0"/>
          </a:p>
          <a:p>
            <a:pPr marL="0" indent="0">
              <a:buNone/>
            </a:pPr>
            <a:r>
              <a:rPr lang="en-US" dirty="0" smtClean="0"/>
              <a:t>2- Verify Azure CLI installation:</a:t>
            </a:r>
          </a:p>
          <a:p>
            <a:pPr marL="0" indent="0">
              <a:buNone/>
            </a:pPr>
            <a:r>
              <a:rPr lang="en-US" dirty="0" smtClean="0"/>
              <a:t>Type "</a:t>
            </a:r>
            <a:r>
              <a:rPr lang="en-US" dirty="0" err="1" smtClean="0"/>
              <a:t>az</a:t>
            </a:r>
            <a:r>
              <a:rPr lang="en-US" dirty="0" smtClean="0"/>
              <a:t>" and press Enter. If Azure CLI is installed correctly, it will display the available commands and options.</a:t>
            </a:r>
          </a:p>
          <a:p>
            <a:pPr marL="0" indent="0">
              <a:buNone/>
            </a:pPr>
            <a:r>
              <a:rPr lang="en-US" dirty="0" smtClean="0"/>
              <a:t>3- Download and install </a:t>
            </a:r>
            <a:r>
              <a:rPr lang="en-US" dirty="0" err="1" smtClean="0"/>
              <a:t>kubectl</a:t>
            </a:r>
            <a:r>
              <a:rPr lang="en-US" dirty="0" smtClean="0"/>
              <a:t>:</a:t>
            </a:r>
          </a:p>
          <a:p>
            <a:pPr marL="0" indent="0">
              <a:buNone/>
            </a:pPr>
            <a:r>
              <a:rPr lang="pl-PL" dirty="0" smtClean="0"/>
              <a:t>Go to </a:t>
            </a:r>
            <a:r>
              <a:rPr lang="pl-PL" dirty="0" smtClean="0">
                <a:hlinkClick r:id="rId3"/>
              </a:rPr>
              <a:t>https://kubernetes.io/docs/tasks/tools/install-kubectl-windows/#install-kubectl-binary-with-curl-on-windows</a:t>
            </a:r>
            <a:endParaRPr lang="en-US" dirty="0" smtClean="0"/>
          </a:p>
          <a:p>
            <a:pPr marL="0" indent="0">
              <a:buNone/>
            </a:pPr>
            <a:r>
              <a:rPr lang="en-US" dirty="0" smtClean="0"/>
              <a:t>Follow the instructions under "Install </a:t>
            </a:r>
            <a:r>
              <a:rPr lang="en-US" dirty="0" err="1" smtClean="0"/>
              <a:t>kubectl</a:t>
            </a:r>
            <a:r>
              <a:rPr lang="en-US" dirty="0" smtClean="0"/>
              <a:t> Binary with curl" to download and install </a:t>
            </a:r>
            <a:r>
              <a:rPr lang="en-US" dirty="0" err="1" smtClean="0"/>
              <a:t>kubectl</a:t>
            </a:r>
            <a:endParaRPr lang="en-US" dirty="0" smtClean="0"/>
          </a:p>
          <a:p>
            <a:pPr marL="0" indent="0">
              <a:buNone/>
            </a:pPr>
            <a:r>
              <a:rPr lang="en-US" dirty="0" smtClean="0"/>
              <a:t>4- Download the latest version of </a:t>
            </a:r>
            <a:r>
              <a:rPr lang="en-US" dirty="0" err="1" smtClean="0"/>
              <a:t>kubectl</a:t>
            </a:r>
            <a:r>
              <a:rPr lang="en-US" dirty="0" smtClean="0"/>
              <a:t>:</a:t>
            </a:r>
          </a:p>
          <a:p>
            <a:pPr marL="0" indent="0">
              <a:buNone/>
            </a:pPr>
            <a:r>
              <a:rPr lang="pt-BR" dirty="0" smtClean="0"/>
              <a:t>curl -LO </a:t>
            </a:r>
            <a:r>
              <a:rPr lang="pt-BR" dirty="0" smtClean="0">
                <a:hlinkClick r:id="rId4"/>
              </a:rPr>
              <a:t>https://dl.k8s.io/release/$(curl -L -s </a:t>
            </a:r>
            <a:r>
              <a:rPr lang="pt-BR" dirty="0" smtClean="0">
                <a:hlinkClick r:id="rId5"/>
              </a:rPr>
              <a:t>https://dl.k8s.io/release/stable.txt)/bin/linux/amd64/kubectl</a:t>
            </a:r>
            <a:endParaRPr lang="pt-BR" dirty="0" smtClean="0"/>
          </a:p>
          <a:p>
            <a:pPr marL="0" indent="0">
              <a:buNone/>
            </a:pPr>
            <a:r>
              <a:rPr lang="en-US" dirty="0" smtClean="0"/>
              <a:t>5- Verify </a:t>
            </a:r>
            <a:r>
              <a:rPr lang="en-US" dirty="0" err="1" smtClean="0"/>
              <a:t>kubectl</a:t>
            </a:r>
            <a:r>
              <a:rPr lang="en-US" dirty="0" smtClean="0"/>
              <a:t> installation:</a:t>
            </a:r>
          </a:p>
          <a:p>
            <a:pPr marL="0" indent="0">
              <a:buNone/>
            </a:pPr>
            <a:r>
              <a:rPr lang="en-US" dirty="0" smtClean="0"/>
              <a:t>Open a command prompt window.</a:t>
            </a:r>
          </a:p>
          <a:p>
            <a:pPr marL="0" indent="0">
              <a:buNone/>
            </a:pPr>
            <a:r>
              <a:rPr lang="en-US" dirty="0" smtClean="0"/>
              <a:t>Type "</a:t>
            </a:r>
            <a:r>
              <a:rPr lang="en-US" dirty="0" err="1" smtClean="0"/>
              <a:t>kubectl</a:t>
            </a:r>
            <a:r>
              <a:rPr lang="en-US" dirty="0" smtClean="0"/>
              <a:t> version" and press Enter. If </a:t>
            </a:r>
            <a:r>
              <a:rPr lang="en-US" dirty="0" err="1" smtClean="0"/>
              <a:t>kubectl</a:t>
            </a:r>
            <a:r>
              <a:rPr lang="en-US" dirty="0" smtClean="0"/>
              <a:t> is installed correctly, it will display the client and server versions.</a:t>
            </a:r>
          </a:p>
          <a:p>
            <a:pPr marL="0" indent="0">
              <a:buNone/>
            </a:pPr>
            <a:r>
              <a:rPr lang="en-US" dirty="0"/>
              <a:t>6</a:t>
            </a:r>
            <a:r>
              <a:rPr lang="en-US" dirty="0" smtClean="0"/>
              <a:t>- Connect Azure CLI to your Azure account:</a:t>
            </a:r>
          </a:p>
          <a:p>
            <a:pPr marL="0" indent="0">
              <a:buNone/>
            </a:pPr>
            <a:r>
              <a:rPr lang="en-US" dirty="0" err="1" smtClean="0"/>
              <a:t>az</a:t>
            </a:r>
            <a:r>
              <a:rPr lang="en-US" dirty="0" smtClean="0"/>
              <a:t> login</a:t>
            </a:r>
          </a:p>
          <a:p>
            <a:pPr marL="0" indent="0">
              <a:buNone/>
            </a:pPr>
            <a:r>
              <a:rPr lang="en-US" dirty="0"/>
              <a:t>7</a:t>
            </a:r>
            <a:r>
              <a:rPr lang="en-US" dirty="0" smtClean="0"/>
              <a:t>- Connect </a:t>
            </a:r>
            <a:r>
              <a:rPr lang="en-US" dirty="0" err="1" smtClean="0"/>
              <a:t>kubectl</a:t>
            </a:r>
            <a:r>
              <a:rPr lang="en-US" dirty="0" smtClean="0"/>
              <a:t> to your Kubernetes cluster:</a:t>
            </a:r>
          </a:p>
          <a:p>
            <a:pPr marL="0" indent="0">
              <a:buNone/>
            </a:pPr>
            <a:r>
              <a:rPr lang="en-US" dirty="0" err="1" smtClean="0"/>
              <a:t>az</a:t>
            </a:r>
            <a:r>
              <a:rPr lang="en-US" dirty="0" smtClean="0"/>
              <a:t> </a:t>
            </a:r>
            <a:r>
              <a:rPr lang="en-US" dirty="0" err="1" smtClean="0"/>
              <a:t>aks</a:t>
            </a:r>
            <a:r>
              <a:rPr lang="en-US" dirty="0" smtClean="0"/>
              <a:t> get-credentials --resource-group &lt;</a:t>
            </a:r>
            <a:r>
              <a:rPr lang="en-US" dirty="0" err="1" smtClean="0"/>
              <a:t>resource_group_name</a:t>
            </a:r>
            <a:r>
              <a:rPr lang="en-US" dirty="0" smtClean="0"/>
              <a:t>&gt; --name &lt;</a:t>
            </a:r>
            <a:r>
              <a:rPr lang="en-US" dirty="0" err="1" smtClean="0"/>
              <a:t>cluster_name</a:t>
            </a:r>
            <a:r>
              <a:rPr lang="en-US" dirty="0" smtClean="0"/>
              <a:t>&gt;</a:t>
            </a:r>
          </a:p>
          <a:p>
            <a:pPr marL="0" indent="0">
              <a:buNone/>
            </a:pPr>
            <a:r>
              <a:rPr lang="en-US" dirty="0"/>
              <a:t>8</a:t>
            </a:r>
            <a:r>
              <a:rPr lang="en-US" dirty="0" smtClean="0"/>
              <a:t>- Verify the connection:</a:t>
            </a:r>
          </a:p>
          <a:p>
            <a:pPr marL="0" indent="0">
              <a:buNone/>
            </a:pPr>
            <a:r>
              <a:rPr lang="en-US" dirty="0" err="1" smtClean="0"/>
              <a:t>kubectl</a:t>
            </a:r>
            <a:r>
              <a:rPr lang="en-US" dirty="0" smtClean="0"/>
              <a:t> get nodes</a:t>
            </a:r>
            <a:endParaRPr lang="en-US" dirty="0"/>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6"/>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759387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3618" y="2701925"/>
            <a:ext cx="10515600" cy="1325563"/>
          </a:xfrm>
        </p:spPr>
        <p:txBody>
          <a:bodyPr>
            <a:normAutofit/>
          </a:bodyPr>
          <a:lstStyle/>
          <a:p>
            <a:pPr algn="ctr"/>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Deploy Sample App and Test</a:t>
            </a:r>
            <a:b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b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3917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8" y="1134223"/>
            <a:ext cx="5642187" cy="447986"/>
          </a:xfrm>
          <a:prstGeom prst="rect">
            <a:avLst/>
          </a:prstGeom>
        </p:spPr>
        <p:txBody>
          <a:bodyPr vert="horz" wrap="square" lIns="0" tIns="16933" rIns="0" bIns="0" rtlCol="0">
            <a:spAutoFit/>
          </a:bodyPr>
          <a:lstStyle/>
          <a:p>
            <a:pPr marL="16933">
              <a:spcBef>
                <a:spcPts val="133"/>
              </a:spcBef>
            </a:pPr>
            <a:r>
              <a:rPr sz="2800" spc="44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a:t>
            </a:r>
            <a:r>
              <a:rPr sz="2800" spc="-327"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2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 </a:t>
            </a:r>
            <a:r>
              <a:rPr sz="2800" spc="37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8" y="2176595"/>
            <a:ext cx="9041553" cy="2898785"/>
          </a:xfrm>
          <a:prstGeom prst="rect">
            <a:avLst/>
          </a:prstGeom>
        </p:spPr>
        <p:txBody>
          <a:bodyPr vert="horz" wrap="square" lIns="0" tIns="11853" rIns="0" bIns="0" rtlCol="0">
            <a:spAutoFit/>
          </a:bodyPr>
          <a:lstStyle/>
          <a:p>
            <a:pPr marL="16933" marR="845799" indent="51645" algn="just" defTabSz="1219170">
              <a:lnSpc>
                <a:spcPct val="101600"/>
              </a:lnSpc>
              <a:spcBef>
                <a:spcPts val="93"/>
              </a:spcBef>
            </a:pPr>
            <a:r>
              <a:rPr sz="2400" b="1" spc="-40" dirty="0">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b="1" spc="-18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or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b="1" spc="7" dirty="0">
                <a:latin typeface="Arial Unicode MS" panose="020B0604020202020204" pitchFamily="34" charset="-128"/>
                <a:ea typeface="Arial Unicode MS" panose="020B0604020202020204" pitchFamily="34" charset="-128"/>
                <a:cs typeface="Arial Unicode MS" panose="020B0604020202020204" pitchFamily="34" charset="-128"/>
              </a:rPr>
              <a:t>K8s</a:t>
            </a:r>
            <a:r>
              <a:rPr sz="2400" b="1" spc="-18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was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project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spun</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out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Google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open</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source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next-gen</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container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scheduler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designed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latin typeface="Arial Unicode MS" panose="020B0604020202020204" pitchFamily="34" charset="-128"/>
                <a:ea typeface="Arial Unicode MS" panose="020B0604020202020204" pitchFamily="34" charset="-128"/>
                <a:cs typeface="Arial Unicode MS" panose="020B0604020202020204" pitchFamily="34" charset="-128"/>
              </a:rPr>
              <a:t>with</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lessons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learned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from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developing</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managing</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Borg</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Omega.</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marR="6773" defTabSz="1219170">
              <a:lnSpc>
                <a:spcPct val="101600"/>
              </a:lnSpc>
              <a:spcBef>
                <a:spcPts val="2093"/>
              </a:spcBef>
            </a:pPr>
            <a:r>
              <a:rPr sz="2400" b="1" spc="-40" dirty="0">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b="1" spc="-18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was</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designed</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from</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ground-up</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as</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loosely</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coupled</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collection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of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components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centered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around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deploying, maintaining, and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scaling  applications.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2755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7367" y="1446765"/>
            <a:ext cx="7005320" cy="447986"/>
          </a:xfrm>
          <a:prstGeom prst="rect">
            <a:avLst/>
          </a:prstGeom>
        </p:spPr>
        <p:txBody>
          <a:bodyPr vert="horz" wrap="square" lIns="0" tIns="16933" rIns="0" bIns="0" rtlCol="0">
            <a:spAutoFit/>
          </a:bodyPr>
          <a:lstStyle/>
          <a:p>
            <a:pPr marL="16933">
              <a:spcBef>
                <a:spcPts val="133"/>
              </a:spcBef>
            </a:pPr>
            <a:r>
              <a:rPr sz="2800" spc="44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a:t>
            </a:r>
            <a:r>
              <a:rPr sz="2800" spc="113"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sz="2800" spc="40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Does</a:t>
            </a:r>
            <a:r>
              <a:rPr sz="2800" spc="1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37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800" spc="1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37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do?</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7" y="2463198"/>
            <a:ext cx="8437880" cy="1766423"/>
          </a:xfrm>
          <a:prstGeom prst="rect">
            <a:avLst/>
          </a:prstGeom>
        </p:spPr>
        <p:txBody>
          <a:bodyPr vert="horz" wrap="square" lIns="0" tIns="16933" rIns="0" bIns="0" rtlCol="0">
            <a:spAutoFit/>
          </a:bodyPr>
          <a:lstStyle/>
          <a:p>
            <a:pPr marL="68578" defTabSz="1219170">
              <a:spcBef>
                <a:spcPts val="133"/>
              </a:spcBef>
            </a:pPr>
            <a:r>
              <a:rPr sz="2400" b="1" spc="-40" dirty="0">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b="1" spc="-18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is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linux</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kernel</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distributed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systems.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6933" marR="6773" defTabSz="1219170">
              <a:lnSpc>
                <a:spcPct val="101600"/>
              </a:lnSpc>
              <a:spcBef>
                <a:spcPts val="2100"/>
              </a:spcBef>
            </a:pP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It</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abstracts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away</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underlying</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hardware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nodes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provides</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uniform</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interface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latin typeface="Arial Unicode MS" panose="020B0604020202020204" pitchFamily="34" charset="-128"/>
                <a:ea typeface="Arial Unicode MS" panose="020B0604020202020204" pitchFamily="34" charset="-128"/>
                <a:cs typeface="Arial Unicode MS" panose="020B0604020202020204" pitchFamily="34" charset="-128"/>
              </a:rPr>
              <a:t>for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applications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latin typeface="Arial Unicode MS" panose="020B0604020202020204" pitchFamily="34" charset="-128"/>
                <a:ea typeface="Arial Unicode MS" panose="020B0604020202020204" pitchFamily="34" charset="-128"/>
                <a:cs typeface="Arial Unicode MS" panose="020B0604020202020204" pitchFamily="34" charset="-128"/>
              </a:rPr>
              <a:t>to</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be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both</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deployed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consume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  </a:t>
            </a:r>
            <a:r>
              <a:rPr sz="2400" dirty="0">
                <a:latin typeface="Arial Unicode MS" panose="020B0604020202020204" pitchFamily="34" charset="-128"/>
                <a:ea typeface="Arial Unicode MS" panose="020B0604020202020204" pitchFamily="34" charset="-128"/>
                <a:cs typeface="Arial Unicode MS" panose="020B0604020202020204" pitchFamily="34" charset="-128"/>
              </a:rPr>
              <a:t>shared</a:t>
            </a:r>
            <a:r>
              <a:rPr sz="2400" spc="-26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pool</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resources.</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0167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1332" y="1356652"/>
            <a:ext cx="4596553" cy="447986"/>
          </a:xfrm>
          <a:prstGeom prst="rect">
            <a:avLst/>
          </a:prstGeom>
        </p:spPr>
        <p:txBody>
          <a:bodyPr vert="horz" wrap="square" lIns="0" tIns="16933" rIns="0" bIns="0" rtlCol="0">
            <a:spAutoFit/>
          </a:bodyPr>
          <a:lstStyle/>
          <a:p>
            <a:pPr marL="16933">
              <a:spcBef>
                <a:spcPts val="133"/>
              </a:spcBef>
            </a:pPr>
            <a:r>
              <a:rPr sz="2800" spc="3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Architecture</a:t>
            </a:r>
            <a:r>
              <a:rPr sz="2800" spc="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3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Overview</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a:spLocks noGrp="1"/>
          </p:cNvSpPr>
          <p:nvPr>
            <p:ph type="body" idx="1"/>
          </p:nvPr>
        </p:nvSpPr>
        <p:spPr>
          <a:xfrm>
            <a:off x="527161" y="2173468"/>
            <a:ext cx="10605159" cy="3191109"/>
          </a:xfrm>
          <a:prstGeom prst="rect">
            <a:avLst/>
          </a:prstGeom>
        </p:spPr>
        <p:txBody>
          <a:bodyPr vert="horz" wrap="square" lIns="0" tIns="16933" rIns="0" bIns="0" rtlCol="0">
            <a:spAutoFit/>
          </a:bodyPr>
          <a:lstStyle/>
          <a:p>
            <a:pPr marL="632444" marR="6773">
              <a:lnSpc>
                <a:spcPct val="113300"/>
              </a:lnSpc>
              <a:spcBef>
                <a:spcPts val="133"/>
              </a:spcBef>
            </a:pPr>
            <a:r>
              <a:rPr sz="2400" b="1"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Masters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Acts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as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primary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plane </a:t>
            </a:r>
            <a:r>
              <a:rPr sz="24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 </a:t>
            </a:r>
            <a:r>
              <a:rPr sz="24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Masters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are  responsible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minimum</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running</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API</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Server,</a:t>
            </a:r>
            <a:r>
              <a:rPr sz="2400" spc="1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scheduler,</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controller.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They</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commonly</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also</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storing</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state,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cloud-provider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specific</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components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other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essential</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services.</a:t>
            </a:r>
            <a:endPar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632444" marR="93131">
              <a:lnSpc>
                <a:spcPct val="113300"/>
              </a:lnSpc>
              <a:spcBef>
                <a:spcPts val="2200"/>
              </a:spcBef>
            </a:pPr>
            <a:r>
              <a:rPr sz="2400" b="1" spc="-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Nodes</a:t>
            </a:r>
            <a:r>
              <a:rPr sz="2400" b="1" spc="-18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8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‘workers’</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They</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run</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minimal</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agent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that</a:t>
            </a:r>
            <a:r>
              <a:rPr sz="2400" spc="152"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node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itself,</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tasked</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with</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executing</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workloads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as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designated</a:t>
            </a:r>
            <a:r>
              <a:rPr sz="2400" spc="-2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by</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master.</a:t>
            </a:r>
            <a:endPar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05916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4997367" y="1"/>
            <a:ext cx="6857999" cy="6857999"/>
          </a:xfrm>
          <a:prstGeom prst="rect">
            <a:avLst/>
          </a:prstGeom>
          <a:blipFill>
            <a:blip r:embed="rId2" cstate="print"/>
            <a:stretch>
              <a:fillRect/>
            </a:stretch>
          </a:blipFill>
        </p:spPr>
        <p:txBody>
          <a:bodyPr wrap="square" lIns="0" tIns="0" rIns="0" bIns="0" rtlCol="0"/>
          <a:lstStyle/>
          <a:p>
            <a:endParaRPr sz="2400"/>
          </a:p>
        </p:txBody>
      </p:sp>
      <p:sp>
        <p:nvSpPr>
          <p:cNvPr id="5" name="object 5"/>
          <p:cNvSpPr txBox="1">
            <a:spLocks noGrp="1"/>
          </p:cNvSpPr>
          <p:nvPr>
            <p:ph type="title"/>
          </p:nvPr>
        </p:nvSpPr>
        <p:spPr>
          <a:xfrm>
            <a:off x="647114" y="620871"/>
            <a:ext cx="2632592" cy="760635"/>
          </a:xfrm>
          <a:prstGeom prst="rect">
            <a:avLst/>
          </a:prstGeom>
        </p:spPr>
        <p:txBody>
          <a:bodyPr vert="horz" wrap="square" lIns="0" tIns="14393" rIns="0" bIns="0" rtlCol="0">
            <a:spAutoFit/>
          </a:bodyPr>
          <a:lstStyle/>
          <a:p>
            <a:pPr marL="505447" marR="6773" indent="-489361">
              <a:lnSpc>
                <a:spcPct val="100699"/>
              </a:lnSpc>
              <a:spcBef>
                <a:spcPts val="113"/>
              </a:spcBef>
            </a:pPr>
            <a:r>
              <a:rPr sz="2400" spc="2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Architecture  </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Overview</a:t>
            </a:r>
            <a:endPar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object 6"/>
          <p:cNvSpPr/>
          <p:nvPr/>
        </p:nvSpPr>
        <p:spPr>
          <a:xfrm>
            <a:off x="3143229" y="1048776"/>
            <a:ext cx="7729784" cy="5606026"/>
          </a:xfrm>
          <a:prstGeom prst="rect">
            <a:avLst/>
          </a:prstGeom>
          <a:blipFill>
            <a:blip r:embed="rId3" cstate="print"/>
            <a:stretch>
              <a:fillRect/>
            </a:stretch>
          </a:blipFill>
        </p:spPr>
        <p:txBody>
          <a:bodyPr wrap="square" lIns="0" tIns="0" rIns="0" bIns="0" rtlCol="0"/>
          <a:lstStyle/>
          <a:p>
            <a:endParaRPr sz="2400"/>
          </a:p>
        </p:txBody>
      </p:sp>
      <p:pic>
        <p:nvPicPr>
          <p:cNvPr id="7" name="Picture 6">
            <a:extLst>
              <a:ext uri="{FF2B5EF4-FFF2-40B4-BE49-F238E27FC236}">
                <a16:creationId xmlns:a16="http://schemas.microsoft.com/office/drawing/2014/main" xmlns=""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8" name="TextBox 7">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1868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2848" y="989836"/>
            <a:ext cx="4208780" cy="447986"/>
          </a:xfrm>
          <a:prstGeom prst="rect">
            <a:avLst/>
          </a:prstGeom>
        </p:spPr>
        <p:txBody>
          <a:bodyPr vert="horz" wrap="square" lIns="0" tIns="16933" rIns="0" bIns="0" rtlCol="0">
            <a:spAutoFit/>
          </a:bodyPr>
          <a:lstStyle/>
          <a:p>
            <a:pPr marL="16933">
              <a:spcBef>
                <a:spcPts val="133"/>
              </a:spcBef>
            </a:pPr>
            <a:r>
              <a:rPr sz="2800" spc="28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Master</a:t>
            </a:r>
            <a:r>
              <a:rPr sz="28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800" spc="4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Components</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6202532" y="3118570"/>
            <a:ext cx="3431213" cy="1750906"/>
          </a:xfrm>
          <a:prstGeom prst="rect">
            <a:avLst/>
          </a:prstGeom>
        </p:spPr>
        <p:txBody>
          <a:bodyPr vert="horz" wrap="square" lIns="0" tIns="57573" rIns="0" bIns="0" rtlCol="0">
            <a:spAutoFit/>
          </a:bodyPr>
          <a:lstStyle/>
          <a:p>
            <a:pPr marL="454649" indent="-437716">
              <a:spcBef>
                <a:spcPts val="453"/>
              </a:spcBef>
              <a:buFont typeface="Arial"/>
              <a:buChar char="●"/>
              <a:tabLst>
                <a:tab pos="453802" algn="l"/>
                <a:tab pos="454649" algn="l"/>
              </a:tabLst>
            </a:pPr>
            <a:r>
              <a:rPr sz="2000" spc="20" dirty="0">
                <a:latin typeface="Arial Unicode MS" panose="020B0604020202020204" pitchFamily="34" charset="-128"/>
                <a:ea typeface="Arial Unicode MS" panose="020B0604020202020204" pitchFamily="34" charset="-128"/>
                <a:cs typeface="Arial Unicode MS" panose="020B0604020202020204" pitchFamily="34" charset="-128"/>
              </a:rPr>
              <a:t>Kube-apiserver</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4649" indent="-437716">
              <a:spcBef>
                <a:spcPts val="320"/>
              </a:spcBef>
              <a:buFont typeface="Arial"/>
              <a:buChar char="●"/>
              <a:tabLst>
                <a:tab pos="453802" algn="l"/>
                <a:tab pos="454649" algn="l"/>
              </a:tabLst>
            </a:pPr>
            <a:r>
              <a:rPr sz="2000" spc="27" dirty="0">
                <a:latin typeface="Arial Unicode MS" panose="020B0604020202020204" pitchFamily="34" charset="-128"/>
                <a:ea typeface="Arial Unicode MS" panose="020B0604020202020204" pitchFamily="34" charset="-128"/>
                <a:cs typeface="Arial Unicode MS" panose="020B0604020202020204" pitchFamily="34" charset="-128"/>
              </a:rPr>
              <a:t>Etcd</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4649" indent="-437716">
              <a:spcBef>
                <a:spcPts val="320"/>
              </a:spcBef>
              <a:buFont typeface="Arial"/>
              <a:buChar char="●"/>
              <a:tabLst>
                <a:tab pos="453802" algn="l"/>
                <a:tab pos="454649" algn="l"/>
              </a:tabLst>
            </a:pPr>
            <a:r>
              <a:rPr sz="2000" spc="13" dirty="0">
                <a:latin typeface="Arial Unicode MS" panose="020B0604020202020204" pitchFamily="34" charset="-128"/>
                <a:ea typeface="Arial Unicode MS" panose="020B0604020202020204" pitchFamily="34" charset="-128"/>
                <a:cs typeface="Arial Unicode MS" panose="020B0604020202020204" pitchFamily="34" charset="-128"/>
              </a:rPr>
              <a:t>Kube-controller-manager</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4649" indent="-437716">
              <a:spcBef>
                <a:spcPts val="320"/>
              </a:spcBef>
              <a:buFont typeface="Arial"/>
              <a:buChar char="●"/>
              <a:tabLst>
                <a:tab pos="453802" algn="l"/>
                <a:tab pos="454649" algn="l"/>
              </a:tabLst>
            </a:pPr>
            <a:r>
              <a:rPr sz="2000" spc="13" dirty="0">
                <a:latin typeface="Arial Unicode MS" panose="020B0604020202020204" pitchFamily="34" charset="-128"/>
                <a:ea typeface="Arial Unicode MS" panose="020B0604020202020204" pitchFamily="34" charset="-128"/>
                <a:cs typeface="Arial Unicode MS" panose="020B0604020202020204" pitchFamily="34" charset="-128"/>
              </a:rPr>
              <a:t>Cloud-controller-manager</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454649" indent="-437716">
              <a:spcBef>
                <a:spcPts val="320"/>
              </a:spcBef>
              <a:buFont typeface="Arial"/>
              <a:buChar char="●"/>
              <a:tabLst>
                <a:tab pos="453802" algn="l"/>
                <a:tab pos="454649" algn="l"/>
              </a:tabLst>
            </a:pPr>
            <a:r>
              <a:rPr sz="2000" spc="13" dirty="0">
                <a:latin typeface="Arial Unicode MS" panose="020B0604020202020204" pitchFamily="34" charset="-128"/>
                <a:ea typeface="Arial Unicode MS" panose="020B0604020202020204" pitchFamily="34" charset="-128"/>
                <a:cs typeface="Arial Unicode MS" panose="020B0604020202020204" pitchFamily="34" charset="-128"/>
              </a:rPr>
              <a:t>Kube-scheduler</a:t>
            </a:r>
            <a:endParaRPr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object 4"/>
          <p:cNvSpPr/>
          <p:nvPr/>
        </p:nvSpPr>
        <p:spPr>
          <a:xfrm>
            <a:off x="2589809" y="2090065"/>
            <a:ext cx="2914859" cy="3992963"/>
          </a:xfrm>
          <a:prstGeom prst="rect">
            <a:avLst/>
          </a:prstGeom>
          <a:blipFill>
            <a:blip r:embed="rId2" cstate="print"/>
            <a:stretch>
              <a:fillRect/>
            </a:stretch>
          </a:blipFill>
        </p:spPr>
        <p:txBody>
          <a:bodyPr wrap="square" lIns="0" tIns="0" rIns="0" bIns="0" rtlCol="0"/>
          <a:lstStyle/>
          <a:p>
            <a:endParaRPr sz="240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1265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4537" y="1088823"/>
            <a:ext cx="3088640" cy="447986"/>
          </a:xfrm>
          <a:prstGeom prst="rect">
            <a:avLst/>
          </a:prstGeom>
        </p:spPr>
        <p:txBody>
          <a:bodyPr vert="horz" wrap="square" lIns="0" tIns="16933" rIns="0" bIns="0" rtlCol="0">
            <a:spAutoFit/>
          </a:bodyPr>
          <a:lstStyle/>
          <a:p>
            <a:pPr marL="16933">
              <a:spcBef>
                <a:spcPts val="133"/>
              </a:spcBef>
            </a:pPr>
            <a:r>
              <a:rPr sz="2800" spc="3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kube-apiserver</a:t>
            </a:r>
            <a:endParaRPr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a:spLocks noGrp="1"/>
          </p:cNvSpPr>
          <p:nvPr>
            <p:ph type="body" idx="1"/>
          </p:nvPr>
        </p:nvSpPr>
        <p:spPr>
          <a:xfrm>
            <a:off x="1021404" y="2085796"/>
            <a:ext cx="10438556" cy="3608466"/>
          </a:xfrm>
          <a:prstGeom prst="rect">
            <a:avLst/>
          </a:prstGeom>
        </p:spPr>
        <p:txBody>
          <a:bodyPr vert="horz" wrap="square" lIns="0" tIns="16933" rIns="0" bIns="0" rtlCol="0">
            <a:spAutoFit/>
          </a:bodyPr>
          <a:lstStyle/>
          <a:p>
            <a:pPr marL="632444" marR="187109">
              <a:lnSpc>
                <a:spcPct val="113300"/>
              </a:lnSpc>
              <a:spcBef>
                <a:spcPts val="133"/>
              </a:spcBef>
            </a:pP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apiserver</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provides</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forward</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facing</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REST</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interface</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into</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plane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datastore. </a:t>
            </a:r>
            <a:r>
              <a:rPr sz="2400" spc="9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All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clients,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including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nodes,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users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other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applications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interact</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with</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spc="-26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b="1"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strictly</a:t>
            </a:r>
            <a:r>
              <a:rPr sz="2400" b="1" spc="-18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through</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API</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Server.</a:t>
            </a:r>
            <a:endPar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marL="632444" marR="6773">
              <a:lnSpc>
                <a:spcPct val="113300"/>
              </a:lnSpc>
              <a:spcBef>
                <a:spcPts val="2200"/>
              </a:spcBef>
            </a:pP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It</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true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core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of</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Kubernetes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acting</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as</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gatekeeper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to</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6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by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handling</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authentication</a:t>
            </a:r>
            <a:r>
              <a:rPr sz="24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authorization,</a:t>
            </a:r>
            <a:r>
              <a:rPr sz="24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request</a:t>
            </a:r>
            <a:r>
              <a:rPr sz="24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validation,</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mutation,</a:t>
            </a:r>
            <a:r>
              <a:rPr sz="2400" spc="-2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admission</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control</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addition</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to</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being</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front-end</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to</a:t>
            </a:r>
            <a:r>
              <a:rPr sz="2400" spc="-24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backing</a:t>
            </a:r>
            <a:r>
              <a:rPr sz="2400" spc="-253"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datastore.</a:t>
            </a:r>
            <a:endParaRPr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1704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27368" y="1487708"/>
            <a:ext cx="949113" cy="447986"/>
          </a:xfrm>
          <a:prstGeom prst="rect">
            <a:avLst/>
          </a:prstGeom>
        </p:spPr>
        <p:txBody>
          <a:bodyPr vert="horz" wrap="square" lIns="0" tIns="16933" rIns="0" bIns="0" rtlCol="0">
            <a:spAutoFit/>
          </a:bodyPr>
          <a:lstStyle/>
          <a:p>
            <a:pPr marL="16933">
              <a:spcBef>
                <a:spcPts val="133"/>
              </a:spcBef>
            </a:pPr>
            <a:r>
              <a:rPr sz="2800" spc="373" dirty="0">
                <a:latin typeface="Arial Unicode MS" panose="020B0604020202020204" pitchFamily="34" charset="-128"/>
                <a:ea typeface="Arial Unicode MS" panose="020B0604020202020204" pitchFamily="34" charset="-128"/>
                <a:cs typeface="Arial Unicode MS" panose="020B0604020202020204" pitchFamily="34" charset="-128"/>
              </a:rPr>
              <a:t>etcd</a:t>
            </a:r>
            <a:endParaRPr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object 3"/>
          <p:cNvSpPr txBox="1"/>
          <p:nvPr/>
        </p:nvSpPr>
        <p:spPr>
          <a:xfrm>
            <a:off x="1827368" y="2420018"/>
            <a:ext cx="8782473" cy="1239549"/>
          </a:xfrm>
          <a:prstGeom prst="rect">
            <a:avLst/>
          </a:prstGeom>
        </p:spPr>
        <p:txBody>
          <a:bodyPr vert="horz" wrap="square" lIns="0" tIns="16933" rIns="0" bIns="0" rtlCol="0">
            <a:spAutoFit/>
          </a:bodyPr>
          <a:lstStyle/>
          <a:p>
            <a:pPr marL="16933" marR="6773">
              <a:lnSpc>
                <a:spcPct val="113300"/>
              </a:lnSpc>
              <a:spcBef>
                <a:spcPts val="133"/>
              </a:spcBef>
            </a:pP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Etcd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acts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as</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the</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datastore;</a:t>
            </a:r>
            <a:r>
              <a:rPr sz="2400" spc="-247"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providing</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0" dirty="0">
                <a:latin typeface="Arial Unicode MS" panose="020B0604020202020204" pitchFamily="34" charset="-128"/>
                <a:ea typeface="Arial Unicode MS" panose="020B0604020202020204" pitchFamily="34" charset="-128"/>
                <a:cs typeface="Arial Unicode MS" panose="020B0604020202020204" pitchFamily="34" charset="-128"/>
              </a:rPr>
              <a:t>a</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strong,</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consistent</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and</a:t>
            </a:r>
            <a:r>
              <a:rPr sz="2400" spc="-253"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highly  available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key-value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33" dirty="0">
                <a:latin typeface="Arial Unicode MS" panose="020B0604020202020204" pitchFamily="34" charset="-128"/>
                <a:ea typeface="Arial Unicode MS" panose="020B0604020202020204" pitchFamily="34" charset="-128"/>
                <a:cs typeface="Arial Unicode MS" panose="020B0604020202020204" pitchFamily="34" charset="-128"/>
              </a:rPr>
              <a:t>store</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7" dirty="0">
                <a:latin typeface="Arial Unicode MS" panose="020B0604020202020204" pitchFamily="34" charset="-128"/>
                <a:ea typeface="Arial Unicode MS" panose="020B0604020202020204" pitchFamily="34" charset="-128"/>
                <a:cs typeface="Arial Unicode MS" panose="020B0604020202020204" pitchFamily="34" charset="-128"/>
              </a:rPr>
              <a:t>used</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47" dirty="0">
                <a:latin typeface="Arial Unicode MS" panose="020B0604020202020204" pitchFamily="34" charset="-128"/>
                <a:ea typeface="Arial Unicode MS" panose="020B0604020202020204" pitchFamily="34" charset="-128"/>
                <a:cs typeface="Arial Unicode MS" panose="020B0604020202020204" pitchFamily="34" charset="-128"/>
              </a:rPr>
              <a:t>for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13" dirty="0">
                <a:latin typeface="Arial Unicode MS" panose="020B0604020202020204" pitchFamily="34" charset="-128"/>
                <a:ea typeface="Arial Unicode MS" panose="020B0604020202020204" pitchFamily="34" charset="-128"/>
                <a:cs typeface="Arial Unicode MS" panose="020B0604020202020204" pitchFamily="34" charset="-128"/>
              </a:rPr>
              <a:t>persisting</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7" dirty="0">
                <a:latin typeface="Arial Unicode MS" panose="020B0604020202020204" pitchFamily="34" charset="-128"/>
                <a:ea typeface="Arial Unicode MS" panose="020B0604020202020204" pitchFamily="34" charset="-128"/>
                <a:cs typeface="Arial Unicode MS" panose="020B0604020202020204" pitchFamily="34" charset="-128"/>
              </a:rPr>
              <a:t>cluster</a:t>
            </a:r>
            <a:r>
              <a:rPr sz="2400" spc="-260" dirty="0">
                <a:latin typeface="Arial Unicode MS" panose="020B0604020202020204" pitchFamily="34" charset="-128"/>
                <a:ea typeface="Arial Unicode MS" panose="020B0604020202020204" pitchFamily="34" charset="-128"/>
                <a:cs typeface="Arial Unicode MS" panose="020B0604020202020204" pitchFamily="34" charset="-128"/>
              </a:rPr>
              <a:t> </a:t>
            </a:r>
            <a:r>
              <a:rPr sz="2400" spc="-20" dirty="0">
                <a:latin typeface="Arial Unicode MS" panose="020B0604020202020204" pitchFamily="34" charset="-128"/>
                <a:ea typeface="Arial Unicode MS" panose="020B0604020202020204" pitchFamily="34" charset="-128"/>
                <a:cs typeface="Arial Unicode MS" panose="020B0604020202020204" pitchFamily="34" charset="-128"/>
              </a:rPr>
              <a:t>state.</a:t>
            </a:r>
            <a:endParaRPr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70846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1531</Words>
  <Application>Microsoft Office PowerPoint</Application>
  <PresentationFormat>Widescreen</PresentationFormat>
  <Paragraphs>181</Paragraphs>
  <Slides>26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 Unicode MS</vt:lpstr>
      <vt:lpstr>Arial</vt:lpstr>
      <vt:lpstr>Calibri</vt:lpstr>
      <vt:lpstr>Calibri Light</vt:lpstr>
      <vt:lpstr>Tahoma</vt:lpstr>
      <vt:lpstr>Office Theme</vt:lpstr>
      <vt:lpstr>1_Office Theme</vt:lpstr>
      <vt:lpstr>Kubernetes</vt:lpstr>
      <vt:lpstr>Topics</vt:lpstr>
      <vt:lpstr>What is Kubernetes?</vt:lpstr>
      <vt:lpstr>What Does Kubernetes do?</vt:lpstr>
      <vt:lpstr>Architecture Overview</vt:lpstr>
      <vt:lpstr>Architecture  Overview</vt:lpstr>
      <vt:lpstr>Master Components</vt:lpstr>
      <vt:lpstr>kube-apiserver</vt:lpstr>
      <vt:lpstr>PowerPoint Presentation</vt:lpstr>
      <vt:lpstr>Kube-Controller-Manager</vt:lpstr>
      <vt:lpstr>Cloud-Controller-Manager</vt:lpstr>
      <vt:lpstr>Kube-Scheduler</vt:lpstr>
      <vt:lpstr>Node Components</vt:lpstr>
      <vt:lpstr>kubelet</vt:lpstr>
      <vt:lpstr>kube-proxy</vt:lpstr>
      <vt:lpstr>Container Runtime</vt:lpstr>
      <vt:lpstr>Additional Services</vt:lpstr>
      <vt:lpstr>Networking - Fundamental Rules</vt:lpstr>
      <vt:lpstr>Networking - Fundamentals Applied</vt:lpstr>
      <vt:lpstr>Networking - CNI</vt:lpstr>
      <vt:lpstr>Kubernetes Solutions</vt:lpstr>
      <vt:lpstr>Kubernetes Solutions</vt:lpstr>
      <vt:lpstr>Create AKS Cluster </vt:lpstr>
      <vt:lpstr>Setting up Azure CLI and Kubectl on Local Machine </vt:lpstr>
      <vt:lpstr>Setting up Azure CLI and Kubectl on Local Machine</vt:lpstr>
      <vt:lpstr>Deploy Sample App and Test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Muhammad Faran Tahir</dc:creator>
  <cp:lastModifiedBy>Mehar Hamid Majeed</cp:lastModifiedBy>
  <cp:revision>33</cp:revision>
  <dcterms:created xsi:type="dcterms:W3CDTF">2023-03-23T12:22:17Z</dcterms:created>
  <dcterms:modified xsi:type="dcterms:W3CDTF">2023-03-24T10:26:57Z</dcterms:modified>
</cp:coreProperties>
</file>