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_rels/notesSlide42.xml.rels" ContentType="application/vnd.openxmlformats-package.relationships+xml"/>
  <Override PartName="/ppt/notesSlides/_rels/notesSlide33.xml.rels" ContentType="application/vnd.openxmlformats-package.relationships+xml"/>
  <Override PartName="/ppt/notesSlides/_rels/notesSlide14.xml.rels" ContentType="application/vnd.openxmlformats-package.relationships+xml"/>
  <Override PartName="/ppt/notesSlides/_rels/notesSlide25.xml.rels" ContentType="application/vnd.openxmlformats-package.relationships+xml"/>
  <Override PartName="/ppt/notesSlides/_rels/notesSlide12.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26.xml.rels" ContentType="application/vnd.openxmlformats-package.relationships+xml"/>
  <Override PartName="/ppt/notesSlides/_rels/notesSlide11.xml.rels" ContentType="application/vnd.openxmlformats-package.relationships+xml"/>
  <Override PartName="/ppt/notesSlides/_rels/notesSlide13.xml.rels" ContentType="application/vnd.openxmlformats-package.relationships+xml"/>
  <Override PartName="/ppt/notesSlides/_rels/notesSlide39.xml.rels" ContentType="application/vnd.openxmlformats-package.relationships+xml"/>
  <Override PartName="/ppt/notesSlides/_rels/notesSlide24.xml.rels" ContentType="application/vnd.openxmlformats-package.relationships+xml"/>
  <Override PartName="/ppt/notesSlides/_rels/notesSlide45.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21.xml.rels" ContentType="application/vnd.openxmlformats-package.relationships+xml"/>
  <Override PartName="/ppt/notesSlides/_rels/notesSlide36.xml.rels" ContentType="application/vnd.openxmlformats-package.relationships+xml"/>
  <Override PartName="/ppt/notesSlides/_rels/notesSlide44.xml.rels" ContentType="application/vnd.openxmlformats-package.relationships+xml"/>
  <Override PartName="/ppt/notesSlides/_rels/notesSlide22.xml.rels" ContentType="application/vnd.openxmlformats-package.relationships+xml"/>
  <Override PartName="/ppt/notesSlides/_rels/notesSlide37.xml.rels" ContentType="application/vnd.openxmlformats-package.relationships+xml"/>
  <Override PartName="/ppt/notesSlides/_rels/notesSlide31.xml.rels" ContentType="application/vnd.openxmlformats-package.relationships+xml"/>
  <Override PartName="/ppt/notesSlides/_rels/notesSlide23.xml.rels" ContentType="application/vnd.openxmlformats-package.relationships+xml"/>
  <Override PartName="/ppt/notesSlides/_rels/notesSlide38.xml.rels" ContentType="application/vnd.openxmlformats-package.relationships+xml"/>
  <Override PartName="/ppt/notesSlides/_rels/notesSlide32.xml.rels" ContentType="application/vnd.openxmlformats-package.relationships+xml"/>
  <Override PartName="/ppt/notesSlides/_rels/notesSlide27.xml.rels" ContentType="application/vnd.openxmlformats-package.relationships+xml"/>
  <Override PartName="/ppt/notesSlides/_rels/notesSlide43.xml.rels" ContentType="application/vnd.openxmlformats-package.relationships+xml"/>
  <Override PartName="/ppt/notesSlides/_rels/notesSlide34.xml.rels" ContentType="application/vnd.openxmlformats-package.relationships+xml"/>
  <Override PartName="/ppt/notesSlides/_rels/notesSlide46.xml.rels" ContentType="application/vnd.openxmlformats-package.relationships+xml"/>
  <Override PartName="/ppt/notesSlides/_rels/notesSlide40.xml.rels" ContentType="application/vnd.openxmlformats-package.relationships+xml"/>
  <Override PartName="/ppt/notesSlides/_rels/notesSlide47.xml.rels" ContentType="application/vnd.openxmlformats-package.relationships+xml"/>
  <Override PartName="/ppt/notesSlides/_rels/notesSlide41.xml.rels" ContentType="application/vnd.openxmlformats-package.relationships+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12.xml" ContentType="application/vnd.openxmlformats-officedocument.presentationml.notesSlide+xml"/>
  <Override PartName="/ppt/notesSlides/notesSlide47.xml" ContentType="application/vnd.openxmlformats-officedocument.presentationml.notesSlide+xml"/>
  <Override PartName="/ppt/notesSlides/notesSlide24.xml" ContentType="application/vnd.openxmlformats-officedocument.presentationml.notesSlide+xml"/>
  <Override PartName="/ppt/notesSlides/notesSlide13.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26.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27.xml" ContentType="application/vnd.openxmlformats-officedocument.presentationml.notesSlide+xml"/>
  <Override PartName="/ppt/notesSlides/notesSlide22.xml" ContentType="application/vnd.openxmlformats-officedocument.presentationml.notesSlide+xml"/>
  <Override PartName="/ppt/notesSlides/notesSlide46.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56.png" ContentType="image/png"/>
  <Override PartName="/ppt/media/image55.png" ContentType="image/png"/>
  <Override PartName="/ppt/media/image47.png" ContentType="image/png"/>
  <Override PartName="/ppt/media/image10.png" ContentType="image/png"/>
  <Override PartName="/ppt/media/image35.png" ContentType="image/png"/>
  <Override PartName="/ppt/media/image5.png" ContentType="image/png"/>
  <Override PartName="/ppt/media/image17.png" ContentType="image/png"/>
  <Override PartName="/ppt/media/image28.png" ContentType="image/png"/>
  <Override PartName="/ppt/media/image34.png" ContentType="image/png"/>
  <Override PartName="/ppt/media/image4.png" ContentType="image/png"/>
  <Override PartName="/ppt/media/image16.png" ContentType="image/png"/>
  <Override PartName="/ppt/media/image27.png" ContentType="image/png"/>
  <Override PartName="/ppt/media/image33.png" ContentType="image/png"/>
  <Override PartName="/ppt/media/image3.png" ContentType="image/png"/>
  <Override PartName="/ppt/media/image15.png" ContentType="image/png"/>
  <Override PartName="/ppt/media/image26.png" ContentType="image/png"/>
  <Override PartName="/ppt/media/image32.png" ContentType="image/png"/>
  <Override PartName="/ppt/media/image2.png" ContentType="image/png"/>
  <Override PartName="/ppt/media/image14.png" ContentType="image/png"/>
  <Override PartName="/ppt/media/image25.png" ContentType="image/png"/>
  <Override PartName="/ppt/media/image60.png" ContentType="image/png"/>
  <Override PartName="/ppt/media/image23.png" ContentType="image/png"/>
  <Override PartName="/ppt/media/image58.png" ContentType="image/png"/>
  <Override PartName="/ppt/media/image21.png" ContentType="image/png"/>
  <Override PartName="/ppt/media/image22.png" ContentType="image/png"/>
  <Override PartName="/ppt/media/image59.png" ContentType="image/png"/>
  <Override PartName="/ppt/media/image57.png" ContentType="image/png"/>
  <Override PartName="/ppt/media/image20.png" ContentType="image/png"/>
  <Override PartName="/ppt/media/image61.png" ContentType="image/png"/>
  <Override PartName="/ppt/media/image24.png" ContentType="image/png"/>
  <Override PartName="/ppt/media/image31.png" ContentType="image/png"/>
  <Override PartName="/ppt/media/image29.png" ContentType="image/png"/>
  <Override PartName="/ppt/media/image18.png" ContentType="image/png"/>
  <Override PartName="/ppt/media/image6.png" ContentType="image/png"/>
  <Override PartName="/ppt/media/image36.png" ContentType="image/png"/>
  <Override PartName="/ppt/media/image11.png" ContentType="image/png"/>
  <Override PartName="/ppt/media/image48.png" ContentType="image/png"/>
  <Override PartName="/ppt/media/image19.png" ContentType="image/png"/>
  <Override PartName="/ppt/media/image7.png" ContentType="image/png"/>
  <Override PartName="/ppt/media/image37.png" ContentType="image/png"/>
  <Override PartName="/ppt/media/image12.png" ContentType="image/png"/>
  <Override PartName="/ppt/media/image49.png" ContentType="image/png"/>
  <Override PartName="/ppt/media/image8.png" ContentType="image/png"/>
  <Override PartName="/ppt/media/image38.png" ContentType="image/png"/>
  <Override PartName="/ppt/media/image1.png" ContentType="image/png"/>
  <Override PartName="/ppt/media/image13.png" ContentType="image/png"/>
  <Override PartName="/ppt/media/image9.png" ContentType="image/png"/>
  <Override PartName="/ppt/media/image39.png" ContentType="image/png"/>
  <Override PartName="/ppt/media/image30.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50.png" ContentType="image/png"/>
  <Override PartName="/ppt/media/image51.png" ContentType="image/png"/>
  <Override PartName="/ppt/media/image52.png" ContentType="image/png"/>
  <Override PartName="/ppt/media/image53.png" ContentType="image/png"/>
  <Override PartName="/ppt/media/image54.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_rels/slide4.xml.rels" ContentType="application/vnd.openxmlformats-package.relationships+xml"/>
  <Override PartName="/ppt/slides/_rels/slide47.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6.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169"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170"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171" name="PlaceHolder 4"/>
          <p:cNvSpPr>
            <a:spLocks noGrp="1"/>
          </p:cNvSpPr>
          <p:nvPr>
            <p:ph type="dt" idx="13"/>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172" name="PlaceHolder 5"/>
          <p:cNvSpPr>
            <a:spLocks noGrp="1"/>
          </p:cNvSpPr>
          <p:nvPr>
            <p:ph type="ftr" idx="14"/>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173" name="PlaceHolder 6"/>
          <p:cNvSpPr>
            <a:spLocks noGrp="1"/>
          </p:cNvSpPr>
          <p:nvPr>
            <p:ph type="sldNum" idx="15"/>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E71BFB1E-854B-47BD-8D7E-4D51BBE4EA05}"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sldImg"/>
          </p:nvPr>
        </p:nvSpPr>
        <p:spPr>
          <a:xfrm>
            <a:off x="685800" y="1143000"/>
            <a:ext cx="5486040" cy="3085920"/>
          </a:xfrm>
          <a:prstGeom prst="rect">
            <a:avLst/>
          </a:prstGeom>
          <a:ln w="0">
            <a:noFill/>
          </a:ln>
        </p:spPr>
      </p:sp>
      <p:sp>
        <p:nvSpPr>
          <p:cNvPr id="370"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r>
              <a:rPr b="0" lang="en-US" sz="2000" spc="-1" strike="noStrike">
                <a:latin typeface="Arial"/>
              </a:rPr>
              <a:t>https://www.tecmint.com/linux-file-system-explained/</a:t>
            </a:r>
            <a:endParaRPr b="0" lang="en-US" sz="2000" spc="-1" strike="noStrike">
              <a:latin typeface="Arial"/>
            </a:endParaRPr>
          </a:p>
        </p:txBody>
      </p:sp>
      <p:sp>
        <p:nvSpPr>
          <p:cNvPr id="371" name="PlaceHolder 3"/>
          <p:cNvSpPr>
            <a:spLocks noGrp="1"/>
          </p:cNvSpPr>
          <p:nvPr>
            <p:ph type="sldNum" idx="16"/>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B51E86BB-2347-49DC-BF68-C40A6D690E7C}" type="slidenum">
              <a:rPr b="0" lang="en-US" sz="1200" spc="-1" strike="noStrike">
                <a:solidFill>
                  <a:srgbClr val="000000"/>
                </a:solidFill>
                <a:latin typeface="+mn-lt"/>
                <a:ea typeface="+mn-ea"/>
              </a:rPr>
              <a:t>47</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PlaceHolder 1"/>
          <p:cNvSpPr>
            <a:spLocks noGrp="1"/>
          </p:cNvSpPr>
          <p:nvPr>
            <p:ph type="sldImg"/>
          </p:nvPr>
        </p:nvSpPr>
        <p:spPr>
          <a:xfrm>
            <a:off x="685800" y="1143000"/>
            <a:ext cx="5486040" cy="3085920"/>
          </a:xfrm>
          <a:prstGeom prst="rect">
            <a:avLst/>
          </a:prstGeom>
          <a:ln w="0">
            <a:noFill/>
          </a:ln>
        </p:spPr>
      </p:sp>
      <p:sp>
        <p:nvSpPr>
          <p:cNvPr id="373"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374" name="PlaceHolder 3"/>
          <p:cNvSpPr>
            <a:spLocks noGrp="1"/>
          </p:cNvSpPr>
          <p:nvPr>
            <p:ph type="sldNum" idx="17"/>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FA3D5767-4745-4AAE-AF7C-F8A6CD06CC12}" type="slidenum">
              <a:rPr b="0" lang="en-US" sz="1200" spc="-1" strike="noStrike">
                <a:solidFill>
                  <a:srgbClr val="000000"/>
                </a:solidFill>
                <a:latin typeface="+mn-lt"/>
                <a:ea typeface="+mn-ea"/>
              </a:rPr>
              <a:t>47</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sldImg"/>
          </p:nvPr>
        </p:nvSpPr>
        <p:spPr>
          <a:xfrm>
            <a:off x="685800" y="1143000"/>
            <a:ext cx="5486040" cy="3085920"/>
          </a:xfrm>
          <a:prstGeom prst="rect">
            <a:avLst/>
          </a:prstGeom>
          <a:ln w="0">
            <a:noFill/>
          </a:ln>
        </p:spPr>
      </p:sp>
      <p:sp>
        <p:nvSpPr>
          <p:cNvPr id="376"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r>
              <a:rPr b="0" lang="en-US" sz="2000" spc="-1" strike="noStrike">
                <a:latin typeface="Arial"/>
              </a:rPr>
              <a:t>The main memory is a combination of two main portions- one for the operating system and other for the user program. We can implement/achieve contiguous memory allocation by dividing the memory partitions into fixed size partitions. </a:t>
            </a:r>
            <a:endParaRPr b="0" lang="en-US" sz="2000" spc="-1" strike="noStrike">
              <a:latin typeface="Arial"/>
            </a:endParaRPr>
          </a:p>
        </p:txBody>
      </p:sp>
      <p:sp>
        <p:nvSpPr>
          <p:cNvPr id="377" name="PlaceHolder 3"/>
          <p:cNvSpPr>
            <a:spLocks noGrp="1"/>
          </p:cNvSpPr>
          <p:nvPr>
            <p:ph type="sldNum" idx="18"/>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8D3F8E58-0ABC-4FBE-839A-0C67D38017D5}" type="slidenum">
              <a:rPr b="0" lang="en-US" sz="1200" spc="-1" strike="noStrike">
                <a:solidFill>
                  <a:srgbClr val="000000"/>
                </a:solidFill>
                <a:latin typeface="+mn-lt"/>
                <a:ea typeface="+mn-ea"/>
              </a:rPr>
              <a:t>47</a:t>
            </a:fld>
            <a:endParaRPr b="0" lang="en-US"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PlaceHolder 1"/>
          <p:cNvSpPr>
            <a:spLocks noGrp="1"/>
          </p:cNvSpPr>
          <p:nvPr>
            <p:ph type="sldImg"/>
          </p:nvPr>
        </p:nvSpPr>
        <p:spPr>
          <a:xfrm>
            <a:off x="685800" y="1143000"/>
            <a:ext cx="5486040" cy="3085920"/>
          </a:xfrm>
          <a:prstGeom prst="rect">
            <a:avLst/>
          </a:prstGeom>
          <a:ln w="0">
            <a:noFill/>
          </a:ln>
        </p:spPr>
      </p:sp>
      <p:sp>
        <p:nvSpPr>
          <p:cNvPr id="379"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r>
              <a:rPr b="0" lang="en-US" sz="2000" spc="-1" strike="noStrike">
                <a:latin typeface="Arial"/>
              </a:rPr>
              <a:t>https://www.geeksforgeeks.org/difference-between-contiguous-and-noncontiguous-memory-allocation/</a:t>
            </a:r>
            <a:endParaRPr b="0" lang="en-US" sz="2000" spc="-1" strike="noStrike">
              <a:latin typeface="Arial"/>
            </a:endParaRPr>
          </a:p>
        </p:txBody>
      </p:sp>
      <p:sp>
        <p:nvSpPr>
          <p:cNvPr id="380" name="PlaceHolder 3"/>
          <p:cNvSpPr>
            <a:spLocks noGrp="1"/>
          </p:cNvSpPr>
          <p:nvPr>
            <p:ph type="sldNum" idx="19"/>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3A1BEB1B-9175-4612-9511-15D0B6480B52}" type="slidenum">
              <a:rPr b="0" lang="en-US" sz="1200" spc="-1" strike="noStrike">
                <a:solidFill>
                  <a:srgbClr val="000000"/>
                </a:solidFill>
                <a:latin typeface="+mn-lt"/>
                <a:ea typeface="+mn-ea"/>
              </a:rPr>
              <a:t>47</a:t>
            </a:fld>
            <a:endParaRPr b="0" lang="en-US"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type="sldImg"/>
          </p:nvPr>
        </p:nvSpPr>
        <p:spPr>
          <a:xfrm>
            <a:off x="685800" y="1143000"/>
            <a:ext cx="5486040" cy="3085920"/>
          </a:xfrm>
          <a:prstGeom prst="rect">
            <a:avLst/>
          </a:prstGeom>
          <a:ln w="0">
            <a:noFill/>
          </a:ln>
        </p:spPr>
      </p:sp>
      <p:sp>
        <p:nvSpPr>
          <p:cNvPr id="382"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383" name="PlaceHolder 3"/>
          <p:cNvSpPr>
            <a:spLocks noGrp="1"/>
          </p:cNvSpPr>
          <p:nvPr>
            <p:ph type="sldNum" idx="20"/>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19FD9B48-9C49-454C-A2D8-E56ABF15E921}" type="slidenum">
              <a:rPr b="0" lang="en-US" sz="1200" spc="-1" strike="noStrike">
                <a:solidFill>
                  <a:srgbClr val="000000"/>
                </a:solidFill>
                <a:latin typeface="+mn-lt"/>
                <a:ea typeface="+mn-ea"/>
              </a:rPr>
              <a:t>47</a:t>
            </a:fld>
            <a:endParaRPr b="0" lang="en-US"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PlaceHolder 1"/>
          <p:cNvSpPr>
            <a:spLocks noGrp="1"/>
          </p:cNvSpPr>
          <p:nvPr>
            <p:ph type="sldImg"/>
          </p:nvPr>
        </p:nvSpPr>
        <p:spPr>
          <a:xfrm>
            <a:off x="685800" y="1143000"/>
            <a:ext cx="5486040" cy="3085920"/>
          </a:xfrm>
          <a:prstGeom prst="rect">
            <a:avLst/>
          </a:prstGeom>
          <a:ln w="0">
            <a:noFill/>
          </a:ln>
        </p:spPr>
      </p:sp>
      <p:sp>
        <p:nvSpPr>
          <p:cNvPr id="385"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r>
              <a:rPr b="0" lang="en-US" sz="2000" spc="-1" strike="noStrike">
                <a:latin typeface="Arial"/>
              </a:rPr>
              <a:t>https://www.geeksforgeeks.org/linux-directory-structure/</a:t>
            </a:r>
            <a:endParaRPr b="0" lang="en-US" sz="2000" spc="-1" strike="noStrike">
              <a:latin typeface="Arial"/>
            </a:endParaRPr>
          </a:p>
        </p:txBody>
      </p:sp>
      <p:sp>
        <p:nvSpPr>
          <p:cNvPr id="386" name="PlaceHolder 3"/>
          <p:cNvSpPr>
            <a:spLocks noGrp="1"/>
          </p:cNvSpPr>
          <p:nvPr>
            <p:ph type="sldNum" idx="21"/>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58C60699-A389-4CBF-9EDE-D872F073A9C8}" type="slidenum">
              <a:rPr b="0" lang="en-US" sz="1200" spc="-1" strike="noStrike">
                <a:solidFill>
                  <a:srgbClr val="000000"/>
                </a:solidFill>
                <a:latin typeface="+mn-lt"/>
                <a:ea typeface="+mn-ea"/>
              </a:rPr>
              <a:t>47</a:t>
            </a:fld>
            <a:endParaRPr b="0" lang="en-US"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PlaceHolder 1"/>
          <p:cNvSpPr>
            <a:spLocks noGrp="1"/>
          </p:cNvSpPr>
          <p:nvPr>
            <p:ph type="sldImg"/>
          </p:nvPr>
        </p:nvSpPr>
        <p:spPr>
          <a:xfrm>
            <a:off x="685800" y="1143000"/>
            <a:ext cx="5486040" cy="3085920"/>
          </a:xfrm>
          <a:prstGeom prst="rect">
            <a:avLst/>
          </a:prstGeom>
          <a:ln w="0">
            <a:noFill/>
          </a:ln>
        </p:spPr>
      </p:sp>
      <p:sp>
        <p:nvSpPr>
          <p:cNvPr id="388"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389" name="PlaceHolder 3"/>
          <p:cNvSpPr>
            <a:spLocks noGrp="1"/>
          </p:cNvSpPr>
          <p:nvPr>
            <p:ph type="sldNum" idx="22"/>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25E8C3FD-565B-4D67-9CAD-9BAD6C584106}" type="slidenum">
              <a:rPr b="0" lang="en-US" sz="1200" spc="-1" strike="noStrike">
                <a:solidFill>
                  <a:srgbClr val="000000"/>
                </a:solidFill>
                <a:latin typeface="+mn-lt"/>
                <a:ea typeface="+mn-ea"/>
              </a:rPr>
              <a:t>47</a:t>
            </a:fld>
            <a:endParaRPr b="0" lang="en-US"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type="sldImg"/>
          </p:nvPr>
        </p:nvSpPr>
        <p:spPr>
          <a:xfrm>
            <a:off x="685800" y="1143000"/>
            <a:ext cx="5486040" cy="3085920"/>
          </a:xfrm>
          <a:prstGeom prst="rect">
            <a:avLst/>
          </a:prstGeom>
          <a:ln w="0">
            <a:noFill/>
          </a:ln>
        </p:spPr>
      </p:sp>
      <p:sp>
        <p:nvSpPr>
          <p:cNvPr id="391"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392" name="PlaceHolder 3"/>
          <p:cNvSpPr>
            <a:spLocks noGrp="1"/>
          </p:cNvSpPr>
          <p:nvPr>
            <p:ph type="sldNum" idx="23"/>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EEF266DB-D5C3-4A21-A46B-777C34D53A22}" type="slidenum">
              <a:rPr b="0" lang="en-US" sz="1200" spc="-1" strike="noStrike">
                <a:solidFill>
                  <a:srgbClr val="000000"/>
                </a:solidFill>
                <a:latin typeface="+mn-lt"/>
                <a:ea typeface="+mn-ea"/>
              </a:rPr>
              <a:t>47</a:t>
            </a:fld>
            <a:endParaRPr b="0" lang="en-US" sz="12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sldImg"/>
          </p:nvPr>
        </p:nvSpPr>
        <p:spPr>
          <a:xfrm>
            <a:off x="685800" y="1143000"/>
            <a:ext cx="5486040" cy="3085920"/>
          </a:xfrm>
          <a:prstGeom prst="rect">
            <a:avLst/>
          </a:prstGeom>
          <a:ln w="0">
            <a:noFill/>
          </a:ln>
        </p:spPr>
      </p:sp>
      <p:sp>
        <p:nvSpPr>
          <p:cNvPr id="394"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395" name="PlaceHolder 3"/>
          <p:cNvSpPr>
            <a:spLocks noGrp="1"/>
          </p:cNvSpPr>
          <p:nvPr>
            <p:ph type="sldNum" idx="24"/>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31E34E41-FB90-4780-BA1C-E5B38F0C636E}" type="slidenum">
              <a:rPr b="0" lang="en-US" sz="1200" spc="-1" strike="noStrike">
                <a:solidFill>
                  <a:srgbClr val="000000"/>
                </a:solidFill>
                <a:latin typeface="+mn-lt"/>
                <a:ea typeface="+mn-ea"/>
              </a:rPr>
              <a:t>47</a:t>
            </a:fld>
            <a:endParaRPr b="0" lang="en-US" sz="12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PlaceHolder 1"/>
          <p:cNvSpPr>
            <a:spLocks noGrp="1"/>
          </p:cNvSpPr>
          <p:nvPr>
            <p:ph type="sldImg"/>
          </p:nvPr>
        </p:nvSpPr>
        <p:spPr>
          <a:xfrm>
            <a:off x="685800" y="1143000"/>
            <a:ext cx="5486040" cy="3085920"/>
          </a:xfrm>
          <a:prstGeom prst="rect">
            <a:avLst/>
          </a:prstGeom>
          <a:ln w="0">
            <a:noFill/>
          </a:ln>
        </p:spPr>
      </p:sp>
      <p:sp>
        <p:nvSpPr>
          <p:cNvPr id="397"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398" name="PlaceHolder 3"/>
          <p:cNvSpPr>
            <a:spLocks noGrp="1"/>
          </p:cNvSpPr>
          <p:nvPr>
            <p:ph type="sldNum" idx="25"/>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1BBFE019-AB7C-4CC5-A731-3AE96865C567}" type="slidenum">
              <a:rPr b="0" lang="en-US" sz="1200" spc="-1" strike="noStrike">
                <a:solidFill>
                  <a:srgbClr val="000000"/>
                </a:solidFill>
                <a:latin typeface="+mn-lt"/>
                <a:ea typeface="+mn-ea"/>
              </a:rPr>
              <a:t>47</a:t>
            </a:fld>
            <a:endParaRPr b="0" lang="en-US" sz="12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PlaceHolder 1"/>
          <p:cNvSpPr>
            <a:spLocks noGrp="1"/>
          </p:cNvSpPr>
          <p:nvPr>
            <p:ph type="sldImg"/>
          </p:nvPr>
        </p:nvSpPr>
        <p:spPr>
          <a:xfrm>
            <a:off x="685800" y="1143000"/>
            <a:ext cx="5486040" cy="3085920"/>
          </a:xfrm>
          <a:prstGeom prst="rect">
            <a:avLst/>
          </a:prstGeom>
          <a:ln w="0">
            <a:noFill/>
          </a:ln>
        </p:spPr>
      </p:sp>
      <p:sp>
        <p:nvSpPr>
          <p:cNvPr id="400"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401" name="PlaceHolder 3"/>
          <p:cNvSpPr>
            <a:spLocks noGrp="1"/>
          </p:cNvSpPr>
          <p:nvPr>
            <p:ph type="sldNum" idx="26"/>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4597DCA9-04A2-42CA-933F-FEE1DB36284E}" type="slidenum">
              <a:rPr b="0" lang="en-US" sz="1200" spc="-1" strike="noStrike">
                <a:solidFill>
                  <a:srgbClr val="000000"/>
                </a:solidFill>
                <a:latin typeface="+mn-lt"/>
                <a:ea typeface="+mn-ea"/>
              </a:rPr>
              <a:t>47</a:t>
            </a:fld>
            <a:endParaRPr b="0" lang="en-US" sz="12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PlaceHolder 1"/>
          <p:cNvSpPr>
            <a:spLocks noGrp="1"/>
          </p:cNvSpPr>
          <p:nvPr>
            <p:ph type="sldImg"/>
          </p:nvPr>
        </p:nvSpPr>
        <p:spPr>
          <a:xfrm>
            <a:off x="685800" y="1143000"/>
            <a:ext cx="5486040" cy="3085920"/>
          </a:xfrm>
          <a:prstGeom prst="rect">
            <a:avLst/>
          </a:prstGeom>
          <a:ln w="0">
            <a:noFill/>
          </a:ln>
        </p:spPr>
      </p:sp>
      <p:sp>
        <p:nvSpPr>
          <p:cNvPr id="403"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404" name="PlaceHolder 3"/>
          <p:cNvSpPr>
            <a:spLocks noGrp="1"/>
          </p:cNvSpPr>
          <p:nvPr>
            <p:ph type="sldNum" idx="27"/>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9CD33C56-48DD-4E56-91BD-1A1ABEB6BDD1}" type="slidenum">
              <a:rPr b="0" lang="en-US" sz="1200" spc="-1" strike="noStrike">
                <a:solidFill>
                  <a:srgbClr val="000000"/>
                </a:solidFill>
                <a:latin typeface="+mn-lt"/>
                <a:ea typeface="+mn-ea"/>
              </a:rPr>
              <a:t>47</a:t>
            </a:fld>
            <a:endParaRPr b="0" lang="en-US" sz="12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PlaceHolder 1"/>
          <p:cNvSpPr>
            <a:spLocks noGrp="1"/>
          </p:cNvSpPr>
          <p:nvPr>
            <p:ph type="sldImg"/>
          </p:nvPr>
        </p:nvSpPr>
        <p:spPr>
          <a:xfrm>
            <a:off x="685800" y="1143000"/>
            <a:ext cx="5486040" cy="3085920"/>
          </a:xfrm>
          <a:prstGeom prst="rect">
            <a:avLst/>
          </a:prstGeom>
          <a:ln w="0">
            <a:noFill/>
          </a:ln>
        </p:spPr>
      </p:sp>
      <p:sp>
        <p:nvSpPr>
          <p:cNvPr id="406"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407" name="PlaceHolder 3"/>
          <p:cNvSpPr>
            <a:spLocks noGrp="1"/>
          </p:cNvSpPr>
          <p:nvPr>
            <p:ph type="sldNum" idx="28"/>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3B7E4503-346A-4609-9F80-0BAF293D2492}" type="slidenum">
              <a:rPr b="0" lang="en-US" sz="1200" spc="-1" strike="noStrike">
                <a:solidFill>
                  <a:srgbClr val="000000"/>
                </a:solidFill>
                <a:latin typeface="+mn-lt"/>
                <a:ea typeface="+mn-ea"/>
              </a:rPr>
              <a:t>47</a:t>
            </a:fld>
            <a:endParaRPr b="0" lang="en-US" sz="12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PlaceHolder 1"/>
          <p:cNvSpPr>
            <a:spLocks noGrp="1"/>
          </p:cNvSpPr>
          <p:nvPr>
            <p:ph type="sldImg"/>
          </p:nvPr>
        </p:nvSpPr>
        <p:spPr>
          <a:xfrm>
            <a:off x="685800" y="1143000"/>
            <a:ext cx="5486040" cy="3085920"/>
          </a:xfrm>
          <a:prstGeom prst="rect">
            <a:avLst/>
          </a:prstGeom>
          <a:ln w="0">
            <a:noFill/>
          </a:ln>
        </p:spPr>
      </p:sp>
      <p:sp>
        <p:nvSpPr>
          <p:cNvPr id="409" name="PlaceHolder 2"/>
          <p:cNvSpPr>
            <a:spLocks noGrp="1"/>
          </p:cNvSpPr>
          <p:nvPr>
            <p:ph type="body"/>
          </p:nvPr>
        </p:nvSpPr>
        <p:spPr>
          <a:xfrm>
            <a:off x="685800" y="4400640"/>
            <a:ext cx="5486040" cy="3600000"/>
          </a:xfrm>
          <a:prstGeom prst="rect">
            <a:avLst/>
          </a:prstGeom>
          <a:noFill/>
          <a:ln w="0">
            <a:noFill/>
          </a:ln>
        </p:spPr>
        <p:txBody>
          <a:bodyPr anchor="t">
            <a:noAutofit/>
          </a:bodyPr>
          <a:p>
            <a:pPr>
              <a:lnSpc>
                <a:spcPct val="100000"/>
              </a:lnSpc>
              <a:buNone/>
              <a:tabLst>
                <a:tab algn="l" pos="0"/>
              </a:tabLst>
            </a:pPr>
            <a:r>
              <a:rPr b="0" lang="en-US" sz="2000" spc="-1" strike="noStrike">
                <a:latin typeface="Arial"/>
              </a:rPr>
              <a:t>https://www.hostinger.com/tutorials/linux-commands</a:t>
            </a:r>
            <a:br>
              <a:rPr sz="2000"/>
            </a:br>
            <a:r>
              <a:rPr b="0" lang="en-US" sz="2000" spc="-1" strike="noStrike">
                <a:latin typeface="Arial"/>
              </a:rPr>
              <a:t>https://itsfoss.com/basic-terminal-tips-ubuntu</a:t>
            </a:r>
            <a:endParaRPr b="0" lang="en-US" sz="2000" spc="-1" strike="noStrike">
              <a:latin typeface="Arial"/>
            </a:endParaRPr>
          </a:p>
          <a:p>
            <a:pPr>
              <a:lnSpc>
                <a:spcPct val="100000"/>
              </a:lnSpc>
              <a:buNone/>
              <a:tabLst>
                <a:tab algn="l" pos="0"/>
              </a:tabLst>
            </a:pPr>
            <a:endParaRPr b="0" lang="en-US" sz="2000" spc="-1" strike="noStrike">
              <a:latin typeface="Arial"/>
            </a:endParaRPr>
          </a:p>
        </p:txBody>
      </p:sp>
      <p:sp>
        <p:nvSpPr>
          <p:cNvPr id="410" name="PlaceHolder 3"/>
          <p:cNvSpPr>
            <a:spLocks noGrp="1"/>
          </p:cNvSpPr>
          <p:nvPr>
            <p:ph type="sldNum" idx="29"/>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BA229E2B-2A05-44DF-824D-F6BAB6EF0AB2}" type="slidenum">
              <a:rPr b="0" lang="en-US" sz="1200" spc="-1" strike="noStrike">
                <a:solidFill>
                  <a:srgbClr val="000000"/>
                </a:solidFill>
                <a:latin typeface="+mn-lt"/>
                <a:ea typeface="+mn-ea"/>
              </a:rPr>
              <a:t>47</a:t>
            </a:fld>
            <a:endParaRPr b="0" lang="en-US" sz="12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PlaceHolder 1"/>
          <p:cNvSpPr>
            <a:spLocks noGrp="1"/>
          </p:cNvSpPr>
          <p:nvPr>
            <p:ph type="sldImg"/>
          </p:nvPr>
        </p:nvSpPr>
        <p:spPr>
          <a:xfrm>
            <a:off x="685800" y="1143000"/>
            <a:ext cx="5486040" cy="3085920"/>
          </a:xfrm>
          <a:prstGeom prst="rect">
            <a:avLst/>
          </a:prstGeom>
          <a:ln w="0">
            <a:noFill/>
          </a:ln>
        </p:spPr>
      </p:sp>
      <p:sp>
        <p:nvSpPr>
          <p:cNvPr id="412"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413" name="PlaceHolder 3"/>
          <p:cNvSpPr>
            <a:spLocks noGrp="1"/>
          </p:cNvSpPr>
          <p:nvPr>
            <p:ph type="sldNum" idx="30"/>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5414443F-3BA5-41B6-BA1B-8E8C8E869040}" type="slidenum">
              <a:rPr b="0" lang="en-US" sz="1200" spc="-1" strike="noStrike">
                <a:solidFill>
                  <a:srgbClr val="000000"/>
                </a:solidFill>
                <a:latin typeface="+mn-lt"/>
                <a:ea typeface="+mn-ea"/>
              </a:rPr>
              <a:t>47</a:t>
            </a:fld>
            <a:endParaRPr b="0" lang="en-US" sz="12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PlaceHolder 1"/>
          <p:cNvSpPr>
            <a:spLocks noGrp="1"/>
          </p:cNvSpPr>
          <p:nvPr>
            <p:ph type="sldImg"/>
          </p:nvPr>
        </p:nvSpPr>
        <p:spPr>
          <a:xfrm>
            <a:off x="685800" y="1143000"/>
            <a:ext cx="5486040" cy="3085920"/>
          </a:xfrm>
          <a:prstGeom prst="rect">
            <a:avLst/>
          </a:prstGeom>
          <a:ln w="0">
            <a:noFill/>
          </a:ln>
        </p:spPr>
      </p:sp>
      <p:sp>
        <p:nvSpPr>
          <p:cNvPr id="415"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416" name="PlaceHolder 3"/>
          <p:cNvSpPr>
            <a:spLocks noGrp="1"/>
          </p:cNvSpPr>
          <p:nvPr>
            <p:ph type="sldNum" idx="31"/>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4C6123BD-D313-4EDE-8A54-2FCFAF7ACFE0}" type="slidenum">
              <a:rPr b="0" lang="en-US" sz="1200" spc="-1" strike="noStrike">
                <a:solidFill>
                  <a:srgbClr val="000000"/>
                </a:solidFill>
                <a:latin typeface="+mn-lt"/>
                <a:ea typeface="+mn-ea"/>
              </a:rPr>
              <a:t>47</a:t>
            </a:fld>
            <a:endParaRPr b="0" lang="en-US" sz="12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PlaceHolder 1"/>
          <p:cNvSpPr>
            <a:spLocks noGrp="1"/>
          </p:cNvSpPr>
          <p:nvPr>
            <p:ph type="sldImg"/>
          </p:nvPr>
        </p:nvSpPr>
        <p:spPr>
          <a:xfrm>
            <a:off x="685800" y="1143000"/>
            <a:ext cx="5486040" cy="3085920"/>
          </a:xfrm>
          <a:prstGeom prst="rect">
            <a:avLst/>
          </a:prstGeom>
          <a:ln w="0">
            <a:noFill/>
          </a:ln>
        </p:spPr>
      </p:sp>
      <p:sp>
        <p:nvSpPr>
          <p:cNvPr id="418"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419" name="PlaceHolder 3"/>
          <p:cNvSpPr>
            <a:spLocks noGrp="1"/>
          </p:cNvSpPr>
          <p:nvPr>
            <p:ph type="sldNum" idx="32"/>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5EF5F8FC-8082-4883-A59D-BB2BD12A2FC6}" type="slidenum">
              <a:rPr b="0" lang="en-US" sz="1200" spc="-1" strike="noStrike">
                <a:solidFill>
                  <a:srgbClr val="000000"/>
                </a:solidFill>
                <a:latin typeface="+mn-lt"/>
                <a:ea typeface="+mn-ea"/>
              </a:rPr>
              <a:t>47</a:t>
            </a:fld>
            <a:endParaRPr b="0" lang="en-US" sz="12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PlaceHolder 1"/>
          <p:cNvSpPr>
            <a:spLocks noGrp="1"/>
          </p:cNvSpPr>
          <p:nvPr>
            <p:ph type="sldImg"/>
          </p:nvPr>
        </p:nvSpPr>
        <p:spPr>
          <a:xfrm>
            <a:off x="685800" y="1143000"/>
            <a:ext cx="5486040" cy="3085920"/>
          </a:xfrm>
          <a:prstGeom prst="rect">
            <a:avLst/>
          </a:prstGeom>
          <a:ln w="0">
            <a:noFill/>
          </a:ln>
        </p:spPr>
      </p:sp>
      <p:sp>
        <p:nvSpPr>
          <p:cNvPr id="421"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422" name="PlaceHolder 3"/>
          <p:cNvSpPr>
            <a:spLocks noGrp="1"/>
          </p:cNvSpPr>
          <p:nvPr>
            <p:ph type="sldNum" idx="33"/>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344458F1-73D8-404F-9E8A-FA47D5BBBBFF}" type="slidenum">
              <a:rPr b="0" lang="en-US" sz="1200" spc="-1" strike="noStrike">
                <a:solidFill>
                  <a:srgbClr val="000000"/>
                </a:solidFill>
                <a:latin typeface="+mn-lt"/>
                <a:ea typeface="+mn-ea"/>
              </a:rPr>
              <a:t>47</a:t>
            </a:fld>
            <a:endParaRPr b="0" lang="en-US" sz="1200" spc="-1" strike="noStrike">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PlaceHolder 1"/>
          <p:cNvSpPr>
            <a:spLocks noGrp="1"/>
          </p:cNvSpPr>
          <p:nvPr>
            <p:ph type="sldImg"/>
          </p:nvPr>
        </p:nvSpPr>
        <p:spPr>
          <a:xfrm>
            <a:off x="685800" y="1143000"/>
            <a:ext cx="5486040" cy="3085920"/>
          </a:xfrm>
          <a:prstGeom prst="rect">
            <a:avLst/>
          </a:prstGeom>
          <a:ln w="0">
            <a:noFill/>
          </a:ln>
        </p:spPr>
      </p:sp>
      <p:sp>
        <p:nvSpPr>
          <p:cNvPr id="424"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425" name="PlaceHolder 3"/>
          <p:cNvSpPr>
            <a:spLocks noGrp="1"/>
          </p:cNvSpPr>
          <p:nvPr>
            <p:ph type="sldNum" idx="34"/>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0348FC17-CA4E-4CB3-B407-410B37877094}" type="slidenum">
              <a:rPr b="0" lang="en-US" sz="1200" spc="-1" strike="noStrike">
                <a:solidFill>
                  <a:srgbClr val="000000"/>
                </a:solidFill>
                <a:latin typeface="+mn-lt"/>
                <a:ea typeface="+mn-ea"/>
              </a:rPr>
              <a:t>47</a:t>
            </a:fld>
            <a:endParaRPr b="0" lang="en-US" sz="1200" spc="-1" strike="noStrike">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PlaceHolder 1"/>
          <p:cNvSpPr>
            <a:spLocks noGrp="1"/>
          </p:cNvSpPr>
          <p:nvPr>
            <p:ph type="sldImg"/>
          </p:nvPr>
        </p:nvSpPr>
        <p:spPr>
          <a:xfrm>
            <a:off x="685800" y="1143000"/>
            <a:ext cx="5486040" cy="3085920"/>
          </a:xfrm>
          <a:prstGeom prst="rect">
            <a:avLst/>
          </a:prstGeom>
          <a:ln w="0">
            <a:noFill/>
          </a:ln>
        </p:spPr>
      </p:sp>
      <p:sp>
        <p:nvSpPr>
          <p:cNvPr id="427"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428" name="PlaceHolder 3"/>
          <p:cNvSpPr>
            <a:spLocks noGrp="1"/>
          </p:cNvSpPr>
          <p:nvPr>
            <p:ph type="sldNum" idx="35"/>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37DFB3E2-84FD-42B4-9A81-65D8217CB366}" type="slidenum">
              <a:rPr b="0" lang="en-US" sz="1200" spc="-1" strike="noStrike">
                <a:solidFill>
                  <a:srgbClr val="000000"/>
                </a:solidFill>
                <a:latin typeface="+mn-lt"/>
                <a:ea typeface="+mn-ea"/>
              </a:rPr>
              <a:t>47</a:t>
            </a:fld>
            <a:endParaRPr b="0" lang="en-US" sz="1200" spc="-1" strike="noStrike">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PlaceHolder 1"/>
          <p:cNvSpPr>
            <a:spLocks noGrp="1"/>
          </p:cNvSpPr>
          <p:nvPr>
            <p:ph type="sldImg"/>
          </p:nvPr>
        </p:nvSpPr>
        <p:spPr>
          <a:xfrm>
            <a:off x="685800" y="1143000"/>
            <a:ext cx="5486040" cy="3085920"/>
          </a:xfrm>
          <a:prstGeom prst="rect">
            <a:avLst/>
          </a:prstGeom>
          <a:ln w="0">
            <a:noFill/>
          </a:ln>
        </p:spPr>
      </p:sp>
      <p:sp>
        <p:nvSpPr>
          <p:cNvPr id="430"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431" name="PlaceHolder 3"/>
          <p:cNvSpPr>
            <a:spLocks noGrp="1"/>
          </p:cNvSpPr>
          <p:nvPr>
            <p:ph type="sldNum" idx="36"/>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C3869F34-4C6A-4565-A495-4F9C923CF3EA}" type="slidenum">
              <a:rPr b="0" lang="en-US" sz="1200" spc="-1" strike="noStrike">
                <a:solidFill>
                  <a:srgbClr val="000000"/>
                </a:solidFill>
                <a:latin typeface="+mn-lt"/>
                <a:ea typeface="+mn-ea"/>
              </a:rPr>
              <a:t>47</a:t>
            </a:fld>
            <a:endParaRPr b="0" lang="en-US" sz="1200" spc="-1" strike="noStrike">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PlaceHolder 1"/>
          <p:cNvSpPr>
            <a:spLocks noGrp="1"/>
          </p:cNvSpPr>
          <p:nvPr>
            <p:ph type="sldImg"/>
          </p:nvPr>
        </p:nvSpPr>
        <p:spPr>
          <a:xfrm>
            <a:off x="685800" y="1143000"/>
            <a:ext cx="5486040" cy="3085920"/>
          </a:xfrm>
          <a:prstGeom prst="rect">
            <a:avLst/>
          </a:prstGeom>
          <a:ln w="0">
            <a:noFill/>
          </a:ln>
        </p:spPr>
      </p:sp>
      <p:sp>
        <p:nvSpPr>
          <p:cNvPr id="433"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434" name="PlaceHolder 3"/>
          <p:cNvSpPr>
            <a:spLocks noGrp="1"/>
          </p:cNvSpPr>
          <p:nvPr>
            <p:ph type="sldNum" idx="37"/>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E3B5AEFA-8B97-48F8-941F-23D5439489E9}" type="slidenum">
              <a:rPr b="0" lang="en-US" sz="1200" spc="-1" strike="noStrike">
                <a:solidFill>
                  <a:srgbClr val="000000"/>
                </a:solidFill>
                <a:latin typeface="+mn-lt"/>
                <a:ea typeface="+mn-ea"/>
              </a:rPr>
              <a:t>47</a:t>
            </a:fld>
            <a:endParaRPr b="0" lang="en-US" sz="1200" spc="-1" strike="noStrike">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sldImg"/>
          </p:nvPr>
        </p:nvSpPr>
        <p:spPr>
          <a:xfrm>
            <a:off x="685800" y="1143000"/>
            <a:ext cx="5486040" cy="3085920"/>
          </a:xfrm>
          <a:prstGeom prst="rect">
            <a:avLst/>
          </a:prstGeom>
          <a:ln w="0">
            <a:noFill/>
          </a:ln>
        </p:spPr>
      </p:sp>
      <p:sp>
        <p:nvSpPr>
          <p:cNvPr id="436"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437" name="PlaceHolder 3"/>
          <p:cNvSpPr>
            <a:spLocks noGrp="1"/>
          </p:cNvSpPr>
          <p:nvPr>
            <p:ph type="sldNum" idx="38"/>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DF68F50A-19A5-44F8-AC9F-0C2D6E735E47}" type="slidenum">
              <a:rPr b="0" lang="en-US" sz="1200" spc="-1" strike="noStrike">
                <a:solidFill>
                  <a:srgbClr val="000000"/>
                </a:solidFill>
                <a:latin typeface="+mn-lt"/>
                <a:ea typeface="+mn-ea"/>
              </a:rPr>
              <a:t>47</a:t>
            </a:fld>
            <a:endParaRPr b="0" lang="en-US" sz="1200" spc="-1" strike="noStrike">
              <a:latin typeface="Times New Roman"/>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PlaceHolder 1"/>
          <p:cNvSpPr>
            <a:spLocks noGrp="1"/>
          </p:cNvSpPr>
          <p:nvPr>
            <p:ph type="sldImg"/>
          </p:nvPr>
        </p:nvSpPr>
        <p:spPr>
          <a:xfrm>
            <a:off x="685800" y="1143000"/>
            <a:ext cx="5486040" cy="3085920"/>
          </a:xfrm>
          <a:prstGeom prst="rect">
            <a:avLst/>
          </a:prstGeom>
          <a:ln w="0">
            <a:noFill/>
          </a:ln>
        </p:spPr>
      </p:sp>
      <p:sp>
        <p:nvSpPr>
          <p:cNvPr id="439"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440" name="PlaceHolder 3"/>
          <p:cNvSpPr>
            <a:spLocks noGrp="1"/>
          </p:cNvSpPr>
          <p:nvPr>
            <p:ph type="sldNum" idx="39"/>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96492CAF-B708-4BFF-980E-55609BDFDE06}" type="slidenum">
              <a:rPr b="0" lang="en-US" sz="1200" spc="-1" strike="noStrike">
                <a:solidFill>
                  <a:srgbClr val="000000"/>
                </a:solidFill>
                <a:latin typeface="+mn-lt"/>
                <a:ea typeface="+mn-ea"/>
              </a:rPr>
              <a:t>47</a:t>
            </a:fld>
            <a:endParaRPr b="0" lang="en-US" sz="1200" spc="-1" strike="noStrike">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PlaceHolder 1"/>
          <p:cNvSpPr>
            <a:spLocks noGrp="1"/>
          </p:cNvSpPr>
          <p:nvPr>
            <p:ph type="sldImg"/>
          </p:nvPr>
        </p:nvSpPr>
        <p:spPr>
          <a:xfrm>
            <a:off x="685800" y="1143000"/>
            <a:ext cx="5486040" cy="3085920"/>
          </a:xfrm>
          <a:prstGeom prst="rect">
            <a:avLst/>
          </a:prstGeom>
          <a:ln w="0">
            <a:noFill/>
          </a:ln>
        </p:spPr>
      </p:sp>
      <p:sp>
        <p:nvSpPr>
          <p:cNvPr id="442"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443" name="PlaceHolder 3"/>
          <p:cNvSpPr>
            <a:spLocks noGrp="1"/>
          </p:cNvSpPr>
          <p:nvPr>
            <p:ph type="sldNum" idx="40"/>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CBDC669E-8932-488E-893D-C22A2DBF7711}" type="slidenum">
              <a:rPr b="0" lang="en-US" sz="1200" spc="-1" strike="noStrike">
                <a:solidFill>
                  <a:srgbClr val="000000"/>
                </a:solidFill>
                <a:latin typeface="+mn-lt"/>
                <a:ea typeface="+mn-ea"/>
              </a:rPr>
              <a:t>47</a:t>
            </a:fld>
            <a:endParaRPr b="0" lang="en-US" sz="1200" spc="-1" strike="noStrike">
              <a:latin typeface="Times New Roman"/>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PlaceHolder 1"/>
          <p:cNvSpPr>
            <a:spLocks noGrp="1"/>
          </p:cNvSpPr>
          <p:nvPr>
            <p:ph type="sldImg"/>
          </p:nvPr>
        </p:nvSpPr>
        <p:spPr>
          <a:xfrm>
            <a:off x="685800" y="1143000"/>
            <a:ext cx="5486040" cy="3085920"/>
          </a:xfrm>
          <a:prstGeom prst="rect">
            <a:avLst/>
          </a:prstGeom>
          <a:ln w="0">
            <a:noFill/>
          </a:ln>
        </p:spPr>
      </p:sp>
      <p:sp>
        <p:nvSpPr>
          <p:cNvPr id="445"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446" name="PlaceHolder 3"/>
          <p:cNvSpPr>
            <a:spLocks noGrp="1"/>
          </p:cNvSpPr>
          <p:nvPr>
            <p:ph type="sldNum" idx="41"/>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2D91CE8C-DA9E-4940-AFEB-A2F6C0209AAD}" type="slidenum">
              <a:rPr b="0" lang="en-US" sz="1200" spc="-1" strike="noStrike">
                <a:solidFill>
                  <a:srgbClr val="000000"/>
                </a:solidFill>
                <a:latin typeface="+mn-lt"/>
                <a:ea typeface="+mn-ea"/>
              </a:rPr>
              <a:t>47</a:t>
            </a:fld>
            <a:endParaRPr b="0" lang="en-US" sz="1200" spc="-1" strike="noStrike">
              <a:latin typeface="Times New Roman"/>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7" name="PlaceHolder 1"/>
          <p:cNvSpPr>
            <a:spLocks noGrp="1"/>
          </p:cNvSpPr>
          <p:nvPr>
            <p:ph type="sldImg"/>
          </p:nvPr>
        </p:nvSpPr>
        <p:spPr>
          <a:xfrm>
            <a:off x="685800" y="1143000"/>
            <a:ext cx="5486040" cy="3085920"/>
          </a:xfrm>
          <a:prstGeom prst="rect">
            <a:avLst/>
          </a:prstGeom>
          <a:ln w="0">
            <a:noFill/>
          </a:ln>
        </p:spPr>
      </p:sp>
      <p:sp>
        <p:nvSpPr>
          <p:cNvPr id="448"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449" name="PlaceHolder 3"/>
          <p:cNvSpPr>
            <a:spLocks noGrp="1"/>
          </p:cNvSpPr>
          <p:nvPr>
            <p:ph type="sldNum" idx="42"/>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BB1EDF0F-4ADB-45A5-A006-0254A9DC214C}" type="slidenum">
              <a:rPr b="0" lang="en-US" sz="1200" spc="-1" strike="noStrike">
                <a:solidFill>
                  <a:srgbClr val="000000"/>
                </a:solidFill>
                <a:latin typeface="+mn-lt"/>
                <a:ea typeface="+mn-ea"/>
              </a:rPr>
              <a:t>47</a:t>
            </a:fld>
            <a:endParaRPr b="0" lang="en-US" sz="1200" spc="-1" strike="noStrike">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PlaceHolder 1"/>
          <p:cNvSpPr>
            <a:spLocks noGrp="1"/>
          </p:cNvSpPr>
          <p:nvPr>
            <p:ph type="sldImg"/>
          </p:nvPr>
        </p:nvSpPr>
        <p:spPr>
          <a:xfrm>
            <a:off x="685800" y="1143000"/>
            <a:ext cx="5486040" cy="3085920"/>
          </a:xfrm>
          <a:prstGeom prst="rect">
            <a:avLst/>
          </a:prstGeom>
          <a:ln w="0">
            <a:noFill/>
          </a:ln>
        </p:spPr>
      </p:sp>
      <p:sp>
        <p:nvSpPr>
          <p:cNvPr id="451"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452" name="PlaceHolder 3"/>
          <p:cNvSpPr>
            <a:spLocks noGrp="1"/>
          </p:cNvSpPr>
          <p:nvPr>
            <p:ph type="sldNum" idx="43"/>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A32B90C0-1448-433B-AA52-09D0FC68A511}" type="slidenum">
              <a:rPr b="0" lang="en-US" sz="1200" spc="-1" strike="noStrike">
                <a:solidFill>
                  <a:srgbClr val="000000"/>
                </a:solidFill>
                <a:latin typeface="+mn-lt"/>
                <a:ea typeface="+mn-ea"/>
              </a:rPr>
              <a:t>47</a:t>
            </a:fld>
            <a:endParaRPr b="0" lang="en-US" sz="1200" spc="-1" strike="noStrike">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PlaceHolder 1"/>
          <p:cNvSpPr>
            <a:spLocks noGrp="1"/>
          </p:cNvSpPr>
          <p:nvPr>
            <p:ph type="sldImg"/>
          </p:nvPr>
        </p:nvSpPr>
        <p:spPr>
          <a:xfrm>
            <a:off x="685800" y="1143000"/>
            <a:ext cx="5486040" cy="3085920"/>
          </a:xfrm>
          <a:prstGeom prst="rect">
            <a:avLst/>
          </a:prstGeom>
          <a:ln w="0">
            <a:noFill/>
          </a:ln>
        </p:spPr>
      </p:sp>
      <p:sp>
        <p:nvSpPr>
          <p:cNvPr id="454"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455" name="PlaceHolder 3"/>
          <p:cNvSpPr>
            <a:spLocks noGrp="1"/>
          </p:cNvSpPr>
          <p:nvPr>
            <p:ph type="sldNum" idx="44"/>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5DA7FD9C-1E51-4AEA-B446-E3D0D0BB4B97}"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PlaceHolder 1"/>
          <p:cNvSpPr>
            <a:spLocks noGrp="1"/>
          </p:cNvSpPr>
          <p:nvPr>
            <p:ph type="sldImg"/>
          </p:nvPr>
        </p:nvSpPr>
        <p:spPr>
          <a:xfrm>
            <a:off x="685800" y="1143000"/>
            <a:ext cx="5486040" cy="3085920"/>
          </a:xfrm>
          <a:prstGeom prst="rect">
            <a:avLst/>
          </a:prstGeom>
          <a:ln w="0">
            <a:noFill/>
          </a:ln>
        </p:spPr>
      </p:sp>
      <p:sp>
        <p:nvSpPr>
          <p:cNvPr id="457"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458" name="PlaceHolder 3"/>
          <p:cNvSpPr>
            <a:spLocks noGrp="1"/>
          </p:cNvSpPr>
          <p:nvPr>
            <p:ph type="sldNum" idx="45"/>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26CC25B9-1D1B-47F5-8E3F-ED98F52A449E}"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PlaceHolder 1"/>
          <p:cNvSpPr>
            <a:spLocks noGrp="1"/>
          </p:cNvSpPr>
          <p:nvPr>
            <p:ph type="sldImg"/>
          </p:nvPr>
        </p:nvSpPr>
        <p:spPr>
          <a:xfrm>
            <a:off x="685800" y="1143000"/>
            <a:ext cx="5486040" cy="3085920"/>
          </a:xfrm>
          <a:prstGeom prst="rect">
            <a:avLst/>
          </a:prstGeom>
          <a:ln w="0">
            <a:noFill/>
          </a:ln>
        </p:spPr>
      </p:sp>
      <p:sp>
        <p:nvSpPr>
          <p:cNvPr id="460"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461" name="PlaceHolder 3"/>
          <p:cNvSpPr>
            <a:spLocks noGrp="1"/>
          </p:cNvSpPr>
          <p:nvPr>
            <p:ph type="sldNum" idx="46"/>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02872A38-0166-4359-BE49-C574CB3230A8}"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25B6A448-B734-46D2-8C1D-2FF4621FF506}"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596BD6A0-4DB1-4924-86F3-C908E1F35721}"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29933DB5-4DF0-4678-BB8C-B8CCFB56394F}"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1B33F72D-72FA-4898-9CC9-11284F6C7FC6}"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0AEDADF1-6BCF-4DFF-8E58-8A1F4091D739}"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95CDAE47-EB18-4A73-ADF3-280667E41CA0}"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0DA969F0-E8DB-4A96-B05D-EF753D1452BD}"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15B13745-BE36-4474-B5AF-5C5DFBF7CDA1}"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1A85B106-47F9-4119-9325-3D872822830F}"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D880E98D-63A3-4A2D-90C1-6D7A2C02A858}"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7F2715A-AEA3-4342-A8AC-85FE32F32ED4}"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AACF15F-BAAC-4433-BFF4-42E06CCF3225}"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7331045-0C4E-4D90-8E4E-954F204A7EB6}"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5BAE04A-9660-41E5-B586-E5CC33F9E664}"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6DA400A0-F291-4148-A83B-0A5448FE7741}"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5CC3126D-CD10-4C57-A949-98616138BD74}"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14685FB5-CA0E-4B22-9D50-50BA7F482C6E}"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C5CDA141-FC7C-411B-8F02-20E401C25D87}"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1"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276DC020-36F8-4437-89A3-CD8C8FF5B4EC}"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3"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4B589E23-4666-4BAA-A5C6-3FAD1F3850A2}"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5"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A47E0579-82FB-4DD0-A559-C63C1F73137F}"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E237747D-26CB-4823-8D7E-6308C25ECF13}"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0ED4F83-2DB3-40BF-BCB8-AC269BCA272D}"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397B6693-B667-461E-9E76-B1C9B281B830}"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0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0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E58BA945-BE9D-468B-A619-6BECD04BE722}"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4"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0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06"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2B50D566-A2A6-44CC-B6A2-0294DB0E8F13}"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8"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09"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0"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CA503365-C8C4-4E5E-94EB-A37FB587DC1E}"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2"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3"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94C0FFB3-6BFC-4C9A-ABF3-2C2405FCA0AA}"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6"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8"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5ED6B67E-39A9-4BBE-9458-0A259FB794BE}"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20"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21"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22"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23"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24"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25"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5C28BF1B-EFDE-4D8B-ADB5-C623C80E2A43}"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4A2E4025-5CB3-4558-B30A-971CE8A2B3D0}"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33"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1576DA33-377E-4F21-A8B6-A078133C7535}"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35"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40EB460C-4FAE-429D-BF70-EC021C281435}"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EF100044-FAA0-4D21-A838-382480638960}"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37"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38"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EF31803E-7DEB-4015-9FDB-E0FC6A93242F}"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F4BE93FE-92A2-4D87-8274-A1F345970A42}"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FB91FFEA-8DF2-40F4-8E21-FBC59DF354D5}"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42"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43"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44"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D6BE1942-3C43-4CAB-9C8B-E59F0568EDB4}"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46"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47"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48"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D580B990-E0F2-4F84-A6AE-F190AAD35199}"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5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52"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87A6A33A-3314-4B00-B8AB-5ADAEBB6D134}"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4"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55"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FA41B5A6-C0D1-4D46-82BE-67A3E8B0B0F1}"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7"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58"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59"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60"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5A9259C9-6D30-4397-8680-001245F7AFEF}" type="slidenum">
              <a:t>&lt;#&gt;</a:t>
            </a:fld>
          </a:p>
        </p:txBody>
      </p:sp>
      <p:sp>
        <p:nvSpPr>
          <p:cNvPr id="9" name="PlaceHolder 8"/>
          <p:cNvSpPr>
            <a:spLocks noGrp="1"/>
          </p:cNvSpPr>
          <p:nvPr>
            <p:ph type="dt" idx="10"/>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62"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63"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64"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65"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66"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67"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6A3ED295-D029-4936-866E-D8B9E1838201}" type="slidenum">
              <a:t>&lt;#&gt;</a:t>
            </a:fld>
          </a:p>
        </p:txBody>
      </p:sp>
      <p:sp>
        <p:nvSpPr>
          <p:cNvPr id="11" name="PlaceHolder 10"/>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A49440A3-DE0A-4188-8AA7-8AD4B9F1702C}"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30190FB-9B3C-474B-BB8C-F97517AE3EA3}"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C5DF2CE-55A7-40D9-B381-F6BF5B81560B}"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AD35B8A-4343-4CE6-AA50-B3E92B43BCBB}"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C09BB5C-3F0F-4277-86B0-C474358CDF2C}"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en-US" sz="6000" spc="-1" strike="noStrike">
                <a:solidFill>
                  <a:srgbClr val="000000"/>
                </a:solidFill>
                <a:latin typeface="Calibri Light"/>
              </a:rPr>
              <a:t>Click to edit Master title </a:t>
            </a:r>
            <a:r>
              <a:rPr b="0" lang="en-US" sz="6000" spc="-1" strike="noStrike">
                <a:solidFill>
                  <a:srgbClr val="000000"/>
                </a:solidFill>
                <a:latin typeface="Calibri Light"/>
              </a:rPr>
              <a:t>style</a:t>
            </a:r>
            <a:endParaRPr b="0" lang="en-US"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US" sz="1200" spc="-1" strike="noStrike">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E6467E38-4E92-4429-A9DD-FABED52C41AB}"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US" sz="1200" spc="-1" strike="noStrike">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55B5C81F-C435-4113-9B64-8FB2A6D5A03E}"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98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83" name="PlaceHolder 2"/>
          <p:cNvSpPr>
            <a:spLocks noGrp="1"/>
          </p:cNvSpPr>
          <p:nvPr>
            <p:ph type="body"/>
          </p:nvPr>
        </p:nvSpPr>
        <p:spPr>
          <a:xfrm>
            <a:off x="839880" y="1681200"/>
            <a:ext cx="5157360" cy="823680"/>
          </a:xfrm>
          <a:prstGeom prst="rect">
            <a:avLst/>
          </a:prstGeom>
          <a:noFill/>
          <a:ln w="0">
            <a:noFill/>
          </a:ln>
        </p:spPr>
        <p:txBody>
          <a:bodyPr anchor="b">
            <a:noAutofit/>
          </a:bodyPr>
          <a:p>
            <a:pPr>
              <a:lnSpc>
                <a:spcPct val="90000"/>
              </a:lnSpc>
              <a:spcBef>
                <a:spcPts val="1001"/>
              </a:spcBef>
              <a:buNone/>
              <a:tabLst>
                <a:tab algn="l" pos="0"/>
              </a:tabLst>
            </a:pPr>
            <a:r>
              <a:rPr b="1" lang="en-US" sz="2400" spc="-1" strike="noStrike">
                <a:solidFill>
                  <a:srgbClr val="000000"/>
                </a:solidFill>
                <a:latin typeface="Calibri"/>
              </a:rPr>
              <a:t>Edit Master text styles</a:t>
            </a:r>
            <a:endParaRPr b="0" lang="en-US" sz="2400" spc="-1" strike="noStrike">
              <a:solidFill>
                <a:srgbClr val="000000"/>
              </a:solidFill>
              <a:latin typeface="Calibri"/>
            </a:endParaRPr>
          </a:p>
        </p:txBody>
      </p:sp>
      <p:sp>
        <p:nvSpPr>
          <p:cNvPr id="84" name="PlaceHolder 3"/>
          <p:cNvSpPr>
            <a:spLocks noGrp="1"/>
          </p:cNvSpPr>
          <p:nvPr>
            <p:ph type="body"/>
          </p:nvPr>
        </p:nvSpPr>
        <p:spPr>
          <a:xfrm>
            <a:off x="839880" y="2505240"/>
            <a:ext cx="5157360" cy="368424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85" name="PlaceHolder 4"/>
          <p:cNvSpPr>
            <a:spLocks noGrp="1"/>
          </p:cNvSpPr>
          <p:nvPr>
            <p:ph type="body"/>
          </p:nvPr>
        </p:nvSpPr>
        <p:spPr>
          <a:xfrm>
            <a:off x="6172200" y="1681200"/>
            <a:ext cx="5182920" cy="823680"/>
          </a:xfrm>
          <a:prstGeom prst="rect">
            <a:avLst/>
          </a:prstGeom>
          <a:noFill/>
          <a:ln w="0">
            <a:noFill/>
          </a:ln>
        </p:spPr>
        <p:txBody>
          <a:bodyPr anchor="b">
            <a:noAutofit/>
          </a:bodyPr>
          <a:p>
            <a:pPr>
              <a:lnSpc>
                <a:spcPct val="90000"/>
              </a:lnSpc>
              <a:spcBef>
                <a:spcPts val="1001"/>
              </a:spcBef>
              <a:buNone/>
              <a:tabLst>
                <a:tab algn="l" pos="0"/>
              </a:tabLst>
            </a:pPr>
            <a:r>
              <a:rPr b="1" lang="en-US" sz="2400" spc="-1" strike="noStrike">
                <a:solidFill>
                  <a:srgbClr val="000000"/>
                </a:solidFill>
                <a:latin typeface="Calibri"/>
              </a:rPr>
              <a:t>Edit Master text styles</a:t>
            </a:r>
            <a:endParaRPr b="0" lang="en-US" sz="2400" spc="-1" strike="noStrike">
              <a:solidFill>
                <a:srgbClr val="000000"/>
              </a:solidFill>
              <a:latin typeface="Calibri"/>
            </a:endParaRPr>
          </a:p>
        </p:txBody>
      </p:sp>
      <p:sp>
        <p:nvSpPr>
          <p:cNvPr id="86" name="PlaceHolder 5"/>
          <p:cNvSpPr>
            <a:spLocks noGrp="1"/>
          </p:cNvSpPr>
          <p:nvPr>
            <p:ph type="body"/>
          </p:nvPr>
        </p:nvSpPr>
        <p:spPr>
          <a:xfrm>
            <a:off x="6172200" y="2505240"/>
            <a:ext cx="5182920" cy="368424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87" name="PlaceHolder 6"/>
          <p:cNvSpPr>
            <a:spLocks noGrp="1"/>
          </p:cNvSpPr>
          <p:nvPr>
            <p:ph type="dt" idx="7"/>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US" sz="1200" spc="-1" strike="noStrike">
              <a:latin typeface="Times New Roman"/>
            </a:endParaRPr>
          </a:p>
        </p:txBody>
      </p:sp>
      <p:sp>
        <p:nvSpPr>
          <p:cNvPr id="88" name="PlaceHolder 7"/>
          <p:cNvSpPr>
            <a:spLocks noGrp="1"/>
          </p:cNvSpPr>
          <p:nvPr>
            <p:ph type="ftr" idx="8"/>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89" name="PlaceHolder 8"/>
          <p:cNvSpPr>
            <a:spLocks noGrp="1"/>
          </p:cNvSpPr>
          <p:nvPr>
            <p:ph type="sldNum" idx="9"/>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20225ACA-005F-4A54-A6FB-46EDE0C6FDA1}"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6"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127" name="PlaceHolder 2"/>
          <p:cNvSpPr>
            <a:spLocks noGrp="1"/>
          </p:cNvSpPr>
          <p:nvPr>
            <p:ph type="body"/>
          </p:nvPr>
        </p:nvSpPr>
        <p:spPr>
          <a:xfrm>
            <a:off x="838080" y="1825560"/>
            <a:ext cx="51811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128" name="PlaceHolder 3"/>
          <p:cNvSpPr>
            <a:spLocks noGrp="1"/>
          </p:cNvSpPr>
          <p:nvPr>
            <p:ph type="body"/>
          </p:nvPr>
        </p:nvSpPr>
        <p:spPr>
          <a:xfrm>
            <a:off x="6172200" y="1825560"/>
            <a:ext cx="51811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129" name="PlaceHolder 4"/>
          <p:cNvSpPr>
            <a:spLocks noGrp="1"/>
          </p:cNvSpPr>
          <p:nvPr>
            <p:ph type="dt" idx="10"/>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US" sz="1200" spc="-1" strike="noStrike">
              <a:latin typeface="Times New Roman"/>
            </a:endParaRPr>
          </a:p>
        </p:txBody>
      </p:sp>
      <p:sp>
        <p:nvSpPr>
          <p:cNvPr id="130" name="PlaceHolder 5"/>
          <p:cNvSpPr>
            <a:spLocks noGrp="1"/>
          </p:cNvSpPr>
          <p:nvPr>
            <p:ph type="ftr" idx="11"/>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131" name="PlaceHolder 6"/>
          <p:cNvSpPr>
            <a:spLocks noGrp="1"/>
          </p:cNvSpPr>
          <p:nvPr>
            <p:ph type="sldNum" idx="12"/>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2E1C04ED-1008-4FD6-BC4C-7181B4829E18}"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40.xml"/><Relationship Id="rId4"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3.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3.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3.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3.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13.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13.xml"/><Relationship Id="rId3"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13.xml"/><Relationship Id="rId3"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13.xml"/><Relationship Id="rId3"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13.xml"/><Relationship Id="rId3"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image" Target="../media/image47.png"/><Relationship Id="rId3" Type="http://schemas.openxmlformats.org/officeDocument/2006/relationships/slideLayout" Target="../slideLayouts/slideLayout13.xml"/><Relationship Id="rId4"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image" Target="../media/image49.png"/><Relationship Id="rId3" Type="http://schemas.openxmlformats.org/officeDocument/2006/relationships/image" Target="../media/image50.png"/><Relationship Id="rId4" Type="http://schemas.openxmlformats.org/officeDocument/2006/relationships/slideLayout" Target="../slideLayouts/slideLayout13.xml"/><Relationship Id="rId5"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slideLayout" Target="../slideLayouts/slideLayout13.xml"/><Relationship Id="rId4"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image" Target="../media/image54.png"/><Relationship Id="rId3" Type="http://schemas.openxmlformats.org/officeDocument/2006/relationships/slideLayout" Target="../slideLayouts/slideLayout13.xml"/><Relationship Id="rId4"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image" Target="../media/image56.png"/><Relationship Id="rId3" Type="http://schemas.openxmlformats.org/officeDocument/2006/relationships/slideLayout" Target="../slideLayouts/slideLayout13.xml"/><Relationship Id="rId4"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image" Target="../media/image58.png"/><Relationship Id="rId3" Type="http://schemas.openxmlformats.org/officeDocument/2006/relationships/slideLayout" Target="../slideLayouts/slideLayout13.xml"/><Relationship Id="rId4"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image" Target="../media/image60.png"/><Relationship Id="rId3" Type="http://schemas.openxmlformats.org/officeDocument/2006/relationships/slideLayout" Target="../slideLayouts/slideLayout13.xml"/><Relationship Id="rId4"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3.xml"/><Relationship Id="rId3" Type="http://schemas.openxmlformats.org/officeDocument/2006/relationships/notesSlide" Target="../notesSlides/notesSlide47.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en-US" sz="6000" spc="-1" strike="noStrike">
                <a:solidFill>
                  <a:srgbClr val="000000"/>
                </a:solidFill>
                <a:latin typeface="Arial Unicode MS"/>
                <a:ea typeface="Arial Unicode MS"/>
              </a:rPr>
              <a:t>Linux Lecture-2</a:t>
            </a:r>
            <a:endParaRPr b="0" lang="en-US" sz="6000" spc="-1" strike="noStrike">
              <a:solidFill>
                <a:srgbClr val="000000"/>
              </a:solidFill>
              <a:latin typeface="Calibri"/>
            </a:endParaRPr>
          </a:p>
        </p:txBody>
      </p:sp>
      <p:pic>
        <p:nvPicPr>
          <p:cNvPr id="175" name="Picture 2" descr=""/>
          <p:cNvPicPr/>
          <p:nvPr/>
        </p:nvPicPr>
        <p:blipFill>
          <a:blip r:embed="rId1"/>
          <a:stretch/>
        </p:blipFill>
        <p:spPr>
          <a:xfrm>
            <a:off x="10885680" y="472680"/>
            <a:ext cx="1018080" cy="540000"/>
          </a:xfrm>
          <a:prstGeom prst="rect">
            <a:avLst/>
          </a:prstGeom>
          <a:ln w="0">
            <a:noFill/>
          </a:ln>
        </p:spPr>
      </p:pic>
      <p:sp>
        <p:nvSpPr>
          <p:cNvPr id="176" name="TextBox 3"/>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944640" y="786240"/>
            <a:ext cx="10515240" cy="1325160"/>
          </a:xfrm>
          <a:prstGeom prst="rect">
            <a:avLst/>
          </a:prstGeom>
          <a:noFill/>
          <a:ln w="0">
            <a:noFill/>
          </a:ln>
        </p:spPr>
        <p:txBody>
          <a:bodyPr anchor="ctr">
            <a:normAutofit/>
          </a:bodyPr>
          <a:p>
            <a:pPr>
              <a:lnSpc>
                <a:spcPct val="90000"/>
              </a:lnSpc>
              <a:buNone/>
            </a:pPr>
            <a:r>
              <a:rPr b="0" lang="en-US" sz="4200" spc="-1" strike="noStrike">
                <a:solidFill>
                  <a:srgbClr val="000000"/>
                </a:solidFill>
                <a:latin typeface="Arial Unicode MS"/>
                <a:ea typeface="Arial Unicode MS"/>
              </a:rPr>
              <a:t>Other Shells </a:t>
            </a:r>
            <a:endParaRPr b="0" lang="en-US" sz="4200" spc="-1" strike="noStrike">
              <a:solidFill>
                <a:srgbClr val="000000"/>
              </a:solidFill>
              <a:latin typeface="Calibri"/>
            </a:endParaRPr>
          </a:p>
        </p:txBody>
      </p:sp>
      <p:sp>
        <p:nvSpPr>
          <p:cNvPr id="213" name="PlaceHolder 2"/>
          <p:cNvSpPr>
            <a:spLocks noGrp="1"/>
          </p:cNvSpPr>
          <p:nvPr>
            <p:ph/>
          </p:nvPr>
        </p:nvSpPr>
        <p:spPr>
          <a:xfrm>
            <a:off x="742680" y="2103480"/>
            <a:ext cx="10515240" cy="4350960"/>
          </a:xfrm>
          <a:prstGeom prst="rect">
            <a:avLst/>
          </a:prstGeom>
          <a:noFill/>
          <a:ln w="0">
            <a:noFill/>
          </a:ln>
        </p:spPr>
        <p:txBody>
          <a:bodyPr anchor="t">
            <a:normAutofit fontScale="90000"/>
          </a:bodyPr>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Many shells were evolved later such as Public Domain Korn Shell, Almquist Shell and Extensible Shell bringing in new features and dialects of their own suitable for different needs. </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1990 zsh</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1992 POSIX</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1993 es</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1994 scsh</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1996 dash </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1999 psh</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2003 mksh</a:t>
            </a:r>
            <a:endParaRPr b="0" lang="en-US" sz="2800" spc="-1" strike="noStrike">
              <a:solidFill>
                <a:srgbClr val="000000"/>
              </a:solidFill>
              <a:latin typeface="Calibri"/>
            </a:endParaRPr>
          </a:p>
        </p:txBody>
      </p:sp>
      <p:pic>
        <p:nvPicPr>
          <p:cNvPr id="214" name="Picture 3" descr=""/>
          <p:cNvPicPr/>
          <p:nvPr/>
        </p:nvPicPr>
        <p:blipFill>
          <a:blip r:embed="rId1"/>
          <a:stretch/>
        </p:blipFill>
        <p:spPr>
          <a:xfrm>
            <a:off x="10885680" y="472680"/>
            <a:ext cx="1018080" cy="540000"/>
          </a:xfrm>
          <a:prstGeom prst="rect">
            <a:avLst/>
          </a:prstGeom>
          <a:ln w="0">
            <a:noFill/>
          </a:ln>
        </p:spPr>
      </p:pic>
      <p:sp>
        <p:nvSpPr>
          <p:cNvPr id="215" name="TextBox 4"/>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1042920" y="1013400"/>
            <a:ext cx="10515240" cy="1325160"/>
          </a:xfrm>
          <a:prstGeom prst="rect">
            <a:avLst/>
          </a:prstGeom>
          <a:noFill/>
          <a:ln w="0">
            <a:noFill/>
          </a:ln>
        </p:spPr>
        <p:txBody>
          <a:bodyPr anchor="t">
            <a:normAutofit/>
          </a:bodyPr>
          <a:p>
            <a:pPr>
              <a:lnSpc>
                <a:spcPct val="90000"/>
              </a:lnSpc>
              <a:buNone/>
            </a:pPr>
            <a:br>
              <a:rPr sz="4200"/>
            </a:br>
            <a:r>
              <a:rPr b="0" lang="en-US" sz="4200" spc="-1" strike="noStrike">
                <a:solidFill>
                  <a:srgbClr val="000000"/>
                </a:solidFill>
                <a:latin typeface="Arial Unicode MS"/>
                <a:ea typeface="Arial Unicode MS"/>
              </a:rPr>
              <a:t>File System </a:t>
            </a:r>
            <a:endParaRPr b="0" lang="en-US" sz="4200" spc="-1" strike="noStrike">
              <a:solidFill>
                <a:srgbClr val="000000"/>
              </a:solidFill>
              <a:latin typeface="Calibri"/>
            </a:endParaRPr>
          </a:p>
        </p:txBody>
      </p:sp>
      <p:sp>
        <p:nvSpPr>
          <p:cNvPr id="217" name="PlaceHolder 2"/>
          <p:cNvSpPr>
            <a:spLocks noGrp="1"/>
          </p:cNvSpPr>
          <p:nvPr>
            <p:ph/>
          </p:nvPr>
        </p:nvSpPr>
        <p:spPr>
          <a:xfrm>
            <a:off x="742680" y="2671920"/>
            <a:ext cx="10515240" cy="4350960"/>
          </a:xfrm>
          <a:prstGeom prst="rect">
            <a:avLst/>
          </a:prstGeom>
          <a:noFill/>
          <a:ln w="0">
            <a:noFill/>
          </a:ln>
        </p:spPr>
        <p:txBody>
          <a:bodyPr anchor="t">
            <a:noAutofit/>
          </a:bodyPr>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At its base form a file </a:t>
            </a:r>
            <a:r>
              <a:rPr b="0" lang="en-US" sz="2800" spc="-1" strike="noStrike">
                <a:solidFill>
                  <a:srgbClr val="000000"/>
                </a:solidFill>
                <a:latin typeface="Arial Unicode MS"/>
                <a:ea typeface="Arial Unicode MS"/>
              </a:rPr>
              <a:t>system is just a way to </a:t>
            </a:r>
            <a:r>
              <a:rPr b="0" lang="en-US" sz="2800" spc="-1" strike="noStrike">
                <a:solidFill>
                  <a:srgbClr val="000000"/>
                </a:solidFill>
                <a:latin typeface="Arial Unicode MS"/>
                <a:ea typeface="Arial Unicode MS"/>
              </a:rPr>
              <a:t>organize your drive. </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It determines the </a:t>
            </a:r>
            <a:r>
              <a:rPr b="0" lang="en-US" sz="2800" spc="-1" strike="noStrike">
                <a:solidFill>
                  <a:srgbClr val="000000"/>
                </a:solidFill>
                <a:latin typeface="Arial Unicode MS"/>
                <a:ea typeface="Arial Unicode MS"/>
              </a:rPr>
              <a:t>structure in which data is </a:t>
            </a:r>
            <a:r>
              <a:rPr b="0" lang="en-US" sz="2800" spc="-1" strike="noStrike">
                <a:solidFill>
                  <a:srgbClr val="000000"/>
                </a:solidFill>
                <a:latin typeface="Arial Unicode MS"/>
                <a:ea typeface="Arial Unicode MS"/>
              </a:rPr>
              <a:t>stored and retrieved.</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Without this structure it </a:t>
            </a:r>
            <a:r>
              <a:rPr b="0" lang="en-US" sz="2800" spc="-1" strike="noStrike">
                <a:solidFill>
                  <a:srgbClr val="000000"/>
                </a:solidFill>
                <a:latin typeface="Arial Unicode MS"/>
                <a:ea typeface="Arial Unicode MS"/>
              </a:rPr>
              <a:t>would be very difficult to </a:t>
            </a:r>
            <a:r>
              <a:rPr b="0" lang="en-US" sz="2800" spc="-1" strike="noStrike">
                <a:solidFill>
                  <a:srgbClr val="000000"/>
                </a:solidFill>
                <a:latin typeface="Arial Unicode MS"/>
                <a:ea typeface="Arial Unicode MS"/>
              </a:rPr>
              <a:t>tell where one file ends </a:t>
            </a:r>
            <a:r>
              <a:rPr b="0" lang="en-US" sz="2800" spc="-1" strike="noStrike">
                <a:solidFill>
                  <a:srgbClr val="000000"/>
                </a:solidFill>
                <a:latin typeface="Arial Unicode MS"/>
                <a:ea typeface="Arial Unicode MS"/>
              </a:rPr>
              <a:t>and the other begins.</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FAT 32, NTFS and Ext are </a:t>
            </a:r>
            <a:r>
              <a:rPr b="0" lang="en-US" sz="2800" spc="-1" strike="noStrike">
                <a:solidFill>
                  <a:srgbClr val="000000"/>
                </a:solidFill>
                <a:latin typeface="Arial Unicode MS"/>
                <a:ea typeface="Arial Unicode MS"/>
              </a:rPr>
              <a:t>some examples of File </a:t>
            </a:r>
            <a:r>
              <a:rPr b="0" lang="en-US" sz="2800" spc="-1" strike="noStrike">
                <a:solidFill>
                  <a:srgbClr val="000000"/>
                </a:solidFill>
                <a:latin typeface="Arial Unicode MS"/>
                <a:ea typeface="Arial Unicode MS"/>
              </a:rPr>
              <a:t>system.   </a:t>
            </a:r>
            <a:endParaRPr b="0" lang="en-US" sz="2800" spc="-1" strike="noStrike">
              <a:solidFill>
                <a:srgbClr val="000000"/>
              </a:solidFill>
              <a:latin typeface="Calibri"/>
            </a:endParaRPr>
          </a:p>
        </p:txBody>
      </p:sp>
      <p:pic>
        <p:nvPicPr>
          <p:cNvPr id="218" name="Picture 3" descr=""/>
          <p:cNvPicPr/>
          <p:nvPr/>
        </p:nvPicPr>
        <p:blipFill>
          <a:blip r:embed="rId1"/>
          <a:stretch/>
        </p:blipFill>
        <p:spPr>
          <a:xfrm>
            <a:off x="10885680" y="472680"/>
            <a:ext cx="1018080" cy="540000"/>
          </a:xfrm>
          <a:prstGeom prst="rect">
            <a:avLst/>
          </a:prstGeom>
          <a:ln w="0">
            <a:noFill/>
          </a:ln>
        </p:spPr>
      </p:pic>
      <p:sp>
        <p:nvSpPr>
          <p:cNvPr id="219" name="TextBox 4"/>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1042920" y="769320"/>
            <a:ext cx="10515240" cy="1325160"/>
          </a:xfrm>
          <a:prstGeom prst="rect">
            <a:avLst/>
          </a:prstGeom>
          <a:noFill/>
          <a:ln w="0">
            <a:noFill/>
          </a:ln>
        </p:spPr>
        <p:txBody>
          <a:bodyPr anchor="ctr">
            <a:normAutofit/>
          </a:bodyPr>
          <a:p>
            <a:pPr>
              <a:lnSpc>
                <a:spcPct val="90000"/>
              </a:lnSpc>
              <a:buNone/>
            </a:pPr>
            <a:r>
              <a:rPr b="0" lang="en-US" sz="4200" spc="-1" strike="noStrike">
                <a:solidFill>
                  <a:srgbClr val="000000"/>
                </a:solidFill>
                <a:latin typeface="Arial Unicode MS"/>
                <a:ea typeface="Arial Unicode MS"/>
              </a:rPr>
              <a:t>File System </a:t>
            </a:r>
            <a:endParaRPr b="0" lang="en-US" sz="4200" spc="-1" strike="noStrike">
              <a:solidFill>
                <a:srgbClr val="000000"/>
              </a:solidFill>
              <a:latin typeface="Calibri"/>
            </a:endParaRPr>
          </a:p>
        </p:txBody>
      </p:sp>
      <p:sp>
        <p:nvSpPr>
          <p:cNvPr id="221" name="PlaceHolder 2"/>
          <p:cNvSpPr>
            <a:spLocks noGrp="1"/>
          </p:cNvSpPr>
          <p:nvPr>
            <p:ph/>
          </p:nvPr>
        </p:nvSpPr>
        <p:spPr>
          <a:xfrm>
            <a:off x="838080" y="2094840"/>
            <a:ext cx="10515240" cy="4350960"/>
          </a:xfrm>
          <a:prstGeom prst="rect">
            <a:avLst/>
          </a:prstGeom>
          <a:noFill/>
          <a:ln w="0">
            <a:noFill/>
          </a:ln>
        </p:spPr>
        <p:txBody>
          <a:bodyPr anchor="t">
            <a:noAutofit/>
          </a:bodyPr>
          <a:p>
            <a:pPr marL="228600" indent="-228600" algn="just">
              <a:lnSpc>
                <a:spcPct val="90000"/>
              </a:lnSpc>
              <a:spcBef>
                <a:spcPts val="1001"/>
              </a:spcBef>
              <a:buClr>
                <a:srgbClr val="000000"/>
              </a:buClr>
              <a:buFont typeface="Arial"/>
              <a:buChar char="•"/>
            </a:pPr>
            <a:r>
              <a:rPr b="1" lang="en-US" sz="2800" spc="-1" strike="noStrike">
                <a:solidFill>
                  <a:srgbClr val="000000"/>
                </a:solidFill>
                <a:latin typeface="Arial Unicode MS"/>
                <a:ea typeface="Arial Unicode MS"/>
              </a:rPr>
              <a:t>FAT32: </a:t>
            </a:r>
            <a:r>
              <a:rPr b="0" lang="en-US" sz="2800" spc="-1" strike="noStrike">
                <a:solidFill>
                  <a:srgbClr val="000000"/>
                </a:solidFill>
                <a:latin typeface="Arial Unicode MS"/>
                <a:ea typeface="Arial Unicode MS"/>
              </a:rPr>
              <a:t>is a simple file system that is supported for </a:t>
            </a:r>
            <a:r>
              <a:rPr b="0" lang="en-US" sz="2800" spc="-1" strike="noStrike">
                <a:solidFill>
                  <a:srgbClr val="000000"/>
                </a:solidFill>
                <a:latin typeface="Arial Unicode MS"/>
                <a:ea typeface="Arial Unicode MS"/>
              </a:rPr>
              <a:t>reading and writes on all major operating systems. It has </a:t>
            </a:r>
            <a:r>
              <a:rPr b="0" lang="en-US" sz="2800" spc="-1" strike="noStrike">
                <a:solidFill>
                  <a:srgbClr val="000000"/>
                </a:solidFill>
                <a:latin typeface="Arial Unicode MS"/>
                <a:ea typeface="Arial Unicode MS"/>
              </a:rPr>
              <a:t>no security and does not perform well with large files. </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1" lang="en-US" sz="2800" spc="-1" strike="noStrike">
                <a:solidFill>
                  <a:srgbClr val="000000"/>
                </a:solidFill>
                <a:latin typeface="Arial Unicode MS"/>
                <a:ea typeface="Arial Unicode MS"/>
              </a:rPr>
              <a:t>NTFS: </a:t>
            </a:r>
            <a:r>
              <a:rPr b="0" lang="en-US" sz="2800" spc="-1" strike="noStrike">
                <a:solidFill>
                  <a:srgbClr val="000000"/>
                </a:solidFill>
                <a:latin typeface="Arial Unicode MS"/>
                <a:ea typeface="Arial Unicode MS"/>
              </a:rPr>
              <a:t>makes improvements on FAT with security and in </a:t>
            </a:r>
            <a:r>
              <a:rPr b="0" lang="en-US" sz="2800" spc="-1" strike="noStrike">
                <a:solidFill>
                  <a:srgbClr val="000000"/>
                </a:solidFill>
                <a:latin typeface="Arial Unicode MS"/>
                <a:ea typeface="Arial Unicode MS"/>
              </a:rPr>
              <a:t>many cases contiguous reads, but it still suffers some </a:t>
            </a:r>
            <a:r>
              <a:rPr b="0" lang="en-US" sz="2800" spc="-1" strike="noStrike">
                <a:solidFill>
                  <a:srgbClr val="000000"/>
                </a:solidFill>
                <a:latin typeface="Arial Unicode MS"/>
                <a:ea typeface="Arial Unicode MS"/>
              </a:rPr>
              <a:t>similar aliments. </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1" lang="en-US" sz="2800" spc="-1" strike="noStrike">
                <a:solidFill>
                  <a:srgbClr val="000000"/>
                </a:solidFill>
                <a:latin typeface="Arial Unicode MS"/>
                <a:ea typeface="Arial Unicode MS"/>
              </a:rPr>
              <a:t>Ext: </a:t>
            </a:r>
            <a:r>
              <a:rPr b="0" lang="en-US" sz="2800" spc="-1" strike="noStrike">
                <a:solidFill>
                  <a:srgbClr val="000000"/>
                </a:solidFill>
                <a:latin typeface="Arial Unicode MS"/>
                <a:ea typeface="Arial Unicode MS"/>
              </a:rPr>
              <a:t>is generally a good choice for working with most </a:t>
            </a:r>
            <a:r>
              <a:rPr b="0" lang="en-US" sz="2800" spc="-1" strike="noStrike">
                <a:solidFill>
                  <a:srgbClr val="000000"/>
                </a:solidFill>
                <a:latin typeface="Arial Unicode MS"/>
                <a:ea typeface="Arial Unicode MS"/>
              </a:rPr>
              <a:t>files, however small files would benefit more from </a:t>
            </a:r>
            <a:r>
              <a:rPr b="0" lang="en-US" sz="2800" spc="-1" strike="noStrike">
                <a:solidFill>
                  <a:srgbClr val="000000"/>
                </a:solidFill>
                <a:latin typeface="Arial Unicode MS"/>
                <a:ea typeface="Arial Unicode MS"/>
              </a:rPr>
              <a:t>contiguous allocation. </a:t>
            </a:r>
            <a:endParaRPr b="0" lang="en-US" sz="2800" spc="-1" strike="noStrike">
              <a:solidFill>
                <a:srgbClr val="000000"/>
              </a:solidFill>
              <a:latin typeface="Calibri"/>
            </a:endParaRPr>
          </a:p>
        </p:txBody>
      </p:sp>
      <p:pic>
        <p:nvPicPr>
          <p:cNvPr id="222" name="Picture 3" descr=""/>
          <p:cNvPicPr/>
          <p:nvPr/>
        </p:nvPicPr>
        <p:blipFill>
          <a:blip r:embed="rId1"/>
          <a:stretch/>
        </p:blipFill>
        <p:spPr>
          <a:xfrm>
            <a:off x="10885680" y="472680"/>
            <a:ext cx="1018080" cy="540000"/>
          </a:xfrm>
          <a:prstGeom prst="rect">
            <a:avLst/>
          </a:prstGeom>
          <a:ln w="0">
            <a:noFill/>
          </a:ln>
        </p:spPr>
      </p:pic>
      <p:sp>
        <p:nvSpPr>
          <p:cNvPr id="223" name="TextBox 4"/>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1083960" y="743040"/>
            <a:ext cx="10515240" cy="1325160"/>
          </a:xfrm>
          <a:prstGeom prst="rect">
            <a:avLst/>
          </a:prstGeom>
          <a:noFill/>
          <a:ln w="0">
            <a:noFill/>
          </a:ln>
        </p:spPr>
        <p:txBody>
          <a:bodyPr anchor="ctr">
            <a:normAutofit/>
          </a:bodyPr>
          <a:p>
            <a:pPr>
              <a:lnSpc>
                <a:spcPct val="90000"/>
              </a:lnSpc>
              <a:buNone/>
            </a:pPr>
            <a:r>
              <a:rPr b="0" lang="en-US" sz="4000" spc="-1" strike="noStrike">
                <a:solidFill>
                  <a:srgbClr val="000000"/>
                </a:solidFill>
                <a:latin typeface="Arial Unicode MS"/>
                <a:ea typeface="Arial Unicode MS"/>
              </a:rPr>
              <a:t>Contiguous and Noncontiguous Memory Allocation</a:t>
            </a:r>
            <a:endParaRPr b="0" lang="en-US" sz="4000" spc="-1" strike="noStrike">
              <a:solidFill>
                <a:srgbClr val="000000"/>
              </a:solidFill>
              <a:latin typeface="Calibri"/>
            </a:endParaRPr>
          </a:p>
        </p:txBody>
      </p:sp>
      <p:sp>
        <p:nvSpPr>
          <p:cNvPr id="225" name="PlaceHolder 2"/>
          <p:cNvSpPr>
            <a:spLocks noGrp="1"/>
          </p:cNvSpPr>
          <p:nvPr>
            <p:ph/>
          </p:nvPr>
        </p:nvSpPr>
        <p:spPr>
          <a:xfrm>
            <a:off x="783720" y="2272320"/>
            <a:ext cx="10515240" cy="4350960"/>
          </a:xfrm>
          <a:prstGeom prst="rect">
            <a:avLst/>
          </a:prstGeom>
          <a:noFill/>
          <a:ln w="0">
            <a:noFill/>
          </a:ln>
        </p:spPr>
        <p:txBody>
          <a:bodyPr anchor="t">
            <a:normAutofit fontScale="83000"/>
          </a:bodyPr>
          <a:p>
            <a:pPr marL="228600" indent="-228600" algn="just">
              <a:lnSpc>
                <a:spcPct val="90000"/>
              </a:lnSpc>
              <a:spcBef>
                <a:spcPts val="1001"/>
              </a:spcBef>
              <a:buClr>
                <a:srgbClr val="000000"/>
              </a:buClr>
              <a:buFont typeface="Arial"/>
              <a:buChar char="•"/>
            </a:pPr>
            <a:r>
              <a:rPr b="1" lang="en-US" sz="2800" spc="-1" strike="noStrike">
                <a:solidFill>
                  <a:srgbClr val="000000"/>
                </a:solidFill>
                <a:latin typeface="Arial Unicode MS"/>
                <a:ea typeface="Arial Unicode MS"/>
              </a:rPr>
              <a:t>Contiguous Memory </a:t>
            </a:r>
            <a:r>
              <a:rPr b="1" lang="en-US" sz="2800" spc="-1" strike="noStrike">
                <a:solidFill>
                  <a:srgbClr val="000000"/>
                </a:solidFill>
                <a:latin typeface="Arial Unicode MS"/>
                <a:ea typeface="Arial Unicode MS"/>
              </a:rPr>
              <a:t>Allocation : </a:t>
            </a:r>
            <a:r>
              <a:rPr b="0" lang="en-US" sz="2800" spc="-1" strike="noStrike">
                <a:solidFill>
                  <a:srgbClr val="000000"/>
                </a:solidFill>
                <a:latin typeface="Arial Unicode MS"/>
                <a:ea typeface="Arial Unicode MS"/>
              </a:rPr>
              <a:t>Contiguous </a:t>
            </a:r>
            <a:r>
              <a:rPr b="0" lang="en-US" sz="2800" spc="-1" strike="noStrike">
                <a:solidFill>
                  <a:srgbClr val="000000"/>
                </a:solidFill>
                <a:latin typeface="Arial Unicode MS"/>
                <a:ea typeface="Arial Unicode MS"/>
              </a:rPr>
              <a:t>memory allocation is </a:t>
            </a:r>
            <a:r>
              <a:rPr b="0" lang="en-US" sz="2800" spc="-1" strike="noStrike">
                <a:solidFill>
                  <a:srgbClr val="000000"/>
                </a:solidFill>
                <a:latin typeface="Arial Unicode MS"/>
                <a:ea typeface="Arial Unicode MS"/>
              </a:rPr>
              <a:t>basically a method in </a:t>
            </a:r>
            <a:r>
              <a:rPr b="0" lang="en-US" sz="2800" spc="-1" strike="noStrike">
                <a:solidFill>
                  <a:srgbClr val="000000"/>
                </a:solidFill>
                <a:latin typeface="Arial Unicode MS"/>
                <a:ea typeface="Arial Unicode MS"/>
              </a:rPr>
              <a:t>which a single contiguous </a:t>
            </a:r>
            <a:r>
              <a:rPr b="0" lang="en-US" sz="2800" spc="-1" strike="noStrike">
                <a:solidFill>
                  <a:srgbClr val="000000"/>
                </a:solidFill>
                <a:latin typeface="Arial Unicode MS"/>
                <a:ea typeface="Arial Unicode MS"/>
              </a:rPr>
              <a:t>section/part of memory is </a:t>
            </a:r>
            <a:r>
              <a:rPr b="0" lang="en-US" sz="2800" spc="-1" strike="noStrike">
                <a:solidFill>
                  <a:srgbClr val="000000"/>
                </a:solidFill>
                <a:latin typeface="Arial Unicode MS"/>
                <a:ea typeface="Arial Unicode MS"/>
              </a:rPr>
              <a:t>allocated to a process or </a:t>
            </a:r>
            <a:r>
              <a:rPr b="0" lang="en-US" sz="2800" spc="-1" strike="noStrike">
                <a:solidFill>
                  <a:srgbClr val="000000"/>
                </a:solidFill>
                <a:latin typeface="Arial Unicode MS"/>
                <a:ea typeface="Arial Unicode MS"/>
              </a:rPr>
              <a:t>file needing it. Because of </a:t>
            </a:r>
            <a:r>
              <a:rPr b="0" lang="en-US" sz="2800" spc="-1" strike="noStrike">
                <a:solidFill>
                  <a:srgbClr val="000000"/>
                </a:solidFill>
                <a:latin typeface="Arial Unicode MS"/>
                <a:ea typeface="Arial Unicode MS"/>
              </a:rPr>
              <a:t>this all the available </a:t>
            </a:r>
            <a:r>
              <a:rPr b="0" lang="en-US" sz="2800" spc="-1" strike="noStrike">
                <a:solidFill>
                  <a:srgbClr val="000000"/>
                </a:solidFill>
                <a:latin typeface="Arial Unicode MS"/>
                <a:ea typeface="Arial Unicode MS"/>
              </a:rPr>
              <a:t>memory space resides at </a:t>
            </a:r>
            <a:r>
              <a:rPr b="0" lang="en-US" sz="2800" spc="-1" strike="noStrike">
                <a:solidFill>
                  <a:srgbClr val="000000"/>
                </a:solidFill>
                <a:latin typeface="Arial Unicode MS"/>
                <a:ea typeface="Arial Unicode MS"/>
              </a:rPr>
              <a:t>the same place together, </a:t>
            </a:r>
            <a:r>
              <a:rPr b="0" lang="en-US" sz="2800" spc="-1" strike="noStrike">
                <a:solidFill>
                  <a:srgbClr val="000000"/>
                </a:solidFill>
                <a:latin typeface="Arial Unicode MS"/>
                <a:ea typeface="Arial Unicode MS"/>
              </a:rPr>
              <a:t>which means that the </a:t>
            </a:r>
            <a:r>
              <a:rPr b="0" lang="en-US" sz="2800" spc="-1" strike="noStrike">
                <a:solidFill>
                  <a:srgbClr val="000000"/>
                </a:solidFill>
                <a:latin typeface="Arial Unicode MS"/>
                <a:ea typeface="Arial Unicode MS"/>
              </a:rPr>
              <a:t>freely/unused available </a:t>
            </a:r>
            <a:r>
              <a:rPr b="0" lang="en-US" sz="2800" spc="-1" strike="noStrike">
                <a:solidFill>
                  <a:srgbClr val="000000"/>
                </a:solidFill>
                <a:latin typeface="Arial Unicode MS"/>
                <a:ea typeface="Arial Unicode MS"/>
              </a:rPr>
              <a:t>memory partitions are not </a:t>
            </a:r>
            <a:r>
              <a:rPr b="0" lang="en-US" sz="2800" spc="-1" strike="noStrike">
                <a:solidFill>
                  <a:srgbClr val="000000"/>
                </a:solidFill>
                <a:latin typeface="Arial Unicode MS"/>
                <a:ea typeface="Arial Unicode MS"/>
              </a:rPr>
              <a:t>distributed in a random </a:t>
            </a:r>
            <a:r>
              <a:rPr b="0" lang="en-US" sz="2800" spc="-1" strike="noStrike">
                <a:solidFill>
                  <a:srgbClr val="000000"/>
                </a:solidFill>
                <a:latin typeface="Arial Unicode MS"/>
                <a:ea typeface="Arial Unicode MS"/>
              </a:rPr>
              <a:t>fashion here and there </a:t>
            </a:r>
            <a:r>
              <a:rPr b="0" lang="en-US" sz="2800" spc="-1" strike="noStrike">
                <a:solidFill>
                  <a:srgbClr val="000000"/>
                </a:solidFill>
                <a:latin typeface="Arial Unicode MS"/>
                <a:ea typeface="Arial Unicode MS"/>
              </a:rPr>
              <a:t>across the whole memory </a:t>
            </a:r>
            <a:r>
              <a:rPr b="0" lang="en-US" sz="2800" spc="-1" strike="noStrike">
                <a:solidFill>
                  <a:srgbClr val="000000"/>
                </a:solidFill>
                <a:latin typeface="Arial Unicode MS"/>
                <a:ea typeface="Arial Unicode MS"/>
              </a:rPr>
              <a:t>space.</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1" lang="en-US" sz="2800" spc="-1" strike="noStrike">
                <a:solidFill>
                  <a:srgbClr val="000000"/>
                </a:solidFill>
                <a:latin typeface="Arial Unicode MS"/>
                <a:ea typeface="Arial Unicode MS"/>
              </a:rPr>
              <a:t>Non-Contiguous</a:t>
            </a:r>
            <a:r>
              <a:rPr b="0" lang="en-US" sz="2800" spc="-1" strike="noStrike">
                <a:solidFill>
                  <a:srgbClr val="000000"/>
                </a:solidFill>
                <a:latin typeface="Arial Unicode MS"/>
                <a:ea typeface="Arial Unicode MS"/>
              </a:rPr>
              <a:t> memory </a:t>
            </a:r>
            <a:r>
              <a:rPr b="0" lang="en-US" sz="2800" spc="-1" strike="noStrike">
                <a:solidFill>
                  <a:srgbClr val="000000"/>
                </a:solidFill>
                <a:latin typeface="Arial Unicode MS"/>
                <a:ea typeface="Arial Unicode MS"/>
              </a:rPr>
              <a:t>allocation: is basically a </a:t>
            </a:r>
            <a:r>
              <a:rPr b="0" lang="en-US" sz="2800" spc="-1" strike="noStrike">
                <a:solidFill>
                  <a:srgbClr val="000000"/>
                </a:solidFill>
                <a:latin typeface="Arial Unicode MS"/>
                <a:ea typeface="Arial Unicode MS"/>
              </a:rPr>
              <a:t>method on the contrary to </a:t>
            </a:r>
            <a:r>
              <a:rPr b="0" lang="en-US" sz="2800" spc="-1" strike="noStrike">
                <a:solidFill>
                  <a:srgbClr val="000000"/>
                </a:solidFill>
                <a:latin typeface="Arial Unicode MS"/>
                <a:ea typeface="Arial Unicode MS"/>
              </a:rPr>
              <a:t>contiguous allocation </a:t>
            </a:r>
            <a:r>
              <a:rPr b="0" lang="en-US" sz="2800" spc="-1" strike="noStrike">
                <a:solidFill>
                  <a:srgbClr val="000000"/>
                </a:solidFill>
                <a:latin typeface="Arial Unicode MS"/>
                <a:ea typeface="Arial Unicode MS"/>
              </a:rPr>
              <a:t>method, allocates the </a:t>
            </a:r>
            <a:r>
              <a:rPr b="0" lang="en-US" sz="2800" spc="-1" strike="noStrike">
                <a:solidFill>
                  <a:srgbClr val="000000"/>
                </a:solidFill>
                <a:latin typeface="Arial Unicode MS"/>
                <a:ea typeface="Arial Unicode MS"/>
              </a:rPr>
              <a:t>memory space present in </a:t>
            </a:r>
            <a:r>
              <a:rPr b="0" lang="en-US" sz="2800" spc="-1" strike="noStrike">
                <a:solidFill>
                  <a:srgbClr val="000000"/>
                </a:solidFill>
                <a:latin typeface="Arial Unicode MS"/>
                <a:ea typeface="Arial Unicode MS"/>
              </a:rPr>
              <a:t>different locations to the </a:t>
            </a:r>
            <a:r>
              <a:rPr b="0" lang="en-US" sz="2800" spc="-1" strike="noStrike">
                <a:solidFill>
                  <a:srgbClr val="000000"/>
                </a:solidFill>
                <a:latin typeface="Arial Unicode MS"/>
                <a:ea typeface="Arial Unicode MS"/>
              </a:rPr>
              <a:t>process as per it’s </a:t>
            </a:r>
            <a:r>
              <a:rPr b="0" lang="en-US" sz="2800" spc="-1" strike="noStrike">
                <a:solidFill>
                  <a:srgbClr val="000000"/>
                </a:solidFill>
                <a:latin typeface="Arial Unicode MS"/>
                <a:ea typeface="Arial Unicode MS"/>
              </a:rPr>
              <a:t>requirements. As all the </a:t>
            </a:r>
            <a:r>
              <a:rPr b="0" lang="en-US" sz="2800" spc="-1" strike="noStrike">
                <a:solidFill>
                  <a:srgbClr val="000000"/>
                </a:solidFill>
                <a:latin typeface="Arial Unicode MS"/>
                <a:ea typeface="Arial Unicode MS"/>
              </a:rPr>
              <a:t>available memory space is </a:t>
            </a:r>
            <a:r>
              <a:rPr b="0" lang="en-US" sz="2800" spc="-1" strike="noStrike">
                <a:solidFill>
                  <a:srgbClr val="000000"/>
                </a:solidFill>
                <a:latin typeface="Arial Unicode MS"/>
                <a:ea typeface="Arial Unicode MS"/>
              </a:rPr>
              <a:t>in a distributed pattern so </a:t>
            </a:r>
            <a:r>
              <a:rPr b="0" lang="en-US" sz="2800" spc="-1" strike="noStrike">
                <a:solidFill>
                  <a:srgbClr val="000000"/>
                </a:solidFill>
                <a:latin typeface="Arial Unicode MS"/>
                <a:ea typeface="Arial Unicode MS"/>
              </a:rPr>
              <a:t>the freely available </a:t>
            </a:r>
            <a:r>
              <a:rPr b="0" lang="en-US" sz="2800" spc="-1" strike="noStrike">
                <a:solidFill>
                  <a:srgbClr val="000000"/>
                </a:solidFill>
                <a:latin typeface="Arial Unicode MS"/>
                <a:ea typeface="Arial Unicode MS"/>
              </a:rPr>
              <a:t>memory space is also </a:t>
            </a:r>
            <a:r>
              <a:rPr b="0" lang="en-US" sz="2800" spc="-1" strike="noStrike">
                <a:solidFill>
                  <a:srgbClr val="000000"/>
                </a:solidFill>
                <a:latin typeface="Arial Unicode MS"/>
                <a:ea typeface="Arial Unicode MS"/>
              </a:rPr>
              <a:t>scattered here and there.</a:t>
            </a:r>
            <a:endParaRPr b="0" lang="en-US" sz="2800" spc="-1" strike="noStrike">
              <a:solidFill>
                <a:srgbClr val="000000"/>
              </a:solidFill>
              <a:latin typeface="Calibri"/>
            </a:endParaRPr>
          </a:p>
        </p:txBody>
      </p:sp>
      <p:pic>
        <p:nvPicPr>
          <p:cNvPr id="226" name="Picture 3" descr=""/>
          <p:cNvPicPr/>
          <p:nvPr/>
        </p:nvPicPr>
        <p:blipFill>
          <a:blip r:embed="rId1"/>
          <a:stretch/>
        </p:blipFill>
        <p:spPr>
          <a:xfrm>
            <a:off x="10885680" y="472680"/>
            <a:ext cx="1018080" cy="540000"/>
          </a:xfrm>
          <a:prstGeom prst="rect">
            <a:avLst/>
          </a:prstGeom>
          <a:ln w="0">
            <a:noFill/>
          </a:ln>
        </p:spPr>
      </p:pic>
      <p:sp>
        <p:nvSpPr>
          <p:cNvPr id="227" name="TextBox 4"/>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1044720" y="594360"/>
            <a:ext cx="10515240" cy="1325160"/>
          </a:xfrm>
          <a:prstGeom prst="rect">
            <a:avLst/>
          </a:prstGeom>
          <a:noFill/>
          <a:ln w="0">
            <a:noFill/>
          </a:ln>
        </p:spPr>
        <p:txBody>
          <a:bodyPr anchor="ctr">
            <a:normAutofit/>
          </a:bodyPr>
          <a:p>
            <a:pPr>
              <a:lnSpc>
                <a:spcPct val="90000"/>
              </a:lnSpc>
              <a:buNone/>
            </a:pPr>
            <a:r>
              <a:rPr b="0" lang="en-US" sz="4000" spc="-1" strike="noStrike">
                <a:solidFill>
                  <a:srgbClr val="000000"/>
                </a:solidFill>
                <a:latin typeface="Arial Unicode MS"/>
                <a:ea typeface="Arial Unicode MS"/>
              </a:rPr>
              <a:t>Contiguous and Noncontiguous Memory Allocation</a:t>
            </a:r>
            <a:endParaRPr b="0" lang="en-US" sz="4000" spc="-1" strike="noStrike">
              <a:solidFill>
                <a:srgbClr val="000000"/>
              </a:solidFill>
              <a:latin typeface="Calibri"/>
            </a:endParaRPr>
          </a:p>
        </p:txBody>
      </p:sp>
      <p:sp>
        <p:nvSpPr>
          <p:cNvPr id="229" name="PlaceHolder 2"/>
          <p:cNvSpPr>
            <a:spLocks noGrp="1"/>
          </p:cNvSpPr>
          <p:nvPr>
            <p:ph/>
          </p:nvPr>
        </p:nvSpPr>
        <p:spPr>
          <a:xfrm>
            <a:off x="1044720" y="1600200"/>
            <a:ext cx="5157360" cy="823680"/>
          </a:xfrm>
          <a:prstGeom prst="rect">
            <a:avLst/>
          </a:prstGeom>
          <a:noFill/>
          <a:ln w="0">
            <a:noFill/>
          </a:ln>
        </p:spPr>
        <p:txBody>
          <a:bodyPr anchor="b">
            <a:normAutofit/>
          </a:bodyPr>
          <a:p>
            <a:pPr>
              <a:lnSpc>
                <a:spcPct val="90000"/>
              </a:lnSpc>
              <a:spcBef>
                <a:spcPts val="1001"/>
              </a:spcBef>
              <a:buNone/>
              <a:tabLst>
                <a:tab algn="l" pos="0"/>
              </a:tabLst>
            </a:pPr>
            <a:r>
              <a:rPr b="1" lang="en-US" sz="2800" spc="-1" strike="noStrike">
                <a:solidFill>
                  <a:srgbClr val="000000"/>
                </a:solidFill>
                <a:latin typeface="Arial Unicode MS"/>
                <a:ea typeface="Arial Unicode MS"/>
              </a:rPr>
              <a:t>Contiguous</a:t>
            </a:r>
            <a:endParaRPr b="0" lang="en-US" sz="2800" spc="-1" strike="noStrike">
              <a:solidFill>
                <a:srgbClr val="000000"/>
              </a:solidFill>
              <a:latin typeface="Calibri"/>
            </a:endParaRPr>
          </a:p>
        </p:txBody>
      </p:sp>
      <p:sp>
        <p:nvSpPr>
          <p:cNvPr id="230" name="PlaceHolder 3"/>
          <p:cNvSpPr>
            <a:spLocks noGrp="1"/>
          </p:cNvSpPr>
          <p:nvPr>
            <p:ph/>
          </p:nvPr>
        </p:nvSpPr>
        <p:spPr>
          <a:xfrm>
            <a:off x="839880" y="2286000"/>
            <a:ext cx="5157360" cy="3684240"/>
          </a:xfrm>
          <a:prstGeom prst="rect">
            <a:avLst/>
          </a:prstGeom>
          <a:noFill/>
          <a:ln w="0">
            <a:noFill/>
          </a:ln>
        </p:spPr>
        <p:txBody>
          <a:bodyPr anchor="t">
            <a:noAutofit/>
          </a:bodyPr>
          <a:p>
            <a:pPr marL="228600" indent="-228600" algn="just">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Overhead is minimum as not much address translations are there while executing a process.</a:t>
            </a:r>
            <a:endParaRPr b="0" lang="en-US" sz="24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Faster in Execution</a:t>
            </a:r>
            <a:endParaRPr b="0" lang="en-US" sz="24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It is easier for the OS to control.</a:t>
            </a:r>
            <a:endParaRPr b="0" lang="en-US" sz="24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Wastage of memory is there. </a:t>
            </a:r>
            <a:r>
              <a:rPr b="0" lang="en-US" sz="2400" spc="-1" strike="noStrike">
                <a:solidFill>
                  <a:srgbClr val="000000"/>
                </a:solidFill>
                <a:latin typeface="Arial Unicode MS"/>
                <a:ea typeface="Arial Unicode MS"/>
              </a:rPr>
              <a:t>	</a:t>
            </a:r>
            <a:endParaRPr b="0" lang="en-US" sz="24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In contiguous memory allocation, swapped-in processes are arranged in the originally allocated space.</a:t>
            </a:r>
            <a:endParaRPr b="0" lang="en-US" sz="2400" spc="-1" strike="noStrike">
              <a:solidFill>
                <a:srgbClr val="000000"/>
              </a:solidFill>
              <a:latin typeface="Calibri"/>
            </a:endParaRPr>
          </a:p>
          <a:p>
            <a:pPr>
              <a:lnSpc>
                <a:spcPct val="90000"/>
              </a:lnSpc>
              <a:spcBef>
                <a:spcPts val="1001"/>
              </a:spcBef>
              <a:buNone/>
            </a:pPr>
            <a:endParaRPr b="0" lang="en-US" sz="2400" spc="-1" strike="noStrike">
              <a:solidFill>
                <a:srgbClr val="000000"/>
              </a:solidFill>
              <a:latin typeface="Calibri"/>
            </a:endParaRPr>
          </a:p>
          <a:p>
            <a:pPr>
              <a:lnSpc>
                <a:spcPct val="90000"/>
              </a:lnSpc>
              <a:spcBef>
                <a:spcPts val="1001"/>
              </a:spcBef>
              <a:buNone/>
            </a:pPr>
            <a:endParaRPr b="0" lang="en-US" sz="2400" spc="-1" strike="noStrike">
              <a:solidFill>
                <a:srgbClr val="000000"/>
              </a:solidFill>
              <a:latin typeface="Calibri"/>
            </a:endParaRPr>
          </a:p>
        </p:txBody>
      </p:sp>
      <p:sp>
        <p:nvSpPr>
          <p:cNvPr id="231" name="PlaceHolder 4"/>
          <p:cNvSpPr>
            <a:spLocks noGrp="1"/>
          </p:cNvSpPr>
          <p:nvPr>
            <p:ph/>
          </p:nvPr>
        </p:nvSpPr>
        <p:spPr>
          <a:xfrm>
            <a:off x="6377040" y="1600200"/>
            <a:ext cx="5182920" cy="823680"/>
          </a:xfrm>
          <a:prstGeom prst="rect">
            <a:avLst/>
          </a:prstGeom>
          <a:noFill/>
          <a:ln w="0">
            <a:noFill/>
          </a:ln>
        </p:spPr>
        <p:txBody>
          <a:bodyPr anchor="b">
            <a:normAutofit/>
          </a:bodyPr>
          <a:p>
            <a:pPr>
              <a:lnSpc>
                <a:spcPct val="90000"/>
              </a:lnSpc>
              <a:spcBef>
                <a:spcPts val="1001"/>
              </a:spcBef>
              <a:buNone/>
              <a:tabLst>
                <a:tab algn="l" pos="0"/>
              </a:tabLst>
            </a:pPr>
            <a:r>
              <a:rPr b="1" lang="en-US" sz="2800" spc="-1" strike="noStrike">
                <a:solidFill>
                  <a:srgbClr val="000000"/>
                </a:solidFill>
                <a:latin typeface="Arial Unicode MS"/>
                <a:ea typeface="Arial Unicode MS"/>
              </a:rPr>
              <a:t>Noncontiguous</a:t>
            </a:r>
            <a:endParaRPr b="0" lang="en-US" sz="2800" spc="-1" strike="noStrike">
              <a:solidFill>
                <a:srgbClr val="000000"/>
              </a:solidFill>
              <a:latin typeface="Calibri"/>
            </a:endParaRPr>
          </a:p>
        </p:txBody>
      </p:sp>
      <p:sp>
        <p:nvSpPr>
          <p:cNvPr id="232" name="PlaceHolder 5"/>
          <p:cNvSpPr>
            <a:spLocks noGrp="1"/>
          </p:cNvSpPr>
          <p:nvPr>
            <p:ph/>
          </p:nvPr>
        </p:nvSpPr>
        <p:spPr>
          <a:xfrm>
            <a:off x="6202080" y="2286000"/>
            <a:ext cx="5182920" cy="3684240"/>
          </a:xfrm>
          <a:prstGeom prst="rect">
            <a:avLst/>
          </a:prstGeom>
          <a:noFill/>
          <a:ln w="0">
            <a:noFill/>
          </a:ln>
        </p:spPr>
        <p:txBody>
          <a:bodyPr anchor="t">
            <a:normAutofit fontScale="93000"/>
          </a:bodyPr>
          <a:p>
            <a:pPr marL="228600" indent="-228600" algn="just">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More Overheads are there as there are more address translations.</a:t>
            </a:r>
            <a:endParaRPr b="0" lang="en-US" sz="24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Slower in Execution</a:t>
            </a:r>
            <a:endParaRPr b="0" lang="en-US" sz="24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It is difficult for the OS to control.</a:t>
            </a:r>
            <a:endParaRPr b="0" lang="en-US" sz="24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No memory wastage is there</a:t>
            </a:r>
            <a:endParaRPr b="0" lang="en-US" sz="24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In non-contiguous memory allocation, swapped-in processes can be arranged in any place in the memory</a:t>
            </a:r>
            <a:endParaRPr b="0" lang="en-US" sz="2400" spc="-1" strike="noStrike">
              <a:solidFill>
                <a:srgbClr val="000000"/>
              </a:solidFill>
              <a:latin typeface="Calibri"/>
            </a:endParaRPr>
          </a:p>
        </p:txBody>
      </p:sp>
      <p:pic>
        <p:nvPicPr>
          <p:cNvPr id="233" name="Picture 7" descr=""/>
          <p:cNvPicPr/>
          <p:nvPr/>
        </p:nvPicPr>
        <p:blipFill>
          <a:blip r:embed="rId1"/>
          <a:stretch/>
        </p:blipFill>
        <p:spPr>
          <a:xfrm>
            <a:off x="10885680" y="228600"/>
            <a:ext cx="1018080" cy="540000"/>
          </a:xfrm>
          <a:prstGeom prst="rect">
            <a:avLst/>
          </a:prstGeom>
          <a:ln w="0">
            <a:noFill/>
          </a:ln>
        </p:spPr>
      </p:pic>
      <p:sp>
        <p:nvSpPr>
          <p:cNvPr id="234" name="TextBox 8"/>
          <p:cNvSpPr/>
          <p:nvPr/>
        </p:nvSpPr>
        <p:spPr>
          <a:xfrm>
            <a:off x="91440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879480" y="35028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Brief Comparison </a:t>
            </a:r>
            <a:endParaRPr b="0" lang="en-US" sz="3800" spc="-1" strike="noStrike">
              <a:solidFill>
                <a:srgbClr val="000000"/>
              </a:solidFill>
              <a:latin typeface="Calibri"/>
            </a:endParaRPr>
          </a:p>
        </p:txBody>
      </p:sp>
      <p:pic>
        <p:nvPicPr>
          <p:cNvPr id="236" name="Picture 5" descr=""/>
          <p:cNvPicPr/>
          <p:nvPr/>
        </p:nvPicPr>
        <p:blipFill>
          <a:blip r:embed="rId1"/>
          <a:stretch/>
        </p:blipFill>
        <p:spPr>
          <a:xfrm>
            <a:off x="1522080" y="1537560"/>
            <a:ext cx="8905680" cy="5012280"/>
          </a:xfrm>
          <a:prstGeom prst="rect">
            <a:avLst/>
          </a:prstGeom>
          <a:ln w="0">
            <a:noFill/>
          </a:ln>
        </p:spPr>
      </p:pic>
      <p:pic>
        <p:nvPicPr>
          <p:cNvPr id="237" name="Picture 3" descr=""/>
          <p:cNvPicPr/>
          <p:nvPr/>
        </p:nvPicPr>
        <p:blipFill>
          <a:blip r:embed="rId2"/>
          <a:stretch/>
        </p:blipFill>
        <p:spPr>
          <a:xfrm>
            <a:off x="10885680" y="472680"/>
            <a:ext cx="1018080" cy="540000"/>
          </a:xfrm>
          <a:prstGeom prst="rect">
            <a:avLst/>
          </a:prstGeom>
          <a:ln w="0">
            <a:noFill/>
          </a:ln>
        </p:spPr>
      </p:pic>
      <p:sp>
        <p:nvSpPr>
          <p:cNvPr id="238" name="TextBox 4"/>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838080" y="36504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Brief Comparison </a:t>
            </a:r>
            <a:endParaRPr b="0" lang="en-US" sz="3800" spc="-1" strike="noStrike">
              <a:solidFill>
                <a:srgbClr val="000000"/>
              </a:solidFill>
              <a:latin typeface="Calibri"/>
            </a:endParaRPr>
          </a:p>
        </p:txBody>
      </p:sp>
      <p:pic>
        <p:nvPicPr>
          <p:cNvPr id="240" name="Picture 3" descr=""/>
          <p:cNvPicPr/>
          <p:nvPr/>
        </p:nvPicPr>
        <p:blipFill>
          <a:blip r:embed="rId1"/>
          <a:stretch/>
        </p:blipFill>
        <p:spPr>
          <a:xfrm>
            <a:off x="1280880" y="1348920"/>
            <a:ext cx="9119160" cy="5193000"/>
          </a:xfrm>
          <a:prstGeom prst="rect">
            <a:avLst/>
          </a:prstGeom>
          <a:ln w="0">
            <a:noFill/>
          </a:ln>
        </p:spPr>
      </p:pic>
      <p:pic>
        <p:nvPicPr>
          <p:cNvPr id="241" name="Picture 4" descr=""/>
          <p:cNvPicPr/>
          <p:nvPr/>
        </p:nvPicPr>
        <p:blipFill>
          <a:blip r:embed="rId2"/>
          <a:stretch/>
        </p:blipFill>
        <p:spPr>
          <a:xfrm>
            <a:off x="10885680" y="472680"/>
            <a:ext cx="1018080" cy="540000"/>
          </a:xfrm>
          <a:prstGeom prst="rect">
            <a:avLst/>
          </a:prstGeom>
          <a:ln w="0">
            <a:noFill/>
          </a:ln>
        </p:spPr>
      </p:pic>
      <p:sp>
        <p:nvSpPr>
          <p:cNvPr id="242" name="TextBox 5"/>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838080" y="36504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Linux File System </a:t>
            </a:r>
            <a:endParaRPr b="0" lang="en-US" sz="3800" spc="-1" strike="noStrike">
              <a:solidFill>
                <a:srgbClr val="000000"/>
              </a:solidFill>
              <a:latin typeface="Calibri"/>
            </a:endParaRPr>
          </a:p>
        </p:txBody>
      </p:sp>
      <p:pic>
        <p:nvPicPr>
          <p:cNvPr id="244" name="Content Placeholder 4" descr=""/>
          <p:cNvPicPr/>
          <p:nvPr/>
        </p:nvPicPr>
        <p:blipFill>
          <a:blip r:embed="rId1"/>
          <a:stretch/>
        </p:blipFill>
        <p:spPr>
          <a:xfrm>
            <a:off x="1011960" y="1296360"/>
            <a:ext cx="10001520" cy="4887000"/>
          </a:xfrm>
          <a:prstGeom prst="rect">
            <a:avLst/>
          </a:prstGeom>
          <a:ln w="0">
            <a:noFill/>
          </a:ln>
        </p:spPr>
      </p:pic>
      <p:pic>
        <p:nvPicPr>
          <p:cNvPr id="245" name="Picture 3" descr=""/>
          <p:cNvPicPr/>
          <p:nvPr/>
        </p:nvPicPr>
        <p:blipFill>
          <a:blip r:embed="rId2"/>
          <a:stretch/>
        </p:blipFill>
        <p:spPr>
          <a:xfrm>
            <a:off x="10885680" y="472680"/>
            <a:ext cx="1018080" cy="540000"/>
          </a:xfrm>
          <a:prstGeom prst="rect">
            <a:avLst/>
          </a:prstGeom>
          <a:ln w="0">
            <a:noFill/>
          </a:ln>
        </p:spPr>
      </p:pic>
      <p:sp>
        <p:nvSpPr>
          <p:cNvPr id="246" name="TextBox 5"/>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795960" y="6948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Linux File System </a:t>
            </a:r>
            <a:endParaRPr b="0" lang="en-US" sz="3800" spc="-1" strike="noStrike">
              <a:solidFill>
                <a:srgbClr val="000000"/>
              </a:solidFill>
              <a:latin typeface="Calibri"/>
            </a:endParaRPr>
          </a:p>
        </p:txBody>
      </p:sp>
      <p:pic>
        <p:nvPicPr>
          <p:cNvPr id="248" name="Picture 6" descr=""/>
          <p:cNvPicPr/>
          <p:nvPr/>
        </p:nvPicPr>
        <p:blipFill>
          <a:blip r:embed="rId1"/>
          <a:stretch/>
        </p:blipFill>
        <p:spPr>
          <a:xfrm>
            <a:off x="2183760" y="1214640"/>
            <a:ext cx="8701560" cy="5431680"/>
          </a:xfrm>
          <a:prstGeom prst="rect">
            <a:avLst/>
          </a:prstGeom>
          <a:ln w="0">
            <a:noFill/>
          </a:ln>
        </p:spPr>
      </p:pic>
      <p:pic>
        <p:nvPicPr>
          <p:cNvPr id="249" name="Picture 3" descr=""/>
          <p:cNvPicPr/>
          <p:nvPr/>
        </p:nvPicPr>
        <p:blipFill>
          <a:blip r:embed="rId2"/>
          <a:stretch/>
        </p:blipFill>
        <p:spPr>
          <a:xfrm>
            <a:off x="10885680" y="472680"/>
            <a:ext cx="1018080" cy="540000"/>
          </a:xfrm>
          <a:prstGeom prst="rect">
            <a:avLst/>
          </a:prstGeom>
          <a:ln w="0">
            <a:noFill/>
          </a:ln>
        </p:spPr>
      </p:pic>
      <p:sp>
        <p:nvSpPr>
          <p:cNvPr id="250" name="TextBox 4"/>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1097640" y="500040"/>
            <a:ext cx="10515240" cy="1325160"/>
          </a:xfrm>
          <a:prstGeom prst="rect">
            <a:avLst/>
          </a:prstGeom>
          <a:noFill/>
          <a:ln w="0">
            <a:noFill/>
          </a:ln>
        </p:spPr>
        <p:txBody>
          <a:bodyPr anchor="ctr">
            <a:normAutofit/>
          </a:bodyPr>
          <a:p>
            <a:pPr>
              <a:lnSpc>
                <a:spcPct val="90000"/>
              </a:lnSpc>
              <a:buNone/>
            </a:pPr>
            <a:r>
              <a:rPr b="0" lang="en-US" sz="4000" spc="-1" strike="noStrike">
                <a:solidFill>
                  <a:srgbClr val="000000"/>
                </a:solidFill>
                <a:latin typeface="Arial Unicode MS"/>
                <a:ea typeface="Arial Unicode MS"/>
              </a:rPr>
              <a:t>Linux Directory </a:t>
            </a:r>
            <a:endParaRPr b="0" lang="en-US" sz="4000" spc="-1" strike="noStrike">
              <a:solidFill>
                <a:srgbClr val="000000"/>
              </a:solidFill>
              <a:latin typeface="Calibri"/>
            </a:endParaRPr>
          </a:p>
        </p:txBody>
      </p:sp>
      <p:sp>
        <p:nvSpPr>
          <p:cNvPr id="252"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The Linux file system is partitioned into separate </a:t>
            </a:r>
            <a:r>
              <a:rPr b="0" lang="en-US" sz="2800" spc="-1" strike="noStrike">
                <a:solidFill>
                  <a:srgbClr val="000000"/>
                </a:solidFill>
                <a:latin typeface="Arial Unicode MS"/>
                <a:ea typeface="Arial Unicode MS"/>
              </a:rPr>
              <a:t>directories, denoted by forward-slash character (/). </a:t>
            </a:r>
            <a:br>
              <a:rPr sz="2800"/>
            </a:br>
            <a:r>
              <a:rPr b="0" lang="en-US" sz="2800" spc="-1" strike="noStrike">
                <a:solidFill>
                  <a:srgbClr val="000000"/>
                </a:solidFill>
                <a:latin typeface="Arial Unicode MS"/>
                <a:ea typeface="Arial Unicode MS"/>
              </a:rPr>
              <a:t>– Tree structure starting with base (/) root directory.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Current directory you are in is called the current working </a:t>
            </a:r>
            <a:r>
              <a:rPr b="0" lang="en-US" sz="2800" spc="-1" strike="noStrike">
                <a:solidFill>
                  <a:srgbClr val="000000"/>
                </a:solidFill>
                <a:latin typeface="Arial Unicode MS"/>
                <a:ea typeface="Arial Unicode MS"/>
              </a:rPr>
              <a:t>directory.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 </a:t>
            </a:r>
            <a:r>
              <a:rPr b="0" lang="en-US" sz="2800" spc="-1" strike="noStrike">
                <a:solidFill>
                  <a:srgbClr val="000000"/>
                </a:solidFill>
                <a:latin typeface="Arial Unicode MS"/>
                <a:ea typeface="Arial Unicode MS"/>
              </a:rPr>
              <a:t>Use the pwd command to print the current working </a:t>
            </a:r>
            <a:r>
              <a:rPr b="0" lang="en-US" sz="2800" spc="-1" strike="noStrike">
                <a:solidFill>
                  <a:srgbClr val="000000"/>
                </a:solidFill>
                <a:latin typeface="Arial Unicode MS"/>
                <a:ea typeface="Arial Unicode MS"/>
              </a:rPr>
              <a:t>directory and the ls command to list the contents of the </a:t>
            </a:r>
            <a:r>
              <a:rPr b="0" lang="en-US" sz="2800" spc="-1" strike="noStrike">
                <a:solidFill>
                  <a:srgbClr val="000000"/>
                </a:solidFill>
                <a:latin typeface="Arial Unicode MS"/>
                <a:ea typeface="Arial Unicode MS"/>
              </a:rPr>
              <a:t>directory.</a:t>
            </a:r>
            <a:endParaRPr b="0" lang="en-US" sz="2800" spc="-1" strike="noStrike">
              <a:solidFill>
                <a:srgbClr val="000000"/>
              </a:solidFill>
              <a:latin typeface="Calibri"/>
            </a:endParaRPr>
          </a:p>
        </p:txBody>
      </p:sp>
      <p:pic>
        <p:nvPicPr>
          <p:cNvPr id="253" name="Picture 3" descr=""/>
          <p:cNvPicPr/>
          <p:nvPr/>
        </p:nvPicPr>
        <p:blipFill>
          <a:blip r:embed="rId1"/>
          <a:stretch/>
        </p:blipFill>
        <p:spPr>
          <a:xfrm>
            <a:off x="10885680" y="472680"/>
            <a:ext cx="1018080" cy="540000"/>
          </a:xfrm>
          <a:prstGeom prst="rect">
            <a:avLst/>
          </a:prstGeom>
          <a:ln w="0">
            <a:noFill/>
          </a:ln>
        </p:spPr>
      </p:pic>
      <p:sp>
        <p:nvSpPr>
          <p:cNvPr id="254" name="TextBox 4"/>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1070280" y="1013400"/>
            <a:ext cx="10515240" cy="1325160"/>
          </a:xfrm>
          <a:prstGeom prst="rect">
            <a:avLst/>
          </a:prstGeom>
          <a:noFill/>
          <a:ln w="0">
            <a:noFill/>
          </a:ln>
        </p:spPr>
        <p:txBody>
          <a:bodyPr anchor="ctr">
            <a:normAutofit/>
          </a:bodyPr>
          <a:p>
            <a:pPr>
              <a:lnSpc>
                <a:spcPct val="90000"/>
              </a:lnSpc>
              <a:buNone/>
            </a:pPr>
            <a:r>
              <a:rPr b="0" lang="en-US" sz="4400" spc="-1" strike="noStrike">
                <a:solidFill>
                  <a:srgbClr val="000000"/>
                </a:solidFill>
                <a:latin typeface="Arial Unicode MS"/>
                <a:ea typeface="Arial Unicode MS"/>
              </a:rPr>
              <a:t>Topics</a:t>
            </a:r>
            <a:endParaRPr b="0" lang="en-US" sz="4400" spc="-1" strike="noStrike">
              <a:solidFill>
                <a:srgbClr val="000000"/>
              </a:solidFill>
              <a:latin typeface="Calibri"/>
            </a:endParaRPr>
          </a:p>
        </p:txBody>
      </p:sp>
      <p:sp>
        <p:nvSpPr>
          <p:cNvPr id="178" name="PlaceHolder 2"/>
          <p:cNvSpPr>
            <a:spLocks noGrp="1"/>
          </p:cNvSpPr>
          <p:nvPr>
            <p:ph/>
          </p:nvPr>
        </p:nvSpPr>
        <p:spPr>
          <a:xfrm>
            <a:off x="944640" y="2268720"/>
            <a:ext cx="10515240" cy="43509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Interacting with Linux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Shells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File System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Directories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Commands</a:t>
            </a:r>
            <a:endParaRPr b="0" lang="en-US" sz="2800" spc="-1" strike="noStrike">
              <a:solidFill>
                <a:srgbClr val="000000"/>
              </a:solidFill>
              <a:latin typeface="Calibri"/>
            </a:endParaRPr>
          </a:p>
        </p:txBody>
      </p:sp>
      <p:pic>
        <p:nvPicPr>
          <p:cNvPr id="179" name="Picture 3" descr=""/>
          <p:cNvPicPr/>
          <p:nvPr/>
        </p:nvPicPr>
        <p:blipFill>
          <a:blip r:embed="rId1"/>
          <a:stretch/>
        </p:blipFill>
        <p:spPr>
          <a:xfrm>
            <a:off x="10885680" y="472680"/>
            <a:ext cx="1018080" cy="540000"/>
          </a:xfrm>
          <a:prstGeom prst="rect">
            <a:avLst/>
          </a:prstGeom>
          <a:ln w="0">
            <a:noFill/>
          </a:ln>
        </p:spPr>
      </p:pic>
      <p:sp>
        <p:nvSpPr>
          <p:cNvPr id="180" name="TextBox 4"/>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838080" y="47268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Directories </a:t>
            </a:r>
            <a:endParaRPr b="0" lang="en-US" sz="3800" spc="-1" strike="noStrike">
              <a:solidFill>
                <a:srgbClr val="000000"/>
              </a:solidFill>
              <a:latin typeface="Calibri"/>
            </a:endParaRPr>
          </a:p>
        </p:txBody>
      </p:sp>
      <p:sp>
        <p:nvSpPr>
          <p:cNvPr id="256" name="PlaceHolder 2"/>
          <p:cNvSpPr>
            <a:spLocks noGrp="1"/>
          </p:cNvSpPr>
          <p:nvPr>
            <p:ph/>
          </p:nvPr>
        </p:nvSpPr>
        <p:spPr>
          <a:xfrm>
            <a:off x="838080" y="1825560"/>
            <a:ext cx="10515240" cy="4350960"/>
          </a:xfrm>
          <a:prstGeom prst="rect">
            <a:avLst/>
          </a:prstGeom>
          <a:noFill/>
          <a:ln w="0">
            <a:noFill/>
          </a:ln>
        </p:spPr>
        <p:txBody>
          <a:bodyPr anchor="t">
            <a:normAutofit fontScale="97000"/>
          </a:bodyPr>
          <a:p>
            <a:pPr algn="just">
              <a:lnSpc>
                <a:spcPct val="90000"/>
              </a:lnSpc>
              <a:spcBef>
                <a:spcPts val="1001"/>
              </a:spcBef>
              <a:buNone/>
              <a:tabLst>
                <a:tab algn="l" pos="0"/>
              </a:tabLst>
            </a:pPr>
            <a:r>
              <a:rPr b="0" lang="en-US" sz="2800" spc="-1" strike="noStrike">
                <a:solidFill>
                  <a:srgbClr val="000000"/>
                </a:solidFill>
                <a:latin typeface="Arial Unicode MS"/>
                <a:ea typeface="Arial Unicode MS"/>
              </a:rPr>
              <a:t>These are the common </a:t>
            </a:r>
            <a:r>
              <a:rPr b="1" lang="en-US" sz="2800" spc="-1" strike="noStrike">
                <a:solidFill>
                  <a:srgbClr val="000000"/>
                </a:solidFill>
                <a:latin typeface="Arial Unicode MS"/>
                <a:ea typeface="Arial Unicode MS"/>
              </a:rPr>
              <a:t>top-level directories </a:t>
            </a:r>
            <a:r>
              <a:rPr b="0" lang="en-US" sz="2800" spc="-1" strike="noStrike">
                <a:solidFill>
                  <a:srgbClr val="000000"/>
                </a:solidFill>
                <a:latin typeface="Arial Unicode MS"/>
                <a:ea typeface="Arial Unicode MS"/>
              </a:rPr>
              <a:t>associated with the </a:t>
            </a:r>
            <a:r>
              <a:rPr b="1" lang="en-US" sz="2800" spc="-1" strike="noStrike">
                <a:solidFill>
                  <a:srgbClr val="000000"/>
                </a:solidFill>
                <a:latin typeface="Arial Unicode MS"/>
                <a:ea typeface="Arial Unicode MS"/>
              </a:rPr>
              <a:t>root </a:t>
            </a:r>
            <a:r>
              <a:rPr b="0" lang="en-US" sz="2800" spc="-1" strike="noStrike">
                <a:solidFill>
                  <a:srgbClr val="000000"/>
                </a:solidFill>
                <a:latin typeface="Arial Unicode MS"/>
                <a:ea typeface="Arial Unicode MS"/>
              </a:rPr>
              <a:t>directory:</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1" lang="en-US" sz="2800" spc="-1" strike="noStrike">
                <a:solidFill>
                  <a:srgbClr val="000000"/>
                </a:solidFill>
                <a:latin typeface="Arial Unicode MS"/>
                <a:ea typeface="Arial Unicode MS"/>
              </a:rPr>
              <a:t> </a:t>
            </a:r>
            <a:r>
              <a:rPr b="0" lang="en-US" sz="2800" spc="-1" strike="noStrike">
                <a:solidFill>
                  <a:srgbClr val="000000"/>
                </a:solidFill>
                <a:latin typeface="Arial Unicode MS"/>
                <a:ea typeface="Arial Unicode MS"/>
              </a:rPr>
              <a:t>/bin – binary or executable programs.</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/etc – system configuration files.</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/home – home directory. It is the default current directory.</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/opt – optional or third-party software.</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/tmp – temporary space, typically cleared on reboot.</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/usr – User related programs.</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/var – log files.</a:t>
            </a: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p:txBody>
      </p:sp>
      <p:pic>
        <p:nvPicPr>
          <p:cNvPr id="257" name="Picture 3" descr=""/>
          <p:cNvPicPr/>
          <p:nvPr/>
        </p:nvPicPr>
        <p:blipFill>
          <a:blip r:embed="rId1"/>
          <a:stretch/>
        </p:blipFill>
        <p:spPr>
          <a:xfrm>
            <a:off x="10885680" y="472680"/>
            <a:ext cx="1018080" cy="540000"/>
          </a:xfrm>
          <a:prstGeom prst="rect">
            <a:avLst/>
          </a:prstGeom>
          <a:ln w="0">
            <a:noFill/>
          </a:ln>
        </p:spPr>
      </p:pic>
      <p:sp>
        <p:nvSpPr>
          <p:cNvPr id="258" name="TextBox 4"/>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879480" y="15048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Directories </a:t>
            </a:r>
            <a:endParaRPr b="0" lang="en-US" sz="3800" spc="-1" strike="noStrike">
              <a:solidFill>
                <a:srgbClr val="000000"/>
              </a:solidFill>
              <a:latin typeface="Calibri"/>
            </a:endParaRPr>
          </a:p>
        </p:txBody>
      </p:sp>
      <p:sp>
        <p:nvSpPr>
          <p:cNvPr id="260" name="PlaceHolder 2"/>
          <p:cNvSpPr>
            <a:spLocks noGrp="1"/>
          </p:cNvSpPr>
          <p:nvPr>
            <p:ph/>
          </p:nvPr>
        </p:nvSpPr>
        <p:spPr>
          <a:xfrm>
            <a:off x="879480" y="1012680"/>
            <a:ext cx="10515240" cy="4350960"/>
          </a:xfrm>
          <a:prstGeom prst="rect">
            <a:avLst/>
          </a:prstGeom>
          <a:noFill/>
          <a:ln w="0">
            <a:noFill/>
          </a:ln>
        </p:spPr>
        <p:txBody>
          <a:bodyPr anchor="t">
            <a:noAutofit/>
          </a:bodyPr>
          <a:p>
            <a:pPr algn="just">
              <a:lnSpc>
                <a:spcPct val="90000"/>
              </a:lnSpc>
              <a:spcBef>
                <a:spcPts val="1001"/>
              </a:spcBef>
              <a:buNone/>
              <a:tabLst>
                <a:tab algn="l" pos="0"/>
              </a:tabLst>
            </a:pPr>
            <a:r>
              <a:rPr b="1" lang="en-US" sz="2000" spc="-1" strike="noStrike">
                <a:solidFill>
                  <a:srgbClr val="000000"/>
                </a:solidFill>
                <a:latin typeface="Arial Unicode MS"/>
                <a:ea typeface="Arial Unicode MS"/>
              </a:rPr>
              <a:t>Some other directories in the Linux system:</a:t>
            </a:r>
            <a:endParaRPr b="0" lang="en-US" sz="20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2000" spc="-1" strike="noStrike">
                <a:solidFill>
                  <a:srgbClr val="000000"/>
                </a:solidFill>
                <a:latin typeface="Arial Unicode MS"/>
                <a:ea typeface="Arial Unicode MS"/>
              </a:rPr>
              <a:t>/boot- It contains all the boot-related information files and folders such as conf, grub, etc.</a:t>
            </a:r>
            <a:endParaRPr b="0" lang="en-US" sz="20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2000" spc="-1" strike="noStrike">
                <a:solidFill>
                  <a:srgbClr val="000000"/>
                </a:solidFill>
                <a:latin typeface="Arial Unicode MS"/>
                <a:ea typeface="Arial Unicode MS"/>
              </a:rPr>
              <a:t>/dev – It is the location of the device files such as dev/sda1, dev/sda2, etc.</a:t>
            </a:r>
            <a:endParaRPr b="0" lang="en-US" sz="20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2000" spc="-1" strike="noStrike">
                <a:solidFill>
                  <a:srgbClr val="000000"/>
                </a:solidFill>
                <a:latin typeface="Arial Unicode MS"/>
                <a:ea typeface="Arial Unicode MS"/>
              </a:rPr>
              <a:t>/lib – It contains kernel modules and a shared library.</a:t>
            </a:r>
            <a:endParaRPr b="0" lang="en-US" sz="20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2000" spc="-1" strike="noStrike">
                <a:solidFill>
                  <a:srgbClr val="000000"/>
                </a:solidFill>
                <a:latin typeface="Arial Unicode MS"/>
                <a:ea typeface="Arial Unicode MS"/>
              </a:rPr>
              <a:t>/lost+found – It is used to find recovered bits of corrupted files.</a:t>
            </a:r>
            <a:endParaRPr b="0" lang="en-US" sz="20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2000" spc="-1" strike="noStrike">
                <a:solidFill>
                  <a:srgbClr val="000000"/>
                </a:solidFill>
                <a:latin typeface="Arial Unicode MS"/>
                <a:ea typeface="Arial Unicode MS"/>
              </a:rPr>
              <a:t>/media – It contains subdirectories where removal media devices inserted.</a:t>
            </a:r>
            <a:endParaRPr b="0" lang="en-US" sz="20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2000" spc="-1" strike="noStrike">
                <a:solidFill>
                  <a:srgbClr val="000000"/>
                </a:solidFill>
                <a:latin typeface="Arial Unicode MS"/>
                <a:ea typeface="Arial Unicode MS"/>
              </a:rPr>
              <a:t>/mnt – It contains temporary mount directories for mounting the file system.</a:t>
            </a:r>
            <a:endParaRPr b="0" lang="en-US" sz="20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2000" spc="-1" strike="noStrike">
                <a:solidFill>
                  <a:srgbClr val="000000"/>
                </a:solidFill>
                <a:latin typeface="Arial Unicode MS"/>
                <a:ea typeface="Arial Unicode MS"/>
              </a:rPr>
              <a:t>/proc – It is a virtual and pseudo-file system to contains info about the running processes with a specific process ID or PID.</a:t>
            </a:r>
            <a:endParaRPr b="0" lang="en-US" sz="20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2000" spc="-1" strike="noStrike">
                <a:solidFill>
                  <a:srgbClr val="000000"/>
                </a:solidFill>
                <a:latin typeface="Arial Unicode MS"/>
                <a:ea typeface="Arial Unicode MS"/>
              </a:rPr>
              <a:t>/run – It stores volatile runtime data.</a:t>
            </a:r>
            <a:endParaRPr b="0" lang="en-US" sz="20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2000" spc="-1" strike="noStrike">
                <a:solidFill>
                  <a:srgbClr val="000000"/>
                </a:solidFill>
                <a:latin typeface="Arial Unicode MS"/>
                <a:ea typeface="Arial Unicode MS"/>
              </a:rPr>
              <a:t>/sbin – binary executable programs for an administrator.</a:t>
            </a:r>
            <a:endParaRPr b="0" lang="en-US" sz="20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2000" spc="-1" strike="noStrike">
                <a:solidFill>
                  <a:srgbClr val="000000"/>
                </a:solidFill>
                <a:latin typeface="Arial Unicode MS"/>
                <a:ea typeface="Arial Unicode MS"/>
              </a:rPr>
              <a:t>/srv – It contains server-specific and server-related files.</a:t>
            </a:r>
            <a:endParaRPr b="0" lang="en-US" sz="20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2000" spc="-1" strike="noStrike">
                <a:solidFill>
                  <a:srgbClr val="000000"/>
                </a:solidFill>
                <a:latin typeface="Arial Unicode MS"/>
                <a:ea typeface="Arial Unicode MS"/>
              </a:rPr>
              <a:t>/sys – It is a virtual filesystem for modern Linux distributions to store and allows modification of the devices connected to the system.</a:t>
            </a:r>
            <a:endParaRPr b="0" lang="en-US" sz="2000" spc="-1" strike="noStrike">
              <a:solidFill>
                <a:srgbClr val="000000"/>
              </a:solidFill>
              <a:latin typeface="Calibri"/>
            </a:endParaRPr>
          </a:p>
          <a:p>
            <a:pPr>
              <a:lnSpc>
                <a:spcPct val="90000"/>
              </a:lnSpc>
              <a:spcBef>
                <a:spcPts val="1001"/>
              </a:spcBef>
              <a:buNone/>
              <a:tabLst>
                <a:tab algn="l" pos="0"/>
              </a:tabLst>
            </a:pPr>
            <a:endParaRPr b="0" lang="en-US" sz="2000" spc="-1" strike="noStrike">
              <a:solidFill>
                <a:srgbClr val="000000"/>
              </a:solidFill>
              <a:latin typeface="Calibri"/>
            </a:endParaRPr>
          </a:p>
        </p:txBody>
      </p:sp>
      <p:pic>
        <p:nvPicPr>
          <p:cNvPr id="261" name="Picture 3" descr=""/>
          <p:cNvPicPr/>
          <p:nvPr/>
        </p:nvPicPr>
        <p:blipFill>
          <a:blip r:embed="rId1"/>
          <a:stretch/>
        </p:blipFill>
        <p:spPr>
          <a:xfrm>
            <a:off x="10885680" y="472680"/>
            <a:ext cx="1018080" cy="540000"/>
          </a:xfrm>
          <a:prstGeom prst="rect">
            <a:avLst/>
          </a:prstGeom>
          <a:ln w="0">
            <a:noFill/>
          </a:ln>
        </p:spPr>
      </p:pic>
      <p:sp>
        <p:nvSpPr>
          <p:cNvPr id="262" name="TextBox 4"/>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838080" y="47268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Directories </a:t>
            </a:r>
            <a:endParaRPr b="0" lang="en-US" sz="3800" spc="-1" strike="noStrike">
              <a:solidFill>
                <a:srgbClr val="000000"/>
              </a:solidFill>
              <a:latin typeface="Calibri"/>
            </a:endParaRPr>
          </a:p>
        </p:txBody>
      </p:sp>
      <p:sp>
        <p:nvSpPr>
          <p:cNvPr id="264" name="PlaceHolder 2"/>
          <p:cNvSpPr>
            <a:spLocks noGrp="1"/>
          </p:cNvSpPr>
          <p:nvPr>
            <p:ph/>
          </p:nvPr>
        </p:nvSpPr>
        <p:spPr>
          <a:xfrm>
            <a:off x="838080" y="1825560"/>
            <a:ext cx="10515240" cy="4350960"/>
          </a:xfrm>
          <a:prstGeom prst="rect">
            <a:avLst/>
          </a:prstGeom>
          <a:noFill/>
          <a:ln w="0">
            <a:noFill/>
          </a:ln>
        </p:spPr>
        <p:txBody>
          <a:bodyPr anchor="t">
            <a:normAutofit/>
          </a:bodyPr>
          <a:p>
            <a:pPr algn="just">
              <a:lnSpc>
                <a:spcPct val="90000"/>
              </a:lnSpc>
              <a:spcBef>
                <a:spcPts val="1001"/>
              </a:spcBef>
              <a:buNone/>
              <a:tabLst>
                <a:tab algn="l" pos="0"/>
              </a:tabLst>
            </a:pPr>
            <a:r>
              <a:rPr b="1" lang="en-US" sz="2800" spc="-1" strike="noStrike">
                <a:solidFill>
                  <a:srgbClr val="000000"/>
                </a:solidFill>
                <a:latin typeface="Arial Unicode MS"/>
                <a:ea typeface="Arial Unicode MS"/>
              </a:rPr>
              <a:t>Linux Kernel File:</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/boot/vmlinux </a:t>
            </a:r>
            <a:r>
              <a:rPr b="1" lang="en-US" sz="2800" spc="-1" strike="noStrike">
                <a:solidFill>
                  <a:srgbClr val="000000"/>
                </a:solidFill>
                <a:latin typeface="Arial Unicode MS"/>
                <a:ea typeface="Arial Unicode MS"/>
              </a:rPr>
              <a:t>– </a:t>
            </a:r>
            <a:r>
              <a:rPr b="0" lang="en-US" sz="2800" spc="-1" strike="noStrike">
                <a:solidFill>
                  <a:srgbClr val="000000"/>
                </a:solidFill>
                <a:latin typeface="Arial Unicode MS"/>
                <a:ea typeface="Arial Unicode MS"/>
              </a:rPr>
              <a:t>The Linux kernel file.</a:t>
            </a:r>
            <a:endParaRPr b="0" lang="en-US" sz="2800" spc="-1" strike="noStrike">
              <a:solidFill>
                <a:srgbClr val="000000"/>
              </a:solidFill>
              <a:latin typeface="Calibri"/>
            </a:endParaRPr>
          </a:p>
          <a:p>
            <a:pPr algn="just">
              <a:lnSpc>
                <a:spcPct val="90000"/>
              </a:lnSpc>
              <a:spcBef>
                <a:spcPts val="1001"/>
              </a:spcBef>
              <a:buNone/>
              <a:tabLst>
                <a:tab algn="l" pos="0"/>
              </a:tabLst>
            </a:pPr>
            <a:endParaRPr b="0" lang="en-US" sz="2800" spc="-1" strike="noStrike">
              <a:solidFill>
                <a:srgbClr val="000000"/>
              </a:solidFill>
              <a:latin typeface="Calibri"/>
            </a:endParaRPr>
          </a:p>
          <a:p>
            <a:pPr algn="just">
              <a:lnSpc>
                <a:spcPct val="90000"/>
              </a:lnSpc>
              <a:spcBef>
                <a:spcPts val="1001"/>
              </a:spcBef>
              <a:buNone/>
              <a:tabLst>
                <a:tab algn="l" pos="0"/>
              </a:tabLst>
            </a:pPr>
            <a:r>
              <a:rPr b="1" lang="en-US" sz="2800" spc="-1" strike="noStrike">
                <a:solidFill>
                  <a:srgbClr val="000000"/>
                </a:solidFill>
                <a:latin typeface="Arial Unicode MS"/>
                <a:ea typeface="Arial Unicode MS"/>
              </a:rPr>
              <a:t>Device Files:</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/dev/hda </a:t>
            </a:r>
            <a:r>
              <a:rPr b="1" lang="en-US" sz="2800" spc="-1" strike="noStrike">
                <a:solidFill>
                  <a:srgbClr val="000000"/>
                </a:solidFill>
                <a:latin typeface="Arial Unicode MS"/>
                <a:ea typeface="Arial Unicode MS"/>
              </a:rPr>
              <a:t>–</a:t>
            </a:r>
            <a:r>
              <a:rPr b="0" lang="en-US" sz="2800" spc="-1" strike="noStrike">
                <a:solidFill>
                  <a:srgbClr val="000000"/>
                </a:solidFill>
                <a:latin typeface="Arial Unicode MS"/>
                <a:ea typeface="Arial Unicode MS"/>
              </a:rPr>
              <a:t> Device file for the first IDE HDD.</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/dev/hdc </a:t>
            </a:r>
            <a:r>
              <a:rPr b="1" lang="en-US" sz="2800" spc="-1" strike="noStrike">
                <a:solidFill>
                  <a:srgbClr val="000000"/>
                </a:solidFill>
                <a:latin typeface="Arial Unicode MS"/>
                <a:ea typeface="Arial Unicode MS"/>
              </a:rPr>
              <a:t>– </a:t>
            </a:r>
            <a:r>
              <a:rPr b="0" lang="en-US" sz="2800" spc="-1" strike="noStrike">
                <a:solidFill>
                  <a:srgbClr val="000000"/>
                </a:solidFill>
                <a:latin typeface="Arial Unicode MS"/>
                <a:ea typeface="Arial Unicode MS"/>
              </a:rPr>
              <a:t>A pseudo-device that output garbage output is redirected to /dev/null.</a:t>
            </a: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p:txBody>
      </p:sp>
      <p:pic>
        <p:nvPicPr>
          <p:cNvPr id="265" name="Picture 3" descr=""/>
          <p:cNvPicPr/>
          <p:nvPr/>
        </p:nvPicPr>
        <p:blipFill>
          <a:blip r:embed="rId1"/>
          <a:stretch/>
        </p:blipFill>
        <p:spPr>
          <a:xfrm>
            <a:off x="10885680" y="472680"/>
            <a:ext cx="1018080" cy="540000"/>
          </a:xfrm>
          <a:prstGeom prst="rect">
            <a:avLst/>
          </a:prstGeom>
          <a:ln w="0">
            <a:noFill/>
          </a:ln>
        </p:spPr>
      </p:pic>
      <p:sp>
        <p:nvSpPr>
          <p:cNvPr id="266" name="TextBox 4"/>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838080" y="18432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Directories </a:t>
            </a:r>
            <a:endParaRPr b="0" lang="en-US" sz="3800" spc="-1" strike="noStrike">
              <a:solidFill>
                <a:srgbClr val="000000"/>
              </a:solidFill>
              <a:latin typeface="Calibri"/>
            </a:endParaRPr>
          </a:p>
        </p:txBody>
      </p:sp>
      <p:sp>
        <p:nvSpPr>
          <p:cNvPr id="268" name="PlaceHolder 2"/>
          <p:cNvSpPr>
            <a:spLocks noGrp="1"/>
          </p:cNvSpPr>
          <p:nvPr>
            <p:ph/>
          </p:nvPr>
        </p:nvSpPr>
        <p:spPr>
          <a:xfrm>
            <a:off x="838080" y="1152720"/>
            <a:ext cx="10515240" cy="4934880"/>
          </a:xfrm>
          <a:prstGeom prst="rect">
            <a:avLst/>
          </a:prstGeom>
          <a:noFill/>
          <a:ln w="0">
            <a:noFill/>
          </a:ln>
        </p:spPr>
        <p:txBody>
          <a:bodyPr anchor="t">
            <a:noAutofit/>
          </a:bodyPr>
          <a:p>
            <a:pPr algn="just">
              <a:lnSpc>
                <a:spcPct val="90000"/>
              </a:lnSpc>
              <a:spcBef>
                <a:spcPts val="1001"/>
              </a:spcBef>
              <a:buNone/>
              <a:tabLst>
                <a:tab algn="l" pos="0"/>
              </a:tabLst>
            </a:pPr>
            <a:r>
              <a:rPr b="1" lang="en-US" sz="1800" spc="-1" strike="noStrike">
                <a:solidFill>
                  <a:srgbClr val="000000"/>
                </a:solidFill>
                <a:latin typeface="Arial Unicode MS"/>
                <a:ea typeface="Arial Unicode MS"/>
              </a:rPr>
              <a:t>System Configuration Files:</a:t>
            </a:r>
            <a:endParaRPr b="0" lang="en-US" sz="1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1800" spc="-1" strike="noStrike">
                <a:solidFill>
                  <a:srgbClr val="000000"/>
                </a:solidFill>
                <a:latin typeface="Arial Unicode MS"/>
                <a:ea typeface="Arial Unicode MS"/>
              </a:rPr>
              <a:t>/etc/bashrc – It is used by bash shell that contains system defaults and aliases.</a:t>
            </a:r>
            <a:endParaRPr b="0" lang="en-US" sz="1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1800" spc="-1" strike="noStrike">
                <a:solidFill>
                  <a:srgbClr val="000000"/>
                </a:solidFill>
                <a:latin typeface="Arial Unicode MS"/>
                <a:ea typeface="Arial Unicode MS"/>
              </a:rPr>
              <a:t>/etc/crontab – A shell script to run specified commands on a predefined time interval.</a:t>
            </a:r>
            <a:endParaRPr b="0" lang="en-US" sz="1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1800" spc="-1" strike="noStrike">
                <a:solidFill>
                  <a:srgbClr val="000000"/>
                </a:solidFill>
                <a:latin typeface="Arial Unicode MS"/>
                <a:ea typeface="Arial Unicode MS"/>
              </a:rPr>
              <a:t>/etc/exports – It contains information on the file system available on the network.</a:t>
            </a:r>
            <a:endParaRPr b="0" lang="en-US" sz="1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1800" spc="-1" strike="noStrike">
                <a:solidFill>
                  <a:srgbClr val="000000"/>
                </a:solidFill>
                <a:latin typeface="Arial Unicode MS"/>
                <a:ea typeface="Arial Unicode MS"/>
              </a:rPr>
              <a:t>/etc/fstab – Information of the Disk Drive and their mount point.</a:t>
            </a:r>
            <a:endParaRPr b="0" lang="en-US" sz="1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1800" spc="-1" strike="noStrike">
                <a:solidFill>
                  <a:srgbClr val="000000"/>
                </a:solidFill>
                <a:latin typeface="Arial Unicode MS"/>
                <a:ea typeface="Arial Unicode MS"/>
              </a:rPr>
              <a:t>/etc/group – It is a text file to define Information of Security Group.</a:t>
            </a:r>
            <a:endParaRPr b="0" lang="en-US" sz="1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1800" spc="-1" strike="noStrike">
                <a:solidFill>
                  <a:srgbClr val="000000"/>
                </a:solidFill>
                <a:latin typeface="Arial Unicode MS"/>
                <a:ea typeface="Arial Unicode MS"/>
              </a:rPr>
              <a:t>/etc/grub.conf – It is the grub bootloader configuration file.</a:t>
            </a:r>
            <a:endParaRPr b="0" lang="en-US" sz="1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1800" spc="-1" strike="noStrike">
                <a:solidFill>
                  <a:srgbClr val="000000"/>
                </a:solidFill>
                <a:latin typeface="Arial Unicode MS"/>
                <a:ea typeface="Arial Unicode MS"/>
              </a:rPr>
              <a:t>/etc/init.d – Service startup Script.</a:t>
            </a:r>
            <a:endParaRPr b="0" lang="en-US" sz="1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1800" spc="-1" strike="noStrike">
                <a:solidFill>
                  <a:srgbClr val="000000"/>
                </a:solidFill>
                <a:latin typeface="Arial Unicode MS"/>
                <a:ea typeface="Arial Unicode MS"/>
              </a:rPr>
              <a:t>/etc/lilo.conf – It contains lilo bootloader configuration file.</a:t>
            </a:r>
            <a:endParaRPr b="0" lang="en-US" sz="1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1800" spc="-1" strike="noStrike">
                <a:solidFill>
                  <a:srgbClr val="000000"/>
                </a:solidFill>
                <a:latin typeface="Arial Unicode MS"/>
                <a:ea typeface="Arial Unicode MS"/>
              </a:rPr>
              <a:t>/etc/hosts – Information of IP and corresponding hostnames.</a:t>
            </a:r>
            <a:endParaRPr b="0" lang="en-US" sz="1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1800" spc="-1" strike="noStrike">
                <a:solidFill>
                  <a:srgbClr val="000000"/>
                </a:solidFill>
                <a:latin typeface="Arial Unicode MS"/>
                <a:ea typeface="Arial Unicode MS"/>
              </a:rPr>
              <a:t>/etc/hosts.allow – It contains a list of hosts allowed accessing services on the local machine.</a:t>
            </a:r>
            <a:endParaRPr b="0" lang="en-US" sz="1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1800" spc="-1" strike="noStrike">
                <a:solidFill>
                  <a:srgbClr val="000000"/>
                </a:solidFill>
                <a:latin typeface="Arial Unicode MS"/>
                <a:ea typeface="Arial Unicode MS"/>
              </a:rPr>
              <a:t>/etc/host.deny – List of hosts denied to access services on the local machine.</a:t>
            </a:r>
            <a:endParaRPr b="0" lang="en-US" sz="1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1800" spc="-1" strike="noStrike">
                <a:solidFill>
                  <a:srgbClr val="000000"/>
                </a:solidFill>
                <a:latin typeface="Arial Unicode MS"/>
                <a:ea typeface="Arial Unicode MS"/>
              </a:rPr>
              <a:t>/etc/inittab – INIT process and their interaction at the various run level.</a:t>
            </a:r>
            <a:endParaRPr b="0" lang="en-US" sz="1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1800" spc="-1" strike="noStrike">
                <a:solidFill>
                  <a:srgbClr val="000000"/>
                </a:solidFill>
                <a:latin typeface="Arial Unicode MS"/>
                <a:ea typeface="Arial Unicode MS"/>
              </a:rPr>
              <a:t>/etc/issue – Allows editing the pre-login message.</a:t>
            </a:r>
            <a:endParaRPr b="0" lang="en-US" sz="1800" spc="-1" strike="noStrike">
              <a:solidFill>
                <a:srgbClr val="000000"/>
              </a:solidFill>
              <a:latin typeface="Calibri"/>
            </a:endParaRPr>
          </a:p>
          <a:p>
            <a:pPr>
              <a:lnSpc>
                <a:spcPct val="90000"/>
              </a:lnSpc>
              <a:spcBef>
                <a:spcPts val="1001"/>
              </a:spcBef>
              <a:buNone/>
              <a:tabLst>
                <a:tab algn="l" pos="0"/>
              </a:tabLst>
            </a:pPr>
            <a:endParaRPr b="0" lang="en-US" sz="1800" spc="-1" strike="noStrike">
              <a:solidFill>
                <a:srgbClr val="000000"/>
              </a:solidFill>
              <a:latin typeface="Calibri"/>
            </a:endParaRPr>
          </a:p>
          <a:p>
            <a:pPr>
              <a:lnSpc>
                <a:spcPct val="90000"/>
              </a:lnSpc>
              <a:spcBef>
                <a:spcPts val="1001"/>
              </a:spcBef>
              <a:buNone/>
              <a:tabLst>
                <a:tab algn="l" pos="0"/>
              </a:tabLst>
            </a:pPr>
            <a:endParaRPr b="0" lang="en-US" sz="1800" spc="-1" strike="noStrike">
              <a:solidFill>
                <a:srgbClr val="000000"/>
              </a:solidFill>
              <a:latin typeface="Calibri"/>
            </a:endParaRPr>
          </a:p>
        </p:txBody>
      </p:sp>
      <p:pic>
        <p:nvPicPr>
          <p:cNvPr id="269" name="Picture 3" descr=""/>
          <p:cNvPicPr/>
          <p:nvPr/>
        </p:nvPicPr>
        <p:blipFill>
          <a:blip r:embed="rId1"/>
          <a:stretch/>
        </p:blipFill>
        <p:spPr>
          <a:xfrm>
            <a:off x="10885680" y="472680"/>
            <a:ext cx="1018080" cy="540000"/>
          </a:xfrm>
          <a:prstGeom prst="rect">
            <a:avLst/>
          </a:prstGeom>
          <a:ln w="0">
            <a:noFill/>
          </a:ln>
        </p:spPr>
      </p:pic>
      <p:sp>
        <p:nvSpPr>
          <p:cNvPr id="270" name="TextBox 4"/>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838080" y="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Directories </a:t>
            </a:r>
            <a:endParaRPr b="0" lang="en-US" sz="3800" spc="-1" strike="noStrike">
              <a:solidFill>
                <a:srgbClr val="000000"/>
              </a:solidFill>
              <a:latin typeface="Calibri"/>
            </a:endParaRPr>
          </a:p>
        </p:txBody>
      </p:sp>
      <p:sp>
        <p:nvSpPr>
          <p:cNvPr id="272" name="PlaceHolder 2"/>
          <p:cNvSpPr>
            <a:spLocks noGrp="1"/>
          </p:cNvSpPr>
          <p:nvPr>
            <p:ph/>
          </p:nvPr>
        </p:nvSpPr>
        <p:spPr>
          <a:xfrm>
            <a:off x="838080" y="1012680"/>
            <a:ext cx="10515240" cy="4934880"/>
          </a:xfrm>
          <a:prstGeom prst="rect">
            <a:avLst/>
          </a:prstGeom>
          <a:noFill/>
          <a:ln w="0">
            <a:noFill/>
          </a:ln>
        </p:spPr>
        <p:txBody>
          <a:bodyPr anchor="t">
            <a:noAutofit/>
          </a:bodyPr>
          <a:p>
            <a:pPr>
              <a:lnSpc>
                <a:spcPct val="90000"/>
              </a:lnSpc>
              <a:spcBef>
                <a:spcPts val="1001"/>
              </a:spcBef>
              <a:buNone/>
              <a:tabLst>
                <a:tab algn="l" pos="0"/>
              </a:tabLst>
            </a:pPr>
            <a:r>
              <a:rPr b="1" lang="en-US" sz="1800" spc="-1" strike="noStrike">
                <a:solidFill>
                  <a:srgbClr val="000000"/>
                </a:solidFill>
                <a:latin typeface="Arial Unicode MS"/>
                <a:ea typeface="Arial Unicode MS"/>
              </a:rPr>
              <a:t>System Configuration Files:</a:t>
            </a:r>
            <a:endParaRPr b="0" lang="en-US" sz="1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1800" spc="-1" strike="noStrike">
                <a:solidFill>
                  <a:srgbClr val="000000"/>
                </a:solidFill>
                <a:latin typeface="Arial Unicode MS"/>
                <a:ea typeface="Arial Unicode MS"/>
              </a:rPr>
              <a:t>/etc/modules.conf – It contains the configuration files for the system modules.</a:t>
            </a:r>
            <a:endParaRPr b="0" lang="en-US" sz="1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1800" spc="-1" strike="noStrike">
                <a:solidFill>
                  <a:srgbClr val="000000"/>
                </a:solidFill>
                <a:latin typeface="Arial Unicode MS"/>
                <a:ea typeface="Arial Unicode MS"/>
              </a:rPr>
              <a:t>/etc/motd – It contains the message of the day.</a:t>
            </a:r>
            <a:endParaRPr b="0" lang="en-US" sz="1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1800" spc="-1" strike="noStrike">
                <a:solidFill>
                  <a:srgbClr val="000000"/>
                </a:solidFill>
                <a:latin typeface="Arial Unicode MS"/>
                <a:ea typeface="Arial Unicode MS"/>
              </a:rPr>
              <a:t>/etc/mtab – Currently mounted blocks information.</a:t>
            </a:r>
            <a:endParaRPr b="0" lang="en-US" sz="1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1800" spc="-1" strike="noStrike">
                <a:solidFill>
                  <a:srgbClr val="000000"/>
                </a:solidFill>
                <a:latin typeface="Arial Unicode MS"/>
                <a:ea typeface="Arial Unicode MS"/>
              </a:rPr>
              <a:t>/etc/passwd – It contains username, password of the system, users in a shadow file.</a:t>
            </a:r>
            <a:endParaRPr b="0" lang="en-US" sz="1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1800" spc="-1" strike="noStrike">
                <a:solidFill>
                  <a:srgbClr val="000000"/>
                </a:solidFill>
                <a:latin typeface="Arial Unicode MS"/>
                <a:ea typeface="Arial Unicode MS"/>
              </a:rPr>
              <a:t>/etc/printcap – It contains printer Information.</a:t>
            </a:r>
            <a:endParaRPr b="0" lang="en-US" sz="1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1800" spc="-1" strike="noStrike">
                <a:solidFill>
                  <a:srgbClr val="000000"/>
                </a:solidFill>
                <a:latin typeface="Arial Unicode MS"/>
                <a:ea typeface="Arial Unicode MS"/>
              </a:rPr>
              <a:t>/etc/profile – Bash shell defaults.</a:t>
            </a:r>
            <a:endParaRPr b="0" lang="en-US" sz="1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1800" spc="-1" strike="noStrike">
                <a:solidFill>
                  <a:srgbClr val="000000"/>
                </a:solidFill>
                <a:latin typeface="Arial Unicode MS"/>
                <a:ea typeface="Arial Unicode MS"/>
              </a:rPr>
              <a:t>/etc/profile.d –  It contains other scripts like application scripts, executed after login.</a:t>
            </a:r>
            <a:endParaRPr b="0" lang="en-US" sz="1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1800" spc="-1" strike="noStrike">
                <a:solidFill>
                  <a:srgbClr val="000000"/>
                </a:solidFill>
                <a:latin typeface="Arial Unicode MS"/>
                <a:ea typeface="Arial Unicode MS"/>
              </a:rPr>
              <a:t>/etc/rc.d – It avoids script duplication.</a:t>
            </a:r>
            <a:endParaRPr b="0" lang="en-US" sz="1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1800" spc="-1" strike="noStrike">
                <a:solidFill>
                  <a:srgbClr val="000000"/>
                </a:solidFill>
                <a:latin typeface="Arial Unicode MS"/>
                <a:ea typeface="Arial Unicode MS"/>
              </a:rPr>
              <a:t>/etc/rc.d/init.d – Run Level Initialisation Script.</a:t>
            </a:r>
            <a:endParaRPr b="0" lang="en-US" sz="1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1800" spc="-1" strike="noStrike">
                <a:solidFill>
                  <a:srgbClr val="000000"/>
                </a:solidFill>
                <a:latin typeface="Arial Unicode MS"/>
                <a:ea typeface="Arial Unicode MS"/>
              </a:rPr>
              <a:t>/etc/resolv.conf – DNS being used by System.</a:t>
            </a:r>
            <a:endParaRPr b="0" lang="en-US" sz="1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1800" spc="-1" strike="noStrike">
                <a:solidFill>
                  <a:srgbClr val="000000"/>
                </a:solidFill>
                <a:latin typeface="Arial Unicode MS"/>
                <a:ea typeface="Arial Unicode MS"/>
              </a:rPr>
              <a:t>/etc/security – It contains the name of terminals where root login is possible.</a:t>
            </a:r>
            <a:endParaRPr b="0" lang="en-US" sz="1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1800" spc="-1" strike="noStrike">
                <a:solidFill>
                  <a:srgbClr val="000000"/>
                </a:solidFill>
                <a:latin typeface="Arial Unicode MS"/>
                <a:ea typeface="Arial Unicode MS"/>
              </a:rPr>
              <a:t>/etc/skel – Script that initiates new user home directory.</a:t>
            </a:r>
            <a:endParaRPr b="0" lang="en-US" sz="1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1800" spc="-1" strike="noStrike">
                <a:solidFill>
                  <a:srgbClr val="000000"/>
                </a:solidFill>
                <a:latin typeface="Arial Unicode MS"/>
                <a:ea typeface="Arial Unicode MS"/>
              </a:rPr>
              <a:t>/etc/termcap – An ASCII file that defines the behavior of different types of the terminal.</a:t>
            </a:r>
            <a:endParaRPr b="0" lang="en-US" sz="1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1800" spc="-1" strike="noStrike">
                <a:solidFill>
                  <a:srgbClr val="000000"/>
                </a:solidFill>
                <a:latin typeface="Arial Unicode MS"/>
                <a:ea typeface="Arial Unicode MS"/>
              </a:rPr>
              <a:t>/etc/X11 –  Directory tree contains all the conf files for the X-window System.</a:t>
            </a:r>
            <a:endParaRPr b="0" lang="en-US" sz="1800" spc="-1" strike="noStrike">
              <a:solidFill>
                <a:srgbClr val="000000"/>
              </a:solidFill>
              <a:latin typeface="Calibri"/>
            </a:endParaRPr>
          </a:p>
          <a:p>
            <a:pPr>
              <a:lnSpc>
                <a:spcPct val="90000"/>
              </a:lnSpc>
              <a:spcBef>
                <a:spcPts val="1001"/>
              </a:spcBef>
              <a:buNone/>
              <a:tabLst>
                <a:tab algn="l" pos="0"/>
              </a:tabLst>
            </a:pPr>
            <a:endParaRPr b="0" lang="en-US" sz="1800" spc="-1" strike="noStrike">
              <a:solidFill>
                <a:srgbClr val="000000"/>
              </a:solidFill>
              <a:latin typeface="Calibri"/>
            </a:endParaRPr>
          </a:p>
        </p:txBody>
      </p:sp>
      <p:pic>
        <p:nvPicPr>
          <p:cNvPr id="273" name="Picture 3" descr=""/>
          <p:cNvPicPr/>
          <p:nvPr/>
        </p:nvPicPr>
        <p:blipFill>
          <a:blip r:embed="rId1"/>
          <a:stretch/>
        </p:blipFill>
        <p:spPr>
          <a:xfrm>
            <a:off x="10885680" y="472680"/>
            <a:ext cx="1018080" cy="540000"/>
          </a:xfrm>
          <a:prstGeom prst="rect">
            <a:avLst/>
          </a:prstGeom>
          <a:ln w="0">
            <a:noFill/>
          </a:ln>
        </p:spPr>
      </p:pic>
      <p:sp>
        <p:nvSpPr>
          <p:cNvPr id="274" name="TextBox 4"/>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title"/>
          </p:nvPr>
        </p:nvSpPr>
        <p:spPr>
          <a:xfrm>
            <a:off x="838080" y="36504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Directories </a:t>
            </a:r>
            <a:endParaRPr b="0" lang="en-US" sz="3800" spc="-1" strike="noStrike">
              <a:solidFill>
                <a:srgbClr val="000000"/>
              </a:solidFill>
              <a:latin typeface="Calibri"/>
            </a:endParaRPr>
          </a:p>
        </p:txBody>
      </p:sp>
      <p:sp>
        <p:nvSpPr>
          <p:cNvPr id="276" name="PlaceHolder 2"/>
          <p:cNvSpPr>
            <a:spLocks noGrp="1"/>
          </p:cNvSpPr>
          <p:nvPr>
            <p:ph/>
          </p:nvPr>
        </p:nvSpPr>
        <p:spPr>
          <a:xfrm>
            <a:off x="838080" y="1614960"/>
            <a:ext cx="10515240" cy="4934880"/>
          </a:xfrm>
          <a:prstGeom prst="rect">
            <a:avLst/>
          </a:prstGeom>
          <a:noFill/>
          <a:ln w="0">
            <a:noFill/>
          </a:ln>
        </p:spPr>
        <p:txBody>
          <a:bodyPr anchor="t">
            <a:normAutofit/>
          </a:bodyPr>
          <a:p>
            <a:pPr algn="just">
              <a:lnSpc>
                <a:spcPct val="90000"/>
              </a:lnSpc>
              <a:spcBef>
                <a:spcPts val="1001"/>
              </a:spcBef>
              <a:buNone/>
              <a:tabLst>
                <a:tab algn="l" pos="0"/>
              </a:tabLst>
            </a:pPr>
            <a:r>
              <a:rPr b="1" lang="en-US" sz="2800" spc="-1" strike="noStrike">
                <a:solidFill>
                  <a:srgbClr val="000000"/>
                </a:solidFill>
                <a:latin typeface="Arial Unicode MS"/>
                <a:ea typeface="Arial Unicode MS"/>
              </a:rPr>
              <a:t>User Related Files:</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/usr/bin – It contains most </a:t>
            </a:r>
            <a:r>
              <a:rPr b="0" lang="en-US" sz="2800" spc="-1" strike="noStrike">
                <a:solidFill>
                  <a:srgbClr val="000000"/>
                </a:solidFill>
                <a:latin typeface="Arial Unicode MS"/>
                <a:ea typeface="Arial Unicode MS"/>
              </a:rPr>
              <a:t>of the executable files.</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/usr/bin/X11 – Symbolic </a:t>
            </a:r>
            <a:r>
              <a:rPr b="0" lang="en-US" sz="2800" spc="-1" strike="noStrike">
                <a:solidFill>
                  <a:srgbClr val="000000"/>
                </a:solidFill>
                <a:latin typeface="Arial Unicode MS"/>
                <a:ea typeface="Arial Unicode MS"/>
              </a:rPr>
              <a:t>link of /usr/bin.</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/usr/include – It contains </a:t>
            </a:r>
            <a:r>
              <a:rPr b="0" lang="en-US" sz="2800" spc="-1" strike="noStrike">
                <a:solidFill>
                  <a:srgbClr val="000000"/>
                </a:solidFill>
                <a:latin typeface="Arial Unicode MS"/>
                <a:ea typeface="Arial Unicode MS"/>
              </a:rPr>
              <a:t>standard include files used </a:t>
            </a:r>
            <a:r>
              <a:rPr b="0" lang="en-US" sz="2800" spc="-1" strike="noStrike">
                <a:solidFill>
                  <a:srgbClr val="000000"/>
                </a:solidFill>
                <a:latin typeface="Arial Unicode MS"/>
                <a:ea typeface="Arial Unicode MS"/>
              </a:rPr>
              <a:t>by C program.</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/usr/share – It contains </a:t>
            </a:r>
            <a:r>
              <a:rPr b="0" lang="en-US" sz="2800" spc="-1" strike="noStrike">
                <a:solidFill>
                  <a:srgbClr val="000000"/>
                </a:solidFill>
                <a:latin typeface="Arial Unicode MS"/>
                <a:ea typeface="Arial Unicode MS"/>
              </a:rPr>
              <a:t>architecture independent </a:t>
            </a:r>
            <a:r>
              <a:rPr b="0" lang="en-US" sz="2800" spc="-1" strike="noStrike">
                <a:solidFill>
                  <a:srgbClr val="000000"/>
                </a:solidFill>
                <a:latin typeface="Arial Unicode MS"/>
                <a:ea typeface="Arial Unicode MS"/>
              </a:rPr>
              <a:t>shareable text files.</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/usr/lib – It contains object </a:t>
            </a:r>
            <a:r>
              <a:rPr b="0" lang="en-US" sz="2800" spc="-1" strike="noStrike">
                <a:solidFill>
                  <a:srgbClr val="000000"/>
                </a:solidFill>
                <a:latin typeface="Arial Unicode MS"/>
                <a:ea typeface="Arial Unicode MS"/>
              </a:rPr>
              <a:t>files and libraries.</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/usr/sbin – It contains </a:t>
            </a:r>
            <a:r>
              <a:rPr b="0" lang="en-US" sz="2800" spc="-1" strike="noStrike">
                <a:solidFill>
                  <a:srgbClr val="000000"/>
                </a:solidFill>
                <a:latin typeface="Arial Unicode MS"/>
                <a:ea typeface="Arial Unicode MS"/>
              </a:rPr>
              <a:t>commands for Super User, </a:t>
            </a:r>
            <a:r>
              <a:rPr b="0" lang="en-US" sz="2800" spc="-1" strike="noStrike">
                <a:solidFill>
                  <a:srgbClr val="000000"/>
                </a:solidFill>
                <a:latin typeface="Arial Unicode MS"/>
                <a:ea typeface="Arial Unicode MS"/>
              </a:rPr>
              <a:t>for System Administration.</a:t>
            </a: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p:txBody>
      </p:sp>
      <p:pic>
        <p:nvPicPr>
          <p:cNvPr id="277" name="Picture 3" descr=""/>
          <p:cNvPicPr/>
          <p:nvPr/>
        </p:nvPicPr>
        <p:blipFill>
          <a:blip r:embed="rId1"/>
          <a:stretch/>
        </p:blipFill>
        <p:spPr>
          <a:xfrm>
            <a:off x="10885680" y="472680"/>
            <a:ext cx="1018080" cy="540000"/>
          </a:xfrm>
          <a:prstGeom prst="rect">
            <a:avLst/>
          </a:prstGeom>
          <a:ln w="0">
            <a:noFill/>
          </a:ln>
        </p:spPr>
      </p:pic>
      <p:sp>
        <p:nvSpPr>
          <p:cNvPr id="278" name="TextBox 4"/>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title"/>
          </p:nvPr>
        </p:nvSpPr>
        <p:spPr>
          <a:xfrm>
            <a:off x="838080" y="18432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Directories </a:t>
            </a:r>
            <a:endParaRPr b="0" lang="en-US" sz="3800" spc="-1" strike="noStrike">
              <a:solidFill>
                <a:srgbClr val="000000"/>
              </a:solidFill>
              <a:latin typeface="Calibri"/>
            </a:endParaRPr>
          </a:p>
        </p:txBody>
      </p:sp>
      <p:sp>
        <p:nvSpPr>
          <p:cNvPr id="280" name="PlaceHolder 2"/>
          <p:cNvSpPr>
            <a:spLocks noGrp="1"/>
          </p:cNvSpPr>
          <p:nvPr>
            <p:ph/>
          </p:nvPr>
        </p:nvSpPr>
        <p:spPr>
          <a:xfrm>
            <a:off x="838080" y="1419120"/>
            <a:ext cx="10515240" cy="4934880"/>
          </a:xfrm>
          <a:prstGeom prst="rect">
            <a:avLst/>
          </a:prstGeom>
          <a:noFill/>
          <a:ln w="0">
            <a:noFill/>
          </a:ln>
        </p:spPr>
        <p:txBody>
          <a:bodyPr anchor="t">
            <a:normAutofit fontScale="79000"/>
          </a:bodyPr>
          <a:p>
            <a:pPr algn="just">
              <a:lnSpc>
                <a:spcPct val="90000"/>
              </a:lnSpc>
              <a:spcBef>
                <a:spcPts val="1001"/>
              </a:spcBef>
              <a:buNone/>
              <a:tabLst>
                <a:tab algn="l" pos="0"/>
              </a:tabLst>
            </a:pPr>
            <a:r>
              <a:rPr b="1" lang="en-US" sz="2800" spc="-1" strike="noStrike">
                <a:solidFill>
                  <a:srgbClr val="000000"/>
                </a:solidFill>
                <a:latin typeface="Arial Unicode MS"/>
                <a:ea typeface="Arial Unicode MS"/>
              </a:rPr>
              <a:t>Virtual and Pseudo Process Related Files:</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/proc/cpuinfo – CPU Information</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/proc/filesystems – It keeps the useful info about the processes that are running currently.</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/proc/interrupts – it keeps the information about the number of interrupts per IRQ.</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/proc/ioports – Contains all the Input and Output addresses used by devices on the server.</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/proc/meminfo –  It reports the memory usage information.</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/proc/modules – Currently using kernel module.</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/proc/mount – Mounted File-system Information.</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/proc/stat –  It displays the detailed statistics of the current system.</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/proc/swaps –  It contains swap file information.</a:t>
            </a: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p:txBody>
      </p:sp>
      <p:pic>
        <p:nvPicPr>
          <p:cNvPr id="281" name="Picture 3" descr=""/>
          <p:cNvPicPr/>
          <p:nvPr/>
        </p:nvPicPr>
        <p:blipFill>
          <a:blip r:embed="rId1"/>
          <a:stretch/>
        </p:blipFill>
        <p:spPr>
          <a:xfrm>
            <a:off x="10885680" y="472680"/>
            <a:ext cx="1018080" cy="540000"/>
          </a:xfrm>
          <a:prstGeom prst="rect">
            <a:avLst/>
          </a:prstGeom>
          <a:ln w="0">
            <a:noFill/>
          </a:ln>
        </p:spPr>
      </p:pic>
      <p:sp>
        <p:nvSpPr>
          <p:cNvPr id="282" name="TextBox 4"/>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838080" y="36504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Directories </a:t>
            </a:r>
            <a:endParaRPr b="0" lang="en-US" sz="3800" spc="-1" strike="noStrike">
              <a:solidFill>
                <a:srgbClr val="000000"/>
              </a:solidFill>
              <a:latin typeface="Calibri"/>
            </a:endParaRPr>
          </a:p>
        </p:txBody>
      </p:sp>
      <p:sp>
        <p:nvSpPr>
          <p:cNvPr id="284" name="PlaceHolder 2"/>
          <p:cNvSpPr>
            <a:spLocks noGrp="1"/>
          </p:cNvSpPr>
          <p:nvPr>
            <p:ph/>
          </p:nvPr>
        </p:nvSpPr>
        <p:spPr>
          <a:xfrm>
            <a:off x="838080" y="1614960"/>
            <a:ext cx="10515240" cy="4934880"/>
          </a:xfrm>
          <a:prstGeom prst="rect">
            <a:avLst/>
          </a:prstGeom>
          <a:noFill/>
          <a:ln w="0">
            <a:noFill/>
          </a:ln>
        </p:spPr>
        <p:txBody>
          <a:bodyPr anchor="t">
            <a:normAutofit/>
          </a:bodyPr>
          <a:p>
            <a:pPr>
              <a:lnSpc>
                <a:spcPct val="90000"/>
              </a:lnSpc>
              <a:spcBef>
                <a:spcPts val="1001"/>
              </a:spcBef>
              <a:buNone/>
              <a:tabLst>
                <a:tab algn="l" pos="0"/>
              </a:tabLst>
            </a:pPr>
            <a:r>
              <a:rPr b="1" lang="en-US" sz="2800" spc="-1" strike="noStrike">
                <a:solidFill>
                  <a:srgbClr val="000000"/>
                </a:solidFill>
                <a:latin typeface="Arial Unicode MS"/>
                <a:ea typeface="Arial Unicode MS"/>
              </a:rPr>
              <a:t>Version Information File: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/version </a:t>
            </a:r>
            <a:r>
              <a:rPr b="1" lang="en-US" sz="2800" spc="-1" strike="noStrike">
                <a:solidFill>
                  <a:srgbClr val="000000"/>
                </a:solidFill>
                <a:latin typeface="Arial Unicode MS"/>
                <a:ea typeface="Arial Unicode MS"/>
              </a:rPr>
              <a:t>–</a:t>
            </a:r>
            <a:r>
              <a:rPr b="0" lang="en-US" sz="2800" spc="-1" strike="noStrike">
                <a:solidFill>
                  <a:srgbClr val="000000"/>
                </a:solidFill>
                <a:latin typeface="Arial Unicode MS"/>
                <a:ea typeface="Arial Unicode MS"/>
              </a:rPr>
              <a:t> It displays the Linux version information.</a:t>
            </a: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r>
              <a:rPr b="1" lang="en-US" sz="2800" spc="-1" strike="noStrike">
                <a:solidFill>
                  <a:srgbClr val="000000"/>
                </a:solidFill>
                <a:latin typeface="Arial Unicode MS"/>
                <a:ea typeface="Arial Unicode MS"/>
              </a:rPr>
              <a:t>Log Files: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/var/log/lastlog – It stores user last login info.</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/var/log/messages – It has all the global system messages.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/var/log/wtmp – It keeps a history of login and logout information.</a:t>
            </a: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p:txBody>
      </p:sp>
      <p:pic>
        <p:nvPicPr>
          <p:cNvPr id="285" name="Picture 3" descr=""/>
          <p:cNvPicPr/>
          <p:nvPr/>
        </p:nvPicPr>
        <p:blipFill>
          <a:blip r:embed="rId1"/>
          <a:stretch/>
        </p:blipFill>
        <p:spPr>
          <a:xfrm>
            <a:off x="10885680" y="472680"/>
            <a:ext cx="1018080" cy="540000"/>
          </a:xfrm>
          <a:prstGeom prst="rect">
            <a:avLst/>
          </a:prstGeom>
          <a:ln w="0">
            <a:noFill/>
          </a:ln>
        </p:spPr>
      </p:pic>
      <p:sp>
        <p:nvSpPr>
          <p:cNvPr id="286" name="TextBox 4"/>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title"/>
          </p:nvPr>
        </p:nvSpPr>
        <p:spPr>
          <a:xfrm>
            <a:off x="1041840" y="47268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Linux File Names</a:t>
            </a:r>
            <a:endParaRPr b="0" lang="en-US" sz="3800" spc="-1" strike="noStrike">
              <a:solidFill>
                <a:srgbClr val="000000"/>
              </a:solidFill>
              <a:latin typeface="Calibri"/>
            </a:endParaRPr>
          </a:p>
        </p:txBody>
      </p:sp>
      <p:sp>
        <p:nvSpPr>
          <p:cNvPr id="288"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File names on Linux are </a:t>
            </a:r>
            <a:r>
              <a:rPr b="0" lang="en-US" sz="2800" spc="-1" strike="noStrike">
                <a:solidFill>
                  <a:srgbClr val="000000"/>
                </a:solidFill>
                <a:latin typeface="Arial Unicode MS"/>
                <a:ea typeface="Arial Unicode MS"/>
              </a:rPr>
              <a:t>case sensitive. </a:t>
            </a:r>
            <a:br>
              <a:rPr sz="2800"/>
            </a:br>
            <a:r>
              <a:rPr b="0" lang="en-US" sz="2800" spc="-1" strike="noStrike">
                <a:solidFill>
                  <a:srgbClr val="000000"/>
                </a:solidFill>
                <a:latin typeface="Arial Unicode MS"/>
                <a:ea typeface="Arial Unicode MS"/>
              </a:rPr>
              <a:t>– So are commands </a:t>
            </a:r>
            <a:r>
              <a:rPr b="0" lang="en-US" sz="2800" spc="-1" strike="noStrike">
                <a:solidFill>
                  <a:srgbClr val="000000"/>
                </a:solidFill>
                <a:latin typeface="Arial Unicode MS"/>
                <a:ea typeface="Arial Unicode MS"/>
              </a:rPr>
              <a:t>because these are just </a:t>
            </a:r>
            <a:r>
              <a:rPr b="0" lang="en-US" sz="2800" spc="-1" strike="noStrike">
                <a:solidFill>
                  <a:srgbClr val="000000"/>
                </a:solidFill>
                <a:latin typeface="Arial Unicode MS"/>
                <a:ea typeface="Arial Unicode MS"/>
              </a:rPr>
              <a:t>executable files! </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Linux file names don’t </a:t>
            </a:r>
            <a:r>
              <a:rPr b="0" lang="en-US" sz="2800" spc="-1" strike="noStrike">
                <a:solidFill>
                  <a:srgbClr val="000000"/>
                </a:solidFill>
                <a:latin typeface="Arial Unicode MS"/>
                <a:ea typeface="Arial Unicode MS"/>
              </a:rPr>
              <a:t>have dot extensions like </a:t>
            </a:r>
            <a:r>
              <a:rPr b="0" lang="en-US" sz="2800" spc="-1" strike="noStrike">
                <a:solidFill>
                  <a:srgbClr val="000000"/>
                </a:solidFill>
                <a:latin typeface="Arial Unicode MS"/>
                <a:ea typeface="Arial Unicode MS"/>
              </a:rPr>
              <a:t>Windows. </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A file name starting with a </a:t>
            </a:r>
            <a:r>
              <a:rPr b="0" lang="en-US" sz="2800" spc="-1" strike="noStrike">
                <a:solidFill>
                  <a:srgbClr val="000000"/>
                </a:solidFill>
                <a:latin typeface="Arial Unicode MS"/>
                <a:ea typeface="Arial Unicode MS"/>
              </a:rPr>
              <a:t>period (.) is called a </a:t>
            </a:r>
            <a:r>
              <a:rPr b="0" lang="en-US" sz="2800" spc="-1" strike="noStrike">
                <a:solidFill>
                  <a:srgbClr val="000000"/>
                </a:solidFill>
                <a:latin typeface="Arial Unicode MS"/>
                <a:ea typeface="Arial Unicode MS"/>
              </a:rPr>
              <a:t>hidden file and isn’t </a:t>
            </a:r>
            <a:r>
              <a:rPr b="0" lang="en-US" sz="2800" spc="-1" strike="noStrike">
                <a:solidFill>
                  <a:srgbClr val="000000"/>
                </a:solidFill>
                <a:latin typeface="Arial Unicode MS"/>
                <a:ea typeface="Arial Unicode MS"/>
              </a:rPr>
              <a:t>displayed in a standard </a:t>
            </a:r>
            <a:r>
              <a:rPr b="0" lang="en-US" sz="2800" spc="-1" strike="noStrike">
                <a:solidFill>
                  <a:srgbClr val="000000"/>
                </a:solidFill>
                <a:latin typeface="Arial Unicode MS"/>
                <a:ea typeface="Arial Unicode MS"/>
              </a:rPr>
              <a:t>directory listing. </a:t>
            </a:r>
            <a:endParaRPr b="0" lang="en-US" sz="2800" spc="-1" strike="noStrike">
              <a:solidFill>
                <a:srgbClr val="000000"/>
              </a:solidFill>
              <a:latin typeface="Calibri"/>
            </a:endParaRPr>
          </a:p>
        </p:txBody>
      </p:sp>
      <p:pic>
        <p:nvPicPr>
          <p:cNvPr id="289" name="Picture 3" descr=""/>
          <p:cNvPicPr/>
          <p:nvPr/>
        </p:nvPicPr>
        <p:blipFill>
          <a:blip r:embed="rId1"/>
          <a:stretch/>
        </p:blipFill>
        <p:spPr>
          <a:xfrm>
            <a:off x="10885680" y="472680"/>
            <a:ext cx="1018080" cy="540000"/>
          </a:xfrm>
          <a:prstGeom prst="rect">
            <a:avLst/>
          </a:prstGeom>
          <a:ln w="0">
            <a:noFill/>
          </a:ln>
        </p:spPr>
      </p:pic>
      <p:sp>
        <p:nvSpPr>
          <p:cNvPr id="290" name="TextBox 5"/>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title"/>
          </p:nvPr>
        </p:nvSpPr>
        <p:spPr>
          <a:xfrm>
            <a:off x="944640" y="206280"/>
            <a:ext cx="10515240" cy="1325160"/>
          </a:xfrm>
          <a:prstGeom prst="rect">
            <a:avLst/>
          </a:prstGeom>
          <a:noFill/>
          <a:ln w="0">
            <a:noFill/>
          </a:ln>
        </p:spPr>
        <p:txBody>
          <a:bodyPr anchor="ctr">
            <a:normAutofit/>
          </a:bodyPr>
          <a:p>
            <a:pPr>
              <a:lnSpc>
                <a:spcPct val="90000"/>
              </a:lnSpc>
              <a:buNone/>
            </a:pPr>
            <a:r>
              <a:rPr b="0" lang="en-US" sz="3600" spc="-1" strike="noStrike">
                <a:solidFill>
                  <a:srgbClr val="000000"/>
                </a:solidFill>
                <a:latin typeface="Arial Unicode MS"/>
                <a:ea typeface="Arial Unicode MS"/>
              </a:rPr>
              <a:t>Linux Shell Commands</a:t>
            </a:r>
            <a:endParaRPr b="0" lang="en-US" sz="3600" spc="-1" strike="noStrike">
              <a:solidFill>
                <a:srgbClr val="000000"/>
              </a:solidFill>
              <a:latin typeface="Calibri"/>
            </a:endParaRPr>
          </a:p>
        </p:txBody>
      </p:sp>
      <p:pic>
        <p:nvPicPr>
          <p:cNvPr id="292" name="Content Placeholder 6" descr=""/>
          <p:cNvPicPr/>
          <p:nvPr/>
        </p:nvPicPr>
        <p:blipFill>
          <a:blip r:embed="rId1"/>
          <a:stretch/>
        </p:blipFill>
        <p:spPr>
          <a:xfrm>
            <a:off x="6172200" y="1143000"/>
            <a:ext cx="5633280" cy="5113440"/>
          </a:xfrm>
          <a:prstGeom prst="rect">
            <a:avLst/>
          </a:prstGeom>
          <a:ln w="0">
            <a:noFill/>
          </a:ln>
        </p:spPr>
      </p:pic>
      <p:sp>
        <p:nvSpPr>
          <p:cNvPr id="293" name="PlaceHolder 2"/>
          <p:cNvSpPr>
            <a:spLocks noGrp="1"/>
          </p:cNvSpPr>
          <p:nvPr>
            <p:ph/>
          </p:nvPr>
        </p:nvSpPr>
        <p:spPr>
          <a:xfrm>
            <a:off x="730080" y="1143000"/>
            <a:ext cx="5213520" cy="212868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1700" spc="-1" strike="noStrike">
                <a:solidFill>
                  <a:srgbClr val="000000"/>
                </a:solidFill>
                <a:latin typeface="Arial Unicode MS"/>
                <a:ea typeface="Arial Unicode MS"/>
              </a:rPr>
              <a:t>A shell command can be internal/built-in or </a:t>
            </a:r>
            <a:r>
              <a:rPr b="0" lang="en-US" sz="1700" spc="-1" strike="noStrike">
                <a:solidFill>
                  <a:srgbClr val="000000"/>
                </a:solidFill>
                <a:latin typeface="Arial Unicode MS"/>
                <a:ea typeface="Arial Unicode MS"/>
              </a:rPr>
              <a:t>External </a:t>
            </a:r>
            <a:endParaRPr b="0" lang="en-US" sz="17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1700" spc="-1" strike="noStrike">
                <a:solidFill>
                  <a:srgbClr val="000000"/>
                </a:solidFill>
                <a:latin typeface="Arial Unicode MS"/>
                <a:ea typeface="Arial Unicode MS"/>
              </a:rPr>
              <a:t>The code to execute an internal command </a:t>
            </a:r>
            <a:r>
              <a:rPr b="0" lang="en-US" sz="1700" spc="-1" strike="noStrike">
                <a:solidFill>
                  <a:srgbClr val="000000"/>
                </a:solidFill>
                <a:latin typeface="Arial Unicode MS"/>
                <a:ea typeface="Arial Unicode MS"/>
              </a:rPr>
              <a:t>is part of the shell process, e.g., cd, dot, </a:t>
            </a:r>
            <a:r>
              <a:rPr b="0" lang="en-US" sz="1700" spc="-1" strike="noStrike">
                <a:solidFill>
                  <a:srgbClr val="000000"/>
                </a:solidFill>
                <a:latin typeface="Arial Unicode MS"/>
                <a:ea typeface="Arial Unicode MS"/>
              </a:rPr>
              <a:t>echo, pwd. </a:t>
            </a:r>
            <a:endParaRPr b="0" lang="en-US" sz="17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1700" spc="-1" strike="noStrike">
                <a:solidFill>
                  <a:srgbClr val="000000"/>
                </a:solidFill>
                <a:latin typeface="Arial Unicode MS"/>
                <a:ea typeface="Arial Unicode MS"/>
              </a:rPr>
              <a:t>The code to process an external command </a:t>
            </a:r>
            <a:r>
              <a:rPr b="0" lang="en-US" sz="1700" spc="-1" strike="noStrike">
                <a:solidFill>
                  <a:srgbClr val="000000"/>
                </a:solidFill>
                <a:latin typeface="Arial Unicode MS"/>
                <a:ea typeface="Arial Unicode MS"/>
              </a:rPr>
              <a:t>resides in a file in the form of a binary </a:t>
            </a:r>
            <a:r>
              <a:rPr b="0" lang="en-US" sz="1700" spc="-1" strike="noStrike">
                <a:solidFill>
                  <a:srgbClr val="000000"/>
                </a:solidFill>
                <a:latin typeface="Arial Unicode MS"/>
                <a:ea typeface="Arial Unicode MS"/>
              </a:rPr>
              <a:t>executable program file or a shell script, </a:t>
            </a:r>
            <a:r>
              <a:rPr b="0" lang="en-US" sz="1700" spc="-1" strike="noStrike">
                <a:solidFill>
                  <a:srgbClr val="000000"/>
                </a:solidFill>
                <a:latin typeface="Arial Unicode MS"/>
                <a:ea typeface="Arial Unicode MS"/>
              </a:rPr>
              <a:t>e.g., cat, ls, mkdir, more. </a:t>
            </a:r>
            <a:endParaRPr b="0" lang="en-US" sz="17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1700" spc="-1" strike="noStrike">
                <a:solidFill>
                  <a:srgbClr val="000000"/>
                </a:solidFill>
                <a:latin typeface="Arial Unicode MS"/>
                <a:ea typeface="Arial Unicode MS"/>
              </a:rPr>
              <a:t>The general syntax of a shell command is  </a:t>
            </a:r>
            <a:r>
              <a:rPr b="1" lang="en-US" sz="1700" spc="-1" strike="noStrike">
                <a:solidFill>
                  <a:srgbClr val="000000"/>
                </a:solidFill>
                <a:latin typeface="Arial Unicode MS"/>
                <a:ea typeface="Arial Unicode MS"/>
              </a:rPr>
              <a:t>command [option(s)] [argument(s)] </a:t>
            </a:r>
            <a:endParaRPr b="0" lang="en-US" sz="17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1700" spc="-1" strike="noStrike">
                <a:solidFill>
                  <a:srgbClr val="000000"/>
                </a:solidFill>
                <a:latin typeface="Arial Unicode MS"/>
                <a:ea typeface="Arial Unicode MS"/>
              </a:rPr>
              <a:t>After reading the command the shell </a:t>
            </a:r>
            <a:r>
              <a:rPr b="0" lang="en-US" sz="1700" spc="-1" strike="noStrike">
                <a:solidFill>
                  <a:srgbClr val="000000"/>
                </a:solidFill>
                <a:latin typeface="Arial Unicode MS"/>
                <a:ea typeface="Arial Unicode MS"/>
              </a:rPr>
              <a:t>determines whether the command is </a:t>
            </a:r>
            <a:r>
              <a:rPr b="0" lang="en-US" sz="1700" spc="-1" strike="noStrike">
                <a:solidFill>
                  <a:srgbClr val="000000"/>
                </a:solidFill>
                <a:latin typeface="Arial Unicode MS"/>
                <a:ea typeface="Arial Unicode MS"/>
              </a:rPr>
              <a:t>internal or external </a:t>
            </a:r>
            <a:endParaRPr b="0" lang="en-US" sz="17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1700" spc="-1" strike="noStrike">
                <a:solidFill>
                  <a:srgbClr val="000000"/>
                </a:solidFill>
                <a:latin typeface="Arial Unicode MS"/>
                <a:ea typeface="Arial Unicode MS"/>
              </a:rPr>
              <a:t>It processes all internal commands by </a:t>
            </a:r>
            <a:r>
              <a:rPr b="0" lang="en-US" sz="1700" spc="-1" strike="noStrike">
                <a:solidFill>
                  <a:srgbClr val="000000"/>
                </a:solidFill>
                <a:latin typeface="Arial Unicode MS"/>
                <a:ea typeface="Arial Unicode MS"/>
              </a:rPr>
              <a:t>using the corresponding code segments </a:t>
            </a:r>
            <a:r>
              <a:rPr b="0" lang="en-US" sz="1700" spc="-1" strike="noStrike">
                <a:solidFill>
                  <a:srgbClr val="000000"/>
                </a:solidFill>
                <a:latin typeface="Arial Unicode MS"/>
                <a:ea typeface="Arial Unicode MS"/>
              </a:rPr>
              <a:t>that are within its own code </a:t>
            </a:r>
            <a:endParaRPr b="0" lang="en-US" sz="17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1700" spc="-1" strike="noStrike">
                <a:solidFill>
                  <a:srgbClr val="000000"/>
                </a:solidFill>
                <a:latin typeface="Arial Unicode MS"/>
                <a:ea typeface="Arial Unicode MS"/>
              </a:rPr>
              <a:t>To execute an external command, it </a:t>
            </a:r>
            <a:r>
              <a:rPr b="0" lang="en-US" sz="1700" spc="-1" strike="noStrike">
                <a:solidFill>
                  <a:srgbClr val="000000"/>
                </a:solidFill>
                <a:latin typeface="Arial Unicode MS"/>
                <a:ea typeface="Arial Unicode MS"/>
              </a:rPr>
              <a:t>searches the command in the search path. </a:t>
            </a:r>
            <a:r>
              <a:rPr b="0" lang="en-US" sz="1700" spc="-1" strike="noStrike">
                <a:solidFill>
                  <a:srgbClr val="000000"/>
                </a:solidFill>
                <a:latin typeface="Arial Unicode MS"/>
                <a:ea typeface="Arial Unicode MS"/>
              </a:rPr>
              <a:t>Directories names stored in the PATH </a:t>
            </a:r>
            <a:r>
              <a:rPr b="0" lang="en-US" sz="1700" spc="-1" strike="noStrike">
                <a:solidFill>
                  <a:srgbClr val="000000"/>
                </a:solidFill>
                <a:latin typeface="Arial Unicode MS"/>
                <a:ea typeface="Arial Unicode MS"/>
              </a:rPr>
              <a:t>variable. [echo $PATH]</a:t>
            </a:r>
            <a:endParaRPr b="0" lang="en-US" sz="1700" spc="-1" strike="noStrike">
              <a:solidFill>
                <a:srgbClr val="000000"/>
              </a:solidFill>
              <a:latin typeface="Calibri"/>
            </a:endParaRPr>
          </a:p>
        </p:txBody>
      </p:sp>
      <p:pic>
        <p:nvPicPr>
          <p:cNvPr id="294" name="Picture 5" descr=""/>
          <p:cNvPicPr/>
          <p:nvPr/>
        </p:nvPicPr>
        <p:blipFill>
          <a:blip r:embed="rId2"/>
          <a:stretch/>
        </p:blipFill>
        <p:spPr>
          <a:xfrm>
            <a:off x="10885680" y="472680"/>
            <a:ext cx="1018080" cy="540000"/>
          </a:xfrm>
          <a:prstGeom prst="rect">
            <a:avLst/>
          </a:prstGeom>
          <a:ln w="0">
            <a:noFill/>
          </a:ln>
        </p:spPr>
      </p:pic>
      <p:sp>
        <p:nvSpPr>
          <p:cNvPr id="295" name="TextBox 7"/>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1169280" y="445680"/>
            <a:ext cx="10515240" cy="1325160"/>
          </a:xfrm>
          <a:prstGeom prst="rect">
            <a:avLst/>
          </a:prstGeom>
          <a:noFill/>
          <a:ln w="0">
            <a:noFill/>
          </a:ln>
        </p:spPr>
        <p:txBody>
          <a:bodyPr anchor="ctr">
            <a:normAutofit/>
          </a:bodyPr>
          <a:p>
            <a:pPr>
              <a:lnSpc>
                <a:spcPct val="90000"/>
              </a:lnSpc>
              <a:buNone/>
            </a:pPr>
            <a:r>
              <a:rPr b="0" lang="en-US" sz="4200" spc="-1" strike="noStrike">
                <a:solidFill>
                  <a:srgbClr val="000000"/>
                </a:solidFill>
                <a:latin typeface="Arial Unicode MS"/>
                <a:ea typeface="Arial Unicode MS"/>
              </a:rPr>
              <a:t>Interacting with Linux </a:t>
            </a:r>
            <a:endParaRPr b="0" lang="en-US" sz="4200" spc="-1" strike="noStrike">
              <a:solidFill>
                <a:srgbClr val="000000"/>
              </a:solidFill>
              <a:latin typeface="Calibri"/>
            </a:endParaRPr>
          </a:p>
        </p:txBody>
      </p:sp>
      <p:sp>
        <p:nvSpPr>
          <p:cNvPr id="182" name="PlaceHolder 2"/>
          <p:cNvSpPr>
            <a:spLocks noGrp="1"/>
          </p:cNvSpPr>
          <p:nvPr>
            <p:ph/>
          </p:nvPr>
        </p:nvSpPr>
        <p:spPr>
          <a:xfrm>
            <a:off x="1169280" y="1466280"/>
            <a:ext cx="5157360" cy="823680"/>
          </a:xfrm>
          <a:prstGeom prst="rect">
            <a:avLst/>
          </a:prstGeom>
          <a:noFill/>
          <a:ln w="0">
            <a:noFill/>
          </a:ln>
        </p:spPr>
        <p:txBody>
          <a:bodyPr anchor="b">
            <a:normAutofit/>
          </a:bodyPr>
          <a:p>
            <a:pPr>
              <a:lnSpc>
                <a:spcPct val="90000"/>
              </a:lnSpc>
              <a:spcBef>
                <a:spcPts val="1001"/>
              </a:spcBef>
              <a:buNone/>
              <a:tabLst>
                <a:tab algn="l" pos="0"/>
              </a:tabLst>
            </a:pPr>
            <a:r>
              <a:rPr b="1" lang="en-US" sz="2800" spc="-1" strike="noStrike">
                <a:solidFill>
                  <a:srgbClr val="000000"/>
                </a:solidFill>
                <a:latin typeface="Arial Unicode MS"/>
                <a:ea typeface="Arial Unicode MS"/>
              </a:rPr>
              <a:t>GUI</a:t>
            </a:r>
            <a:endParaRPr b="0" lang="en-US" sz="2800" spc="-1" strike="noStrike">
              <a:solidFill>
                <a:srgbClr val="000000"/>
              </a:solidFill>
              <a:latin typeface="Calibri"/>
            </a:endParaRPr>
          </a:p>
        </p:txBody>
      </p:sp>
      <p:sp>
        <p:nvSpPr>
          <p:cNvPr id="183" name="PlaceHolder 3"/>
          <p:cNvSpPr>
            <a:spLocks noGrp="1"/>
          </p:cNvSpPr>
          <p:nvPr>
            <p:ph/>
          </p:nvPr>
        </p:nvSpPr>
        <p:spPr>
          <a:xfrm>
            <a:off x="944640" y="2577960"/>
            <a:ext cx="5157360" cy="3684240"/>
          </a:xfrm>
          <a:prstGeom prst="rect">
            <a:avLst/>
          </a:prstGeom>
          <a:noFill/>
          <a:ln w="0">
            <a:noFill/>
          </a:ln>
        </p:spPr>
        <p:txBody>
          <a:bodyPr anchor="t">
            <a:normAutofit/>
          </a:bodyPr>
          <a:p>
            <a:pPr marL="285840" indent="-28584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KDE</a:t>
            </a:r>
            <a:endParaRPr b="0" lang="en-US" sz="2400" spc="-1" strike="noStrike">
              <a:solidFill>
                <a:srgbClr val="000000"/>
              </a:solidFill>
              <a:latin typeface="Calibri"/>
            </a:endParaRPr>
          </a:p>
          <a:p>
            <a:pPr marL="285840" indent="-28584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GNOME</a:t>
            </a:r>
            <a:endParaRPr b="0" lang="en-US" sz="2400" spc="-1" strike="noStrike">
              <a:solidFill>
                <a:srgbClr val="000000"/>
              </a:solidFill>
              <a:latin typeface="Calibri"/>
            </a:endParaRPr>
          </a:p>
          <a:p>
            <a:pPr marL="285840" indent="-28584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XFCE</a:t>
            </a:r>
            <a:endParaRPr b="0" lang="en-US" sz="2400" spc="-1" strike="noStrike">
              <a:solidFill>
                <a:srgbClr val="000000"/>
              </a:solidFill>
              <a:latin typeface="Calibri"/>
            </a:endParaRPr>
          </a:p>
          <a:p>
            <a:pPr marL="285840" indent="-28584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LXDE</a:t>
            </a:r>
            <a:endParaRPr b="0" lang="en-US" sz="2400" spc="-1" strike="noStrike">
              <a:solidFill>
                <a:srgbClr val="000000"/>
              </a:solidFill>
              <a:latin typeface="Calibri"/>
            </a:endParaRPr>
          </a:p>
          <a:p>
            <a:pPr marL="285840" indent="-28584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MATE</a:t>
            </a:r>
            <a:endParaRPr b="0" lang="en-US" sz="2400" spc="-1" strike="noStrike">
              <a:solidFill>
                <a:srgbClr val="000000"/>
              </a:solidFill>
              <a:latin typeface="Calibri"/>
            </a:endParaRPr>
          </a:p>
          <a:p>
            <a:pPr>
              <a:lnSpc>
                <a:spcPct val="90000"/>
              </a:lnSpc>
              <a:spcBef>
                <a:spcPts val="1001"/>
              </a:spcBef>
              <a:buNone/>
            </a:pPr>
            <a:endParaRPr b="0" lang="en-US" sz="2400" spc="-1" strike="noStrike">
              <a:solidFill>
                <a:srgbClr val="000000"/>
              </a:solidFill>
              <a:latin typeface="Calibri"/>
            </a:endParaRPr>
          </a:p>
        </p:txBody>
      </p:sp>
      <p:sp>
        <p:nvSpPr>
          <p:cNvPr id="184" name="PlaceHolder 4"/>
          <p:cNvSpPr>
            <a:spLocks noGrp="1"/>
          </p:cNvSpPr>
          <p:nvPr>
            <p:ph/>
          </p:nvPr>
        </p:nvSpPr>
        <p:spPr>
          <a:xfrm>
            <a:off x="6327000" y="1466280"/>
            <a:ext cx="5182920" cy="823680"/>
          </a:xfrm>
          <a:prstGeom prst="rect">
            <a:avLst/>
          </a:prstGeom>
          <a:noFill/>
          <a:ln w="0">
            <a:noFill/>
          </a:ln>
        </p:spPr>
        <p:txBody>
          <a:bodyPr anchor="b">
            <a:normAutofit fontScale="97000"/>
          </a:bodyPr>
          <a:p>
            <a:pPr>
              <a:lnSpc>
                <a:spcPct val="90000"/>
              </a:lnSpc>
              <a:spcBef>
                <a:spcPts val="1001"/>
              </a:spcBef>
              <a:buNone/>
              <a:tabLst>
                <a:tab algn="l" pos="0"/>
              </a:tabLst>
            </a:pPr>
            <a:r>
              <a:rPr b="1" lang="en-US" sz="2800" spc="-1" strike="noStrike">
                <a:solidFill>
                  <a:srgbClr val="000000"/>
                </a:solidFill>
                <a:latin typeface="Arial Unicode MS"/>
                <a:ea typeface="Arial Unicode MS"/>
              </a:rPr>
              <a:t>Terminal (Command </a:t>
            </a:r>
            <a:r>
              <a:rPr b="1" lang="en-US" sz="2800" spc="-1" strike="noStrike">
                <a:solidFill>
                  <a:srgbClr val="000000"/>
                </a:solidFill>
                <a:latin typeface="Arial Unicode MS"/>
                <a:ea typeface="Arial Unicode MS"/>
              </a:rPr>
              <a:t>Line)</a:t>
            </a:r>
            <a:endParaRPr b="0" lang="en-US" sz="2800" spc="-1" strike="noStrike">
              <a:solidFill>
                <a:srgbClr val="000000"/>
              </a:solidFill>
              <a:latin typeface="Calibri"/>
            </a:endParaRPr>
          </a:p>
        </p:txBody>
      </p:sp>
      <p:sp>
        <p:nvSpPr>
          <p:cNvPr id="185" name="PlaceHolder 5"/>
          <p:cNvSpPr>
            <a:spLocks noGrp="1"/>
          </p:cNvSpPr>
          <p:nvPr>
            <p:ph/>
          </p:nvPr>
        </p:nvSpPr>
        <p:spPr>
          <a:xfrm>
            <a:off x="6102360" y="2577960"/>
            <a:ext cx="5182920" cy="3684240"/>
          </a:xfrm>
          <a:prstGeom prst="rect">
            <a:avLst/>
          </a:prstGeom>
          <a:noFill/>
          <a:ln w="0">
            <a:noFill/>
          </a:ln>
        </p:spPr>
        <p:txBody>
          <a:bodyPr anchor="t">
            <a:normAutofit fontScale="68000"/>
          </a:bodyPr>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Also called a shell</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Just like Windows MS DOS Linux also have a command line through which it can be operated.</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The Linux terminal is a text-based interface used to control a Linux computer. It's just one of the many tools provided to Linux users for accomplishing any given task, but it's widely considered the most efficient method available. Outside of writing code, it's certainly the most direct method possible.</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pic>
        <p:nvPicPr>
          <p:cNvPr id="186" name="Picture 9" descr=""/>
          <p:cNvPicPr/>
          <p:nvPr/>
        </p:nvPicPr>
        <p:blipFill>
          <a:blip r:embed="rId1"/>
          <a:stretch/>
        </p:blipFill>
        <p:spPr>
          <a:xfrm>
            <a:off x="10885680" y="472680"/>
            <a:ext cx="1018080" cy="540000"/>
          </a:xfrm>
          <a:prstGeom prst="rect">
            <a:avLst/>
          </a:prstGeom>
          <a:ln w="0">
            <a:noFill/>
          </a:ln>
        </p:spPr>
      </p:pic>
      <p:sp>
        <p:nvSpPr>
          <p:cNvPr id="187" name="TextBox 10"/>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title"/>
          </p:nvPr>
        </p:nvSpPr>
        <p:spPr>
          <a:xfrm>
            <a:off x="1097640" y="31356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Changing Directory </a:t>
            </a:r>
            <a:endParaRPr b="0" lang="en-US" sz="3800" spc="-1" strike="noStrike">
              <a:solidFill>
                <a:srgbClr val="000000"/>
              </a:solidFill>
              <a:latin typeface="Calibri"/>
            </a:endParaRPr>
          </a:p>
        </p:txBody>
      </p:sp>
      <p:sp>
        <p:nvSpPr>
          <p:cNvPr id="297" name="PlaceHolder 2"/>
          <p:cNvSpPr>
            <a:spLocks noGrp="1"/>
          </p:cNvSpPr>
          <p:nvPr>
            <p:ph/>
          </p:nvPr>
        </p:nvSpPr>
        <p:spPr>
          <a:xfrm>
            <a:off x="879480" y="1639080"/>
            <a:ext cx="10515240" cy="4350960"/>
          </a:xfrm>
          <a:prstGeom prst="rect">
            <a:avLst/>
          </a:prstGeom>
          <a:noFill/>
          <a:ln w="0">
            <a:noFill/>
          </a:ln>
        </p:spPr>
        <p:txBody>
          <a:bodyPr anchor="t">
            <a:normAutofit fontScale="77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The cd command is used to change the current working directory to a new one.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Two options: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Specify an absolute path name: </a:t>
            </a:r>
            <a:endParaRPr b="0" lang="en-US" sz="2800" spc="-1" strike="noStrike">
              <a:solidFill>
                <a:srgbClr val="000000"/>
              </a:solidFill>
              <a:latin typeface="Calibri"/>
            </a:endParaRPr>
          </a:p>
          <a:p>
            <a:pPr>
              <a:lnSpc>
                <a:spcPct val="90000"/>
              </a:lnSpc>
              <a:spcBef>
                <a:spcPts val="1001"/>
              </a:spcBef>
              <a:buNone/>
              <a:tabLst>
                <a:tab algn="l" pos="0"/>
              </a:tabLst>
            </a:pPr>
            <a:r>
              <a:rPr b="0" lang="en-US" sz="2800" spc="-1" strike="noStrike">
                <a:solidFill>
                  <a:srgbClr val="000000"/>
                </a:solidFill>
                <a:latin typeface="Arial Unicode MS"/>
                <a:ea typeface="Arial Unicode MS"/>
              </a:rPr>
              <a:t>   </a:t>
            </a:r>
            <a:r>
              <a:rPr b="0" lang="en-US" sz="2800" spc="-1" strike="noStrike">
                <a:solidFill>
                  <a:srgbClr val="000000"/>
                </a:solidFill>
                <a:latin typeface="Arial Unicode MS"/>
                <a:ea typeface="Arial Unicode MS"/>
              </a:rPr>
              <a:t>$ cd /home/bob/documents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Specify a relative path name: </a:t>
            </a:r>
            <a:endParaRPr b="0" lang="en-US" sz="2800" spc="-1" strike="noStrike">
              <a:solidFill>
                <a:srgbClr val="000000"/>
              </a:solidFill>
              <a:latin typeface="Calibri"/>
            </a:endParaRPr>
          </a:p>
          <a:p>
            <a:pPr>
              <a:lnSpc>
                <a:spcPct val="90000"/>
              </a:lnSpc>
              <a:spcBef>
                <a:spcPts val="1001"/>
              </a:spcBef>
              <a:buNone/>
              <a:tabLst>
                <a:tab algn="l" pos="0"/>
              </a:tabLst>
            </a:pPr>
            <a:r>
              <a:rPr b="0" lang="en-US" sz="2800" spc="-1" strike="noStrike">
                <a:solidFill>
                  <a:srgbClr val="000000"/>
                </a:solidFill>
                <a:latin typeface="Arial Unicode MS"/>
                <a:ea typeface="Arial Unicode MS"/>
              </a:rPr>
              <a:t>   </a:t>
            </a:r>
            <a:r>
              <a:rPr b="0" lang="en-US" sz="2800" spc="-1" strike="noStrike">
                <a:solidFill>
                  <a:srgbClr val="000000"/>
                </a:solidFill>
                <a:latin typeface="Arial Unicode MS"/>
                <a:ea typeface="Arial Unicode MS"/>
              </a:rPr>
              <a:t>$ cd documents </a:t>
            </a:r>
            <a:br>
              <a:rPr sz="2800"/>
            </a:br>
            <a:r>
              <a:rPr b="0" lang="en-US" sz="2800" spc="-1" strike="noStrike">
                <a:solidFill>
                  <a:srgbClr val="000000"/>
                </a:solidFill>
                <a:latin typeface="Arial Unicode MS"/>
                <a:ea typeface="Arial Unicode MS"/>
              </a:rPr>
              <a:t>   change to documents sub-directory located in present directory </a:t>
            </a:r>
            <a:endParaRPr b="0" lang="en-US" sz="2800" spc="-1" strike="noStrike">
              <a:solidFill>
                <a:srgbClr val="000000"/>
              </a:solidFill>
              <a:latin typeface="Calibri"/>
            </a:endParaRPr>
          </a:p>
          <a:p>
            <a:pPr>
              <a:lnSpc>
                <a:spcPct val="90000"/>
              </a:lnSpc>
              <a:spcBef>
                <a:spcPts val="1001"/>
              </a:spcBef>
              <a:buNone/>
              <a:tabLst>
                <a:tab algn="l" pos="0"/>
              </a:tabLst>
            </a:pPr>
            <a:r>
              <a:rPr b="0" lang="en-US" sz="2800" spc="-1" strike="noStrike">
                <a:solidFill>
                  <a:srgbClr val="000000"/>
                </a:solidFill>
                <a:latin typeface="Arial Unicode MS"/>
                <a:ea typeface="Arial Unicode MS"/>
              </a:rPr>
              <a:t>   </a:t>
            </a:r>
            <a:r>
              <a:rPr b="0" lang="en-US" sz="2800" spc="-1" strike="noStrike">
                <a:solidFill>
                  <a:srgbClr val="000000"/>
                </a:solidFill>
                <a:latin typeface="Arial Unicode MS"/>
                <a:ea typeface="Arial Unicode MS"/>
              </a:rPr>
              <a:t>$ cd ../databases  </a:t>
            </a:r>
            <a:br>
              <a:rPr sz="2800"/>
            </a:br>
            <a:r>
              <a:rPr b="0" lang="en-US" sz="2800" spc="-1" strike="noStrike">
                <a:solidFill>
                  <a:srgbClr val="000000"/>
                </a:solidFill>
                <a:latin typeface="Arial Unicode MS"/>
                <a:ea typeface="Arial Unicode MS"/>
              </a:rPr>
              <a:t>   change to databases sub-directory located in parent directory </a:t>
            </a:r>
            <a:endParaRPr b="0" lang="en-US" sz="2800" spc="-1" strike="noStrike">
              <a:solidFill>
                <a:srgbClr val="000000"/>
              </a:solidFill>
              <a:latin typeface="Calibri"/>
            </a:endParaRPr>
          </a:p>
          <a:p>
            <a:pPr>
              <a:lnSpc>
                <a:spcPct val="90000"/>
              </a:lnSpc>
              <a:spcBef>
                <a:spcPts val="1001"/>
              </a:spcBef>
              <a:buNone/>
              <a:tabLst>
                <a:tab algn="l" pos="0"/>
              </a:tabLst>
            </a:pPr>
            <a:r>
              <a:rPr b="0" lang="en-US" sz="2800" spc="-1" strike="noStrike">
                <a:solidFill>
                  <a:srgbClr val="000000"/>
                </a:solidFill>
                <a:latin typeface="Arial Unicode MS"/>
                <a:ea typeface="Arial Unicode MS"/>
              </a:rPr>
              <a:t>   </a:t>
            </a:r>
            <a:r>
              <a:rPr b="0" lang="en-US" sz="2800" spc="-1" strike="noStrike">
                <a:solidFill>
                  <a:srgbClr val="000000"/>
                </a:solidFill>
                <a:latin typeface="Arial Unicode MS"/>
                <a:ea typeface="Arial Unicode MS"/>
              </a:rPr>
              <a:t>$ cd ~ </a:t>
            </a:r>
            <a:br>
              <a:rPr sz="2800"/>
            </a:br>
            <a:r>
              <a:rPr b="0" lang="en-US" sz="2800" spc="-1" strike="noStrike">
                <a:solidFill>
                  <a:srgbClr val="000000"/>
                </a:solidFill>
                <a:latin typeface="Arial Unicode MS"/>
                <a:ea typeface="Arial Unicode MS"/>
              </a:rPr>
              <a:t>   change to user’s home directory</a:t>
            </a:r>
            <a:endParaRPr b="0" lang="en-US" sz="2800" spc="-1" strike="noStrike">
              <a:solidFill>
                <a:srgbClr val="000000"/>
              </a:solidFill>
              <a:latin typeface="Calibri"/>
            </a:endParaRPr>
          </a:p>
        </p:txBody>
      </p:sp>
      <p:pic>
        <p:nvPicPr>
          <p:cNvPr id="298" name="Picture 3" descr=""/>
          <p:cNvPicPr/>
          <p:nvPr/>
        </p:nvPicPr>
        <p:blipFill>
          <a:blip r:embed="rId1"/>
          <a:stretch/>
        </p:blipFill>
        <p:spPr>
          <a:xfrm>
            <a:off x="10885680" y="472680"/>
            <a:ext cx="1018080" cy="540000"/>
          </a:xfrm>
          <a:prstGeom prst="rect">
            <a:avLst/>
          </a:prstGeom>
          <a:ln w="0">
            <a:noFill/>
          </a:ln>
        </p:spPr>
      </p:pic>
      <p:sp>
        <p:nvSpPr>
          <p:cNvPr id="299" name="TextBox 5"/>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title"/>
          </p:nvPr>
        </p:nvSpPr>
        <p:spPr>
          <a:xfrm>
            <a:off x="1111320" y="50004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Managing Directory </a:t>
            </a:r>
            <a:endParaRPr b="0" lang="en-US" sz="3800" spc="-1" strike="noStrike">
              <a:solidFill>
                <a:srgbClr val="000000"/>
              </a:solidFill>
              <a:latin typeface="Calibri"/>
            </a:endParaRPr>
          </a:p>
        </p:txBody>
      </p:sp>
      <p:sp>
        <p:nvSpPr>
          <p:cNvPr id="301"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Use the mkdir command to create a new directory. </a:t>
            </a:r>
            <a:endParaRPr b="0" lang="en-US" sz="2800" spc="-1" strike="noStrike">
              <a:solidFill>
                <a:srgbClr val="000000"/>
              </a:solidFill>
              <a:latin typeface="Calibri"/>
            </a:endParaRPr>
          </a:p>
          <a:p>
            <a:pPr>
              <a:lnSpc>
                <a:spcPct val="90000"/>
              </a:lnSpc>
              <a:spcBef>
                <a:spcPts val="1001"/>
              </a:spcBef>
              <a:buNone/>
              <a:tabLst>
                <a:tab algn="l" pos="0"/>
              </a:tabLst>
            </a:pPr>
            <a:r>
              <a:rPr b="0" lang="en-US" sz="2800" spc="-1" strike="noStrike">
                <a:solidFill>
                  <a:srgbClr val="000000"/>
                </a:solidFill>
                <a:latin typeface="Arial Unicode MS"/>
                <a:ea typeface="Arial Unicode MS"/>
              </a:rPr>
              <a:t>   – </a:t>
            </a:r>
            <a:r>
              <a:rPr b="0" lang="en-US" sz="2800" spc="-1" strike="noStrike">
                <a:solidFill>
                  <a:srgbClr val="000000"/>
                </a:solidFill>
                <a:latin typeface="Arial Unicode MS"/>
                <a:ea typeface="Arial Unicode MS"/>
              </a:rPr>
              <a:t>$ mkdir test </a:t>
            </a:r>
            <a:endParaRPr b="0" lang="en-US" sz="2800" spc="-1" strike="noStrike">
              <a:solidFill>
                <a:srgbClr val="000000"/>
              </a:solidFill>
              <a:latin typeface="Calibri"/>
            </a:endParaRPr>
          </a:p>
          <a:p>
            <a:pPr>
              <a:lnSpc>
                <a:spcPct val="90000"/>
              </a:lnSpc>
              <a:spcBef>
                <a:spcPts val="1001"/>
              </a:spcBef>
              <a:buNone/>
              <a:tabLst>
                <a:tab algn="l" pos="0"/>
              </a:tabLst>
            </a:pPr>
            <a:r>
              <a:rPr b="0" lang="en-US" sz="2800" spc="-1" strike="noStrike">
                <a:solidFill>
                  <a:srgbClr val="000000"/>
                </a:solidFill>
                <a:latin typeface="Arial Unicode MS"/>
                <a:ea typeface="Arial Unicode MS"/>
              </a:rPr>
              <a:t>       • </a:t>
            </a:r>
            <a:r>
              <a:rPr b="0" lang="en-US" sz="2800" spc="-1" strike="noStrike">
                <a:solidFill>
                  <a:srgbClr val="000000"/>
                </a:solidFill>
                <a:latin typeface="Arial Unicode MS"/>
                <a:ea typeface="Arial Unicode MS"/>
              </a:rPr>
              <a:t>Creates a sub-directory called test in the present directory. </a:t>
            </a:r>
            <a:endParaRPr b="0" lang="en-US" sz="2800" spc="-1" strike="noStrike">
              <a:solidFill>
                <a:srgbClr val="000000"/>
              </a:solidFill>
              <a:latin typeface="Calibri"/>
            </a:endParaRPr>
          </a:p>
          <a:p>
            <a:pPr>
              <a:lnSpc>
                <a:spcPct val="90000"/>
              </a:lnSpc>
              <a:spcBef>
                <a:spcPts val="1001"/>
              </a:spcBef>
              <a:buNone/>
              <a:tabLst>
                <a:tab algn="l" pos="0"/>
              </a:tabLst>
            </a:pPr>
            <a:r>
              <a:rPr b="0" lang="en-US" sz="2800" spc="-1" strike="noStrike">
                <a:solidFill>
                  <a:srgbClr val="000000"/>
                </a:solidFill>
                <a:latin typeface="Arial Unicode MS"/>
                <a:ea typeface="Arial Unicode MS"/>
              </a:rPr>
              <a:t>   – </a:t>
            </a:r>
            <a:r>
              <a:rPr b="0" lang="en-US" sz="2800" spc="-1" strike="noStrike">
                <a:solidFill>
                  <a:srgbClr val="000000"/>
                </a:solidFill>
                <a:latin typeface="Arial Unicode MS"/>
                <a:ea typeface="Arial Unicode MS"/>
              </a:rPr>
              <a:t>$ mkdir /home/bob/test </a:t>
            </a:r>
            <a:endParaRPr b="0" lang="en-US" sz="2800" spc="-1" strike="noStrike">
              <a:solidFill>
                <a:srgbClr val="000000"/>
              </a:solidFill>
              <a:latin typeface="Calibri"/>
            </a:endParaRPr>
          </a:p>
          <a:p>
            <a:pPr>
              <a:lnSpc>
                <a:spcPct val="90000"/>
              </a:lnSpc>
              <a:spcBef>
                <a:spcPts val="1001"/>
              </a:spcBef>
              <a:buNone/>
              <a:tabLst>
                <a:tab algn="l" pos="0"/>
              </a:tabLst>
            </a:pPr>
            <a:r>
              <a:rPr b="0" lang="en-US" sz="2800" spc="-1" strike="noStrike">
                <a:solidFill>
                  <a:srgbClr val="000000"/>
                </a:solidFill>
                <a:latin typeface="Arial Unicode MS"/>
                <a:ea typeface="Arial Unicode MS"/>
              </a:rPr>
              <a:t>       • </a:t>
            </a:r>
            <a:r>
              <a:rPr b="0" lang="en-US" sz="2800" spc="-1" strike="noStrike">
                <a:solidFill>
                  <a:srgbClr val="000000"/>
                </a:solidFill>
                <a:latin typeface="Arial Unicode MS"/>
                <a:ea typeface="Arial Unicode MS"/>
              </a:rPr>
              <a:t>Creates a sub-directory called test in the /home/bob directory.</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Use the rmdir command to remove a directory. </a:t>
            </a:r>
            <a:endParaRPr b="0" lang="en-US" sz="2800" spc="-1" strike="noStrike">
              <a:solidFill>
                <a:srgbClr val="000000"/>
              </a:solidFill>
              <a:latin typeface="Calibri"/>
            </a:endParaRPr>
          </a:p>
          <a:p>
            <a:pPr>
              <a:lnSpc>
                <a:spcPct val="90000"/>
              </a:lnSpc>
              <a:spcBef>
                <a:spcPts val="1001"/>
              </a:spcBef>
              <a:buNone/>
              <a:tabLst>
                <a:tab algn="l" pos="0"/>
              </a:tabLst>
            </a:pPr>
            <a:r>
              <a:rPr b="0" lang="en-US" sz="2800" spc="-1" strike="noStrike">
                <a:solidFill>
                  <a:srgbClr val="000000"/>
                </a:solidFill>
                <a:latin typeface="Arial Unicode MS"/>
                <a:ea typeface="Arial Unicode MS"/>
              </a:rPr>
              <a:t>   – </a:t>
            </a:r>
            <a:r>
              <a:rPr b="0" lang="en-US" sz="2800" spc="-1" strike="noStrike">
                <a:solidFill>
                  <a:srgbClr val="000000"/>
                </a:solidFill>
                <a:latin typeface="Arial Unicode MS"/>
                <a:ea typeface="Arial Unicode MS"/>
              </a:rPr>
              <a:t>$ rmdir test</a:t>
            </a: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p:txBody>
      </p:sp>
      <p:pic>
        <p:nvPicPr>
          <p:cNvPr id="302" name="Picture 3" descr=""/>
          <p:cNvPicPr/>
          <p:nvPr/>
        </p:nvPicPr>
        <p:blipFill>
          <a:blip r:embed="rId1"/>
          <a:stretch/>
        </p:blipFill>
        <p:spPr>
          <a:xfrm>
            <a:off x="10885680" y="472680"/>
            <a:ext cx="1018080" cy="540000"/>
          </a:xfrm>
          <a:prstGeom prst="rect">
            <a:avLst/>
          </a:prstGeom>
          <a:ln w="0">
            <a:noFill/>
          </a:ln>
        </p:spPr>
      </p:pic>
      <p:sp>
        <p:nvSpPr>
          <p:cNvPr id="303" name="TextBox 5"/>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title"/>
          </p:nvPr>
        </p:nvSpPr>
        <p:spPr>
          <a:xfrm>
            <a:off x="1056600" y="56340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Creating Files</a:t>
            </a:r>
            <a:endParaRPr b="0" lang="en-US" sz="3800" spc="-1" strike="noStrike">
              <a:solidFill>
                <a:srgbClr val="000000"/>
              </a:solidFill>
              <a:latin typeface="Calibri"/>
            </a:endParaRPr>
          </a:p>
        </p:txBody>
      </p:sp>
      <p:sp>
        <p:nvSpPr>
          <p:cNvPr id="305"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Easy way to create an empty text file is to use the touch command. </a:t>
            </a:r>
            <a:endParaRPr b="0" lang="en-US" sz="2800" spc="-1" strike="noStrike">
              <a:solidFill>
                <a:srgbClr val="000000"/>
              </a:solidFill>
              <a:latin typeface="Calibri"/>
            </a:endParaRPr>
          </a:p>
          <a:p>
            <a:pPr>
              <a:lnSpc>
                <a:spcPct val="90000"/>
              </a:lnSpc>
              <a:spcBef>
                <a:spcPts val="1001"/>
              </a:spcBef>
              <a:buNone/>
              <a:tabLst>
                <a:tab algn="l" pos="0"/>
              </a:tabLst>
            </a:pPr>
            <a:r>
              <a:rPr b="0" lang="en-US" sz="2800" spc="-1" strike="noStrike">
                <a:solidFill>
                  <a:srgbClr val="000000"/>
                </a:solidFill>
                <a:latin typeface="Arial Unicode MS"/>
                <a:ea typeface="Arial Unicode MS"/>
              </a:rPr>
              <a:t>  – </a:t>
            </a:r>
            <a:r>
              <a:rPr b="0" lang="en-US" sz="2800" spc="-1" strike="noStrike">
                <a:solidFill>
                  <a:srgbClr val="000000"/>
                </a:solidFill>
                <a:latin typeface="Arial Unicode MS"/>
                <a:ea typeface="Arial Unicode MS"/>
              </a:rPr>
              <a:t>$ touch myfile.txt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You can also use one of the basic text editors to create a file. </a:t>
            </a:r>
            <a:endParaRPr b="0" lang="en-US" sz="2800" spc="-1" strike="noStrike">
              <a:solidFill>
                <a:srgbClr val="000000"/>
              </a:solidFill>
              <a:latin typeface="Calibri"/>
            </a:endParaRPr>
          </a:p>
          <a:p>
            <a:pPr>
              <a:lnSpc>
                <a:spcPct val="90000"/>
              </a:lnSpc>
              <a:spcBef>
                <a:spcPts val="1001"/>
              </a:spcBef>
              <a:buNone/>
              <a:tabLst>
                <a:tab algn="l" pos="0"/>
              </a:tabLst>
            </a:pPr>
            <a:r>
              <a:rPr b="0" lang="en-US" sz="2800" spc="-1" strike="noStrike">
                <a:solidFill>
                  <a:srgbClr val="000000"/>
                </a:solidFill>
                <a:latin typeface="Arial Unicode MS"/>
                <a:ea typeface="Arial Unicode MS"/>
              </a:rPr>
              <a:t>  – </a:t>
            </a:r>
            <a:r>
              <a:rPr b="0" lang="en-US" sz="2800" spc="-1" strike="noStrike">
                <a:solidFill>
                  <a:srgbClr val="000000"/>
                </a:solidFill>
                <a:latin typeface="Arial Unicode MS"/>
                <a:ea typeface="Arial Unicode MS"/>
              </a:rPr>
              <a:t>$ nano myfile.txt (recommended for beginners) </a:t>
            </a:r>
            <a:endParaRPr b="0" lang="en-US" sz="2800" spc="-1" strike="noStrike">
              <a:solidFill>
                <a:srgbClr val="000000"/>
              </a:solidFill>
              <a:latin typeface="Calibri"/>
            </a:endParaRPr>
          </a:p>
          <a:p>
            <a:pPr>
              <a:lnSpc>
                <a:spcPct val="90000"/>
              </a:lnSpc>
              <a:spcBef>
                <a:spcPts val="1001"/>
              </a:spcBef>
              <a:buNone/>
              <a:tabLst>
                <a:tab algn="l" pos="0"/>
              </a:tabLst>
            </a:pPr>
            <a:r>
              <a:rPr b="0" lang="en-US" sz="2800" spc="-1" strike="noStrike">
                <a:solidFill>
                  <a:srgbClr val="000000"/>
                </a:solidFill>
                <a:latin typeface="Arial Unicode MS"/>
                <a:ea typeface="Arial Unicode MS"/>
              </a:rPr>
              <a:t>  – </a:t>
            </a:r>
            <a:r>
              <a:rPr b="0" lang="en-US" sz="2800" spc="-1" strike="noStrike">
                <a:solidFill>
                  <a:srgbClr val="000000"/>
                </a:solidFill>
                <a:latin typeface="Arial Unicode MS"/>
                <a:ea typeface="Arial Unicode MS"/>
              </a:rPr>
              <a:t>$ vi myfile.txt</a:t>
            </a:r>
            <a:endParaRPr b="0" lang="en-US" sz="2800" spc="-1" strike="noStrike">
              <a:solidFill>
                <a:srgbClr val="000000"/>
              </a:solidFill>
              <a:latin typeface="Calibri"/>
            </a:endParaRPr>
          </a:p>
        </p:txBody>
      </p:sp>
      <p:pic>
        <p:nvPicPr>
          <p:cNvPr id="306" name="Picture 3" descr=""/>
          <p:cNvPicPr/>
          <p:nvPr/>
        </p:nvPicPr>
        <p:blipFill>
          <a:blip r:embed="rId1"/>
          <a:stretch/>
        </p:blipFill>
        <p:spPr>
          <a:xfrm>
            <a:off x="10885680" y="472680"/>
            <a:ext cx="1018080" cy="540000"/>
          </a:xfrm>
          <a:prstGeom prst="rect">
            <a:avLst/>
          </a:prstGeom>
          <a:ln w="0">
            <a:noFill/>
          </a:ln>
        </p:spPr>
      </p:pic>
      <p:sp>
        <p:nvSpPr>
          <p:cNvPr id="307" name="TextBox 5"/>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title"/>
          </p:nvPr>
        </p:nvSpPr>
        <p:spPr>
          <a:xfrm>
            <a:off x="1070280" y="53712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Viewing Files</a:t>
            </a:r>
            <a:endParaRPr b="0" lang="en-US" sz="3800" spc="-1" strike="noStrike">
              <a:solidFill>
                <a:srgbClr val="000000"/>
              </a:solidFill>
              <a:latin typeface="Calibri"/>
            </a:endParaRPr>
          </a:p>
        </p:txBody>
      </p:sp>
      <p:sp>
        <p:nvSpPr>
          <p:cNvPr id="309"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Linux provides a couple different tools to view the contents of text files. </a:t>
            </a:r>
            <a:endParaRPr b="0" lang="en-US" sz="2800" spc="-1" strike="noStrike">
              <a:solidFill>
                <a:srgbClr val="000000"/>
              </a:solidFill>
              <a:latin typeface="Calibri"/>
            </a:endParaRPr>
          </a:p>
          <a:p>
            <a:pPr>
              <a:lnSpc>
                <a:spcPct val="90000"/>
              </a:lnSpc>
              <a:spcBef>
                <a:spcPts val="1001"/>
              </a:spcBef>
              <a:buNone/>
              <a:tabLst>
                <a:tab algn="l" pos="0"/>
              </a:tabLst>
            </a:pPr>
            <a:r>
              <a:rPr b="0" lang="en-US" sz="2800" spc="-1" strike="noStrike">
                <a:solidFill>
                  <a:srgbClr val="000000"/>
                </a:solidFill>
                <a:latin typeface="Arial Unicode MS"/>
                <a:ea typeface="Arial Unicode MS"/>
              </a:rPr>
              <a:t>  – </a:t>
            </a:r>
            <a:r>
              <a:rPr b="0" lang="en-US" sz="2800" spc="-1" strike="noStrike">
                <a:solidFill>
                  <a:srgbClr val="000000"/>
                </a:solidFill>
                <a:latin typeface="Arial Unicode MS"/>
                <a:ea typeface="Arial Unicode MS"/>
              </a:rPr>
              <a:t>$ cat myfile.txt </a:t>
            </a:r>
            <a:endParaRPr b="0" lang="en-US" sz="2800" spc="-1" strike="noStrike">
              <a:solidFill>
                <a:srgbClr val="000000"/>
              </a:solidFill>
              <a:latin typeface="Calibri"/>
            </a:endParaRPr>
          </a:p>
          <a:p>
            <a:pPr>
              <a:lnSpc>
                <a:spcPct val="90000"/>
              </a:lnSpc>
              <a:spcBef>
                <a:spcPts val="1001"/>
              </a:spcBef>
              <a:buNone/>
              <a:tabLst>
                <a:tab algn="l" pos="0"/>
              </a:tabLst>
            </a:pPr>
            <a:r>
              <a:rPr b="0" lang="en-US" sz="2800" spc="-1" strike="noStrike">
                <a:solidFill>
                  <a:srgbClr val="000000"/>
                </a:solidFill>
                <a:latin typeface="Arial Unicode MS"/>
                <a:ea typeface="Arial Unicode MS"/>
              </a:rPr>
              <a:t>  – </a:t>
            </a:r>
            <a:r>
              <a:rPr b="0" lang="en-US" sz="2800" spc="-1" strike="noStrike">
                <a:solidFill>
                  <a:srgbClr val="000000"/>
                </a:solidFill>
                <a:latin typeface="Arial Unicode MS"/>
                <a:ea typeface="Arial Unicode MS"/>
              </a:rPr>
              <a:t>$ more myfile.txt (similar to cat but with pagination) </a:t>
            </a:r>
            <a:endParaRPr b="0" lang="en-US" sz="2800" spc="-1" strike="noStrike">
              <a:solidFill>
                <a:srgbClr val="000000"/>
              </a:solidFill>
              <a:latin typeface="Calibri"/>
            </a:endParaRPr>
          </a:p>
          <a:p>
            <a:pPr>
              <a:lnSpc>
                <a:spcPct val="90000"/>
              </a:lnSpc>
              <a:spcBef>
                <a:spcPts val="1001"/>
              </a:spcBef>
              <a:buNone/>
              <a:tabLst>
                <a:tab algn="l" pos="0"/>
              </a:tabLst>
            </a:pPr>
            <a:r>
              <a:rPr b="0" lang="en-US" sz="2800" spc="-1" strike="noStrike">
                <a:solidFill>
                  <a:srgbClr val="000000"/>
                </a:solidFill>
                <a:latin typeface="Arial Unicode MS"/>
                <a:ea typeface="Arial Unicode MS"/>
              </a:rPr>
              <a:t>  – </a:t>
            </a:r>
            <a:r>
              <a:rPr b="0" lang="en-US" sz="2800" spc="-1" strike="noStrike">
                <a:solidFill>
                  <a:srgbClr val="000000"/>
                </a:solidFill>
                <a:latin typeface="Arial Unicode MS"/>
                <a:ea typeface="Arial Unicode MS"/>
              </a:rPr>
              <a:t>$ less myfile.txt (less is more than more)</a:t>
            </a:r>
            <a:endParaRPr b="0" lang="en-US" sz="2800" spc="-1" strike="noStrike">
              <a:solidFill>
                <a:srgbClr val="000000"/>
              </a:solidFill>
              <a:latin typeface="Calibri"/>
            </a:endParaRPr>
          </a:p>
        </p:txBody>
      </p:sp>
      <p:pic>
        <p:nvPicPr>
          <p:cNvPr id="310" name="Picture 3" descr=""/>
          <p:cNvPicPr/>
          <p:nvPr/>
        </p:nvPicPr>
        <p:blipFill>
          <a:blip r:embed="rId1"/>
          <a:stretch/>
        </p:blipFill>
        <p:spPr>
          <a:xfrm>
            <a:off x="10885680" y="472680"/>
            <a:ext cx="1018080" cy="540000"/>
          </a:xfrm>
          <a:prstGeom prst="rect">
            <a:avLst/>
          </a:prstGeom>
          <a:ln w="0">
            <a:noFill/>
          </a:ln>
        </p:spPr>
      </p:pic>
      <p:sp>
        <p:nvSpPr>
          <p:cNvPr id="311" name="TextBox 5"/>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title"/>
          </p:nvPr>
        </p:nvSpPr>
        <p:spPr>
          <a:xfrm>
            <a:off x="1097640" y="50004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Listing Files</a:t>
            </a:r>
            <a:endParaRPr b="0" lang="en-US" sz="3800" spc="-1" strike="noStrike">
              <a:solidFill>
                <a:srgbClr val="000000"/>
              </a:solidFill>
              <a:latin typeface="Calibri"/>
            </a:endParaRPr>
          </a:p>
        </p:txBody>
      </p:sp>
      <p:sp>
        <p:nvSpPr>
          <p:cNvPr id="313"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The ls command allows you to list the files in a directory. </a:t>
            </a:r>
            <a:br>
              <a:rPr sz="2800"/>
            </a:br>
            <a:r>
              <a:rPr b="0" lang="en-US" sz="2800" spc="-1" strike="noStrike">
                <a:solidFill>
                  <a:srgbClr val="000000"/>
                </a:solidFill>
                <a:latin typeface="Arial Unicode MS"/>
                <a:ea typeface="Arial Unicode MS"/>
              </a:rPr>
              <a:t>– $ ls </a:t>
            </a:r>
            <a:br>
              <a:rPr sz="2800"/>
            </a:br>
            <a:r>
              <a:rPr b="0" lang="en-US" sz="2800" spc="-1" strike="noStrike">
                <a:solidFill>
                  <a:srgbClr val="000000"/>
                </a:solidFill>
                <a:latin typeface="Arial Unicode MS"/>
                <a:ea typeface="Arial Unicode MS"/>
              </a:rPr>
              <a:t>– $ ls /home/ubuntu-user </a:t>
            </a:r>
            <a:br>
              <a:rPr sz="2800"/>
            </a:br>
            <a:r>
              <a:rPr b="0" lang="en-US" sz="2800" spc="-1" strike="noStrike">
                <a:solidFill>
                  <a:srgbClr val="000000"/>
                </a:solidFill>
                <a:latin typeface="Arial Unicode MS"/>
                <a:ea typeface="Arial Unicode MS"/>
              </a:rPr>
              <a:t>– $ ls ~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Add the –la option to the command to see more file details. </a:t>
            </a:r>
            <a:br>
              <a:rPr sz="2800"/>
            </a:br>
            <a:r>
              <a:rPr b="0" lang="en-US" sz="2800" spc="-1" strike="noStrike">
                <a:solidFill>
                  <a:srgbClr val="000000"/>
                </a:solidFill>
                <a:latin typeface="Arial Unicode MS"/>
                <a:ea typeface="Arial Unicode MS"/>
              </a:rPr>
              <a:t>– $ ls –la </a:t>
            </a:r>
            <a:br>
              <a:rPr sz="2800"/>
            </a:br>
            <a:r>
              <a:rPr b="0" lang="en-US" sz="2800" spc="-1" strike="noStrike">
                <a:solidFill>
                  <a:srgbClr val="000000"/>
                </a:solidFill>
                <a:latin typeface="Arial Unicode MS"/>
                <a:ea typeface="Arial Unicode MS"/>
              </a:rPr>
              <a:t>– $ ls –la /home/ubuntu-user</a:t>
            </a:r>
            <a:endParaRPr b="0" lang="en-US" sz="2800" spc="-1" strike="noStrike">
              <a:solidFill>
                <a:srgbClr val="000000"/>
              </a:solidFill>
              <a:latin typeface="Calibri"/>
            </a:endParaRPr>
          </a:p>
        </p:txBody>
      </p:sp>
      <p:pic>
        <p:nvPicPr>
          <p:cNvPr id="314" name="Picture 3" descr=""/>
          <p:cNvPicPr/>
          <p:nvPr/>
        </p:nvPicPr>
        <p:blipFill>
          <a:blip r:embed="rId1"/>
          <a:stretch/>
        </p:blipFill>
        <p:spPr>
          <a:xfrm>
            <a:off x="10885680" y="472680"/>
            <a:ext cx="1018080" cy="540000"/>
          </a:xfrm>
          <a:prstGeom prst="rect">
            <a:avLst/>
          </a:prstGeom>
          <a:ln w="0">
            <a:noFill/>
          </a:ln>
        </p:spPr>
      </p:pic>
      <p:sp>
        <p:nvSpPr>
          <p:cNvPr id="315" name="TextBox 5"/>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title"/>
          </p:nvPr>
        </p:nvSpPr>
        <p:spPr>
          <a:xfrm>
            <a:off x="1234080" y="19476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Linux File Types</a:t>
            </a:r>
            <a:endParaRPr b="0" lang="en-US" sz="3800" spc="-1" strike="noStrike">
              <a:solidFill>
                <a:srgbClr val="000000"/>
              </a:solidFill>
              <a:latin typeface="Calibri"/>
            </a:endParaRPr>
          </a:p>
        </p:txBody>
      </p:sp>
      <p:pic>
        <p:nvPicPr>
          <p:cNvPr id="317" name="Picture 5" descr=""/>
          <p:cNvPicPr/>
          <p:nvPr/>
        </p:nvPicPr>
        <p:blipFill>
          <a:blip r:embed="rId1"/>
          <a:stretch/>
        </p:blipFill>
        <p:spPr>
          <a:xfrm>
            <a:off x="953640" y="1230840"/>
            <a:ext cx="9931680" cy="5252400"/>
          </a:xfrm>
          <a:prstGeom prst="rect">
            <a:avLst/>
          </a:prstGeom>
          <a:ln w="0">
            <a:noFill/>
          </a:ln>
        </p:spPr>
      </p:pic>
      <p:pic>
        <p:nvPicPr>
          <p:cNvPr id="318" name="Picture 3" descr=""/>
          <p:cNvPicPr/>
          <p:nvPr/>
        </p:nvPicPr>
        <p:blipFill>
          <a:blip r:embed="rId2"/>
          <a:stretch/>
        </p:blipFill>
        <p:spPr>
          <a:xfrm>
            <a:off x="10885680" y="472680"/>
            <a:ext cx="1018080" cy="540000"/>
          </a:xfrm>
          <a:prstGeom prst="rect">
            <a:avLst/>
          </a:prstGeom>
          <a:ln w="0">
            <a:noFill/>
          </a:ln>
        </p:spPr>
      </p:pic>
      <p:sp>
        <p:nvSpPr>
          <p:cNvPr id="319" name="TextBox 6"/>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title"/>
          </p:nvPr>
        </p:nvSpPr>
        <p:spPr>
          <a:xfrm>
            <a:off x="1083960" y="53712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Managing Files</a:t>
            </a:r>
            <a:endParaRPr b="0" lang="en-US" sz="3800" spc="-1" strike="noStrike">
              <a:solidFill>
                <a:srgbClr val="000000"/>
              </a:solidFill>
              <a:latin typeface="Calibri"/>
            </a:endParaRPr>
          </a:p>
        </p:txBody>
      </p:sp>
      <p:sp>
        <p:nvSpPr>
          <p:cNvPr id="321"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Copy the file to another file location using the copy command. </a:t>
            </a:r>
            <a:br>
              <a:rPr sz="2800"/>
            </a:br>
            <a:r>
              <a:rPr b="0" lang="en-US" sz="2800" spc="-1" strike="noStrike">
                <a:solidFill>
                  <a:srgbClr val="000000"/>
                </a:solidFill>
                <a:latin typeface="Arial Unicode MS"/>
                <a:ea typeface="Arial Unicode MS"/>
              </a:rPr>
              <a:t>– $ cp myfile.txt myfile.bak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Move the file (rename) using the mv command. </a:t>
            </a:r>
            <a:br>
              <a:rPr sz="2800"/>
            </a:br>
            <a:r>
              <a:rPr b="0" lang="en-US" sz="2800" spc="-1" strike="noStrike">
                <a:solidFill>
                  <a:srgbClr val="000000"/>
                </a:solidFill>
                <a:latin typeface="Arial Unicode MS"/>
                <a:ea typeface="Arial Unicode MS"/>
              </a:rPr>
              <a:t>– $ mv myfile.txt myfile2.txt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Delete a file using the rm command. </a:t>
            </a:r>
            <a:br>
              <a:rPr sz="2800"/>
            </a:br>
            <a:r>
              <a:rPr b="0" lang="en-US" sz="2800" spc="-1" strike="noStrike">
                <a:solidFill>
                  <a:srgbClr val="000000"/>
                </a:solidFill>
                <a:latin typeface="Arial Unicode MS"/>
                <a:ea typeface="Arial Unicode MS"/>
              </a:rPr>
              <a:t>– $ rm myfile2.txt</a:t>
            </a:r>
            <a:endParaRPr b="0" lang="en-US" sz="2800" spc="-1" strike="noStrike">
              <a:solidFill>
                <a:srgbClr val="000000"/>
              </a:solidFill>
              <a:latin typeface="Calibri"/>
            </a:endParaRPr>
          </a:p>
        </p:txBody>
      </p:sp>
      <p:pic>
        <p:nvPicPr>
          <p:cNvPr id="322" name="Picture 3" descr=""/>
          <p:cNvPicPr/>
          <p:nvPr/>
        </p:nvPicPr>
        <p:blipFill>
          <a:blip r:embed="rId1"/>
          <a:stretch/>
        </p:blipFill>
        <p:spPr>
          <a:xfrm>
            <a:off x="10885680" y="472680"/>
            <a:ext cx="1018080" cy="540000"/>
          </a:xfrm>
          <a:prstGeom prst="rect">
            <a:avLst/>
          </a:prstGeom>
          <a:ln w="0">
            <a:noFill/>
          </a:ln>
        </p:spPr>
      </p:pic>
      <p:sp>
        <p:nvSpPr>
          <p:cNvPr id="323" name="TextBox 5"/>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title"/>
          </p:nvPr>
        </p:nvSpPr>
        <p:spPr>
          <a:xfrm>
            <a:off x="1070280" y="500040"/>
            <a:ext cx="10515240" cy="1325160"/>
          </a:xfrm>
          <a:prstGeom prst="rect">
            <a:avLst/>
          </a:prstGeom>
          <a:noFill/>
          <a:ln w="0">
            <a:noFill/>
          </a:ln>
        </p:spPr>
        <p:txBody>
          <a:bodyPr anchor="ctr">
            <a:normAutofit/>
          </a:bodyPr>
          <a:p>
            <a:pPr>
              <a:lnSpc>
                <a:spcPct val="90000"/>
              </a:lnSpc>
              <a:buNone/>
            </a:pPr>
            <a:r>
              <a:rPr b="1" lang="en-US" sz="3800" spc="-1" strike="noStrike">
                <a:solidFill>
                  <a:srgbClr val="000000"/>
                </a:solidFill>
                <a:latin typeface="Arial Unicode MS"/>
                <a:ea typeface="Arial Unicode MS"/>
              </a:rPr>
              <a:t>Linux Command Help</a:t>
            </a:r>
            <a:endParaRPr b="0" lang="en-US" sz="3800" spc="-1" strike="noStrike">
              <a:solidFill>
                <a:srgbClr val="000000"/>
              </a:solidFill>
              <a:latin typeface="Calibri"/>
            </a:endParaRPr>
          </a:p>
        </p:txBody>
      </p:sp>
      <p:sp>
        <p:nvSpPr>
          <p:cNvPr id="325"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Linux provides a couple different methods to get helpful information about a command: </a:t>
            </a:r>
            <a:br>
              <a:rPr sz="2800"/>
            </a:br>
            <a:br>
              <a:rPr sz="2800"/>
            </a:br>
            <a:r>
              <a:rPr b="0" lang="en-US" sz="2800" spc="-1" strike="noStrike">
                <a:solidFill>
                  <a:srgbClr val="000000"/>
                </a:solidFill>
                <a:latin typeface="Arial Unicode MS"/>
                <a:ea typeface="Arial Unicode MS"/>
              </a:rPr>
              <a:t>$ man &lt;command&gt;</a:t>
            </a:r>
            <a:br>
              <a:rPr sz="2800"/>
            </a:br>
            <a:br>
              <a:rPr sz="2800"/>
            </a:br>
            <a:r>
              <a:rPr b="0" lang="en-US" sz="2800" spc="-1" strike="noStrike">
                <a:solidFill>
                  <a:srgbClr val="000000"/>
                </a:solidFill>
                <a:latin typeface="Arial Unicode MS"/>
                <a:ea typeface="Arial Unicode MS"/>
              </a:rPr>
              <a:t>$ &lt;command&gt; --help </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Sometimes the best way to get help is just using a web search engine.</a:t>
            </a:r>
            <a:endParaRPr b="0" lang="en-US" sz="2800" spc="-1" strike="noStrike">
              <a:solidFill>
                <a:srgbClr val="000000"/>
              </a:solidFill>
              <a:latin typeface="Calibri"/>
            </a:endParaRPr>
          </a:p>
        </p:txBody>
      </p:sp>
      <p:pic>
        <p:nvPicPr>
          <p:cNvPr id="326" name="Picture 3" descr=""/>
          <p:cNvPicPr/>
          <p:nvPr/>
        </p:nvPicPr>
        <p:blipFill>
          <a:blip r:embed="rId1"/>
          <a:stretch/>
        </p:blipFill>
        <p:spPr>
          <a:xfrm>
            <a:off x="10885680" y="472680"/>
            <a:ext cx="1018080" cy="540000"/>
          </a:xfrm>
          <a:prstGeom prst="rect">
            <a:avLst/>
          </a:prstGeom>
          <a:ln w="0">
            <a:noFill/>
          </a:ln>
        </p:spPr>
      </p:pic>
      <p:sp>
        <p:nvSpPr>
          <p:cNvPr id="327" name="TextBox 5"/>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title"/>
          </p:nvPr>
        </p:nvSpPr>
        <p:spPr>
          <a:xfrm>
            <a:off x="1042920" y="56340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Command Pipelines</a:t>
            </a:r>
            <a:endParaRPr b="0" lang="en-US" sz="3800" spc="-1" strike="noStrike">
              <a:solidFill>
                <a:srgbClr val="000000"/>
              </a:solidFill>
              <a:latin typeface="Calibri"/>
            </a:endParaRPr>
          </a:p>
        </p:txBody>
      </p:sp>
      <p:sp>
        <p:nvSpPr>
          <p:cNvPr id="329"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A command pipe allows you to take the stdout (output) </a:t>
            </a:r>
            <a:r>
              <a:rPr b="0" lang="en-US" sz="2800" spc="-1" strike="noStrike">
                <a:solidFill>
                  <a:srgbClr val="000000"/>
                </a:solidFill>
                <a:latin typeface="Arial Unicode MS"/>
                <a:ea typeface="Arial Unicode MS"/>
              </a:rPr>
              <a:t>of a command and send it to the stdin (input) of another </a:t>
            </a:r>
            <a:r>
              <a:rPr b="0" lang="en-US" sz="2800" spc="-1" strike="noStrike">
                <a:solidFill>
                  <a:srgbClr val="000000"/>
                </a:solidFill>
                <a:latin typeface="Arial Unicode MS"/>
                <a:ea typeface="Arial Unicode MS"/>
              </a:rPr>
              <a:t>command. </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 </a:t>
            </a:r>
            <a:r>
              <a:rPr b="0" lang="en-US" sz="2800" spc="-1" strike="noStrike">
                <a:solidFill>
                  <a:srgbClr val="000000"/>
                </a:solidFill>
                <a:latin typeface="Arial Unicode MS"/>
                <a:ea typeface="Arial Unicode MS"/>
              </a:rPr>
              <a:t>A pipe is denoted using the vertical bar character (|).</a:t>
            </a:r>
            <a:endParaRPr b="0" lang="en-US" sz="2800" spc="-1" strike="noStrike">
              <a:solidFill>
                <a:srgbClr val="000000"/>
              </a:solidFill>
              <a:latin typeface="Calibri"/>
            </a:endParaRPr>
          </a:p>
          <a:p>
            <a:pPr algn="just">
              <a:lnSpc>
                <a:spcPct val="90000"/>
              </a:lnSpc>
              <a:spcBef>
                <a:spcPts val="1001"/>
              </a:spcBef>
              <a:buNone/>
              <a:tabLst>
                <a:tab algn="l" pos="0"/>
              </a:tabLst>
            </a:pPr>
            <a:endParaRPr b="0" lang="en-US" sz="2800" spc="-1" strike="noStrike">
              <a:solidFill>
                <a:srgbClr val="000000"/>
              </a:solidFill>
              <a:latin typeface="Calibri"/>
            </a:endParaRPr>
          </a:p>
          <a:p>
            <a:pPr algn="just">
              <a:lnSpc>
                <a:spcPct val="90000"/>
              </a:lnSpc>
              <a:spcBef>
                <a:spcPts val="1001"/>
              </a:spcBef>
              <a:buNone/>
              <a:tabLst>
                <a:tab algn="l" pos="0"/>
              </a:tabLst>
            </a:pPr>
            <a:r>
              <a:rPr b="0" lang="en-US" sz="2800" spc="-1" strike="noStrike">
                <a:solidFill>
                  <a:srgbClr val="000000"/>
                </a:solidFill>
                <a:latin typeface="Arial Unicode MS"/>
                <a:ea typeface="Arial Unicode MS"/>
              </a:rPr>
              <a:t> – </a:t>
            </a:r>
            <a:r>
              <a:rPr b="0" lang="en-US" sz="2800" spc="-1" strike="noStrike">
                <a:solidFill>
                  <a:srgbClr val="000000"/>
                </a:solidFill>
                <a:latin typeface="Arial Unicode MS"/>
                <a:ea typeface="Arial Unicode MS"/>
              </a:rPr>
              <a:t>$ ls /var/www/html | sort </a:t>
            </a:r>
            <a:endParaRPr b="0" lang="en-US" sz="2800" spc="-1" strike="noStrike">
              <a:solidFill>
                <a:srgbClr val="000000"/>
              </a:solidFill>
              <a:latin typeface="Calibri"/>
            </a:endParaRPr>
          </a:p>
          <a:p>
            <a:pPr algn="just">
              <a:lnSpc>
                <a:spcPct val="90000"/>
              </a:lnSpc>
              <a:spcBef>
                <a:spcPts val="1001"/>
              </a:spcBef>
              <a:buNone/>
              <a:tabLst>
                <a:tab algn="l" pos="0"/>
              </a:tabLst>
            </a:pP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List the files /var/www/html directory and output the </a:t>
            </a:r>
            <a:r>
              <a:rPr b="0" lang="en-US" sz="2800" spc="-1" strike="noStrike">
                <a:solidFill>
                  <a:srgbClr val="000000"/>
                </a:solidFill>
                <a:latin typeface="Arial Unicode MS"/>
                <a:ea typeface="Arial Unicode MS"/>
              </a:rPr>
              <a:t>listing in alphabetical order</a:t>
            </a:r>
            <a:endParaRPr b="0" lang="en-US" sz="2800" spc="-1" strike="noStrike">
              <a:solidFill>
                <a:srgbClr val="000000"/>
              </a:solidFill>
              <a:latin typeface="Calibri"/>
            </a:endParaRPr>
          </a:p>
        </p:txBody>
      </p:sp>
      <p:pic>
        <p:nvPicPr>
          <p:cNvPr id="330" name="Picture 3" descr=""/>
          <p:cNvPicPr/>
          <p:nvPr/>
        </p:nvPicPr>
        <p:blipFill>
          <a:blip r:embed="rId1"/>
          <a:stretch/>
        </p:blipFill>
        <p:spPr>
          <a:xfrm>
            <a:off x="10885680" y="472680"/>
            <a:ext cx="1018080" cy="540000"/>
          </a:xfrm>
          <a:prstGeom prst="rect">
            <a:avLst/>
          </a:prstGeom>
          <a:ln w="0">
            <a:noFill/>
          </a:ln>
        </p:spPr>
      </p:pic>
      <p:sp>
        <p:nvSpPr>
          <p:cNvPr id="331" name="TextBox 5"/>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title"/>
          </p:nvPr>
        </p:nvSpPr>
        <p:spPr>
          <a:xfrm>
            <a:off x="1083960" y="53712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Shutdown and Restart </a:t>
            </a:r>
            <a:endParaRPr b="0" lang="en-US" sz="3800" spc="-1" strike="noStrike">
              <a:solidFill>
                <a:srgbClr val="000000"/>
              </a:solidFill>
              <a:latin typeface="Calibri"/>
            </a:endParaRPr>
          </a:p>
        </p:txBody>
      </p:sp>
      <p:sp>
        <p:nvSpPr>
          <p:cNvPr id="333"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The shutdown command is </a:t>
            </a:r>
            <a:r>
              <a:rPr b="0" lang="en-US" sz="2800" spc="-1" strike="noStrike">
                <a:solidFill>
                  <a:srgbClr val="000000"/>
                </a:solidFill>
                <a:latin typeface="Arial Unicode MS"/>
                <a:ea typeface="Arial Unicode MS"/>
              </a:rPr>
              <a:t>used to shutdown a </a:t>
            </a:r>
            <a:r>
              <a:rPr b="0" lang="en-US" sz="2800" spc="-1" strike="noStrike">
                <a:solidFill>
                  <a:srgbClr val="000000"/>
                </a:solidFill>
                <a:latin typeface="Arial Unicode MS"/>
                <a:ea typeface="Arial Unicode MS"/>
              </a:rPr>
              <a:t>system (requires super-</a:t>
            </a:r>
            <a:r>
              <a:rPr b="0" lang="en-US" sz="2800" spc="-1" strike="noStrike">
                <a:solidFill>
                  <a:srgbClr val="000000"/>
                </a:solidFill>
                <a:latin typeface="Arial Unicode MS"/>
                <a:ea typeface="Arial Unicode MS"/>
              </a:rPr>
              <a:t>user privileges). </a:t>
            </a:r>
            <a:endParaRPr b="0" lang="en-US" sz="2800" spc="-1" strike="noStrike">
              <a:solidFill>
                <a:srgbClr val="000000"/>
              </a:solidFill>
              <a:latin typeface="Calibri"/>
            </a:endParaRPr>
          </a:p>
          <a:p>
            <a:pPr algn="just">
              <a:lnSpc>
                <a:spcPct val="90000"/>
              </a:lnSpc>
              <a:spcBef>
                <a:spcPts val="1001"/>
              </a:spcBef>
              <a:buNone/>
              <a:tabLst>
                <a:tab algn="l" pos="0"/>
              </a:tabLst>
            </a:pPr>
            <a:r>
              <a:rPr b="0" lang="en-US" sz="2800" spc="-1" strike="noStrike">
                <a:solidFill>
                  <a:srgbClr val="000000"/>
                </a:solidFill>
                <a:latin typeface="Arial Unicode MS"/>
                <a:ea typeface="Arial Unicode MS"/>
              </a:rPr>
              <a:t>– </a:t>
            </a:r>
            <a:r>
              <a:rPr b="0" lang="en-US" sz="2800" spc="-1" strike="noStrike">
                <a:solidFill>
                  <a:srgbClr val="000000"/>
                </a:solidFill>
                <a:latin typeface="Arial Unicode MS"/>
                <a:ea typeface="Arial Unicode MS"/>
              </a:rPr>
              <a:t>$ sudo shutdown </a:t>
            </a:r>
            <a:endParaRPr b="0" lang="en-US" sz="2800" spc="-1" strike="noStrike">
              <a:solidFill>
                <a:srgbClr val="000000"/>
              </a:solidFill>
              <a:latin typeface="Calibri"/>
            </a:endParaRPr>
          </a:p>
          <a:p>
            <a:pPr algn="just">
              <a:lnSpc>
                <a:spcPct val="90000"/>
              </a:lnSpc>
              <a:spcBef>
                <a:spcPts val="1001"/>
              </a:spcBef>
              <a:buNone/>
              <a:tabLst>
                <a:tab algn="l" pos="0"/>
              </a:tabLst>
            </a:pP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To tell the system to </a:t>
            </a:r>
            <a:r>
              <a:rPr b="0" lang="en-US" sz="2800" spc="-1" strike="noStrike">
                <a:solidFill>
                  <a:srgbClr val="000000"/>
                </a:solidFill>
                <a:latin typeface="Arial Unicode MS"/>
                <a:ea typeface="Arial Unicode MS"/>
              </a:rPr>
              <a:t>automatically restart after </a:t>
            </a:r>
            <a:r>
              <a:rPr b="0" lang="en-US" sz="2800" spc="-1" strike="noStrike">
                <a:solidFill>
                  <a:srgbClr val="000000"/>
                </a:solidFill>
                <a:latin typeface="Arial Unicode MS"/>
                <a:ea typeface="Arial Unicode MS"/>
              </a:rPr>
              <a:t>shutting down: </a:t>
            </a:r>
            <a:endParaRPr b="0" lang="en-US" sz="2800" spc="-1" strike="noStrike">
              <a:solidFill>
                <a:srgbClr val="000000"/>
              </a:solidFill>
              <a:latin typeface="Calibri"/>
            </a:endParaRPr>
          </a:p>
          <a:p>
            <a:pPr algn="just">
              <a:lnSpc>
                <a:spcPct val="90000"/>
              </a:lnSpc>
              <a:spcBef>
                <a:spcPts val="1001"/>
              </a:spcBef>
              <a:buNone/>
              <a:tabLst>
                <a:tab algn="l" pos="0"/>
              </a:tabLst>
            </a:pPr>
            <a:r>
              <a:rPr b="0" lang="en-US" sz="2800" spc="-1" strike="noStrike">
                <a:solidFill>
                  <a:srgbClr val="000000"/>
                </a:solidFill>
                <a:latin typeface="Arial Unicode MS"/>
                <a:ea typeface="Arial Unicode MS"/>
              </a:rPr>
              <a:t>– </a:t>
            </a:r>
            <a:r>
              <a:rPr b="0" lang="en-US" sz="2800" spc="-1" strike="noStrike">
                <a:solidFill>
                  <a:srgbClr val="000000"/>
                </a:solidFill>
                <a:latin typeface="Arial Unicode MS"/>
                <a:ea typeface="Arial Unicode MS"/>
              </a:rPr>
              <a:t>$ sudo shutdown –r now</a:t>
            </a:r>
            <a:endParaRPr b="0" lang="en-US" sz="2800" spc="-1" strike="noStrike">
              <a:solidFill>
                <a:srgbClr val="000000"/>
              </a:solidFill>
              <a:latin typeface="Calibri"/>
            </a:endParaRPr>
          </a:p>
        </p:txBody>
      </p:sp>
      <p:pic>
        <p:nvPicPr>
          <p:cNvPr id="334" name="Picture 3" descr=""/>
          <p:cNvPicPr/>
          <p:nvPr/>
        </p:nvPicPr>
        <p:blipFill>
          <a:blip r:embed="rId1"/>
          <a:stretch/>
        </p:blipFill>
        <p:spPr>
          <a:xfrm>
            <a:off x="10885680" y="472680"/>
            <a:ext cx="1018080" cy="540000"/>
          </a:xfrm>
          <a:prstGeom prst="rect">
            <a:avLst/>
          </a:prstGeom>
          <a:ln w="0">
            <a:noFill/>
          </a:ln>
        </p:spPr>
      </p:pic>
      <p:sp>
        <p:nvSpPr>
          <p:cNvPr id="335" name="TextBox 5"/>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1097640" y="544320"/>
            <a:ext cx="10515240" cy="1325160"/>
          </a:xfrm>
          <a:prstGeom prst="rect">
            <a:avLst/>
          </a:prstGeom>
          <a:noFill/>
          <a:ln w="0">
            <a:noFill/>
          </a:ln>
        </p:spPr>
        <p:txBody>
          <a:bodyPr anchor="ctr">
            <a:normAutofit/>
          </a:bodyPr>
          <a:p>
            <a:pPr>
              <a:lnSpc>
                <a:spcPct val="90000"/>
              </a:lnSpc>
              <a:buNone/>
            </a:pPr>
            <a:r>
              <a:rPr b="0" lang="en-US" sz="4200" spc="-1" strike="noStrike">
                <a:solidFill>
                  <a:srgbClr val="000000"/>
                </a:solidFill>
                <a:latin typeface="Arial Unicode MS"/>
                <a:ea typeface="Arial Unicode MS"/>
              </a:rPr>
              <a:t>Shell</a:t>
            </a:r>
            <a:endParaRPr b="0" lang="en-US" sz="4200" spc="-1" strike="noStrike">
              <a:solidFill>
                <a:srgbClr val="000000"/>
              </a:solidFill>
              <a:latin typeface="Calibri"/>
            </a:endParaRPr>
          </a:p>
        </p:txBody>
      </p:sp>
      <p:sp>
        <p:nvSpPr>
          <p:cNvPr id="189" name="PlaceHolder 2"/>
          <p:cNvSpPr>
            <a:spLocks noGrp="1"/>
          </p:cNvSpPr>
          <p:nvPr>
            <p:ph/>
          </p:nvPr>
        </p:nvSpPr>
        <p:spPr>
          <a:xfrm>
            <a:off x="879480" y="1870200"/>
            <a:ext cx="10515240" cy="4471200"/>
          </a:xfrm>
          <a:prstGeom prst="rect">
            <a:avLst/>
          </a:prstGeom>
          <a:noFill/>
          <a:ln w="0">
            <a:noFill/>
          </a:ln>
        </p:spPr>
        <p:txBody>
          <a:bodyPr anchor="t">
            <a:normAutofit fontScale="90000"/>
          </a:bodyPr>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The Shell is a Command Line Interpreter. It translates commands entered by the user and converts them into the language that is understood by the Kernel. </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A Linux shell is an interactive program that accepts commands from user via key board, parse them from left to right and execute them. Most of the shells available in todays Linux provides the features of executing user commands and programs, I/O handling, programming ability (scripts and binaries). Example shells are Bourne shell, Bourne Again Shell, C Shell, Korn Shell. </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Shell script is a list of commands which are listed in the order of execution. </a:t>
            </a:r>
            <a:endParaRPr b="0" lang="en-US" sz="2800" spc="-1" strike="noStrike">
              <a:solidFill>
                <a:srgbClr val="000000"/>
              </a:solidFill>
              <a:latin typeface="Calibri"/>
            </a:endParaRPr>
          </a:p>
        </p:txBody>
      </p:sp>
      <p:pic>
        <p:nvPicPr>
          <p:cNvPr id="190" name="Picture 3" descr=""/>
          <p:cNvPicPr/>
          <p:nvPr/>
        </p:nvPicPr>
        <p:blipFill>
          <a:blip r:embed="rId1"/>
          <a:stretch/>
        </p:blipFill>
        <p:spPr>
          <a:xfrm>
            <a:off x="10885680" y="472680"/>
            <a:ext cx="1018080" cy="540000"/>
          </a:xfrm>
          <a:prstGeom prst="rect">
            <a:avLst/>
          </a:prstGeom>
          <a:ln w="0">
            <a:noFill/>
          </a:ln>
        </p:spPr>
      </p:pic>
      <p:sp>
        <p:nvSpPr>
          <p:cNvPr id="191" name="TextBox 5"/>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title"/>
          </p:nvPr>
        </p:nvSpPr>
        <p:spPr>
          <a:xfrm>
            <a:off x="1255680" y="97200"/>
            <a:ext cx="10515240" cy="90900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Basic Commands</a:t>
            </a:r>
            <a:endParaRPr b="0" lang="en-US" sz="3800" spc="-1" strike="noStrike">
              <a:solidFill>
                <a:srgbClr val="000000"/>
              </a:solidFill>
              <a:latin typeface="Calibri"/>
            </a:endParaRPr>
          </a:p>
        </p:txBody>
      </p:sp>
      <p:pic>
        <p:nvPicPr>
          <p:cNvPr id="337" name="Picture 2" descr=""/>
          <p:cNvPicPr/>
          <p:nvPr/>
        </p:nvPicPr>
        <p:blipFill>
          <a:blip r:embed="rId1"/>
          <a:stretch/>
        </p:blipFill>
        <p:spPr>
          <a:xfrm>
            <a:off x="1255680" y="1006920"/>
            <a:ext cx="9484920" cy="5216400"/>
          </a:xfrm>
          <a:prstGeom prst="rect">
            <a:avLst/>
          </a:prstGeom>
          <a:ln w="0">
            <a:noFill/>
          </a:ln>
        </p:spPr>
      </p:pic>
      <p:sp>
        <p:nvSpPr>
          <p:cNvPr id="338" name="TextBox 5"/>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pic>
        <p:nvPicPr>
          <p:cNvPr id="339" name="Picture 6" descr=""/>
          <p:cNvPicPr/>
          <p:nvPr/>
        </p:nvPicPr>
        <p:blipFill>
          <a:blip r:embed="rId2"/>
          <a:stretch/>
        </p:blipFill>
        <p:spPr>
          <a:xfrm>
            <a:off x="11037960" y="449640"/>
            <a:ext cx="1018080" cy="540000"/>
          </a:xfrm>
          <a:prstGeom prst="rect">
            <a:avLst/>
          </a:prstGeom>
          <a:ln w="0">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title"/>
          </p:nvPr>
        </p:nvSpPr>
        <p:spPr>
          <a:xfrm>
            <a:off x="1360080" y="162000"/>
            <a:ext cx="10515240" cy="90900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Files and Directories Commands</a:t>
            </a:r>
            <a:endParaRPr b="0" lang="en-US" sz="3800" spc="-1" strike="noStrike">
              <a:solidFill>
                <a:srgbClr val="000000"/>
              </a:solidFill>
              <a:latin typeface="Calibri"/>
            </a:endParaRPr>
          </a:p>
        </p:txBody>
      </p:sp>
      <p:pic>
        <p:nvPicPr>
          <p:cNvPr id="341" name="Picture 1" descr=""/>
          <p:cNvPicPr/>
          <p:nvPr/>
        </p:nvPicPr>
        <p:blipFill>
          <a:blip r:embed="rId1"/>
          <a:stretch/>
        </p:blipFill>
        <p:spPr>
          <a:xfrm>
            <a:off x="1360080" y="1071360"/>
            <a:ext cx="9261360" cy="3318480"/>
          </a:xfrm>
          <a:prstGeom prst="rect">
            <a:avLst/>
          </a:prstGeom>
          <a:ln w="0">
            <a:noFill/>
          </a:ln>
        </p:spPr>
      </p:pic>
      <p:pic>
        <p:nvPicPr>
          <p:cNvPr id="342" name="Picture 3" descr=""/>
          <p:cNvPicPr/>
          <p:nvPr/>
        </p:nvPicPr>
        <p:blipFill>
          <a:blip r:embed="rId2"/>
          <a:stretch/>
        </p:blipFill>
        <p:spPr>
          <a:xfrm>
            <a:off x="1360080" y="4581360"/>
            <a:ext cx="9261360" cy="1464120"/>
          </a:xfrm>
          <a:prstGeom prst="rect">
            <a:avLst/>
          </a:prstGeom>
          <a:ln w="0">
            <a:noFill/>
          </a:ln>
        </p:spPr>
      </p:pic>
      <p:pic>
        <p:nvPicPr>
          <p:cNvPr id="343" name="Picture 5" descr=""/>
          <p:cNvPicPr/>
          <p:nvPr/>
        </p:nvPicPr>
        <p:blipFill>
          <a:blip r:embed="rId3"/>
          <a:stretch/>
        </p:blipFill>
        <p:spPr>
          <a:xfrm>
            <a:off x="10885680" y="297000"/>
            <a:ext cx="1018080" cy="540000"/>
          </a:xfrm>
          <a:prstGeom prst="rect">
            <a:avLst/>
          </a:prstGeom>
          <a:ln w="0">
            <a:noFill/>
          </a:ln>
        </p:spPr>
      </p:pic>
      <p:sp>
        <p:nvSpPr>
          <p:cNvPr id="344" name="TextBox 6"/>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PlaceHolder 1"/>
          <p:cNvSpPr>
            <a:spLocks noGrp="1"/>
          </p:cNvSpPr>
          <p:nvPr>
            <p:ph type="title"/>
          </p:nvPr>
        </p:nvSpPr>
        <p:spPr>
          <a:xfrm>
            <a:off x="1160640" y="162000"/>
            <a:ext cx="10515240" cy="90900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Files and Directories Commands</a:t>
            </a:r>
            <a:endParaRPr b="0" lang="en-US" sz="3800" spc="-1" strike="noStrike">
              <a:solidFill>
                <a:srgbClr val="000000"/>
              </a:solidFill>
              <a:latin typeface="Calibri"/>
            </a:endParaRPr>
          </a:p>
        </p:txBody>
      </p:sp>
      <p:pic>
        <p:nvPicPr>
          <p:cNvPr id="346" name="Picture 2" descr=""/>
          <p:cNvPicPr/>
          <p:nvPr/>
        </p:nvPicPr>
        <p:blipFill>
          <a:blip r:embed="rId1"/>
          <a:stretch/>
        </p:blipFill>
        <p:spPr>
          <a:xfrm>
            <a:off x="1160640" y="1071360"/>
            <a:ext cx="9719280" cy="4974120"/>
          </a:xfrm>
          <a:prstGeom prst="rect">
            <a:avLst/>
          </a:prstGeom>
          <a:ln w="0">
            <a:noFill/>
          </a:ln>
        </p:spPr>
      </p:pic>
      <p:pic>
        <p:nvPicPr>
          <p:cNvPr id="347" name="Picture 3" descr=""/>
          <p:cNvPicPr/>
          <p:nvPr/>
        </p:nvPicPr>
        <p:blipFill>
          <a:blip r:embed="rId2"/>
          <a:stretch/>
        </p:blipFill>
        <p:spPr>
          <a:xfrm>
            <a:off x="10885680" y="297000"/>
            <a:ext cx="1018080" cy="540000"/>
          </a:xfrm>
          <a:prstGeom prst="rect">
            <a:avLst/>
          </a:prstGeom>
          <a:ln w="0">
            <a:noFill/>
          </a:ln>
        </p:spPr>
      </p:pic>
      <p:sp>
        <p:nvSpPr>
          <p:cNvPr id="348" name="TextBox 5"/>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title"/>
          </p:nvPr>
        </p:nvSpPr>
        <p:spPr>
          <a:xfrm>
            <a:off x="1566720" y="112680"/>
            <a:ext cx="10515240" cy="90900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Advance Commands</a:t>
            </a:r>
            <a:endParaRPr b="0" lang="en-US" sz="3800" spc="-1" strike="noStrike">
              <a:solidFill>
                <a:srgbClr val="000000"/>
              </a:solidFill>
              <a:latin typeface="Calibri"/>
            </a:endParaRPr>
          </a:p>
        </p:txBody>
      </p:sp>
      <p:pic>
        <p:nvPicPr>
          <p:cNvPr id="350" name="Picture 1" descr=""/>
          <p:cNvPicPr/>
          <p:nvPr/>
        </p:nvPicPr>
        <p:blipFill>
          <a:blip r:embed="rId1"/>
          <a:stretch/>
        </p:blipFill>
        <p:spPr>
          <a:xfrm>
            <a:off x="1566720" y="1022040"/>
            <a:ext cx="9057960" cy="5310000"/>
          </a:xfrm>
          <a:prstGeom prst="rect">
            <a:avLst/>
          </a:prstGeom>
          <a:ln w="0">
            <a:noFill/>
          </a:ln>
        </p:spPr>
      </p:pic>
      <p:sp>
        <p:nvSpPr>
          <p:cNvPr id="351" name="TextBox 3"/>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pic>
        <p:nvPicPr>
          <p:cNvPr id="352" name="Picture 5" descr=""/>
          <p:cNvPicPr/>
          <p:nvPr/>
        </p:nvPicPr>
        <p:blipFill>
          <a:blip r:embed="rId2"/>
          <a:stretch/>
        </p:blipFill>
        <p:spPr>
          <a:xfrm>
            <a:off x="10885680" y="297000"/>
            <a:ext cx="1018080" cy="540000"/>
          </a:xfrm>
          <a:prstGeom prst="rect">
            <a:avLst/>
          </a:prstGeom>
          <a:ln w="0">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PlaceHolder 1"/>
          <p:cNvSpPr>
            <a:spLocks noGrp="1"/>
          </p:cNvSpPr>
          <p:nvPr>
            <p:ph type="title"/>
          </p:nvPr>
        </p:nvSpPr>
        <p:spPr>
          <a:xfrm>
            <a:off x="1103040" y="235800"/>
            <a:ext cx="10515240" cy="90900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Advance Commands</a:t>
            </a:r>
            <a:endParaRPr b="0" lang="en-US" sz="3800" spc="-1" strike="noStrike">
              <a:solidFill>
                <a:srgbClr val="000000"/>
              </a:solidFill>
              <a:latin typeface="Calibri"/>
            </a:endParaRPr>
          </a:p>
        </p:txBody>
      </p:sp>
      <p:pic>
        <p:nvPicPr>
          <p:cNvPr id="354" name="Picture 2" descr=""/>
          <p:cNvPicPr/>
          <p:nvPr/>
        </p:nvPicPr>
        <p:blipFill>
          <a:blip r:embed="rId1"/>
          <a:stretch/>
        </p:blipFill>
        <p:spPr>
          <a:xfrm>
            <a:off x="1103040" y="1145160"/>
            <a:ext cx="9985680" cy="4941360"/>
          </a:xfrm>
          <a:prstGeom prst="rect">
            <a:avLst/>
          </a:prstGeom>
          <a:ln w="0">
            <a:noFill/>
          </a:ln>
        </p:spPr>
      </p:pic>
      <p:pic>
        <p:nvPicPr>
          <p:cNvPr id="355" name="Picture 3" descr=""/>
          <p:cNvPicPr/>
          <p:nvPr/>
        </p:nvPicPr>
        <p:blipFill>
          <a:blip r:embed="rId2"/>
          <a:stretch/>
        </p:blipFill>
        <p:spPr>
          <a:xfrm>
            <a:off x="10885680" y="297000"/>
            <a:ext cx="1018080" cy="540000"/>
          </a:xfrm>
          <a:prstGeom prst="rect">
            <a:avLst/>
          </a:prstGeom>
          <a:ln w="0">
            <a:noFill/>
          </a:ln>
        </p:spPr>
      </p:pic>
      <p:sp>
        <p:nvSpPr>
          <p:cNvPr id="356" name="TextBox 5"/>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PlaceHolder 1"/>
          <p:cNvSpPr>
            <a:spLocks noGrp="1"/>
          </p:cNvSpPr>
          <p:nvPr>
            <p:ph type="title"/>
          </p:nvPr>
        </p:nvSpPr>
        <p:spPr>
          <a:xfrm>
            <a:off x="838080" y="240480"/>
            <a:ext cx="10515240" cy="90900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Network Commands</a:t>
            </a:r>
            <a:endParaRPr b="0" lang="en-US" sz="3800" spc="-1" strike="noStrike">
              <a:solidFill>
                <a:srgbClr val="000000"/>
              </a:solidFill>
              <a:latin typeface="Calibri"/>
            </a:endParaRPr>
          </a:p>
        </p:txBody>
      </p:sp>
      <p:pic>
        <p:nvPicPr>
          <p:cNvPr id="358" name="Picture 1" descr=""/>
          <p:cNvPicPr/>
          <p:nvPr/>
        </p:nvPicPr>
        <p:blipFill>
          <a:blip r:embed="rId1"/>
          <a:stretch/>
        </p:blipFill>
        <p:spPr>
          <a:xfrm>
            <a:off x="838080" y="1266840"/>
            <a:ext cx="10047240" cy="5049000"/>
          </a:xfrm>
          <a:prstGeom prst="rect">
            <a:avLst/>
          </a:prstGeom>
          <a:ln w="0">
            <a:noFill/>
          </a:ln>
        </p:spPr>
      </p:pic>
      <p:pic>
        <p:nvPicPr>
          <p:cNvPr id="359" name="Picture 3" descr=""/>
          <p:cNvPicPr/>
          <p:nvPr/>
        </p:nvPicPr>
        <p:blipFill>
          <a:blip r:embed="rId2"/>
          <a:stretch/>
        </p:blipFill>
        <p:spPr>
          <a:xfrm>
            <a:off x="10885680" y="297000"/>
            <a:ext cx="1018080" cy="540000"/>
          </a:xfrm>
          <a:prstGeom prst="rect">
            <a:avLst/>
          </a:prstGeom>
          <a:ln w="0">
            <a:noFill/>
          </a:ln>
        </p:spPr>
      </p:pic>
      <p:sp>
        <p:nvSpPr>
          <p:cNvPr id="360" name="TextBox 5"/>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title"/>
          </p:nvPr>
        </p:nvSpPr>
        <p:spPr>
          <a:xfrm>
            <a:off x="985680" y="162000"/>
            <a:ext cx="10515240" cy="909000"/>
          </a:xfrm>
          <a:prstGeom prst="rect">
            <a:avLst/>
          </a:prstGeom>
          <a:noFill/>
          <a:ln w="0">
            <a:noFill/>
          </a:ln>
        </p:spPr>
        <p:txBody>
          <a:bodyPr anchor="ctr">
            <a:normAutofit/>
          </a:bodyPr>
          <a:p>
            <a:pPr>
              <a:lnSpc>
                <a:spcPct val="90000"/>
              </a:lnSpc>
              <a:buNone/>
            </a:pPr>
            <a:r>
              <a:rPr b="0" lang="en-US" sz="3600" spc="-1" strike="noStrike">
                <a:solidFill>
                  <a:srgbClr val="000000"/>
                </a:solidFill>
                <a:latin typeface="Arial Unicode MS"/>
                <a:ea typeface="Arial Unicode MS"/>
              </a:rPr>
              <a:t>C Programming Commands</a:t>
            </a:r>
            <a:endParaRPr b="0" lang="en-US" sz="3600" spc="-1" strike="noStrike">
              <a:solidFill>
                <a:srgbClr val="000000"/>
              </a:solidFill>
              <a:latin typeface="Calibri"/>
            </a:endParaRPr>
          </a:p>
        </p:txBody>
      </p:sp>
      <p:pic>
        <p:nvPicPr>
          <p:cNvPr id="362" name="Picture 2" descr=""/>
          <p:cNvPicPr/>
          <p:nvPr/>
        </p:nvPicPr>
        <p:blipFill>
          <a:blip r:embed="rId1"/>
          <a:stretch/>
        </p:blipFill>
        <p:spPr>
          <a:xfrm>
            <a:off x="985680" y="1071360"/>
            <a:ext cx="9899640" cy="5095440"/>
          </a:xfrm>
          <a:prstGeom prst="rect">
            <a:avLst/>
          </a:prstGeom>
          <a:ln w="0">
            <a:noFill/>
          </a:ln>
        </p:spPr>
      </p:pic>
      <p:pic>
        <p:nvPicPr>
          <p:cNvPr id="363" name="Picture 3" descr=""/>
          <p:cNvPicPr/>
          <p:nvPr/>
        </p:nvPicPr>
        <p:blipFill>
          <a:blip r:embed="rId2"/>
          <a:stretch/>
        </p:blipFill>
        <p:spPr>
          <a:xfrm>
            <a:off x="10885680" y="297000"/>
            <a:ext cx="1018080" cy="540000"/>
          </a:xfrm>
          <a:prstGeom prst="rect">
            <a:avLst/>
          </a:prstGeom>
          <a:ln w="0">
            <a:noFill/>
          </a:ln>
        </p:spPr>
      </p:pic>
      <p:sp>
        <p:nvSpPr>
          <p:cNvPr id="364" name="TextBox 5"/>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title"/>
          </p:nvPr>
        </p:nvSpPr>
        <p:spPr>
          <a:xfrm>
            <a:off x="1070280" y="0"/>
            <a:ext cx="10515240" cy="1325160"/>
          </a:xfrm>
          <a:prstGeom prst="rect">
            <a:avLst/>
          </a:prstGeom>
          <a:noFill/>
          <a:ln w="0">
            <a:noFill/>
          </a:ln>
        </p:spPr>
        <p:txBody>
          <a:bodyPr anchor="ctr">
            <a:normAutofit/>
          </a:bodyPr>
          <a:p>
            <a:pPr>
              <a:lnSpc>
                <a:spcPct val="90000"/>
              </a:lnSpc>
              <a:buNone/>
            </a:pPr>
            <a:r>
              <a:rPr b="0" lang="en-US" sz="3800" spc="-1" strike="noStrike">
                <a:solidFill>
                  <a:srgbClr val="000000"/>
                </a:solidFill>
                <a:latin typeface="Arial Unicode MS"/>
                <a:ea typeface="Arial Unicode MS"/>
              </a:rPr>
              <a:t>Linux Shell Shortcuts</a:t>
            </a:r>
            <a:endParaRPr b="0" lang="en-US" sz="3800" spc="-1" strike="noStrike">
              <a:solidFill>
                <a:srgbClr val="000000"/>
              </a:solidFill>
              <a:latin typeface="Calibri"/>
            </a:endParaRPr>
          </a:p>
        </p:txBody>
      </p:sp>
      <p:sp>
        <p:nvSpPr>
          <p:cNvPr id="366" name="PlaceHolder 2"/>
          <p:cNvSpPr>
            <a:spLocks noGrp="1"/>
          </p:cNvSpPr>
          <p:nvPr>
            <p:ph/>
          </p:nvPr>
        </p:nvSpPr>
        <p:spPr>
          <a:xfrm>
            <a:off x="752040" y="113472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The BASH shell provides a </a:t>
            </a:r>
            <a:r>
              <a:rPr b="0" lang="en-US" sz="2400" spc="-1" strike="noStrike">
                <a:solidFill>
                  <a:srgbClr val="000000"/>
                </a:solidFill>
                <a:latin typeface="Arial Unicode MS"/>
                <a:ea typeface="Arial Unicode MS"/>
              </a:rPr>
              <a:t>simple, yet powerful command </a:t>
            </a:r>
            <a:r>
              <a:rPr b="0" lang="en-US" sz="2400" spc="-1" strike="noStrike">
                <a:solidFill>
                  <a:srgbClr val="000000"/>
                </a:solidFill>
                <a:latin typeface="Arial Unicode MS"/>
                <a:ea typeface="Arial Unicode MS"/>
              </a:rPr>
              <a:t>entry interface. Useful </a:t>
            </a:r>
            <a:r>
              <a:rPr b="0" lang="en-US" sz="2400" spc="-1" strike="noStrike">
                <a:solidFill>
                  <a:srgbClr val="000000"/>
                </a:solidFill>
                <a:latin typeface="Arial Unicode MS"/>
                <a:ea typeface="Arial Unicode MS"/>
              </a:rPr>
              <a:t>shortcuts include: </a:t>
            </a:r>
            <a:endParaRPr b="0" lang="en-US" sz="2400" spc="-1" strike="noStrike">
              <a:solidFill>
                <a:srgbClr val="000000"/>
              </a:solidFill>
              <a:latin typeface="Calibri"/>
            </a:endParaRPr>
          </a:p>
          <a:p>
            <a:pPr>
              <a:lnSpc>
                <a:spcPct val="90000"/>
              </a:lnSpc>
              <a:spcBef>
                <a:spcPts val="1001"/>
              </a:spcBef>
              <a:buNone/>
              <a:tabLst>
                <a:tab algn="l" pos="0"/>
              </a:tabLst>
            </a:pPr>
            <a:r>
              <a:rPr b="0" lang="en-US" sz="2400" spc="-1" strike="noStrike">
                <a:solidFill>
                  <a:srgbClr val="000000"/>
                </a:solidFill>
                <a:latin typeface="Arial Unicode MS"/>
                <a:ea typeface="Arial Unicode MS"/>
              </a:rPr>
              <a:t>– </a:t>
            </a:r>
            <a:r>
              <a:rPr b="0" lang="en-US" sz="2400" spc="-1" strike="noStrike">
                <a:solidFill>
                  <a:srgbClr val="000000"/>
                </a:solidFill>
                <a:latin typeface="Arial Unicode MS"/>
                <a:ea typeface="Arial Unicode MS"/>
              </a:rPr>
              <a:t>Ctrl+a: move the cursor to the </a:t>
            </a:r>
            <a:r>
              <a:rPr b="0" lang="en-US" sz="2400" spc="-1" strike="noStrike">
                <a:solidFill>
                  <a:srgbClr val="000000"/>
                </a:solidFill>
                <a:latin typeface="Arial Unicode MS"/>
                <a:ea typeface="Arial Unicode MS"/>
              </a:rPr>
              <a:t>beginning of the command line </a:t>
            </a:r>
            <a:endParaRPr b="0" lang="en-US" sz="2400" spc="-1" strike="noStrike">
              <a:solidFill>
                <a:srgbClr val="000000"/>
              </a:solidFill>
              <a:latin typeface="Calibri"/>
            </a:endParaRPr>
          </a:p>
          <a:p>
            <a:pPr>
              <a:lnSpc>
                <a:spcPct val="90000"/>
              </a:lnSpc>
              <a:spcBef>
                <a:spcPts val="1001"/>
              </a:spcBef>
              <a:buNone/>
              <a:tabLst>
                <a:tab algn="l" pos="0"/>
              </a:tabLst>
            </a:pPr>
            <a:r>
              <a:rPr b="0" lang="en-US" sz="2400" spc="-1" strike="noStrike">
                <a:solidFill>
                  <a:srgbClr val="000000"/>
                </a:solidFill>
                <a:latin typeface="Arial Unicode MS"/>
                <a:ea typeface="Arial Unicode MS"/>
              </a:rPr>
              <a:t>– </a:t>
            </a:r>
            <a:r>
              <a:rPr b="0" lang="en-US" sz="2400" spc="-1" strike="noStrike">
                <a:solidFill>
                  <a:srgbClr val="000000"/>
                </a:solidFill>
                <a:latin typeface="Arial Unicode MS"/>
                <a:ea typeface="Arial Unicode MS"/>
              </a:rPr>
              <a:t>Ctrl+c: terminate a running </a:t>
            </a:r>
            <a:r>
              <a:rPr b="0" lang="en-US" sz="2400" spc="-1" strike="noStrike">
                <a:solidFill>
                  <a:srgbClr val="000000"/>
                </a:solidFill>
                <a:latin typeface="Arial Unicode MS"/>
                <a:ea typeface="Arial Unicode MS"/>
              </a:rPr>
              <a:t>program and return to the shell </a:t>
            </a:r>
            <a:r>
              <a:rPr b="0" lang="en-US" sz="2400" spc="-1" strike="noStrike">
                <a:solidFill>
                  <a:srgbClr val="000000"/>
                </a:solidFill>
                <a:latin typeface="Arial Unicode MS"/>
                <a:ea typeface="Arial Unicode MS"/>
              </a:rPr>
              <a:t>prompt </a:t>
            </a:r>
            <a:endParaRPr b="0" lang="en-US" sz="2400" spc="-1" strike="noStrike">
              <a:solidFill>
                <a:srgbClr val="000000"/>
              </a:solidFill>
              <a:latin typeface="Calibri"/>
            </a:endParaRPr>
          </a:p>
          <a:p>
            <a:pPr>
              <a:lnSpc>
                <a:spcPct val="90000"/>
              </a:lnSpc>
              <a:spcBef>
                <a:spcPts val="1001"/>
              </a:spcBef>
              <a:buNone/>
              <a:tabLst>
                <a:tab algn="l" pos="0"/>
              </a:tabLst>
            </a:pPr>
            <a:r>
              <a:rPr b="0" lang="en-US" sz="2400" spc="-1" strike="noStrike">
                <a:solidFill>
                  <a:srgbClr val="000000"/>
                </a:solidFill>
                <a:latin typeface="Arial Unicode MS"/>
                <a:ea typeface="Arial Unicode MS"/>
              </a:rPr>
              <a:t>– </a:t>
            </a:r>
            <a:r>
              <a:rPr b="0" lang="en-US" sz="2400" spc="-1" strike="noStrike">
                <a:solidFill>
                  <a:srgbClr val="000000"/>
                </a:solidFill>
                <a:latin typeface="Arial Unicode MS"/>
                <a:ea typeface="Arial Unicode MS"/>
              </a:rPr>
              <a:t>Ctrl+d: log out of the current </a:t>
            </a:r>
            <a:r>
              <a:rPr b="0" lang="en-US" sz="2400" spc="-1" strike="noStrike">
                <a:solidFill>
                  <a:srgbClr val="000000"/>
                </a:solidFill>
                <a:latin typeface="Arial Unicode MS"/>
                <a:ea typeface="Arial Unicode MS"/>
              </a:rPr>
              <a:t>shell </a:t>
            </a:r>
            <a:endParaRPr b="0" lang="en-US" sz="2400" spc="-1" strike="noStrike">
              <a:solidFill>
                <a:srgbClr val="000000"/>
              </a:solidFill>
              <a:latin typeface="Calibri"/>
            </a:endParaRPr>
          </a:p>
          <a:p>
            <a:pPr>
              <a:lnSpc>
                <a:spcPct val="90000"/>
              </a:lnSpc>
              <a:spcBef>
                <a:spcPts val="1001"/>
              </a:spcBef>
              <a:buNone/>
              <a:tabLst>
                <a:tab algn="l" pos="0"/>
              </a:tabLst>
            </a:pPr>
            <a:r>
              <a:rPr b="0" lang="en-US" sz="2400" spc="-1" strike="noStrike">
                <a:solidFill>
                  <a:srgbClr val="000000"/>
                </a:solidFill>
                <a:latin typeface="Arial Unicode MS"/>
                <a:ea typeface="Arial Unicode MS"/>
              </a:rPr>
              <a:t>– </a:t>
            </a:r>
            <a:r>
              <a:rPr b="0" lang="en-US" sz="2400" spc="-1" strike="noStrike">
                <a:solidFill>
                  <a:srgbClr val="000000"/>
                </a:solidFill>
                <a:latin typeface="Arial Unicode MS"/>
                <a:ea typeface="Arial Unicode MS"/>
              </a:rPr>
              <a:t>Ctrl+e: move cursor to the end </a:t>
            </a:r>
            <a:r>
              <a:rPr b="0" lang="en-US" sz="2400" spc="-1" strike="noStrike">
                <a:solidFill>
                  <a:srgbClr val="000000"/>
                </a:solidFill>
                <a:latin typeface="Arial Unicode MS"/>
                <a:ea typeface="Arial Unicode MS"/>
              </a:rPr>
              <a:t>of the command line </a:t>
            </a:r>
            <a:endParaRPr b="0" lang="en-US" sz="2400" spc="-1" strike="noStrike">
              <a:solidFill>
                <a:srgbClr val="000000"/>
              </a:solidFill>
              <a:latin typeface="Calibri"/>
            </a:endParaRPr>
          </a:p>
          <a:p>
            <a:pPr>
              <a:lnSpc>
                <a:spcPct val="90000"/>
              </a:lnSpc>
              <a:spcBef>
                <a:spcPts val="1001"/>
              </a:spcBef>
              <a:buNone/>
              <a:tabLst>
                <a:tab algn="l" pos="0"/>
              </a:tabLst>
            </a:pPr>
            <a:r>
              <a:rPr b="0" lang="en-US" sz="2400" spc="-1" strike="noStrike">
                <a:solidFill>
                  <a:srgbClr val="000000"/>
                </a:solidFill>
                <a:latin typeface="Arial Unicode MS"/>
                <a:ea typeface="Arial Unicode MS"/>
              </a:rPr>
              <a:t>– </a:t>
            </a:r>
            <a:r>
              <a:rPr b="0" lang="en-US" sz="2400" spc="-1" strike="noStrike">
                <a:solidFill>
                  <a:srgbClr val="000000"/>
                </a:solidFill>
                <a:latin typeface="Arial Unicode MS"/>
                <a:ea typeface="Arial Unicode MS"/>
              </a:rPr>
              <a:t>Ctrl+l: clear the shell terminal </a:t>
            </a:r>
            <a:r>
              <a:rPr b="0" lang="en-US" sz="2400" spc="-1" strike="noStrike">
                <a:solidFill>
                  <a:srgbClr val="000000"/>
                </a:solidFill>
                <a:latin typeface="Arial Unicode MS"/>
                <a:ea typeface="Arial Unicode MS"/>
              </a:rPr>
              <a:t>screen </a:t>
            </a:r>
            <a:endParaRPr b="0" lang="en-US" sz="2400" spc="-1" strike="noStrike">
              <a:solidFill>
                <a:srgbClr val="000000"/>
              </a:solidFill>
              <a:latin typeface="Calibri"/>
            </a:endParaRPr>
          </a:p>
          <a:p>
            <a:pPr>
              <a:lnSpc>
                <a:spcPct val="90000"/>
              </a:lnSpc>
              <a:spcBef>
                <a:spcPts val="1001"/>
              </a:spcBef>
              <a:buNone/>
              <a:tabLst>
                <a:tab algn="l" pos="0"/>
              </a:tabLst>
            </a:pPr>
            <a:r>
              <a:rPr b="0" lang="en-US" sz="2400" spc="-1" strike="noStrike">
                <a:solidFill>
                  <a:srgbClr val="000000"/>
                </a:solidFill>
                <a:latin typeface="Arial Unicode MS"/>
                <a:ea typeface="Arial Unicode MS"/>
              </a:rPr>
              <a:t>– </a:t>
            </a:r>
            <a:r>
              <a:rPr b="0" lang="en-US" sz="2400" spc="-1" strike="noStrike">
                <a:solidFill>
                  <a:srgbClr val="000000"/>
                </a:solidFill>
                <a:latin typeface="Arial Unicode MS"/>
                <a:ea typeface="Arial Unicode MS"/>
              </a:rPr>
              <a:t>Ctrl+r: search the command </a:t>
            </a:r>
            <a:r>
              <a:rPr b="0" lang="en-US" sz="2400" spc="-1" strike="noStrike">
                <a:solidFill>
                  <a:srgbClr val="000000"/>
                </a:solidFill>
                <a:latin typeface="Arial Unicode MS"/>
                <a:ea typeface="Arial Unicode MS"/>
              </a:rPr>
              <a:t>history </a:t>
            </a:r>
            <a:endParaRPr b="0" lang="en-US" sz="2400" spc="-1" strike="noStrike">
              <a:solidFill>
                <a:srgbClr val="000000"/>
              </a:solidFill>
              <a:latin typeface="Calibri"/>
            </a:endParaRPr>
          </a:p>
          <a:p>
            <a:pPr>
              <a:lnSpc>
                <a:spcPct val="90000"/>
              </a:lnSpc>
              <a:spcBef>
                <a:spcPts val="1001"/>
              </a:spcBef>
              <a:buNone/>
              <a:tabLst>
                <a:tab algn="l" pos="0"/>
              </a:tabLst>
            </a:pPr>
            <a:r>
              <a:rPr b="0" lang="en-US" sz="2400" spc="-1" strike="noStrike">
                <a:solidFill>
                  <a:srgbClr val="000000"/>
                </a:solidFill>
                <a:latin typeface="Arial Unicode MS"/>
                <a:ea typeface="Arial Unicode MS"/>
              </a:rPr>
              <a:t>– </a:t>
            </a:r>
            <a:r>
              <a:rPr b="0" lang="en-US" sz="2400" spc="-1" strike="noStrike">
                <a:solidFill>
                  <a:srgbClr val="000000"/>
                </a:solidFill>
                <a:latin typeface="Arial Unicode MS"/>
                <a:ea typeface="Arial Unicode MS"/>
              </a:rPr>
              <a:t>&lt;tab&gt;: autocomplete file </a:t>
            </a:r>
            <a:r>
              <a:rPr b="0" lang="en-US" sz="2400" spc="-1" strike="noStrike">
                <a:solidFill>
                  <a:srgbClr val="000000"/>
                </a:solidFill>
                <a:latin typeface="Arial Unicode MS"/>
                <a:ea typeface="Arial Unicode MS"/>
              </a:rPr>
              <a:t>name</a:t>
            </a:r>
            <a:endParaRPr b="0" lang="en-US" sz="2400" spc="-1" strike="noStrike">
              <a:solidFill>
                <a:srgbClr val="000000"/>
              </a:solidFill>
              <a:latin typeface="Calibri"/>
            </a:endParaRPr>
          </a:p>
          <a:p>
            <a:pPr>
              <a:lnSpc>
                <a:spcPct val="90000"/>
              </a:lnSpc>
              <a:spcBef>
                <a:spcPts val="1001"/>
              </a:spcBef>
              <a:buNone/>
              <a:tabLst>
                <a:tab algn="l" pos="0"/>
              </a:tabLst>
            </a:pPr>
            <a:r>
              <a:rPr b="0" lang="en-US" sz="2400" spc="-1" strike="noStrike">
                <a:solidFill>
                  <a:srgbClr val="000000"/>
                </a:solidFill>
                <a:latin typeface="Arial Unicode MS"/>
                <a:ea typeface="Arial Unicode MS"/>
              </a:rPr>
              <a:t>– </a:t>
            </a:r>
            <a:r>
              <a:rPr b="0" lang="en-US" sz="2400" spc="-1" strike="noStrike">
                <a:solidFill>
                  <a:srgbClr val="000000"/>
                </a:solidFill>
                <a:latin typeface="Arial Unicode MS"/>
                <a:ea typeface="Arial Unicode MS"/>
              </a:rPr>
              <a:t>&lt;tab&gt;&lt;tab&gt;: show command </a:t>
            </a:r>
            <a:r>
              <a:rPr b="0" lang="en-US" sz="2400" spc="-1" strike="noStrike">
                <a:solidFill>
                  <a:srgbClr val="000000"/>
                </a:solidFill>
                <a:latin typeface="Arial Unicode MS"/>
                <a:ea typeface="Arial Unicode MS"/>
              </a:rPr>
              <a:t>completion possibilities </a:t>
            </a:r>
            <a:endParaRPr b="0" lang="en-US" sz="2400" spc="-1" strike="noStrike">
              <a:solidFill>
                <a:srgbClr val="000000"/>
              </a:solidFill>
              <a:latin typeface="Calibri"/>
            </a:endParaRPr>
          </a:p>
          <a:p>
            <a:pPr>
              <a:lnSpc>
                <a:spcPct val="90000"/>
              </a:lnSpc>
              <a:spcBef>
                <a:spcPts val="1001"/>
              </a:spcBef>
              <a:buNone/>
              <a:tabLst>
                <a:tab algn="l" pos="0"/>
              </a:tabLst>
            </a:pPr>
            <a:r>
              <a:rPr b="0" lang="en-US" sz="2400" spc="-1" strike="noStrike">
                <a:solidFill>
                  <a:srgbClr val="000000"/>
                </a:solidFill>
                <a:latin typeface="Arial Unicode MS"/>
                <a:ea typeface="Arial Unicode MS"/>
              </a:rPr>
              <a:t>– </a:t>
            </a:r>
            <a:r>
              <a:rPr b="0" lang="en-US" sz="2400" spc="-1" strike="noStrike">
                <a:solidFill>
                  <a:srgbClr val="000000"/>
                </a:solidFill>
                <a:latin typeface="Arial Unicode MS"/>
                <a:ea typeface="Arial Unicode MS"/>
              </a:rPr>
              <a:t>&lt;up-arrow&gt;: repeat last </a:t>
            </a:r>
            <a:r>
              <a:rPr b="0" lang="en-US" sz="2400" spc="-1" strike="noStrike">
                <a:solidFill>
                  <a:srgbClr val="000000"/>
                </a:solidFill>
                <a:latin typeface="Arial Unicode MS"/>
                <a:ea typeface="Arial Unicode MS"/>
              </a:rPr>
              <a:t>command (or scroll through </a:t>
            </a:r>
            <a:r>
              <a:rPr b="0" lang="en-US" sz="2400" spc="-1" strike="noStrike">
                <a:solidFill>
                  <a:srgbClr val="000000"/>
                </a:solidFill>
                <a:latin typeface="Arial Unicode MS"/>
                <a:ea typeface="Arial Unicode MS"/>
              </a:rPr>
              <a:t>history) </a:t>
            </a:r>
            <a:endParaRPr b="0" lang="en-US" sz="2400" spc="-1" strike="noStrike">
              <a:solidFill>
                <a:srgbClr val="000000"/>
              </a:solidFill>
              <a:latin typeface="Calibri"/>
            </a:endParaRPr>
          </a:p>
        </p:txBody>
      </p:sp>
      <p:pic>
        <p:nvPicPr>
          <p:cNvPr id="367" name="Picture 3" descr=""/>
          <p:cNvPicPr/>
          <p:nvPr/>
        </p:nvPicPr>
        <p:blipFill>
          <a:blip r:embed="rId1"/>
          <a:stretch/>
        </p:blipFill>
        <p:spPr>
          <a:xfrm>
            <a:off x="10885680" y="297000"/>
            <a:ext cx="1018080" cy="540000"/>
          </a:xfrm>
          <a:prstGeom prst="rect">
            <a:avLst/>
          </a:prstGeom>
          <a:ln w="0">
            <a:noFill/>
          </a:ln>
        </p:spPr>
      </p:pic>
      <p:sp>
        <p:nvSpPr>
          <p:cNvPr id="368" name="TextBox 5"/>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944640" y="1013400"/>
            <a:ext cx="10515240" cy="1325160"/>
          </a:xfrm>
          <a:prstGeom prst="rect">
            <a:avLst/>
          </a:prstGeom>
          <a:noFill/>
          <a:ln w="0">
            <a:noFill/>
          </a:ln>
        </p:spPr>
        <p:txBody>
          <a:bodyPr anchor="ctr">
            <a:normAutofit/>
          </a:bodyPr>
          <a:p>
            <a:pPr>
              <a:lnSpc>
                <a:spcPct val="90000"/>
              </a:lnSpc>
              <a:buNone/>
            </a:pPr>
            <a:r>
              <a:rPr b="0" lang="en-US" sz="4200" spc="-1" strike="noStrike">
                <a:solidFill>
                  <a:srgbClr val="000000"/>
                </a:solidFill>
                <a:latin typeface="Arial Unicode MS"/>
                <a:ea typeface="Arial Unicode MS"/>
              </a:rPr>
              <a:t>Bourne Shell</a:t>
            </a:r>
            <a:endParaRPr b="0" lang="en-US" sz="4200" spc="-1" strike="noStrike">
              <a:solidFill>
                <a:srgbClr val="000000"/>
              </a:solidFill>
              <a:latin typeface="Calibri"/>
            </a:endParaRPr>
          </a:p>
        </p:txBody>
      </p:sp>
      <p:sp>
        <p:nvSpPr>
          <p:cNvPr id="193" name="PlaceHolder 2"/>
          <p:cNvSpPr>
            <a:spLocks noGrp="1"/>
          </p:cNvSpPr>
          <p:nvPr>
            <p:ph/>
          </p:nvPr>
        </p:nvSpPr>
        <p:spPr>
          <a:xfrm>
            <a:off x="687960" y="2338920"/>
            <a:ext cx="10515240" cy="4753800"/>
          </a:xfrm>
          <a:prstGeom prst="rect">
            <a:avLst/>
          </a:prstGeom>
          <a:noFill/>
          <a:ln w="0">
            <a:noFill/>
          </a:ln>
        </p:spPr>
        <p:txBody>
          <a:bodyPr anchor="t">
            <a:noAutofit/>
          </a:bodyPr>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1977</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Created by Stephen Bourne. </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Bourne shell is useful even today and in some cases as the  default root shell. </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Its grammar is similar to Algorithm Language (ALGOL) </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The Bourne shell had two primary goals: command interpreter and scripting.  </a:t>
            </a:r>
            <a:endParaRPr b="0" lang="en-US" sz="2800" spc="-1" strike="noStrike">
              <a:solidFill>
                <a:srgbClr val="000000"/>
              </a:solidFill>
              <a:latin typeface="Calibri"/>
            </a:endParaRPr>
          </a:p>
        </p:txBody>
      </p:sp>
      <p:pic>
        <p:nvPicPr>
          <p:cNvPr id="194" name="Picture 3" descr=""/>
          <p:cNvPicPr/>
          <p:nvPr/>
        </p:nvPicPr>
        <p:blipFill>
          <a:blip r:embed="rId1"/>
          <a:stretch/>
        </p:blipFill>
        <p:spPr>
          <a:xfrm>
            <a:off x="10885680" y="472680"/>
            <a:ext cx="1018080" cy="540000"/>
          </a:xfrm>
          <a:prstGeom prst="rect">
            <a:avLst/>
          </a:prstGeom>
          <a:ln w="0">
            <a:noFill/>
          </a:ln>
        </p:spPr>
      </p:pic>
      <p:sp>
        <p:nvSpPr>
          <p:cNvPr id="195" name="TextBox 5"/>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1070280" y="1013400"/>
            <a:ext cx="10515240" cy="1325160"/>
          </a:xfrm>
          <a:prstGeom prst="rect">
            <a:avLst/>
          </a:prstGeom>
          <a:noFill/>
          <a:ln w="0">
            <a:noFill/>
          </a:ln>
        </p:spPr>
        <p:txBody>
          <a:bodyPr anchor="ctr">
            <a:normAutofit/>
          </a:bodyPr>
          <a:p>
            <a:pPr>
              <a:lnSpc>
                <a:spcPct val="90000"/>
              </a:lnSpc>
              <a:buNone/>
            </a:pPr>
            <a:r>
              <a:rPr b="0" lang="en-US" sz="4200" spc="-1" strike="noStrike">
                <a:solidFill>
                  <a:srgbClr val="000000"/>
                </a:solidFill>
                <a:latin typeface="Arial Unicode MS"/>
                <a:ea typeface="Arial Unicode MS"/>
              </a:rPr>
              <a:t>C Shell</a:t>
            </a:r>
            <a:endParaRPr b="0" lang="en-US" sz="4200" spc="-1" strike="noStrike">
              <a:solidFill>
                <a:srgbClr val="000000"/>
              </a:solidFill>
              <a:latin typeface="Calibri"/>
            </a:endParaRPr>
          </a:p>
        </p:txBody>
      </p:sp>
      <p:sp>
        <p:nvSpPr>
          <p:cNvPr id="197" name="PlaceHolder 2"/>
          <p:cNvSpPr>
            <a:spLocks noGrp="1"/>
          </p:cNvSpPr>
          <p:nvPr>
            <p:ph/>
          </p:nvPr>
        </p:nvSpPr>
        <p:spPr>
          <a:xfrm>
            <a:off x="879480" y="2268720"/>
            <a:ext cx="10515240" cy="4350960"/>
          </a:xfrm>
          <a:prstGeom prst="rect">
            <a:avLst/>
          </a:prstGeom>
          <a:noFill/>
          <a:ln w="0">
            <a:noFill/>
          </a:ln>
        </p:spPr>
        <p:txBody>
          <a:bodyPr anchor="t">
            <a:noAutofit/>
          </a:bodyPr>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1978</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The C shell was developed by Bill Joy</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Objective was to create a scripting language similar to C programming language. </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This was useful given that C was a primary language in use back then which also made it easier and faster to use. </a:t>
            </a:r>
            <a:endParaRPr b="0" lang="en-US" sz="2800" spc="-1" strike="noStrike">
              <a:solidFill>
                <a:srgbClr val="000000"/>
              </a:solidFill>
              <a:latin typeface="Calibri"/>
            </a:endParaRPr>
          </a:p>
        </p:txBody>
      </p:sp>
      <p:pic>
        <p:nvPicPr>
          <p:cNvPr id="198" name="Picture 3" descr=""/>
          <p:cNvPicPr/>
          <p:nvPr/>
        </p:nvPicPr>
        <p:blipFill>
          <a:blip r:embed="rId1"/>
          <a:stretch/>
        </p:blipFill>
        <p:spPr>
          <a:xfrm>
            <a:off x="10885680" y="472680"/>
            <a:ext cx="1018080" cy="540000"/>
          </a:xfrm>
          <a:prstGeom prst="rect">
            <a:avLst/>
          </a:prstGeom>
          <a:ln w="0">
            <a:noFill/>
          </a:ln>
        </p:spPr>
      </p:pic>
      <p:sp>
        <p:nvSpPr>
          <p:cNvPr id="199" name="TextBox 4"/>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944640" y="1013400"/>
            <a:ext cx="10515240" cy="1325160"/>
          </a:xfrm>
          <a:prstGeom prst="rect">
            <a:avLst/>
          </a:prstGeom>
          <a:noFill/>
          <a:ln w="0">
            <a:noFill/>
          </a:ln>
        </p:spPr>
        <p:txBody>
          <a:bodyPr anchor="ctr">
            <a:normAutofit/>
          </a:bodyPr>
          <a:p>
            <a:pPr>
              <a:lnSpc>
                <a:spcPct val="90000"/>
              </a:lnSpc>
              <a:buNone/>
            </a:pPr>
            <a:r>
              <a:rPr b="0" lang="en-US" sz="4200" spc="-1" strike="noStrike">
                <a:solidFill>
                  <a:srgbClr val="000000"/>
                </a:solidFill>
                <a:latin typeface="Arial Unicode MS"/>
                <a:ea typeface="Arial Unicode MS"/>
              </a:rPr>
              <a:t>Korn Shell</a:t>
            </a:r>
            <a:endParaRPr b="0" lang="en-US" sz="4200" spc="-1" strike="noStrike">
              <a:solidFill>
                <a:srgbClr val="000000"/>
              </a:solidFill>
              <a:latin typeface="Calibri"/>
            </a:endParaRPr>
          </a:p>
        </p:txBody>
      </p:sp>
      <p:sp>
        <p:nvSpPr>
          <p:cNvPr id="201" name="PlaceHolder 2"/>
          <p:cNvSpPr>
            <a:spLocks noGrp="1"/>
          </p:cNvSpPr>
          <p:nvPr>
            <p:ph/>
          </p:nvPr>
        </p:nvSpPr>
        <p:spPr>
          <a:xfrm>
            <a:off x="656280" y="2338920"/>
            <a:ext cx="10515240" cy="4350960"/>
          </a:xfrm>
          <a:prstGeom prst="rect">
            <a:avLst/>
          </a:prstGeom>
          <a:noFill/>
          <a:ln w="0">
            <a:noFill/>
          </a:ln>
        </p:spPr>
        <p:txBody>
          <a:bodyPr anchor="t">
            <a:noAutofit/>
          </a:bodyPr>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1983</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Developed by David Korn. </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The Korn shell combined features of both Bourne and C shells. </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It includes features from C shell such as job control, command aliasing and command history. </a:t>
            </a:r>
            <a:endParaRPr b="0" lang="en-US" sz="2800" spc="-1" strike="noStrike">
              <a:solidFill>
                <a:srgbClr val="000000"/>
              </a:solidFill>
              <a:latin typeface="Calibri"/>
            </a:endParaRPr>
          </a:p>
        </p:txBody>
      </p:sp>
      <p:pic>
        <p:nvPicPr>
          <p:cNvPr id="202" name="Picture 3" descr=""/>
          <p:cNvPicPr/>
          <p:nvPr/>
        </p:nvPicPr>
        <p:blipFill>
          <a:blip r:embed="rId1"/>
          <a:stretch/>
        </p:blipFill>
        <p:spPr>
          <a:xfrm>
            <a:off x="10885680" y="472680"/>
            <a:ext cx="1018080" cy="540000"/>
          </a:xfrm>
          <a:prstGeom prst="rect">
            <a:avLst/>
          </a:prstGeom>
          <a:ln w="0">
            <a:noFill/>
          </a:ln>
        </p:spPr>
      </p:pic>
      <p:sp>
        <p:nvSpPr>
          <p:cNvPr id="203" name="TextBox 4"/>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879480" y="1013400"/>
            <a:ext cx="10515240" cy="1325160"/>
          </a:xfrm>
          <a:prstGeom prst="rect">
            <a:avLst/>
          </a:prstGeom>
          <a:noFill/>
          <a:ln w="0">
            <a:noFill/>
          </a:ln>
        </p:spPr>
        <p:txBody>
          <a:bodyPr anchor="ctr">
            <a:normAutofit/>
          </a:bodyPr>
          <a:p>
            <a:pPr>
              <a:lnSpc>
                <a:spcPct val="90000"/>
              </a:lnSpc>
              <a:buNone/>
            </a:pPr>
            <a:r>
              <a:rPr b="0" lang="en-US" sz="4200" spc="-1" strike="noStrike">
                <a:solidFill>
                  <a:srgbClr val="000000"/>
                </a:solidFill>
                <a:latin typeface="Arial Unicode MS"/>
                <a:ea typeface="Arial Unicode MS"/>
              </a:rPr>
              <a:t>TENEX C Shell</a:t>
            </a:r>
            <a:endParaRPr b="0" lang="en-US" sz="4200" spc="-1" strike="noStrike">
              <a:solidFill>
                <a:srgbClr val="000000"/>
              </a:solidFill>
              <a:latin typeface="Calibri"/>
            </a:endParaRPr>
          </a:p>
        </p:txBody>
      </p:sp>
      <p:sp>
        <p:nvSpPr>
          <p:cNvPr id="205" name="PlaceHolder 2"/>
          <p:cNvSpPr>
            <a:spLocks noGrp="1"/>
          </p:cNvSpPr>
          <p:nvPr>
            <p:ph/>
          </p:nvPr>
        </p:nvSpPr>
        <p:spPr>
          <a:xfrm>
            <a:off x="660600" y="2342160"/>
            <a:ext cx="10515240" cy="4350960"/>
          </a:xfrm>
          <a:prstGeom prst="rect">
            <a:avLst/>
          </a:prstGeom>
          <a:noFill/>
          <a:ln w="0">
            <a:noFill/>
          </a:ln>
        </p:spPr>
        <p:txBody>
          <a:bodyPr anchor="t">
            <a:noAutofit/>
          </a:bodyPr>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1983</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Started out as a derivative of the C shell but with a programmable command line completion and editing features added to it. </a:t>
            </a:r>
            <a:endParaRPr b="0" lang="en-US" sz="2800" spc="-1" strike="noStrike">
              <a:solidFill>
                <a:srgbClr val="000000"/>
              </a:solidFill>
              <a:latin typeface="Calibri"/>
            </a:endParaRPr>
          </a:p>
        </p:txBody>
      </p:sp>
      <p:pic>
        <p:nvPicPr>
          <p:cNvPr id="206" name="Picture 3" descr=""/>
          <p:cNvPicPr/>
          <p:nvPr/>
        </p:nvPicPr>
        <p:blipFill>
          <a:blip r:embed="rId1"/>
          <a:stretch/>
        </p:blipFill>
        <p:spPr>
          <a:xfrm>
            <a:off x="10885680" y="472680"/>
            <a:ext cx="1018080" cy="540000"/>
          </a:xfrm>
          <a:prstGeom prst="rect">
            <a:avLst/>
          </a:prstGeom>
          <a:ln w="0">
            <a:noFill/>
          </a:ln>
        </p:spPr>
      </p:pic>
      <p:sp>
        <p:nvSpPr>
          <p:cNvPr id="207" name="TextBox 4"/>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879480" y="1013400"/>
            <a:ext cx="10515240" cy="1325160"/>
          </a:xfrm>
          <a:prstGeom prst="rect">
            <a:avLst/>
          </a:prstGeom>
          <a:noFill/>
          <a:ln w="0">
            <a:noFill/>
          </a:ln>
        </p:spPr>
        <p:txBody>
          <a:bodyPr anchor="ctr">
            <a:normAutofit/>
          </a:bodyPr>
          <a:p>
            <a:pPr>
              <a:lnSpc>
                <a:spcPct val="90000"/>
              </a:lnSpc>
              <a:buNone/>
            </a:pPr>
            <a:r>
              <a:rPr b="0" lang="en-US" sz="4200" spc="-1" strike="noStrike">
                <a:solidFill>
                  <a:srgbClr val="000000"/>
                </a:solidFill>
                <a:latin typeface="Arial Unicode MS"/>
                <a:ea typeface="Arial Unicode MS"/>
              </a:rPr>
              <a:t>Bourne Again Shell (Bash)</a:t>
            </a:r>
            <a:endParaRPr b="0" lang="en-US" sz="4200" spc="-1" strike="noStrike">
              <a:solidFill>
                <a:srgbClr val="000000"/>
              </a:solidFill>
              <a:latin typeface="Calibri"/>
            </a:endParaRPr>
          </a:p>
        </p:txBody>
      </p:sp>
      <p:sp>
        <p:nvSpPr>
          <p:cNvPr id="209" name="PlaceHolder 2"/>
          <p:cNvSpPr>
            <a:spLocks noGrp="1"/>
          </p:cNvSpPr>
          <p:nvPr>
            <p:ph/>
          </p:nvPr>
        </p:nvSpPr>
        <p:spPr>
          <a:xfrm>
            <a:off x="647280" y="2338920"/>
            <a:ext cx="10515240" cy="4350960"/>
          </a:xfrm>
          <a:prstGeom prst="rect">
            <a:avLst/>
          </a:prstGeom>
          <a:noFill/>
          <a:ln w="0">
            <a:noFill/>
          </a:ln>
        </p:spPr>
        <p:txBody>
          <a:bodyPr anchor="t">
            <a:noAutofit/>
          </a:bodyPr>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1989</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One of the most widely used shell today. </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It was written be Brian Fox for the GNU project as a pre software replacement for the Bourne Shell. </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Shows all features from the Bourne shell but is more efficient and easy to use. </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It supports filename globing, piping, command substitution and control structures for conditional testing and iteration. </a:t>
            </a:r>
            <a:endParaRPr b="0" lang="en-US" sz="2800" spc="-1" strike="noStrike">
              <a:solidFill>
                <a:srgbClr val="000000"/>
              </a:solidFill>
              <a:latin typeface="Calibri"/>
            </a:endParaRPr>
          </a:p>
        </p:txBody>
      </p:sp>
      <p:pic>
        <p:nvPicPr>
          <p:cNvPr id="210" name="Picture 3" descr=""/>
          <p:cNvPicPr/>
          <p:nvPr/>
        </p:nvPicPr>
        <p:blipFill>
          <a:blip r:embed="rId1"/>
          <a:stretch/>
        </p:blipFill>
        <p:spPr>
          <a:xfrm>
            <a:off x="10885680" y="472680"/>
            <a:ext cx="1018080" cy="540000"/>
          </a:xfrm>
          <a:prstGeom prst="rect">
            <a:avLst/>
          </a:prstGeom>
          <a:ln w="0">
            <a:noFill/>
          </a:ln>
        </p:spPr>
      </p:pic>
      <p:sp>
        <p:nvSpPr>
          <p:cNvPr id="211" name="TextBox 4"/>
          <p:cNvSpPr/>
          <p:nvPr/>
        </p:nvSpPr>
        <p:spPr>
          <a:xfrm>
            <a:off x="213120" y="6550200"/>
            <a:ext cx="1197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Arial"/>
              </a:rPr>
              <a:t>www.corvit.com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798</TotalTime>
  <Application>LibreOffice/7.3.7.2$Linux_X86_64 LibreOffice_project/30$Build-2</Application>
  <AppVersion>15.0000</AppVersion>
  <Words>2405</Words>
  <Paragraphs>344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2022-08-17T07:18:20Z</dcterms:created>
  <dc:creator>Muhammad Faran Tahir</dc:creator>
  <dc:description/>
  <dc:language>en-US</dc:language>
  <cp:lastModifiedBy/>
  <dcterms:modified xsi:type="dcterms:W3CDTF">2023-01-14T11:52:50Z</dcterms:modified>
  <cp:revision>220</cp:revision>
  <dc:subject/>
  <dc:title>Linux Lecture-2</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31</vt:i4>
  </property>
  <property fmtid="{D5CDD505-2E9C-101B-9397-08002B2CF9AE}" pid="3" name="PresentationFormat">
    <vt:lpwstr>Widescreen</vt:lpwstr>
  </property>
  <property fmtid="{D5CDD505-2E9C-101B-9397-08002B2CF9AE}" pid="4" name="Slides">
    <vt:i4>47</vt:i4>
  </property>
</Properties>
</file>