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1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2.png" ContentType="image/png"/>
  <Override PartName="/ppt/media/image109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47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82.png" ContentType="image/png"/>
  <Override PartName="/ppt/media/image28.png" ContentType="image/png"/>
  <Override PartName="/ppt/media/image93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81.png" ContentType="image/png"/>
  <Override PartName="/ppt/media/image27.png" ContentType="image/png"/>
  <Override PartName="/ppt/media/image92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80.png" ContentType="image/png"/>
  <Override PartName="/ppt/media/image26.png" ContentType="image/png"/>
  <Override PartName="/ppt/media/image91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7.png" ContentType="image/png"/>
  <Override PartName="/ppt/media/image88.png" ContentType="image/png"/>
  <Override PartName="/ppt/media/image97.png" ContentType="image/png"/>
  <Override PartName="/ppt/media/image104.png" ContentType="image/png"/>
  <Override PartName="/ppt/media/image60.png" ContentType="image/png"/>
  <Override PartName="/ppt/media/image98.png" ContentType="image/png"/>
  <Override PartName="/ppt/media/image105.png" ContentType="image/png"/>
  <Override PartName="/ppt/media/image61.png" ContentType="image/png"/>
  <Override PartName="/ppt/media/image79.png" ContentType="image/png"/>
  <Override PartName="/ppt/media/image101.png" ContentType="image/png"/>
  <Override PartName="/ppt/media/image102.png" ContentType="image/png"/>
  <Override PartName="/ppt/media/image95.png" ContentType="image/png"/>
  <Override PartName="/ppt/media/image103.png" ContentType="image/png"/>
  <Override PartName="/ppt/media/image96.png" ContentType="image/png"/>
  <Override PartName="/ppt/media/image124.png" ContentType="image/png"/>
  <Override PartName="/ppt/media/image112.png" ContentType="image/png"/>
  <Override PartName="/ppt/media/image123.png" ContentType="image/png"/>
  <Override PartName="/ppt/media/image89.png" ContentType="image/png"/>
  <Override PartName="/ppt/media/image111.png" ContentType="image/png"/>
  <Override PartName="/ppt/media/image122.png" ContentType="image/png"/>
  <Override PartName="/ppt/media/image99.png" ContentType="image/png"/>
  <Override PartName="/ppt/media/image106.png" ContentType="image/png"/>
  <Override PartName="/ppt/media/image62.png" ContentType="image/png"/>
  <Override PartName="/ppt/media/image121.png" ContentType="image/png"/>
  <Override PartName="/ppt/media/image116.png" ContentType="image/png"/>
  <Override PartName="/ppt/media/image72.png" ContentType="image/png"/>
  <Override PartName="/ppt/media/image115.png" ContentType="image/png"/>
  <Override PartName="/ppt/media/image71.png" ContentType="image/png"/>
  <Override PartName="/ppt/media/image114.png" ContentType="image/png"/>
  <Override PartName="/ppt/media/image70.png" ContentType="image/png"/>
  <Override PartName="/ppt/media/image113.png" ContentType="image/png"/>
  <Override PartName="/ppt/media/image74.png" ContentType="image/png"/>
  <Override PartName="/ppt/media/image73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31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23.png" ContentType="image/png"/>
  <Override PartName="/ppt/media/image119.png" ContentType="image/png"/>
  <Override PartName="/ppt/media/image22.png" ContentType="image/png"/>
  <Override PartName="/ppt/media/image59.png" ContentType="image/png"/>
  <Override PartName="/ppt/media/image110.png" ContentType="image/png"/>
  <Override PartName="/ppt/media/image24.png" ContentType="image/png"/>
  <Override PartName="/ppt/media/image118.png" ContentType="image/png"/>
  <Override PartName="/ppt/media/image21.png" ContentType="image/png"/>
  <Override PartName="/ppt/media/image58.png" ContentType="image/png"/>
  <Override PartName="/ppt/media/image117.png" ContentType="image/png"/>
  <Override PartName="/ppt/media/image20.png" ContentType="image/png"/>
  <Override PartName="/ppt/media/image57.png" ContentType="image/png"/>
  <Override PartName="/ppt/media/image25.png" ContentType="image/png"/>
  <Override PartName="/ppt/media/image90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60" Type="http://schemas.openxmlformats.org/officeDocument/2006/relationships/slide" Target="slides/slide49.xml"/><Relationship Id="rId61" Type="http://schemas.openxmlformats.org/officeDocument/2006/relationships/slide" Target="slides/slide50.xml"/><Relationship Id="rId62" Type="http://schemas.openxmlformats.org/officeDocument/2006/relationships/slide" Target="slides/slide51.xml"/><Relationship Id="rId63" Type="http://schemas.openxmlformats.org/officeDocument/2006/relationships/slide" Target="slides/slide52.xml"/><Relationship Id="rId64" Type="http://schemas.openxmlformats.org/officeDocument/2006/relationships/slide" Target="slides/slide53.xml"/><Relationship Id="rId65" Type="http://schemas.openxmlformats.org/officeDocument/2006/relationships/slide" Target="slides/slide54.xml"/><Relationship Id="rId66" Type="http://schemas.openxmlformats.org/officeDocument/2006/relationships/slide" Target="slides/slide55.xml"/><Relationship Id="rId67" Type="http://schemas.openxmlformats.org/officeDocument/2006/relationships/slide" Target="slides/slide56.xml"/><Relationship Id="rId68" Type="http://schemas.openxmlformats.org/officeDocument/2006/relationships/slide" Target="slides/slide57.xml"/><Relationship Id="rId69" Type="http://schemas.openxmlformats.org/officeDocument/2006/relationships/slide" Target="slides/slide58.xml"/><Relationship Id="rId70" Type="http://schemas.openxmlformats.org/officeDocument/2006/relationships/slide" Target="slides/slide59.xml"/><Relationship Id="rId71" Type="http://schemas.openxmlformats.org/officeDocument/2006/relationships/slide" Target="slides/slide60.xml"/><Relationship Id="rId72" Type="http://schemas.openxmlformats.org/officeDocument/2006/relationships/slide" Target="slides/slide61.xml"/><Relationship Id="rId73" Type="http://schemas.openxmlformats.org/officeDocument/2006/relationships/slide" Target="slides/slide62.xml"/><Relationship Id="rId74" Type="http://schemas.openxmlformats.org/officeDocument/2006/relationships/slide" Target="slides/slide63.xml"/><Relationship Id="rId75" Type="http://schemas.openxmlformats.org/officeDocument/2006/relationships/slide" Target="slides/slide64.xml"/><Relationship Id="rId7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mo</a:t>
            </a:r>
            <a:r>
              <a:rPr b="0" lang="en-US" sz="4400" spc="-1" strike="noStrike">
                <a:latin typeface="Arial"/>
              </a:rPr>
              <a:t>ve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dt" idx="28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 type="ftr" idx="29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76" name="PlaceHolder 6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6415919-6016-4C18-A836-F6ABC0EB89F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0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9CA00F-8D13-47D0-8057-A69D35A9A894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3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00454C-D5AD-48DF-84CE-916FCF6ABC7E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6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497007-B76D-441F-97E7-2979CB69803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9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3B354B-3848-4102-97ED-041F42945485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82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94B0EE-2494-4919-8033-24864A81856B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85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D78497-5EB8-48DD-A69D-2A908DC781F3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88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8BE3AB-0EC7-477B-8C61-29D629461956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1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B3E679-E6C7-4CD8-917B-6133DB7B8D6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4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DC05B6-4991-4088-8DA2-EC4832E39C25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7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6F8F65-FB00-4D38-A41C-FA14E05BE329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0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304F19-E4CD-4937-8459-8A224600B68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3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F94443-8B63-4734-91A3-46FFACFBFCD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6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B809E4-1106-493A-84B1-1BE52DCBE8B9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9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F450BB-7BB5-44B2-AE80-EA9EB8F8A7AD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2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916B7C-288C-4052-B8ED-063FD1B86E4F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5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B4C3C7-D8A6-40C3-8B1C-59EC05201688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8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A3C044-B680-47D1-B0E6-DA1A32E9EA26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1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34A8A8-56AA-4532-A841-3CF09DCCC8A4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49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F739B0-C98B-4AA0-85A6-53235A80EF9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4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FFC77B-1AA0-42AC-AA38-75B050767A99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7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6055BE-1CA3-4567-9165-C628B930867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0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2A6ADE-5309-466D-8ABA-54C60293A04C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3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C01C0F-B901-46B9-8948-F88C88CEFEBD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6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7812E8-E3C6-4D52-8E94-6A190E57E089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9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96B867-291B-46D0-A976-C7170B5438B9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42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1358B1-AEC8-4622-885B-73E7A223BE09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45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A66B2E-4513-4DC0-81F4-9A184C1FBA49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48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48C010-B171-4AC2-8D7C-785C0FCCF4F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1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BA3FAA-0898-4C70-B6EC-1C9DFF68396D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52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9CB1CE-04B0-4224-BB7D-45549C2DD28B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4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81BC2F-CA4B-4EAD-BA45-54F45B7066DB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7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CF6E69-BFE8-4572-BBBF-79CB83CECB5A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0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E9DAC4-3DED-465E-85E0-172F7966387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3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749356-970E-4EB1-9143-16BE2314989F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6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F5E1BB-C027-4E65-9798-2BC4F40C5459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9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52ABAF-3FE6-4014-ADD5-45F703F9330E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2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94AE8B-D3E9-42D7-9068-BF9C40C962E5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5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93D7B9-8C5B-4790-A05A-C90A6AFEB9FE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8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330BAA-4FB9-4ABB-B7D3-1B111B053B35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1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C28AFA-268B-46E6-85A6-378BAE17E4AE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55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3D8EAB-1FA4-450C-AB73-97D4DA3150F5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4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6DFE96-478A-4924-A589-F60F0BCC0F91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7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5BD155-860B-4122-A75C-98D4B20741BD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0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279F0E-131F-4306-AB84-45D351157821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3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4833C1-7DC0-42B1-8A35-AAC7AC3E7FAD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6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DD052E-7B0E-4281-8F3B-D8DF9F0DE243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9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B50E30-49DA-45F2-A180-5E269F80BC51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4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02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B70660-E436-4394-BE03-9BCC5672C371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58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36F059-8FD4-4D29-AF74-6963B43D6A8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1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9C4A5C-E81B-41DF-98F3-1A43D1EFBA04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4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16BA8E-F9C4-4DEF-9039-55BAE0364DEC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7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68997E-90DC-4F43-92DD-FD37ADE3D481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64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31EBC4-0A80-425B-BB6A-C4116EE83C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345084-1F82-4CC5-9711-5A3D748D0F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26D60C7-0FA1-47A8-AC0A-05F64C5954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6D53FD3-08FD-47E7-9281-8CB833815A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03001EA-917C-4CAC-8D37-A591EF2B32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034A61C-FE90-4998-94BE-F085D17DED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A0401DF-1E2F-454E-B220-31D25782B6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A2715C9-1945-4C58-985E-7F13425CA7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C8623B6-50C2-4935-9570-AF283AC23A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2F6A17B-17C3-4738-A360-AE97D897A5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CCBBA24-5148-4C02-999E-BA1D7C9A43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856DB1-C740-404D-ABDE-8BA46B9D16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1171FF-C564-41EE-AE14-B4F68D01A6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5BEB0A-FD1E-4661-BC47-BED14FB534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9CD20A-3EDC-43AD-ADE1-5929D6EB56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321339-B183-4DCE-B1F4-6750CF3FD9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157C79-334A-4B9D-8053-6F8069A2A7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2D309D-E617-47C8-8712-64AA43D60B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0F5D64-7A75-4815-AD4C-F8FEEE1C20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F43210-6CCE-4B5E-880D-9AACDB7F74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02184A-DE84-4D05-8C2B-9C9FCF8A6E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A726A1-7788-40A7-B282-150E9D9846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7DD57F-9385-4DB7-89CD-BBCB2F8A43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D0C11E-0607-4F8F-8988-623F1F5C70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81CB1D-AAE9-49C2-B455-787FED0097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1FAAA0-515D-4A1C-89C5-4A058404971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63B78C-D565-4369-A0FA-CC5891495A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FC8857-C0CC-4BB5-84B8-4246B45AC7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9A5A28-8512-403D-B806-C6462AAEF3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4E7B6D-A57B-4E6F-8C33-C89E01C2B0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721F73-1592-4BE8-AD86-731D69581F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B21039-DDD3-485C-80AD-0B4EFAB563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633B49-D965-4E11-932E-104EDA1A73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C7BD36-52A7-48FC-81A0-17BD1CAEDC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AF1DB0-9084-4E03-AB89-FF1F098CB6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0F81DA-700B-4220-AC04-1B5DF3A9D4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8A3FC7-4503-48D3-AD44-77A9EECC53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6591C6-897C-44E0-BF03-2B8A0A6810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88C709-6C60-4DFA-A854-C4D377A67A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6A75C27-45DB-4CC9-AD1B-5E3DA65EB4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CADD771-BA79-408B-A080-BBDAE39641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355F7D0-1F30-42FD-86F9-28C629B975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B3500F-92B3-4AE1-A605-ED1EB7DDC2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C011178-E467-4E52-985C-D07FEEBE75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0F91AE-5CCE-4402-A2C0-D448F99BF0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F860D29-B4FF-4962-86A1-144243001C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FCF2069-52F0-4490-A10E-483219E75D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CBF5488-90A0-471B-9425-BE8A569FE2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C56D7BD-1FEA-4E60-AC1D-40E0D01FF8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342A1BC-7CB3-4838-A85F-597271C087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F6BC5E0-5B6D-40AF-BCA9-263269F6C0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1364F50-3169-4251-8DC5-E398BD4C56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3C74BA9-79C5-4C3E-B94B-1B8765D94F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0357BB-FF9B-46B9-8D12-4B86780BBE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5B93A2E-412F-47D8-9535-A90A8F2DD0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677EE34-9886-461E-BBCF-316862971C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CB80B99-BA9D-475F-961A-5FD0EEC963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1CB662B-F830-46FF-803A-9092351EF4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67C2035-0B20-42BB-8CF8-BABF1BB3DF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39DDBAF-9291-430E-9529-0BDC00BDBB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B03C83B-CCE9-46F8-8B18-806823BDDE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10F14F5-553C-487C-AD97-AA4938F1C2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90616BD-B84B-42C9-826A-E936BF991C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95849A5-14DB-4F24-B9C5-EC14097FB1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52CE21-FEBE-46E5-82F8-49A74600CE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180F3C2-0333-4A4A-8857-FE7FD2125D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4FB83F7-D76E-4F6C-99C3-05A75F5A48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EACB35B-819C-4CE2-831D-E52C411A2D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786AF1F-59EE-4DA1-A03F-C8A1519084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22FA576-00B0-4F16-A885-E5F7A8A09D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39A2911-DF87-4E08-BC01-A5B3FFC5C9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8AD649F-3B33-4872-AB35-B9DD1C5D7A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1BADA66-FD2B-4D78-A2B0-07CD01E221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7097D36-7DBB-42E8-8C03-39FCB9FAB3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A718833-7F02-4355-ACBB-C4080D2F30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1C4ED2-A636-42A3-9A23-B93025D4E2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5D74595-BEC3-40DE-A507-CC97C18440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7E5825C-C620-42EB-A0C5-A67129B0A5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7FBE295-5EE0-458D-A0A3-69BD35D6C2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B8C0181-9FC4-4A72-AA7D-4A6584E49D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20CEE46-9E36-4A2E-B3E4-74E027AC16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942F479-2122-416F-8150-546BE447C5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8CCE087-FCCA-42E8-88F4-256D02BE3B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6D9A338-1F9E-4773-B2CB-28777C6834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B0A6A79-7341-4AAF-A3E9-E6C0C26D18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1006E6F-F13E-4F9B-BA40-B52B7EDD3F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2CBDD9-F18E-4DDD-868E-D659F6BFE8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755A2DE-10E9-4633-9FE1-C66A1CCA0B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5E0E81E-C54A-42FF-B34C-77FC8BAE3A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5590EF7-9EA2-41FF-AA5A-E1EAF14486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244D0F8-F2F6-4BC0-8447-832E86FAAA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FA839B9-3164-49C8-9FAD-1194D808CA6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1ED068C-734A-4A39-A8D8-D1686A785E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D4219CB-A167-4C0C-91FB-A7A3DA5746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EE25CDD-FDE3-4EA7-A440-CFE03CF170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B0A27DE-D1EA-4EA0-9DB0-CBE804CBFC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5798A17-421F-4F6C-9930-319E3F2569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71A574-684A-4128-AA8A-8D7CA3AB88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3A8FCD8-B39D-43A6-BC73-4AFC6D5391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1715954-7788-46E7-B294-0BC4BB69E7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30D0057-2A02-48F0-B5D7-E5AF47E57F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7C5E717-CEAF-439C-ABE6-E1B6F95C5F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C3825E5-EC12-4BB9-81B2-A337631E2A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DC0AC42-427F-48A8-8452-BBD8B811FE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73CAD1C-0B53-4672-B25B-F7317EACD2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7FCC72F-5558-492E-B8F8-9F090DFAF2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8A70F54-2E9B-4E78-A316-090014EDB1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E26951F-AC99-4740-AC9E-52FA121C44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314CE4-F6E0-4388-81EB-38161BBA4C9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DE2D16-4840-485D-9247-8913A692D53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</a:t>
            </a:r>
            <a:r>
              <a:rPr b="0" lang="en-US" sz="1800" spc="-1" strike="noStrike">
                <a:latin typeface="Arial"/>
              </a:rPr>
              <a:t>to 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269782-F8AF-4BDE-91BE-C4736DC1F9C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3BF3D8-16D4-402F-8254-5F86EDC6F55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0C48E1-61E6-42D1-B771-0FBA024C041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C0D388-BA86-48DF-9970-DC222B32F8B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</a:t>
            </a:r>
            <a:r>
              <a:rPr b="0" lang="en-US" sz="2000" spc="-1" strike="noStrike">
                <a:latin typeface="Arial"/>
              </a:rPr>
              <a:t>th </a:t>
            </a:r>
            <a:r>
              <a:rPr b="0" lang="en-US" sz="2000" spc="-1" strike="noStrike">
                <a:latin typeface="Arial"/>
              </a:rPr>
              <a:t>Outlin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5163B4-FE81-48FA-841D-FD3F533D720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1E659F-143E-4522-94B8-263B9B67082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A2573C-0000-4DC9-ACE5-7032EFF1FD1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8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5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slideLayout" Target="../slideLayouts/slideLayout28.xml"/><Relationship Id="rId9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slideLayout" Target="../slideLayouts/slideLayout28.xml"/><Relationship Id="rId6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85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slideLayout" Target="../slideLayouts/slideLayout85.xml"/><Relationship Id="rId6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slideLayout" Target="../slideLayouts/slideLayout85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slideLayout" Target="../slideLayouts/slideLayout28.xml"/><Relationship Id="rId9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slideLayout" Target="../slideLayouts/slideLayout28.xml"/><Relationship Id="rId9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slideLayout" Target="../slideLayouts/slideLayout28.xml"/><Relationship Id="rId7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slideLayout" Target="../slideLayouts/slideLayout28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slideLayout" Target="../slideLayouts/slideLayout106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slideLayout" Target="../slideLayouts/slideLayout28.xml"/><Relationship Id="rId5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99.png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slideLayout" Target="../slideLayouts/slideLayout53.xml"/><Relationship Id="rId5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slideLayout" Target="../slideLayouts/slideLayout28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image" Target="../media/image109.png"/><Relationship Id="rId3" Type="http://schemas.openxmlformats.org/officeDocument/2006/relationships/slideLayout" Target="../slideLayouts/slideLayout5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slideLayout" Target="../slideLayouts/slideLayout5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slideLayout" Target="../slideLayouts/slideLayout5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116.png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slideLayout" Target="../slideLayouts/slideLayout5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119.png"/><Relationship Id="rId2" Type="http://schemas.openxmlformats.org/officeDocument/2006/relationships/image" Target="../media/image120.png"/><Relationship Id="rId3" Type="http://schemas.openxmlformats.org/officeDocument/2006/relationships/slideLayout" Target="../slideLayouts/slideLayout5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121.png"/><Relationship Id="rId2" Type="http://schemas.openxmlformats.org/officeDocument/2006/relationships/image" Target="../media/image122.png"/><Relationship Id="rId3" Type="http://schemas.openxmlformats.org/officeDocument/2006/relationships/slideLayout" Target="../slideLayouts/slideLayout5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123.png"/><Relationship Id="rId2" Type="http://schemas.openxmlformats.org/officeDocument/2006/relationships/image" Target="../media/image124.png"/><Relationship Id="rId3" Type="http://schemas.openxmlformats.org/officeDocument/2006/relationships/slideLayout" Target="../slideLayouts/slideLayout5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524960" y="16214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Networks &amp; Security </a:t>
            </a:r>
            <a:br>
              <a:rPr sz="4000"/>
            </a:br>
            <a:r>
              <a:rPr b="0" lang="en-US" sz="4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Lecture-2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78" name="Picture 4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379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Sec</a:t>
            </a: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uri</a:t>
            </a: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ng </a:t>
            </a: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</a:t>
            </a: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548235"/>
                </a:solidFill>
                <a:latin typeface="Arial Unicode MS"/>
                <a:ea typeface="Arial Unicode MS"/>
              </a:rPr>
              <a:t>TCP &amp; UDP 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 encryption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cleartext passwds sent into socket traverse Internet  in cleartext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548235"/>
                </a:solidFill>
                <a:latin typeface="Arial Unicode MS"/>
                <a:ea typeface="Arial Unicode MS"/>
              </a:rPr>
              <a:t>SSL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provides encrypted TCP connection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integrity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end-point authentication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SSL is at app layer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apps use SSL libraries, that “talk” to TCP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SSL socket API</a:t>
            </a:r>
            <a:endParaRPr b="0" lang="en-US" sz="2400" spc="-1" strike="noStrike">
              <a:latin typeface="Arial"/>
            </a:endParaRPr>
          </a:p>
          <a:p>
            <a:pPr lvl="1" marL="233280" indent="-233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cleartext passwords sent into socket traverse Internet  encrypted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488" name="Picture 4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489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2057400" y="372960"/>
            <a:ext cx="7771680" cy="89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Web And HTTP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2057400" y="1360440"/>
            <a:ext cx="7771680" cy="464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First, a review…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web page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consists of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objects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object can be HTML file,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JPEG image, Java applet,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audio file,…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web page consists of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base HTML-file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which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includes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several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referenced objects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each object is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addressable by a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URL,</a:t>
            </a:r>
            <a:r>
              <a:rPr b="0" i="1" lang="en-US" sz="24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e.g.,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grpSp>
        <p:nvGrpSpPr>
          <p:cNvPr id="492" name="Group 10"/>
          <p:cNvGrpSpPr/>
          <p:nvPr/>
        </p:nvGrpSpPr>
        <p:grpSpPr>
          <a:xfrm>
            <a:off x="2419200" y="4486320"/>
            <a:ext cx="7141320" cy="1142640"/>
            <a:chOff x="2419200" y="4486320"/>
            <a:chExt cx="7141320" cy="1142640"/>
          </a:xfrm>
        </p:grpSpPr>
        <p:sp>
          <p:nvSpPr>
            <p:cNvPr id="493" name="Text Box 5"/>
            <p:cNvSpPr/>
            <p:nvPr/>
          </p:nvSpPr>
          <p:spPr>
            <a:xfrm>
              <a:off x="2419200" y="4486320"/>
              <a:ext cx="61736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www.someschool.edu/someDept/pic.gif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94" name="AutoShape 6"/>
            <p:cNvSpPr/>
            <p:nvPr/>
          </p:nvSpPr>
          <p:spPr>
            <a:xfrm rot="16200000">
              <a:off x="4365720" y="3417120"/>
              <a:ext cx="89640" cy="3305880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AutoShape 7"/>
            <p:cNvSpPr/>
            <p:nvPr/>
          </p:nvSpPr>
          <p:spPr>
            <a:xfrm rot="16200000">
              <a:off x="7862760" y="3410640"/>
              <a:ext cx="89640" cy="3305880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Text Box 8"/>
            <p:cNvSpPr/>
            <p:nvPr/>
          </p:nvSpPr>
          <p:spPr>
            <a:xfrm>
              <a:off x="3584160" y="5173560"/>
              <a:ext cx="17996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host name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97" name="Text Box 9"/>
            <p:cNvSpPr/>
            <p:nvPr/>
          </p:nvSpPr>
          <p:spPr>
            <a:xfrm>
              <a:off x="6905160" y="5094360"/>
              <a:ext cx="18363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path name</a:t>
              </a:r>
              <a:endParaRPr b="0" lang="en-US" sz="2400" spc="-1" strike="noStrike">
                <a:latin typeface="Arial"/>
              </a:endParaRPr>
            </a:p>
          </p:txBody>
        </p:sp>
      </p:grpSp>
      <p:pic>
        <p:nvPicPr>
          <p:cNvPr id="498" name="Picture 9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0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1671840" y="338760"/>
            <a:ext cx="7771680" cy="7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 </a:t>
            </a:r>
            <a:r>
              <a:rPr b="0" lang="en-US" sz="3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Over</a:t>
            </a:r>
            <a:r>
              <a:rPr b="0" lang="en-US" sz="3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view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1647360" y="1422000"/>
            <a:ext cx="39855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7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HTTP: hypertext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transfer protocol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Web’s application layer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protocol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client/server model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7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client: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browser that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requests, receives,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(using HTTP protocol)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and “displays” Web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objects 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7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Web server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sends (using HTTP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protocol) objects in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response to requests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7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02" name="Text Box 7"/>
          <p:cNvSpPr/>
          <p:nvPr/>
        </p:nvSpPr>
        <p:spPr>
          <a:xfrm>
            <a:off x="6092280" y="2455920"/>
            <a:ext cx="15782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PC running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Firefox browser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3" name="Text Box 9"/>
          <p:cNvSpPr/>
          <p:nvPr/>
        </p:nvSpPr>
        <p:spPr>
          <a:xfrm>
            <a:off x="9036000" y="3836880"/>
            <a:ext cx="133884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server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running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Apache Web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server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4" name="Text Box 23"/>
          <p:cNvSpPr/>
          <p:nvPr/>
        </p:nvSpPr>
        <p:spPr>
          <a:xfrm>
            <a:off x="6332760" y="5218200"/>
            <a:ext cx="15462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iPhone running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Safari browser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505" name="Group 35"/>
          <p:cNvGrpSpPr/>
          <p:nvPr/>
        </p:nvGrpSpPr>
        <p:grpSpPr>
          <a:xfrm>
            <a:off x="7302240" y="2018520"/>
            <a:ext cx="2102040" cy="1064160"/>
            <a:chOff x="7302240" y="2018520"/>
            <a:chExt cx="2102040" cy="1064160"/>
          </a:xfrm>
        </p:grpSpPr>
        <p:sp>
          <p:nvSpPr>
            <p:cNvPr id="506" name="Line 19"/>
            <p:cNvSpPr/>
            <p:nvPr/>
          </p:nvSpPr>
          <p:spPr>
            <a:xfrm>
              <a:off x="7302240" y="2136600"/>
              <a:ext cx="2102040" cy="94608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Text Box 24"/>
            <p:cNvSpPr/>
            <p:nvPr/>
          </p:nvSpPr>
          <p:spPr>
            <a:xfrm rot="1422000">
              <a:off x="7656120" y="2293200"/>
              <a:ext cx="14382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HTTP request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508" name="Group 36"/>
          <p:cNvGrpSpPr/>
          <p:nvPr/>
        </p:nvGrpSpPr>
        <p:grpSpPr>
          <a:xfrm>
            <a:off x="7413480" y="2344680"/>
            <a:ext cx="1971720" cy="1132920"/>
            <a:chOff x="7413480" y="2344680"/>
            <a:chExt cx="1971720" cy="1132920"/>
          </a:xfrm>
        </p:grpSpPr>
        <p:sp>
          <p:nvSpPr>
            <p:cNvPr id="509" name="Line 20"/>
            <p:cNvSpPr/>
            <p:nvPr/>
          </p:nvSpPr>
          <p:spPr>
            <a:xfrm flipH="1" flipV="1">
              <a:off x="7413480" y="2344680"/>
              <a:ext cx="1971720" cy="90468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Text Box 26"/>
            <p:cNvSpPr/>
            <p:nvPr/>
          </p:nvSpPr>
          <p:spPr>
            <a:xfrm rot="1411800">
              <a:off x="7675920" y="2839320"/>
              <a:ext cx="1596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HTTP response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511" name="Group 37"/>
          <p:cNvGrpSpPr/>
          <p:nvPr/>
        </p:nvGrpSpPr>
        <p:grpSpPr>
          <a:xfrm>
            <a:off x="7319520" y="3498480"/>
            <a:ext cx="2019600" cy="1160640"/>
            <a:chOff x="7319520" y="3498480"/>
            <a:chExt cx="2019600" cy="1160640"/>
          </a:xfrm>
        </p:grpSpPr>
        <p:sp>
          <p:nvSpPr>
            <p:cNvPr id="512" name="Line 19"/>
            <p:cNvSpPr/>
            <p:nvPr/>
          </p:nvSpPr>
          <p:spPr>
            <a:xfrm flipV="1">
              <a:off x="7319520" y="3548160"/>
              <a:ext cx="2019600" cy="111096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Text Box 24"/>
            <p:cNvSpPr/>
            <p:nvPr/>
          </p:nvSpPr>
          <p:spPr>
            <a:xfrm rot="19839000">
              <a:off x="7504200" y="3829320"/>
              <a:ext cx="14382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HTTP request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514" name="Group 40"/>
          <p:cNvGrpSpPr/>
          <p:nvPr/>
        </p:nvGrpSpPr>
        <p:grpSpPr>
          <a:xfrm>
            <a:off x="7368840" y="3783960"/>
            <a:ext cx="1926000" cy="1151640"/>
            <a:chOff x="7368840" y="3783960"/>
            <a:chExt cx="1926000" cy="1151640"/>
          </a:xfrm>
        </p:grpSpPr>
        <p:sp>
          <p:nvSpPr>
            <p:cNvPr id="515" name="Line 20"/>
            <p:cNvSpPr/>
            <p:nvPr/>
          </p:nvSpPr>
          <p:spPr>
            <a:xfrm flipH="1">
              <a:off x="7368840" y="3783960"/>
              <a:ext cx="1883160" cy="107712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Text Box 26"/>
            <p:cNvSpPr/>
            <p:nvPr/>
          </p:nvSpPr>
          <p:spPr>
            <a:xfrm rot="19746600">
              <a:off x="7725600" y="4215960"/>
              <a:ext cx="1596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HTTP response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517" name="Picture 43" descr="iphone_stylized_small"/>
          <p:cNvPicPr/>
          <p:nvPr/>
        </p:nvPicPr>
        <p:blipFill>
          <a:blip r:embed="rId1"/>
          <a:stretch/>
        </p:blipFill>
        <p:spPr>
          <a:xfrm>
            <a:off x="6816600" y="4286160"/>
            <a:ext cx="381960" cy="916920"/>
          </a:xfrm>
          <a:prstGeom prst="rect">
            <a:avLst/>
          </a:prstGeom>
          <a:ln w="0">
            <a:noFill/>
          </a:ln>
        </p:spPr>
      </p:pic>
      <p:grpSp>
        <p:nvGrpSpPr>
          <p:cNvPr id="518" name="Group 44"/>
          <p:cNvGrpSpPr/>
          <p:nvPr/>
        </p:nvGrpSpPr>
        <p:grpSpPr>
          <a:xfrm>
            <a:off x="6282720" y="1468440"/>
            <a:ext cx="1065960" cy="1078920"/>
            <a:chOff x="6282720" y="1468440"/>
            <a:chExt cx="1065960" cy="1078920"/>
          </a:xfrm>
        </p:grpSpPr>
        <p:pic>
          <p:nvPicPr>
            <p:cNvPr id="519" name="Picture 45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6282720" y="1468440"/>
              <a:ext cx="1065960" cy="1078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0" name="Freeform 46"/>
            <p:cNvSpPr/>
            <p:nvPr/>
          </p:nvSpPr>
          <p:spPr>
            <a:xfrm flipH="1">
              <a:off x="6735600" y="1572120"/>
              <a:ext cx="518040" cy="4935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1" name="Group 47"/>
          <p:cNvGrpSpPr/>
          <p:nvPr/>
        </p:nvGrpSpPr>
        <p:grpSpPr>
          <a:xfrm>
            <a:off x="9402840" y="2633760"/>
            <a:ext cx="694440" cy="1281960"/>
            <a:chOff x="9402840" y="2633760"/>
            <a:chExt cx="694440" cy="1281960"/>
          </a:xfrm>
        </p:grpSpPr>
        <p:sp>
          <p:nvSpPr>
            <p:cNvPr id="522" name="Freeform 48"/>
            <p:cNvSpPr/>
            <p:nvPr/>
          </p:nvSpPr>
          <p:spPr>
            <a:xfrm>
              <a:off x="9953280" y="2635920"/>
              <a:ext cx="137520" cy="122292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Rectangle 49"/>
            <p:cNvSpPr/>
            <p:nvPr/>
          </p:nvSpPr>
          <p:spPr>
            <a:xfrm>
              <a:off x="9434520" y="2633760"/>
              <a:ext cx="510480" cy="122148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Freeform 50"/>
            <p:cNvSpPr/>
            <p:nvPr/>
          </p:nvSpPr>
          <p:spPr>
            <a:xfrm>
              <a:off x="9979200" y="2709000"/>
              <a:ext cx="81720" cy="113148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Freeform 51"/>
            <p:cNvSpPr/>
            <p:nvPr/>
          </p:nvSpPr>
          <p:spPr>
            <a:xfrm>
              <a:off x="9960840" y="3282120"/>
              <a:ext cx="127440" cy="1004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Rectangle 52"/>
            <p:cNvSpPr/>
            <p:nvPr/>
          </p:nvSpPr>
          <p:spPr>
            <a:xfrm>
              <a:off x="9437760" y="2774880"/>
              <a:ext cx="289440" cy="244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7" name="Group 53"/>
            <p:cNvGrpSpPr/>
            <p:nvPr/>
          </p:nvGrpSpPr>
          <p:grpSpPr>
            <a:xfrm>
              <a:off x="9699480" y="2762280"/>
              <a:ext cx="283680" cy="74160"/>
              <a:chOff x="9699480" y="2762280"/>
              <a:chExt cx="283680" cy="74160"/>
            </a:xfrm>
          </p:grpSpPr>
          <p:sp>
            <p:nvSpPr>
              <p:cNvPr id="528" name="AutoShape 54"/>
              <p:cNvSpPr/>
              <p:nvPr/>
            </p:nvSpPr>
            <p:spPr>
              <a:xfrm>
                <a:off x="9699480" y="2762280"/>
                <a:ext cx="283680" cy="741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AutoShape 55"/>
              <p:cNvSpPr/>
              <p:nvPr/>
            </p:nvSpPr>
            <p:spPr>
              <a:xfrm>
                <a:off x="9705960" y="2771640"/>
                <a:ext cx="270720" cy="53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0" name="Rectangle 56"/>
            <p:cNvSpPr/>
            <p:nvPr/>
          </p:nvSpPr>
          <p:spPr>
            <a:xfrm>
              <a:off x="9444240" y="2949480"/>
              <a:ext cx="289440" cy="244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31" name="Group 57"/>
            <p:cNvGrpSpPr/>
            <p:nvPr/>
          </p:nvGrpSpPr>
          <p:grpSpPr>
            <a:xfrm>
              <a:off x="9699840" y="2936520"/>
              <a:ext cx="281880" cy="70560"/>
              <a:chOff x="9699840" y="2936520"/>
              <a:chExt cx="281880" cy="70560"/>
            </a:xfrm>
          </p:grpSpPr>
          <p:sp>
            <p:nvSpPr>
              <p:cNvPr id="532" name="AutoShape 58"/>
              <p:cNvSpPr/>
              <p:nvPr/>
            </p:nvSpPr>
            <p:spPr>
              <a:xfrm>
                <a:off x="9699840" y="2936520"/>
                <a:ext cx="281880" cy="70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AutoShape 59"/>
              <p:cNvSpPr/>
              <p:nvPr/>
            </p:nvSpPr>
            <p:spPr>
              <a:xfrm>
                <a:off x="9705960" y="2946600"/>
                <a:ext cx="268920" cy="51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4" name="Rectangle 60"/>
            <p:cNvSpPr/>
            <p:nvPr/>
          </p:nvSpPr>
          <p:spPr>
            <a:xfrm>
              <a:off x="9441000" y="3130560"/>
              <a:ext cx="289440" cy="244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Rectangle 61"/>
            <p:cNvSpPr/>
            <p:nvPr/>
          </p:nvSpPr>
          <p:spPr>
            <a:xfrm>
              <a:off x="9445680" y="3289320"/>
              <a:ext cx="289440" cy="244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36" name="Group 62"/>
            <p:cNvGrpSpPr/>
            <p:nvPr/>
          </p:nvGrpSpPr>
          <p:grpSpPr>
            <a:xfrm>
              <a:off x="9693000" y="3274920"/>
              <a:ext cx="283320" cy="80280"/>
              <a:chOff x="9693000" y="3274920"/>
              <a:chExt cx="283320" cy="80280"/>
            </a:xfrm>
          </p:grpSpPr>
          <p:sp>
            <p:nvSpPr>
              <p:cNvPr id="537" name="AutoShape 63"/>
              <p:cNvSpPr/>
              <p:nvPr/>
            </p:nvSpPr>
            <p:spPr>
              <a:xfrm>
                <a:off x="9693000" y="3274920"/>
                <a:ext cx="283320" cy="802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AutoShape 64"/>
              <p:cNvSpPr/>
              <p:nvPr/>
            </p:nvSpPr>
            <p:spPr>
              <a:xfrm>
                <a:off x="9699840" y="3284280"/>
                <a:ext cx="270720" cy="60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9" name="Freeform 65"/>
            <p:cNvSpPr/>
            <p:nvPr/>
          </p:nvSpPr>
          <p:spPr>
            <a:xfrm>
              <a:off x="9963000" y="3128760"/>
              <a:ext cx="127440" cy="1000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40" name="Group 66"/>
            <p:cNvGrpSpPr/>
            <p:nvPr/>
          </p:nvGrpSpPr>
          <p:grpSpPr>
            <a:xfrm>
              <a:off x="9695160" y="3114360"/>
              <a:ext cx="283320" cy="73800"/>
              <a:chOff x="9695160" y="3114360"/>
              <a:chExt cx="283320" cy="73800"/>
            </a:xfrm>
          </p:grpSpPr>
          <p:sp>
            <p:nvSpPr>
              <p:cNvPr id="541" name="AutoShape 67"/>
              <p:cNvSpPr/>
              <p:nvPr/>
            </p:nvSpPr>
            <p:spPr>
              <a:xfrm>
                <a:off x="9695160" y="3114360"/>
                <a:ext cx="283320" cy="738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AutoShape 68"/>
              <p:cNvSpPr/>
              <p:nvPr/>
            </p:nvSpPr>
            <p:spPr>
              <a:xfrm>
                <a:off x="9701280" y="3122280"/>
                <a:ext cx="270720" cy="56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3" name="Rectangle 69"/>
            <p:cNvSpPr/>
            <p:nvPr/>
          </p:nvSpPr>
          <p:spPr>
            <a:xfrm>
              <a:off x="9943920" y="2635200"/>
              <a:ext cx="32400" cy="122292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Freeform 70"/>
            <p:cNvSpPr/>
            <p:nvPr/>
          </p:nvSpPr>
          <p:spPr>
            <a:xfrm>
              <a:off x="9974520" y="2943000"/>
              <a:ext cx="114840" cy="113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Freeform 71"/>
            <p:cNvSpPr/>
            <p:nvPr/>
          </p:nvSpPr>
          <p:spPr>
            <a:xfrm>
              <a:off x="9975960" y="2768040"/>
              <a:ext cx="118440" cy="12780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Oval 72"/>
            <p:cNvSpPr/>
            <p:nvPr/>
          </p:nvSpPr>
          <p:spPr>
            <a:xfrm>
              <a:off x="10074240" y="3801960"/>
              <a:ext cx="23040" cy="500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Freeform 73"/>
            <p:cNvSpPr/>
            <p:nvPr/>
          </p:nvSpPr>
          <p:spPr>
            <a:xfrm>
              <a:off x="9969840" y="3803400"/>
              <a:ext cx="118800" cy="10620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AutoShape 74"/>
            <p:cNvSpPr/>
            <p:nvPr/>
          </p:nvSpPr>
          <p:spPr>
            <a:xfrm>
              <a:off x="9402840" y="3837240"/>
              <a:ext cx="585360" cy="784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AutoShape 75"/>
            <p:cNvSpPr/>
            <p:nvPr/>
          </p:nvSpPr>
          <p:spPr>
            <a:xfrm>
              <a:off x="9434520" y="3855960"/>
              <a:ext cx="521280" cy="421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Oval 76"/>
            <p:cNvSpPr/>
            <p:nvPr/>
          </p:nvSpPr>
          <p:spPr>
            <a:xfrm>
              <a:off x="9485280" y="3679560"/>
              <a:ext cx="75240" cy="752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Oval 77"/>
            <p:cNvSpPr/>
            <p:nvPr/>
          </p:nvSpPr>
          <p:spPr>
            <a:xfrm>
              <a:off x="9570960" y="3679560"/>
              <a:ext cx="78840" cy="770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Oval 78"/>
            <p:cNvSpPr/>
            <p:nvPr/>
          </p:nvSpPr>
          <p:spPr>
            <a:xfrm>
              <a:off x="9657000" y="3678120"/>
              <a:ext cx="77040" cy="752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Rectangle 79"/>
            <p:cNvSpPr/>
            <p:nvPr/>
          </p:nvSpPr>
          <p:spPr>
            <a:xfrm>
              <a:off x="9852120" y="3386520"/>
              <a:ext cx="42120" cy="4071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54" name="Picture 55" descr=""/>
          <p:cNvPicPr/>
          <p:nvPr/>
        </p:nvPicPr>
        <p:blipFill>
          <a:blip r:embed="rId3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555" name="TextBox 56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nodeType="clickEffect" fill="hold">
                      <p:stCondLst>
                        <p:cond delay="indefinite"/>
                      </p:stCondLst>
                      <p:childTnLst>
                        <p:par>
                          <p:cTn id="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9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53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nodeType="clickEffect" fill="hold">
                      <p:stCondLst>
                        <p:cond delay="indefinite"/>
                      </p:stCondLst>
                      <p:childTnLst>
                        <p:par>
                          <p:cTn id="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8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62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Rectangle 7"/>
          <p:cNvSpPr/>
          <p:nvPr/>
        </p:nvSpPr>
        <p:spPr>
          <a:xfrm>
            <a:off x="6305400" y="3400560"/>
            <a:ext cx="3837960" cy="2710800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Rectangle 9"/>
          <p:cNvSpPr/>
          <p:nvPr/>
        </p:nvSpPr>
        <p:spPr>
          <a:xfrm>
            <a:off x="9191520" y="3238560"/>
            <a:ext cx="828000" cy="294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1947960" y="347760"/>
            <a:ext cx="7771680" cy="7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HTTP Overview (Continued)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2068560" y="1511280"/>
            <a:ext cx="3971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Gill Sans MT"/>
              </a:rPr>
              <a:t>uses TCP:</a:t>
            </a:r>
            <a:endParaRPr b="0" lang="en-US" sz="28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client initiates TCP connection (creates socket) to server,  port 80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server accepts TCP connection from client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HTTP messages (application-layer protocol messages) exchanged between browser (HTTP client) and Web server (HTTP server)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TCP connection closed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6553080" y="1566720"/>
            <a:ext cx="3199680" cy="144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7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HTTP is “stateless”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server maintains no information about past client requests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1" name="Rectangle 6"/>
          <p:cNvSpPr/>
          <p:nvPr/>
        </p:nvSpPr>
        <p:spPr>
          <a:xfrm>
            <a:off x="6377040" y="3614760"/>
            <a:ext cx="3752280" cy="28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protocols that maintain “state” are complex!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past history (state) must be maintained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if server/client crashes, their views of “state” may be inconsistent, must be reconciled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62" name="Text Box 8"/>
          <p:cNvSpPr/>
          <p:nvPr/>
        </p:nvSpPr>
        <p:spPr>
          <a:xfrm>
            <a:off x="9089280" y="3160800"/>
            <a:ext cx="991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aside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3" name="TextBox 8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64" name="Picture 9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879480" y="500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 Connections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562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non-persistent HTTP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at most one object sent over TCP connection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connection then closed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downloading multiple objects required multiple connections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/>
          </p:nvPr>
        </p:nvSpPr>
        <p:spPr>
          <a:xfrm>
            <a:off x="6606720" y="177084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persistent HTTP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multiple objects can be sent over single TCP connection between client, server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68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69" name="Picture 5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Line 11"/>
          <p:cNvSpPr/>
          <p:nvPr/>
        </p:nvSpPr>
        <p:spPr>
          <a:xfrm>
            <a:off x="2000160" y="2095200"/>
            <a:ext cx="360" cy="4496040"/>
          </a:xfrm>
          <a:prstGeom prst="line">
            <a:avLst/>
          </a:prstGeom>
          <a:ln w="19050">
            <a:solidFill>
              <a:srgbClr val="e7e6e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Rectangle 13"/>
          <p:cNvSpPr/>
          <p:nvPr/>
        </p:nvSpPr>
        <p:spPr>
          <a:xfrm>
            <a:off x="1762200" y="6019920"/>
            <a:ext cx="656640" cy="294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1925640" y="192240"/>
            <a:ext cx="7771680" cy="86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Non-Persistent HTTP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/>
          </p:nvPr>
        </p:nvSpPr>
        <p:spPr>
          <a:xfrm>
            <a:off x="1925640" y="1114560"/>
            <a:ext cx="7941600" cy="46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suppose user enters URL: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/>
          </p:nvPr>
        </p:nvSpPr>
        <p:spPr>
          <a:xfrm>
            <a:off x="2181240" y="2106720"/>
            <a:ext cx="3942720" cy="190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1a</a:t>
            </a:r>
            <a:r>
              <a:rPr b="0" lang="en-US" sz="2000" spc="-1" strike="noStrike">
                <a:solidFill>
                  <a:srgbClr val="ff0000"/>
                </a:solidFill>
                <a:latin typeface="Arial Unicode MS"/>
                <a:ea typeface="Arial Unicode MS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HTTP client initiates TCP connection to HTTP server (process) at www.someSchool.edu on port 80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5" name="Rectangle 5"/>
          <p:cNvSpPr/>
          <p:nvPr/>
        </p:nvSpPr>
        <p:spPr>
          <a:xfrm>
            <a:off x="2228760" y="3828960"/>
            <a:ext cx="3809160" cy="10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2</a:t>
            </a:r>
            <a:r>
              <a:rPr b="0" lang="en-US" sz="2000" spc="-1" strike="noStrike">
                <a:solidFill>
                  <a:srgbClr val="ff0000"/>
                </a:solidFill>
                <a:latin typeface="Arial Unicode MS"/>
                <a:ea typeface="Arial Unicode MS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HTTP client sends HTTP </a:t>
            </a:r>
            <a:r>
              <a:rPr b="0" i="1" lang="en-US" sz="20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request message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(containing URL) into TCP connection socket. Message indicates that client wants object someDepartment/home.index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6" name="Rectangle 6"/>
          <p:cNvSpPr/>
          <p:nvPr/>
        </p:nvSpPr>
        <p:spPr>
          <a:xfrm>
            <a:off x="6305400" y="2523960"/>
            <a:ext cx="3809160" cy="15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1b</a:t>
            </a:r>
            <a:r>
              <a:rPr b="0" lang="en-US" sz="2000" spc="-1" strike="noStrike">
                <a:solidFill>
                  <a:srgbClr val="ff0000"/>
                </a:solidFill>
                <a:latin typeface="Arial Unicode MS"/>
                <a:ea typeface="Arial Unicode MS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HTTP server at host www.someSchool.edu waiting for TCP connection at port 80.  “accepts” connection, notifying client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7" name="Rectangle 7"/>
          <p:cNvSpPr/>
          <p:nvPr/>
        </p:nvSpPr>
        <p:spPr>
          <a:xfrm>
            <a:off x="6248520" y="4381560"/>
            <a:ext cx="380916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3</a:t>
            </a:r>
            <a:r>
              <a:rPr b="0" lang="en-US" sz="2000" spc="-1" strike="noStrike">
                <a:solidFill>
                  <a:srgbClr val="ff0000"/>
                </a:solidFill>
                <a:latin typeface="Arial Unicode MS"/>
                <a:ea typeface="Arial Unicode MS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HTTP server receives request message, forms </a:t>
            </a:r>
            <a:r>
              <a:rPr b="0" i="1" lang="en-US" sz="20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response message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containing requested object, and sends message into its socket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8" name="Line 9"/>
          <p:cNvSpPr/>
          <p:nvPr/>
        </p:nvSpPr>
        <p:spPr>
          <a:xfrm>
            <a:off x="5419440" y="4276440"/>
            <a:ext cx="1095480" cy="524160"/>
          </a:xfrm>
          <a:prstGeom prst="line">
            <a:avLst/>
          </a:prstGeom>
          <a:ln w="381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10"/>
          <p:cNvSpPr/>
          <p:nvPr/>
        </p:nvSpPr>
        <p:spPr>
          <a:xfrm flipH="1">
            <a:off x="5621400" y="5200560"/>
            <a:ext cx="1008000" cy="1025280"/>
          </a:xfrm>
          <a:prstGeom prst="line">
            <a:avLst/>
          </a:prstGeom>
          <a:ln w="381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Text Box 12"/>
          <p:cNvSpPr/>
          <p:nvPr/>
        </p:nvSpPr>
        <p:spPr>
          <a:xfrm>
            <a:off x="1730880" y="5942160"/>
            <a:ext cx="754200" cy="394560"/>
          </a:xfrm>
          <a:prstGeom prst="rect">
            <a:avLst/>
          </a:prstGeom>
          <a:noFill/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7e6e6"/>
                </a:solidFill>
                <a:latin typeface="Arial Unicode MS"/>
                <a:ea typeface="Arial Unicode MS"/>
              </a:rPr>
              <a:t>time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1" name="Line 8"/>
          <p:cNvSpPr/>
          <p:nvPr/>
        </p:nvSpPr>
        <p:spPr>
          <a:xfrm>
            <a:off x="5572080" y="2647800"/>
            <a:ext cx="1095120" cy="523800"/>
          </a:xfrm>
          <a:prstGeom prst="line">
            <a:avLst/>
          </a:prstGeom>
          <a:ln w="381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Line 14"/>
          <p:cNvSpPr/>
          <p:nvPr/>
        </p:nvSpPr>
        <p:spPr>
          <a:xfrm flipH="1">
            <a:off x="5478120" y="3259080"/>
            <a:ext cx="1095480" cy="523800"/>
          </a:xfrm>
          <a:prstGeom prst="line">
            <a:avLst/>
          </a:prstGeom>
          <a:ln w="381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Rectangle 3"/>
          <p:cNvSpPr/>
          <p:nvPr/>
        </p:nvSpPr>
        <p:spPr>
          <a:xfrm>
            <a:off x="1937520" y="1493640"/>
            <a:ext cx="7941600" cy="4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www.someSchool.edu/someDepartment/home.index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84" name="Picture 16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585" name="TextBox 17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nodeType="clickEffect" fill="hold">
                      <p:stCondLst>
                        <p:cond delay="indefinite"/>
                      </p:stCondLst>
                      <p:childTnLst>
                        <p:par>
                          <p:cTn id="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9" dur="500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3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81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nodeType="clickEffect" fill="hold">
                      <p:stCondLst>
                        <p:cond delay="indefinite"/>
                      </p:stCondLst>
                      <p:childTnLst>
                        <p:par>
                          <p:cTn id="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6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0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4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98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1947960" y="415800"/>
            <a:ext cx="7771680" cy="86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Non-Persistent HTTP (Cont.)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2619360" y="2058840"/>
            <a:ext cx="3809160" cy="153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5</a:t>
            </a: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HTTP client receives response message containing html file, displays html.  Parsing html file, finds 10 referenced jpeg  objects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8" name="Rectangle 7"/>
          <p:cNvSpPr/>
          <p:nvPr/>
        </p:nvSpPr>
        <p:spPr>
          <a:xfrm>
            <a:off x="2610000" y="3568680"/>
            <a:ext cx="3809160" cy="66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6.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Steps 1-5 repeated for each of 10 jpeg objects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9" name="Rectangle 8"/>
          <p:cNvSpPr/>
          <p:nvPr/>
        </p:nvSpPr>
        <p:spPr>
          <a:xfrm>
            <a:off x="6556320" y="1492200"/>
            <a:ext cx="38091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4.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HTTP server closes TCP connection.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0" name="Line 2"/>
          <p:cNvSpPr/>
          <p:nvPr/>
        </p:nvSpPr>
        <p:spPr>
          <a:xfrm>
            <a:off x="2066760" y="1519200"/>
            <a:ext cx="360" cy="2571480"/>
          </a:xfrm>
          <a:prstGeom prst="line">
            <a:avLst/>
          </a:prstGeom>
          <a:ln w="19050">
            <a:solidFill>
              <a:srgbClr val="96969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Rectangle 3"/>
          <p:cNvSpPr/>
          <p:nvPr/>
        </p:nvSpPr>
        <p:spPr>
          <a:xfrm>
            <a:off x="1828800" y="3519360"/>
            <a:ext cx="342360" cy="294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Text Box 13"/>
          <p:cNvSpPr/>
          <p:nvPr/>
        </p:nvSpPr>
        <p:spPr>
          <a:xfrm>
            <a:off x="1703880" y="3382920"/>
            <a:ext cx="754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7e6e6"/>
                </a:solidFill>
                <a:latin typeface="Arial Unicode MS"/>
                <a:ea typeface="Arial Unicode MS"/>
              </a:rPr>
              <a:t>time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3" name="Line 17"/>
          <p:cNvSpPr/>
          <p:nvPr/>
        </p:nvSpPr>
        <p:spPr>
          <a:xfrm flipH="1">
            <a:off x="5460840" y="1701360"/>
            <a:ext cx="1095480" cy="523800"/>
          </a:xfrm>
          <a:prstGeom prst="line">
            <a:avLst/>
          </a:prstGeom>
          <a:ln w="381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94" name="Picture 9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595" name="TextBox 10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nodeType="clickEffect" fill="hold">
                      <p:stCondLst>
                        <p:cond delay="indefinite"/>
                      </p:stCondLst>
                      <p:childTnLst>
                        <p:par>
                          <p:cTn id="1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5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09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3" dur="500"/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nodeType="clickEffect" fill="hold">
                      <p:stCondLst>
                        <p:cond delay="indefinite"/>
                      </p:stCondLst>
                      <p:childTnLst>
                        <p:par>
                          <p:cTn id="1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8" dur="500"/>
                                        <p:tgtEl>
                                          <p:spTgt spid="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2008080" y="192240"/>
            <a:ext cx="8222400" cy="9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>
              <a:lnSpc>
                <a:spcPct val="90000"/>
              </a:lnSpc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Non-Persistent HTTP: Response Time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2057400" y="1258920"/>
            <a:ext cx="4090320" cy="464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RTT (definition): time for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 small packet to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travel from client to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 and back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 response time: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one RTT to initiate TCP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connection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one RTT for HTTP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request and first few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bytes of HTTP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response to return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file transmission time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non-persistent HTTP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response time =  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	</a:t>
            </a:r>
            <a:endParaRPr b="0" lang="en-US" sz="24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2RTT+ file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transmission  time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98" name="Line 15"/>
          <p:cNvSpPr/>
          <p:nvPr/>
        </p:nvSpPr>
        <p:spPr>
          <a:xfrm>
            <a:off x="7640280" y="2490480"/>
            <a:ext cx="360" cy="2832120"/>
          </a:xfrm>
          <a:prstGeom prst="line">
            <a:avLst/>
          </a:prstGeom>
          <a:ln w="9525">
            <a:solidFill>
              <a:srgbClr val="ff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Line 16"/>
          <p:cNvSpPr/>
          <p:nvPr/>
        </p:nvSpPr>
        <p:spPr>
          <a:xfrm>
            <a:off x="9331200" y="2484360"/>
            <a:ext cx="360" cy="2881080"/>
          </a:xfrm>
          <a:prstGeom prst="line">
            <a:avLst/>
          </a:prstGeom>
          <a:ln w="9525">
            <a:solidFill>
              <a:srgbClr val="ff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Line 17"/>
          <p:cNvSpPr/>
          <p:nvPr/>
        </p:nvSpPr>
        <p:spPr>
          <a:xfrm>
            <a:off x="7654680" y="2722320"/>
            <a:ext cx="1684440" cy="390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Line 18"/>
          <p:cNvSpPr/>
          <p:nvPr/>
        </p:nvSpPr>
        <p:spPr>
          <a:xfrm flipH="1">
            <a:off x="7640280" y="3160440"/>
            <a:ext cx="1673280" cy="4032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Line 19"/>
          <p:cNvSpPr/>
          <p:nvPr/>
        </p:nvSpPr>
        <p:spPr>
          <a:xfrm>
            <a:off x="7648560" y="3668400"/>
            <a:ext cx="1684080" cy="390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Line 20"/>
          <p:cNvSpPr/>
          <p:nvPr/>
        </p:nvSpPr>
        <p:spPr>
          <a:xfrm flipH="1">
            <a:off x="7664400" y="4151160"/>
            <a:ext cx="1672920" cy="379440"/>
          </a:xfrm>
          <a:prstGeom prst="line">
            <a:avLst/>
          </a:prstGeom>
          <a:ln w="127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AutoShape 21"/>
          <p:cNvSpPr/>
          <p:nvPr/>
        </p:nvSpPr>
        <p:spPr>
          <a:xfrm>
            <a:off x="9410760" y="4067280"/>
            <a:ext cx="73800" cy="181800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Text Box 22"/>
          <p:cNvSpPr/>
          <p:nvPr/>
        </p:nvSpPr>
        <p:spPr>
          <a:xfrm>
            <a:off x="9374040" y="3763800"/>
            <a:ext cx="1098720" cy="7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time to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transmit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file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6" name="Line 23"/>
          <p:cNvSpPr/>
          <p:nvPr/>
        </p:nvSpPr>
        <p:spPr>
          <a:xfrm>
            <a:off x="7250040" y="2697120"/>
            <a:ext cx="390240" cy="1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Text Box 24"/>
          <p:cNvSpPr/>
          <p:nvPr/>
        </p:nvSpPr>
        <p:spPr>
          <a:xfrm>
            <a:off x="6073560" y="2409840"/>
            <a:ext cx="132408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initiate TCP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connection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8" name="AutoShape 25"/>
          <p:cNvSpPr/>
          <p:nvPr/>
        </p:nvSpPr>
        <p:spPr>
          <a:xfrm>
            <a:off x="7385040" y="2747880"/>
            <a:ext cx="127800" cy="802440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Text Box 26"/>
          <p:cNvSpPr/>
          <p:nvPr/>
        </p:nvSpPr>
        <p:spPr>
          <a:xfrm>
            <a:off x="6915240" y="2959200"/>
            <a:ext cx="551160" cy="29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RTT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0" name="Line 27"/>
          <p:cNvSpPr/>
          <p:nvPr/>
        </p:nvSpPr>
        <p:spPr>
          <a:xfrm>
            <a:off x="7299000" y="3601800"/>
            <a:ext cx="3542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Text Box 28"/>
          <p:cNvSpPr/>
          <p:nvPr/>
        </p:nvSpPr>
        <p:spPr>
          <a:xfrm>
            <a:off x="6504480" y="3301920"/>
            <a:ext cx="94932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request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file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2" name="AutoShape 29"/>
          <p:cNvSpPr/>
          <p:nvPr/>
        </p:nvSpPr>
        <p:spPr>
          <a:xfrm>
            <a:off x="7391520" y="3657600"/>
            <a:ext cx="127800" cy="802440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Text Box 30"/>
          <p:cNvSpPr/>
          <p:nvPr/>
        </p:nvSpPr>
        <p:spPr>
          <a:xfrm>
            <a:off x="6934320" y="3881520"/>
            <a:ext cx="551160" cy="29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RTT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4" name="Line 35"/>
          <p:cNvSpPr/>
          <p:nvPr/>
        </p:nvSpPr>
        <p:spPr>
          <a:xfrm flipH="1">
            <a:off x="7310160" y="4590720"/>
            <a:ext cx="343080" cy="1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Text Box 36"/>
          <p:cNvSpPr/>
          <p:nvPr/>
        </p:nvSpPr>
        <p:spPr>
          <a:xfrm>
            <a:off x="6717960" y="4438800"/>
            <a:ext cx="104976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file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received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6" name="Text Box 37"/>
          <p:cNvSpPr/>
          <p:nvPr/>
        </p:nvSpPr>
        <p:spPr>
          <a:xfrm>
            <a:off x="7380360" y="5337000"/>
            <a:ext cx="638280" cy="29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time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7" name="Text Box 38"/>
          <p:cNvSpPr/>
          <p:nvPr/>
        </p:nvSpPr>
        <p:spPr>
          <a:xfrm>
            <a:off x="9058320" y="5319720"/>
            <a:ext cx="638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time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618" name="Group 43"/>
          <p:cNvGrpSpPr/>
          <p:nvPr/>
        </p:nvGrpSpPr>
        <p:grpSpPr>
          <a:xfrm>
            <a:off x="9131400" y="1717560"/>
            <a:ext cx="423000" cy="683640"/>
            <a:chOff x="9131400" y="1717560"/>
            <a:chExt cx="423000" cy="683640"/>
          </a:xfrm>
        </p:grpSpPr>
        <p:sp>
          <p:nvSpPr>
            <p:cNvPr id="619" name="Freeform 44"/>
            <p:cNvSpPr/>
            <p:nvPr/>
          </p:nvSpPr>
          <p:spPr>
            <a:xfrm>
              <a:off x="9466920" y="1718640"/>
              <a:ext cx="83520" cy="6519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Rectangle 45"/>
            <p:cNvSpPr/>
            <p:nvPr/>
          </p:nvSpPr>
          <p:spPr>
            <a:xfrm>
              <a:off x="9150480" y="1717560"/>
              <a:ext cx="311760" cy="6519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Freeform 46"/>
            <p:cNvSpPr/>
            <p:nvPr/>
          </p:nvSpPr>
          <p:spPr>
            <a:xfrm>
              <a:off x="9482760" y="1757880"/>
              <a:ext cx="49680" cy="6033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Freeform 47"/>
            <p:cNvSpPr/>
            <p:nvPr/>
          </p:nvSpPr>
          <p:spPr>
            <a:xfrm>
              <a:off x="9471600" y="2063520"/>
              <a:ext cx="77400" cy="532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Rectangle 48"/>
            <p:cNvSpPr/>
            <p:nvPr/>
          </p:nvSpPr>
          <p:spPr>
            <a:xfrm>
              <a:off x="9151920" y="1792080"/>
              <a:ext cx="17712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24" name="Group 49"/>
            <p:cNvGrpSpPr/>
            <p:nvPr/>
          </p:nvGrpSpPr>
          <p:grpSpPr>
            <a:xfrm>
              <a:off x="9312120" y="1785960"/>
              <a:ext cx="172440" cy="40680"/>
              <a:chOff x="9312120" y="1785960"/>
              <a:chExt cx="172440" cy="40680"/>
            </a:xfrm>
          </p:grpSpPr>
          <p:sp>
            <p:nvSpPr>
              <p:cNvPr id="625" name="AutoShape 50"/>
              <p:cNvSpPr/>
              <p:nvPr/>
            </p:nvSpPr>
            <p:spPr>
              <a:xfrm>
                <a:off x="9312120" y="1785960"/>
                <a:ext cx="172440" cy="406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AutoShape 51"/>
              <p:cNvSpPr/>
              <p:nvPr/>
            </p:nvSpPr>
            <p:spPr>
              <a:xfrm>
                <a:off x="9315720" y="1790640"/>
                <a:ext cx="164520" cy="313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7" name="Rectangle 52"/>
            <p:cNvSpPr/>
            <p:nvPr/>
          </p:nvSpPr>
          <p:spPr>
            <a:xfrm>
              <a:off x="9156600" y="1886040"/>
              <a:ext cx="17532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28" name="Group 53"/>
            <p:cNvGrpSpPr/>
            <p:nvPr/>
          </p:nvGrpSpPr>
          <p:grpSpPr>
            <a:xfrm>
              <a:off x="9312480" y="1879560"/>
              <a:ext cx="172440" cy="37440"/>
              <a:chOff x="9312480" y="1879560"/>
              <a:chExt cx="172440" cy="37440"/>
            </a:xfrm>
          </p:grpSpPr>
          <p:sp>
            <p:nvSpPr>
              <p:cNvPr id="629" name="AutoShape 54"/>
              <p:cNvSpPr/>
              <p:nvPr/>
            </p:nvSpPr>
            <p:spPr>
              <a:xfrm>
                <a:off x="9312480" y="1879560"/>
                <a:ext cx="1724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0" name="AutoShape 55"/>
              <p:cNvSpPr/>
              <p:nvPr/>
            </p:nvSpPr>
            <p:spPr>
              <a:xfrm>
                <a:off x="9315360" y="1884240"/>
                <a:ext cx="16452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31" name="Rectangle 56"/>
            <p:cNvSpPr/>
            <p:nvPr/>
          </p:nvSpPr>
          <p:spPr>
            <a:xfrm>
              <a:off x="9153720" y="1982520"/>
              <a:ext cx="1771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Rectangle 57"/>
            <p:cNvSpPr/>
            <p:nvPr/>
          </p:nvSpPr>
          <p:spPr>
            <a:xfrm>
              <a:off x="9156600" y="2068560"/>
              <a:ext cx="1771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33" name="Group 58"/>
            <p:cNvGrpSpPr/>
            <p:nvPr/>
          </p:nvGrpSpPr>
          <p:grpSpPr>
            <a:xfrm>
              <a:off x="9307440" y="2063880"/>
              <a:ext cx="173880" cy="38880"/>
              <a:chOff x="9307440" y="2063880"/>
              <a:chExt cx="173880" cy="38880"/>
            </a:xfrm>
          </p:grpSpPr>
          <p:sp>
            <p:nvSpPr>
              <p:cNvPr id="634" name="AutoShape 59"/>
              <p:cNvSpPr/>
              <p:nvPr/>
            </p:nvSpPr>
            <p:spPr>
              <a:xfrm>
                <a:off x="9307440" y="2063880"/>
                <a:ext cx="17388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" name="AutoShape 60"/>
              <p:cNvSpPr/>
              <p:nvPr/>
            </p:nvSpPr>
            <p:spPr>
              <a:xfrm>
                <a:off x="9310680" y="2065320"/>
                <a:ext cx="165960" cy="32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36" name="Freeform 61"/>
            <p:cNvSpPr/>
            <p:nvPr/>
          </p:nvSpPr>
          <p:spPr>
            <a:xfrm>
              <a:off x="9472680" y="1981800"/>
              <a:ext cx="77400" cy="529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37" name="Group 62"/>
            <p:cNvGrpSpPr/>
            <p:nvPr/>
          </p:nvGrpSpPr>
          <p:grpSpPr>
            <a:xfrm>
              <a:off x="9308880" y="1976400"/>
              <a:ext cx="172440" cy="38880"/>
              <a:chOff x="9308880" y="1976400"/>
              <a:chExt cx="172440" cy="38880"/>
            </a:xfrm>
          </p:grpSpPr>
          <p:sp>
            <p:nvSpPr>
              <p:cNvPr id="638" name="AutoShape 63"/>
              <p:cNvSpPr/>
              <p:nvPr/>
            </p:nvSpPr>
            <p:spPr>
              <a:xfrm>
                <a:off x="9308880" y="1976400"/>
                <a:ext cx="17244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9" name="AutoShape 64"/>
              <p:cNvSpPr/>
              <p:nvPr/>
            </p:nvSpPr>
            <p:spPr>
              <a:xfrm>
                <a:off x="9312480" y="1979640"/>
                <a:ext cx="1641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0" name="Rectangle 65"/>
            <p:cNvSpPr/>
            <p:nvPr/>
          </p:nvSpPr>
          <p:spPr>
            <a:xfrm>
              <a:off x="9461520" y="1717560"/>
              <a:ext cx="19800" cy="6534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Freeform 66"/>
            <p:cNvSpPr/>
            <p:nvPr/>
          </p:nvSpPr>
          <p:spPr>
            <a:xfrm>
              <a:off x="9479880" y="1882800"/>
              <a:ext cx="69840" cy="6012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Freeform 67"/>
            <p:cNvSpPr/>
            <p:nvPr/>
          </p:nvSpPr>
          <p:spPr>
            <a:xfrm>
              <a:off x="9480960" y="1789200"/>
              <a:ext cx="72000" cy="676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Oval 68"/>
            <p:cNvSpPr/>
            <p:nvPr/>
          </p:nvSpPr>
          <p:spPr>
            <a:xfrm>
              <a:off x="9540720" y="2341800"/>
              <a:ext cx="13680" cy="262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Freeform 69"/>
            <p:cNvSpPr/>
            <p:nvPr/>
          </p:nvSpPr>
          <p:spPr>
            <a:xfrm>
              <a:off x="9477000" y="2341800"/>
              <a:ext cx="72000" cy="56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AutoShape 70"/>
            <p:cNvSpPr/>
            <p:nvPr/>
          </p:nvSpPr>
          <p:spPr>
            <a:xfrm>
              <a:off x="9131400" y="2360520"/>
              <a:ext cx="356400" cy="406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AutoShape 71"/>
            <p:cNvSpPr/>
            <p:nvPr/>
          </p:nvSpPr>
          <p:spPr>
            <a:xfrm>
              <a:off x="9150480" y="2368440"/>
              <a:ext cx="318600" cy="23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Oval 72"/>
            <p:cNvSpPr/>
            <p:nvPr/>
          </p:nvSpPr>
          <p:spPr>
            <a:xfrm>
              <a:off x="9180360" y="2274840"/>
              <a:ext cx="46800" cy="406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Oval 73"/>
            <p:cNvSpPr/>
            <p:nvPr/>
          </p:nvSpPr>
          <p:spPr>
            <a:xfrm>
              <a:off x="9234360" y="2276640"/>
              <a:ext cx="46800" cy="388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Oval 74"/>
            <p:cNvSpPr/>
            <p:nvPr/>
          </p:nvSpPr>
          <p:spPr>
            <a:xfrm>
              <a:off x="9286920" y="2274840"/>
              <a:ext cx="4536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Rectangle 75"/>
            <p:cNvSpPr/>
            <p:nvPr/>
          </p:nvSpPr>
          <p:spPr>
            <a:xfrm>
              <a:off x="9405720" y="2119320"/>
              <a:ext cx="24480" cy="2167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1" name="Group 76"/>
          <p:cNvGrpSpPr/>
          <p:nvPr/>
        </p:nvGrpSpPr>
        <p:grpSpPr>
          <a:xfrm>
            <a:off x="7130160" y="1739880"/>
            <a:ext cx="697680" cy="708840"/>
            <a:chOff x="7130160" y="1739880"/>
            <a:chExt cx="697680" cy="708840"/>
          </a:xfrm>
        </p:grpSpPr>
        <p:pic>
          <p:nvPicPr>
            <p:cNvPr id="652" name="Picture 77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7130160" y="1739880"/>
              <a:ext cx="697680" cy="70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53" name="Freeform 78"/>
            <p:cNvSpPr/>
            <p:nvPr/>
          </p:nvSpPr>
          <p:spPr>
            <a:xfrm flipH="1">
              <a:off x="7426440" y="1807920"/>
              <a:ext cx="338760" cy="3243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54" name="Picture 59" descr=""/>
          <p:cNvPicPr/>
          <p:nvPr/>
        </p:nvPicPr>
        <p:blipFill>
          <a:blip r:embed="rId2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655" name="TextBox 60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023920" y="173160"/>
            <a:ext cx="7771680" cy="83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Persistent HTTP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2010600" y="914400"/>
            <a:ext cx="393300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non-persistent HTTP issues: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requires 2 RTTs per object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OS overhead for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each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TCP connection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browsers often open parallel TCP connections to fetch referenced objects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/>
          </p:nvPr>
        </p:nvSpPr>
        <p:spPr>
          <a:xfrm>
            <a:off x="6202440" y="83880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persistent  HTTP: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 leaves connection open after sending response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subsequent HTTP messages  between same client/server sent over open connection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client sends requests as soon as it encounters a referenced object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as little as one RTT for all the referenced objects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59" name="Picture 4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660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2316240" y="360000"/>
            <a:ext cx="77716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 Request Message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2057400" y="1444680"/>
            <a:ext cx="7771680" cy="464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two types of HTTP messages: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request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,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response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 request message: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ASCII (human-readable format)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3" name="Text Box 5"/>
          <p:cNvSpPr/>
          <p:nvPr/>
        </p:nvSpPr>
        <p:spPr>
          <a:xfrm>
            <a:off x="1657080" y="2870280"/>
            <a:ext cx="24868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request line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(GET, POST,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HEAD commands)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4" name="Line 6"/>
          <p:cNvSpPr/>
          <p:nvPr/>
        </p:nvSpPr>
        <p:spPr>
          <a:xfrm>
            <a:off x="3449520" y="3201840"/>
            <a:ext cx="868320" cy="146160"/>
          </a:xfrm>
          <a:prstGeom prst="line">
            <a:avLst/>
          </a:prstGeom>
          <a:ln w="19050">
            <a:solidFill>
              <a:srgbClr val="000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Freeform 7"/>
          <p:cNvSpPr/>
          <p:nvPr/>
        </p:nvSpPr>
        <p:spPr>
          <a:xfrm>
            <a:off x="4300560" y="3538440"/>
            <a:ext cx="148680" cy="1956600"/>
          </a:xfrm>
          <a:custGeom>
            <a:avLst/>
            <a:gdLst/>
            <a:ahLst/>
            <a:rect l="l" t="t" r="r" b="b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Text Box 8"/>
          <p:cNvSpPr/>
          <p:nvPr/>
        </p:nvSpPr>
        <p:spPr>
          <a:xfrm>
            <a:off x="3212640" y="4056120"/>
            <a:ext cx="1077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header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 </a:t>
            </a:r>
            <a:r>
              <a:rPr b="0" lang="en-US" sz="20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lines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7" name="Line 10"/>
          <p:cNvSpPr/>
          <p:nvPr/>
        </p:nvSpPr>
        <p:spPr>
          <a:xfrm>
            <a:off x="3833640" y="5622840"/>
            <a:ext cx="511200" cy="360"/>
          </a:xfrm>
          <a:prstGeom prst="line">
            <a:avLst/>
          </a:prstGeom>
          <a:ln w="19050">
            <a:solidFill>
              <a:srgbClr val="000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Text Box 11"/>
          <p:cNvSpPr/>
          <p:nvPr/>
        </p:nvSpPr>
        <p:spPr>
          <a:xfrm>
            <a:off x="1661400" y="4719600"/>
            <a:ext cx="2636280" cy="12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carriage return,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line feed at start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of line indicates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end of header lines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9" name="Text Box 16"/>
          <p:cNvSpPr/>
          <p:nvPr/>
        </p:nvSpPr>
        <p:spPr>
          <a:xfrm>
            <a:off x="4297680" y="3236760"/>
            <a:ext cx="6545880" cy="25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GET /index.html HTTP/1.1\r\n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Host: www-net.cs.umass.edu\r\n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User-Agent: Firefox/3.6.10\r\n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Accept: text/html,application/xhtml+xml\r\n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Accept-Language: en-us,en;q=0.5\r\n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Accept-Encoding: gzip,deflate\r\n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Accept-Charset: ISO-8859-1,utf-8;q=0.7\r\n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Keep-Alive: 115\r\n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Connection: keep-alive\r\n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\r\n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0" name="Line 17"/>
          <p:cNvSpPr/>
          <p:nvPr/>
        </p:nvSpPr>
        <p:spPr>
          <a:xfrm flipH="1">
            <a:off x="7858080" y="2754000"/>
            <a:ext cx="166680" cy="514440"/>
          </a:xfrm>
          <a:prstGeom prst="line">
            <a:avLst/>
          </a:prstGeom>
          <a:ln w="9525">
            <a:solidFill>
              <a:srgbClr val="000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Text Box 18"/>
          <p:cNvSpPr/>
          <p:nvPr/>
        </p:nvSpPr>
        <p:spPr>
          <a:xfrm>
            <a:off x="7405200" y="2467080"/>
            <a:ext cx="34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carriage return character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2" name="Text Box 19"/>
          <p:cNvSpPr/>
          <p:nvPr/>
        </p:nvSpPr>
        <p:spPr>
          <a:xfrm>
            <a:off x="7599600" y="2763720"/>
            <a:ext cx="2790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line-feed character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Line 20"/>
          <p:cNvSpPr/>
          <p:nvPr/>
        </p:nvSpPr>
        <p:spPr>
          <a:xfrm flipH="1">
            <a:off x="8138880" y="3063600"/>
            <a:ext cx="81000" cy="252360"/>
          </a:xfrm>
          <a:prstGeom prst="line">
            <a:avLst/>
          </a:prstGeom>
          <a:ln w="9525">
            <a:solidFill>
              <a:srgbClr val="000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TextBox 1"/>
          <p:cNvSpPr/>
          <p:nvPr/>
        </p:nvSpPr>
        <p:spPr>
          <a:xfrm>
            <a:off x="1630440" y="6020640"/>
            <a:ext cx="45061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* Check out the online interactive exercises for more examples: h</a:t>
            </a: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ttp://gaia.cs.umass.edu/kurose_ross/interactive/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75" name="Picture 15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676" name="TextBox 16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944640" y="4726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Topics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Principles of Network Applications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Http/s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Cookies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Web Caches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Electronic Mail (SMTP, POP3,IMAP)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FTP/s FTP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382" name="Picture 3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383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370800" y="457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HTTP Request Message: General Format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78" name="Text Box 9"/>
          <p:cNvSpPr/>
          <p:nvPr/>
        </p:nvSpPr>
        <p:spPr>
          <a:xfrm>
            <a:off x="8570880" y="1647720"/>
            <a:ext cx="1716120" cy="638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request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line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9" name="Text Box 11"/>
          <p:cNvSpPr/>
          <p:nvPr/>
        </p:nvSpPr>
        <p:spPr>
          <a:xfrm>
            <a:off x="8686800" y="2743200"/>
            <a:ext cx="1659960" cy="638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header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lines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0" name="Rectangle 12"/>
          <p:cNvSpPr/>
          <p:nvPr/>
        </p:nvSpPr>
        <p:spPr>
          <a:xfrm>
            <a:off x="8102520" y="2247840"/>
            <a:ext cx="345240" cy="1818720"/>
          </a:xfrm>
          <a:prstGeom prst="rect">
            <a:avLst/>
          </a:prstGeom>
          <a:noFill/>
          <a:ln w="1905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Rectangle 13"/>
          <p:cNvSpPr/>
          <p:nvPr/>
        </p:nvSpPr>
        <p:spPr>
          <a:xfrm>
            <a:off x="7969320" y="2197080"/>
            <a:ext cx="289800" cy="20170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Rectangle 15"/>
          <p:cNvSpPr/>
          <p:nvPr/>
        </p:nvSpPr>
        <p:spPr>
          <a:xfrm>
            <a:off x="8337600" y="4303800"/>
            <a:ext cx="712080" cy="12153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Text Box 16"/>
          <p:cNvSpPr/>
          <p:nvPr/>
        </p:nvSpPr>
        <p:spPr>
          <a:xfrm>
            <a:off x="8146440" y="4869000"/>
            <a:ext cx="141912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4" name="Rectangle 20"/>
          <p:cNvSpPr/>
          <p:nvPr/>
        </p:nvSpPr>
        <p:spPr>
          <a:xfrm>
            <a:off x="2666880" y="1698480"/>
            <a:ext cx="5637960" cy="445320"/>
          </a:xfrm>
          <a:prstGeom prst="rect">
            <a:avLst/>
          </a:prstGeom>
          <a:noFill/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Line 22"/>
          <p:cNvSpPr/>
          <p:nvPr/>
        </p:nvSpPr>
        <p:spPr>
          <a:xfrm>
            <a:off x="3974760" y="1701720"/>
            <a:ext cx="360" cy="4381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Line 23"/>
          <p:cNvSpPr/>
          <p:nvPr/>
        </p:nvSpPr>
        <p:spPr>
          <a:xfrm>
            <a:off x="4419360" y="1701720"/>
            <a:ext cx="360" cy="4381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Line 24"/>
          <p:cNvSpPr/>
          <p:nvPr/>
        </p:nvSpPr>
        <p:spPr>
          <a:xfrm>
            <a:off x="5727600" y="1701720"/>
            <a:ext cx="360" cy="4381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Line 25"/>
          <p:cNvSpPr/>
          <p:nvPr/>
        </p:nvSpPr>
        <p:spPr>
          <a:xfrm>
            <a:off x="6153120" y="1695240"/>
            <a:ext cx="360" cy="4381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Line 26"/>
          <p:cNvSpPr/>
          <p:nvPr/>
        </p:nvSpPr>
        <p:spPr>
          <a:xfrm>
            <a:off x="7454880" y="1701720"/>
            <a:ext cx="360" cy="4381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Line 27"/>
          <p:cNvSpPr/>
          <p:nvPr/>
        </p:nvSpPr>
        <p:spPr>
          <a:xfrm>
            <a:off x="7893000" y="1701720"/>
            <a:ext cx="360" cy="4381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Text Box 28"/>
          <p:cNvSpPr/>
          <p:nvPr/>
        </p:nvSpPr>
        <p:spPr>
          <a:xfrm>
            <a:off x="2705040" y="1725480"/>
            <a:ext cx="1714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method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2" name="Text Box 29"/>
          <p:cNvSpPr/>
          <p:nvPr/>
        </p:nvSpPr>
        <p:spPr>
          <a:xfrm>
            <a:off x="3975120" y="1698480"/>
            <a:ext cx="1136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3" name="Text Box 30"/>
          <p:cNvSpPr/>
          <p:nvPr/>
        </p:nvSpPr>
        <p:spPr>
          <a:xfrm>
            <a:off x="5718240" y="1725480"/>
            <a:ext cx="1135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4" name="Text Box 31"/>
          <p:cNvSpPr/>
          <p:nvPr/>
        </p:nvSpPr>
        <p:spPr>
          <a:xfrm>
            <a:off x="7454880" y="1719360"/>
            <a:ext cx="1079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5" name="Text Box 32"/>
          <p:cNvSpPr/>
          <p:nvPr/>
        </p:nvSpPr>
        <p:spPr>
          <a:xfrm>
            <a:off x="7923240" y="1719360"/>
            <a:ext cx="992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lf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6" name="Text Box 33"/>
          <p:cNvSpPr/>
          <p:nvPr/>
        </p:nvSpPr>
        <p:spPr>
          <a:xfrm>
            <a:off x="6280560" y="1719360"/>
            <a:ext cx="1688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version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7" name="Text Box 34"/>
          <p:cNvSpPr/>
          <p:nvPr/>
        </p:nvSpPr>
        <p:spPr>
          <a:xfrm>
            <a:off x="4677120" y="1748520"/>
            <a:ext cx="1376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URL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698" name="Group 45"/>
          <p:cNvGrpSpPr/>
          <p:nvPr/>
        </p:nvGrpSpPr>
        <p:grpSpPr>
          <a:xfrm>
            <a:off x="2665800" y="2144880"/>
            <a:ext cx="5331240" cy="445680"/>
            <a:chOff x="2665800" y="2144880"/>
            <a:chExt cx="5331240" cy="445680"/>
          </a:xfrm>
        </p:grpSpPr>
        <p:sp>
          <p:nvSpPr>
            <p:cNvPr id="699" name="Rectangle 35"/>
            <p:cNvSpPr/>
            <p:nvPr/>
          </p:nvSpPr>
          <p:spPr>
            <a:xfrm>
              <a:off x="2665800" y="2144880"/>
              <a:ext cx="4564800" cy="4453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Line 36"/>
            <p:cNvSpPr/>
            <p:nvPr/>
          </p:nvSpPr>
          <p:spPr>
            <a:xfrm>
              <a:off x="5319000" y="2147760"/>
              <a:ext cx="360" cy="438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Line 37"/>
            <p:cNvSpPr/>
            <p:nvPr/>
          </p:nvSpPr>
          <p:spPr>
            <a:xfrm>
              <a:off x="5528520" y="2147760"/>
              <a:ext cx="360" cy="438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Line 39"/>
            <p:cNvSpPr/>
            <p:nvPr/>
          </p:nvSpPr>
          <p:spPr>
            <a:xfrm>
              <a:off x="6633360" y="2147760"/>
              <a:ext cx="360" cy="438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Line 40"/>
            <p:cNvSpPr/>
            <p:nvPr/>
          </p:nvSpPr>
          <p:spPr>
            <a:xfrm>
              <a:off x="7071480" y="2147760"/>
              <a:ext cx="360" cy="438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Text Box 41"/>
            <p:cNvSpPr/>
            <p:nvPr/>
          </p:nvSpPr>
          <p:spPr>
            <a:xfrm>
              <a:off x="6558480" y="2165400"/>
              <a:ext cx="1079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cr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05" name="Text Box 42"/>
            <p:cNvSpPr/>
            <p:nvPr/>
          </p:nvSpPr>
          <p:spPr>
            <a:xfrm>
              <a:off x="7004880" y="2176560"/>
              <a:ext cx="9921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lf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06" name="Text Box 43"/>
            <p:cNvSpPr/>
            <p:nvPr/>
          </p:nvSpPr>
          <p:spPr>
            <a:xfrm>
              <a:off x="5751000" y="2146680"/>
              <a:ext cx="1475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value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07" name="Text Box 44"/>
            <p:cNvSpPr/>
            <p:nvPr/>
          </p:nvSpPr>
          <p:spPr>
            <a:xfrm>
              <a:off x="2743200" y="2196000"/>
              <a:ext cx="29034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header field name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708" name="Group 46"/>
          <p:cNvGrpSpPr/>
          <p:nvPr/>
        </p:nvGrpSpPr>
        <p:grpSpPr>
          <a:xfrm>
            <a:off x="2664000" y="3619440"/>
            <a:ext cx="5130360" cy="445320"/>
            <a:chOff x="2664000" y="3619440"/>
            <a:chExt cx="5130360" cy="445320"/>
          </a:xfrm>
        </p:grpSpPr>
        <p:sp>
          <p:nvSpPr>
            <p:cNvPr id="709" name="Rectangle 47"/>
            <p:cNvSpPr/>
            <p:nvPr/>
          </p:nvSpPr>
          <p:spPr>
            <a:xfrm>
              <a:off x="2664000" y="3619440"/>
              <a:ext cx="4564800" cy="4453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Line 48"/>
            <p:cNvSpPr/>
            <p:nvPr/>
          </p:nvSpPr>
          <p:spPr>
            <a:xfrm>
              <a:off x="5057640" y="3622320"/>
              <a:ext cx="360" cy="438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Line 49"/>
            <p:cNvSpPr/>
            <p:nvPr/>
          </p:nvSpPr>
          <p:spPr>
            <a:xfrm>
              <a:off x="5267160" y="3622320"/>
              <a:ext cx="360" cy="438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Line 50"/>
            <p:cNvSpPr/>
            <p:nvPr/>
          </p:nvSpPr>
          <p:spPr>
            <a:xfrm>
              <a:off x="6372000" y="3622320"/>
              <a:ext cx="360" cy="438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Line 51"/>
            <p:cNvSpPr/>
            <p:nvPr/>
          </p:nvSpPr>
          <p:spPr>
            <a:xfrm>
              <a:off x="6810120" y="3622320"/>
              <a:ext cx="360" cy="438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Text Box 52"/>
            <p:cNvSpPr/>
            <p:nvPr/>
          </p:nvSpPr>
          <p:spPr>
            <a:xfrm>
              <a:off x="6339960" y="3639960"/>
              <a:ext cx="1079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cr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15" name="Text Box 53"/>
            <p:cNvSpPr/>
            <p:nvPr/>
          </p:nvSpPr>
          <p:spPr>
            <a:xfrm>
              <a:off x="6802200" y="3651120"/>
              <a:ext cx="9921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lf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16" name="Text Box 54"/>
            <p:cNvSpPr/>
            <p:nvPr/>
          </p:nvSpPr>
          <p:spPr>
            <a:xfrm>
              <a:off x="5267160" y="3619440"/>
              <a:ext cx="1475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value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17" name="Text Box 55"/>
            <p:cNvSpPr/>
            <p:nvPr/>
          </p:nvSpPr>
          <p:spPr>
            <a:xfrm>
              <a:off x="2667240" y="3619440"/>
              <a:ext cx="29034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header field name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718" name="Line 56"/>
          <p:cNvSpPr/>
          <p:nvPr/>
        </p:nvSpPr>
        <p:spPr>
          <a:xfrm>
            <a:off x="2666880" y="2590560"/>
            <a:ext cx="360" cy="1041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9" name="Group 61"/>
          <p:cNvGrpSpPr/>
          <p:nvPr/>
        </p:nvGrpSpPr>
        <p:grpSpPr>
          <a:xfrm>
            <a:off x="2514600" y="2814480"/>
            <a:ext cx="1015200" cy="459720"/>
            <a:chOff x="2514600" y="2814480"/>
            <a:chExt cx="1015200" cy="459720"/>
          </a:xfrm>
        </p:grpSpPr>
        <p:sp>
          <p:nvSpPr>
            <p:cNvPr id="720" name="Rectangle 59"/>
            <p:cNvSpPr/>
            <p:nvPr/>
          </p:nvSpPr>
          <p:spPr>
            <a:xfrm>
              <a:off x="2970360" y="3016080"/>
              <a:ext cx="88200" cy="8820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Text Box 57"/>
            <p:cNvSpPr/>
            <p:nvPr/>
          </p:nvSpPr>
          <p:spPr>
            <a:xfrm>
              <a:off x="2514600" y="2814480"/>
              <a:ext cx="10152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~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22" name="Text Box 58"/>
            <p:cNvSpPr/>
            <p:nvPr/>
          </p:nvSpPr>
          <p:spPr>
            <a:xfrm>
              <a:off x="2514600" y="2879640"/>
              <a:ext cx="10152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~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723" name="Line 62"/>
          <p:cNvSpPr/>
          <p:nvPr/>
        </p:nvSpPr>
        <p:spPr>
          <a:xfrm>
            <a:off x="7230960" y="2577960"/>
            <a:ext cx="360" cy="1041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4" name="Group 63"/>
          <p:cNvGrpSpPr/>
          <p:nvPr/>
        </p:nvGrpSpPr>
        <p:grpSpPr>
          <a:xfrm>
            <a:off x="7086600" y="2801880"/>
            <a:ext cx="1015200" cy="459720"/>
            <a:chOff x="7086600" y="2801880"/>
            <a:chExt cx="1015200" cy="459720"/>
          </a:xfrm>
        </p:grpSpPr>
        <p:sp>
          <p:nvSpPr>
            <p:cNvPr id="725" name="Rectangle 64"/>
            <p:cNvSpPr/>
            <p:nvPr/>
          </p:nvSpPr>
          <p:spPr>
            <a:xfrm>
              <a:off x="7542360" y="3003480"/>
              <a:ext cx="88200" cy="8820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Text Box 65"/>
            <p:cNvSpPr/>
            <p:nvPr/>
          </p:nvSpPr>
          <p:spPr>
            <a:xfrm>
              <a:off x="7086600" y="2801880"/>
              <a:ext cx="10152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~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27" name="Text Box 66"/>
            <p:cNvSpPr/>
            <p:nvPr/>
          </p:nvSpPr>
          <p:spPr>
            <a:xfrm>
              <a:off x="7086600" y="2867040"/>
              <a:ext cx="10152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~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728" name="Group 77"/>
          <p:cNvGrpSpPr/>
          <p:nvPr/>
        </p:nvGrpSpPr>
        <p:grpSpPr>
          <a:xfrm>
            <a:off x="2662200" y="4065480"/>
            <a:ext cx="1530360" cy="445320"/>
            <a:chOff x="2662200" y="4065480"/>
            <a:chExt cx="1530360" cy="445320"/>
          </a:xfrm>
        </p:grpSpPr>
        <p:sp>
          <p:nvSpPr>
            <p:cNvPr id="729" name="Rectangle 68"/>
            <p:cNvSpPr/>
            <p:nvPr/>
          </p:nvSpPr>
          <p:spPr>
            <a:xfrm>
              <a:off x="2662200" y="4065480"/>
              <a:ext cx="963000" cy="4453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Line 72"/>
            <p:cNvSpPr/>
            <p:nvPr/>
          </p:nvSpPr>
          <p:spPr>
            <a:xfrm>
              <a:off x="3139920" y="4068720"/>
              <a:ext cx="360" cy="438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Text Box 73"/>
            <p:cNvSpPr/>
            <p:nvPr/>
          </p:nvSpPr>
          <p:spPr>
            <a:xfrm>
              <a:off x="2760120" y="4086360"/>
              <a:ext cx="1079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cr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32" name="Text Box 74"/>
            <p:cNvSpPr/>
            <p:nvPr/>
          </p:nvSpPr>
          <p:spPr>
            <a:xfrm>
              <a:off x="3200400" y="4086360"/>
              <a:ext cx="9921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lf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733" name="Rectangle 78"/>
          <p:cNvSpPr/>
          <p:nvPr/>
        </p:nvSpPr>
        <p:spPr>
          <a:xfrm>
            <a:off x="2662200" y="4513320"/>
            <a:ext cx="5169600" cy="1119960"/>
          </a:xfrm>
          <a:prstGeom prst="rect">
            <a:avLst/>
          </a:prstGeom>
          <a:noFill/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Text Box 80"/>
          <p:cNvSpPr/>
          <p:nvPr/>
        </p:nvSpPr>
        <p:spPr>
          <a:xfrm>
            <a:off x="4255920" y="4836960"/>
            <a:ext cx="20973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entity body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735" name="Group 81"/>
          <p:cNvGrpSpPr/>
          <p:nvPr/>
        </p:nvGrpSpPr>
        <p:grpSpPr>
          <a:xfrm>
            <a:off x="2514600" y="4851360"/>
            <a:ext cx="1015200" cy="459720"/>
            <a:chOff x="2514600" y="4851360"/>
            <a:chExt cx="1015200" cy="459720"/>
          </a:xfrm>
        </p:grpSpPr>
        <p:sp>
          <p:nvSpPr>
            <p:cNvPr id="736" name="Rectangle 82"/>
            <p:cNvSpPr/>
            <p:nvPr/>
          </p:nvSpPr>
          <p:spPr>
            <a:xfrm>
              <a:off x="2970360" y="5052960"/>
              <a:ext cx="88200" cy="8820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Text Box 83"/>
            <p:cNvSpPr/>
            <p:nvPr/>
          </p:nvSpPr>
          <p:spPr>
            <a:xfrm>
              <a:off x="2514600" y="4851360"/>
              <a:ext cx="10152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~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38" name="Text Box 84"/>
            <p:cNvSpPr/>
            <p:nvPr/>
          </p:nvSpPr>
          <p:spPr>
            <a:xfrm>
              <a:off x="2514600" y="4916520"/>
              <a:ext cx="10152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~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739" name="Group 85"/>
          <p:cNvGrpSpPr/>
          <p:nvPr/>
        </p:nvGrpSpPr>
        <p:grpSpPr>
          <a:xfrm>
            <a:off x="7671600" y="4842000"/>
            <a:ext cx="1015200" cy="459360"/>
            <a:chOff x="7671600" y="4842000"/>
            <a:chExt cx="1015200" cy="459360"/>
          </a:xfrm>
        </p:grpSpPr>
        <p:sp>
          <p:nvSpPr>
            <p:cNvPr id="740" name="Rectangle 86"/>
            <p:cNvSpPr/>
            <p:nvPr/>
          </p:nvSpPr>
          <p:spPr>
            <a:xfrm>
              <a:off x="8127360" y="5043600"/>
              <a:ext cx="88200" cy="8820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Text Box 87"/>
            <p:cNvSpPr/>
            <p:nvPr/>
          </p:nvSpPr>
          <p:spPr>
            <a:xfrm>
              <a:off x="7671600" y="4842000"/>
              <a:ext cx="10152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~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42" name="Text Box 88"/>
            <p:cNvSpPr/>
            <p:nvPr/>
          </p:nvSpPr>
          <p:spPr>
            <a:xfrm>
              <a:off x="7671600" y="4906800"/>
              <a:ext cx="10152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~</a:t>
              </a:r>
              <a:endParaRPr b="0" lang="en-US" sz="2000" spc="-1" strike="noStrike">
                <a:latin typeface="Arial"/>
              </a:endParaRPr>
            </a:p>
          </p:txBody>
        </p:sp>
      </p:grpSp>
      <p:pic>
        <p:nvPicPr>
          <p:cNvPr id="743" name="Picture 67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744" name="TextBox 68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2109240" y="272520"/>
            <a:ext cx="818604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Uploading Form Input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/>
          </p:nvPr>
        </p:nvSpPr>
        <p:spPr>
          <a:xfrm>
            <a:off x="2224080" y="1343160"/>
            <a:ext cx="3809160" cy="266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 Unicode MS"/>
                <a:ea typeface="Arial Unicode MS"/>
              </a:rPr>
              <a:t>POST method:</a:t>
            </a:r>
            <a:endParaRPr b="0" lang="en-US" sz="28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web page often includes form input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input is uploaded to server in entity body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/>
          </p:nvPr>
        </p:nvSpPr>
        <p:spPr>
          <a:xfrm>
            <a:off x="2227320" y="3409920"/>
            <a:ext cx="3809160" cy="220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 Unicode MS"/>
                <a:ea typeface="Arial Unicode MS"/>
              </a:rPr>
              <a:t>URL method:</a:t>
            </a:r>
            <a:endParaRPr b="0" lang="en-US" sz="28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uses GET method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input is uploaded in URL field of request line: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748" name="Picture 5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749" name="TextBox 6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/>
          </p:nvPr>
        </p:nvSpPr>
        <p:spPr>
          <a:xfrm>
            <a:off x="2057400" y="161136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HTTP/1.0: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GET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POST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HEAD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asks server to leave requested object out of response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6019920" y="161136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HTTP/1.1: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GET, POST, HEAD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PUT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uploads file in entity body to path specified in URL field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DELETE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deletes file specified in the URL field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52" name="Rectangle 1"/>
          <p:cNvSpPr/>
          <p:nvPr/>
        </p:nvSpPr>
        <p:spPr>
          <a:xfrm>
            <a:off x="2057400" y="472680"/>
            <a:ext cx="3961800" cy="6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Method Types</a:t>
            </a:r>
            <a:endParaRPr b="0" lang="en-US" sz="3800" spc="-1" strike="noStrike">
              <a:latin typeface="Arial"/>
            </a:endParaRPr>
          </a:p>
        </p:txBody>
      </p:sp>
      <p:pic>
        <p:nvPicPr>
          <p:cNvPr id="753" name="Picture 4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754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1663560" y="284040"/>
            <a:ext cx="7771680" cy="97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 Response Message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56" name="Text Box 5"/>
          <p:cNvSpPr/>
          <p:nvPr/>
        </p:nvSpPr>
        <p:spPr>
          <a:xfrm>
            <a:off x="1552320" y="1397160"/>
            <a:ext cx="201312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status line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(protocol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status code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status phrase</a:t>
            </a:r>
            <a:r>
              <a:rPr b="0" lang="en-US" sz="20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7" name="Line 6"/>
          <p:cNvSpPr/>
          <p:nvPr/>
        </p:nvSpPr>
        <p:spPr>
          <a:xfrm>
            <a:off x="2882880" y="1914480"/>
            <a:ext cx="923760" cy="257040"/>
          </a:xfrm>
          <a:prstGeom prst="line">
            <a:avLst/>
          </a:prstGeom>
          <a:ln w="1905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Freeform 7"/>
          <p:cNvSpPr/>
          <p:nvPr/>
        </p:nvSpPr>
        <p:spPr>
          <a:xfrm>
            <a:off x="3581280" y="2305080"/>
            <a:ext cx="256320" cy="2940840"/>
          </a:xfrm>
          <a:custGeom>
            <a:avLst/>
            <a:gdLst/>
            <a:ahLst/>
            <a:rect l="l" t="t" r="r" b="b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Text Box 8"/>
          <p:cNvSpPr/>
          <p:nvPr/>
        </p:nvSpPr>
        <p:spPr>
          <a:xfrm>
            <a:off x="2366640" y="3286080"/>
            <a:ext cx="1077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header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0" name="Line 9"/>
          <p:cNvSpPr/>
          <p:nvPr/>
        </p:nvSpPr>
        <p:spPr>
          <a:xfrm flipV="1">
            <a:off x="3066840" y="5418000"/>
            <a:ext cx="757440" cy="212760"/>
          </a:xfrm>
          <a:prstGeom prst="line">
            <a:avLst/>
          </a:prstGeom>
          <a:ln w="1905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Text Box 10"/>
          <p:cNvSpPr/>
          <p:nvPr/>
        </p:nvSpPr>
        <p:spPr>
          <a:xfrm>
            <a:off x="1679400" y="4846680"/>
            <a:ext cx="15541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data, e.g.,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requested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HTML file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2" name="Rectangle 15"/>
          <p:cNvSpPr/>
          <p:nvPr/>
        </p:nvSpPr>
        <p:spPr>
          <a:xfrm>
            <a:off x="3767040" y="2044800"/>
            <a:ext cx="6311160" cy="30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HTTP/1.1 200 OK\r\n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Date: Sun, 26 Sep 2010 20:09:20 GMT\r\n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Server: Apache/2.0.52 (CentOS)\r\n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Last-Modified: Tue, 30 Oct 2007 17:00:02 GMT\r\n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ETag: "17dc6-a5c-bf716880"\r\n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Accept-Ranges: bytes\r\n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Content-Length: 2652\r\n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Keep-Alive: timeout=10, max=100\r\n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Connection: Keep-Alive\r\n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Content-Type: text/html; charset=ISO-8859-1\r\n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\r\n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data data data data ...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3" name="TextBox 1"/>
          <p:cNvSpPr/>
          <p:nvPr/>
        </p:nvSpPr>
        <p:spPr>
          <a:xfrm>
            <a:off x="1863720" y="6199200"/>
            <a:ext cx="45061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* Check out the online interactive exercises for more examples: h</a:t>
            </a:r>
            <a:r>
              <a:rPr b="0" lang="en-US" sz="1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ttp://gaia.cs.umass.edu/kurose_ross/interactive/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64" name="Picture 10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765" name="TextBox 11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2352600" y="210960"/>
            <a:ext cx="7771680" cy="97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 Response Status Codes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2413080" y="2554200"/>
            <a:ext cx="8074800" cy="416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5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200 OK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5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request succeeded, requested object later in this msg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5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301 Moved Permanently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5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requested object moved, new location specified later in this msg (Location:)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5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400 Bad Request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5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request msg not understood by server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5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404 Not Found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5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requested document not found on this server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5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505 HTTP Version Not Supported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68" name="Rectangle 5"/>
          <p:cNvSpPr/>
          <p:nvPr/>
        </p:nvSpPr>
        <p:spPr>
          <a:xfrm>
            <a:off x="2013120" y="1190520"/>
            <a:ext cx="811152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51000" indent="-351000">
              <a:lnSpc>
                <a:spcPct val="90000"/>
              </a:lnSpc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status code appears in 1st line in server-to-client response message.</a:t>
            </a:r>
            <a:endParaRPr b="0" lang="en-US" sz="2800" spc="-1" strike="noStrike">
              <a:latin typeface="Arial"/>
            </a:endParaRPr>
          </a:p>
          <a:p>
            <a:pPr marL="351000" indent="-35100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some sample codes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69" name="Picture 4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770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917640" y="197064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 Response Errors/Status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72" name="Picture 4" descr=""/>
          <p:cNvPicPr/>
          <p:nvPr/>
        </p:nvPicPr>
        <p:blipFill>
          <a:blip r:embed="rId1"/>
          <a:stretch/>
        </p:blipFill>
        <p:spPr>
          <a:xfrm>
            <a:off x="4646160" y="472680"/>
            <a:ext cx="5238000" cy="5852160"/>
          </a:xfrm>
          <a:prstGeom prst="rect">
            <a:avLst/>
          </a:prstGeom>
          <a:ln w="0">
            <a:noFill/>
          </a:ln>
        </p:spPr>
      </p:pic>
      <p:pic>
        <p:nvPicPr>
          <p:cNvPr id="773" name="Picture 3" descr=""/>
          <p:cNvPicPr/>
          <p:nvPr/>
        </p:nvPicPr>
        <p:blipFill>
          <a:blip r:embed="rId2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774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2057400" y="23472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User-Server State: Cookies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/>
          </p:nvPr>
        </p:nvSpPr>
        <p:spPr>
          <a:xfrm>
            <a:off x="2057400" y="1611360"/>
            <a:ext cx="3809160" cy="48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many Web sites use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cookies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four components:</a:t>
            </a:r>
            <a:endParaRPr b="0" lang="en-US" sz="24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1)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cookie header line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of HTTP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response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message</a:t>
            </a:r>
            <a:endParaRPr b="0" lang="en-US" sz="24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2) cookie header line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 next HTTP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request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message</a:t>
            </a:r>
            <a:endParaRPr b="0" lang="en-US" sz="24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3) cookie file kept on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user’s host,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managed by user’s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browser</a:t>
            </a:r>
            <a:endParaRPr b="0" lang="en-US" sz="24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4) back-end database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at Web site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/>
          </p:nvPr>
        </p:nvSpPr>
        <p:spPr>
          <a:xfrm>
            <a:off x="5950080" y="1392120"/>
            <a:ext cx="40586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example</a:t>
            </a:r>
            <a:r>
              <a:rPr b="0" lang="en-US" sz="24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Susan always access Internet from PC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visits specific e-commerce site for first time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when initial HTTP requests arrives at site, site creates: 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unique ID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entry in backend database for ID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78" name="Picture 4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779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1955880" y="154080"/>
            <a:ext cx="777168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Cookies: Keeping “State” (Cont.)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81" name="Text Box 5"/>
          <p:cNvSpPr/>
          <p:nvPr/>
        </p:nvSpPr>
        <p:spPr>
          <a:xfrm>
            <a:off x="2577600" y="1227240"/>
            <a:ext cx="775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2" name="Text Box 6"/>
          <p:cNvSpPr/>
          <p:nvPr/>
        </p:nvSpPr>
        <p:spPr>
          <a:xfrm>
            <a:off x="7497000" y="1273320"/>
            <a:ext cx="889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server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783" name="Group 90"/>
          <p:cNvGrpSpPr/>
          <p:nvPr/>
        </p:nvGrpSpPr>
        <p:grpSpPr>
          <a:xfrm>
            <a:off x="3724200" y="4227480"/>
            <a:ext cx="3305160" cy="413280"/>
            <a:chOff x="3724200" y="4227480"/>
            <a:chExt cx="3305160" cy="413280"/>
          </a:xfrm>
        </p:grpSpPr>
        <p:sp>
          <p:nvSpPr>
            <p:cNvPr id="784" name="Line 16"/>
            <p:cNvSpPr/>
            <p:nvPr/>
          </p:nvSpPr>
          <p:spPr>
            <a:xfrm flipH="1">
              <a:off x="3724200" y="4227480"/>
              <a:ext cx="3305160" cy="3808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85" name="Group 17"/>
            <p:cNvGrpSpPr/>
            <p:nvPr/>
          </p:nvGrpSpPr>
          <p:grpSpPr>
            <a:xfrm>
              <a:off x="3989520" y="4276800"/>
              <a:ext cx="2766240" cy="363960"/>
              <a:chOff x="3989520" y="4276800"/>
              <a:chExt cx="2766240" cy="363960"/>
            </a:xfrm>
          </p:grpSpPr>
          <p:sp>
            <p:nvSpPr>
              <p:cNvPr id="786" name="Rectangle 18"/>
              <p:cNvSpPr/>
              <p:nvPr/>
            </p:nvSpPr>
            <p:spPr>
              <a:xfrm>
                <a:off x="4011480" y="4292640"/>
                <a:ext cx="2685240" cy="3135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7" name="Text Box 19"/>
              <p:cNvSpPr/>
              <p:nvPr/>
            </p:nvSpPr>
            <p:spPr>
              <a:xfrm>
                <a:off x="3989520" y="4276800"/>
                <a:ext cx="2766240" cy="363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usual http response msg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grpSp>
        <p:nvGrpSpPr>
          <p:cNvPr id="788" name="Group 94"/>
          <p:cNvGrpSpPr/>
          <p:nvPr/>
        </p:nvGrpSpPr>
        <p:grpSpPr>
          <a:xfrm>
            <a:off x="3733560" y="6145200"/>
            <a:ext cx="3305160" cy="395640"/>
            <a:chOff x="3733560" y="6145200"/>
            <a:chExt cx="3305160" cy="395640"/>
          </a:xfrm>
        </p:grpSpPr>
        <p:sp>
          <p:nvSpPr>
            <p:cNvPr id="789" name="Line 24"/>
            <p:cNvSpPr/>
            <p:nvPr/>
          </p:nvSpPr>
          <p:spPr>
            <a:xfrm flipH="1">
              <a:off x="3733560" y="6145200"/>
              <a:ext cx="3305160" cy="3808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90" name="Group 25"/>
            <p:cNvGrpSpPr/>
            <p:nvPr/>
          </p:nvGrpSpPr>
          <p:grpSpPr>
            <a:xfrm>
              <a:off x="3987720" y="6176880"/>
              <a:ext cx="2766240" cy="363960"/>
              <a:chOff x="3987720" y="6176880"/>
              <a:chExt cx="2766240" cy="363960"/>
            </a:xfrm>
          </p:grpSpPr>
          <p:sp>
            <p:nvSpPr>
              <p:cNvPr id="791" name="Rectangle 26"/>
              <p:cNvSpPr/>
              <p:nvPr/>
            </p:nvSpPr>
            <p:spPr>
              <a:xfrm>
                <a:off x="4010040" y="6192720"/>
                <a:ext cx="2685240" cy="3135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2" name="Text Box 27"/>
              <p:cNvSpPr/>
              <p:nvPr/>
            </p:nvSpPr>
            <p:spPr>
              <a:xfrm>
                <a:off x="3987720" y="6176880"/>
                <a:ext cx="2766240" cy="363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usual http response msg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sp>
        <p:nvSpPr>
          <p:cNvPr id="793" name="Text Box 59"/>
          <p:cNvSpPr/>
          <p:nvPr/>
        </p:nvSpPr>
        <p:spPr>
          <a:xfrm>
            <a:off x="2505240" y="2454120"/>
            <a:ext cx="1786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cookie file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4" name="Text Box 66"/>
          <p:cNvSpPr/>
          <p:nvPr/>
        </p:nvSpPr>
        <p:spPr>
          <a:xfrm>
            <a:off x="1526400" y="4878360"/>
            <a:ext cx="172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one week later: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95" name="Group 89"/>
          <p:cNvGrpSpPr/>
          <p:nvPr/>
        </p:nvGrpSpPr>
        <p:grpSpPr>
          <a:xfrm>
            <a:off x="3733560" y="3589200"/>
            <a:ext cx="5639040" cy="1025280"/>
            <a:chOff x="3733560" y="3589200"/>
            <a:chExt cx="5639040" cy="1025280"/>
          </a:xfrm>
        </p:grpSpPr>
        <p:sp>
          <p:nvSpPr>
            <p:cNvPr id="796" name="Line 12"/>
            <p:cNvSpPr/>
            <p:nvPr/>
          </p:nvSpPr>
          <p:spPr>
            <a:xfrm>
              <a:off x="3733560" y="3741480"/>
              <a:ext cx="3305160" cy="3812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Text Box 15"/>
            <p:cNvSpPr/>
            <p:nvPr/>
          </p:nvSpPr>
          <p:spPr>
            <a:xfrm>
              <a:off x="3981600" y="3589200"/>
              <a:ext cx="2680560" cy="5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8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usual http request msg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cookie: 1678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798" name="Text Box 28"/>
            <p:cNvSpPr/>
            <p:nvPr/>
          </p:nvSpPr>
          <p:spPr>
            <a:xfrm>
              <a:off x="7167960" y="3701880"/>
              <a:ext cx="94104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cookie-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specific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action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99" name="Line 42"/>
            <p:cNvSpPr/>
            <p:nvPr/>
          </p:nvSpPr>
          <p:spPr>
            <a:xfrm flipV="1">
              <a:off x="8273880" y="3757320"/>
              <a:ext cx="1098720" cy="4273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00" name="Group 83"/>
            <p:cNvGrpSpPr/>
            <p:nvPr/>
          </p:nvGrpSpPr>
          <p:grpSpPr>
            <a:xfrm>
              <a:off x="8361720" y="3751200"/>
              <a:ext cx="891000" cy="363960"/>
              <a:chOff x="8361720" y="3751200"/>
              <a:chExt cx="891000" cy="363960"/>
            </a:xfrm>
          </p:grpSpPr>
          <p:sp>
            <p:nvSpPr>
              <p:cNvPr id="801" name="Rectangle 72"/>
              <p:cNvSpPr/>
              <p:nvPr/>
            </p:nvSpPr>
            <p:spPr>
              <a:xfrm>
                <a:off x="8523360" y="3897360"/>
                <a:ext cx="608760" cy="15156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2" name="Text Box 43"/>
              <p:cNvSpPr/>
              <p:nvPr/>
            </p:nvSpPr>
            <p:spPr>
              <a:xfrm>
                <a:off x="8361720" y="3751200"/>
                <a:ext cx="89100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grpSp>
        <p:nvGrpSpPr>
          <p:cNvPr id="803" name="Group 81"/>
          <p:cNvGrpSpPr/>
          <p:nvPr/>
        </p:nvGrpSpPr>
        <p:grpSpPr>
          <a:xfrm>
            <a:off x="2465640" y="1922400"/>
            <a:ext cx="1062720" cy="564480"/>
            <a:chOff x="2465640" y="1922400"/>
            <a:chExt cx="1062720" cy="564480"/>
          </a:xfrm>
        </p:grpSpPr>
        <p:sp>
          <p:nvSpPr>
            <p:cNvPr id="804" name="AutoShape 67"/>
            <p:cNvSpPr/>
            <p:nvPr/>
          </p:nvSpPr>
          <p:spPr>
            <a:xfrm>
              <a:off x="2520720" y="1922400"/>
              <a:ext cx="1007640" cy="56448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Text Box 60"/>
            <p:cNvSpPr/>
            <p:nvPr/>
          </p:nvSpPr>
          <p:spPr>
            <a:xfrm>
              <a:off x="2465640" y="2023560"/>
              <a:ext cx="10324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ebay 8734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806" name="Group 95"/>
          <p:cNvGrpSpPr/>
          <p:nvPr/>
        </p:nvGrpSpPr>
        <p:grpSpPr>
          <a:xfrm>
            <a:off x="3724200" y="2106720"/>
            <a:ext cx="5920560" cy="1296720"/>
            <a:chOff x="3724200" y="2106720"/>
            <a:chExt cx="5920560" cy="1296720"/>
          </a:xfrm>
        </p:grpSpPr>
        <p:sp>
          <p:nvSpPr>
            <p:cNvPr id="807" name="Line 4"/>
            <p:cNvSpPr/>
            <p:nvPr/>
          </p:nvSpPr>
          <p:spPr>
            <a:xfrm>
              <a:off x="3724200" y="2151000"/>
              <a:ext cx="3305160" cy="3808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Text Box 8"/>
            <p:cNvSpPr/>
            <p:nvPr/>
          </p:nvSpPr>
          <p:spPr>
            <a:xfrm>
              <a:off x="3990960" y="2106720"/>
              <a:ext cx="2680560" cy="363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usual http request msg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09" name="Text Box 31"/>
            <p:cNvSpPr/>
            <p:nvPr/>
          </p:nvSpPr>
          <p:spPr>
            <a:xfrm>
              <a:off x="6829920" y="2206800"/>
              <a:ext cx="171540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Amazon server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creates ID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1678 for user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810" name="Group 82"/>
            <p:cNvGrpSpPr/>
            <p:nvPr/>
          </p:nvGrpSpPr>
          <p:grpSpPr>
            <a:xfrm>
              <a:off x="8472240" y="2746080"/>
              <a:ext cx="1172520" cy="657360"/>
              <a:chOff x="8472240" y="2746080"/>
              <a:chExt cx="1172520" cy="657360"/>
            </a:xfrm>
          </p:grpSpPr>
          <p:sp>
            <p:nvSpPr>
              <p:cNvPr id="811" name="Line 40"/>
              <p:cNvSpPr/>
              <p:nvPr/>
            </p:nvSpPr>
            <p:spPr>
              <a:xfrm>
                <a:off x="8472240" y="2746080"/>
                <a:ext cx="1046160" cy="657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2" name="Rectangle 73"/>
              <p:cNvSpPr/>
              <p:nvPr/>
            </p:nvSpPr>
            <p:spPr>
              <a:xfrm>
                <a:off x="8620200" y="2887560"/>
                <a:ext cx="955080" cy="38520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3" name="Text Box 41"/>
              <p:cNvSpPr/>
              <p:nvPr/>
            </p:nvSpPr>
            <p:spPr>
              <a:xfrm>
                <a:off x="8478720" y="2844720"/>
                <a:ext cx="1166040" cy="500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75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create</a:t>
                </a: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75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   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entry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grpSp>
        <p:nvGrpSpPr>
          <p:cNvPr id="814" name="Group 88"/>
          <p:cNvGrpSpPr/>
          <p:nvPr/>
        </p:nvGrpSpPr>
        <p:grpSpPr>
          <a:xfrm>
            <a:off x="2443320" y="2676240"/>
            <a:ext cx="4392360" cy="870120"/>
            <a:chOff x="2443320" y="2676240"/>
            <a:chExt cx="4392360" cy="870120"/>
          </a:xfrm>
        </p:grpSpPr>
        <p:sp>
          <p:nvSpPr>
            <p:cNvPr id="815" name="Line 9"/>
            <p:cNvSpPr/>
            <p:nvPr/>
          </p:nvSpPr>
          <p:spPr>
            <a:xfrm flipH="1">
              <a:off x="3814200" y="2676240"/>
              <a:ext cx="3021480" cy="297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Text Box 11"/>
            <p:cNvSpPr/>
            <p:nvPr/>
          </p:nvSpPr>
          <p:spPr>
            <a:xfrm>
              <a:off x="4029120" y="2692800"/>
              <a:ext cx="2415600" cy="5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8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usual http response 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set-cookie: 1678</a:t>
              </a: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ＭＳ Ｐゴシック"/>
                </a:rPr>
                <a:t> </a:t>
              </a:r>
              <a:endParaRPr b="0" lang="en-US" sz="2000" spc="-1" strike="noStrike">
                <a:latin typeface="Arial"/>
              </a:endParaRPr>
            </a:p>
          </p:txBody>
        </p:sp>
        <p:grpSp>
          <p:nvGrpSpPr>
            <p:cNvPr id="817" name="Group 76"/>
            <p:cNvGrpSpPr/>
            <p:nvPr/>
          </p:nvGrpSpPr>
          <p:grpSpPr>
            <a:xfrm>
              <a:off x="2443320" y="2922840"/>
              <a:ext cx="1456200" cy="623520"/>
              <a:chOff x="2443320" y="2922840"/>
              <a:chExt cx="1456200" cy="623520"/>
            </a:xfrm>
          </p:grpSpPr>
          <p:sp>
            <p:nvSpPr>
              <p:cNvPr id="818" name="AutoShape 74"/>
              <p:cNvSpPr/>
              <p:nvPr/>
            </p:nvSpPr>
            <p:spPr>
              <a:xfrm>
                <a:off x="2517120" y="2922840"/>
                <a:ext cx="1202400" cy="601200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9" name="Text Box 75"/>
              <p:cNvSpPr/>
              <p:nvPr/>
            </p:nvSpPr>
            <p:spPr>
              <a:xfrm>
                <a:off x="2443320" y="3030480"/>
                <a:ext cx="1456200" cy="515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4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ebay 8734</a:t>
                </a: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1" lang="en-US" sz="14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amazon 1678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</p:grpSp>
      <p:grpSp>
        <p:nvGrpSpPr>
          <p:cNvPr id="820" name="Group 93"/>
          <p:cNvGrpSpPr/>
          <p:nvPr/>
        </p:nvGrpSpPr>
        <p:grpSpPr>
          <a:xfrm>
            <a:off x="3705120" y="4603680"/>
            <a:ext cx="5705280" cy="1898640"/>
            <a:chOff x="3705120" y="4603680"/>
            <a:chExt cx="5705280" cy="1898640"/>
          </a:xfrm>
        </p:grpSpPr>
        <p:sp>
          <p:nvSpPr>
            <p:cNvPr id="821" name="Line 20"/>
            <p:cNvSpPr/>
            <p:nvPr/>
          </p:nvSpPr>
          <p:spPr>
            <a:xfrm>
              <a:off x="3705120" y="5638680"/>
              <a:ext cx="3305160" cy="3808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Text Box 23"/>
            <p:cNvSpPr/>
            <p:nvPr/>
          </p:nvSpPr>
          <p:spPr>
            <a:xfrm>
              <a:off x="4002120" y="5445000"/>
              <a:ext cx="2680560" cy="5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8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usual http request msg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cookie: 1678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823" name="Text Box 29"/>
            <p:cNvSpPr/>
            <p:nvPr/>
          </p:nvSpPr>
          <p:spPr>
            <a:xfrm>
              <a:off x="7215840" y="5589720"/>
              <a:ext cx="94104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cookie-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specific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action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24" name="Line 44"/>
            <p:cNvSpPr/>
            <p:nvPr/>
          </p:nvSpPr>
          <p:spPr>
            <a:xfrm flipV="1">
              <a:off x="8161200" y="4603680"/>
              <a:ext cx="1249200" cy="1366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Text Box 71"/>
            <p:cNvSpPr/>
            <p:nvPr/>
          </p:nvSpPr>
          <p:spPr>
            <a:xfrm>
              <a:off x="8331480" y="5076720"/>
              <a:ext cx="891000" cy="3639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access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826" name="Group 77"/>
          <p:cNvGrpSpPr/>
          <p:nvPr/>
        </p:nvGrpSpPr>
        <p:grpSpPr>
          <a:xfrm>
            <a:off x="2389320" y="5351400"/>
            <a:ext cx="1388520" cy="633240"/>
            <a:chOff x="2389320" y="5351400"/>
            <a:chExt cx="1388520" cy="633240"/>
          </a:xfrm>
        </p:grpSpPr>
        <p:sp>
          <p:nvSpPr>
            <p:cNvPr id="827" name="AutoShape 78"/>
            <p:cNvSpPr/>
            <p:nvPr/>
          </p:nvSpPr>
          <p:spPr>
            <a:xfrm>
              <a:off x="2459880" y="5351400"/>
              <a:ext cx="1146240" cy="63324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Text Box 79"/>
            <p:cNvSpPr/>
            <p:nvPr/>
          </p:nvSpPr>
          <p:spPr>
            <a:xfrm>
              <a:off x="2389320" y="5464800"/>
              <a:ext cx="138852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ebay 8734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amazon 1678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829" name="Text Box 80"/>
          <p:cNvSpPr/>
          <p:nvPr/>
        </p:nvSpPr>
        <p:spPr>
          <a:xfrm>
            <a:off x="9368640" y="2692440"/>
            <a:ext cx="1118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backend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database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0" name="AutoShape 327"/>
          <p:cNvSpPr/>
          <p:nvPr/>
        </p:nvSpPr>
        <p:spPr>
          <a:xfrm>
            <a:off x="9636120" y="3313080"/>
            <a:ext cx="591480" cy="907200"/>
          </a:xfrm>
          <a:prstGeom prst="can">
            <a:avLst>
              <a:gd name="adj" fmla="val 31004"/>
            </a:avLst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/>
          </a:gra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1" name="Group 63"/>
          <p:cNvGrpSpPr/>
          <p:nvPr/>
        </p:nvGrpSpPr>
        <p:grpSpPr>
          <a:xfrm>
            <a:off x="6999120" y="1119240"/>
            <a:ext cx="410760" cy="770760"/>
            <a:chOff x="6999120" y="1119240"/>
            <a:chExt cx="410760" cy="770760"/>
          </a:xfrm>
        </p:grpSpPr>
        <p:sp>
          <p:nvSpPr>
            <p:cNvPr id="832" name="Freeform 64"/>
            <p:cNvSpPr/>
            <p:nvPr/>
          </p:nvSpPr>
          <p:spPr>
            <a:xfrm>
              <a:off x="7324920" y="1120320"/>
              <a:ext cx="81000" cy="7354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Rectangle 65"/>
            <p:cNvSpPr/>
            <p:nvPr/>
          </p:nvSpPr>
          <p:spPr>
            <a:xfrm>
              <a:off x="7018200" y="1119240"/>
              <a:ext cx="300960" cy="7344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Freeform 66"/>
            <p:cNvSpPr/>
            <p:nvPr/>
          </p:nvSpPr>
          <p:spPr>
            <a:xfrm>
              <a:off x="7340040" y="1164600"/>
              <a:ext cx="47880" cy="6804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Freeform 67"/>
            <p:cNvSpPr/>
            <p:nvPr/>
          </p:nvSpPr>
          <p:spPr>
            <a:xfrm>
              <a:off x="7329240" y="1509120"/>
              <a:ext cx="75240" cy="601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Rectangle 68"/>
            <p:cNvSpPr/>
            <p:nvPr/>
          </p:nvSpPr>
          <p:spPr>
            <a:xfrm>
              <a:off x="7020000" y="1204920"/>
              <a:ext cx="170640" cy="133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37" name="Group 69"/>
            <p:cNvGrpSpPr/>
            <p:nvPr/>
          </p:nvGrpSpPr>
          <p:grpSpPr>
            <a:xfrm>
              <a:off x="7175520" y="1195560"/>
              <a:ext cx="165960" cy="46800"/>
              <a:chOff x="7175520" y="1195560"/>
              <a:chExt cx="165960" cy="46800"/>
            </a:xfrm>
          </p:grpSpPr>
          <p:sp>
            <p:nvSpPr>
              <p:cNvPr id="838" name="AutoShape 70"/>
              <p:cNvSpPr/>
              <p:nvPr/>
            </p:nvSpPr>
            <p:spPr>
              <a:xfrm>
                <a:off x="7175520" y="1195560"/>
                <a:ext cx="165960" cy="468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9" name="AutoShape 71"/>
              <p:cNvSpPr/>
              <p:nvPr/>
            </p:nvSpPr>
            <p:spPr>
              <a:xfrm>
                <a:off x="7178760" y="1200240"/>
                <a:ext cx="158040" cy="360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40" name="Rectangle 72"/>
            <p:cNvSpPr/>
            <p:nvPr/>
          </p:nvSpPr>
          <p:spPr>
            <a:xfrm>
              <a:off x="7023240" y="1309680"/>
              <a:ext cx="172440" cy="133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41" name="Group 73"/>
            <p:cNvGrpSpPr/>
            <p:nvPr/>
          </p:nvGrpSpPr>
          <p:grpSpPr>
            <a:xfrm>
              <a:off x="7174080" y="1301760"/>
              <a:ext cx="167760" cy="42120"/>
              <a:chOff x="7174080" y="1301760"/>
              <a:chExt cx="167760" cy="42120"/>
            </a:xfrm>
          </p:grpSpPr>
          <p:sp>
            <p:nvSpPr>
              <p:cNvPr id="842" name="AutoShape 74"/>
              <p:cNvSpPr/>
              <p:nvPr/>
            </p:nvSpPr>
            <p:spPr>
              <a:xfrm>
                <a:off x="7174080" y="1301760"/>
                <a:ext cx="167760" cy="42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AutoShape 75"/>
              <p:cNvSpPr/>
              <p:nvPr/>
            </p:nvSpPr>
            <p:spPr>
              <a:xfrm>
                <a:off x="7176960" y="1306440"/>
                <a:ext cx="159480" cy="32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44" name="Rectangle 76"/>
            <p:cNvSpPr/>
            <p:nvPr/>
          </p:nvSpPr>
          <p:spPr>
            <a:xfrm>
              <a:off x="7021440" y="1417680"/>
              <a:ext cx="170640" cy="151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Rectangle 77"/>
            <p:cNvSpPr/>
            <p:nvPr/>
          </p:nvSpPr>
          <p:spPr>
            <a:xfrm>
              <a:off x="7024680" y="1514520"/>
              <a:ext cx="170640" cy="133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46" name="Group 78"/>
            <p:cNvGrpSpPr/>
            <p:nvPr/>
          </p:nvGrpSpPr>
          <p:grpSpPr>
            <a:xfrm>
              <a:off x="7170840" y="1504800"/>
              <a:ext cx="167760" cy="48600"/>
              <a:chOff x="7170840" y="1504800"/>
              <a:chExt cx="167760" cy="48600"/>
            </a:xfrm>
          </p:grpSpPr>
          <p:sp>
            <p:nvSpPr>
              <p:cNvPr id="847" name="AutoShape 79"/>
              <p:cNvSpPr/>
              <p:nvPr/>
            </p:nvSpPr>
            <p:spPr>
              <a:xfrm>
                <a:off x="7170840" y="1504800"/>
                <a:ext cx="167760" cy="486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8" name="AutoShape 80"/>
              <p:cNvSpPr/>
              <p:nvPr/>
            </p:nvSpPr>
            <p:spPr>
              <a:xfrm>
                <a:off x="7174080" y="1511280"/>
                <a:ext cx="159480" cy="356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49" name="Freeform 81"/>
            <p:cNvSpPr/>
            <p:nvPr/>
          </p:nvSpPr>
          <p:spPr>
            <a:xfrm>
              <a:off x="7330680" y="1416960"/>
              <a:ext cx="75240" cy="597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50" name="Group 82"/>
            <p:cNvGrpSpPr/>
            <p:nvPr/>
          </p:nvGrpSpPr>
          <p:grpSpPr>
            <a:xfrm>
              <a:off x="7172280" y="1407960"/>
              <a:ext cx="167760" cy="43560"/>
              <a:chOff x="7172280" y="1407960"/>
              <a:chExt cx="167760" cy="43560"/>
            </a:xfrm>
          </p:grpSpPr>
          <p:sp>
            <p:nvSpPr>
              <p:cNvPr id="851" name="AutoShape 83"/>
              <p:cNvSpPr/>
              <p:nvPr/>
            </p:nvSpPr>
            <p:spPr>
              <a:xfrm>
                <a:off x="7172280" y="1407960"/>
                <a:ext cx="167760" cy="43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2" name="AutoShape 84"/>
              <p:cNvSpPr/>
              <p:nvPr/>
            </p:nvSpPr>
            <p:spPr>
              <a:xfrm>
                <a:off x="7175520" y="1413000"/>
                <a:ext cx="159480" cy="34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53" name="Rectangle 85"/>
            <p:cNvSpPr/>
            <p:nvPr/>
          </p:nvSpPr>
          <p:spPr>
            <a:xfrm>
              <a:off x="7319880" y="1119240"/>
              <a:ext cx="18360" cy="7362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Freeform 86"/>
            <p:cNvSpPr/>
            <p:nvPr/>
          </p:nvSpPr>
          <p:spPr>
            <a:xfrm>
              <a:off x="7337520" y="1305360"/>
              <a:ext cx="67680" cy="6804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Freeform 87"/>
            <p:cNvSpPr/>
            <p:nvPr/>
          </p:nvSpPr>
          <p:spPr>
            <a:xfrm>
              <a:off x="7338240" y="1199880"/>
              <a:ext cx="69840" cy="766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Oval 88"/>
            <p:cNvSpPr/>
            <p:nvPr/>
          </p:nvSpPr>
          <p:spPr>
            <a:xfrm>
              <a:off x="7396200" y="1822320"/>
              <a:ext cx="13680" cy="2952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Freeform 89"/>
            <p:cNvSpPr/>
            <p:nvPr/>
          </p:nvSpPr>
          <p:spPr>
            <a:xfrm>
              <a:off x="7334640" y="1822680"/>
              <a:ext cx="69840" cy="637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AutoShape 90"/>
            <p:cNvSpPr/>
            <p:nvPr/>
          </p:nvSpPr>
          <p:spPr>
            <a:xfrm>
              <a:off x="6999120" y="1843200"/>
              <a:ext cx="345240" cy="468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AutoShape 91"/>
            <p:cNvSpPr/>
            <p:nvPr/>
          </p:nvSpPr>
          <p:spPr>
            <a:xfrm>
              <a:off x="7018200" y="1854360"/>
              <a:ext cx="307080" cy="262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Oval 92"/>
            <p:cNvSpPr/>
            <p:nvPr/>
          </p:nvSpPr>
          <p:spPr>
            <a:xfrm>
              <a:off x="7048800" y="1747800"/>
              <a:ext cx="43560" cy="453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Oval 93"/>
            <p:cNvSpPr/>
            <p:nvPr/>
          </p:nvSpPr>
          <p:spPr>
            <a:xfrm>
              <a:off x="7099560" y="1749240"/>
              <a:ext cx="45360" cy="453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Oval 94"/>
            <p:cNvSpPr/>
            <p:nvPr/>
          </p:nvSpPr>
          <p:spPr>
            <a:xfrm>
              <a:off x="7150320" y="1747800"/>
              <a:ext cx="45360" cy="453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Rectangle 95"/>
            <p:cNvSpPr/>
            <p:nvPr/>
          </p:nvSpPr>
          <p:spPr>
            <a:xfrm>
              <a:off x="7265880" y="1571760"/>
              <a:ext cx="23400" cy="2451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4" name="Group 96"/>
          <p:cNvGrpSpPr/>
          <p:nvPr/>
        </p:nvGrpSpPr>
        <p:grpSpPr>
          <a:xfrm>
            <a:off x="3331440" y="1117440"/>
            <a:ext cx="686520" cy="731160"/>
            <a:chOff x="3331440" y="1117440"/>
            <a:chExt cx="686520" cy="731160"/>
          </a:xfrm>
        </p:grpSpPr>
        <p:pic>
          <p:nvPicPr>
            <p:cNvPr id="865" name="Picture 97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3331440" y="1117440"/>
              <a:ext cx="686520" cy="731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66" name="Freeform 98"/>
            <p:cNvSpPr/>
            <p:nvPr/>
          </p:nvSpPr>
          <p:spPr>
            <a:xfrm flipH="1">
              <a:off x="3622680" y="1187640"/>
              <a:ext cx="333360" cy="3344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67" name="Picture 88" descr=""/>
          <p:cNvPicPr/>
          <p:nvPr/>
        </p:nvPicPr>
        <p:blipFill>
          <a:blip r:embed="rId2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868" name="TextBox 89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nodeType="clickEffect" fill="hold">
                      <p:stCondLst>
                        <p:cond delay="indefinite"/>
                      </p:stCondLst>
                      <p:childTnLst>
                        <p:par>
                          <p:cTn id="1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7" dur="2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nodeType="clickEffect" fill="hold">
                      <p:stCondLst>
                        <p:cond delay="indefinite"/>
                      </p:stCondLst>
                      <p:childTnLst>
                        <p:par>
                          <p:cTn id="12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32" dur="3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nodeType="clickEffect" fill="hold">
                      <p:stCondLst>
                        <p:cond delay="indefinite"/>
                      </p:stCondLst>
                      <p:childTnLst>
                        <p:par>
                          <p:cTn id="1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7" dur="2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41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nodeType="clickEffect" fill="hold">
                      <p:stCondLst>
                        <p:cond delay="indefinite"/>
                      </p:stCondLst>
                      <p:childTnLst>
                        <p:par>
                          <p:cTn id="1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nodeType="clickEffect" fill="hold">
                      <p:stCondLst>
                        <p:cond delay="indefinite"/>
                      </p:stCondLst>
                      <p:childTnLst>
                        <p:par>
                          <p:cTn id="1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2" dur="2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56" dur="2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2071800" y="252360"/>
            <a:ext cx="7771680" cy="9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Cookies (Continued)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/>
          </p:nvPr>
        </p:nvSpPr>
        <p:spPr>
          <a:xfrm>
            <a:off x="2057400" y="1389240"/>
            <a:ext cx="3809160" cy="26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7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what cookies can be </a:t>
            </a: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used for: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authorization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shopping carts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recommendations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user session state (Web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e-mail)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1" name="Rectangle 13"/>
          <p:cNvSpPr/>
          <p:nvPr/>
        </p:nvSpPr>
        <p:spPr>
          <a:xfrm>
            <a:off x="6194520" y="1471680"/>
            <a:ext cx="3809160" cy="2064600"/>
          </a:xfrm>
          <a:prstGeom prst="rect">
            <a:avLst/>
          </a:prstGeom>
          <a:noFill/>
          <a:ln w="19050">
            <a:solidFill>
              <a:srgbClr val="0000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cookies and privacy: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cookies permit sites to learn a lot about you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you may supply name and e-mail to sites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2" name="Text Box 14"/>
          <p:cNvSpPr/>
          <p:nvPr/>
        </p:nvSpPr>
        <p:spPr>
          <a:xfrm>
            <a:off x="8810640" y="1177920"/>
            <a:ext cx="991800" cy="455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aside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3" name="Rectangle 15"/>
          <p:cNvSpPr/>
          <p:nvPr/>
        </p:nvSpPr>
        <p:spPr>
          <a:xfrm>
            <a:off x="2071800" y="3946680"/>
            <a:ext cx="5701680" cy="26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how to keep “state”: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protocol endpoints: maintain state at sender/receiver over multiple transactions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cookies: http messages carry state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74" name="Picture 6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875" name="TextBox 7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Group 171"/>
          <p:cNvGrpSpPr/>
          <p:nvPr/>
        </p:nvGrpSpPr>
        <p:grpSpPr>
          <a:xfrm>
            <a:off x="5552280" y="2695680"/>
            <a:ext cx="686520" cy="762840"/>
            <a:chOff x="5552280" y="2695680"/>
            <a:chExt cx="686520" cy="762840"/>
          </a:xfrm>
        </p:grpSpPr>
        <p:pic>
          <p:nvPicPr>
            <p:cNvPr id="877" name="Picture 172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5552280" y="2695680"/>
              <a:ext cx="686520" cy="762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78" name="Freeform 173"/>
            <p:cNvSpPr/>
            <p:nvPr/>
          </p:nvSpPr>
          <p:spPr>
            <a:xfrm flipH="1">
              <a:off x="5843520" y="2768760"/>
              <a:ext cx="333360" cy="348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9" name="Group 102"/>
          <p:cNvGrpSpPr/>
          <p:nvPr/>
        </p:nvGrpSpPr>
        <p:grpSpPr>
          <a:xfrm>
            <a:off x="5617440" y="4568760"/>
            <a:ext cx="686520" cy="762840"/>
            <a:chOff x="5617440" y="4568760"/>
            <a:chExt cx="686520" cy="762840"/>
          </a:xfrm>
        </p:grpSpPr>
        <p:pic>
          <p:nvPicPr>
            <p:cNvPr id="880" name="Picture 103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5617440" y="4568760"/>
              <a:ext cx="686520" cy="762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81" name="Freeform 104"/>
            <p:cNvSpPr/>
            <p:nvPr/>
          </p:nvSpPr>
          <p:spPr>
            <a:xfrm flipH="1">
              <a:off x="5908680" y="4642200"/>
              <a:ext cx="333360" cy="348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2" name="Group 138"/>
          <p:cNvGrpSpPr/>
          <p:nvPr/>
        </p:nvGrpSpPr>
        <p:grpSpPr>
          <a:xfrm>
            <a:off x="7754760" y="3457440"/>
            <a:ext cx="399600" cy="715320"/>
            <a:chOff x="7754760" y="3457440"/>
            <a:chExt cx="399600" cy="715320"/>
          </a:xfrm>
        </p:grpSpPr>
        <p:sp>
          <p:nvSpPr>
            <p:cNvPr id="883" name="Freeform 139"/>
            <p:cNvSpPr/>
            <p:nvPr/>
          </p:nvSpPr>
          <p:spPr>
            <a:xfrm>
              <a:off x="8071560" y="3458880"/>
              <a:ext cx="78840" cy="6822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Rectangle 140"/>
            <p:cNvSpPr/>
            <p:nvPr/>
          </p:nvSpPr>
          <p:spPr>
            <a:xfrm>
              <a:off x="7774200" y="3457440"/>
              <a:ext cx="293040" cy="6818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Freeform 141"/>
            <p:cNvSpPr/>
            <p:nvPr/>
          </p:nvSpPr>
          <p:spPr>
            <a:xfrm>
              <a:off x="8086320" y="3499560"/>
              <a:ext cx="46800" cy="6314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Freeform 142"/>
            <p:cNvSpPr/>
            <p:nvPr/>
          </p:nvSpPr>
          <p:spPr>
            <a:xfrm>
              <a:off x="8076240" y="3819600"/>
              <a:ext cx="73080" cy="558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Rectangle 143"/>
            <p:cNvSpPr/>
            <p:nvPr/>
          </p:nvSpPr>
          <p:spPr>
            <a:xfrm>
              <a:off x="7775640" y="3537000"/>
              <a:ext cx="16596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88" name="Group 144"/>
            <p:cNvGrpSpPr/>
            <p:nvPr/>
          </p:nvGrpSpPr>
          <p:grpSpPr>
            <a:xfrm>
              <a:off x="7926480" y="3529080"/>
              <a:ext cx="161280" cy="42120"/>
              <a:chOff x="7926480" y="3529080"/>
              <a:chExt cx="161280" cy="42120"/>
            </a:xfrm>
          </p:grpSpPr>
          <p:sp>
            <p:nvSpPr>
              <p:cNvPr id="889" name="AutoShape 145"/>
              <p:cNvSpPr/>
              <p:nvPr/>
            </p:nvSpPr>
            <p:spPr>
              <a:xfrm>
                <a:off x="7926480" y="3529080"/>
                <a:ext cx="161280" cy="42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0" name="AutoShape 146"/>
              <p:cNvSpPr/>
              <p:nvPr/>
            </p:nvSpPr>
            <p:spPr>
              <a:xfrm>
                <a:off x="7929360" y="3533760"/>
                <a:ext cx="150120" cy="327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91" name="Rectangle 147"/>
            <p:cNvSpPr/>
            <p:nvPr/>
          </p:nvSpPr>
          <p:spPr>
            <a:xfrm>
              <a:off x="7778880" y="3633840"/>
              <a:ext cx="16596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92" name="Group 148"/>
            <p:cNvGrpSpPr/>
            <p:nvPr/>
          </p:nvGrpSpPr>
          <p:grpSpPr>
            <a:xfrm>
              <a:off x="7925040" y="3625920"/>
              <a:ext cx="162720" cy="40320"/>
              <a:chOff x="7925040" y="3625920"/>
              <a:chExt cx="162720" cy="40320"/>
            </a:xfrm>
          </p:grpSpPr>
          <p:sp>
            <p:nvSpPr>
              <p:cNvPr id="893" name="AutoShape 149"/>
              <p:cNvSpPr/>
              <p:nvPr/>
            </p:nvSpPr>
            <p:spPr>
              <a:xfrm>
                <a:off x="7925040" y="3625920"/>
                <a:ext cx="162720" cy="40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4" name="AutoShape 150"/>
              <p:cNvSpPr/>
              <p:nvPr/>
            </p:nvSpPr>
            <p:spPr>
              <a:xfrm>
                <a:off x="7927920" y="3630600"/>
                <a:ext cx="15480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95" name="Rectangle 151"/>
            <p:cNvSpPr/>
            <p:nvPr/>
          </p:nvSpPr>
          <p:spPr>
            <a:xfrm>
              <a:off x="7777080" y="3735360"/>
              <a:ext cx="16596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Rectangle 152"/>
            <p:cNvSpPr/>
            <p:nvPr/>
          </p:nvSpPr>
          <p:spPr>
            <a:xfrm>
              <a:off x="7780320" y="3824280"/>
              <a:ext cx="16596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97" name="Group 153"/>
            <p:cNvGrpSpPr/>
            <p:nvPr/>
          </p:nvGrpSpPr>
          <p:grpSpPr>
            <a:xfrm>
              <a:off x="7921440" y="3816360"/>
              <a:ext cx="162720" cy="43920"/>
              <a:chOff x="7921440" y="3816360"/>
              <a:chExt cx="162720" cy="43920"/>
            </a:xfrm>
          </p:grpSpPr>
          <p:sp>
            <p:nvSpPr>
              <p:cNvPr id="898" name="AutoShape 154"/>
              <p:cNvSpPr/>
              <p:nvPr/>
            </p:nvSpPr>
            <p:spPr>
              <a:xfrm>
                <a:off x="7921440" y="3816360"/>
                <a:ext cx="162720" cy="439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9" name="AutoShape 155"/>
              <p:cNvSpPr/>
              <p:nvPr/>
            </p:nvSpPr>
            <p:spPr>
              <a:xfrm>
                <a:off x="7925040" y="3821040"/>
                <a:ext cx="154800" cy="34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00" name="Freeform 156"/>
            <p:cNvSpPr/>
            <p:nvPr/>
          </p:nvSpPr>
          <p:spPr>
            <a:xfrm>
              <a:off x="8077320" y="3733920"/>
              <a:ext cx="73080" cy="554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01" name="Group 157"/>
            <p:cNvGrpSpPr/>
            <p:nvPr/>
          </p:nvGrpSpPr>
          <p:grpSpPr>
            <a:xfrm>
              <a:off x="7923240" y="3726000"/>
              <a:ext cx="162720" cy="40680"/>
              <a:chOff x="7923240" y="3726000"/>
              <a:chExt cx="162720" cy="40680"/>
            </a:xfrm>
          </p:grpSpPr>
          <p:sp>
            <p:nvSpPr>
              <p:cNvPr id="902" name="AutoShape 158"/>
              <p:cNvSpPr/>
              <p:nvPr/>
            </p:nvSpPr>
            <p:spPr>
              <a:xfrm>
                <a:off x="7923240" y="3726000"/>
                <a:ext cx="162720" cy="406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3" name="AutoShape 159"/>
              <p:cNvSpPr/>
              <p:nvPr/>
            </p:nvSpPr>
            <p:spPr>
              <a:xfrm>
                <a:off x="7926480" y="3730680"/>
                <a:ext cx="15480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04" name="Rectangle 160"/>
            <p:cNvSpPr/>
            <p:nvPr/>
          </p:nvSpPr>
          <p:spPr>
            <a:xfrm>
              <a:off x="8066160" y="3457440"/>
              <a:ext cx="18360" cy="6836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Freeform 161"/>
            <p:cNvSpPr/>
            <p:nvPr/>
          </p:nvSpPr>
          <p:spPr>
            <a:xfrm>
              <a:off x="8083800" y="3630240"/>
              <a:ext cx="65880" cy="630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Freeform 162"/>
            <p:cNvSpPr/>
            <p:nvPr/>
          </p:nvSpPr>
          <p:spPr>
            <a:xfrm>
              <a:off x="8084880" y="3532680"/>
              <a:ext cx="67680" cy="709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Oval 163"/>
            <p:cNvSpPr/>
            <p:nvPr/>
          </p:nvSpPr>
          <p:spPr>
            <a:xfrm>
              <a:off x="8142480" y="4109760"/>
              <a:ext cx="11880" cy="280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Freeform 164"/>
            <p:cNvSpPr/>
            <p:nvPr/>
          </p:nvSpPr>
          <p:spPr>
            <a:xfrm>
              <a:off x="8081280" y="4110480"/>
              <a:ext cx="68040" cy="590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AutoShape 165"/>
            <p:cNvSpPr/>
            <p:nvPr/>
          </p:nvSpPr>
          <p:spPr>
            <a:xfrm>
              <a:off x="7754760" y="4128840"/>
              <a:ext cx="335880" cy="439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AutoShape 166"/>
            <p:cNvSpPr/>
            <p:nvPr/>
          </p:nvSpPr>
          <p:spPr>
            <a:xfrm>
              <a:off x="7774200" y="4140000"/>
              <a:ext cx="299520" cy="23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Oval 167"/>
            <p:cNvSpPr/>
            <p:nvPr/>
          </p:nvSpPr>
          <p:spPr>
            <a:xfrm>
              <a:off x="7802640" y="4041720"/>
              <a:ext cx="43560" cy="42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Oval 168"/>
            <p:cNvSpPr/>
            <p:nvPr/>
          </p:nvSpPr>
          <p:spPr>
            <a:xfrm>
              <a:off x="7851960" y="4041720"/>
              <a:ext cx="43560" cy="4212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Oval 169"/>
            <p:cNvSpPr/>
            <p:nvPr/>
          </p:nvSpPr>
          <p:spPr>
            <a:xfrm>
              <a:off x="7900920" y="4040280"/>
              <a:ext cx="43560" cy="42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Rectangle 170"/>
            <p:cNvSpPr/>
            <p:nvPr/>
          </p:nvSpPr>
          <p:spPr>
            <a:xfrm>
              <a:off x="8013600" y="3878280"/>
              <a:ext cx="23040" cy="22644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5" name="Group 105"/>
          <p:cNvGrpSpPr/>
          <p:nvPr/>
        </p:nvGrpSpPr>
        <p:grpSpPr>
          <a:xfrm>
            <a:off x="9702720" y="2836800"/>
            <a:ext cx="432720" cy="715320"/>
            <a:chOff x="9702720" y="2836800"/>
            <a:chExt cx="432720" cy="715320"/>
          </a:xfrm>
        </p:grpSpPr>
        <p:sp>
          <p:nvSpPr>
            <p:cNvPr id="916" name="Freeform 106"/>
            <p:cNvSpPr/>
            <p:nvPr/>
          </p:nvSpPr>
          <p:spPr>
            <a:xfrm>
              <a:off x="10045800" y="2837880"/>
              <a:ext cx="85320" cy="6822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Rectangle 107"/>
            <p:cNvSpPr/>
            <p:nvPr/>
          </p:nvSpPr>
          <p:spPr>
            <a:xfrm>
              <a:off x="9723600" y="2836800"/>
              <a:ext cx="316800" cy="6818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Freeform 108"/>
            <p:cNvSpPr/>
            <p:nvPr/>
          </p:nvSpPr>
          <p:spPr>
            <a:xfrm>
              <a:off x="10062000" y="2878920"/>
              <a:ext cx="50760" cy="6314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Freeform 109"/>
            <p:cNvSpPr/>
            <p:nvPr/>
          </p:nvSpPr>
          <p:spPr>
            <a:xfrm>
              <a:off x="10050840" y="3198600"/>
              <a:ext cx="79200" cy="558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Rectangle 110"/>
            <p:cNvSpPr/>
            <p:nvPr/>
          </p:nvSpPr>
          <p:spPr>
            <a:xfrm>
              <a:off x="9725040" y="2916360"/>
              <a:ext cx="18036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21" name="Group 111"/>
            <p:cNvGrpSpPr/>
            <p:nvPr/>
          </p:nvGrpSpPr>
          <p:grpSpPr>
            <a:xfrm>
              <a:off x="9888480" y="2908440"/>
              <a:ext cx="175320" cy="42120"/>
              <a:chOff x="9888480" y="2908440"/>
              <a:chExt cx="175320" cy="42120"/>
            </a:xfrm>
          </p:grpSpPr>
          <p:sp>
            <p:nvSpPr>
              <p:cNvPr id="922" name="AutoShape 112"/>
              <p:cNvSpPr/>
              <p:nvPr/>
            </p:nvSpPr>
            <p:spPr>
              <a:xfrm>
                <a:off x="9888480" y="2908440"/>
                <a:ext cx="175320" cy="42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3" name="AutoShape 113"/>
              <p:cNvSpPr/>
              <p:nvPr/>
            </p:nvSpPr>
            <p:spPr>
              <a:xfrm>
                <a:off x="9891720" y="2913120"/>
                <a:ext cx="167400" cy="327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24" name="Rectangle 114"/>
            <p:cNvSpPr/>
            <p:nvPr/>
          </p:nvSpPr>
          <p:spPr>
            <a:xfrm>
              <a:off x="9728280" y="3013200"/>
              <a:ext cx="18036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25" name="Group 115"/>
            <p:cNvGrpSpPr/>
            <p:nvPr/>
          </p:nvGrpSpPr>
          <p:grpSpPr>
            <a:xfrm>
              <a:off x="9887040" y="3005280"/>
              <a:ext cx="177120" cy="40320"/>
              <a:chOff x="9887040" y="3005280"/>
              <a:chExt cx="177120" cy="40320"/>
            </a:xfrm>
          </p:grpSpPr>
          <p:sp>
            <p:nvSpPr>
              <p:cNvPr id="926" name="AutoShape 116"/>
              <p:cNvSpPr/>
              <p:nvPr/>
            </p:nvSpPr>
            <p:spPr>
              <a:xfrm>
                <a:off x="9887040" y="3005280"/>
                <a:ext cx="177120" cy="40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7" name="AutoShape 117"/>
              <p:cNvSpPr/>
              <p:nvPr/>
            </p:nvSpPr>
            <p:spPr>
              <a:xfrm>
                <a:off x="9889920" y="3009960"/>
                <a:ext cx="16920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28" name="Rectangle 118"/>
            <p:cNvSpPr/>
            <p:nvPr/>
          </p:nvSpPr>
          <p:spPr>
            <a:xfrm>
              <a:off x="9726480" y="3114720"/>
              <a:ext cx="18036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Rectangle 119"/>
            <p:cNvSpPr/>
            <p:nvPr/>
          </p:nvSpPr>
          <p:spPr>
            <a:xfrm>
              <a:off x="9729720" y="3203640"/>
              <a:ext cx="18036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30" name="Group 120"/>
            <p:cNvGrpSpPr/>
            <p:nvPr/>
          </p:nvGrpSpPr>
          <p:grpSpPr>
            <a:xfrm>
              <a:off x="9883800" y="3195360"/>
              <a:ext cx="175680" cy="43920"/>
              <a:chOff x="9883800" y="3195360"/>
              <a:chExt cx="175680" cy="43920"/>
            </a:xfrm>
          </p:grpSpPr>
          <p:sp>
            <p:nvSpPr>
              <p:cNvPr id="931" name="AutoShape 121"/>
              <p:cNvSpPr/>
              <p:nvPr/>
            </p:nvSpPr>
            <p:spPr>
              <a:xfrm>
                <a:off x="9883800" y="3195360"/>
                <a:ext cx="175680" cy="439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2" name="AutoShape 122"/>
              <p:cNvSpPr/>
              <p:nvPr/>
            </p:nvSpPr>
            <p:spPr>
              <a:xfrm>
                <a:off x="9887040" y="3200400"/>
                <a:ext cx="165960" cy="34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33" name="Freeform 123"/>
            <p:cNvSpPr/>
            <p:nvPr/>
          </p:nvSpPr>
          <p:spPr>
            <a:xfrm>
              <a:off x="10051920" y="3113280"/>
              <a:ext cx="79200" cy="554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34" name="Group 124"/>
            <p:cNvGrpSpPr/>
            <p:nvPr/>
          </p:nvGrpSpPr>
          <p:grpSpPr>
            <a:xfrm>
              <a:off x="9885600" y="3105360"/>
              <a:ext cx="175680" cy="40680"/>
              <a:chOff x="9885600" y="3105360"/>
              <a:chExt cx="175680" cy="40680"/>
            </a:xfrm>
          </p:grpSpPr>
          <p:sp>
            <p:nvSpPr>
              <p:cNvPr id="935" name="AutoShape 125"/>
              <p:cNvSpPr/>
              <p:nvPr/>
            </p:nvSpPr>
            <p:spPr>
              <a:xfrm>
                <a:off x="9885600" y="3105360"/>
                <a:ext cx="175680" cy="406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6" name="AutoShape 126"/>
              <p:cNvSpPr/>
              <p:nvPr/>
            </p:nvSpPr>
            <p:spPr>
              <a:xfrm>
                <a:off x="9888480" y="3110040"/>
                <a:ext cx="16740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37" name="Rectangle 127"/>
            <p:cNvSpPr/>
            <p:nvPr/>
          </p:nvSpPr>
          <p:spPr>
            <a:xfrm>
              <a:off x="10041120" y="2836800"/>
              <a:ext cx="19800" cy="6836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Freeform 128"/>
            <p:cNvSpPr/>
            <p:nvPr/>
          </p:nvSpPr>
          <p:spPr>
            <a:xfrm>
              <a:off x="10059120" y="3009600"/>
              <a:ext cx="71280" cy="630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Freeform 129"/>
            <p:cNvSpPr/>
            <p:nvPr/>
          </p:nvSpPr>
          <p:spPr>
            <a:xfrm>
              <a:off x="10060200" y="2912040"/>
              <a:ext cx="73440" cy="709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Oval 130"/>
            <p:cNvSpPr/>
            <p:nvPr/>
          </p:nvSpPr>
          <p:spPr>
            <a:xfrm>
              <a:off x="10121760" y="3489120"/>
              <a:ext cx="13680" cy="280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Freeform 131"/>
            <p:cNvSpPr/>
            <p:nvPr/>
          </p:nvSpPr>
          <p:spPr>
            <a:xfrm>
              <a:off x="10056240" y="3489840"/>
              <a:ext cx="73800" cy="590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AutoShape 132"/>
            <p:cNvSpPr/>
            <p:nvPr/>
          </p:nvSpPr>
          <p:spPr>
            <a:xfrm>
              <a:off x="9702720" y="3508200"/>
              <a:ext cx="364680" cy="439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AutoShape 133"/>
            <p:cNvSpPr/>
            <p:nvPr/>
          </p:nvSpPr>
          <p:spPr>
            <a:xfrm>
              <a:off x="9723600" y="3519360"/>
              <a:ext cx="324720" cy="23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Oval 134"/>
            <p:cNvSpPr/>
            <p:nvPr/>
          </p:nvSpPr>
          <p:spPr>
            <a:xfrm>
              <a:off x="9753480" y="3421080"/>
              <a:ext cx="47160" cy="42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Oval 135"/>
            <p:cNvSpPr/>
            <p:nvPr/>
          </p:nvSpPr>
          <p:spPr>
            <a:xfrm>
              <a:off x="9807840" y="3421080"/>
              <a:ext cx="48600" cy="4212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Oval 136"/>
            <p:cNvSpPr/>
            <p:nvPr/>
          </p:nvSpPr>
          <p:spPr>
            <a:xfrm>
              <a:off x="9861480" y="3419640"/>
              <a:ext cx="47160" cy="42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Rectangle 137"/>
            <p:cNvSpPr/>
            <p:nvPr/>
          </p:nvSpPr>
          <p:spPr>
            <a:xfrm>
              <a:off x="9983880" y="3257640"/>
              <a:ext cx="24840" cy="22644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8" name="PlaceHolder 1"/>
          <p:cNvSpPr>
            <a:spLocks noGrp="1"/>
          </p:cNvSpPr>
          <p:nvPr>
            <p:ph type="title"/>
          </p:nvPr>
        </p:nvSpPr>
        <p:spPr>
          <a:xfrm>
            <a:off x="1893960" y="344160"/>
            <a:ext cx="7771680" cy="8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Web Caches (Proxy Server)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9" name="PlaceHolder 2"/>
          <p:cNvSpPr>
            <a:spLocks noGrp="1"/>
          </p:cNvSpPr>
          <p:nvPr>
            <p:ph/>
          </p:nvPr>
        </p:nvSpPr>
        <p:spPr>
          <a:xfrm>
            <a:off x="1870200" y="1957320"/>
            <a:ext cx="3766320" cy="376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user sets browser: Web accesses via  cache</a:t>
            </a:r>
            <a:endParaRPr b="0" lang="en-US" sz="24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browser sends all HTTP requests to cache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object in cache: cache returns object 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else cache requests object from origin server, then returns object to client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0" name="Rectangle 4"/>
          <p:cNvSpPr/>
          <p:nvPr/>
        </p:nvSpPr>
        <p:spPr>
          <a:xfrm>
            <a:off x="1917720" y="1012320"/>
            <a:ext cx="917712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goal: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satisfy client request without involving origin server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1" name="Text Box 6"/>
          <p:cNvSpPr/>
          <p:nvPr/>
        </p:nvSpPr>
        <p:spPr>
          <a:xfrm>
            <a:off x="5695920" y="3368520"/>
            <a:ext cx="656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2" name="Text Box 8"/>
          <p:cNvSpPr/>
          <p:nvPr/>
        </p:nvSpPr>
        <p:spPr>
          <a:xfrm>
            <a:off x="7481160" y="2774880"/>
            <a:ext cx="8899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proxy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server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3" name="Text Box 21"/>
          <p:cNvSpPr/>
          <p:nvPr/>
        </p:nvSpPr>
        <p:spPr>
          <a:xfrm>
            <a:off x="5818320" y="5340240"/>
            <a:ext cx="656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client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954" name="Group 53"/>
          <p:cNvGrpSpPr/>
          <p:nvPr/>
        </p:nvGrpSpPr>
        <p:grpSpPr>
          <a:xfrm>
            <a:off x="6131520" y="3880800"/>
            <a:ext cx="1553400" cy="975240"/>
            <a:chOff x="6131520" y="3880800"/>
            <a:chExt cx="1553400" cy="975240"/>
          </a:xfrm>
        </p:grpSpPr>
        <p:sp>
          <p:nvSpPr>
            <p:cNvPr id="955" name="Line 19"/>
            <p:cNvSpPr/>
            <p:nvPr/>
          </p:nvSpPr>
          <p:spPr>
            <a:xfrm flipV="1">
              <a:off x="6283080" y="4095720"/>
              <a:ext cx="1401840" cy="76032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Text Box 23"/>
            <p:cNvSpPr/>
            <p:nvPr/>
          </p:nvSpPr>
          <p:spPr>
            <a:xfrm rot="19907400">
              <a:off x="6124680" y="4200480"/>
              <a:ext cx="14382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HTTP request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957" name="Group 54"/>
          <p:cNvGrpSpPr/>
          <p:nvPr/>
        </p:nvGrpSpPr>
        <p:grpSpPr>
          <a:xfrm>
            <a:off x="6327360" y="4154760"/>
            <a:ext cx="1558080" cy="1064160"/>
            <a:chOff x="6327360" y="4154760"/>
            <a:chExt cx="1558080" cy="1064160"/>
          </a:xfrm>
        </p:grpSpPr>
        <p:sp>
          <p:nvSpPr>
            <p:cNvPr id="958" name="Line 20"/>
            <p:cNvSpPr/>
            <p:nvPr/>
          </p:nvSpPr>
          <p:spPr>
            <a:xfrm flipH="1">
              <a:off x="6333840" y="4182840"/>
              <a:ext cx="1403280" cy="78588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Text Box 25"/>
            <p:cNvSpPr/>
            <p:nvPr/>
          </p:nvSpPr>
          <p:spPr>
            <a:xfrm rot="19862400">
              <a:off x="6307920" y="4520160"/>
              <a:ext cx="1596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HTTP response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960" name="Group 49"/>
          <p:cNvGrpSpPr/>
          <p:nvPr/>
        </p:nvGrpSpPr>
        <p:grpSpPr>
          <a:xfrm>
            <a:off x="6289560" y="2891880"/>
            <a:ext cx="3250440" cy="961560"/>
            <a:chOff x="6289560" y="2891880"/>
            <a:chExt cx="3250440" cy="961560"/>
          </a:xfrm>
        </p:grpSpPr>
        <p:sp>
          <p:nvSpPr>
            <p:cNvPr id="961" name="Freeform 18"/>
            <p:cNvSpPr/>
            <p:nvPr/>
          </p:nvSpPr>
          <p:spPr>
            <a:xfrm>
              <a:off x="6289560" y="3124080"/>
              <a:ext cx="3250440" cy="729360"/>
            </a:xfrm>
            <a:custGeom>
              <a:avLst/>
              <a:gdLst/>
              <a:ahLst/>
              <a:rect l="l" t="t" r="r" b="b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Text Box 22"/>
            <p:cNvSpPr/>
            <p:nvPr/>
          </p:nvSpPr>
          <p:spPr>
            <a:xfrm rot="1422000">
              <a:off x="6422760" y="3166560"/>
              <a:ext cx="14382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HTTP request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963" name="Text Box 45"/>
            <p:cNvSpPr/>
            <p:nvPr/>
          </p:nvSpPr>
          <p:spPr>
            <a:xfrm rot="20179800">
              <a:off x="8057880" y="3183120"/>
              <a:ext cx="14382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HTTP request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964" name="Text Box 47"/>
          <p:cNvSpPr/>
          <p:nvPr/>
        </p:nvSpPr>
        <p:spPr>
          <a:xfrm>
            <a:off x="9525240" y="5421240"/>
            <a:ext cx="7444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origin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server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65" name="Text Box 48"/>
          <p:cNvSpPr/>
          <p:nvPr/>
        </p:nvSpPr>
        <p:spPr>
          <a:xfrm>
            <a:off x="9542520" y="3484440"/>
            <a:ext cx="7444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origin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server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66" name="Rectangle 55"/>
          <p:cNvSpPr/>
          <p:nvPr/>
        </p:nvSpPr>
        <p:spPr>
          <a:xfrm>
            <a:off x="8470800" y="4349880"/>
            <a:ext cx="40572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7" name="Picture 56" descr=""/>
          <p:cNvPicPr/>
          <p:nvPr/>
        </p:nvPicPr>
        <p:blipFill>
          <a:blip r:embed="rId3"/>
          <a:stretch/>
        </p:blipFill>
        <p:spPr>
          <a:xfrm>
            <a:off x="9821880" y="2631960"/>
            <a:ext cx="526320" cy="432720"/>
          </a:xfrm>
          <a:prstGeom prst="rect">
            <a:avLst/>
          </a:prstGeom>
          <a:ln w="0">
            <a:noFill/>
          </a:ln>
        </p:spPr>
      </p:pic>
      <p:grpSp>
        <p:nvGrpSpPr>
          <p:cNvPr id="968" name="Group 60"/>
          <p:cNvGrpSpPr/>
          <p:nvPr/>
        </p:nvGrpSpPr>
        <p:grpSpPr>
          <a:xfrm>
            <a:off x="5516640" y="2671920"/>
            <a:ext cx="4172040" cy="1813680"/>
            <a:chOff x="5516640" y="2671920"/>
            <a:chExt cx="4172040" cy="1813680"/>
          </a:xfrm>
        </p:grpSpPr>
        <p:sp>
          <p:nvSpPr>
            <p:cNvPr id="969" name="Freeform 44"/>
            <p:cNvSpPr/>
            <p:nvPr/>
          </p:nvSpPr>
          <p:spPr>
            <a:xfrm>
              <a:off x="6262560" y="3209760"/>
              <a:ext cx="3363120" cy="754920"/>
            </a:xfrm>
            <a:custGeom>
              <a:avLst/>
              <a:gdLst/>
              <a:ahLst/>
              <a:rect l="l" t="t" r="r" b="b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Text Box 24"/>
            <p:cNvSpPr/>
            <p:nvPr/>
          </p:nvSpPr>
          <p:spPr>
            <a:xfrm rot="1411800">
              <a:off x="6140880" y="3555360"/>
              <a:ext cx="1596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HTTP response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971" name="Text Box 46"/>
            <p:cNvSpPr/>
            <p:nvPr/>
          </p:nvSpPr>
          <p:spPr>
            <a:xfrm rot="20184000">
              <a:off x="8092080" y="3537360"/>
              <a:ext cx="1596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HTTP response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972" name="Picture 57" descr=""/>
            <p:cNvPicPr/>
            <p:nvPr/>
          </p:nvPicPr>
          <p:blipFill>
            <a:blip r:embed="rId4"/>
            <a:stretch/>
          </p:blipFill>
          <p:spPr>
            <a:xfrm>
              <a:off x="7840800" y="4052880"/>
              <a:ext cx="526320" cy="432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73" name="Picture 59" descr=""/>
            <p:cNvPicPr/>
            <p:nvPr/>
          </p:nvPicPr>
          <p:blipFill>
            <a:blip r:embed="rId5"/>
            <a:stretch/>
          </p:blipFill>
          <p:spPr>
            <a:xfrm>
              <a:off x="5516640" y="2671920"/>
              <a:ext cx="526320" cy="4327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74" name="Picture 61" descr=""/>
          <p:cNvPicPr/>
          <p:nvPr/>
        </p:nvPicPr>
        <p:blipFill>
          <a:blip r:embed="rId6"/>
          <a:stretch/>
        </p:blipFill>
        <p:spPr>
          <a:xfrm>
            <a:off x="5564160" y="4613400"/>
            <a:ext cx="526320" cy="432720"/>
          </a:xfrm>
          <a:prstGeom prst="rect">
            <a:avLst/>
          </a:prstGeom>
          <a:ln w="0">
            <a:noFill/>
          </a:ln>
        </p:spPr>
      </p:pic>
      <p:grpSp>
        <p:nvGrpSpPr>
          <p:cNvPr id="975" name="Group 69"/>
          <p:cNvGrpSpPr/>
          <p:nvPr/>
        </p:nvGrpSpPr>
        <p:grpSpPr>
          <a:xfrm>
            <a:off x="9636120" y="4764240"/>
            <a:ext cx="432720" cy="715320"/>
            <a:chOff x="9636120" y="4764240"/>
            <a:chExt cx="432720" cy="715320"/>
          </a:xfrm>
        </p:grpSpPr>
        <p:sp>
          <p:nvSpPr>
            <p:cNvPr id="976" name="Freeform 70"/>
            <p:cNvSpPr/>
            <p:nvPr/>
          </p:nvSpPr>
          <p:spPr>
            <a:xfrm>
              <a:off x="9979200" y="4765320"/>
              <a:ext cx="85320" cy="6822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Rectangle 71"/>
            <p:cNvSpPr/>
            <p:nvPr/>
          </p:nvSpPr>
          <p:spPr>
            <a:xfrm>
              <a:off x="9656640" y="4764240"/>
              <a:ext cx="316800" cy="6818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Freeform 72"/>
            <p:cNvSpPr/>
            <p:nvPr/>
          </p:nvSpPr>
          <p:spPr>
            <a:xfrm>
              <a:off x="9995400" y="4806360"/>
              <a:ext cx="50760" cy="6314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Freeform 73"/>
            <p:cNvSpPr/>
            <p:nvPr/>
          </p:nvSpPr>
          <p:spPr>
            <a:xfrm>
              <a:off x="9983880" y="5126040"/>
              <a:ext cx="79200" cy="558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Rectangle 74"/>
            <p:cNvSpPr/>
            <p:nvPr/>
          </p:nvSpPr>
          <p:spPr>
            <a:xfrm>
              <a:off x="9658440" y="4843440"/>
              <a:ext cx="18036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81" name="Group 75"/>
            <p:cNvGrpSpPr/>
            <p:nvPr/>
          </p:nvGrpSpPr>
          <p:grpSpPr>
            <a:xfrm>
              <a:off x="9821880" y="4835520"/>
              <a:ext cx="175320" cy="42120"/>
              <a:chOff x="9821880" y="4835520"/>
              <a:chExt cx="175320" cy="42120"/>
            </a:xfrm>
          </p:grpSpPr>
          <p:sp>
            <p:nvSpPr>
              <p:cNvPr id="982" name="AutoShape 76"/>
              <p:cNvSpPr/>
              <p:nvPr/>
            </p:nvSpPr>
            <p:spPr>
              <a:xfrm>
                <a:off x="9821880" y="4835520"/>
                <a:ext cx="175320" cy="42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3" name="AutoShape 77"/>
              <p:cNvSpPr/>
              <p:nvPr/>
            </p:nvSpPr>
            <p:spPr>
              <a:xfrm>
                <a:off x="9825120" y="4840200"/>
                <a:ext cx="167400" cy="327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84" name="Rectangle 78"/>
            <p:cNvSpPr/>
            <p:nvPr/>
          </p:nvSpPr>
          <p:spPr>
            <a:xfrm>
              <a:off x="9661680" y="4940280"/>
              <a:ext cx="18036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85" name="Group 79"/>
            <p:cNvGrpSpPr/>
            <p:nvPr/>
          </p:nvGrpSpPr>
          <p:grpSpPr>
            <a:xfrm>
              <a:off x="9820080" y="4932360"/>
              <a:ext cx="177120" cy="40320"/>
              <a:chOff x="9820080" y="4932360"/>
              <a:chExt cx="177120" cy="40320"/>
            </a:xfrm>
          </p:grpSpPr>
          <p:sp>
            <p:nvSpPr>
              <p:cNvPr id="986" name="AutoShape 80"/>
              <p:cNvSpPr/>
              <p:nvPr/>
            </p:nvSpPr>
            <p:spPr>
              <a:xfrm>
                <a:off x="9820080" y="4932360"/>
                <a:ext cx="177120" cy="40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7" name="AutoShape 81"/>
              <p:cNvSpPr/>
              <p:nvPr/>
            </p:nvSpPr>
            <p:spPr>
              <a:xfrm>
                <a:off x="9823320" y="4937400"/>
                <a:ext cx="16920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88" name="Rectangle 82"/>
            <p:cNvSpPr/>
            <p:nvPr/>
          </p:nvSpPr>
          <p:spPr>
            <a:xfrm>
              <a:off x="9659880" y="5042160"/>
              <a:ext cx="18036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Rectangle 83"/>
            <p:cNvSpPr/>
            <p:nvPr/>
          </p:nvSpPr>
          <p:spPr>
            <a:xfrm>
              <a:off x="9663120" y="5130720"/>
              <a:ext cx="18036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90" name="Group 84"/>
            <p:cNvGrpSpPr/>
            <p:nvPr/>
          </p:nvGrpSpPr>
          <p:grpSpPr>
            <a:xfrm>
              <a:off x="9817200" y="5122800"/>
              <a:ext cx="175680" cy="43920"/>
              <a:chOff x="9817200" y="5122800"/>
              <a:chExt cx="175680" cy="43920"/>
            </a:xfrm>
          </p:grpSpPr>
          <p:sp>
            <p:nvSpPr>
              <p:cNvPr id="991" name="AutoShape 85"/>
              <p:cNvSpPr/>
              <p:nvPr/>
            </p:nvSpPr>
            <p:spPr>
              <a:xfrm>
                <a:off x="9817200" y="5122800"/>
                <a:ext cx="175680" cy="439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2" name="AutoShape 86"/>
              <p:cNvSpPr/>
              <p:nvPr/>
            </p:nvSpPr>
            <p:spPr>
              <a:xfrm>
                <a:off x="9820080" y="5127480"/>
                <a:ext cx="165960" cy="34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93" name="Freeform 87"/>
            <p:cNvSpPr/>
            <p:nvPr/>
          </p:nvSpPr>
          <p:spPr>
            <a:xfrm>
              <a:off x="9985320" y="5040360"/>
              <a:ext cx="79200" cy="554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94" name="Group 88"/>
            <p:cNvGrpSpPr/>
            <p:nvPr/>
          </p:nvGrpSpPr>
          <p:grpSpPr>
            <a:xfrm>
              <a:off x="9818640" y="5032440"/>
              <a:ext cx="175680" cy="40680"/>
              <a:chOff x="9818640" y="5032440"/>
              <a:chExt cx="175680" cy="40680"/>
            </a:xfrm>
          </p:grpSpPr>
          <p:sp>
            <p:nvSpPr>
              <p:cNvPr id="995" name="AutoShape 89"/>
              <p:cNvSpPr/>
              <p:nvPr/>
            </p:nvSpPr>
            <p:spPr>
              <a:xfrm>
                <a:off x="9818640" y="5032440"/>
                <a:ext cx="175680" cy="406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6" name="AutoShape 90"/>
              <p:cNvSpPr/>
              <p:nvPr/>
            </p:nvSpPr>
            <p:spPr>
              <a:xfrm>
                <a:off x="9821880" y="5037120"/>
                <a:ext cx="16740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97" name="Rectangle 91"/>
            <p:cNvSpPr/>
            <p:nvPr/>
          </p:nvSpPr>
          <p:spPr>
            <a:xfrm>
              <a:off x="9974160" y="4764240"/>
              <a:ext cx="19800" cy="6836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Freeform 92"/>
            <p:cNvSpPr/>
            <p:nvPr/>
          </p:nvSpPr>
          <p:spPr>
            <a:xfrm>
              <a:off x="9992520" y="4936680"/>
              <a:ext cx="71280" cy="630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Freeform 93"/>
            <p:cNvSpPr/>
            <p:nvPr/>
          </p:nvSpPr>
          <p:spPr>
            <a:xfrm>
              <a:off x="9993600" y="4839120"/>
              <a:ext cx="73440" cy="709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Oval 94"/>
            <p:cNvSpPr/>
            <p:nvPr/>
          </p:nvSpPr>
          <p:spPr>
            <a:xfrm>
              <a:off x="10055160" y="5416560"/>
              <a:ext cx="13680" cy="280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Freeform 95"/>
            <p:cNvSpPr/>
            <p:nvPr/>
          </p:nvSpPr>
          <p:spPr>
            <a:xfrm>
              <a:off x="9989640" y="5416920"/>
              <a:ext cx="73800" cy="590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AutoShape 96"/>
            <p:cNvSpPr/>
            <p:nvPr/>
          </p:nvSpPr>
          <p:spPr>
            <a:xfrm>
              <a:off x="9636120" y="5435640"/>
              <a:ext cx="364680" cy="439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AutoShape 97"/>
            <p:cNvSpPr/>
            <p:nvPr/>
          </p:nvSpPr>
          <p:spPr>
            <a:xfrm>
              <a:off x="9656640" y="5446440"/>
              <a:ext cx="324720" cy="23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Oval 98"/>
            <p:cNvSpPr/>
            <p:nvPr/>
          </p:nvSpPr>
          <p:spPr>
            <a:xfrm>
              <a:off x="9686880" y="5348160"/>
              <a:ext cx="47160" cy="42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Oval 99"/>
            <p:cNvSpPr/>
            <p:nvPr/>
          </p:nvSpPr>
          <p:spPr>
            <a:xfrm>
              <a:off x="9740880" y="5348160"/>
              <a:ext cx="48600" cy="4212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Oval 100"/>
            <p:cNvSpPr/>
            <p:nvPr/>
          </p:nvSpPr>
          <p:spPr>
            <a:xfrm>
              <a:off x="9794880" y="5346720"/>
              <a:ext cx="47160" cy="42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Rectangle 101"/>
            <p:cNvSpPr/>
            <p:nvPr/>
          </p:nvSpPr>
          <p:spPr>
            <a:xfrm>
              <a:off x="9917280" y="5184720"/>
              <a:ext cx="24840" cy="22644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008" name="Picture 133" descr=""/>
          <p:cNvPicPr/>
          <p:nvPr/>
        </p:nvPicPr>
        <p:blipFill>
          <a:blip r:embed="rId7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009" name="TextBox 13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nodeType="clickEffect" fill="hold">
                      <p:stCondLst>
                        <p:cond delay="indefinite"/>
                      </p:stCondLst>
                      <p:childTnLst>
                        <p:par>
                          <p:cTn id="1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3" dur="2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67" dur="2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nodeType="clickEffect" fill="hold">
                      <p:stCondLst>
                        <p:cond delay="indefinite"/>
                      </p:stCondLst>
                      <p:childTnLst>
                        <p:par>
                          <p:cTn id="1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2" dur="20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76" dur="2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178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80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2057400" y="455760"/>
            <a:ext cx="7771680" cy="86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Processes Communicating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1828800" y="1508760"/>
            <a:ext cx="398880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process: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program running within a host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within same host, two processes communicate using  inter-process communication (defined by OS)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processes in different hosts communicate by exchanging messages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6427800" y="1979640"/>
            <a:ext cx="3809160" cy="203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client process: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process that initiates communication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 process: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process that waits to be contacted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87" name="Rectangle 7"/>
          <p:cNvSpPr/>
          <p:nvPr/>
        </p:nvSpPr>
        <p:spPr>
          <a:xfrm>
            <a:off x="6248520" y="4070160"/>
            <a:ext cx="3988800" cy="183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aside: applications with P2P architectures have client processes &amp; server processes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8" name="Rectangle 13"/>
          <p:cNvSpPr/>
          <p:nvPr/>
        </p:nvSpPr>
        <p:spPr>
          <a:xfrm>
            <a:off x="6172200" y="1951200"/>
            <a:ext cx="4091760" cy="2061360"/>
          </a:xfrm>
          <a:prstGeom prst="rect">
            <a:avLst/>
          </a:prstGeom>
          <a:noFill/>
          <a:ln w="28575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Text Box 14"/>
          <p:cNvSpPr/>
          <p:nvPr/>
        </p:nvSpPr>
        <p:spPr>
          <a:xfrm>
            <a:off x="5906160" y="1463760"/>
            <a:ext cx="3558600" cy="5162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clients, servers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90" name="Picture 7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391" name="TextBox 8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title"/>
          </p:nvPr>
        </p:nvSpPr>
        <p:spPr>
          <a:xfrm>
            <a:off x="2316240" y="472680"/>
            <a:ext cx="777168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More About Web Caching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1" name="PlaceHolder 2"/>
          <p:cNvSpPr>
            <a:spLocks noGrp="1"/>
          </p:cNvSpPr>
          <p:nvPr>
            <p:ph/>
          </p:nvPr>
        </p:nvSpPr>
        <p:spPr>
          <a:xfrm>
            <a:off x="2057400" y="161136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cache acts as both client and server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 for original requesting client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client to origin server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typically cache is installed by ISP (university, company, residential ISP)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12" name="PlaceHolder 3"/>
          <p:cNvSpPr>
            <a:spLocks noGrp="1"/>
          </p:cNvSpPr>
          <p:nvPr>
            <p:ph/>
          </p:nvPr>
        </p:nvSpPr>
        <p:spPr>
          <a:xfrm>
            <a:off x="6019920" y="1611360"/>
            <a:ext cx="41583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Why Web Caching?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reduce response time for client request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reduce traffic on an institution’s access link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Internet dense with caches: enables “poor” content providers to effectively deliver content (so too does P2P file sharing)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13" name="Picture 4" descr=""/>
          <p:cNvPicPr/>
          <p:nvPr/>
        </p:nvPicPr>
        <p:blipFill>
          <a:blip r:embed="rId1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014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Line 2"/>
          <p:cNvSpPr/>
          <p:nvPr/>
        </p:nvSpPr>
        <p:spPr>
          <a:xfrm>
            <a:off x="6897600" y="2409480"/>
            <a:ext cx="285480" cy="11448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1922400" y="393840"/>
            <a:ext cx="7771680" cy="66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Caching Example: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7" name="Text Box 50"/>
          <p:cNvSpPr/>
          <p:nvPr/>
        </p:nvSpPr>
        <p:spPr>
          <a:xfrm>
            <a:off x="9328320" y="1824120"/>
            <a:ext cx="92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origin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servers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8" name="Line 51"/>
          <p:cNvSpPr/>
          <p:nvPr/>
        </p:nvSpPr>
        <p:spPr>
          <a:xfrm>
            <a:off x="7707240" y="2028600"/>
            <a:ext cx="66600" cy="27612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Line 52"/>
          <p:cNvSpPr/>
          <p:nvPr/>
        </p:nvSpPr>
        <p:spPr>
          <a:xfrm flipH="1">
            <a:off x="8335800" y="2066760"/>
            <a:ext cx="9360" cy="23796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Line 53"/>
          <p:cNvSpPr/>
          <p:nvPr/>
        </p:nvSpPr>
        <p:spPr>
          <a:xfrm flipH="1">
            <a:off x="8793000" y="2228760"/>
            <a:ext cx="133200" cy="20952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Line 54"/>
          <p:cNvSpPr/>
          <p:nvPr/>
        </p:nvSpPr>
        <p:spPr>
          <a:xfrm flipH="1">
            <a:off x="8955000" y="2990520"/>
            <a:ext cx="247680" cy="36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Freeform 55"/>
          <p:cNvSpPr/>
          <p:nvPr/>
        </p:nvSpPr>
        <p:spPr>
          <a:xfrm>
            <a:off x="6981840" y="2022480"/>
            <a:ext cx="2174040" cy="1580400"/>
          </a:xfrm>
          <a:custGeom>
            <a:avLst/>
            <a:gdLst/>
            <a:ahLst/>
            <a:rect l="l" t="t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Text Box 70"/>
          <p:cNvSpPr/>
          <p:nvPr/>
        </p:nvSpPr>
        <p:spPr>
          <a:xfrm>
            <a:off x="7691400" y="2354400"/>
            <a:ext cx="9244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public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Internet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4" name="Freeform 71"/>
          <p:cNvSpPr/>
          <p:nvPr/>
        </p:nvSpPr>
        <p:spPr>
          <a:xfrm>
            <a:off x="6562800" y="4392720"/>
            <a:ext cx="2964600" cy="1389960"/>
          </a:xfrm>
          <a:custGeom>
            <a:avLst/>
            <a:gdLst/>
            <a:ahLst/>
            <a:rect l="l" t="t" r="r" b="b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Line 77"/>
          <p:cNvSpPr/>
          <p:nvPr/>
        </p:nvSpPr>
        <p:spPr>
          <a:xfrm flipH="1">
            <a:off x="7011720" y="4701960"/>
            <a:ext cx="855720" cy="4320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Line 78"/>
          <p:cNvSpPr/>
          <p:nvPr/>
        </p:nvSpPr>
        <p:spPr>
          <a:xfrm flipH="1">
            <a:off x="7521480" y="4749480"/>
            <a:ext cx="563400" cy="3938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Line 79"/>
          <p:cNvSpPr/>
          <p:nvPr/>
        </p:nvSpPr>
        <p:spPr>
          <a:xfrm flipH="1">
            <a:off x="8059680" y="4755960"/>
            <a:ext cx="149040" cy="3826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Line 80"/>
          <p:cNvSpPr/>
          <p:nvPr/>
        </p:nvSpPr>
        <p:spPr>
          <a:xfrm>
            <a:off x="8426160" y="4735440"/>
            <a:ext cx="123840" cy="4125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Line 95"/>
          <p:cNvSpPr/>
          <p:nvPr/>
        </p:nvSpPr>
        <p:spPr>
          <a:xfrm>
            <a:off x="8221320" y="3466800"/>
            <a:ext cx="360" cy="10620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Text Box 97"/>
          <p:cNvSpPr/>
          <p:nvPr/>
        </p:nvSpPr>
        <p:spPr>
          <a:xfrm>
            <a:off x="6589800" y="4280040"/>
            <a:ext cx="11977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institutional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network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1" name="Text Box 98"/>
          <p:cNvSpPr/>
          <p:nvPr/>
        </p:nvSpPr>
        <p:spPr>
          <a:xfrm>
            <a:off x="8600040" y="4660920"/>
            <a:ext cx="1285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 Gbps LAN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2" name="Text Box 99"/>
          <p:cNvSpPr/>
          <p:nvPr/>
        </p:nvSpPr>
        <p:spPr>
          <a:xfrm>
            <a:off x="8225280" y="3656160"/>
            <a:ext cx="11851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1.54 Mbps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access link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033" name="Group 111"/>
          <p:cNvGrpSpPr/>
          <p:nvPr/>
        </p:nvGrpSpPr>
        <p:grpSpPr>
          <a:xfrm>
            <a:off x="7805880" y="3165480"/>
            <a:ext cx="880200" cy="307440"/>
            <a:chOff x="7805880" y="3165480"/>
            <a:chExt cx="880200" cy="307440"/>
          </a:xfrm>
        </p:grpSpPr>
        <p:sp>
          <p:nvSpPr>
            <p:cNvPr id="1034" name="Oval 407"/>
            <p:cNvSpPr/>
            <p:nvPr/>
          </p:nvSpPr>
          <p:spPr>
            <a:xfrm>
              <a:off x="7807320" y="3300480"/>
              <a:ext cx="874080" cy="172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Rectangle 410"/>
            <p:cNvSpPr/>
            <p:nvPr/>
          </p:nvSpPr>
          <p:spPr>
            <a:xfrm>
              <a:off x="7807320" y="3282840"/>
              <a:ext cx="878760" cy="10404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Oval 411"/>
            <p:cNvSpPr/>
            <p:nvPr/>
          </p:nvSpPr>
          <p:spPr>
            <a:xfrm>
              <a:off x="7805880" y="3165480"/>
              <a:ext cx="874080" cy="20088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37" name="Group 115"/>
            <p:cNvGrpSpPr/>
            <p:nvPr/>
          </p:nvGrpSpPr>
          <p:grpSpPr>
            <a:xfrm>
              <a:off x="7983360" y="3216240"/>
              <a:ext cx="491400" cy="94680"/>
              <a:chOff x="7983360" y="3216240"/>
              <a:chExt cx="491400" cy="94680"/>
            </a:xfrm>
          </p:grpSpPr>
          <p:sp>
            <p:nvSpPr>
              <p:cNvPr id="1038" name="Freeform 116"/>
              <p:cNvSpPr/>
              <p:nvPr/>
            </p:nvSpPr>
            <p:spPr>
              <a:xfrm>
                <a:off x="7983360" y="3216240"/>
                <a:ext cx="491400" cy="94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9" name="Freeform 117"/>
              <p:cNvSpPr/>
              <p:nvPr/>
            </p:nvSpPr>
            <p:spPr>
              <a:xfrm>
                <a:off x="8005680" y="3216240"/>
                <a:ext cx="447120" cy="94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40" name="Line 118"/>
            <p:cNvSpPr/>
            <p:nvPr/>
          </p:nvSpPr>
          <p:spPr>
            <a:xfrm>
              <a:off x="7807320" y="3261960"/>
              <a:ext cx="360" cy="133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Line 119"/>
            <p:cNvSpPr/>
            <p:nvPr/>
          </p:nvSpPr>
          <p:spPr>
            <a:xfrm>
              <a:off x="8680320" y="3265200"/>
              <a:ext cx="360" cy="133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2" name="Group 120"/>
          <p:cNvGrpSpPr/>
          <p:nvPr/>
        </p:nvGrpSpPr>
        <p:grpSpPr>
          <a:xfrm>
            <a:off x="7785000" y="4460760"/>
            <a:ext cx="880560" cy="307440"/>
            <a:chOff x="7785000" y="4460760"/>
            <a:chExt cx="880560" cy="307440"/>
          </a:xfrm>
        </p:grpSpPr>
        <p:sp>
          <p:nvSpPr>
            <p:cNvPr id="1043" name="Oval 407"/>
            <p:cNvSpPr/>
            <p:nvPr/>
          </p:nvSpPr>
          <p:spPr>
            <a:xfrm>
              <a:off x="7786800" y="4595760"/>
              <a:ext cx="874080" cy="172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Rectangle 410"/>
            <p:cNvSpPr/>
            <p:nvPr/>
          </p:nvSpPr>
          <p:spPr>
            <a:xfrm>
              <a:off x="7786800" y="4578480"/>
              <a:ext cx="878760" cy="10404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Oval 411"/>
            <p:cNvSpPr/>
            <p:nvPr/>
          </p:nvSpPr>
          <p:spPr>
            <a:xfrm>
              <a:off x="7785000" y="4460760"/>
              <a:ext cx="874080" cy="20088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46" name="Group 124"/>
            <p:cNvGrpSpPr/>
            <p:nvPr/>
          </p:nvGrpSpPr>
          <p:grpSpPr>
            <a:xfrm>
              <a:off x="7962840" y="4511520"/>
              <a:ext cx="491400" cy="94680"/>
              <a:chOff x="7962840" y="4511520"/>
              <a:chExt cx="491400" cy="94680"/>
            </a:xfrm>
          </p:grpSpPr>
          <p:sp>
            <p:nvSpPr>
              <p:cNvPr id="1047" name="Freeform 125"/>
              <p:cNvSpPr/>
              <p:nvPr/>
            </p:nvSpPr>
            <p:spPr>
              <a:xfrm>
                <a:off x="7962840" y="4511520"/>
                <a:ext cx="491400" cy="94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8" name="Freeform 126"/>
              <p:cNvSpPr/>
              <p:nvPr/>
            </p:nvSpPr>
            <p:spPr>
              <a:xfrm>
                <a:off x="7985160" y="4511520"/>
                <a:ext cx="447120" cy="94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49" name="Line 127"/>
            <p:cNvSpPr/>
            <p:nvPr/>
          </p:nvSpPr>
          <p:spPr>
            <a:xfrm>
              <a:off x="7786440" y="4557600"/>
              <a:ext cx="360" cy="13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Line 128"/>
            <p:cNvSpPr/>
            <p:nvPr/>
          </p:nvSpPr>
          <p:spPr>
            <a:xfrm>
              <a:off x="8659800" y="4560840"/>
              <a:ext cx="360" cy="13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1" name="Rectangle 4"/>
          <p:cNvSpPr/>
          <p:nvPr/>
        </p:nvSpPr>
        <p:spPr>
          <a:xfrm>
            <a:off x="1922400" y="1335240"/>
            <a:ext cx="4369680" cy="51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assumptions: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avg object size: 100K bits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avg request rate from browsers to origin servers:15/sec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avg data rate to browsers: 1.50 Mbps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RTT from institutional router to any origin server: 2 sec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access link rate: 1.54 Mbps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1080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consequences: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LAN utilization: 15%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access link utilization = 99%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total delay   = Internet delay + access delay + LAN delay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=  2 sec + minutes + usecs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52" name="Oval 137"/>
          <p:cNvSpPr/>
          <p:nvPr/>
        </p:nvSpPr>
        <p:spPr>
          <a:xfrm flipV="1">
            <a:off x="4706280" y="5257080"/>
            <a:ext cx="1110240" cy="456840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Text Box 138"/>
          <p:cNvSpPr/>
          <p:nvPr/>
        </p:nvSpPr>
        <p:spPr>
          <a:xfrm>
            <a:off x="4706280" y="5257800"/>
            <a:ext cx="1856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problem!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054" name="Group 139"/>
          <p:cNvGrpSpPr/>
          <p:nvPr/>
        </p:nvGrpSpPr>
        <p:grpSpPr>
          <a:xfrm>
            <a:off x="6550200" y="1957320"/>
            <a:ext cx="376920" cy="575640"/>
            <a:chOff x="6550200" y="1957320"/>
            <a:chExt cx="376920" cy="575640"/>
          </a:xfrm>
        </p:grpSpPr>
        <p:sp>
          <p:nvSpPr>
            <p:cNvPr id="1055" name="Freeform 140"/>
            <p:cNvSpPr/>
            <p:nvPr/>
          </p:nvSpPr>
          <p:spPr>
            <a:xfrm>
              <a:off x="6849000" y="195840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Rectangle 141"/>
            <p:cNvSpPr/>
            <p:nvPr/>
          </p:nvSpPr>
          <p:spPr>
            <a:xfrm>
              <a:off x="6567480" y="195732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Freeform 142"/>
            <p:cNvSpPr/>
            <p:nvPr/>
          </p:nvSpPr>
          <p:spPr>
            <a:xfrm>
              <a:off x="6863040" y="199116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Freeform 143"/>
            <p:cNvSpPr/>
            <p:nvPr/>
          </p:nvSpPr>
          <p:spPr>
            <a:xfrm>
              <a:off x="6853320" y="224856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Rectangle 144"/>
            <p:cNvSpPr/>
            <p:nvPr/>
          </p:nvSpPr>
          <p:spPr>
            <a:xfrm>
              <a:off x="6569280" y="202104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60" name="Group 145"/>
            <p:cNvGrpSpPr/>
            <p:nvPr/>
          </p:nvGrpSpPr>
          <p:grpSpPr>
            <a:xfrm>
              <a:off x="6711840" y="2014560"/>
              <a:ext cx="153360" cy="34200"/>
              <a:chOff x="6711840" y="2014560"/>
              <a:chExt cx="153360" cy="34200"/>
            </a:xfrm>
          </p:grpSpPr>
          <p:sp>
            <p:nvSpPr>
              <p:cNvPr id="1061" name="AutoShape 146"/>
              <p:cNvSpPr/>
              <p:nvPr/>
            </p:nvSpPr>
            <p:spPr>
              <a:xfrm>
                <a:off x="6711840" y="201456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2" name="AutoShape 147"/>
              <p:cNvSpPr/>
              <p:nvPr/>
            </p:nvSpPr>
            <p:spPr>
              <a:xfrm>
                <a:off x="6715080" y="201924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63" name="Rectangle 148"/>
            <p:cNvSpPr/>
            <p:nvPr/>
          </p:nvSpPr>
          <p:spPr>
            <a:xfrm>
              <a:off x="6572160" y="209844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64" name="Group 149"/>
            <p:cNvGrpSpPr/>
            <p:nvPr/>
          </p:nvGrpSpPr>
          <p:grpSpPr>
            <a:xfrm>
              <a:off x="6710400" y="2094120"/>
              <a:ext cx="153360" cy="30960"/>
              <a:chOff x="6710400" y="2094120"/>
              <a:chExt cx="153360" cy="30960"/>
            </a:xfrm>
          </p:grpSpPr>
          <p:sp>
            <p:nvSpPr>
              <p:cNvPr id="1065" name="AutoShape 150"/>
              <p:cNvSpPr/>
              <p:nvPr/>
            </p:nvSpPr>
            <p:spPr>
              <a:xfrm>
                <a:off x="6710400" y="209412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AutoShape 151"/>
              <p:cNvSpPr/>
              <p:nvPr/>
            </p:nvSpPr>
            <p:spPr>
              <a:xfrm>
                <a:off x="6713640" y="209700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67" name="Rectangle 152"/>
            <p:cNvSpPr/>
            <p:nvPr/>
          </p:nvSpPr>
          <p:spPr>
            <a:xfrm>
              <a:off x="6570720" y="218124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Rectangle 153"/>
            <p:cNvSpPr/>
            <p:nvPr/>
          </p:nvSpPr>
          <p:spPr>
            <a:xfrm>
              <a:off x="6573960" y="225288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69" name="Group 154"/>
            <p:cNvGrpSpPr/>
            <p:nvPr/>
          </p:nvGrpSpPr>
          <p:grpSpPr>
            <a:xfrm>
              <a:off x="6707160" y="2246400"/>
              <a:ext cx="154800" cy="34200"/>
              <a:chOff x="6707160" y="2246400"/>
              <a:chExt cx="154800" cy="34200"/>
            </a:xfrm>
          </p:grpSpPr>
          <p:sp>
            <p:nvSpPr>
              <p:cNvPr id="1070" name="AutoShape 155"/>
              <p:cNvSpPr/>
              <p:nvPr/>
            </p:nvSpPr>
            <p:spPr>
              <a:xfrm>
                <a:off x="6707160" y="224640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1" name="AutoShape 156"/>
              <p:cNvSpPr/>
              <p:nvPr/>
            </p:nvSpPr>
            <p:spPr>
              <a:xfrm>
                <a:off x="6710400" y="225108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72" name="Freeform 157"/>
            <p:cNvSpPr/>
            <p:nvPr/>
          </p:nvSpPr>
          <p:spPr>
            <a:xfrm>
              <a:off x="6854400" y="217980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73" name="Group 158"/>
            <p:cNvGrpSpPr/>
            <p:nvPr/>
          </p:nvGrpSpPr>
          <p:grpSpPr>
            <a:xfrm>
              <a:off x="6708960" y="2173320"/>
              <a:ext cx="153000" cy="32760"/>
              <a:chOff x="6708960" y="2173320"/>
              <a:chExt cx="153000" cy="32760"/>
            </a:xfrm>
          </p:grpSpPr>
          <p:sp>
            <p:nvSpPr>
              <p:cNvPr id="1074" name="AutoShape 159"/>
              <p:cNvSpPr/>
              <p:nvPr/>
            </p:nvSpPr>
            <p:spPr>
              <a:xfrm>
                <a:off x="6708960" y="217332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5" name="AutoShape 160"/>
              <p:cNvSpPr/>
              <p:nvPr/>
            </p:nvSpPr>
            <p:spPr>
              <a:xfrm>
                <a:off x="6712200" y="217656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76" name="Rectangle 161"/>
            <p:cNvSpPr/>
            <p:nvPr/>
          </p:nvSpPr>
          <p:spPr>
            <a:xfrm>
              <a:off x="6843960" y="195732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Freeform 162"/>
            <p:cNvSpPr/>
            <p:nvPr/>
          </p:nvSpPr>
          <p:spPr>
            <a:xfrm>
              <a:off x="6860880" y="209628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Freeform 163"/>
            <p:cNvSpPr/>
            <p:nvPr/>
          </p:nvSpPr>
          <p:spPr>
            <a:xfrm>
              <a:off x="6861600" y="201780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Oval 164"/>
            <p:cNvSpPr/>
            <p:nvPr/>
          </p:nvSpPr>
          <p:spPr>
            <a:xfrm>
              <a:off x="6915240" y="248292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Freeform 165"/>
            <p:cNvSpPr/>
            <p:nvPr/>
          </p:nvSpPr>
          <p:spPr>
            <a:xfrm>
              <a:off x="6858000" y="248292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AutoShape 166"/>
            <p:cNvSpPr/>
            <p:nvPr/>
          </p:nvSpPr>
          <p:spPr>
            <a:xfrm>
              <a:off x="6550200" y="249876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AutoShape 167"/>
            <p:cNvSpPr/>
            <p:nvPr/>
          </p:nvSpPr>
          <p:spPr>
            <a:xfrm>
              <a:off x="6567480" y="250668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Oval 168"/>
            <p:cNvSpPr/>
            <p:nvPr/>
          </p:nvSpPr>
          <p:spPr>
            <a:xfrm>
              <a:off x="6594480" y="242748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Oval 169"/>
            <p:cNvSpPr/>
            <p:nvPr/>
          </p:nvSpPr>
          <p:spPr>
            <a:xfrm>
              <a:off x="6642000" y="242748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Oval 170"/>
            <p:cNvSpPr/>
            <p:nvPr/>
          </p:nvSpPr>
          <p:spPr>
            <a:xfrm>
              <a:off x="6688080" y="242748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Rectangle 171"/>
            <p:cNvSpPr/>
            <p:nvPr/>
          </p:nvSpPr>
          <p:spPr>
            <a:xfrm>
              <a:off x="6794640" y="229572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7" name="Group 172"/>
          <p:cNvGrpSpPr/>
          <p:nvPr/>
        </p:nvGrpSpPr>
        <p:grpSpPr>
          <a:xfrm>
            <a:off x="6699960" y="5070600"/>
            <a:ext cx="524880" cy="556560"/>
            <a:chOff x="6699960" y="5070600"/>
            <a:chExt cx="524880" cy="556560"/>
          </a:xfrm>
        </p:grpSpPr>
        <p:pic>
          <p:nvPicPr>
            <p:cNvPr id="1088" name="Picture 173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6699960" y="5070600"/>
              <a:ext cx="524880" cy="55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89" name="Freeform 174"/>
            <p:cNvSpPr/>
            <p:nvPr/>
          </p:nvSpPr>
          <p:spPr>
            <a:xfrm flipH="1">
              <a:off x="6922440" y="5123880"/>
              <a:ext cx="254880" cy="2545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0" name="Group 175"/>
          <p:cNvGrpSpPr/>
          <p:nvPr/>
        </p:nvGrpSpPr>
        <p:grpSpPr>
          <a:xfrm>
            <a:off x="7464600" y="1479600"/>
            <a:ext cx="376920" cy="575640"/>
            <a:chOff x="7464600" y="1479600"/>
            <a:chExt cx="376920" cy="575640"/>
          </a:xfrm>
        </p:grpSpPr>
        <p:sp>
          <p:nvSpPr>
            <p:cNvPr id="1091" name="Freeform 176"/>
            <p:cNvSpPr/>
            <p:nvPr/>
          </p:nvSpPr>
          <p:spPr>
            <a:xfrm>
              <a:off x="7763400" y="148068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Rectangle 177"/>
            <p:cNvSpPr/>
            <p:nvPr/>
          </p:nvSpPr>
          <p:spPr>
            <a:xfrm>
              <a:off x="7481880" y="147960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Freeform 178"/>
            <p:cNvSpPr/>
            <p:nvPr/>
          </p:nvSpPr>
          <p:spPr>
            <a:xfrm>
              <a:off x="7777440" y="151344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Freeform 179"/>
            <p:cNvSpPr/>
            <p:nvPr/>
          </p:nvSpPr>
          <p:spPr>
            <a:xfrm>
              <a:off x="7767720" y="177084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Rectangle 180"/>
            <p:cNvSpPr/>
            <p:nvPr/>
          </p:nvSpPr>
          <p:spPr>
            <a:xfrm>
              <a:off x="7483680" y="154296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96" name="Group 181"/>
            <p:cNvGrpSpPr/>
            <p:nvPr/>
          </p:nvGrpSpPr>
          <p:grpSpPr>
            <a:xfrm>
              <a:off x="7626240" y="1536840"/>
              <a:ext cx="153360" cy="34200"/>
              <a:chOff x="7626240" y="1536840"/>
              <a:chExt cx="153360" cy="34200"/>
            </a:xfrm>
          </p:grpSpPr>
          <p:sp>
            <p:nvSpPr>
              <p:cNvPr id="1097" name="AutoShape 182"/>
              <p:cNvSpPr/>
              <p:nvPr/>
            </p:nvSpPr>
            <p:spPr>
              <a:xfrm>
                <a:off x="7626240" y="153684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8" name="AutoShape 183"/>
              <p:cNvSpPr/>
              <p:nvPr/>
            </p:nvSpPr>
            <p:spPr>
              <a:xfrm>
                <a:off x="7629480" y="154152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99" name="Rectangle 184"/>
            <p:cNvSpPr/>
            <p:nvPr/>
          </p:nvSpPr>
          <p:spPr>
            <a:xfrm>
              <a:off x="7486560" y="162072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00" name="Group 185"/>
            <p:cNvGrpSpPr/>
            <p:nvPr/>
          </p:nvGrpSpPr>
          <p:grpSpPr>
            <a:xfrm>
              <a:off x="7624800" y="1616040"/>
              <a:ext cx="153360" cy="30960"/>
              <a:chOff x="7624800" y="1616040"/>
              <a:chExt cx="153360" cy="30960"/>
            </a:xfrm>
          </p:grpSpPr>
          <p:sp>
            <p:nvSpPr>
              <p:cNvPr id="1101" name="AutoShape 186"/>
              <p:cNvSpPr/>
              <p:nvPr/>
            </p:nvSpPr>
            <p:spPr>
              <a:xfrm>
                <a:off x="7624800" y="161604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2" name="AutoShape 187"/>
              <p:cNvSpPr/>
              <p:nvPr/>
            </p:nvSpPr>
            <p:spPr>
              <a:xfrm>
                <a:off x="7628040" y="161928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03" name="Rectangle 188"/>
            <p:cNvSpPr/>
            <p:nvPr/>
          </p:nvSpPr>
          <p:spPr>
            <a:xfrm>
              <a:off x="7485120" y="170352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Rectangle 189"/>
            <p:cNvSpPr/>
            <p:nvPr/>
          </p:nvSpPr>
          <p:spPr>
            <a:xfrm>
              <a:off x="7488360" y="177480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05" name="Group 190"/>
            <p:cNvGrpSpPr/>
            <p:nvPr/>
          </p:nvGrpSpPr>
          <p:grpSpPr>
            <a:xfrm>
              <a:off x="7621560" y="1768320"/>
              <a:ext cx="154800" cy="34200"/>
              <a:chOff x="7621560" y="1768320"/>
              <a:chExt cx="154800" cy="34200"/>
            </a:xfrm>
          </p:grpSpPr>
          <p:sp>
            <p:nvSpPr>
              <p:cNvPr id="1106" name="AutoShape 191"/>
              <p:cNvSpPr/>
              <p:nvPr/>
            </p:nvSpPr>
            <p:spPr>
              <a:xfrm>
                <a:off x="7621560" y="176832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7" name="AutoShape 192"/>
              <p:cNvSpPr/>
              <p:nvPr/>
            </p:nvSpPr>
            <p:spPr>
              <a:xfrm>
                <a:off x="7624800" y="177300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08" name="Freeform 193"/>
            <p:cNvSpPr/>
            <p:nvPr/>
          </p:nvSpPr>
          <p:spPr>
            <a:xfrm>
              <a:off x="7768800" y="170208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09" name="Group 194"/>
            <p:cNvGrpSpPr/>
            <p:nvPr/>
          </p:nvGrpSpPr>
          <p:grpSpPr>
            <a:xfrm>
              <a:off x="7623360" y="1695600"/>
              <a:ext cx="153000" cy="32760"/>
              <a:chOff x="7623360" y="1695600"/>
              <a:chExt cx="153000" cy="32760"/>
            </a:xfrm>
          </p:grpSpPr>
          <p:sp>
            <p:nvSpPr>
              <p:cNvPr id="1110" name="AutoShape 195"/>
              <p:cNvSpPr/>
              <p:nvPr/>
            </p:nvSpPr>
            <p:spPr>
              <a:xfrm>
                <a:off x="7623360" y="169560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1" name="AutoShape 196"/>
              <p:cNvSpPr/>
              <p:nvPr/>
            </p:nvSpPr>
            <p:spPr>
              <a:xfrm>
                <a:off x="7626600" y="169848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12" name="Rectangle 197"/>
            <p:cNvSpPr/>
            <p:nvPr/>
          </p:nvSpPr>
          <p:spPr>
            <a:xfrm>
              <a:off x="7758360" y="147960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Freeform 198"/>
            <p:cNvSpPr/>
            <p:nvPr/>
          </p:nvSpPr>
          <p:spPr>
            <a:xfrm>
              <a:off x="7775280" y="161856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Freeform 199"/>
            <p:cNvSpPr/>
            <p:nvPr/>
          </p:nvSpPr>
          <p:spPr>
            <a:xfrm>
              <a:off x="7776000" y="154008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Oval 200"/>
            <p:cNvSpPr/>
            <p:nvPr/>
          </p:nvSpPr>
          <p:spPr>
            <a:xfrm>
              <a:off x="7829640" y="200520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Freeform 201"/>
            <p:cNvSpPr/>
            <p:nvPr/>
          </p:nvSpPr>
          <p:spPr>
            <a:xfrm>
              <a:off x="7772400" y="200520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AutoShape 202"/>
            <p:cNvSpPr/>
            <p:nvPr/>
          </p:nvSpPr>
          <p:spPr>
            <a:xfrm>
              <a:off x="7464600" y="202104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AutoShape 203"/>
            <p:cNvSpPr/>
            <p:nvPr/>
          </p:nvSpPr>
          <p:spPr>
            <a:xfrm>
              <a:off x="7481880" y="202896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Oval 204"/>
            <p:cNvSpPr/>
            <p:nvPr/>
          </p:nvSpPr>
          <p:spPr>
            <a:xfrm>
              <a:off x="7508880" y="194940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Oval 205"/>
            <p:cNvSpPr/>
            <p:nvPr/>
          </p:nvSpPr>
          <p:spPr>
            <a:xfrm>
              <a:off x="7556400" y="194940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Oval 206"/>
            <p:cNvSpPr/>
            <p:nvPr/>
          </p:nvSpPr>
          <p:spPr>
            <a:xfrm>
              <a:off x="7602480" y="194940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Rectangle 207"/>
            <p:cNvSpPr/>
            <p:nvPr/>
          </p:nvSpPr>
          <p:spPr>
            <a:xfrm>
              <a:off x="7709040" y="181764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3" name="Group 208"/>
          <p:cNvGrpSpPr/>
          <p:nvPr/>
        </p:nvGrpSpPr>
        <p:grpSpPr>
          <a:xfrm>
            <a:off x="8217000" y="1511280"/>
            <a:ext cx="376920" cy="575640"/>
            <a:chOff x="8217000" y="1511280"/>
            <a:chExt cx="376920" cy="575640"/>
          </a:xfrm>
        </p:grpSpPr>
        <p:sp>
          <p:nvSpPr>
            <p:cNvPr id="1124" name="Freeform 209"/>
            <p:cNvSpPr/>
            <p:nvPr/>
          </p:nvSpPr>
          <p:spPr>
            <a:xfrm>
              <a:off x="8515800" y="151236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Rectangle 210"/>
            <p:cNvSpPr/>
            <p:nvPr/>
          </p:nvSpPr>
          <p:spPr>
            <a:xfrm>
              <a:off x="8234280" y="151128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Freeform 211"/>
            <p:cNvSpPr/>
            <p:nvPr/>
          </p:nvSpPr>
          <p:spPr>
            <a:xfrm>
              <a:off x="8530200" y="154512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Freeform 212"/>
            <p:cNvSpPr/>
            <p:nvPr/>
          </p:nvSpPr>
          <p:spPr>
            <a:xfrm>
              <a:off x="8520120" y="180252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Rectangle 213"/>
            <p:cNvSpPr/>
            <p:nvPr/>
          </p:nvSpPr>
          <p:spPr>
            <a:xfrm>
              <a:off x="8236080" y="157464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29" name="Group 214"/>
            <p:cNvGrpSpPr/>
            <p:nvPr/>
          </p:nvGrpSpPr>
          <p:grpSpPr>
            <a:xfrm>
              <a:off x="8378640" y="1568520"/>
              <a:ext cx="153360" cy="34200"/>
              <a:chOff x="8378640" y="1568520"/>
              <a:chExt cx="153360" cy="34200"/>
            </a:xfrm>
          </p:grpSpPr>
          <p:sp>
            <p:nvSpPr>
              <p:cNvPr id="1130" name="AutoShape 215"/>
              <p:cNvSpPr/>
              <p:nvPr/>
            </p:nvSpPr>
            <p:spPr>
              <a:xfrm>
                <a:off x="8378640" y="156852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1" name="AutoShape 216"/>
              <p:cNvSpPr/>
              <p:nvPr/>
            </p:nvSpPr>
            <p:spPr>
              <a:xfrm>
                <a:off x="8381880" y="157320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32" name="Rectangle 217"/>
            <p:cNvSpPr/>
            <p:nvPr/>
          </p:nvSpPr>
          <p:spPr>
            <a:xfrm>
              <a:off x="8239320" y="165240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33" name="Group 218"/>
            <p:cNvGrpSpPr/>
            <p:nvPr/>
          </p:nvGrpSpPr>
          <p:grpSpPr>
            <a:xfrm>
              <a:off x="8377200" y="1647720"/>
              <a:ext cx="153360" cy="30960"/>
              <a:chOff x="8377200" y="1647720"/>
              <a:chExt cx="153360" cy="30960"/>
            </a:xfrm>
          </p:grpSpPr>
          <p:sp>
            <p:nvSpPr>
              <p:cNvPr id="1134" name="AutoShape 219"/>
              <p:cNvSpPr/>
              <p:nvPr/>
            </p:nvSpPr>
            <p:spPr>
              <a:xfrm>
                <a:off x="8377200" y="164772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AutoShape 220"/>
              <p:cNvSpPr/>
              <p:nvPr/>
            </p:nvSpPr>
            <p:spPr>
              <a:xfrm>
                <a:off x="8380440" y="165096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36" name="Rectangle 221"/>
            <p:cNvSpPr/>
            <p:nvPr/>
          </p:nvSpPr>
          <p:spPr>
            <a:xfrm>
              <a:off x="8237520" y="173520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Rectangle 222"/>
            <p:cNvSpPr/>
            <p:nvPr/>
          </p:nvSpPr>
          <p:spPr>
            <a:xfrm>
              <a:off x="8240760" y="180648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38" name="Group 223"/>
            <p:cNvGrpSpPr/>
            <p:nvPr/>
          </p:nvGrpSpPr>
          <p:grpSpPr>
            <a:xfrm>
              <a:off x="8373960" y="1800360"/>
              <a:ext cx="154800" cy="34200"/>
              <a:chOff x="8373960" y="1800360"/>
              <a:chExt cx="154800" cy="34200"/>
            </a:xfrm>
          </p:grpSpPr>
          <p:sp>
            <p:nvSpPr>
              <p:cNvPr id="1139" name="AutoShape 224"/>
              <p:cNvSpPr/>
              <p:nvPr/>
            </p:nvSpPr>
            <p:spPr>
              <a:xfrm>
                <a:off x="8373960" y="180036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0" name="AutoShape 225"/>
              <p:cNvSpPr/>
              <p:nvPr/>
            </p:nvSpPr>
            <p:spPr>
              <a:xfrm>
                <a:off x="8377200" y="180504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41" name="Freeform 226"/>
            <p:cNvSpPr/>
            <p:nvPr/>
          </p:nvSpPr>
          <p:spPr>
            <a:xfrm>
              <a:off x="8521200" y="173376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42" name="Group 227"/>
            <p:cNvGrpSpPr/>
            <p:nvPr/>
          </p:nvGrpSpPr>
          <p:grpSpPr>
            <a:xfrm>
              <a:off x="8375760" y="1727280"/>
              <a:ext cx="153000" cy="32760"/>
              <a:chOff x="8375760" y="1727280"/>
              <a:chExt cx="153000" cy="32760"/>
            </a:xfrm>
          </p:grpSpPr>
          <p:sp>
            <p:nvSpPr>
              <p:cNvPr id="1143" name="AutoShape 228"/>
              <p:cNvSpPr/>
              <p:nvPr/>
            </p:nvSpPr>
            <p:spPr>
              <a:xfrm>
                <a:off x="8375760" y="172728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4" name="AutoShape 229"/>
              <p:cNvSpPr/>
              <p:nvPr/>
            </p:nvSpPr>
            <p:spPr>
              <a:xfrm>
                <a:off x="8379000" y="173052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45" name="Rectangle 230"/>
            <p:cNvSpPr/>
            <p:nvPr/>
          </p:nvSpPr>
          <p:spPr>
            <a:xfrm>
              <a:off x="8510760" y="151128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Freeform 231"/>
            <p:cNvSpPr/>
            <p:nvPr/>
          </p:nvSpPr>
          <p:spPr>
            <a:xfrm>
              <a:off x="8527680" y="165024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Freeform 232"/>
            <p:cNvSpPr/>
            <p:nvPr/>
          </p:nvSpPr>
          <p:spPr>
            <a:xfrm>
              <a:off x="8528400" y="157176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Oval 233"/>
            <p:cNvSpPr/>
            <p:nvPr/>
          </p:nvSpPr>
          <p:spPr>
            <a:xfrm>
              <a:off x="8582040" y="203688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Freeform 234"/>
            <p:cNvSpPr/>
            <p:nvPr/>
          </p:nvSpPr>
          <p:spPr>
            <a:xfrm>
              <a:off x="8525160" y="203688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AutoShape 235"/>
            <p:cNvSpPr/>
            <p:nvPr/>
          </p:nvSpPr>
          <p:spPr>
            <a:xfrm>
              <a:off x="8217000" y="205272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AutoShape 236"/>
            <p:cNvSpPr/>
            <p:nvPr/>
          </p:nvSpPr>
          <p:spPr>
            <a:xfrm>
              <a:off x="8234280" y="206064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Oval 237"/>
            <p:cNvSpPr/>
            <p:nvPr/>
          </p:nvSpPr>
          <p:spPr>
            <a:xfrm>
              <a:off x="8261280" y="198108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Oval 238"/>
            <p:cNvSpPr/>
            <p:nvPr/>
          </p:nvSpPr>
          <p:spPr>
            <a:xfrm>
              <a:off x="8308800" y="198108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Oval 239"/>
            <p:cNvSpPr/>
            <p:nvPr/>
          </p:nvSpPr>
          <p:spPr>
            <a:xfrm>
              <a:off x="8354880" y="198108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Rectangle 240"/>
            <p:cNvSpPr/>
            <p:nvPr/>
          </p:nvSpPr>
          <p:spPr>
            <a:xfrm>
              <a:off x="8461440" y="184932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6" name="Group 241"/>
          <p:cNvGrpSpPr/>
          <p:nvPr/>
        </p:nvGrpSpPr>
        <p:grpSpPr>
          <a:xfrm>
            <a:off x="8826480" y="1663560"/>
            <a:ext cx="376920" cy="575640"/>
            <a:chOff x="8826480" y="1663560"/>
            <a:chExt cx="376920" cy="575640"/>
          </a:xfrm>
        </p:grpSpPr>
        <p:sp>
          <p:nvSpPr>
            <p:cNvPr id="1157" name="Freeform 242"/>
            <p:cNvSpPr/>
            <p:nvPr/>
          </p:nvSpPr>
          <p:spPr>
            <a:xfrm>
              <a:off x="9125640" y="166464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Rectangle 243"/>
            <p:cNvSpPr/>
            <p:nvPr/>
          </p:nvSpPr>
          <p:spPr>
            <a:xfrm>
              <a:off x="8844120" y="166356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Freeform 244"/>
            <p:cNvSpPr/>
            <p:nvPr/>
          </p:nvSpPr>
          <p:spPr>
            <a:xfrm>
              <a:off x="9139680" y="169776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Freeform 245"/>
            <p:cNvSpPr/>
            <p:nvPr/>
          </p:nvSpPr>
          <p:spPr>
            <a:xfrm>
              <a:off x="9129960" y="195480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Rectangle 246"/>
            <p:cNvSpPr/>
            <p:nvPr/>
          </p:nvSpPr>
          <p:spPr>
            <a:xfrm>
              <a:off x="8845560" y="172728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62" name="Group 247"/>
            <p:cNvGrpSpPr/>
            <p:nvPr/>
          </p:nvGrpSpPr>
          <p:grpSpPr>
            <a:xfrm>
              <a:off x="8988480" y="1720800"/>
              <a:ext cx="153360" cy="34200"/>
              <a:chOff x="8988480" y="1720800"/>
              <a:chExt cx="153360" cy="34200"/>
            </a:xfrm>
          </p:grpSpPr>
          <p:sp>
            <p:nvSpPr>
              <p:cNvPr id="1163" name="AutoShape 248"/>
              <p:cNvSpPr/>
              <p:nvPr/>
            </p:nvSpPr>
            <p:spPr>
              <a:xfrm>
                <a:off x="8988480" y="172080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4" name="AutoShape 249"/>
              <p:cNvSpPr/>
              <p:nvPr/>
            </p:nvSpPr>
            <p:spPr>
              <a:xfrm>
                <a:off x="8991720" y="172584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65" name="Rectangle 250"/>
            <p:cNvSpPr/>
            <p:nvPr/>
          </p:nvSpPr>
          <p:spPr>
            <a:xfrm>
              <a:off x="8848800" y="180504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66" name="Group 251"/>
            <p:cNvGrpSpPr/>
            <p:nvPr/>
          </p:nvGrpSpPr>
          <p:grpSpPr>
            <a:xfrm>
              <a:off x="8986680" y="1800360"/>
              <a:ext cx="153360" cy="30960"/>
              <a:chOff x="8986680" y="1800360"/>
              <a:chExt cx="153360" cy="30960"/>
            </a:xfrm>
          </p:grpSpPr>
          <p:sp>
            <p:nvSpPr>
              <p:cNvPr id="1167" name="AutoShape 252"/>
              <p:cNvSpPr/>
              <p:nvPr/>
            </p:nvSpPr>
            <p:spPr>
              <a:xfrm>
                <a:off x="8986680" y="180036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8" name="AutoShape 253"/>
              <p:cNvSpPr/>
              <p:nvPr/>
            </p:nvSpPr>
            <p:spPr>
              <a:xfrm>
                <a:off x="8989920" y="180324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69" name="Rectangle 254"/>
            <p:cNvSpPr/>
            <p:nvPr/>
          </p:nvSpPr>
          <p:spPr>
            <a:xfrm>
              <a:off x="8847360" y="188748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Rectangle 255"/>
            <p:cNvSpPr/>
            <p:nvPr/>
          </p:nvSpPr>
          <p:spPr>
            <a:xfrm>
              <a:off x="8850240" y="195912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71" name="Group 256"/>
            <p:cNvGrpSpPr/>
            <p:nvPr/>
          </p:nvGrpSpPr>
          <p:grpSpPr>
            <a:xfrm>
              <a:off x="8983800" y="1952640"/>
              <a:ext cx="154800" cy="34200"/>
              <a:chOff x="8983800" y="1952640"/>
              <a:chExt cx="154800" cy="34200"/>
            </a:xfrm>
          </p:grpSpPr>
          <p:sp>
            <p:nvSpPr>
              <p:cNvPr id="1172" name="AutoShape 257"/>
              <p:cNvSpPr/>
              <p:nvPr/>
            </p:nvSpPr>
            <p:spPr>
              <a:xfrm>
                <a:off x="8983800" y="195264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3" name="AutoShape 258"/>
              <p:cNvSpPr/>
              <p:nvPr/>
            </p:nvSpPr>
            <p:spPr>
              <a:xfrm>
                <a:off x="8986680" y="195732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74" name="Freeform 259"/>
            <p:cNvSpPr/>
            <p:nvPr/>
          </p:nvSpPr>
          <p:spPr>
            <a:xfrm>
              <a:off x="9131040" y="188604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75" name="Group 260"/>
            <p:cNvGrpSpPr/>
            <p:nvPr/>
          </p:nvGrpSpPr>
          <p:grpSpPr>
            <a:xfrm>
              <a:off x="8985240" y="1879560"/>
              <a:ext cx="153000" cy="32760"/>
              <a:chOff x="8985240" y="1879560"/>
              <a:chExt cx="153000" cy="32760"/>
            </a:xfrm>
          </p:grpSpPr>
          <p:sp>
            <p:nvSpPr>
              <p:cNvPr id="1176" name="AutoShape 261"/>
              <p:cNvSpPr/>
              <p:nvPr/>
            </p:nvSpPr>
            <p:spPr>
              <a:xfrm>
                <a:off x="8985240" y="187956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7" name="AutoShape 262"/>
              <p:cNvSpPr/>
              <p:nvPr/>
            </p:nvSpPr>
            <p:spPr>
              <a:xfrm>
                <a:off x="8988480" y="188280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78" name="Rectangle 263"/>
            <p:cNvSpPr/>
            <p:nvPr/>
          </p:nvSpPr>
          <p:spPr>
            <a:xfrm>
              <a:off x="9120240" y="166356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Freeform 264"/>
            <p:cNvSpPr/>
            <p:nvPr/>
          </p:nvSpPr>
          <p:spPr>
            <a:xfrm>
              <a:off x="9137160" y="180288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Freeform 265"/>
            <p:cNvSpPr/>
            <p:nvPr/>
          </p:nvSpPr>
          <p:spPr>
            <a:xfrm>
              <a:off x="9137880" y="172404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Oval 266"/>
            <p:cNvSpPr/>
            <p:nvPr/>
          </p:nvSpPr>
          <p:spPr>
            <a:xfrm>
              <a:off x="9191520" y="218916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Freeform 267"/>
            <p:cNvSpPr/>
            <p:nvPr/>
          </p:nvSpPr>
          <p:spPr>
            <a:xfrm>
              <a:off x="9134640" y="218916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AutoShape 268"/>
            <p:cNvSpPr/>
            <p:nvPr/>
          </p:nvSpPr>
          <p:spPr>
            <a:xfrm>
              <a:off x="8826480" y="220500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AutoShape 269"/>
            <p:cNvSpPr/>
            <p:nvPr/>
          </p:nvSpPr>
          <p:spPr>
            <a:xfrm>
              <a:off x="8844120" y="221292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Oval 270"/>
            <p:cNvSpPr/>
            <p:nvPr/>
          </p:nvSpPr>
          <p:spPr>
            <a:xfrm>
              <a:off x="8871120" y="213372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Oval 271"/>
            <p:cNvSpPr/>
            <p:nvPr/>
          </p:nvSpPr>
          <p:spPr>
            <a:xfrm>
              <a:off x="8918640" y="213372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Oval 272"/>
            <p:cNvSpPr/>
            <p:nvPr/>
          </p:nvSpPr>
          <p:spPr>
            <a:xfrm>
              <a:off x="8964720" y="213372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Rectangle 273"/>
            <p:cNvSpPr/>
            <p:nvPr/>
          </p:nvSpPr>
          <p:spPr>
            <a:xfrm>
              <a:off x="9070920" y="200196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9" name="Group 274"/>
          <p:cNvGrpSpPr/>
          <p:nvPr/>
        </p:nvGrpSpPr>
        <p:grpSpPr>
          <a:xfrm>
            <a:off x="9155160" y="2610000"/>
            <a:ext cx="376920" cy="575280"/>
            <a:chOff x="9155160" y="2610000"/>
            <a:chExt cx="376920" cy="575280"/>
          </a:xfrm>
        </p:grpSpPr>
        <p:sp>
          <p:nvSpPr>
            <p:cNvPr id="1190" name="Freeform 275"/>
            <p:cNvSpPr/>
            <p:nvPr/>
          </p:nvSpPr>
          <p:spPr>
            <a:xfrm>
              <a:off x="9454320" y="261072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Rectangle 276"/>
            <p:cNvSpPr/>
            <p:nvPr/>
          </p:nvSpPr>
          <p:spPr>
            <a:xfrm>
              <a:off x="9172440" y="261000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Freeform 277"/>
            <p:cNvSpPr/>
            <p:nvPr/>
          </p:nvSpPr>
          <p:spPr>
            <a:xfrm>
              <a:off x="9468360" y="264384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Freeform 278"/>
            <p:cNvSpPr/>
            <p:nvPr/>
          </p:nvSpPr>
          <p:spPr>
            <a:xfrm>
              <a:off x="9458280" y="290124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Rectangle 279"/>
            <p:cNvSpPr/>
            <p:nvPr/>
          </p:nvSpPr>
          <p:spPr>
            <a:xfrm>
              <a:off x="9174240" y="267336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95" name="Group 280"/>
            <p:cNvGrpSpPr/>
            <p:nvPr/>
          </p:nvGrpSpPr>
          <p:grpSpPr>
            <a:xfrm>
              <a:off x="9317160" y="2667240"/>
              <a:ext cx="153360" cy="34200"/>
              <a:chOff x="9317160" y="2667240"/>
              <a:chExt cx="153360" cy="34200"/>
            </a:xfrm>
          </p:grpSpPr>
          <p:sp>
            <p:nvSpPr>
              <p:cNvPr id="1196" name="AutoShape 281"/>
              <p:cNvSpPr/>
              <p:nvPr/>
            </p:nvSpPr>
            <p:spPr>
              <a:xfrm>
                <a:off x="9317160" y="266724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AutoShape 282"/>
              <p:cNvSpPr/>
              <p:nvPr/>
            </p:nvSpPr>
            <p:spPr>
              <a:xfrm>
                <a:off x="9320040" y="267192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98" name="Rectangle 283"/>
            <p:cNvSpPr/>
            <p:nvPr/>
          </p:nvSpPr>
          <p:spPr>
            <a:xfrm>
              <a:off x="9177480" y="275112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99" name="Group 284"/>
            <p:cNvGrpSpPr/>
            <p:nvPr/>
          </p:nvGrpSpPr>
          <p:grpSpPr>
            <a:xfrm>
              <a:off x="9315360" y="2746440"/>
              <a:ext cx="153360" cy="30960"/>
              <a:chOff x="9315360" y="2746440"/>
              <a:chExt cx="153360" cy="30960"/>
            </a:xfrm>
          </p:grpSpPr>
          <p:sp>
            <p:nvSpPr>
              <p:cNvPr id="1200" name="AutoShape 285"/>
              <p:cNvSpPr/>
              <p:nvPr/>
            </p:nvSpPr>
            <p:spPr>
              <a:xfrm>
                <a:off x="9315360" y="274644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AutoShape 286"/>
              <p:cNvSpPr/>
              <p:nvPr/>
            </p:nvSpPr>
            <p:spPr>
              <a:xfrm>
                <a:off x="9318600" y="274932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02" name="Rectangle 287"/>
            <p:cNvSpPr/>
            <p:nvPr/>
          </p:nvSpPr>
          <p:spPr>
            <a:xfrm>
              <a:off x="9175680" y="283392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Rectangle 288"/>
            <p:cNvSpPr/>
            <p:nvPr/>
          </p:nvSpPr>
          <p:spPr>
            <a:xfrm>
              <a:off x="9178920" y="290520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04" name="Group 289"/>
            <p:cNvGrpSpPr/>
            <p:nvPr/>
          </p:nvGrpSpPr>
          <p:grpSpPr>
            <a:xfrm>
              <a:off x="9312120" y="2898720"/>
              <a:ext cx="154800" cy="34200"/>
              <a:chOff x="9312120" y="2898720"/>
              <a:chExt cx="154800" cy="34200"/>
            </a:xfrm>
          </p:grpSpPr>
          <p:sp>
            <p:nvSpPr>
              <p:cNvPr id="1205" name="AutoShape 290"/>
              <p:cNvSpPr/>
              <p:nvPr/>
            </p:nvSpPr>
            <p:spPr>
              <a:xfrm>
                <a:off x="9312120" y="289872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6" name="AutoShape 291"/>
              <p:cNvSpPr/>
              <p:nvPr/>
            </p:nvSpPr>
            <p:spPr>
              <a:xfrm>
                <a:off x="9315360" y="290340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07" name="Freeform 292"/>
            <p:cNvSpPr/>
            <p:nvPr/>
          </p:nvSpPr>
          <p:spPr>
            <a:xfrm>
              <a:off x="9459360" y="283248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08" name="Group 293"/>
            <p:cNvGrpSpPr/>
            <p:nvPr/>
          </p:nvGrpSpPr>
          <p:grpSpPr>
            <a:xfrm>
              <a:off x="9313920" y="2826000"/>
              <a:ext cx="153000" cy="32760"/>
              <a:chOff x="9313920" y="2826000"/>
              <a:chExt cx="153000" cy="32760"/>
            </a:xfrm>
          </p:grpSpPr>
          <p:sp>
            <p:nvSpPr>
              <p:cNvPr id="1209" name="AutoShape 294"/>
              <p:cNvSpPr/>
              <p:nvPr/>
            </p:nvSpPr>
            <p:spPr>
              <a:xfrm>
                <a:off x="9313920" y="282600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0" name="AutoShape 295"/>
              <p:cNvSpPr/>
              <p:nvPr/>
            </p:nvSpPr>
            <p:spPr>
              <a:xfrm>
                <a:off x="9317160" y="282888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11" name="Rectangle 296"/>
            <p:cNvSpPr/>
            <p:nvPr/>
          </p:nvSpPr>
          <p:spPr>
            <a:xfrm>
              <a:off x="9448920" y="261000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Freeform 297"/>
            <p:cNvSpPr/>
            <p:nvPr/>
          </p:nvSpPr>
          <p:spPr>
            <a:xfrm>
              <a:off x="9465840" y="274896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Freeform 298"/>
            <p:cNvSpPr/>
            <p:nvPr/>
          </p:nvSpPr>
          <p:spPr>
            <a:xfrm>
              <a:off x="9466560" y="267012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Oval 299"/>
            <p:cNvSpPr/>
            <p:nvPr/>
          </p:nvSpPr>
          <p:spPr>
            <a:xfrm>
              <a:off x="9520200" y="313524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Freeform 300"/>
            <p:cNvSpPr/>
            <p:nvPr/>
          </p:nvSpPr>
          <p:spPr>
            <a:xfrm>
              <a:off x="9463320" y="313524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AutoShape 301"/>
            <p:cNvSpPr/>
            <p:nvPr/>
          </p:nvSpPr>
          <p:spPr>
            <a:xfrm>
              <a:off x="9155160" y="315108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AutoShape 302"/>
            <p:cNvSpPr/>
            <p:nvPr/>
          </p:nvSpPr>
          <p:spPr>
            <a:xfrm>
              <a:off x="9172440" y="315900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Oval 303"/>
            <p:cNvSpPr/>
            <p:nvPr/>
          </p:nvSpPr>
          <p:spPr>
            <a:xfrm>
              <a:off x="9199800" y="307980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Oval 304"/>
            <p:cNvSpPr/>
            <p:nvPr/>
          </p:nvSpPr>
          <p:spPr>
            <a:xfrm>
              <a:off x="9246960" y="307980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Oval 305"/>
            <p:cNvSpPr/>
            <p:nvPr/>
          </p:nvSpPr>
          <p:spPr>
            <a:xfrm>
              <a:off x="9293400" y="307980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Rectangle 306"/>
            <p:cNvSpPr/>
            <p:nvPr/>
          </p:nvSpPr>
          <p:spPr>
            <a:xfrm>
              <a:off x="9399600" y="294804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2" name="Group 307"/>
          <p:cNvGrpSpPr/>
          <p:nvPr/>
        </p:nvGrpSpPr>
        <p:grpSpPr>
          <a:xfrm>
            <a:off x="8415360" y="5027760"/>
            <a:ext cx="376920" cy="575280"/>
            <a:chOff x="8415360" y="5027760"/>
            <a:chExt cx="376920" cy="575280"/>
          </a:xfrm>
        </p:grpSpPr>
        <p:sp>
          <p:nvSpPr>
            <p:cNvPr id="1223" name="Freeform 308"/>
            <p:cNvSpPr/>
            <p:nvPr/>
          </p:nvSpPr>
          <p:spPr>
            <a:xfrm>
              <a:off x="8714520" y="502848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Rectangle 309"/>
            <p:cNvSpPr/>
            <p:nvPr/>
          </p:nvSpPr>
          <p:spPr>
            <a:xfrm>
              <a:off x="8433000" y="502776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Freeform 310"/>
            <p:cNvSpPr/>
            <p:nvPr/>
          </p:nvSpPr>
          <p:spPr>
            <a:xfrm>
              <a:off x="8728560" y="506160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Freeform 311"/>
            <p:cNvSpPr/>
            <p:nvPr/>
          </p:nvSpPr>
          <p:spPr>
            <a:xfrm>
              <a:off x="8718480" y="531900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Rectangle 312"/>
            <p:cNvSpPr/>
            <p:nvPr/>
          </p:nvSpPr>
          <p:spPr>
            <a:xfrm>
              <a:off x="8434440" y="509112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28" name="Group 313"/>
            <p:cNvGrpSpPr/>
            <p:nvPr/>
          </p:nvGrpSpPr>
          <p:grpSpPr>
            <a:xfrm>
              <a:off x="8577360" y="5085000"/>
              <a:ext cx="153360" cy="34200"/>
              <a:chOff x="8577360" y="5085000"/>
              <a:chExt cx="153360" cy="34200"/>
            </a:xfrm>
          </p:grpSpPr>
          <p:sp>
            <p:nvSpPr>
              <p:cNvPr id="1229" name="AutoShape 314"/>
              <p:cNvSpPr/>
              <p:nvPr/>
            </p:nvSpPr>
            <p:spPr>
              <a:xfrm>
                <a:off x="8577360" y="508500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0" name="AutoShape 315"/>
              <p:cNvSpPr/>
              <p:nvPr/>
            </p:nvSpPr>
            <p:spPr>
              <a:xfrm>
                <a:off x="8580600" y="508968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31" name="Rectangle 316"/>
            <p:cNvSpPr/>
            <p:nvPr/>
          </p:nvSpPr>
          <p:spPr>
            <a:xfrm>
              <a:off x="8437680" y="516888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32" name="Group 317"/>
            <p:cNvGrpSpPr/>
            <p:nvPr/>
          </p:nvGrpSpPr>
          <p:grpSpPr>
            <a:xfrm>
              <a:off x="8575560" y="5164200"/>
              <a:ext cx="153360" cy="30960"/>
              <a:chOff x="8575560" y="5164200"/>
              <a:chExt cx="153360" cy="30960"/>
            </a:xfrm>
          </p:grpSpPr>
          <p:sp>
            <p:nvSpPr>
              <p:cNvPr id="1233" name="AutoShape 318"/>
              <p:cNvSpPr/>
              <p:nvPr/>
            </p:nvSpPr>
            <p:spPr>
              <a:xfrm>
                <a:off x="8575560" y="516420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4" name="AutoShape 319"/>
              <p:cNvSpPr/>
              <p:nvPr/>
            </p:nvSpPr>
            <p:spPr>
              <a:xfrm>
                <a:off x="8578800" y="516708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35" name="Rectangle 320"/>
            <p:cNvSpPr/>
            <p:nvPr/>
          </p:nvSpPr>
          <p:spPr>
            <a:xfrm>
              <a:off x="8435880" y="525168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Rectangle 321"/>
            <p:cNvSpPr/>
            <p:nvPr/>
          </p:nvSpPr>
          <p:spPr>
            <a:xfrm>
              <a:off x="8439120" y="532296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37" name="Group 322"/>
            <p:cNvGrpSpPr/>
            <p:nvPr/>
          </p:nvGrpSpPr>
          <p:grpSpPr>
            <a:xfrm>
              <a:off x="8572320" y="5316480"/>
              <a:ext cx="154800" cy="34200"/>
              <a:chOff x="8572320" y="5316480"/>
              <a:chExt cx="154800" cy="34200"/>
            </a:xfrm>
          </p:grpSpPr>
          <p:sp>
            <p:nvSpPr>
              <p:cNvPr id="1238" name="AutoShape 323"/>
              <p:cNvSpPr/>
              <p:nvPr/>
            </p:nvSpPr>
            <p:spPr>
              <a:xfrm>
                <a:off x="8572320" y="531648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9" name="AutoShape 324"/>
              <p:cNvSpPr/>
              <p:nvPr/>
            </p:nvSpPr>
            <p:spPr>
              <a:xfrm>
                <a:off x="8575560" y="532116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40" name="Freeform 325"/>
            <p:cNvSpPr/>
            <p:nvPr/>
          </p:nvSpPr>
          <p:spPr>
            <a:xfrm>
              <a:off x="8719560" y="525024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41" name="Group 326"/>
            <p:cNvGrpSpPr/>
            <p:nvPr/>
          </p:nvGrpSpPr>
          <p:grpSpPr>
            <a:xfrm>
              <a:off x="8574120" y="5243760"/>
              <a:ext cx="153000" cy="32760"/>
              <a:chOff x="8574120" y="5243760"/>
              <a:chExt cx="153000" cy="32760"/>
            </a:xfrm>
          </p:grpSpPr>
          <p:sp>
            <p:nvSpPr>
              <p:cNvPr id="1242" name="AutoShape 327"/>
              <p:cNvSpPr/>
              <p:nvPr/>
            </p:nvSpPr>
            <p:spPr>
              <a:xfrm>
                <a:off x="8574120" y="524376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3" name="AutoShape 328"/>
              <p:cNvSpPr/>
              <p:nvPr/>
            </p:nvSpPr>
            <p:spPr>
              <a:xfrm>
                <a:off x="8577360" y="524664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44" name="Rectangle 329"/>
            <p:cNvSpPr/>
            <p:nvPr/>
          </p:nvSpPr>
          <p:spPr>
            <a:xfrm>
              <a:off x="8709120" y="502776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Freeform 330"/>
            <p:cNvSpPr/>
            <p:nvPr/>
          </p:nvSpPr>
          <p:spPr>
            <a:xfrm>
              <a:off x="8726040" y="516672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Freeform 331"/>
            <p:cNvSpPr/>
            <p:nvPr/>
          </p:nvSpPr>
          <p:spPr>
            <a:xfrm>
              <a:off x="8726760" y="508788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Oval 332"/>
            <p:cNvSpPr/>
            <p:nvPr/>
          </p:nvSpPr>
          <p:spPr>
            <a:xfrm>
              <a:off x="8780400" y="555300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Freeform 333"/>
            <p:cNvSpPr/>
            <p:nvPr/>
          </p:nvSpPr>
          <p:spPr>
            <a:xfrm>
              <a:off x="8723520" y="555300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AutoShape 334"/>
            <p:cNvSpPr/>
            <p:nvPr/>
          </p:nvSpPr>
          <p:spPr>
            <a:xfrm>
              <a:off x="8415360" y="556884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AutoShape 335"/>
            <p:cNvSpPr/>
            <p:nvPr/>
          </p:nvSpPr>
          <p:spPr>
            <a:xfrm>
              <a:off x="8433000" y="557676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Oval 336"/>
            <p:cNvSpPr/>
            <p:nvPr/>
          </p:nvSpPr>
          <p:spPr>
            <a:xfrm>
              <a:off x="8460000" y="549756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Oval 337"/>
            <p:cNvSpPr/>
            <p:nvPr/>
          </p:nvSpPr>
          <p:spPr>
            <a:xfrm>
              <a:off x="8507520" y="549756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Oval 338"/>
            <p:cNvSpPr/>
            <p:nvPr/>
          </p:nvSpPr>
          <p:spPr>
            <a:xfrm>
              <a:off x="8553600" y="549756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Rectangle 339"/>
            <p:cNvSpPr/>
            <p:nvPr/>
          </p:nvSpPr>
          <p:spPr>
            <a:xfrm>
              <a:off x="8659800" y="536580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5" name="Group 340"/>
          <p:cNvGrpSpPr/>
          <p:nvPr/>
        </p:nvGrpSpPr>
        <p:grpSpPr>
          <a:xfrm>
            <a:off x="7211160" y="5092560"/>
            <a:ext cx="524880" cy="556560"/>
            <a:chOff x="7211160" y="5092560"/>
            <a:chExt cx="524880" cy="556560"/>
          </a:xfrm>
        </p:grpSpPr>
        <p:pic>
          <p:nvPicPr>
            <p:cNvPr id="1256" name="Picture 341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7211160" y="5092560"/>
              <a:ext cx="524880" cy="55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57" name="Freeform 342"/>
            <p:cNvSpPr/>
            <p:nvPr/>
          </p:nvSpPr>
          <p:spPr>
            <a:xfrm flipH="1">
              <a:off x="7433640" y="5146200"/>
              <a:ext cx="254880" cy="2545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8" name="Group 343"/>
          <p:cNvGrpSpPr/>
          <p:nvPr/>
        </p:nvGrpSpPr>
        <p:grpSpPr>
          <a:xfrm>
            <a:off x="7734960" y="5081760"/>
            <a:ext cx="524880" cy="556560"/>
            <a:chOff x="7734960" y="5081760"/>
            <a:chExt cx="524880" cy="556560"/>
          </a:xfrm>
        </p:grpSpPr>
        <p:pic>
          <p:nvPicPr>
            <p:cNvPr id="1259" name="Picture 344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7734960" y="5081760"/>
              <a:ext cx="524880" cy="55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0" name="Freeform 345"/>
            <p:cNvSpPr/>
            <p:nvPr/>
          </p:nvSpPr>
          <p:spPr>
            <a:xfrm flipH="1">
              <a:off x="7957440" y="5135040"/>
              <a:ext cx="254880" cy="2545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261" name="Picture 247" descr=""/>
          <p:cNvPicPr/>
          <p:nvPr/>
        </p:nvPicPr>
        <p:blipFill>
          <a:blip r:embed="rId4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262" name="TextBox 248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nodeType="clickEffect" fill="hold">
                      <p:stCondLst>
                        <p:cond delay="indefinite"/>
                      </p:stCondLst>
                      <p:childTnLst>
                        <p:par>
                          <p:cTn id="1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0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Rectangle 4"/>
          <p:cNvSpPr/>
          <p:nvPr/>
        </p:nvSpPr>
        <p:spPr>
          <a:xfrm>
            <a:off x="1922400" y="1335240"/>
            <a:ext cx="4369680" cy="46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assumptions: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avg object size: 100K bits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avg request rate from browsers to origin servers:15/sec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avg data rate to browsers: 1.50 Mbps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RTT from institutional router to any origin server: 2 sec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access link rate: 1.54 Mbps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1080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consequences: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LAN utilization: 15%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access link utilization = 99%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total delay   = Internet delay + access delay + LAN delay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=  2 sec + minutes + usecs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64" name="PlaceHolder 1"/>
          <p:cNvSpPr>
            <a:spLocks noGrp="1"/>
          </p:cNvSpPr>
          <p:nvPr>
            <p:ph type="title"/>
          </p:nvPr>
        </p:nvSpPr>
        <p:spPr>
          <a:xfrm>
            <a:off x="1907280" y="487080"/>
            <a:ext cx="8324280" cy="66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Caching Example: Fatter Access Link 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265" name="Text Box 50"/>
          <p:cNvSpPr/>
          <p:nvPr/>
        </p:nvSpPr>
        <p:spPr>
          <a:xfrm>
            <a:off x="9281880" y="1824120"/>
            <a:ext cx="1022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origin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6" name="Text Box 99"/>
          <p:cNvSpPr/>
          <p:nvPr/>
        </p:nvSpPr>
        <p:spPr>
          <a:xfrm>
            <a:off x="8169840" y="3656160"/>
            <a:ext cx="12967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1.54 Mbps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access link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67" name="Line 51"/>
          <p:cNvSpPr/>
          <p:nvPr/>
        </p:nvSpPr>
        <p:spPr>
          <a:xfrm>
            <a:off x="4308120" y="3670200"/>
            <a:ext cx="990720" cy="150840"/>
          </a:xfrm>
          <a:prstGeom prst="line">
            <a:avLst/>
          </a:prstGeom>
          <a:ln w="381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8" name="Text Box 52"/>
          <p:cNvSpPr/>
          <p:nvPr/>
        </p:nvSpPr>
        <p:spPr>
          <a:xfrm>
            <a:off x="5298840" y="3580560"/>
            <a:ext cx="1558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154 Mbps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9" name="Line 53"/>
          <p:cNvSpPr/>
          <p:nvPr/>
        </p:nvSpPr>
        <p:spPr>
          <a:xfrm>
            <a:off x="8335800" y="3789360"/>
            <a:ext cx="1154160" cy="174600"/>
          </a:xfrm>
          <a:prstGeom prst="line">
            <a:avLst/>
          </a:prstGeom>
          <a:ln w="381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0" name="Text Box 54"/>
          <p:cNvSpPr/>
          <p:nvPr/>
        </p:nvSpPr>
        <p:spPr>
          <a:xfrm>
            <a:off x="9029520" y="3780000"/>
            <a:ext cx="18547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154 Mbps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71" name="Line 55"/>
          <p:cNvSpPr/>
          <p:nvPr/>
        </p:nvSpPr>
        <p:spPr>
          <a:xfrm>
            <a:off x="3240000" y="5541840"/>
            <a:ext cx="969840" cy="239760"/>
          </a:xfrm>
          <a:prstGeom prst="line">
            <a:avLst/>
          </a:prstGeom>
          <a:ln w="381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2" name="Text Box 56"/>
          <p:cNvSpPr/>
          <p:nvPr/>
        </p:nvSpPr>
        <p:spPr>
          <a:xfrm>
            <a:off x="3764520" y="5661000"/>
            <a:ext cx="1676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msecs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3" name="Text Box 57"/>
          <p:cNvSpPr/>
          <p:nvPr/>
        </p:nvSpPr>
        <p:spPr>
          <a:xfrm>
            <a:off x="1383120" y="6127920"/>
            <a:ext cx="79858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Cost: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increased access link speed (not cheap!)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74" name="Line 59"/>
          <p:cNvSpPr/>
          <p:nvPr/>
        </p:nvSpPr>
        <p:spPr>
          <a:xfrm>
            <a:off x="5486400" y="5029200"/>
            <a:ext cx="706320" cy="117360"/>
          </a:xfrm>
          <a:prstGeom prst="line">
            <a:avLst/>
          </a:prstGeom>
          <a:ln w="381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Text Box 60"/>
          <p:cNvSpPr/>
          <p:nvPr/>
        </p:nvSpPr>
        <p:spPr>
          <a:xfrm>
            <a:off x="5922000" y="5133960"/>
            <a:ext cx="1512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9.9%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6" name="Line 2"/>
          <p:cNvSpPr/>
          <p:nvPr/>
        </p:nvSpPr>
        <p:spPr>
          <a:xfrm>
            <a:off x="6897600" y="2409480"/>
            <a:ext cx="285480" cy="11448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7" name="Line 51"/>
          <p:cNvSpPr/>
          <p:nvPr/>
        </p:nvSpPr>
        <p:spPr>
          <a:xfrm>
            <a:off x="7707240" y="2028600"/>
            <a:ext cx="66600" cy="27612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8" name="Line 52"/>
          <p:cNvSpPr/>
          <p:nvPr/>
        </p:nvSpPr>
        <p:spPr>
          <a:xfrm flipH="1">
            <a:off x="8335800" y="2066760"/>
            <a:ext cx="9360" cy="23796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Line 53"/>
          <p:cNvSpPr/>
          <p:nvPr/>
        </p:nvSpPr>
        <p:spPr>
          <a:xfrm flipH="1">
            <a:off x="8793000" y="2228760"/>
            <a:ext cx="133200" cy="20952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0" name="Line 54"/>
          <p:cNvSpPr/>
          <p:nvPr/>
        </p:nvSpPr>
        <p:spPr>
          <a:xfrm flipH="1">
            <a:off x="8955000" y="2990520"/>
            <a:ext cx="247680" cy="36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1" name="Freeform 55"/>
          <p:cNvSpPr/>
          <p:nvPr/>
        </p:nvSpPr>
        <p:spPr>
          <a:xfrm>
            <a:off x="6981840" y="2022480"/>
            <a:ext cx="2174040" cy="1580400"/>
          </a:xfrm>
          <a:custGeom>
            <a:avLst/>
            <a:gdLst/>
            <a:ahLst/>
            <a:rect l="l" t="t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2" name="Text Box 70"/>
          <p:cNvSpPr/>
          <p:nvPr/>
        </p:nvSpPr>
        <p:spPr>
          <a:xfrm>
            <a:off x="7630560" y="2354400"/>
            <a:ext cx="10468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public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 </a:t>
            </a: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Internet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283" name="Group 68"/>
          <p:cNvGrpSpPr/>
          <p:nvPr/>
        </p:nvGrpSpPr>
        <p:grpSpPr>
          <a:xfrm>
            <a:off x="7805880" y="3165480"/>
            <a:ext cx="880200" cy="307440"/>
            <a:chOff x="7805880" y="3165480"/>
            <a:chExt cx="880200" cy="307440"/>
          </a:xfrm>
        </p:grpSpPr>
        <p:sp>
          <p:nvSpPr>
            <p:cNvPr id="1284" name="Oval 407"/>
            <p:cNvSpPr/>
            <p:nvPr/>
          </p:nvSpPr>
          <p:spPr>
            <a:xfrm>
              <a:off x="7807320" y="3300480"/>
              <a:ext cx="874080" cy="172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Rectangle 410"/>
            <p:cNvSpPr/>
            <p:nvPr/>
          </p:nvSpPr>
          <p:spPr>
            <a:xfrm>
              <a:off x="7807320" y="3282840"/>
              <a:ext cx="878760" cy="10404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Oval 411"/>
            <p:cNvSpPr/>
            <p:nvPr/>
          </p:nvSpPr>
          <p:spPr>
            <a:xfrm>
              <a:off x="7805880" y="3165480"/>
              <a:ext cx="874080" cy="20088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87" name="Group 72"/>
            <p:cNvGrpSpPr/>
            <p:nvPr/>
          </p:nvGrpSpPr>
          <p:grpSpPr>
            <a:xfrm>
              <a:off x="7983360" y="3216240"/>
              <a:ext cx="491400" cy="94680"/>
              <a:chOff x="7983360" y="3216240"/>
              <a:chExt cx="491400" cy="94680"/>
            </a:xfrm>
          </p:grpSpPr>
          <p:sp>
            <p:nvSpPr>
              <p:cNvPr id="1288" name="Freeform 73"/>
              <p:cNvSpPr/>
              <p:nvPr/>
            </p:nvSpPr>
            <p:spPr>
              <a:xfrm>
                <a:off x="7983360" y="3216240"/>
                <a:ext cx="491400" cy="94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9" name="Freeform 74"/>
              <p:cNvSpPr/>
              <p:nvPr/>
            </p:nvSpPr>
            <p:spPr>
              <a:xfrm>
                <a:off x="8005680" y="3216240"/>
                <a:ext cx="447120" cy="94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90" name="Line 75"/>
            <p:cNvSpPr/>
            <p:nvPr/>
          </p:nvSpPr>
          <p:spPr>
            <a:xfrm>
              <a:off x="7807320" y="3261960"/>
              <a:ext cx="360" cy="133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Line 76"/>
            <p:cNvSpPr/>
            <p:nvPr/>
          </p:nvSpPr>
          <p:spPr>
            <a:xfrm>
              <a:off x="8680320" y="3265200"/>
              <a:ext cx="360" cy="133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2" name="Group 77"/>
          <p:cNvGrpSpPr/>
          <p:nvPr/>
        </p:nvGrpSpPr>
        <p:grpSpPr>
          <a:xfrm>
            <a:off x="6550200" y="1957320"/>
            <a:ext cx="376920" cy="575640"/>
            <a:chOff x="6550200" y="1957320"/>
            <a:chExt cx="376920" cy="575640"/>
          </a:xfrm>
        </p:grpSpPr>
        <p:sp>
          <p:nvSpPr>
            <p:cNvPr id="1293" name="Freeform 78"/>
            <p:cNvSpPr/>
            <p:nvPr/>
          </p:nvSpPr>
          <p:spPr>
            <a:xfrm>
              <a:off x="6849000" y="195840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Rectangle 79"/>
            <p:cNvSpPr/>
            <p:nvPr/>
          </p:nvSpPr>
          <p:spPr>
            <a:xfrm>
              <a:off x="6567480" y="195732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Freeform 80"/>
            <p:cNvSpPr/>
            <p:nvPr/>
          </p:nvSpPr>
          <p:spPr>
            <a:xfrm>
              <a:off x="6863040" y="199116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Freeform 81"/>
            <p:cNvSpPr/>
            <p:nvPr/>
          </p:nvSpPr>
          <p:spPr>
            <a:xfrm>
              <a:off x="6853320" y="224856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Rectangle 82"/>
            <p:cNvSpPr/>
            <p:nvPr/>
          </p:nvSpPr>
          <p:spPr>
            <a:xfrm>
              <a:off x="6569280" y="202104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98" name="Group 83"/>
            <p:cNvGrpSpPr/>
            <p:nvPr/>
          </p:nvGrpSpPr>
          <p:grpSpPr>
            <a:xfrm>
              <a:off x="6711840" y="2014560"/>
              <a:ext cx="153360" cy="34200"/>
              <a:chOff x="6711840" y="2014560"/>
              <a:chExt cx="153360" cy="34200"/>
            </a:xfrm>
          </p:grpSpPr>
          <p:sp>
            <p:nvSpPr>
              <p:cNvPr id="1299" name="AutoShape 84"/>
              <p:cNvSpPr/>
              <p:nvPr/>
            </p:nvSpPr>
            <p:spPr>
              <a:xfrm>
                <a:off x="6711840" y="201456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0" name="AutoShape 85"/>
              <p:cNvSpPr/>
              <p:nvPr/>
            </p:nvSpPr>
            <p:spPr>
              <a:xfrm>
                <a:off x="6715080" y="201924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01" name="Rectangle 86"/>
            <p:cNvSpPr/>
            <p:nvPr/>
          </p:nvSpPr>
          <p:spPr>
            <a:xfrm>
              <a:off x="6572160" y="209844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02" name="Group 87"/>
            <p:cNvGrpSpPr/>
            <p:nvPr/>
          </p:nvGrpSpPr>
          <p:grpSpPr>
            <a:xfrm>
              <a:off x="6710400" y="2094120"/>
              <a:ext cx="153360" cy="30960"/>
              <a:chOff x="6710400" y="2094120"/>
              <a:chExt cx="153360" cy="30960"/>
            </a:xfrm>
          </p:grpSpPr>
          <p:sp>
            <p:nvSpPr>
              <p:cNvPr id="1303" name="AutoShape 88"/>
              <p:cNvSpPr/>
              <p:nvPr/>
            </p:nvSpPr>
            <p:spPr>
              <a:xfrm>
                <a:off x="6710400" y="209412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4" name="AutoShape 89"/>
              <p:cNvSpPr/>
              <p:nvPr/>
            </p:nvSpPr>
            <p:spPr>
              <a:xfrm>
                <a:off x="6713640" y="209700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05" name="Rectangle 90"/>
            <p:cNvSpPr/>
            <p:nvPr/>
          </p:nvSpPr>
          <p:spPr>
            <a:xfrm>
              <a:off x="6570720" y="218124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Rectangle 91"/>
            <p:cNvSpPr/>
            <p:nvPr/>
          </p:nvSpPr>
          <p:spPr>
            <a:xfrm>
              <a:off x="6573960" y="225288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07" name="Group 92"/>
            <p:cNvGrpSpPr/>
            <p:nvPr/>
          </p:nvGrpSpPr>
          <p:grpSpPr>
            <a:xfrm>
              <a:off x="6707160" y="2246400"/>
              <a:ext cx="154800" cy="34200"/>
              <a:chOff x="6707160" y="2246400"/>
              <a:chExt cx="154800" cy="34200"/>
            </a:xfrm>
          </p:grpSpPr>
          <p:sp>
            <p:nvSpPr>
              <p:cNvPr id="1308" name="AutoShape 93"/>
              <p:cNvSpPr/>
              <p:nvPr/>
            </p:nvSpPr>
            <p:spPr>
              <a:xfrm>
                <a:off x="6707160" y="224640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9" name="AutoShape 94"/>
              <p:cNvSpPr/>
              <p:nvPr/>
            </p:nvSpPr>
            <p:spPr>
              <a:xfrm>
                <a:off x="6710400" y="225108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10" name="Freeform 95"/>
            <p:cNvSpPr/>
            <p:nvPr/>
          </p:nvSpPr>
          <p:spPr>
            <a:xfrm>
              <a:off x="6854400" y="217980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11" name="Group 96"/>
            <p:cNvGrpSpPr/>
            <p:nvPr/>
          </p:nvGrpSpPr>
          <p:grpSpPr>
            <a:xfrm>
              <a:off x="6708960" y="2173320"/>
              <a:ext cx="153000" cy="32760"/>
              <a:chOff x="6708960" y="2173320"/>
              <a:chExt cx="153000" cy="32760"/>
            </a:xfrm>
          </p:grpSpPr>
          <p:sp>
            <p:nvSpPr>
              <p:cNvPr id="1312" name="AutoShape 97"/>
              <p:cNvSpPr/>
              <p:nvPr/>
            </p:nvSpPr>
            <p:spPr>
              <a:xfrm>
                <a:off x="6708960" y="217332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3" name="AutoShape 98"/>
              <p:cNvSpPr/>
              <p:nvPr/>
            </p:nvSpPr>
            <p:spPr>
              <a:xfrm>
                <a:off x="6712200" y="217656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14" name="Rectangle 99"/>
            <p:cNvSpPr/>
            <p:nvPr/>
          </p:nvSpPr>
          <p:spPr>
            <a:xfrm>
              <a:off x="6843960" y="195732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Freeform 100"/>
            <p:cNvSpPr/>
            <p:nvPr/>
          </p:nvSpPr>
          <p:spPr>
            <a:xfrm>
              <a:off x="6860880" y="209628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Freeform 101"/>
            <p:cNvSpPr/>
            <p:nvPr/>
          </p:nvSpPr>
          <p:spPr>
            <a:xfrm>
              <a:off x="6861600" y="201780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Oval 102"/>
            <p:cNvSpPr/>
            <p:nvPr/>
          </p:nvSpPr>
          <p:spPr>
            <a:xfrm>
              <a:off x="6915240" y="248292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Freeform 103"/>
            <p:cNvSpPr/>
            <p:nvPr/>
          </p:nvSpPr>
          <p:spPr>
            <a:xfrm>
              <a:off x="6858000" y="248292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AutoShape 104"/>
            <p:cNvSpPr/>
            <p:nvPr/>
          </p:nvSpPr>
          <p:spPr>
            <a:xfrm>
              <a:off x="6550200" y="249876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AutoShape 105"/>
            <p:cNvSpPr/>
            <p:nvPr/>
          </p:nvSpPr>
          <p:spPr>
            <a:xfrm>
              <a:off x="6567480" y="250668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Oval 106"/>
            <p:cNvSpPr/>
            <p:nvPr/>
          </p:nvSpPr>
          <p:spPr>
            <a:xfrm>
              <a:off x="6594480" y="242748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Oval 107"/>
            <p:cNvSpPr/>
            <p:nvPr/>
          </p:nvSpPr>
          <p:spPr>
            <a:xfrm>
              <a:off x="6642000" y="242748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Oval 108"/>
            <p:cNvSpPr/>
            <p:nvPr/>
          </p:nvSpPr>
          <p:spPr>
            <a:xfrm>
              <a:off x="6688080" y="242748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Rectangle 109"/>
            <p:cNvSpPr/>
            <p:nvPr/>
          </p:nvSpPr>
          <p:spPr>
            <a:xfrm>
              <a:off x="6794640" y="229572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5" name="Group 110"/>
          <p:cNvGrpSpPr/>
          <p:nvPr/>
        </p:nvGrpSpPr>
        <p:grpSpPr>
          <a:xfrm>
            <a:off x="7464600" y="1479600"/>
            <a:ext cx="376920" cy="575640"/>
            <a:chOff x="7464600" y="1479600"/>
            <a:chExt cx="376920" cy="575640"/>
          </a:xfrm>
        </p:grpSpPr>
        <p:sp>
          <p:nvSpPr>
            <p:cNvPr id="1326" name="Freeform 111"/>
            <p:cNvSpPr/>
            <p:nvPr/>
          </p:nvSpPr>
          <p:spPr>
            <a:xfrm>
              <a:off x="7763400" y="148068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Rectangle 112"/>
            <p:cNvSpPr/>
            <p:nvPr/>
          </p:nvSpPr>
          <p:spPr>
            <a:xfrm>
              <a:off x="7481880" y="147960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Freeform 113"/>
            <p:cNvSpPr/>
            <p:nvPr/>
          </p:nvSpPr>
          <p:spPr>
            <a:xfrm>
              <a:off x="7777440" y="151344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Freeform 114"/>
            <p:cNvSpPr/>
            <p:nvPr/>
          </p:nvSpPr>
          <p:spPr>
            <a:xfrm>
              <a:off x="7767720" y="177084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Rectangle 115"/>
            <p:cNvSpPr/>
            <p:nvPr/>
          </p:nvSpPr>
          <p:spPr>
            <a:xfrm>
              <a:off x="7483680" y="154296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31" name="Group 116"/>
            <p:cNvGrpSpPr/>
            <p:nvPr/>
          </p:nvGrpSpPr>
          <p:grpSpPr>
            <a:xfrm>
              <a:off x="7626240" y="1536840"/>
              <a:ext cx="153360" cy="34200"/>
              <a:chOff x="7626240" y="1536840"/>
              <a:chExt cx="153360" cy="34200"/>
            </a:xfrm>
          </p:grpSpPr>
          <p:sp>
            <p:nvSpPr>
              <p:cNvPr id="1332" name="AutoShape 117"/>
              <p:cNvSpPr/>
              <p:nvPr/>
            </p:nvSpPr>
            <p:spPr>
              <a:xfrm>
                <a:off x="7626240" y="153684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3" name="AutoShape 118"/>
              <p:cNvSpPr/>
              <p:nvPr/>
            </p:nvSpPr>
            <p:spPr>
              <a:xfrm>
                <a:off x="7629480" y="154152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34" name="Rectangle 119"/>
            <p:cNvSpPr/>
            <p:nvPr/>
          </p:nvSpPr>
          <p:spPr>
            <a:xfrm>
              <a:off x="7486560" y="162072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35" name="Group 120"/>
            <p:cNvGrpSpPr/>
            <p:nvPr/>
          </p:nvGrpSpPr>
          <p:grpSpPr>
            <a:xfrm>
              <a:off x="7624800" y="1616040"/>
              <a:ext cx="153360" cy="30960"/>
              <a:chOff x="7624800" y="1616040"/>
              <a:chExt cx="153360" cy="30960"/>
            </a:xfrm>
          </p:grpSpPr>
          <p:sp>
            <p:nvSpPr>
              <p:cNvPr id="1336" name="AutoShape 121"/>
              <p:cNvSpPr/>
              <p:nvPr/>
            </p:nvSpPr>
            <p:spPr>
              <a:xfrm>
                <a:off x="7624800" y="161604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7" name="AutoShape 122"/>
              <p:cNvSpPr/>
              <p:nvPr/>
            </p:nvSpPr>
            <p:spPr>
              <a:xfrm>
                <a:off x="7628040" y="161928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38" name="Rectangle 123"/>
            <p:cNvSpPr/>
            <p:nvPr/>
          </p:nvSpPr>
          <p:spPr>
            <a:xfrm>
              <a:off x="7485120" y="170352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Rectangle 124"/>
            <p:cNvSpPr/>
            <p:nvPr/>
          </p:nvSpPr>
          <p:spPr>
            <a:xfrm>
              <a:off x="7488360" y="177480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40" name="Group 125"/>
            <p:cNvGrpSpPr/>
            <p:nvPr/>
          </p:nvGrpSpPr>
          <p:grpSpPr>
            <a:xfrm>
              <a:off x="7621560" y="1768320"/>
              <a:ext cx="154800" cy="34200"/>
              <a:chOff x="7621560" y="1768320"/>
              <a:chExt cx="154800" cy="34200"/>
            </a:xfrm>
          </p:grpSpPr>
          <p:sp>
            <p:nvSpPr>
              <p:cNvPr id="1341" name="AutoShape 126"/>
              <p:cNvSpPr/>
              <p:nvPr/>
            </p:nvSpPr>
            <p:spPr>
              <a:xfrm>
                <a:off x="7621560" y="176832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2" name="AutoShape 127"/>
              <p:cNvSpPr/>
              <p:nvPr/>
            </p:nvSpPr>
            <p:spPr>
              <a:xfrm>
                <a:off x="7624800" y="177300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43" name="Freeform 128"/>
            <p:cNvSpPr/>
            <p:nvPr/>
          </p:nvSpPr>
          <p:spPr>
            <a:xfrm>
              <a:off x="7768800" y="170208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44" name="Group 129"/>
            <p:cNvGrpSpPr/>
            <p:nvPr/>
          </p:nvGrpSpPr>
          <p:grpSpPr>
            <a:xfrm>
              <a:off x="7623360" y="1695600"/>
              <a:ext cx="153000" cy="32760"/>
              <a:chOff x="7623360" y="1695600"/>
              <a:chExt cx="153000" cy="32760"/>
            </a:xfrm>
          </p:grpSpPr>
          <p:sp>
            <p:nvSpPr>
              <p:cNvPr id="1345" name="AutoShape 130"/>
              <p:cNvSpPr/>
              <p:nvPr/>
            </p:nvSpPr>
            <p:spPr>
              <a:xfrm>
                <a:off x="7623360" y="169560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6" name="AutoShape 131"/>
              <p:cNvSpPr/>
              <p:nvPr/>
            </p:nvSpPr>
            <p:spPr>
              <a:xfrm>
                <a:off x="7626600" y="169848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47" name="Rectangle 132"/>
            <p:cNvSpPr/>
            <p:nvPr/>
          </p:nvSpPr>
          <p:spPr>
            <a:xfrm>
              <a:off x="7758360" y="147960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Freeform 133"/>
            <p:cNvSpPr/>
            <p:nvPr/>
          </p:nvSpPr>
          <p:spPr>
            <a:xfrm>
              <a:off x="7775280" y="161856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Freeform 134"/>
            <p:cNvSpPr/>
            <p:nvPr/>
          </p:nvSpPr>
          <p:spPr>
            <a:xfrm>
              <a:off x="7776000" y="154008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Oval 135"/>
            <p:cNvSpPr/>
            <p:nvPr/>
          </p:nvSpPr>
          <p:spPr>
            <a:xfrm>
              <a:off x="7829640" y="200520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Freeform 136"/>
            <p:cNvSpPr/>
            <p:nvPr/>
          </p:nvSpPr>
          <p:spPr>
            <a:xfrm>
              <a:off x="7772400" y="200520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AutoShape 137"/>
            <p:cNvSpPr/>
            <p:nvPr/>
          </p:nvSpPr>
          <p:spPr>
            <a:xfrm>
              <a:off x="7464600" y="202104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AutoShape 138"/>
            <p:cNvSpPr/>
            <p:nvPr/>
          </p:nvSpPr>
          <p:spPr>
            <a:xfrm>
              <a:off x="7481880" y="202896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Oval 139"/>
            <p:cNvSpPr/>
            <p:nvPr/>
          </p:nvSpPr>
          <p:spPr>
            <a:xfrm>
              <a:off x="7508880" y="194940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Oval 140"/>
            <p:cNvSpPr/>
            <p:nvPr/>
          </p:nvSpPr>
          <p:spPr>
            <a:xfrm>
              <a:off x="7556400" y="194940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Oval 141"/>
            <p:cNvSpPr/>
            <p:nvPr/>
          </p:nvSpPr>
          <p:spPr>
            <a:xfrm>
              <a:off x="7602480" y="194940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Rectangle 142"/>
            <p:cNvSpPr/>
            <p:nvPr/>
          </p:nvSpPr>
          <p:spPr>
            <a:xfrm>
              <a:off x="7709040" y="181764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8" name="Group 143"/>
          <p:cNvGrpSpPr/>
          <p:nvPr/>
        </p:nvGrpSpPr>
        <p:grpSpPr>
          <a:xfrm>
            <a:off x="8217000" y="1511280"/>
            <a:ext cx="376920" cy="575640"/>
            <a:chOff x="8217000" y="1511280"/>
            <a:chExt cx="376920" cy="575640"/>
          </a:xfrm>
        </p:grpSpPr>
        <p:sp>
          <p:nvSpPr>
            <p:cNvPr id="1359" name="Freeform 144"/>
            <p:cNvSpPr/>
            <p:nvPr/>
          </p:nvSpPr>
          <p:spPr>
            <a:xfrm>
              <a:off x="8515800" y="151236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Rectangle 145"/>
            <p:cNvSpPr/>
            <p:nvPr/>
          </p:nvSpPr>
          <p:spPr>
            <a:xfrm>
              <a:off x="8234280" y="151128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Freeform 146"/>
            <p:cNvSpPr/>
            <p:nvPr/>
          </p:nvSpPr>
          <p:spPr>
            <a:xfrm>
              <a:off x="8530200" y="154512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Freeform 147"/>
            <p:cNvSpPr/>
            <p:nvPr/>
          </p:nvSpPr>
          <p:spPr>
            <a:xfrm>
              <a:off x="8520120" y="180252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Rectangle 148"/>
            <p:cNvSpPr/>
            <p:nvPr/>
          </p:nvSpPr>
          <p:spPr>
            <a:xfrm>
              <a:off x="8236080" y="157464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64" name="Group 149"/>
            <p:cNvGrpSpPr/>
            <p:nvPr/>
          </p:nvGrpSpPr>
          <p:grpSpPr>
            <a:xfrm>
              <a:off x="8378640" y="1568520"/>
              <a:ext cx="153360" cy="34200"/>
              <a:chOff x="8378640" y="1568520"/>
              <a:chExt cx="153360" cy="34200"/>
            </a:xfrm>
          </p:grpSpPr>
          <p:sp>
            <p:nvSpPr>
              <p:cNvPr id="1365" name="AutoShape 150"/>
              <p:cNvSpPr/>
              <p:nvPr/>
            </p:nvSpPr>
            <p:spPr>
              <a:xfrm>
                <a:off x="8378640" y="156852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6" name="AutoShape 151"/>
              <p:cNvSpPr/>
              <p:nvPr/>
            </p:nvSpPr>
            <p:spPr>
              <a:xfrm>
                <a:off x="8381880" y="157320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67" name="Rectangle 152"/>
            <p:cNvSpPr/>
            <p:nvPr/>
          </p:nvSpPr>
          <p:spPr>
            <a:xfrm>
              <a:off x="8239320" y="165240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68" name="Group 153"/>
            <p:cNvGrpSpPr/>
            <p:nvPr/>
          </p:nvGrpSpPr>
          <p:grpSpPr>
            <a:xfrm>
              <a:off x="8377200" y="1647720"/>
              <a:ext cx="153360" cy="30960"/>
              <a:chOff x="8377200" y="1647720"/>
              <a:chExt cx="153360" cy="30960"/>
            </a:xfrm>
          </p:grpSpPr>
          <p:sp>
            <p:nvSpPr>
              <p:cNvPr id="1369" name="AutoShape 154"/>
              <p:cNvSpPr/>
              <p:nvPr/>
            </p:nvSpPr>
            <p:spPr>
              <a:xfrm>
                <a:off x="8377200" y="164772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0" name="AutoShape 155"/>
              <p:cNvSpPr/>
              <p:nvPr/>
            </p:nvSpPr>
            <p:spPr>
              <a:xfrm>
                <a:off x="8380440" y="165096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71" name="Rectangle 156"/>
            <p:cNvSpPr/>
            <p:nvPr/>
          </p:nvSpPr>
          <p:spPr>
            <a:xfrm>
              <a:off x="8237520" y="173520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Rectangle 157"/>
            <p:cNvSpPr/>
            <p:nvPr/>
          </p:nvSpPr>
          <p:spPr>
            <a:xfrm>
              <a:off x="8240760" y="180648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73" name="Group 158"/>
            <p:cNvGrpSpPr/>
            <p:nvPr/>
          </p:nvGrpSpPr>
          <p:grpSpPr>
            <a:xfrm>
              <a:off x="8373960" y="1800360"/>
              <a:ext cx="154800" cy="34200"/>
              <a:chOff x="8373960" y="1800360"/>
              <a:chExt cx="154800" cy="34200"/>
            </a:xfrm>
          </p:grpSpPr>
          <p:sp>
            <p:nvSpPr>
              <p:cNvPr id="1374" name="AutoShape 159"/>
              <p:cNvSpPr/>
              <p:nvPr/>
            </p:nvSpPr>
            <p:spPr>
              <a:xfrm>
                <a:off x="8373960" y="180036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5" name="AutoShape 160"/>
              <p:cNvSpPr/>
              <p:nvPr/>
            </p:nvSpPr>
            <p:spPr>
              <a:xfrm>
                <a:off x="8377200" y="180504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76" name="Freeform 161"/>
            <p:cNvSpPr/>
            <p:nvPr/>
          </p:nvSpPr>
          <p:spPr>
            <a:xfrm>
              <a:off x="8521200" y="173376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77" name="Group 162"/>
            <p:cNvGrpSpPr/>
            <p:nvPr/>
          </p:nvGrpSpPr>
          <p:grpSpPr>
            <a:xfrm>
              <a:off x="8375760" y="1727280"/>
              <a:ext cx="153000" cy="32760"/>
              <a:chOff x="8375760" y="1727280"/>
              <a:chExt cx="153000" cy="32760"/>
            </a:xfrm>
          </p:grpSpPr>
          <p:sp>
            <p:nvSpPr>
              <p:cNvPr id="1378" name="AutoShape 163"/>
              <p:cNvSpPr/>
              <p:nvPr/>
            </p:nvSpPr>
            <p:spPr>
              <a:xfrm>
                <a:off x="8375760" y="172728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9" name="AutoShape 164"/>
              <p:cNvSpPr/>
              <p:nvPr/>
            </p:nvSpPr>
            <p:spPr>
              <a:xfrm>
                <a:off x="8379000" y="173052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80" name="Rectangle 165"/>
            <p:cNvSpPr/>
            <p:nvPr/>
          </p:nvSpPr>
          <p:spPr>
            <a:xfrm>
              <a:off x="8510760" y="151128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Freeform 166"/>
            <p:cNvSpPr/>
            <p:nvPr/>
          </p:nvSpPr>
          <p:spPr>
            <a:xfrm>
              <a:off x="8527680" y="165024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Freeform 167"/>
            <p:cNvSpPr/>
            <p:nvPr/>
          </p:nvSpPr>
          <p:spPr>
            <a:xfrm>
              <a:off x="8528400" y="157176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Oval 168"/>
            <p:cNvSpPr/>
            <p:nvPr/>
          </p:nvSpPr>
          <p:spPr>
            <a:xfrm>
              <a:off x="8582040" y="203688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Freeform 169"/>
            <p:cNvSpPr/>
            <p:nvPr/>
          </p:nvSpPr>
          <p:spPr>
            <a:xfrm>
              <a:off x="8525160" y="203688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AutoShape 170"/>
            <p:cNvSpPr/>
            <p:nvPr/>
          </p:nvSpPr>
          <p:spPr>
            <a:xfrm>
              <a:off x="8217000" y="205272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AutoShape 171"/>
            <p:cNvSpPr/>
            <p:nvPr/>
          </p:nvSpPr>
          <p:spPr>
            <a:xfrm>
              <a:off x="8234280" y="206064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Oval 172"/>
            <p:cNvSpPr/>
            <p:nvPr/>
          </p:nvSpPr>
          <p:spPr>
            <a:xfrm>
              <a:off x="8261280" y="198108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Oval 173"/>
            <p:cNvSpPr/>
            <p:nvPr/>
          </p:nvSpPr>
          <p:spPr>
            <a:xfrm>
              <a:off x="8308800" y="198108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Oval 174"/>
            <p:cNvSpPr/>
            <p:nvPr/>
          </p:nvSpPr>
          <p:spPr>
            <a:xfrm>
              <a:off x="8354880" y="198108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Rectangle 175"/>
            <p:cNvSpPr/>
            <p:nvPr/>
          </p:nvSpPr>
          <p:spPr>
            <a:xfrm>
              <a:off x="8461440" y="184932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91" name="Group 176"/>
          <p:cNvGrpSpPr/>
          <p:nvPr/>
        </p:nvGrpSpPr>
        <p:grpSpPr>
          <a:xfrm>
            <a:off x="8826480" y="1663560"/>
            <a:ext cx="376920" cy="575640"/>
            <a:chOff x="8826480" y="1663560"/>
            <a:chExt cx="376920" cy="575640"/>
          </a:xfrm>
        </p:grpSpPr>
        <p:sp>
          <p:nvSpPr>
            <p:cNvPr id="1392" name="Freeform 177"/>
            <p:cNvSpPr/>
            <p:nvPr/>
          </p:nvSpPr>
          <p:spPr>
            <a:xfrm>
              <a:off x="9125640" y="166464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Rectangle 178"/>
            <p:cNvSpPr/>
            <p:nvPr/>
          </p:nvSpPr>
          <p:spPr>
            <a:xfrm>
              <a:off x="8844120" y="166356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Freeform 179"/>
            <p:cNvSpPr/>
            <p:nvPr/>
          </p:nvSpPr>
          <p:spPr>
            <a:xfrm>
              <a:off x="9139680" y="169776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Freeform 180"/>
            <p:cNvSpPr/>
            <p:nvPr/>
          </p:nvSpPr>
          <p:spPr>
            <a:xfrm>
              <a:off x="9129960" y="195480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Rectangle 181"/>
            <p:cNvSpPr/>
            <p:nvPr/>
          </p:nvSpPr>
          <p:spPr>
            <a:xfrm>
              <a:off x="8845560" y="172728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97" name="Group 182"/>
            <p:cNvGrpSpPr/>
            <p:nvPr/>
          </p:nvGrpSpPr>
          <p:grpSpPr>
            <a:xfrm>
              <a:off x="8988480" y="1720800"/>
              <a:ext cx="153360" cy="34200"/>
              <a:chOff x="8988480" y="1720800"/>
              <a:chExt cx="153360" cy="34200"/>
            </a:xfrm>
          </p:grpSpPr>
          <p:sp>
            <p:nvSpPr>
              <p:cNvPr id="1398" name="AutoShape 183"/>
              <p:cNvSpPr/>
              <p:nvPr/>
            </p:nvSpPr>
            <p:spPr>
              <a:xfrm>
                <a:off x="8988480" y="172080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9" name="AutoShape 184"/>
              <p:cNvSpPr/>
              <p:nvPr/>
            </p:nvSpPr>
            <p:spPr>
              <a:xfrm>
                <a:off x="8991720" y="172584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00" name="Rectangle 185"/>
            <p:cNvSpPr/>
            <p:nvPr/>
          </p:nvSpPr>
          <p:spPr>
            <a:xfrm>
              <a:off x="8848800" y="180504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01" name="Group 186"/>
            <p:cNvGrpSpPr/>
            <p:nvPr/>
          </p:nvGrpSpPr>
          <p:grpSpPr>
            <a:xfrm>
              <a:off x="8986680" y="1800360"/>
              <a:ext cx="153360" cy="30960"/>
              <a:chOff x="8986680" y="1800360"/>
              <a:chExt cx="153360" cy="30960"/>
            </a:xfrm>
          </p:grpSpPr>
          <p:sp>
            <p:nvSpPr>
              <p:cNvPr id="1402" name="AutoShape 187"/>
              <p:cNvSpPr/>
              <p:nvPr/>
            </p:nvSpPr>
            <p:spPr>
              <a:xfrm>
                <a:off x="8986680" y="180036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3" name="AutoShape 188"/>
              <p:cNvSpPr/>
              <p:nvPr/>
            </p:nvSpPr>
            <p:spPr>
              <a:xfrm>
                <a:off x="8989920" y="180324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04" name="Rectangle 189"/>
            <p:cNvSpPr/>
            <p:nvPr/>
          </p:nvSpPr>
          <p:spPr>
            <a:xfrm>
              <a:off x="8847360" y="188748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Rectangle 190"/>
            <p:cNvSpPr/>
            <p:nvPr/>
          </p:nvSpPr>
          <p:spPr>
            <a:xfrm>
              <a:off x="8850240" y="195912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06" name="Group 191"/>
            <p:cNvGrpSpPr/>
            <p:nvPr/>
          </p:nvGrpSpPr>
          <p:grpSpPr>
            <a:xfrm>
              <a:off x="8983800" y="1952640"/>
              <a:ext cx="154800" cy="34200"/>
              <a:chOff x="8983800" y="1952640"/>
              <a:chExt cx="154800" cy="34200"/>
            </a:xfrm>
          </p:grpSpPr>
          <p:sp>
            <p:nvSpPr>
              <p:cNvPr id="1407" name="AutoShape 192"/>
              <p:cNvSpPr/>
              <p:nvPr/>
            </p:nvSpPr>
            <p:spPr>
              <a:xfrm>
                <a:off x="8983800" y="195264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8" name="AutoShape 193"/>
              <p:cNvSpPr/>
              <p:nvPr/>
            </p:nvSpPr>
            <p:spPr>
              <a:xfrm>
                <a:off x="8986680" y="195732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09" name="Freeform 194"/>
            <p:cNvSpPr/>
            <p:nvPr/>
          </p:nvSpPr>
          <p:spPr>
            <a:xfrm>
              <a:off x="9131040" y="188604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10" name="Group 195"/>
            <p:cNvGrpSpPr/>
            <p:nvPr/>
          </p:nvGrpSpPr>
          <p:grpSpPr>
            <a:xfrm>
              <a:off x="8985240" y="1879560"/>
              <a:ext cx="153000" cy="32760"/>
              <a:chOff x="8985240" y="1879560"/>
              <a:chExt cx="153000" cy="32760"/>
            </a:xfrm>
          </p:grpSpPr>
          <p:sp>
            <p:nvSpPr>
              <p:cNvPr id="1411" name="AutoShape 196"/>
              <p:cNvSpPr/>
              <p:nvPr/>
            </p:nvSpPr>
            <p:spPr>
              <a:xfrm>
                <a:off x="8985240" y="187956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2" name="AutoShape 197"/>
              <p:cNvSpPr/>
              <p:nvPr/>
            </p:nvSpPr>
            <p:spPr>
              <a:xfrm>
                <a:off x="8988480" y="188280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13" name="Rectangle 198"/>
            <p:cNvSpPr/>
            <p:nvPr/>
          </p:nvSpPr>
          <p:spPr>
            <a:xfrm>
              <a:off x="9120240" y="166356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Freeform 199"/>
            <p:cNvSpPr/>
            <p:nvPr/>
          </p:nvSpPr>
          <p:spPr>
            <a:xfrm>
              <a:off x="9137160" y="180288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Freeform 200"/>
            <p:cNvSpPr/>
            <p:nvPr/>
          </p:nvSpPr>
          <p:spPr>
            <a:xfrm>
              <a:off x="9137880" y="172404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Oval 201"/>
            <p:cNvSpPr/>
            <p:nvPr/>
          </p:nvSpPr>
          <p:spPr>
            <a:xfrm>
              <a:off x="9191520" y="218916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Freeform 202"/>
            <p:cNvSpPr/>
            <p:nvPr/>
          </p:nvSpPr>
          <p:spPr>
            <a:xfrm>
              <a:off x="9134640" y="218916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AutoShape 203"/>
            <p:cNvSpPr/>
            <p:nvPr/>
          </p:nvSpPr>
          <p:spPr>
            <a:xfrm>
              <a:off x="8826480" y="220500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AutoShape 204"/>
            <p:cNvSpPr/>
            <p:nvPr/>
          </p:nvSpPr>
          <p:spPr>
            <a:xfrm>
              <a:off x="8844120" y="221292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Oval 205"/>
            <p:cNvSpPr/>
            <p:nvPr/>
          </p:nvSpPr>
          <p:spPr>
            <a:xfrm>
              <a:off x="8871120" y="213372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1" name="Oval 206"/>
            <p:cNvSpPr/>
            <p:nvPr/>
          </p:nvSpPr>
          <p:spPr>
            <a:xfrm>
              <a:off x="8918640" y="213372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2" name="Oval 207"/>
            <p:cNvSpPr/>
            <p:nvPr/>
          </p:nvSpPr>
          <p:spPr>
            <a:xfrm>
              <a:off x="8964720" y="213372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Rectangle 208"/>
            <p:cNvSpPr/>
            <p:nvPr/>
          </p:nvSpPr>
          <p:spPr>
            <a:xfrm>
              <a:off x="9070920" y="200196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24" name="Group 209"/>
          <p:cNvGrpSpPr/>
          <p:nvPr/>
        </p:nvGrpSpPr>
        <p:grpSpPr>
          <a:xfrm>
            <a:off x="9155160" y="2610000"/>
            <a:ext cx="376920" cy="575280"/>
            <a:chOff x="9155160" y="2610000"/>
            <a:chExt cx="376920" cy="575280"/>
          </a:xfrm>
        </p:grpSpPr>
        <p:sp>
          <p:nvSpPr>
            <p:cNvPr id="1425" name="Freeform 210"/>
            <p:cNvSpPr/>
            <p:nvPr/>
          </p:nvSpPr>
          <p:spPr>
            <a:xfrm>
              <a:off x="9454320" y="261072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Rectangle 211"/>
            <p:cNvSpPr/>
            <p:nvPr/>
          </p:nvSpPr>
          <p:spPr>
            <a:xfrm>
              <a:off x="9172440" y="261000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7" name="Freeform 212"/>
            <p:cNvSpPr/>
            <p:nvPr/>
          </p:nvSpPr>
          <p:spPr>
            <a:xfrm>
              <a:off x="9468360" y="264384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8" name="Freeform 213"/>
            <p:cNvSpPr/>
            <p:nvPr/>
          </p:nvSpPr>
          <p:spPr>
            <a:xfrm>
              <a:off x="9458280" y="290124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Rectangle 214"/>
            <p:cNvSpPr/>
            <p:nvPr/>
          </p:nvSpPr>
          <p:spPr>
            <a:xfrm>
              <a:off x="9174240" y="267336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30" name="Group 215"/>
            <p:cNvGrpSpPr/>
            <p:nvPr/>
          </p:nvGrpSpPr>
          <p:grpSpPr>
            <a:xfrm>
              <a:off x="9317160" y="2667240"/>
              <a:ext cx="153360" cy="34200"/>
              <a:chOff x="9317160" y="2667240"/>
              <a:chExt cx="153360" cy="34200"/>
            </a:xfrm>
          </p:grpSpPr>
          <p:sp>
            <p:nvSpPr>
              <p:cNvPr id="1431" name="AutoShape 216"/>
              <p:cNvSpPr/>
              <p:nvPr/>
            </p:nvSpPr>
            <p:spPr>
              <a:xfrm>
                <a:off x="9317160" y="266724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2" name="AutoShape 217"/>
              <p:cNvSpPr/>
              <p:nvPr/>
            </p:nvSpPr>
            <p:spPr>
              <a:xfrm>
                <a:off x="9320040" y="267192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33" name="Rectangle 218"/>
            <p:cNvSpPr/>
            <p:nvPr/>
          </p:nvSpPr>
          <p:spPr>
            <a:xfrm>
              <a:off x="9177480" y="275112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34" name="Group 219"/>
            <p:cNvGrpSpPr/>
            <p:nvPr/>
          </p:nvGrpSpPr>
          <p:grpSpPr>
            <a:xfrm>
              <a:off x="9315360" y="2746440"/>
              <a:ext cx="153360" cy="30960"/>
              <a:chOff x="9315360" y="2746440"/>
              <a:chExt cx="153360" cy="30960"/>
            </a:xfrm>
          </p:grpSpPr>
          <p:sp>
            <p:nvSpPr>
              <p:cNvPr id="1435" name="AutoShape 220"/>
              <p:cNvSpPr/>
              <p:nvPr/>
            </p:nvSpPr>
            <p:spPr>
              <a:xfrm>
                <a:off x="9315360" y="274644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6" name="AutoShape 221"/>
              <p:cNvSpPr/>
              <p:nvPr/>
            </p:nvSpPr>
            <p:spPr>
              <a:xfrm>
                <a:off x="9318600" y="274932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37" name="Rectangle 222"/>
            <p:cNvSpPr/>
            <p:nvPr/>
          </p:nvSpPr>
          <p:spPr>
            <a:xfrm>
              <a:off x="9175680" y="283392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8" name="Rectangle 223"/>
            <p:cNvSpPr/>
            <p:nvPr/>
          </p:nvSpPr>
          <p:spPr>
            <a:xfrm>
              <a:off x="9178920" y="290520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39" name="Group 224"/>
            <p:cNvGrpSpPr/>
            <p:nvPr/>
          </p:nvGrpSpPr>
          <p:grpSpPr>
            <a:xfrm>
              <a:off x="9312120" y="2898720"/>
              <a:ext cx="154800" cy="34200"/>
              <a:chOff x="9312120" y="2898720"/>
              <a:chExt cx="154800" cy="34200"/>
            </a:xfrm>
          </p:grpSpPr>
          <p:sp>
            <p:nvSpPr>
              <p:cNvPr id="1440" name="AutoShape 225"/>
              <p:cNvSpPr/>
              <p:nvPr/>
            </p:nvSpPr>
            <p:spPr>
              <a:xfrm>
                <a:off x="9312120" y="289872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1" name="AutoShape 226"/>
              <p:cNvSpPr/>
              <p:nvPr/>
            </p:nvSpPr>
            <p:spPr>
              <a:xfrm>
                <a:off x="9315360" y="290340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42" name="Freeform 227"/>
            <p:cNvSpPr/>
            <p:nvPr/>
          </p:nvSpPr>
          <p:spPr>
            <a:xfrm>
              <a:off x="9459360" y="283248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43" name="Group 228"/>
            <p:cNvGrpSpPr/>
            <p:nvPr/>
          </p:nvGrpSpPr>
          <p:grpSpPr>
            <a:xfrm>
              <a:off x="9313920" y="2826000"/>
              <a:ext cx="153000" cy="32760"/>
              <a:chOff x="9313920" y="2826000"/>
              <a:chExt cx="153000" cy="32760"/>
            </a:xfrm>
          </p:grpSpPr>
          <p:sp>
            <p:nvSpPr>
              <p:cNvPr id="1444" name="AutoShape 229"/>
              <p:cNvSpPr/>
              <p:nvPr/>
            </p:nvSpPr>
            <p:spPr>
              <a:xfrm>
                <a:off x="9313920" y="282600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5" name="AutoShape 230"/>
              <p:cNvSpPr/>
              <p:nvPr/>
            </p:nvSpPr>
            <p:spPr>
              <a:xfrm>
                <a:off x="9317160" y="282888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46" name="Rectangle 231"/>
            <p:cNvSpPr/>
            <p:nvPr/>
          </p:nvSpPr>
          <p:spPr>
            <a:xfrm>
              <a:off x="9448920" y="261000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7" name="Freeform 232"/>
            <p:cNvSpPr/>
            <p:nvPr/>
          </p:nvSpPr>
          <p:spPr>
            <a:xfrm>
              <a:off x="9465840" y="274896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8" name="Freeform 233"/>
            <p:cNvSpPr/>
            <p:nvPr/>
          </p:nvSpPr>
          <p:spPr>
            <a:xfrm>
              <a:off x="9466560" y="267012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9" name="Oval 234"/>
            <p:cNvSpPr/>
            <p:nvPr/>
          </p:nvSpPr>
          <p:spPr>
            <a:xfrm>
              <a:off x="9520200" y="313524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0" name="Freeform 235"/>
            <p:cNvSpPr/>
            <p:nvPr/>
          </p:nvSpPr>
          <p:spPr>
            <a:xfrm>
              <a:off x="9463320" y="313524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1" name="AutoShape 236"/>
            <p:cNvSpPr/>
            <p:nvPr/>
          </p:nvSpPr>
          <p:spPr>
            <a:xfrm>
              <a:off x="9155160" y="315108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2" name="AutoShape 237"/>
            <p:cNvSpPr/>
            <p:nvPr/>
          </p:nvSpPr>
          <p:spPr>
            <a:xfrm>
              <a:off x="9172440" y="315900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3" name="Oval 238"/>
            <p:cNvSpPr/>
            <p:nvPr/>
          </p:nvSpPr>
          <p:spPr>
            <a:xfrm>
              <a:off x="9199800" y="307980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4" name="Oval 239"/>
            <p:cNvSpPr/>
            <p:nvPr/>
          </p:nvSpPr>
          <p:spPr>
            <a:xfrm>
              <a:off x="9246960" y="307980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5" name="Oval 240"/>
            <p:cNvSpPr/>
            <p:nvPr/>
          </p:nvSpPr>
          <p:spPr>
            <a:xfrm>
              <a:off x="9293400" y="307980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6" name="Rectangle 241"/>
            <p:cNvSpPr/>
            <p:nvPr/>
          </p:nvSpPr>
          <p:spPr>
            <a:xfrm>
              <a:off x="9399600" y="294804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7" name="Freeform 71"/>
          <p:cNvSpPr/>
          <p:nvPr/>
        </p:nvSpPr>
        <p:spPr>
          <a:xfrm>
            <a:off x="6562800" y="4392720"/>
            <a:ext cx="2964600" cy="1389960"/>
          </a:xfrm>
          <a:custGeom>
            <a:avLst/>
            <a:gdLst/>
            <a:ahLst/>
            <a:rect l="l" t="t" r="r" b="b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8" name="Line 77"/>
          <p:cNvSpPr/>
          <p:nvPr/>
        </p:nvSpPr>
        <p:spPr>
          <a:xfrm flipH="1">
            <a:off x="7011720" y="4701960"/>
            <a:ext cx="855720" cy="4320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9" name="Line 78"/>
          <p:cNvSpPr/>
          <p:nvPr/>
        </p:nvSpPr>
        <p:spPr>
          <a:xfrm flipH="1">
            <a:off x="7521480" y="4749480"/>
            <a:ext cx="563400" cy="3938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0" name="Line 79"/>
          <p:cNvSpPr/>
          <p:nvPr/>
        </p:nvSpPr>
        <p:spPr>
          <a:xfrm flipH="1">
            <a:off x="8059680" y="4755960"/>
            <a:ext cx="149040" cy="3826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1" name="Line 80"/>
          <p:cNvSpPr/>
          <p:nvPr/>
        </p:nvSpPr>
        <p:spPr>
          <a:xfrm>
            <a:off x="8426160" y="4735440"/>
            <a:ext cx="123840" cy="4125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2" name="Text Box 97"/>
          <p:cNvSpPr/>
          <p:nvPr/>
        </p:nvSpPr>
        <p:spPr>
          <a:xfrm>
            <a:off x="6498720" y="4280040"/>
            <a:ext cx="13806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institutional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network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63" name="Text Box 98"/>
          <p:cNvSpPr/>
          <p:nvPr/>
        </p:nvSpPr>
        <p:spPr>
          <a:xfrm>
            <a:off x="8561880" y="4660920"/>
            <a:ext cx="1362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 Gbps LAN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464" name="Group 120"/>
          <p:cNvGrpSpPr/>
          <p:nvPr/>
        </p:nvGrpSpPr>
        <p:grpSpPr>
          <a:xfrm>
            <a:off x="7785000" y="4460760"/>
            <a:ext cx="880560" cy="307440"/>
            <a:chOff x="7785000" y="4460760"/>
            <a:chExt cx="880560" cy="307440"/>
          </a:xfrm>
        </p:grpSpPr>
        <p:sp>
          <p:nvSpPr>
            <p:cNvPr id="1465" name="Oval 407"/>
            <p:cNvSpPr/>
            <p:nvPr/>
          </p:nvSpPr>
          <p:spPr>
            <a:xfrm>
              <a:off x="7786800" y="4595760"/>
              <a:ext cx="874080" cy="172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6" name="Rectangle 410"/>
            <p:cNvSpPr/>
            <p:nvPr/>
          </p:nvSpPr>
          <p:spPr>
            <a:xfrm>
              <a:off x="7786800" y="4578480"/>
              <a:ext cx="878760" cy="10404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7" name="Oval 411"/>
            <p:cNvSpPr/>
            <p:nvPr/>
          </p:nvSpPr>
          <p:spPr>
            <a:xfrm>
              <a:off x="7785000" y="4460760"/>
              <a:ext cx="874080" cy="20088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68" name="Group 124"/>
            <p:cNvGrpSpPr/>
            <p:nvPr/>
          </p:nvGrpSpPr>
          <p:grpSpPr>
            <a:xfrm>
              <a:off x="7962840" y="4511520"/>
              <a:ext cx="491400" cy="94680"/>
              <a:chOff x="7962840" y="4511520"/>
              <a:chExt cx="491400" cy="94680"/>
            </a:xfrm>
          </p:grpSpPr>
          <p:sp>
            <p:nvSpPr>
              <p:cNvPr id="1469" name="Freeform 125"/>
              <p:cNvSpPr/>
              <p:nvPr/>
            </p:nvSpPr>
            <p:spPr>
              <a:xfrm>
                <a:off x="7962840" y="4511520"/>
                <a:ext cx="491400" cy="94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0" name="Freeform 126"/>
              <p:cNvSpPr/>
              <p:nvPr/>
            </p:nvSpPr>
            <p:spPr>
              <a:xfrm>
                <a:off x="7985160" y="4511520"/>
                <a:ext cx="447120" cy="94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71" name="Line 127"/>
            <p:cNvSpPr/>
            <p:nvPr/>
          </p:nvSpPr>
          <p:spPr>
            <a:xfrm>
              <a:off x="7786440" y="4557600"/>
              <a:ext cx="360" cy="13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Line 128"/>
            <p:cNvSpPr/>
            <p:nvPr/>
          </p:nvSpPr>
          <p:spPr>
            <a:xfrm>
              <a:off x="8659800" y="4560840"/>
              <a:ext cx="360" cy="13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73" name="Group 172"/>
          <p:cNvGrpSpPr/>
          <p:nvPr/>
        </p:nvGrpSpPr>
        <p:grpSpPr>
          <a:xfrm>
            <a:off x="6699960" y="5070600"/>
            <a:ext cx="524880" cy="556560"/>
            <a:chOff x="6699960" y="5070600"/>
            <a:chExt cx="524880" cy="556560"/>
          </a:xfrm>
        </p:grpSpPr>
        <p:pic>
          <p:nvPicPr>
            <p:cNvPr id="1474" name="Picture 173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6699960" y="5070600"/>
              <a:ext cx="524880" cy="55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75" name="Freeform 174"/>
            <p:cNvSpPr/>
            <p:nvPr/>
          </p:nvSpPr>
          <p:spPr>
            <a:xfrm flipH="1">
              <a:off x="6922440" y="5123880"/>
              <a:ext cx="254880" cy="2545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76" name="Group 307"/>
          <p:cNvGrpSpPr/>
          <p:nvPr/>
        </p:nvGrpSpPr>
        <p:grpSpPr>
          <a:xfrm>
            <a:off x="8415360" y="5027760"/>
            <a:ext cx="376920" cy="575280"/>
            <a:chOff x="8415360" y="5027760"/>
            <a:chExt cx="376920" cy="575280"/>
          </a:xfrm>
        </p:grpSpPr>
        <p:sp>
          <p:nvSpPr>
            <p:cNvPr id="1477" name="Freeform 308"/>
            <p:cNvSpPr/>
            <p:nvPr/>
          </p:nvSpPr>
          <p:spPr>
            <a:xfrm>
              <a:off x="8714520" y="502848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Rectangle 309"/>
            <p:cNvSpPr/>
            <p:nvPr/>
          </p:nvSpPr>
          <p:spPr>
            <a:xfrm>
              <a:off x="8433000" y="502776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Freeform 310"/>
            <p:cNvSpPr/>
            <p:nvPr/>
          </p:nvSpPr>
          <p:spPr>
            <a:xfrm>
              <a:off x="8728560" y="506160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Freeform 311"/>
            <p:cNvSpPr/>
            <p:nvPr/>
          </p:nvSpPr>
          <p:spPr>
            <a:xfrm>
              <a:off x="8718480" y="531900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Rectangle 312"/>
            <p:cNvSpPr/>
            <p:nvPr/>
          </p:nvSpPr>
          <p:spPr>
            <a:xfrm>
              <a:off x="8434440" y="509112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82" name="Group 313"/>
            <p:cNvGrpSpPr/>
            <p:nvPr/>
          </p:nvGrpSpPr>
          <p:grpSpPr>
            <a:xfrm>
              <a:off x="8577360" y="5085000"/>
              <a:ext cx="153360" cy="34200"/>
              <a:chOff x="8577360" y="5085000"/>
              <a:chExt cx="153360" cy="34200"/>
            </a:xfrm>
          </p:grpSpPr>
          <p:sp>
            <p:nvSpPr>
              <p:cNvPr id="1483" name="AutoShape 314"/>
              <p:cNvSpPr/>
              <p:nvPr/>
            </p:nvSpPr>
            <p:spPr>
              <a:xfrm>
                <a:off x="8577360" y="508500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4" name="AutoShape 315"/>
              <p:cNvSpPr/>
              <p:nvPr/>
            </p:nvSpPr>
            <p:spPr>
              <a:xfrm>
                <a:off x="8580600" y="508968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85" name="Rectangle 316"/>
            <p:cNvSpPr/>
            <p:nvPr/>
          </p:nvSpPr>
          <p:spPr>
            <a:xfrm>
              <a:off x="8437680" y="516888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86" name="Group 317"/>
            <p:cNvGrpSpPr/>
            <p:nvPr/>
          </p:nvGrpSpPr>
          <p:grpSpPr>
            <a:xfrm>
              <a:off x="8575560" y="5164200"/>
              <a:ext cx="153360" cy="30960"/>
              <a:chOff x="8575560" y="5164200"/>
              <a:chExt cx="153360" cy="30960"/>
            </a:xfrm>
          </p:grpSpPr>
          <p:sp>
            <p:nvSpPr>
              <p:cNvPr id="1487" name="AutoShape 318"/>
              <p:cNvSpPr/>
              <p:nvPr/>
            </p:nvSpPr>
            <p:spPr>
              <a:xfrm>
                <a:off x="8575560" y="516420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8" name="AutoShape 319"/>
              <p:cNvSpPr/>
              <p:nvPr/>
            </p:nvSpPr>
            <p:spPr>
              <a:xfrm>
                <a:off x="8578800" y="516708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89" name="Rectangle 320"/>
            <p:cNvSpPr/>
            <p:nvPr/>
          </p:nvSpPr>
          <p:spPr>
            <a:xfrm>
              <a:off x="8435880" y="525168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0" name="Rectangle 321"/>
            <p:cNvSpPr/>
            <p:nvPr/>
          </p:nvSpPr>
          <p:spPr>
            <a:xfrm>
              <a:off x="8439120" y="532296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91" name="Group 322"/>
            <p:cNvGrpSpPr/>
            <p:nvPr/>
          </p:nvGrpSpPr>
          <p:grpSpPr>
            <a:xfrm>
              <a:off x="8572320" y="5316480"/>
              <a:ext cx="154800" cy="34200"/>
              <a:chOff x="8572320" y="5316480"/>
              <a:chExt cx="154800" cy="34200"/>
            </a:xfrm>
          </p:grpSpPr>
          <p:sp>
            <p:nvSpPr>
              <p:cNvPr id="1492" name="AutoShape 323"/>
              <p:cNvSpPr/>
              <p:nvPr/>
            </p:nvSpPr>
            <p:spPr>
              <a:xfrm>
                <a:off x="8572320" y="531648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3" name="AutoShape 324"/>
              <p:cNvSpPr/>
              <p:nvPr/>
            </p:nvSpPr>
            <p:spPr>
              <a:xfrm>
                <a:off x="8575560" y="532116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94" name="Freeform 325"/>
            <p:cNvSpPr/>
            <p:nvPr/>
          </p:nvSpPr>
          <p:spPr>
            <a:xfrm>
              <a:off x="8719560" y="525024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95" name="Group 326"/>
            <p:cNvGrpSpPr/>
            <p:nvPr/>
          </p:nvGrpSpPr>
          <p:grpSpPr>
            <a:xfrm>
              <a:off x="8574120" y="5243760"/>
              <a:ext cx="153000" cy="32760"/>
              <a:chOff x="8574120" y="5243760"/>
              <a:chExt cx="153000" cy="32760"/>
            </a:xfrm>
          </p:grpSpPr>
          <p:sp>
            <p:nvSpPr>
              <p:cNvPr id="1496" name="AutoShape 327"/>
              <p:cNvSpPr/>
              <p:nvPr/>
            </p:nvSpPr>
            <p:spPr>
              <a:xfrm>
                <a:off x="8574120" y="524376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7" name="AutoShape 328"/>
              <p:cNvSpPr/>
              <p:nvPr/>
            </p:nvSpPr>
            <p:spPr>
              <a:xfrm>
                <a:off x="8577360" y="524664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98" name="Rectangle 329"/>
            <p:cNvSpPr/>
            <p:nvPr/>
          </p:nvSpPr>
          <p:spPr>
            <a:xfrm>
              <a:off x="8709120" y="502776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9" name="Freeform 330"/>
            <p:cNvSpPr/>
            <p:nvPr/>
          </p:nvSpPr>
          <p:spPr>
            <a:xfrm>
              <a:off x="8726040" y="516672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0" name="Freeform 331"/>
            <p:cNvSpPr/>
            <p:nvPr/>
          </p:nvSpPr>
          <p:spPr>
            <a:xfrm>
              <a:off x="8726760" y="508788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Oval 332"/>
            <p:cNvSpPr/>
            <p:nvPr/>
          </p:nvSpPr>
          <p:spPr>
            <a:xfrm>
              <a:off x="8780400" y="555300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2" name="Freeform 333"/>
            <p:cNvSpPr/>
            <p:nvPr/>
          </p:nvSpPr>
          <p:spPr>
            <a:xfrm>
              <a:off x="8723520" y="555300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3" name="AutoShape 334"/>
            <p:cNvSpPr/>
            <p:nvPr/>
          </p:nvSpPr>
          <p:spPr>
            <a:xfrm>
              <a:off x="8415360" y="556884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4" name="AutoShape 335"/>
            <p:cNvSpPr/>
            <p:nvPr/>
          </p:nvSpPr>
          <p:spPr>
            <a:xfrm>
              <a:off x="8433000" y="557676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5" name="Oval 336"/>
            <p:cNvSpPr/>
            <p:nvPr/>
          </p:nvSpPr>
          <p:spPr>
            <a:xfrm>
              <a:off x="8460000" y="549756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6" name="Oval 337"/>
            <p:cNvSpPr/>
            <p:nvPr/>
          </p:nvSpPr>
          <p:spPr>
            <a:xfrm>
              <a:off x="8507520" y="549756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7" name="Oval 338"/>
            <p:cNvSpPr/>
            <p:nvPr/>
          </p:nvSpPr>
          <p:spPr>
            <a:xfrm>
              <a:off x="8553600" y="549756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8" name="Rectangle 339"/>
            <p:cNvSpPr/>
            <p:nvPr/>
          </p:nvSpPr>
          <p:spPr>
            <a:xfrm>
              <a:off x="8659800" y="536580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9" name="Group 340"/>
          <p:cNvGrpSpPr/>
          <p:nvPr/>
        </p:nvGrpSpPr>
        <p:grpSpPr>
          <a:xfrm>
            <a:off x="7211160" y="5092560"/>
            <a:ext cx="524880" cy="556560"/>
            <a:chOff x="7211160" y="5092560"/>
            <a:chExt cx="524880" cy="556560"/>
          </a:xfrm>
        </p:grpSpPr>
        <p:pic>
          <p:nvPicPr>
            <p:cNvPr id="1510" name="Picture 341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7211160" y="5092560"/>
              <a:ext cx="524880" cy="55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1" name="Freeform 342"/>
            <p:cNvSpPr/>
            <p:nvPr/>
          </p:nvSpPr>
          <p:spPr>
            <a:xfrm flipH="1">
              <a:off x="7433640" y="5146200"/>
              <a:ext cx="254880" cy="2545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12" name="Group 343"/>
          <p:cNvGrpSpPr/>
          <p:nvPr/>
        </p:nvGrpSpPr>
        <p:grpSpPr>
          <a:xfrm>
            <a:off x="7734960" y="5081760"/>
            <a:ext cx="524880" cy="556560"/>
            <a:chOff x="7734960" y="5081760"/>
            <a:chExt cx="524880" cy="556560"/>
          </a:xfrm>
        </p:grpSpPr>
        <p:pic>
          <p:nvPicPr>
            <p:cNvPr id="1513" name="Picture 344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7734960" y="5081760"/>
              <a:ext cx="524880" cy="55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4" name="Freeform 345"/>
            <p:cNvSpPr/>
            <p:nvPr/>
          </p:nvSpPr>
          <p:spPr>
            <a:xfrm flipH="1">
              <a:off x="7957440" y="5135040"/>
              <a:ext cx="254880" cy="2545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5" name="Line 95"/>
          <p:cNvSpPr/>
          <p:nvPr/>
        </p:nvSpPr>
        <p:spPr>
          <a:xfrm>
            <a:off x="8221320" y="3466800"/>
            <a:ext cx="19080" cy="9892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16" name="Picture 254" descr=""/>
          <p:cNvPicPr/>
          <p:nvPr/>
        </p:nvPicPr>
        <p:blipFill>
          <a:blip r:embed="rId4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517" name="TextBox 25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nodeType="clickEffect" fill="hold">
                      <p:stCondLst>
                        <p:cond delay="0"/>
                      </p:stCondLst>
                      <p:childTnLst>
                        <p:par>
                          <p:cTn id="1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7" dur="10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00" dur="10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04" dur="10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07" dur="500"/>
                                        <p:tgtEl>
                                          <p:spTgt spid="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20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1" dur="10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4" dur="10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21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8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21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nodeType="clickEffect" fill="hold">
                      <p:stCondLst>
                        <p:cond delay="indefinite"/>
                      </p:stCondLst>
                      <p:childTnLst>
                        <p:par>
                          <p:cTn id="2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26"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Freeform 71"/>
          <p:cNvSpPr/>
          <p:nvPr/>
        </p:nvSpPr>
        <p:spPr>
          <a:xfrm>
            <a:off x="6562800" y="4392720"/>
            <a:ext cx="2964600" cy="1389960"/>
          </a:xfrm>
          <a:custGeom>
            <a:avLst/>
            <a:gdLst/>
            <a:ahLst/>
            <a:rect l="l" t="t" r="r" b="b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9" name="Line 77"/>
          <p:cNvSpPr/>
          <p:nvPr/>
        </p:nvSpPr>
        <p:spPr>
          <a:xfrm flipH="1">
            <a:off x="7011720" y="4701960"/>
            <a:ext cx="855720" cy="4320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0" name="Line 78"/>
          <p:cNvSpPr/>
          <p:nvPr/>
        </p:nvSpPr>
        <p:spPr>
          <a:xfrm flipH="1">
            <a:off x="7521480" y="4749480"/>
            <a:ext cx="563400" cy="3938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1" name="Line 79"/>
          <p:cNvSpPr/>
          <p:nvPr/>
        </p:nvSpPr>
        <p:spPr>
          <a:xfrm flipH="1">
            <a:off x="8059680" y="4755960"/>
            <a:ext cx="149040" cy="3826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2" name="Line 80"/>
          <p:cNvSpPr/>
          <p:nvPr/>
        </p:nvSpPr>
        <p:spPr>
          <a:xfrm>
            <a:off x="8426160" y="4735440"/>
            <a:ext cx="123840" cy="4125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3" name="Text Box 97"/>
          <p:cNvSpPr/>
          <p:nvPr/>
        </p:nvSpPr>
        <p:spPr>
          <a:xfrm>
            <a:off x="6498720" y="4280040"/>
            <a:ext cx="13806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institutional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network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24" name="Text Box 98"/>
          <p:cNvSpPr/>
          <p:nvPr/>
        </p:nvSpPr>
        <p:spPr>
          <a:xfrm>
            <a:off x="8561880" y="4660920"/>
            <a:ext cx="1362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 Gbps LAN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525" name="Group 120"/>
          <p:cNvGrpSpPr/>
          <p:nvPr/>
        </p:nvGrpSpPr>
        <p:grpSpPr>
          <a:xfrm>
            <a:off x="7785000" y="4460760"/>
            <a:ext cx="880560" cy="307440"/>
            <a:chOff x="7785000" y="4460760"/>
            <a:chExt cx="880560" cy="307440"/>
          </a:xfrm>
        </p:grpSpPr>
        <p:sp>
          <p:nvSpPr>
            <p:cNvPr id="1526" name="Oval 407"/>
            <p:cNvSpPr/>
            <p:nvPr/>
          </p:nvSpPr>
          <p:spPr>
            <a:xfrm>
              <a:off x="7786800" y="4595760"/>
              <a:ext cx="874080" cy="172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7" name="Rectangle 410"/>
            <p:cNvSpPr/>
            <p:nvPr/>
          </p:nvSpPr>
          <p:spPr>
            <a:xfrm>
              <a:off x="7786800" y="4578480"/>
              <a:ext cx="878760" cy="10404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8" name="Oval 411"/>
            <p:cNvSpPr/>
            <p:nvPr/>
          </p:nvSpPr>
          <p:spPr>
            <a:xfrm>
              <a:off x="7785000" y="4460760"/>
              <a:ext cx="874080" cy="20088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29" name="Group 124"/>
            <p:cNvGrpSpPr/>
            <p:nvPr/>
          </p:nvGrpSpPr>
          <p:grpSpPr>
            <a:xfrm>
              <a:off x="7962840" y="4511520"/>
              <a:ext cx="491400" cy="94680"/>
              <a:chOff x="7962840" y="4511520"/>
              <a:chExt cx="491400" cy="94680"/>
            </a:xfrm>
          </p:grpSpPr>
          <p:sp>
            <p:nvSpPr>
              <p:cNvPr id="1530" name="Freeform 125"/>
              <p:cNvSpPr/>
              <p:nvPr/>
            </p:nvSpPr>
            <p:spPr>
              <a:xfrm>
                <a:off x="7962840" y="4511520"/>
                <a:ext cx="491400" cy="94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1" name="Freeform 126"/>
              <p:cNvSpPr/>
              <p:nvPr/>
            </p:nvSpPr>
            <p:spPr>
              <a:xfrm>
                <a:off x="7985160" y="4511520"/>
                <a:ext cx="447120" cy="94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32" name="Line 127"/>
            <p:cNvSpPr/>
            <p:nvPr/>
          </p:nvSpPr>
          <p:spPr>
            <a:xfrm>
              <a:off x="7786440" y="4557600"/>
              <a:ext cx="360" cy="13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3" name="Line 128"/>
            <p:cNvSpPr/>
            <p:nvPr/>
          </p:nvSpPr>
          <p:spPr>
            <a:xfrm>
              <a:off x="8659800" y="4560840"/>
              <a:ext cx="360" cy="13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34" name="Group 172"/>
          <p:cNvGrpSpPr/>
          <p:nvPr/>
        </p:nvGrpSpPr>
        <p:grpSpPr>
          <a:xfrm>
            <a:off x="6699960" y="5070600"/>
            <a:ext cx="524880" cy="556560"/>
            <a:chOff x="6699960" y="5070600"/>
            <a:chExt cx="524880" cy="556560"/>
          </a:xfrm>
        </p:grpSpPr>
        <p:pic>
          <p:nvPicPr>
            <p:cNvPr id="1535" name="Picture 173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6699960" y="5070600"/>
              <a:ext cx="524880" cy="55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36" name="Freeform 174"/>
            <p:cNvSpPr/>
            <p:nvPr/>
          </p:nvSpPr>
          <p:spPr>
            <a:xfrm flipH="1">
              <a:off x="6922440" y="5123880"/>
              <a:ext cx="254880" cy="2545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37" name="Group 340"/>
          <p:cNvGrpSpPr/>
          <p:nvPr/>
        </p:nvGrpSpPr>
        <p:grpSpPr>
          <a:xfrm>
            <a:off x="7211160" y="5092560"/>
            <a:ext cx="524880" cy="556560"/>
            <a:chOff x="7211160" y="5092560"/>
            <a:chExt cx="524880" cy="556560"/>
          </a:xfrm>
        </p:grpSpPr>
        <p:pic>
          <p:nvPicPr>
            <p:cNvPr id="1538" name="Picture 341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7211160" y="5092560"/>
              <a:ext cx="524880" cy="55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39" name="Freeform 342"/>
            <p:cNvSpPr/>
            <p:nvPr/>
          </p:nvSpPr>
          <p:spPr>
            <a:xfrm flipH="1">
              <a:off x="7433640" y="5146200"/>
              <a:ext cx="254880" cy="2545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0" name="Group 343"/>
          <p:cNvGrpSpPr/>
          <p:nvPr/>
        </p:nvGrpSpPr>
        <p:grpSpPr>
          <a:xfrm>
            <a:off x="7734960" y="5081760"/>
            <a:ext cx="524880" cy="556560"/>
            <a:chOff x="7734960" y="5081760"/>
            <a:chExt cx="524880" cy="556560"/>
          </a:xfrm>
        </p:grpSpPr>
        <p:pic>
          <p:nvPicPr>
            <p:cNvPr id="1541" name="Picture 344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7734960" y="5081760"/>
              <a:ext cx="524880" cy="55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42" name="Freeform 345"/>
            <p:cNvSpPr/>
            <p:nvPr/>
          </p:nvSpPr>
          <p:spPr>
            <a:xfrm flipH="1">
              <a:off x="7957440" y="5135040"/>
              <a:ext cx="254880" cy="2545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43" name="PlaceHolder 1"/>
          <p:cNvSpPr>
            <a:spLocks noGrp="1"/>
          </p:cNvSpPr>
          <p:nvPr>
            <p:ph type="title"/>
          </p:nvPr>
        </p:nvSpPr>
        <p:spPr>
          <a:xfrm>
            <a:off x="1927080" y="270000"/>
            <a:ext cx="7771680" cy="66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00"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Caching Example: Install local Cache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44" name="Text Box 50"/>
          <p:cNvSpPr/>
          <p:nvPr/>
        </p:nvSpPr>
        <p:spPr>
          <a:xfrm>
            <a:off x="9281880" y="1824120"/>
            <a:ext cx="1022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origin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5" name="Line 95"/>
          <p:cNvSpPr/>
          <p:nvPr/>
        </p:nvSpPr>
        <p:spPr>
          <a:xfrm>
            <a:off x="8221320" y="3466800"/>
            <a:ext cx="360" cy="10620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6" name="Text Box 99"/>
          <p:cNvSpPr/>
          <p:nvPr/>
        </p:nvSpPr>
        <p:spPr>
          <a:xfrm>
            <a:off x="8169840" y="3656160"/>
            <a:ext cx="12967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1.54 Mbps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access link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547" name="Group 308"/>
          <p:cNvGrpSpPr/>
          <p:nvPr/>
        </p:nvGrpSpPr>
        <p:grpSpPr>
          <a:xfrm>
            <a:off x="8350200" y="4941720"/>
            <a:ext cx="1933200" cy="806760"/>
            <a:chOff x="8350200" y="4941720"/>
            <a:chExt cx="1933200" cy="806760"/>
          </a:xfrm>
        </p:grpSpPr>
        <p:sp>
          <p:nvSpPr>
            <p:cNvPr id="1548" name="Rectangle 307"/>
            <p:cNvSpPr/>
            <p:nvPr/>
          </p:nvSpPr>
          <p:spPr>
            <a:xfrm>
              <a:off x="8350200" y="4941720"/>
              <a:ext cx="521640" cy="750240"/>
            </a:xfrm>
            <a:prstGeom prst="rect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9" name="Text Box 97"/>
            <p:cNvSpPr/>
            <p:nvPr/>
          </p:nvSpPr>
          <p:spPr>
            <a:xfrm>
              <a:off x="8823600" y="5110200"/>
              <a:ext cx="14598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90000"/>
                </a:lnSpc>
                <a:buNone/>
              </a:pPr>
              <a:r>
                <a:rPr b="0" lang="en-US" sz="20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local web </a:t>
              </a:r>
              <a:endParaRPr b="0" lang="en-US" sz="20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buNone/>
              </a:pPr>
              <a:r>
                <a:rPr b="0" lang="en-US" sz="20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cache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1550" name="Rectangle 4"/>
          <p:cNvSpPr/>
          <p:nvPr/>
        </p:nvSpPr>
        <p:spPr>
          <a:xfrm>
            <a:off x="1924200" y="1103400"/>
            <a:ext cx="4369680" cy="46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assumptions: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avg object size: 100K bits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avg request rate from browsers to origin servers:15/sec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avg data rate to browsers: 1.50 Mbps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RTT from institutional router to any origin server: 2 sec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access link rate: 1.54 Mbps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1080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consequences: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LAN utilization: 15%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access link utilization = 100%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total delay   = Internet delay + access delay + LAN delay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=  2 sec + minutes + usecs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51" name="Freeform 82"/>
          <p:cNvSpPr/>
          <p:nvPr/>
        </p:nvSpPr>
        <p:spPr>
          <a:xfrm>
            <a:off x="2189160" y="5243760"/>
            <a:ext cx="3972960" cy="609840"/>
          </a:xfrm>
          <a:custGeom>
            <a:avLst/>
            <a:gdLst/>
            <a:ahLst/>
            <a:rect l="l" t="t" r="r" b="b"/>
            <a:pathLst>
              <a:path w="2503" h="733">
                <a:moveTo>
                  <a:pt x="1481" y="0"/>
                </a:moveTo>
                <a:lnTo>
                  <a:pt x="1481" y="198"/>
                </a:lnTo>
                <a:lnTo>
                  <a:pt x="953" y="198"/>
                </a:lnTo>
                <a:lnTo>
                  <a:pt x="953" y="370"/>
                </a:lnTo>
                <a:lnTo>
                  <a:pt x="0" y="370"/>
                </a:lnTo>
                <a:lnTo>
                  <a:pt x="14" y="733"/>
                </a:lnTo>
                <a:lnTo>
                  <a:pt x="2503" y="713"/>
                </a:lnTo>
                <a:lnTo>
                  <a:pt x="2455" y="6"/>
                </a:lnTo>
                <a:lnTo>
                  <a:pt x="148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2" name="Text Box 76"/>
          <p:cNvSpPr/>
          <p:nvPr/>
        </p:nvSpPr>
        <p:spPr>
          <a:xfrm>
            <a:off x="1924200" y="5377320"/>
            <a:ext cx="4110480" cy="67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How to compute link </a:t>
            </a:r>
            <a:endParaRPr b="0" lang="en-US" sz="2400" spc="-1" strike="noStrike">
              <a:latin typeface="Arial"/>
            </a:endParaRPr>
          </a:p>
          <a:p>
            <a:pPr marL="343080" indent="-34308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utilization, delay?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53" name="Text Box 83"/>
          <p:cNvSpPr/>
          <p:nvPr/>
        </p:nvSpPr>
        <p:spPr>
          <a:xfrm>
            <a:off x="1562760" y="6051600"/>
            <a:ext cx="4761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Cost: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web cache (cheap!)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54" name="Line 2"/>
          <p:cNvSpPr/>
          <p:nvPr/>
        </p:nvSpPr>
        <p:spPr>
          <a:xfrm>
            <a:off x="6897600" y="2409480"/>
            <a:ext cx="285480" cy="11448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5" name="Line 51"/>
          <p:cNvSpPr/>
          <p:nvPr/>
        </p:nvSpPr>
        <p:spPr>
          <a:xfrm>
            <a:off x="7707240" y="2028600"/>
            <a:ext cx="66600" cy="27612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6" name="Line 52"/>
          <p:cNvSpPr/>
          <p:nvPr/>
        </p:nvSpPr>
        <p:spPr>
          <a:xfrm flipH="1">
            <a:off x="8335800" y="2066760"/>
            <a:ext cx="9360" cy="23796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7" name="Line 53"/>
          <p:cNvSpPr/>
          <p:nvPr/>
        </p:nvSpPr>
        <p:spPr>
          <a:xfrm flipH="1">
            <a:off x="8793000" y="2228760"/>
            <a:ext cx="133200" cy="20952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8" name="Line 54"/>
          <p:cNvSpPr/>
          <p:nvPr/>
        </p:nvSpPr>
        <p:spPr>
          <a:xfrm flipH="1">
            <a:off x="8955000" y="2990520"/>
            <a:ext cx="247680" cy="36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9" name="Freeform 55"/>
          <p:cNvSpPr/>
          <p:nvPr/>
        </p:nvSpPr>
        <p:spPr>
          <a:xfrm>
            <a:off x="6981840" y="2022480"/>
            <a:ext cx="2174040" cy="1580400"/>
          </a:xfrm>
          <a:custGeom>
            <a:avLst/>
            <a:gdLst/>
            <a:ahLst/>
            <a:rect l="l" t="t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0" name="Text Box 70"/>
          <p:cNvSpPr/>
          <p:nvPr/>
        </p:nvSpPr>
        <p:spPr>
          <a:xfrm>
            <a:off x="7630560" y="2354400"/>
            <a:ext cx="10468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public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 </a:t>
            </a: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Internet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561" name="Group 91"/>
          <p:cNvGrpSpPr/>
          <p:nvPr/>
        </p:nvGrpSpPr>
        <p:grpSpPr>
          <a:xfrm>
            <a:off x="7805880" y="3165480"/>
            <a:ext cx="880200" cy="307440"/>
            <a:chOff x="7805880" y="3165480"/>
            <a:chExt cx="880200" cy="307440"/>
          </a:xfrm>
        </p:grpSpPr>
        <p:sp>
          <p:nvSpPr>
            <p:cNvPr id="1562" name="Oval 407"/>
            <p:cNvSpPr/>
            <p:nvPr/>
          </p:nvSpPr>
          <p:spPr>
            <a:xfrm>
              <a:off x="7807320" y="3300480"/>
              <a:ext cx="874080" cy="172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3" name="Rectangle 410"/>
            <p:cNvSpPr/>
            <p:nvPr/>
          </p:nvSpPr>
          <p:spPr>
            <a:xfrm>
              <a:off x="7807320" y="3282840"/>
              <a:ext cx="878760" cy="10404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Oval 411"/>
            <p:cNvSpPr/>
            <p:nvPr/>
          </p:nvSpPr>
          <p:spPr>
            <a:xfrm>
              <a:off x="7805880" y="3165480"/>
              <a:ext cx="874080" cy="20088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65" name="Group 95"/>
            <p:cNvGrpSpPr/>
            <p:nvPr/>
          </p:nvGrpSpPr>
          <p:grpSpPr>
            <a:xfrm>
              <a:off x="7983360" y="3216240"/>
              <a:ext cx="491400" cy="94680"/>
              <a:chOff x="7983360" y="3216240"/>
              <a:chExt cx="491400" cy="94680"/>
            </a:xfrm>
          </p:grpSpPr>
          <p:sp>
            <p:nvSpPr>
              <p:cNvPr id="1566" name="Freeform 96"/>
              <p:cNvSpPr/>
              <p:nvPr/>
            </p:nvSpPr>
            <p:spPr>
              <a:xfrm>
                <a:off x="7983360" y="3216240"/>
                <a:ext cx="491400" cy="94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7" name="Freeform 97"/>
              <p:cNvSpPr/>
              <p:nvPr/>
            </p:nvSpPr>
            <p:spPr>
              <a:xfrm>
                <a:off x="8005680" y="3216240"/>
                <a:ext cx="447120" cy="94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68" name="Line 98"/>
            <p:cNvSpPr/>
            <p:nvPr/>
          </p:nvSpPr>
          <p:spPr>
            <a:xfrm>
              <a:off x="7807320" y="3261960"/>
              <a:ext cx="360" cy="133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Line 99"/>
            <p:cNvSpPr/>
            <p:nvPr/>
          </p:nvSpPr>
          <p:spPr>
            <a:xfrm>
              <a:off x="8680320" y="3265200"/>
              <a:ext cx="360" cy="133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0" name="Group 100"/>
          <p:cNvGrpSpPr/>
          <p:nvPr/>
        </p:nvGrpSpPr>
        <p:grpSpPr>
          <a:xfrm>
            <a:off x="6550200" y="1957320"/>
            <a:ext cx="376920" cy="575640"/>
            <a:chOff x="6550200" y="1957320"/>
            <a:chExt cx="376920" cy="575640"/>
          </a:xfrm>
        </p:grpSpPr>
        <p:sp>
          <p:nvSpPr>
            <p:cNvPr id="1571" name="Freeform 101"/>
            <p:cNvSpPr/>
            <p:nvPr/>
          </p:nvSpPr>
          <p:spPr>
            <a:xfrm>
              <a:off x="6849000" y="195840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Rectangle 102"/>
            <p:cNvSpPr/>
            <p:nvPr/>
          </p:nvSpPr>
          <p:spPr>
            <a:xfrm>
              <a:off x="6567480" y="195732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Freeform 103"/>
            <p:cNvSpPr/>
            <p:nvPr/>
          </p:nvSpPr>
          <p:spPr>
            <a:xfrm>
              <a:off x="6863040" y="199116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4" name="Freeform 104"/>
            <p:cNvSpPr/>
            <p:nvPr/>
          </p:nvSpPr>
          <p:spPr>
            <a:xfrm>
              <a:off x="6853320" y="224856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Rectangle 105"/>
            <p:cNvSpPr/>
            <p:nvPr/>
          </p:nvSpPr>
          <p:spPr>
            <a:xfrm>
              <a:off x="6569280" y="202104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76" name="Group 106"/>
            <p:cNvGrpSpPr/>
            <p:nvPr/>
          </p:nvGrpSpPr>
          <p:grpSpPr>
            <a:xfrm>
              <a:off x="6711840" y="2014560"/>
              <a:ext cx="153360" cy="34200"/>
              <a:chOff x="6711840" y="2014560"/>
              <a:chExt cx="153360" cy="34200"/>
            </a:xfrm>
          </p:grpSpPr>
          <p:sp>
            <p:nvSpPr>
              <p:cNvPr id="1577" name="AutoShape 107"/>
              <p:cNvSpPr/>
              <p:nvPr/>
            </p:nvSpPr>
            <p:spPr>
              <a:xfrm>
                <a:off x="6711840" y="201456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8" name="AutoShape 108"/>
              <p:cNvSpPr/>
              <p:nvPr/>
            </p:nvSpPr>
            <p:spPr>
              <a:xfrm>
                <a:off x="6715080" y="201924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79" name="Rectangle 109"/>
            <p:cNvSpPr/>
            <p:nvPr/>
          </p:nvSpPr>
          <p:spPr>
            <a:xfrm>
              <a:off x="6572160" y="209844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80" name="Group 110"/>
            <p:cNvGrpSpPr/>
            <p:nvPr/>
          </p:nvGrpSpPr>
          <p:grpSpPr>
            <a:xfrm>
              <a:off x="6710400" y="2094120"/>
              <a:ext cx="153360" cy="30960"/>
              <a:chOff x="6710400" y="2094120"/>
              <a:chExt cx="153360" cy="30960"/>
            </a:xfrm>
          </p:grpSpPr>
          <p:sp>
            <p:nvSpPr>
              <p:cNvPr id="1581" name="AutoShape 111"/>
              <p:cNvSpPr/>
              <p:nvPr/>
            </p:nvSpPr>
            <p:spPr>
              <a:xfrm>
                <a:off x="6710400" y="209412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2" name="AutoShape 112"/>
              <p:cNvSpPr/>
              <p:nvPr/>
            </p:nvSpPr>
            <p:spPr>
              <a:xfrm>
                <a:off x="6713640" y="209700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83" name="Rectangle 113"/>
            <p:cNvSpPr/>
            <p:nvPr/>
          </p:nvSpPr>
          <p:spPr>
            <a:xfrm>
              <a:off x="6570720" y="218124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4" name="Rectangle 114"/>
            <p:cNvSpPr/>
            <p:nvPr/>
          </p:nvSpPr>
          <p:spPr>
            <a:xfrm>
              <a:off x="6573960" y="225288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85" name="Group 115"/>
            <p:cNvGrpSpPr/>
            <p:nvPr/>
          </p:nvGrpSpPr>
          <p:grpSpPr>
            <a:xfrm>
              <a:off x="6707160" y="2246400"/>
              <a:ext cx="154800" cy="34200"/>
              <a:chOff x="6707160" y="2246400"/>
              <a:chExt cx="154800" cy="34200"/>
            </a:xfrm>
          </p:grpSpPr>
          <p:sp>
            <p:nvSpPr>
              <p:cNvPr id="1586" name="AutoShape 116"/>
              <p:cNvSpPr/>
              <p:nvPr/>
            </p:nvSpPr>
            <p:spPr>
              <a:xfrm>
                <a:off x="6707160" y="224640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7" name="AutoShape 117"/>
              <p:cNvSpPr/>
              <p:nvPr/>
            </p:nvSpPr>
            <p:spPr>
              <a:xfrm>
                <a:off x="6710400" y="225108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88" name="Freeform 118"/>
            <p:cNvSpPr/>
            <p:nvPr/>
          </p:nvSpPr>
          <p:spPr>
            <a:xfrm>
              <a:off x="6854400" y="217980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89" name="Group 119"/>
            <p:cNvGrpSpPr/>
            <p:nvPr/>
          </p:nvGrpSpPr>
          <p:grpSpPr>
            <a:xfrm>
              <a:off x="6708960" y="2173320"/>
              <a:ext cx="153000" cy="32760"/>
              <a:chOff x="6708960" y="2173320"/>
              <a:chExt cx="153000" cy="32760"/>
            </a:xfrm>
          </p:grpSpPr>
          <p:sp>
            <p:nvSpPr>
              <p:cNvPr id="1590" name="AutoShape 120"/>
              <p:cNvSpPr/>
              <p:nvPr/>
            </p:nvSpPr>
            <p:spPr>
              <a:xfrm>
                <a:off x="6708960" y="217332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1" name="AutoShape 121"/>
              <p:cNvSpPr/>
              <p:nvPr/>
            </p:nvSpPr>
            <p:spPr>
              <a:xfrm>
                <a:off x="6712200" y="217656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92" name="Rectangle 122"/>
            <p:cNvSpPr/>
            <p:nvPr/>
          </p:nvSpPr>
          <p:spPr>
            <a:xfrm>
              <a:off x="6843960" y="195732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3" name="Freeform 123"/>
            <p:cNvSpPr/>
            <p:nvPr/>
          </p:nvSpPr>
          <p:spPr>
            <a:xfrm>
              <a:off x="6860880" y="209628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4" name="Freeform 124"/>
            <p:cNvSpPr/>
            <p:nvPr/>
          </p:nvSpPr>
          <p:spPr>
            <a:xfrm>
              <a:off x="6861600" y="201780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5" name="Oval 125"/>
            <p:cNvSpPr/>
            <p:nvPr/>
          </p:nvSpPr>
          <p:spPr>
            <a:xfrm>
              <a:off x="6915240" y="248292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6" name="Freeform 126"/>
            <p:cNvSpPr/>
            <p:nvPr/>
          </p:nvSpPr>
          <p:spPr>
            <a:xfrm>
              <a:off x="6858000" y="248292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7" name="AutoShape 127"/>
            <p:cNvSpPr/>
            <p:nvPr/>
          </p:nvSpPr>
          <p:spPr>
            <a:xfrm>
              <a:off x="6550200" y="249876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8" name="AutoShape 128"/>
            <p:cNvSpPr/>
            <p:nvPr/>
          </p:nvSpPr>
          <p:spPr>
            <a:xfrm>
              <a:off x="6567480" y="250668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9" name="Oval 129"/>
            <p:cNvSpPr/>
            <p:nvPr/>
          </p:nvSpPr>
          <p:spPr>
            <a:xfrm>
              <a:off x="6594480" y="242748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0" name="Oval 130"/>
            <p:cNvSpPr/>
            <p:nvPr/>
          </p:nvSpPr>
          <p:spPr>
            <a:xfrm>
              <a:off x="6642000" y="242748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1" name="Oval 131"/>
            <p:cNvSpPr/>
            <p:nvPr/>
          </p:nvSpPr>
          <p:spPr>
            <a:xfrm>
              <a:off x="6688080" y="242748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2" name="Rectangle 132"/>
            <p:cNvSpPr/>
            <p:nvPr/>
          </p:nvSpPr>
          <p:spPr>
            <a:xfrm>
              <a:off x="6794640" y="229572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03" name="Group 133"/>
          <p:cNvGrpSpPr/>
          <p:nvPr/>
        </p:nvGrpSpPr>
        <p:grpSpPr>
          <a:xfrm>
            <a:off x="7464600" y="1479600"/>
            <a:ext cx="376920" cy="575640"/>
            <a:chOff x="7464600" y="1479600"/>
            <a:chExt cx="376920" cy="575640"/>
          </a:xfrm>
        </p:grpSpPr>
        <p:sp>
          <p:nvSpPr>
            <p:cNvPr id="1604" name="Freeform 134"/>
            <p:cNvSpPr/>
            <p:nvPr/>
          </p:nvSpPr>
          <p:spPr>
            <a:xfrm>
              <a:off x="7763400" y="148068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5" name="Rectangle 135"/>
            <p:cNvSpPr/>
            <p:nvPr/>
          </p:nvSpPr>
          <p:spPr>
            <a:xfrm>
              <a:off x="7481880" y="147960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6" name="Freeform 136"/>
            <p:cNvSpPr/>
            <p:nvPr/>
          </p:nvSpPr>
          <p:spPr>
            <a:xfrm>
              <a:off x="7777440" y="151344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7" name="Freeform 137"/>
            <p:cNvSpPr/>
            <p:nvPr/>
          </p:nvSpPr>
          <p:spPr>
            <a:xfrm>
              <a:off x="7767720" y="177084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8" name="Rectangle 138"/>
            <p:cNvSpPr/>
            <p:nvPr/>
          </p:nvSpPr>
          <p:spPr>
            <a:xfrm>
              <a:off x="7483680" y="154296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09" name="Group 139"/>
            <p:cNvGrpSpPr/>
            <p:nvPr/>
          </p:nvGrpSpPr>
          <p:grpSpPr>
            <a:xfrm>
              <a:off x="7626240" y="1536840"/>
              <a:ext cx="153360" cy="34200"/>
              <a:chOff x="7626240" y="1536840"/>
              <a:chExt cx="153360" cy="34200"/>
            </a:xfrm>
          </p:grpSpPr>
          <p:sp>
            <p:nvSpPr>
              <p:cNvPr id="1610" name="AutoShape 140"/>
              <p:cNvSpPr/>
              <p:nvPr/>
            </p:nvSpPr>
            <p:spPr>
              <a:xfrm>
                <a:off x="7626240" y="153684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1" name="AutoShape 141"/>
              <p:cNvSpPr/>
              <p:nvPr/>
            </p:nvSpPr>
            <p:spPr>
              <a:xfrm>
                <a:off x="7629480" y="154152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12" name="Rectangle 142"/>
            <p:cNvSpPr/>
            <p:nvPr/>
          </p:nvSpPr>
          <p:spPr>
            <a:xfrm>
              <a:off x="7486560" y="162072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13" name="Group 143"/>
            <p:cNvGrpSpPr/>
            <p:nvPr/>
          </p:nvGrpSpPr>
          <p:grpSpPr>
            <a:xfrm>
              <a:off x="7624800" y="1616040"/>
              <a:ext cx="153360" cy="30960"/>
              <a:chOff x="7624800" y="1616040"/>
              <a:chExt cx="153360" cy="30960"/>
            </a:xfrm>
          </p:grpSpPr>
          <p:sp>
            <p:nvSpPr>
              <p:cNvPr id="1614" name="AutoShape 144"/>
              <p:cNvSpPr/>
              <p:nvPr/>
            </p:nvSpPr>
            <p:spPr>
              <a:xfrm>
                <a:off x="7624800" y="161604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5" name="AutoShape 145"/>
              <p:cNvSpPr/>
              <p:nvPr/>
            </p:nvSpPr>
            <p:spPr>
              <a:xfrm>
                <a:off x="7628040" y="161928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16" name="Rectangle 146"/>
            <p:cNvSpPr/>
            <p:nvPr/>
          </p:nvSpPr>
          <p:spPr>
            <a:xfrm>
              <a:off x="7485120" y="170352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7" name="Rectangle 147"/>
            <p:cNvSpPr/>
            <p:nvPr/>
          </p:nvSpPr>
          <p:spPr>
            <a:xfrm>
              <a:off x="7488360" y="177480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18" name="Group 148"/>
            <p:cNvGrpSpPr/>
            <p:nvPr/>
          </p:nvGrpSpPr>
          <p:grpSpPr>
            <a:xfrm>
              <a:off x="7621560" y="1768320"/>
              <a:ext cx="154800" cy="34200"/>
              <a:chOff x="7621560" y="1768320"/>
              <a:chExt cx="154800" cy="34200"/>
            </a:xfrm>
          </p:grpSpPr>
          <p:sp>
            <p:nvSpPr>
              <p:cNvPr id="1619" name="AutoShape 149"/>
              <p:cNvSpPr/>
              <p:nvPr/>
            </p:nvSpPr>
            <p:spPr>
              <a:xfrm>
                <a:off x="7621560" y="176832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0" name="AutoShape 150"/>
              <p:cNvSpPr/>
              <p:nvPr/>
            </p:nvSpPr>
            <p:spPr>
              <a:xfrm>
                <a:off x="7624800" y="177300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21" name="Freeform 151"/>
            <p:cNvSpPr/>
            <p:nvPr/>
          </p:nvSpPr>
          <p:spPr>
            <a:xfrm>
              <a:off x="7768800" y="170208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22" name="Group 152"/>
            <p:cNvGrpSpPr/>
            <p:nvPr/>
          </p:nvGrpSpPr>
          <p:grpSpPr>
            <a:xfrm>
              <a:off x="7623360" y="1695600"/>
              <a:ext cx="153000" cy="32760"/>
              <a:chOff x="7623360" y="1695600"/>
              <a:chExt cx="153000" cy="32760"/>
            </a:xfrm>
          </p:grpSpPr>
          <p:sp>
            <p:nvSpPr>
              <p:cNvPr id="1623" name="AutoShape 153"/>
              <p:cNvSpPr/>
              <p:nvPr/>
            </p:nvSpPr>
            <p:spPr>
              <a:xfrm>
                <a:off x="7623360" y="169560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4" name="AutoShape 154"/>
              <p:cNvSpPr/>
              <p:nvPr/>
            </p:nvSpPr>
            <p:spPr>
              <a:xfrm>
                <a:off x="7626600" y="169848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25" name="Rectangle 155"/>
            <p:cNvSpPr/>
            <p:nvPr/>
          </p:nvSpPr>
          <p:spPr>
            <a:xfrm>
              <a:off x="7758360" y="147960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6" name="Freeform 156"/>
            <p:cNvSpPr/>
            <p:nvPr/>
          </p:nvSpPr>
          <p:spPr>
            <a:xfrm>
              <a:off x="7775280" y="161856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7" name="Freeform 157"/>
            <p:cNvSpPr/>
            <p:nvPr/>
          </p:nvSpPr>
          <p:spPr>
            <a:xfrm>
              <a:off x="7776000" y="154008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8" name="Oval 158"/>
            <p:cNvSpPr/>
            <p:nvPr/>
          </p:nvSpPr>
          <p:spPr>
            <a:xfrm>
              <a:off x="7829640" y="200520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9" name="Freeform 159"/>
            <p:cNvSpPr/>
            <p:nvPr/>
          </p:nvSpPr>
          <p:spPr>
            <a:xfrm>
              <a:off x="7772400" y="200520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0" name="AutoShape 160"/>
            <p:cNvSpPr/>
            <p:nvPr/>
          </p:nvSpPr>
          <p:spPr>
            <a:xfrm>
              <a:off x="7464600" y="202104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1" name="AutoShape 161"/>
            <p:cNvSpPr/>
            <p:nvPr/>
          </p:nvSpPr>
          <p:spPr>
            <a:xfrm>
              <a:off x="7481880" y="202896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2" name="Oval 162"/>
            <p:cNvSpPr/>
            <p:nvPr/>
          </p:nvSpPr>
          <p:spPr>
            <a:xfrm>
              <a:off x="7508880" y="194940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3" name="Oval 163"/>
            <p:cNvSpPr/>
            <p:nvPr/>
          </p:nvSpPr>
          <p:spPr>
            <a:xfrm>
              <a:off x="7556400" y="194940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4" name="Oval 164"/>
            <p:cNvSpPr/>
            <p:nvPr/>
          </p:nvSpPr>
          <p:spPr>
            <a:xfrm>
              <a:off x="7602480" y="194940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5" name="Rectangle 165"/>
            <p:cNvSpPr/>
            <p:nvPr/>
          </p:nvSpPr>
          <p:spPr>
            <a:xfrm>
              <a:off x="7709040" y="181764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36" name="Group 166"/>
          <p:cNvGrpSpPr/>
          <p:nvPr/>
        </p:nvGrpSpPr>
        <p:grpSpPr>
          <a:xfrm>
            <a:off x="8217000" y="1511280"/>
            <a:ext cx="376920" cy="575640"/>
            <a:chOff x="8217000" y="1511280"/>
            <a:chExt cx="376920" cy="575640"/>
          </a:xfrm>
        </p:grpSpPr>
        <p:sp>
          <p:nvSpPr>
            <p:cNvPr id="1637" name="Freeform 167"/>
            <p:cNvSpPr/>
            <p:nvPr/>
          </p:nvSpPr>
          <p:spPr>
            <a:xfrm>
              <a:off x="8515800" y="151236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8" name="Rectangle 168"/>
            <p:cNvSpPr/>
            <p:nvPr/>
          </p:nvSpPr>
          <p:spPr>
            <a:xfrm>
              <a:off x="8234280" y="151128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9" name="Freeform 169"/>
            <p:cNvSpPr/>
            <p:nvPr/>
          </p:nvSpPr>
          <p:spPr>
            <a:xfrm>
              <a:off x="8530200" y="154512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0" name="Freeform 170"/>
            <p:cNvSpPr/>
            <p:nvPr/>
          </p:nvSpPr>
          <p:spPr>
            <a:xfrm>
              <a:off x="8520120" y="180252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1" name="Rectangle 171"/>
            <p:cNvSpPr/>
            <p:nvPr/>
          </p:nvSpPr>
          <p:spPr>
            <a:xfrm>
              <a:off x="8236080" y="157464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42" name="Group 172"/>
            <p:cNvGrpSpPr/>
            <p:nvPr/>
          </p:nvGrpSpPr>
          <p:grpSpPr>
            <a:xfrm>
              <a:off x="8378640" y="1568520"/>
              <a:ext cx="153360" cy="34200"/>
              <a:chOff x="8378640" y="1568520"/>
              <a:chExt cx="153360" cy="34200"/>
            </a:xfrm>
          </p:grpSpPr>
          <p:sp>
            <p:nvSpPr>
              <p:cNvPr id="1643" name="AutoShape 173"/>
              <p:cNvSpPr/>
              <p:nvPr/>
            </p:nvSpPr>
            <p:spPr>
              <a:xfrm>
                <a:off x="8378640" y="156852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4" name="AutoShape 174"/>
              <p:cNvSpPr/>
              <p:nvPr/>
            </p:nvSpPr>
            <p:spPr>
              <a:xfrm>
                <a:off x="8381880" y="157320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45" name="Rectangle 175"/>
            <p:cNvSpPr/>
            <p:nvPr/>
          </p:nvSpPr>
          <p:spPr>
            <a:xfrm>
              <a:off x="8239320" y="165240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46" name="Group 176"/>
            <p:cNvGrpSpPr/>
            <p:nvPr/>
          </p:nvGrpSpPr>
          <p:grpSpPr>
            <a:xfrm>
              <a:off x="8377200" y="1647720"/>
              <a:ext cx="153360" cy="30960"/>
              <a:chOff x="8377200" y="1647720"/>
              <a:chExt cx="153360" cy="30960"/>
            </a:xfrm>
          </p:grpSpPr>
          <p:sp>
            <p:nvSpPr>
              <p:cNvPr id="1647" name="AutoShape 177"/>
              <p:cNvSpPr/>
              <p:nvPr/>
            </p:nvSpPr>
            <p:spPr>
              <a:xfrm>
                <a:off x="8377200" y="164772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8" name="AutoShape 178"/>
              <p:cNvSpPr/>
              <p:nvPr/>
            </p:nvSpPr>
            <p:spPr>
              <a:xfrm>
                <a:off x="8380440" y="165096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49" name="Rectangle 179"/>
            <p:cNvSpPr/>
            <p:nvPr/>
          </p:nvSpPr>
          <p:spPr>
            <a:xfrm>
              <a:off x="8237520" y="173520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0" name="Rectangle 180"/>
            <p:cNvSpPr/>
            <p:nvPr/>
          </p:nvSpPr>
          <p:spPr>
            <a:xfrm>
              <a:off x="8240760" y="180648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51" name="Group 181"/>
            <p:cNvGrpSpPr/>
            <p:nvPr/>
          </p:nvGrpSpPr>
          <p:grpSpPr>
            <a:xfrm>
              <a:off x="8373960" y="1800360"/>
              <a:ext cx="154800" cy="34200"/>
              <a:chOff x="8373960" y="1800360"/>
              <a:chExt cx="154800" cy="34200"/>
            </a:xfrm>
          </p:grpSpPr>
          <p:sp>
            <p:nvSpPr>
              <p:cNvPr id="1652" name="AutoShape 182"/>
              <p:cNvSpPr/>
              <p:nvPr/>
            </p:nvSpPr>
            <p:spPr>
              <a:xfrm>
                <a:off x="8373960" y="180036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3" name="AutoShape 183"/>
              <p:cNvSpPr/>
              <p:nvPr/>
            </p:nvSpPr>
            <p:spPr>
              <a:xfrm>
                <a:off x="8377200" y="180504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54" name="Freeform 184"/>
            <p:cNvSpPr/>
            <p:nvPr/>
          </p:nvSpPr>
          <p:spPr>
            <a:xfrm>
              <a:off x="8521200" y="173376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55" name="Group 185"/>
            <p:cNvGrpSpPr/>
            <p:nvPr/>
          </p:nvGrpSpPr>
          <p:grpSpPr>
            <a:xfrm>
              <a:off x="8375760" y="1727280"/>
              <a:ext cx="153000" cy="32760"/>
              <a:chOff x="8375760" y="1727280"/>
              <a:chExt cx="153000" cy="32760"/>
            </a:xfrm>
          </p:grpSpPr>
          <p:sp>
            <p:nvSpPr>
              <p:cNvPr id="1656" name="AutoShape 186"/>
              <p:cNvSpPr/>
              <p:nvPr/>
            </p:nvSpPr>
            <p:spPr>
              <a:xfrm>
                <a:off x="8375760" y="172728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7" name="AutoShape 187"/>
              <p:cNvSpPr/>
              <p:nvPr/>
            </p:nvSpPr>
            <p:spPr>
              <a:xfrm>
                <a:off x="8379000" y="173052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58" name="Rectangle 188"/>
            <p:cNvSpPr/>
            <p:nvPr/>
          </p:nvSpPr>
          <p:spPr>
            <a:xfrm>
              <a:off x="8510760" y="151128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9" name="Freeform 189"/>
            <p:cNvSpPr/>
            <p:nvPr/>
          </p:nvSpPr>
          <p:spPr>
            <a:xfrm>
              <a:off x="8527680" y="165024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0" name="Freeform 190"/>
            <p:cNvSpPr/>
            <p:nvPr/>
          </p:nvSpPr>
          <p:spPr>
            <a:xfrm>
              <a:off x="8528400" y="157176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1" name="Oval 191"/>
            <p:cNvSpPr/>
            <p:nvPr/>
          </p:nvSpPr>
          <p:spPr>
            <a:xfrm>
              <a:off x="8582040" y="203688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2" name="Freeform 192"/>
            <p:cNvSpPr/>
            <p:nvPr/>
          </p:nvSpPr>
          <p:spPr>
            <a:xfrm>
              <a:off x="8525160" y="203688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3" name="AutoShape 193"/>
            <p:cNvSpPr/>
            <p:nvPr/>
          </p:nvSpPr>
          <p:spPr>
            <a:xfrm>
              <a:off x="8217000" y="205272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4" name="AutoShape 194"/>
            <p:cNvSpPr/>
            <p:nvPr/>
          </p:nvSpPr>
          <p:spPr>
            <a:xfrm>
              <a:off x="8234280" y="206064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5" name="Oval 195"/>
            <p:cNvSpPr/>
            <p:nvPr/>
          </p:nvSpPr>
          <p:spPr>
            <a:xfrm>
              <a:off x="8261280" y="198108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6" name="Oval 196"/>
            <p:cNvSpPr/>
            <p:nvPr/>
          </p:nvSpPr>
          <p:spPr>
            <a:xfrm>
              <a:off x="8308800" y="198108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7" name="Oval 197"/>
            <p:cNvSpPr/>
            <p:nvPr/>
          </p:nvSpPr>
          <p:spPr>
            <a:xfrm>
              <a:off x="8354880" y="198108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8" name="Rectangle 198"/>
            <p:cNvSpPr/>
            <p:nvPr/>
          </p:nvSpPr>
          <p:spPr>
            <a:xfrm>
              <a:off x="8461440" y="184932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69" name="Group 199"/>
          <p:cNvGrpSpPr/>
          <p:nvPr/>
        </p:nvGrpSpPr>
        <p:grpSpPr>
          <a:xfrm>
            <a:off x="8826480" y="1663560"/>
            <a:ext cx="376920" cy="575640"/>
            <a:chOff x="8826480" y="1663560"/>
            <a:chExt cx="376920" cy="575640"/>
          </a:xfrm>
        </p:grpSpPr>
        <p:sp>
          <p:nvSpPr>
            <p:cNvPr id="1670" name="Freeform 200"/>
            <p:cNvSpPr/>
            <p:nvPr/>
          </p:nvSpPr>
          <p:spPr>
            <a:xfrm>
              <a:off x="9125640" y="166464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1" name="Rectangle 201"/>
            <p:cNvSpPr/>
            <p:nvPr/>
          </p:nvSpPr>
          <p:spPr>
            <a:xfrm>
              <a:off x="8844120" y="166356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2" name="Freeform 202"/>
            <p:cNvSpPr/>
            <p:nvPr/>
          </p:nvSpPr>
          <p:spPr>
            <a:xfrm>
              <a:off x="9139680" y="169776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3" name="Freeform 203"/>
            <p:cNvSpPr/>
            <p:nvPr/>
          </p:nvSpPr>
          <p:spPr>
            <a:xfrm>
              <a:off x="9129960" y="195480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4" name="Rectangle 204"/>
            <p:cNvSpPr/>
            <p:nvPr/>
          </p:nvSpPr>
          <p:spPr>
            <a:xfrm>
              <a:off x="8845560" y="172728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75" name="Group 205"/>
            <p:cNvGrpSpPr/>
            <p:nvPr/>
          </p:nvGrpSpPr>
          <p:grpSpPr>
            <a:xfrm>
              <a:off x="8988480" y="1720800"/>
              <a:ext cx="153360" cy="34200"/>
              <a:chOff x="8988480" y="1720800"/>
              <a:chExt cx="153360" cy="34200"/>
            </a:xfrm>
          </p:grpSpPr>
          <p:sp>
            <p:nvSpPr>
              <p:cNvPr id="1676" name="AutoShape 206"/>
              <p:cNvSpPr/>
              <p:nvPr/>
            </p:nvSpPr>
            <p:spPr>
              <a:xfrm>
                <a:off x="8988480" y="172080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7" name="AutoShape 207"/>
              <p:cNvSpPr/>
              <p:nvPr/>
            </p:nvSpPr>
            <p:spPr>
              <a:xfrm>
                <a:off x="8991720" y="172584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78" name="Rectangle 208"/>
            <p:cNvSpPr/>
            <p:nvPr/>
          </p:nvSpPr>
          <p:spPr>
            <a:xfrm>
              <a:off x="8848800" y="180504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79" name="Group 209"/>
            <p:cNvGrpSpPr/>
            <p:nvPr/>
          </p:nvGrpSpPr>
          <p:grpSpPr>
            <a:xfrm>
              <a:off x="8986680" y="1800360"/>
              <a:ext cx="153360" cy="30960"/>
              <a:chOff x="8986680" y="1800360"/>
              <a:chExt cx="153360" cy="30960"/>
            </a:xfrm>
          </p:grpSpPr>
          <p:sp>
            <p:nvSpPr>
              <p:cNvPr id="1680" name="AutoShape 210"/>
              <p:cNvSpPr/>
              <p:nvPr/>
            </p:nvSpPr>
            <p:spPr>
              <a:xfrm>
                <a:off x="8986680" y="180036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1" name="AutoShape 211"/>
              <p:cNvSpPr/>
              <p:nvPr/>
            </p:nvSpPr>
            <p:spPr>
              <a:xfrm>
                <a:off x="8989920" y="180324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82" name="Rectangle 212"/>
            <p:cNvSpPr/>
            <p:nvPr/>
          </p:nvSpPr>
          <p:spPr>
            <a:xfrm>
              <a:off x="8847360" y="188748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3" name="Rectangle 213"/>
            <p:cNvSpPr/>
            <p:nvPr/>
          </p:nvSpPr>
          <p:spPr>
            <a:xfrm>
              <a:off x="8850240" y="195912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84" name="Group 214"/>
            <p:cNvGrpSpPr/>
            <p:nvPr/>
          </p:nvGrpSpPr>
          <p:grpSpPr>
            <a:xfrm>
              <a:off x="8983800" y="1952640"/>
              <a:ext cx="154800" cy="34200"/>
              <a:chOff x="8983800" y="1952640"/>
              <a:chExt cx="154800" cy="34200"/>
            </a:xfrm>
          </p:grpSpPr>
          <p:sp>
            <p:nvSpPr>
              <p:cNvPr id="1685" name="AutoShape 215"/>
              <p:cNvSpPr/>
              <p:nvPr/>
            </p:nvSpPr>
            <p:spPr>
              <a:xfrm>
                <a:off x="8983800" y="195264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6" name="AutoShape 216"/>
              <p:cNvSpPr/>
              <p:nvPr/>
            </p:nvSpPr>
            <p:spPr>
              <a:xfrm>
                <a:off x="8986680" y="195732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87" name="Freeform 217"/>
            <p:cNvSpPr/>
            <p:nvPr/>
          </p:nvSpPr>
          <p:spPr>
            <a:xfrm>
              <a:off x="9131040" y="188604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88" name="Group 218"/>
            <p:cNvGrpSpPr/>
            <p:nvPr/>
          </p:nvGrpSpPr>
          <p:grpSpPr>
            <a:xfrm>
              <a:off x="8985240" y="1879560"/>
              <a:ext cx="153000" cy="32760"/>
              <a:chOff x="8985240" y="1879560"/>
              <a:chExt cx="153000" cy="32760"/>
            </a:xfrm>
          </p:grpSpPr>
          <p:sp>
            <p:nvSpPr>
              <p:cNvPr id="1689" name="AutoShape 219"/>
              <p:cNvSpPr/>
              <p:nvPr/>
            </p:nvSpPr>
            <p:spPr>
              <a:xfrm>
                <a:off x="8985240" y="187956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0" name="AutoShape 220"/>
              <p:cNvSpPr/>
              <p:nvPr/>
            </p:nvSpPr>
            <p:spPr>
              <a:xfrm>
                <a:off x="8988480" y="188280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91" name="Rectangle 221"/>
            <p:cNvSpPr/>
            <p:nvPr/>
          </p:nvSpPr>
          <p:spPr>
            <a:xfrm>
              <a:off x="9120240" y="166356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2" name="Freeform 222"/>
            <p:cNvSpPr/>
            <p:nvPr/>
          </p:nvSpPr>
          <p:spPr>
            <a:xfrm>
              <a:off x="9137160" y="180288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3" name="Freeform 223"/>
            <p:cNvSpPr/>
            <p:nvPr/>
          </p:nvSpPr>
          <p:spPr>
            <a:xfrm>
              <a:off x="9137880" y="172404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4" name="Oval 224"/>
            <p:cNvSpPr/>
            <p:nvPr/>
          </p:nvSpPr>
          <p:spPr>
            <a:xfrm>
              <a:off x="9191520" y="218916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5" name="Freeform 225"/>
            <p:cNvSpPr/>
            <p:nvPr/>
          </p:nvSpPr>
          <p:spPr>
            <a:xfrm>
              <a:off x="9134640" y="218916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6" name="AutoShape 226"/>
            <p:cNvSpPr/>
            <p:nvPr/>
          </p:nvSpPr>
          <p:spPr>
            <a:xfrm>
              <a:off x="8826480" y="220500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7" name="AutoShape 227"/>
            <p:cNvSpPr/>
            <p:nvPr/>
          </p:nvSpPr>
          <p:spPr>
            <a:xfrm>
              <a:off x="8844120" y="221292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8" name="Oval 228"/>
            <p:cNvSpPr/>
            <p:nvPr/>
          </p:nvSpPr>
          <p:spPr>
            <a:xfrm>
              <a:off x="8871120" y="213372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9" name="Oval 229"/>
            <p:cNvSpPr/>
            <p:nvPr/>
          </p:nvSpPr>
          <p:spPr>
            <a:xfrm>
              <a:off x="8918640" y="213372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0" name="Oval 230"/>
            <p:cNvSpPr/>
            <p:nvPr/>
          </p:nvSpPr>
          <p:spPr>
            <a:xfrm>
              <a:off x="8964720" y="213372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1" name="Rectangle 231"/>
            <p:cNvSpPr/>
            <p:nvPr/>
          </p:nvSpPr>
          <p:spPr>
            <a:xfrm>
              <a:off x="9070920" y="200196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2" name="Group 232"/>
          <p:cNvGrpSpPr/>
          <p:nvPr/>
        </p:nvGrpSpPr>
        <p:grpSpPr>
          <a:xfrm>
            <a:off x="9155160" y="2610000"/>
            <a:ext cx="376920" cy="575280"/>
            <a:chOff x="9155160" y="2610000"/>
            <a:chExt cx="376920" cy="575280"/>
          </a:xfrm>
        </p:grpSpPr>
        <p:sp>
          <p:nvSpPr>
            <p:cNvPr id="1703" name="Freeform 233"/>
            <p:cNvSpPr/>
            <p:nvPr/>
          </p:nvSpPr>
          <p:spPr>
            <a:xfrm>
              <a:off x="9454320" y="261072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4" name="Rectangle 234"/>
            <p:cNvSpPr/>
            <p:nvPr/>
          </p:nvSpPr>
          <p:spPr>
            <a:xfrm>
              <a:off x="9172440" y="261000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5" name="Freeform 235"/>
            <p:cNvSpPr/>
            <p:nvPr/>
          </p:nvSpPr>
          <p:spPr>
            <a:xfrm>
              <a:off x="9468360" y="264384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6" name="Freeform 236"/>
            <p:cNvSpPr/>
            <p:nvPr/>
          </p:nvSpPr>
          <p:spPr>
            <a:xfrm>
              <a:off x="9458280" y="290124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7" name="Rectangle 237"/>
            <p:cNvSpPr/>
            <p:nvPr/>
          </p:nvSpPr>
          <p:spPr>
            <a:xfrm>
              <a:off x="9174240" y="267336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08" name="Group 238"/>
            <p:cNvGrpSpPr/>
            <p:nvPr/>
          </p:nvGrpSpPr>
          <p:grpSpPr>
            <a:xfrm>
              <a:off x="9317160" y="2667240"/>
              <a:ext cx="153360" cy="34200"/>
              <a:chOff x="9317160" y="2667240"/>
              <a:chExt cx="153360" cy="34200"/>
            </a:xfrm>
          </p:grpSpPr>
          <p:sp>
            <p:nvSpPr>
              <p:cNvPr id="1709" name="AutoShape 239"/>
              <p:cNvSpPr/>
              <p:nvPr/>
            </p:nvSpPr>
            <p:spPr>
              <a:xfrm>
                <a:off x="9317160" y="266724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0" name="AutoShape 240"/>
              <p:cNvSpPr/>
              <p:nvPr/>
            </p:nvSpPr>
            <p:spPr>
              <a:xfrm>
                <a:off x="9320040" y="267192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11" name="Rectangle 241"/>
            <p:cNvSpPr/>
            <p:nvPr/>
          </p:nvSpPr>
          <p:spPr>
            <a:xfrm>
              <a:off x="9177480" y="275112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12" name="Group 242"/>
            <p:cNvGrpSpPr/>
            <p:nvPr/>
          </p:nvGrpSpPr>
          <p:grpSpPr>
            <a:xfrm>
              <a:off x="9315360" y="2746440"/>
              <a:ext cx="153360" cy="30960"/>
              <a:chOff x="9315360" y="2746440"/>
              <a:chExt cx="153360" cy="30960"/>
            </a:xfrm>
          </p:grpSpPr>
          <p:sp>
            <p:nvSpPr>
              <p:cNvPr id="1713" name="AutoShape 243"/>
              <p:cNvSpPr/>
              <p:nvPr/>
            </p:nvSpPr>
            <p:spPr>
              <a:xfrm>
                <a:off x="9315360" y="274644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4" name="AutoShape 244"/>
              <p:cNvSpPr/>
              <p:nvPr/>
            </p:nvSpPr>
            <p:spPr>
              <a:xfrm>
                <a:off x="9318600" y="274932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15" name="Rectangle 245"/>
            <p:cNvSpPr/>
            <p:nvPr/>
          </p:nvSpPr>
          <p:spPr>
            <a:xfrm>
              <a:off x="9175680" y="283392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6" name="Rectangle 246"/>
            <p:cNvSpPr/>
            <p:nvPr/>
          </p:nvSpPr>
          <p:spPr>
            <a:xfrm>
              <a:off x="9178920" y="290520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17" name="Group 247"/>
            <p:cNvGrpSpPr/>
            <p:nvPr/>
          </p:nvGrpSpPr>
          <p:grpSpPr>
            <a:xfrm>
              <a:off x="9312120" y="2898720"/>
              <a:ext cx="154800" cy="34200"/>
              <a:chOff x="9312120" y="2898720"/>
              <a:chExt cx="154800" cy="34200"/>
            </a:xfrm>
          </p:grpSpPr>
          <p:sp>
            <p:nvSpPr>
              <p:cNvPr id="1718" name="AutoShape 248"/>
              <p:cNvSpPr/>
              <p:nvPr/>
            </p:nvSpPr>
            <p:spPr>
              <a:xfrm>
                <a:off x="9312120" y="289872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9" name="AutoShape 249"/>
              <p:cNvSpPr/>
              <p:nvPr/>
            </p:nvSpPr>
            <p:spPr>
              <a:xfrm>
                <a:off x="9315360" y="290340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20" name="Freeform 250"/>
            <p:cNvSpPr/>
            <p:nvPr/>
          </p:nvSpPr>
          <p:spPr>
            <a:xfrm>
              <a:off x="9459360" y="283248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21" name="Group 251"/>
            <p:cNvGrpSpPr/>
            <p:nvPr/>
          </p:nvGrpSpPr>
          <p:grpSpPr>
            <a:xfrm>
              <a:off x="9313920" y="2826000"/>
              <a:ext cx="153000" cy="32760"/>
              <a:chOff x="9313920" y="2826000"/>
              <a:chExt cx="153000" cy="32760"/>
            </a:xfrm>
          </p:grpSpPr>
          <p:sp>
            <p:nvSpPr>
              <p:cNvPr id="1722" name="AutoShape 252"/>
              <p:cNvSpPr/>
              <p:nvPr/>
            </p:nvSpPr>
            <p:spPr>
              <a:xfrm>
                <a:off x="9313920" y="282600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3" name="AutoShape 253"/>
              <p:cNvSpPr/>
              <p:nvPr/>
            </p:nvSpPr>
            <p:spPr>
              <a:xfrm>
                <a:off x="9317160" y="282888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24" name="Rectangle 254"/>
            <p:cNvSpPr/>
            <p:nvPr/>
          </p:nvSpPr>
          <p:spPr>
            <a:xfrm>
              <a:off x="9448920" y="261000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5" name="Freeform 255"/>
            <p:cNvSpPr/>
            <p:nvPr/>
          </p:nvSpPr>
          <p:spPr>
            <a:xfrm>
              <a:off x="9465840" y="274896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6" name="Freeform 256"/>
            <p:cNvSpPr/>
            <p:nvPr/>
          </p:nvSpPr>
          <p:spPr>
            <a:xfrm>
              <a:off x="9466560" y="267012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7" name="Oval 257"/>
            <p:cNvSpPr/>
            <p:nvPr/>
          </p:nvSpPr>
          <p:spPr>
            <a:xfrm>
              <a:off x="9520200" y="313524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8" name="Freeform 258"/>
            <p:cNvSpPr/>
            <p:nvPr/>
          </p:nvSpPr>
          <p:spPr>
            <a:xfrm>
              <a:off x="9463320" y="313524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9" name="AutoShape 259"/>
            <p:cNvSpPr/>
            <p:nvPr/>
          </p:nvSpPr>
          <p:spPr>
            <a:xfrm>
              <a:off x="9155160" y="315108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0" name="AutoShape 260"/>
            <p:cNvSpPr/>
            <p:nvPr/>
          </p:nvSpPr>
          <p:spPr>
            <a:xfrm>
              <a:off x="9172440" y="315900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1" name="Oval 261"/>
            <p:cNvSpPr/>
            <p:nvPr/>
          </p:nvSpPr>
          <p:spPr>
            <a:xfrm>
              <a:off x="9199800" y="307980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2" name="Oval 262"/>
            <p:cNvSpPr/>
            <p:nvPr/>
          </p:nvSpPr>
          <p:spPr>
            <a:xfrm>
              <a:off x="9246960" y="307980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3" name="Oval 263"/>
            <p:cNvSpPr/>
            <p:nvPr/>
          </p:nvSpPr>
          <p:spPr>
            <a:xfrm>
              <a:off x="9293400" y="307980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4" name="Rectangle 264"/>
            <p:cNvSpPr/>
            <p:nvPr/>
          </p:nvSpPr>
          <p:spPr>
            <a:xfrm>
              <a:off x="9399600" y="294804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35" name="Group 307"/>
          <p:cNvGrpSpPr/>
          <p:nvPr/>
        </p:nvGrpSpPr>
        <p:grpSpPr>
          <a:xfrm>
            <a:off x="8415360" y="5027760"/>
            <a:ext cx="376920" cy="575280"/>
            <a:chOff x="8415360" y="5027760"/>
            <a:chExt cx="376920" cy="575280"/>
          </a:xfrm>
        </p:grpSpPr>
        <p:sp>
          <p:nvSpPr>
            <p:cNvPr id="1736" name="Freeform 308"/>
            <p:cNvSpPr/>
            <p:nvPr/>
          </p:nvSpPr>
          <p:spPr>
            <a:xfrm>
              <a:off x="8714520" y="502848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7" name="Rectangle 309"/>
            <p:cNvSpPr/>
            <p:nvPr/>
          </p:nvSpPr>
          <p:spPr>
            <a:xfrm>
              <a:off x="8433000" y="502776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8" name="Freeform 310"/>
            <p:cNvSpPr/>
            <p:nvPr/>
          </p:nvSpPr>
          <p:spPr>
            <a:xfrm>
              <a:off x="8728560" y="506160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9" name="Freeform 311"/>
            <p:cNvSpPr/>
            <p:nvPr/>
          </p:nvSpPr>
          <p:spPr>
            <a:xfrm>
              <a:off x="8718480" y="531900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0" name="Rectangle 312"/>
            <p:cNvSpPr/>
            <p:nvPr/>
          </p:nvSpPr>
          <p:spPr>
            <a:xfrm>
              <a:off x="8434440" y="509112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41" name="Group 313"/>
            <p:cNvGrpSpPr/>
            <p:nvPr/>
          </p:nvGrpSpPr>
          <p:grpSpPr>
            <a:xfrm>
              <a:off x="8577360" y="5085000"/>
              <a:ext cx="153360" cy="34200"/>
              <a:chOff x="8577360" y="5085000"/>
              <a:chExt cx="153360" cy="34200"/>
            </a:xfrm>
          </p:grpSpPr>
          <p:sp>
            <p:nvSpPr>
              <p:cNvPr id="1742" name="AutoShape 314"/>
              <p:cNvSpPr/>
              <p:nvPr/>
            </p:nvSpPr>
            <p:spPr>
              <a:xfrm>
                <a:off x="8577360" y="508500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3" name="AutoShape 315"/>
              <p:cNvSpPr/>
              <p:nvPr/>
            </p:nvSpPr>
            <p:spPr>
              <a:xfrm>
                <a:off x="8580600" y="508968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44" name="Rectangle 316"/>
            <p:cNvSpPr/>
            <p:nvPr/>
          </p:nvSpPr>
          <p:spPr>
            <a:xfrm>
              <a:off x="8437680" y="516888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45" name="Group 317"/>
            <p:cNvGrpSpPr/>
            <p:nvPr/>
          </p:nvGrpSpPr>
          <p:grpSpPr>
            <a:xfrm>
              <a:off x="8575560" y="5164200"/>
              <a:ext cx="153360" cy="30960"/>
              <a:chOff x="8575560" y="5164200"/>
              <a:chExt cx="153360" cy="30960"/>
            </a:xfrm>
          </p:grpSpPr>
          <p:sp>
            <p:nvSpPr>
              <p:cNvPr id="1746" name="AutoShape 318"/>
              <p:cNvSpPr/>
              <p:nvPr/>
            </p:nvSpPr>
            <p:spPr>
              <a:xfrm>
                <a:off x="8575560" y="516420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7" name="AutoShape 319"/>
              <p:cNvSpPr/>
              <p:nvPr/>
            </p:nvSpPr>
            <p:spPr>
              <a:xfrm>
                <a:off x="8578800" y="516708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48" name="Rectangle 320"/>
            <p:cNvSpPr/>
            <p:nvPr/>
          </p:nvSpPr>
          <p:spPr>
            <a:xfrm>
              <a:off x="8435880" y="525168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9" name="Rectangle 321"/>
            <p:cNvSpPr/>
            <p:nvPr/>
          </p:nvSpPr>
          <p:spPr>
            <a:xfrm>
              <a:off x="8439120" y="532296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50" name="Group 322"/>
            <p:cNvGrpSpPr/>
            <p:nvPr/>
          </p:nvGrpSpPr>
          <p:grpSpPr>
            <a:xfrm>
              <a:off x="8572320" y="5316480"/>
              <a:ext cx="154800" cy="34200"/>
              <a:chOff x="8572320" y="5316480"/>
              <a:chExt cx="154800" cy="34200"/>
            </a:xfrm>
          </p:grpSpPr>
          <p:sp>
            <p:nvSpPr>
              <p:cNvPr id="1751" name="AutoShape 323"/>
              <p:cNvSpPr/>
              <p:nvPr/>
            </p:nvSpPr>
            <p:spPr>
              <a:xfrm>
                <a:off x="8572320" y="531648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2" name="AutoShape 324"/>
              <p:cNvSpPr/>
              <p:nvPr/>
            </p:nvSpPr>
            <p:spPr>
              <a:xfrm>
                <a:off x="8575560" y="532116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53" name="Freeform 325"/>
            <p:cNvSpPr/>
            <p:nvPr/>
          </p:nvSpPr>
          <p:spPr>
            <a:xfrm>
              <a:off x="8719560" y="525024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54" name="Group 326"/>
            <p:cNvGrpSpPr/>
            <p:nvPr/>
          </p:nvGrpSpPr>
          <p:grpSpPr>
            <a:xfrm>
              <a:off x="8574120" y="5243760"/>
              <a:ext cx="153000" cy="32760"/>
              <a:chOff x="8574120" y="5243760"/>
              <a:chExt cx="153000" cy="32760"/>
            </a:xfrm>
          </p:grpSpPr>
          <p:sp>
            <p:nvSpPr>
              <p:cNvPr id="1755" name="AutoShape 327"/>
              <p:cNvSpPr/>
              <p:nvPr/>
            </p:nvSpPr>
            <p:spPr>
              <a:xfrm>
                <a:off x="8574120" y="524376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6" name="AutoShape 328"/>
              <p:cNvSpPr/>
              <p:nvPr/>
            </p:nvSpPr>
            <p:spPr>
              <a:xfrm>
                <a:off x="8577360" y="524664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57" name="Rectangle 329"/>
            <p:cNvSpPr/>
            <p:nvPr/>
          </p:nvSpPr>
          <p:spPr>
            <a:xfrm>
              <a:off x="8709120" y="502776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8" name="Freeform 330"/>
            <p:cNvSpPr/>
            <p:nvPr/>
          </p:nvSpPr>
          <p:spPr>
            <a:xfrm>
              <a:off x="8726040" y="516672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9" name="Freeform 331"/>
            <p:cNvSpPr/>
            <p:nvPr/>
          </p:nvSpPr>
          <p:spPr>
            <a:xfrm>
              <a:off x="8726760" y="508788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0" name="Oval 332"/>
            <p:cNvSpPr/>
            <p:nvPr/>
          </p:nvSpPr>
          <p:spPr>
            <a:xfrm>
              <a:off x="8780400" y="555300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1" name="Freeform 333"/>
            <p:cNvSpPr/>
            <p:nvPr/>
          </p:nvSpPr>
          <p:spPr>
            <a:xfrm>
              <a:off x="8723520" y="555300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2" name="AutoShape 334"/>
            <p:cNvSpPr/>
            <p:nvPr/>
          </p:nvSpPr>
          <p:spPr>
            <a:xfrm>
              <a:off x="8415360" y="556884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3" name="AutoShape 335"/>
            <p:cNvSpPr/>
            <p:nvPr/>
          </p:nvSpPr>
          <p:spPr>
            <a:xfrm>
              <a:off x="8433000" y="557676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4" name="Oval 336"/>
            <p:cNvSpPr/>
            <p:nvPr/>
          </p:nvSpPr>
          <p:spPr>
            <a:xfrm>
              <a:off x="8460000" y="549756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5" name="Oval 337"/>
            <p:cNvSpPr/>
            <p:nvPr/>
          </p:nvSpPr>
          <p:spPr>
            <a:xfrm>
              <a:off x="8507520" y="549756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6" name="Oval 338"/>
            <p:cNvSpPr/>
            <p:nvPr/>
          </p:nvSpPr>
          <p:spPr>
            <a:xfrm>
              <a:off x="8553600" y="549756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7" name="Rectangle 339"/>
            <p:cNvSpPr/>
            <p:nvPr/>
          </p:nvSpPr>
          <p:spPr>
            <a:xfrm>
              <a:off x="8659800" y="536580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68" name="Picture 251" descr=""/>
          <p:cNvPicPr/>
          <p:nvPr/>
        </p:nvPicPr>
        <p:blipFill>
          <a:blip r:embed="rId4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1769" name="TextBox 252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nodeType="clickEffect" fill="hold">
                      <p:stCondLst>
                        <p:cond delay="0"/>
                      </p:stCondLst>
                      <p:childTnLst>
                        <p:par>
                          <p:cTn id="2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3"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nodeType="clickEffect" fill="hold">
                      <p:stCondLst>
                        <p:cond delay="indefinite"/>
                      </p:stCondLst>
                      <p:childTnLst>
                        <p:par>
                          <p:cTn id="2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8" dur="5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nodeType="clickEffect" fill="hold">
                      <p:stCondLst>
                        <p:cond delay="indefinite"/>
                      </p:stCondLst>
                      <p:childTnLst>
                        <p:par>
                          <p:cTn id="2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3" dur="500"/>
                                        <p:tgtEl>
                                          <p:spTgt spid="1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6" dur="500"/>
                                        <p:tgtEl>
                                          <p:spTgt spid="1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PlaceHolder 1"/>
          <p:cNvSpPr>
            <a:spLocks noGrp="1"/>
          </p:cNvSpPr>
          <p:nvPr>
            <p:ph type="title"/>
          </p:nvPr>
        </p:nvSpPr>
        <p:spPr>
          <a:xfrm>
            <a:off x="2062080" y="392760"/>
            <a:ext cx="7771680" cy="66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00"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Caching Example: Install local Cache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1" name="PlaceHolder 2"/>
          <p:cNvSpPr>
            <a:spLocks noGrp="1"/>
          </p:cNvSpPr>
          <p:nvPr>
            <p:ph/>
          </p:nvPr>
        </p:nvSpPr>
        <p:spPr>
          <a:xfrm>
            <a:off x="2033640" y="1200240"/>
            <a:ext cx="4458600" cy="18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Calculating access link utilization, delay with cache: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5763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suppose cache hit rate is 0.4</a:t>
            </a:r>
            <a:endParaRPr b="0" lang="en-US" sz="2400" spc="-1" strike="noStrike">
              <a:latin typeface="Arial"/>
            </a:endParaRPr>
          </a:p>
          <a:p>
            <a:pPr lvl="1" marL="576360" indent="-233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5763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40% requests satisfied at cache, 60% requests satisfied at origin 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2" name="Text Box 50"/>
          <p:cNvSpPr/>
          <p:nvPr/>
        </p:nvSpPr>
        <p:spPr>
          <a:xfrm>
            <a:off x="9281880" y="1824120"/>
            <a:ext cx="1022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origin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3" name="Line 95"/>
          <p:cNvSpPr/>
          <p:nvPr/>
        </p:nvSpPr>
        <p:spPr>
          <a:xfrm>
            <a:off x="8221320" y="3466800"/>
            <a:ext cx="360" cy="10620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4" name="Text Box 99"/>
          <p:cNvSpPr/>
          <p:nvPr/>
        </p:nvSpPr>
        <p:spPr>
          <a:xfrm>
            <a:off x="8169840" y="3656160"/>
            <a:ext cx="12967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1.54 Mbps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access link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75" name="Rectangle 4"/>
          <p:cNvSpPr/>
          <p:nvPr/>
        </p:nvSpPr>
        <p:spPr>
          <a:xfrm>
            <a:off x="2048400" y="2754720"/>
            <a:ext cx="4980960" cy="15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5763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access link utilization: </a:t>
            </a:r>
            <a:endParaRPr b="0" lang="en-US" sz="2400" spc="-1" strike="noStrike">
              <a:latin typeface="Arial"/>
            </a:endParaRPr>
          </a:p>
          <a:p>
            <a:pPr lvl="1" marL="628560" indent="-285840">
              <a:lnSpc>
                <a:spcPct val="8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5763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60% of requests use access link 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5763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rate to browsers 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over access link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algn="l" pos="5763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= 0.6*1.50 Mbps = .9 Mbps </a:t>
            </a:r>
            <a:endParaRPr b="0" lang="en-US" sz="1800" spc="-1" strike="noStrike">
              <a:latin typeface="Arial"/>
            </a:endParaRPr>
          </a:p>
          <a:p>
            <a:pPr lvl="1" marL="576360" indent="-2332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5763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utilization = 0.9/1.54 = .58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6" name="Rectangle 4"/>
          <p:cNvSpPr/>
          <p:nvPr/>
        </p:nvSpPr>
        <p:spPr>
          <a:xfrm>
            <a:off x="2062080" y="4429080"/>
            <a:ext cx="4541040" cy="149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5763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total delay</a:t>
            </a:r>
            <a:endParaRPr b="0" lang="en-US" sz="2400" spc="-1" strike="noStrike">
              <a:latin typeface="Arial"/>
            </a:endParaRPr>
          </a:p>
          <a:p>
            <a:pPr lvl="1" marL="576360" indent="-233280">
              <a:lnSpc>
                <a:spcPct val="8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5763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= 0.6 * (delay from origin servers) +0.4 * (delay when satisfied at cache)</a:t>
            </a:r>
            <a:endParaRPr b="0" lang="en-US" sz="1800" spc="-1" strike="noStrike">
              <a:latin typeface="Arial"/>
            </a:endParaRPr>
          </a:p>
          <a:p>
            <a:pPr lvl="1" marL="576360" indent="-233280">
              <a:lnSpc>
                <a:spcPct val="8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5763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= 0.6 (2.01) + 0.4 (~msecs) = ~ 1.2 secs</a:t>
            </a:r>
            <a:endParaRPr b="0" lang="en-US" sz="1800" spc="-1" strike="noStrike">
              <a:latin typeface="Arial"/>
            </a:endParaRPr>
          </a:p>
          <a:p>
            <a:pPr lvl="1" marL="576360" indent="-233280">
              <a:lnSpc>
                <a:spcPct val="8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5763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less than with 154 Mbps link (and cheaper too!)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7" name="Line 2"/>
          <p:cNvSpPr/>
          <p:nvPr/>
        </p:nvSpPr>
        <p:spPr>
          <a:xfrm>
            <a:off x="6897600" y="2409480"/>
            <a:ext cx="285480" cy="11448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8" name="Line 51"/>
          <p:cNvSpPr/>
          <p:nvPr/>
        </p:nvSpPr>
        <p:spPr>
          <a:xfrm>
            <a:off x="7707240" y="2028600"/>
            <a:ext cx="66600" cy="27612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9" name="Line 52"/>
          <p:cNvSpPr/>
          <p:nvPr/>
        </p:nvSpPr>
        <p:spPr>
          <a:xfrm flipH="1">
            <a:off x="8335800" y="2066760"/>
            <a:ext cx="9360" cy="23796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0" name="Line 53"/>
          <p:cNvSpPr/>
          <p:nvPr/>
        </p:nvSpPr>
        <p:spPr>
          <a:xfrm flipH="1">
            <a:off x="8793000" y="2228760"/>
            <a:ext cx="133200" cy="20952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1" name="Line 54"/>
          <p:cNvSpPr/>
          <p:nvPr/>
        </p:nvSpPr>
        <p:spPr>
          <a:xfrm flipH="1">
            <a:off x="8955000" y="2990520"/>
            <a:ext cx="247680" cy="360"/>
          </a:xfrm>
          <a:prstGeom prst="line">
            <a:avLst/>
          </a:prstGeom>
          <a:ln w="28575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2" name="Freeform 55"/>
          <p:cNvSpPr/>
          <p:nvPr/>
        </p:nvSpPr>
        <p:spPr>
          <a:xfrm>
            <a:off x="6981840" y="2022480"/>
            <a:ext cx="2174040" cy="1580400"/>
          </a:xfrm>
          <a:custGeom>
            <a:avLst/>
            <a:gdLst/>
            <a:ahLst/>
            <a:rect l="l" t="t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3" name="Text Box 70"/>
          <p:cNvSpPr/>
          <p:nvPr/>
        </p:nvSpPr>
        <p:spPr>
          <a:xfrm>
            <a:off x="7630560" y="2354400"/>
            <a:ext cx="10468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public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 </a:t>
            </a: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Internet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784" name="Group 71"/>
          <p:cNvGrpSpPr/>
          <p:nvPr/>
        </p:nvGrpSpPr>
        <p:grpSpPr>
          <a:xfrm>
            <a:off x="7805880" y="3165480"/>
            <a:ext cx="880200" cy="307440"/>
            <a:chOff x="7805880" y="3165480"/>
            <a:chExt cx="880200" cy="307440"/>
          </a:xfrm>
        </p:grpSpPr>
        <p:sp>
          <p:nvSpPr>
            <p:cNvPr id="1785" name="Oval 407"/>
            <p:cNvSpPr/>
            <p:nvPr/>
          </p:nvSpPr>
          <p:spPr>
            <a:xfrm>
              <a:off x="7807320" y="3300480"/>
              <a:ext cx="874080" cy="172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6" name="Rectangle 410"/>
            <p:cNvSpPr/>
            <p:nvPr/>
          </p:nvSpPr>
          <p:spPr>
            <a:xfrm>
              <a:off x="7807320" y="3282840"/>
              <a:ext cx="878760" cy="10404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7" name="Oval 411"/>
            <p:cNvSpPr/>
            <p:nvPr/>
          </p:nvSpPr>
          <p:spPr>
            <a:xfrm>
              <a:off x="7805880" y="3165480"/>
              <a:ext cx="874080" cy="20088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88" name="Group 75"/>
            <p:cNvGrpSpPr/>
            <p:nvPr/>
          </p:nvGrpSpPr>
          <p:grpSpPr>
            <a:xfrm>
              <a:off x="7983360" y="3216240"/>
              <a:ext cx="491400" cy="94680"/>
              <a:chOff x="7983360" y="3216240"/>
              <a:chExt cx="491400" cy="94680"/>
            </a:xfrm>
          </p:grpSpPr>
          <p:sp>
            <p:nvSpPr>
              <p:cNvPr id="1789" name="Freeform 76"/>
              <p:cNvSpPr/>
              <p:nvPr/>
            </p:nvSpPr>
            <p:spPr>
              <a:xfrm>
                <a:off x="7983360" y="3216240"/>
                <a:ext cx="491400" cy="94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0" name="Freeform 77"/>
              <p:cNvSpPr/>
              <p:nvPr/>
            </p:nvSpPr>
            <p:spPr>
              <a:xfrm>
                <a:off x="8005680" y="3216240"/>
                <a:ext cx="447120" cy="94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91" name="Line 78"/>
            <p:cNvSpPr/>
            <p:nvPr/>
          </p:nvSpPr>
          <p:spPr>
            <a:xfrm>
              <a:off x="7807320" y="3261960"/>
              <a:ext cx="360" cy="133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2" name="Line 79"/>
            <p:cNvSpPr/>
            <p:nvPr/>
          </p:nvSpPr>
          <p:spPr>
            <a:xfrm>
              <a:off x="8680320" y="3265200"/>
              <a:ext cx="360" cy="133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93" name="Group 80"/>
          <p:cNvGrpSpPr/>
          <p:nvPr/>
        </p:nvGrpSpPr>
        <p:grpSpPr>
          <a:xfrm>
            <a:off x="6550200" y="1957320"/>
            <a:ext cx="376920" cy="575640"/>
            <a:chOff x="6550200" y="1957320"/>
            <a:chExt cx="376920" cy="575640"/>
          </a:xfrm>
        </p:grpSpPr>
        <p:sp>
          <p:nvSpPr>
            <p:cNvPr id="1794" name="Freeform 81"/>
            <p:cNvSpPr/>
            <p:nvPr/>
          </p:nvSpPr>
          <p:spPr>
            <a:xfrm>
              <a:off x="6849000" y="195840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5" name="Rectangle 82"/>
            <p:cNvSpPr/>
            <p:nvPr/>
          </p:nvSpPr>
          <p:spPr>
            <a:xfrm>
              <a:off x="6567480" y="195732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6" name="Freeform 83"/>
            <p:cNvSpPr/>
            <p:nvPr/>
          </p:nvSpPr>
          <p:spPr>
            <a:xfrm>
              <a:off x="6863040" y="199116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7" name="Freeform 84"/>
            <p:cNvSpPr/>
            <p:nvPr/>
          </p:nvSpPr>
          <p:spPr>
            <a:xfrm>
              <a:off x="6853320" y="224856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8" name="Rectangle 85"/>
            <p:cNvSpPr/>
            <p:nvPr/>
          </p:nvSpPr>
          <p:spPr>
            <a:xfrm>
              <a:off x="6569280" y="202104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99" name="Group 86"/>
            <p:cNvGrpSpPr/>
            <p:nvPr/>
          </p:nvGrpSpPr>
          <p:grpSpPr>
            <a:xfrm>
              <a:off x="6711840" y="2014560"/>
              <a:ext cx="153360" cy="34200"/>
              <a:chOff x="6711840" y="2014560"/>
              <a:chExt cx="153360" cy="34200"/>
            </a:xfrm>
          </p:grpSpPr>
          <p:sp>
            <p:nvSpPr>
              <p:cNvPr id="1800" name="AutoShape 87"/>
              <p:cNvSpPr/>
              <p:nvPr/>
            </p:nvSpPr>
            <p:spPr>
              <a:xfrm>
                <a:off x="6711840" y="201456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1" name="AutoShape 88"/>
              <p:cNvSpPr/>
              <p:nvPr/>
            </p:nvSpPr>
            <p:spPr>
              <a:xfrm>
                <a:off x="6715080" y="201924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02" name="Rectangle 89"/>
            <p:cNvSpPr/>
            <p:nvPr/>
          </p:nvSpPr>
          <p:spPr>
            <a:xfrm>
              <a:off x="6572160" y="209844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03" name="Group 90"/>
            <p:cNvGrpSpPr/>
            <p:nvPr/>
          </p:nvGrpSpPr>
          <p:grpSpPr>
            <a:xfrm>
              <a:off x="6710400" y="2094120"/>
              <a:ext cx="153360" cy="30960"/>
              <a:chOff x="6710400" y="2094120"/>
              <a:chExt cx="153360" cy="30960"/>
            </a:xfrm>
          </p:grpSpPr>
          <p:sp>
            <p:nvSpPr>
              <p:cNvPr id="1804" name="AutoShape 91"/>
              <p:cNvSpPr/>
              <p:nvPr/>
            </p:nvSpPr>
            <p:spPr>
              <a:xfrm>
                <a:off x="6710400" y="209412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5" name="AutoShape 92"/>
              <p:cNvSpPr/>
              <p:nvPr/>
            </p:nvSpPr>
            <p:spPr>
              <a:xfrm>
                <a:off x="6713640" y="209700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06" name="Rectangle 93"/>
            <p:cNvSpPr/>
            <p:nvPr/>
          </p:nvSpPr>
          <p:spPr>
            <a:xfrm>
              <a:off x="6570720" y="218124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7" name="Rectangle 94"/>
            <p:cNvSpPr/>
            <p:nvPr/>
          </p:nvSpPr>
          <p:spPr>
            <a:xfrm>
              <a:off x="6573960" y="225288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08" name="Group 95"/>
            <p:cNvGrpSpPr/>
            <p:nvPr/>
          </p:nvGrpSpPr>
          <p:grpSpPr>
            <a:xfrm>
              <a:off x="6707160" y="2246400"/>
              <a:ext cx="154800" cy="34200"/>
              <a:chOff x="6707160" y="2246400"/>
              <a:chExt cx="154800" cy="34200"/>
            </a:xfrm>
          </p:grpSpPr>
          <p:sp>
            <p:nvSpPr>
              <p:cNvPr id="1809" name="AutoShape 96"/>
              <p:cNvSpPr/>
              <p:nvPr/>
            </p:nvSpPr>
            <p:spPr>
              <a:xfrm>
                <a:off x="6707160" y="224640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0" name="AutoShape 97"/>
              <p:cNvSpPr/>
              <p:nvPr/>
            </p:nvSpPr>
            <p:spPr>
              <a:xfrm>
                <a:off x="6710400" y="225108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11" name="Freeform 98"/>
            <p:cNvSpPr/>
            <p:nvPr/>
          </p:nvSpPr>
          <p:spPr>
            <a:xfrm>
              <a:off x="6854400" y="217980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12" name="Group 99"/>
            <p:cNvGrpSpPr/>
            <p:nvPr/>
          </p:nvGrpSpPr>
          <p:grpSpPr>
            <a:xfrm>
              <a:off x="6708960" y="2173320"/>
              <a:ext cx="153000" cy="32760"/>
              <a:chOff x="6708960" y="2173320"/>
              <a:chExt cx="153000" cy="32760"/>
            </a:xfrm>
          </p:grpSpPr>
          <p:sp>
            <p:nvSpPr>
              <p:cNvPr id="1813" name="AutoShape 100"/>
              <p:cNvSpPr/>
              <p:nvPr/>
            </p:nvSpPr>
            <p:spPr>
              <a:xfrm>
                <a:off x="6708960" y="217332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4" name="AutoShape 101"/>
              <p:cNvSpPr/>
              <p:nvPr/>
            </p:nvSpPr>
            <p:spPr>
              <a:xfrm>
                <a:off x="6712200" y="217656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15" name="Rectangle 102"/>
            <p:cNvSpPr/>
            <p:nvPr/>
          </p:nvSpPr>
          <p:spPr>
            <a:xfrm>
              <a:off x="6843960" y="195732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6" name="Freeform 103"/>
            <p:cNvSpPr/>
            <p:nvPr/>
          </p:nvSpPr>
          <p:spPr>
            <a:xfrm>
              <a:off x="6860880" y="209628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7" name="Freeform 104"/>
            <p:cNvSpPr/>
            <p:nvPr/>
          </p:nvSpPr>
          <p:spPr>
            <a:xfrm>
              <a:off x="6861600" y="201780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8" name="Oval 105"/>
            <p:cNvSpPr/>
            <p:nvPr/>
          </p:nvSpPr>
          <p:spPr>
            <a:xfrm>
              <a:off x="6915240" y="248292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9" name="Freeform 106"/>
            <p:cNvSpPr/>
            <p:nvPr/>
          </p:nvSpPr>
          <p:spPr>
            <a:xfrm>
              <a:off x="6858000" y="248292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0" name="AutoShape 107"/>
            <p:cNvSpPr/>
            <p:nvPr/>
          </p:nvSpPr>
          <p:spPr>
            <a:xfrm>
              <a:off x="6550200" y="249876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1" name="AutoShape 108"/>
            <p:cNvSpPr/>
            <p:nvPr/>
          </p:nvSpPr>
          <p:spPr>
            <a:xfrm>
              <a:off x="6567480" y="250668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2" name="Oval 109"/>
            <p:cNvSpPr/>
            <p:nvPr/>
          </p:nvSpPr>
          <p:spPr>
            <a:xfrm>
              <a:off x="6594480" y="242748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3" name="Oval 110"/>
            <p:cNvSpPr/>
            <p:nvPr/>
          </p:nvSpPr>
          <p:spPr>
            <a:xfrm>
              <a:off x="6642000" y="242748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4" name="Oval 111"/>
            <p:cNvSpPr/>
            <p:nvPr/>
          </p:nvSpPr>
          <p:spPr>
            <a:xfrm>
              <a:off x="6688080" y="242748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5" name="Rectangle 112"/>
            <p:cNvSpPr/>
            <p:nvPr/>
          </p:nvSpPr>
          <p:spPr>
            <a:xfrm>
              <a:off x="6794640" y="229572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26" name="Group 113"/>
          <p:cNvGrpSpPr/>
          <p:nvPr/>
        </p:nvGrpSpPr>
        <p:grpSpPr>
          <a:xfrm>
            <a:off x="7464600" y="1479600"/>
            <a:ext cx="376920" cy="575640"/>
            <a:chOff x="7464600" y="1479600"/>
            <a:chExt cx="376920" cy="575640"/>
          </a:xfrm>
        </p:grpSpPr>
        <p:sp>
          <p:nvSpPr>
            <p:cNvPr id="1827" name="Freeform 114"/>
            <p:cNvSpPr/>
            <p:nvPr/>
          </p:nvSpPr>
          <p:spPr>
            <a:xfrm>
              <a:off x="7763400" y="148068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8" name="Rectangle 115"/>
            <p:cNvSpPr/>
            <p:nvPr/>
          </p:nvSpPr>
          <p:spPr>
            <a:xfrm>
              <a:off x="7481880" y="147960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9" name="Freeform 116"/>
            <p:cNvSpPr/>
            <p:nvPr/>
          </p:nvSpPr>
          <p:spPr>
            <a:xfrm>
              <a:off x="7777440" y="151344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0" name="Freeform 117"/>
            <p:cNvSpPr/>
            <p:nvPr/>
          </p:nvSpPr>
          <p:spPr>
            <a:xfrm>
              <a:off x="7767720" y="177084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1" name="Rectangle 118"/>
            <p:cNvSpPr/>
            <p:nvPr/>
          </p:nvSpPr>
          <p:spPr>
            <a:xfrm>
              <a:off x="7483680" y="154296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32" name="Group 119"/>
            <p:cNvGrpSpPr/>
            <p:nvPr/>
          </p:nvGrpSpPr>
          <p:grpSpPr>
            <a:xfrm>
              <a:off x="7626240" y="1536840"/>
              <a:ext cx="153360" cy="34200"/>
              <a:chOff x="7626240" y="1536840"/>
              <a:chExt cx="153360" cy="34200"/>
            </a:xfrm>
          </p:grpSpPr>
          <p:sp>
            <p:nvSpPr>
              <p:cNvPr id="1833" name="AutoShape 120"/>
              <p:cNvSpPr/>
              <p:nvPr/>
            </p:nvSpPr>
            <p:spPr>
              <a:xfrm>
                <a:off x="7626240" y="153684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4" name="AutoShape 121"/>
              <p:cNvSpPr/>
              <p:nvPr/>
            </p:nvSpPr>
            <p:spPr>
              <a:xfrm>
                <a:off x="7629480" y="154152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35" name="Rectangle 122"/>
            <p:cNvSpPr/>
            <p:nvPr/>
          </p:nvSpPr>
          <p:spPr>
            <a:xfrm>
              <a:off x="7486560" y="162072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36" name="Group 123"/>
            <p:cNvGrpSpPr/>
            <p:nvPr/>
          </p:nvGrpSpPr>
          <p:grpSpPr>
            <a:xfrm>
              <a:off x="7624800" y="1616040"/>
              <a:ext cx="153360" cy="30960"/>
              <a:chOff x="7624800" y="1616040"/>
              <a:chExt cx="153360" cy="30960"/>
            </a:xfrm>
          </p:grpSpPr>
          <p:sp>
            <p:nvSpPr>
              <p:cNvPr id="1837" name="AutoShape 124"/>
              <p:cNvSpPr/>
              <p:nvPr/>
            </p:nvSpPr>
            <p:spPr>
              <a:xfrm>
                <a:off x="7624800" y="161604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8" name="AutoShape 125"/>
              <p:cNvSpPr/>
              <p:nvPr/>
            </p:nvSpPr>
            <p:spPr>
              <a:xfrm>
                <a:off x="7628040" y="161928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39" name="Rectangle 126"/>
            <p:cNvSpPr/>
            <p:nvPr/>
          </p:nvSpPr>
          <p:spPr>
            <a:xfrm>
              <a:off x="7485120" y="170352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0" name="Rectangle 127"/>
            <p:cNvSpPr/>
            <p:nvPr/>
          </p:nvSpPr>
          <p:spPr>
            <a:xfrm>
              <a:off x="7488360" y="177480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41" name="Group 128"/>
            <p:cNvGrpSpPr/>
            <p:nvPr/>
          </p:nvGrpSpPr>
          <p:grpSpPr>
            <a:xfrm>
              <a:off x="7621560" y="1768320"/>
              <a:ext cx="154800" cy="34200"/>
              <a:chOff x="7621560" y="1768320"/>
              <a:chExt cx="154800" cy="34200"/>
            </a:xfrm>
          </p:grpSpPr>
          <p:sp>
            <p:nvSpPr>
              <p:cNvPr id="1842" name="AutoShape 129"/>
              <p:cNvSpPr/>
              <p:nvPr/>
            </p:nvSpPr>
            <p:spPr>
              <a:xfrm>
                <a:off x="7621560" y="176832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3" name="AutoShape 130"/>
              <p:cNvSpPr/>
              <p:nvPr/>
            </p:nvSpPr>
            <p:spPr>
              <a:xfrm>
                <a:off x="7624800" y="177300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44" name="Freeform 131"/>
            <p:cNvSpPr/>
            <p:nvPr/>
          </p:nvSpPr>
          <p:spPr>
            <a:xfrm>
              <a:off x="7768800" y="170208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45" name="Group 132"/>
            <p:cNvGrpSpPr/>
            <p:nvPr/>
          </p:nvGrpSpPr>
          <p:grpSpPr>
            <a:xfrm>
              <a:off x="7623360" y="1695600"/>
              <a:ext cx="153000" cy="32760"/>
              <a:chOff x="7623360" y="1695600"/>
              <a:chExt cx="153000" cy="32760"/>
            </a:xfrm>
          </p:grpSpPr>
          <p:sp>
            <p:nvSpPr>
              <p:cNvPr id="1846" name="AutoShape 133"/>
              <p:cNvSpPr/>
              <p:nvPr/>
            </p:nvSpPr>
            <p:spPr>
              <a:xfrm>
                <a:off x="7623360" y="169560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7" name="AutoShape 134"/>
              <p:cNvSpPr/>
              <p:nvPr/>
            </p:nvSpPr>
            <p:spPr>
              <a:xfrm>
                <a:off x="7626600" y="169848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48" name="Rectangle 135"/>
            <p:cNvSpPr/>
            <p:nvPr/>
          </p:nvSpPr>
          <p:spPr>
            <a:xfrm>
              <a:off x="7758360" y="147960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9" name="Freeform 136"/>
            <p:cNvSpPr/>
            <p:nvPr/>
          </p:nvSpPr>
          <p:spPr>
            <a:xfrm>
              <a:off x="7775280" y="161856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0" name="Freeform 137"/>
            <p:cNvSpPr/>
            <p:nvPr/>
          </p:nvSpPr>
          <p:spPr>
            <a:xfrm>
              <a:off x="7776000" y="154008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1" name="Oval 138"/>
            <p:cNvSpPr/>
            <p:nvPr/>
          </p:nvSpPr>
          <p:spPr>
            <a:xfrm>
              <a:off x="7829640" y="200520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2" name="Freeform 139"/>
            <p:cNvSpPr/>
            <p:nvPr/>
          </p:nvSpPr>
          <p:spPr>
            <a:xfrm>
              <a:off x="7772400" y="200520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3" name="AutoShape 140"/>
            <p:cNvSpPr/>
            <p:nvPr/>
          </p:nvSpPr>
          <p:spPr>
            <a:xfrm>
              <a:off x="7464600" y="202104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4" name="AutoShape 141"/>
            <p:cNvSpPr/>
            <p:nvPr/>
          </p:nvSpPr>
          <p:spPr>
            <a:xfrm>
              <a:off x="7481880" y="202896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5" name="Oval 142"/>
            <p:cNvSpPr/>
            <p:nvPr/>
          </p:nvSpPr>
          <p:spPr>
            <a:xfrm>
              <a:off x="7508880" y="194940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6" name="Oval 143"/>
            <p:cNvSpPr/>
            <p:nvPr/>
          </p:nvSpPr>
          <p:spPr>
            <a:xfrm>
              <a:off x="7556400" y="194940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7" name="Oval 144"/>
            <p:cNvSpPr/>
            <p:nvPr/>
          </p:nvSpPr>
          <p:spPr>
            <a:xfrm>
              <a:off x="7602480" y="194940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8" name="Rectangle 145"/>
            <p:cNvSpPr/>
            <p:nvPr/>
          </p:nvSpPr>
          <p:spPr>
            <a:xfrm>
              <a:off x="7709040" y="181764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59" name="Group 146"/>
          <p:cNvGrpSpPr/>
          <p:nvPr/>
        </p:nvGrpSpPr>
        <p:grpSpPr>
          <a:xfrm>
            <a:off x="8217000" y="1511280"/>
            <a:ext cx="376920" cy="575640"/>
            <a:chOff x="8217000" y="1511280"/>
            <a:chExt cx="376920" cy="575640"/>
          </a:xfrm>
        </p:grpSpPr>
        <p:sp>
          <p:nvSpPr>
            <p:cNvPr id="1860" name="Freeform 147"/>
            <p:cNvSpPr/>
            <p:nvPr/>
          </p:nvSpPr>
          <p:spPr>
            <a:xfrm>
              <a:off x="8515800" y="151236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1" name="Rectangle 148"/>
            <p:cNvSpPr/>
            <p:nvPr/>
          </p:nvSpPr>
          <p:spPr>
            <a:xfrm>
              <a:off x="8234280" y="151128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2" name="Freeform 149"/>
            <p:cNvSpPr/>
            <p:nvPr/>
          </p:nvSpPr>
          <p:spPr>
            <a:xfrm>
              <a:off x="8530200" y="154512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3" name="Freeform 150"/>
            <p:cNvSpPr/>
            <p:nvPr/>
          </p:nvSpPr>
          <p:spPr>
            <a:xfrm>
              <a:off x="8520120" y="180252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4" name="Rectangle 151"/>
            <p:cNvSpPr/>
            <p:nvPr/>
          </p:nvSpPr>
          <p:spPr>
            <a:xfrm>
              <a:off x="8236080" y="157464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65" name="Group 152"/>
            <p:cNvGrpSpPr/>
            <p:nvPr/>
          </p:nvGrpSpPr>
          <p:grpSpPr>
            <a:xfrm>
              <a:off x="8378640" y="1568520"/>
              <a:ext cx="153360" cy="34200"/>
              <a:chOff x="8378640" y="1568520"/>
              <a:chExt cx="153360" cy="34200"/>
            </a:xfrm>
          </p:grpSpPr>
          <p:sp>
            <p:nvSpPr>
              <p:cNvPr id="1866" name="AutoShape 153"/>
              <p:cNvSpPr/>
              <p:nvPr/>
            </p:nvSpPr>
            <p:spPr>
              <a:xfrm>
                <a:off x="8378640" y="156852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7" name="AutoShape 154"/>
              <p:cNvSpPr/>
              <p:nvPr/>
            </p:nvSpPr>
            <p:spPr>
              <a:xfrm>
                <a:off x="8381880" y="157320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68" name="Rectangle 155"/>
            <p:cNvSpPr/>
            <p:nvPr/>
          </p:nvSpPr>
          <p:spPr>
            <a:xfrm>
              <a:off x="8239320" y="165240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69" name="Group 156"/>
            <p:cNvGrpSpPr/>
            <p:nvPr/>
          </p:nvGrpSpPr>
          <p:grpSpPr>
            <a:xfrm>
              <a:off x="8377200" y="1647720"/>
              <a:ext cx="153360" cy="30960"/>
              <a:chOff x="8377200" y="1647720"/>
              <a:chExt cx="153360" cy="30960"/>
            </a:xfrm>
          </p:grpSpPr>
          <p:sp>
            <p:nvSpPr>
              <p:cNvPr id="1870" name="AutoShape 157"/>
              <p:cNvSpPr/>
              <p:nvPr/>
            </p:nvSpPr>
            <p:spPr>
              <a:xfrm>
                <a:off x="8377200" y="164772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1" name="AutoShape 158"/>
              <p:cNvSpPr/>
              <p:nvPr/>
            </p:nvSpPr>
            <p:spPr>
              <a:xfrm>
                <a:off x="8380440" y="165096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72" name="Rectangle 159"/>
            <p:cNvSpPr/>
            <p:nvPr/>
          </p:nvSpPr>
          <p:spPr>
            <a:xfrm>
              <a:off x="8237520" y="173520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3" name="Rectangle 160"/>
            <p:cNvSpPr/>
            <p:nvPr/>
          </p:nvSpPr>
          <p:spPr>
            <a:xfrm>
              <a:off x="8240760" y="180648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74" name="Group 161"/>
            <p:cNvGrpSpPr/>
            <p:nvPr/>
          </p:nvGrpSpPr>
          <p:grpSpPr>
            <a:xfrm>
              <a:off x="8373960" y="1800360"/>
              <a:ext cx="154800" cy="34200"/>
              <a:chOff x="8373960" y="1800360"/>
              <a:chExt cx="154800" cy="34200"/>
            </a:xfrm>
          </p:grpSpPr>
          <p:sp>
            <p:nvSpPr>
              <p:cNvPr id="1875" name="AutoShape 162"/>
              <p:cNvSpPr/>
              <p:nvPr/>
            </p:nvSpPr>
            <p:spPr>
              <a:xfrm>
                <a:off x="8373960" y="180036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6" name="AutoShape 163"/>
              <p:cNvSpPr/>
              <p:nvPr/>
            </p:nvSpPr>
            <p:spPr>
              <a:xfrm>
                <a:off x="8377200" y="180504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77" name="Freeform 164"/>
            <p:cNvSpPr/>
            <p:nvPr/>
          </p:nvSpPr>
          <p:spPr>
            <a:xfrm>
              <a:off x="8521200" y="173376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78" name="Group 165"/>
            <p:cNvGrpSpPr/>
            <p:nvPr/>
          </p:nvGrpSpPr>
          <p:grpSpPr>
            <a:xfrm>
              <a:off x="8375760" y="1727280"/>
              <a:ext cx="153000" cy="32760"/>
              <a:chOff x="8375760" y="1727280"/>
              <a:chExt cx="153000" cy="32760"/>
            </a:xfrm>
          </p:grpSpPr>
          <p:sp>
            <p:nvSpPr>
              <p:cNvPr id="1879" name="AutoShape 166"/>
              <p:cNvSpPr/>
              <p:nvPr/>
            </p:nvSpPr>
            <p:spPr>
              <a:xfrm>
                <a:off x="8375760" y="172728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0" name="AutoShape 167"/>
              <p:cNvSpPr/>
              <p:nvPr/>
            </p:nvSpPr>
            <p:spPr>
              <a:xfrm>
                <a:off x="8379000" y="173052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81" name="Rectangle 168"/>
            <p:cNvSpPr/>
            <p:nvPr/>
          </p:nvSpPr>
          <p:spPr>
            <a:xfrm>
              <a:off x="8510760" y="151128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2" name="Freeform 169"/>
            <p:cNvSpPr/>
            <p:nvPr/>
          </p:nvSpPr>
          <p:spPr>
            <a:xfrm>
              <a:off x="8527680" y="165024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3" name="Freeform 170"/>
            <p:cNvSpPr/>
            <p:nvPr/>
          </p:nvSpPr>
          <p:spPr>
            <a:xfrm>
              <a:off x="8528400" y="157176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4" name="Oval 171"/>
            <p:cNvSpPr/>
            <p:nvPr/>
          </p:nvSpPr>
          <p:spPr>
            <a:xfrm>
              <a:off x="8582040" y="203688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5" name="Freeform 172"/>
            <p:cNvSpPr/>
            <p:nvPr/>
          </p:nvSpPr>
          <p:spPr>
            <a:xfrm>
              <a:off x="8525160" y="203688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6" name="AutoShape 173"/>
            <p:cNvSpPr/>
            <p:nvPr/>
          </p:nvSpPr>
          <p:spPr>
            <a:xfrm>
              <a:off x="8217000" y="205272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7" name="AutoShape 174"/>
            <p:cNvSpPr/>
            <p:nvPr/>
          </p:nvSpPr>
          <p:spPr>
            <a:xfrm>
              <a:off x="8234280" y="206064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8" name="Oval 175"/>
            <p:cNvSpPr/>
            <p:nvPr/>
          </p:nvSpPr>
          <p:spPr>
            <a:xfrm>
              <a:off x="8261280" y="198108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9" name="Oval 176"/>
            <p:cNvSpPr/>
            <p:nvPr/>
          </p:nvSpPr>
          <p:spPr>
            <a:xfrm>
              <a:off x="8308800" y="198108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0" name="Oval 177"/>
            <p:cNvSpPr/>
            <p:nvPr/>
          </p:nvSpPr>
          <p:spPr>
            <a:xfrm>
              <a:off x="8354880" y="198108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1" name="Rectangle 178"/>
            <p:cNvSpPr/>
            <p:nvPr/>
          </p:nvSpPr>
          <p:spPr>
            <a:xfrm>
              <a:off x="8461440" y="184932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92" name="Group 179"/>
          <p:cNvGrpSpPr/>
          <p:nvPr/>
        </p:nvGrpSpPr>
        <p:grpSpPr>
          <a:xfrm>
            <a:off x="8826480" y="1663560"/>
            <a:ext cx="376920" cy="575640"/>
            <a:chOff x="8826480" y="1663560"/>
            <a:chExt cx="376920" cy="575640"/>
          </a:xfrm>
        </p:grpSpPr>
        <p:sp>
          <p:nvSpPr>
            <p:cNvPr id="1893" name="Freeform 180"/>
            <p:cNvSpPr/>
            <p:nvPr/>
          </p:nvSpPr>
          <p:spPr>
            <a:xfrm>
              <a:off x="9125640" y="166464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4" name="Rectangle 181"/>
            <p:cNvSpPr/>
            <p:nvPr/>
          </p:nvSpPr>
          <p:spPr>
            <a:xfrm>
              <a:off x="8844120" y="166356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5" name="Freeform 182"/>
            <p:cNvSpPr/>
            <p:nvPr/>
          </p:nvSpPr>
          <p:spPr>
            <a:xfrm>
              <a:off x="9139680" y="169776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6" name="Freeform 183"/>
            <p:cNvSpPr/>
            <p:nvPr/>
          </p:nvSpPr>
          <p:spPr>
            <a:xfrm>
              <a:off x="9129960" y="195480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7" name="Rectangle 184"/>
            <p:cNvSpPr/>
            <p:nvPr/>
          </p:nvSpPr>
          <p:spPr>
            <a:xfrm>
              <a:off x="8845560" y="172728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98" name="Group 185"/>
            <p:cNvGrpSpPr/>
            <p:nvPr/>
          </p:nvGrpSpPr>
          <p:grpSpPr>
            <a:xfrm>
              <a:off x="8988480" y="1720800"/>
              <a:ext cx="153360" cy="34200"/>
              <a:chOff x="8988480" y="1720800"/>
              <a:chExt cx="153360" cy="34200"/>
            </a:xfrm>
          </p:grpSpPr>
          <p:sp>
            <p:nvSpPr>
              <p:cNvPr id="1899" name="AutoShape 186"/>
              <p:cNvSpPr/>
              <p:nvPr/>
            </p:nvSpPr>
            <p:spPr>
              <a:xfrm>
                <a:off x="8988480" y="172080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0" name="AutoShape 187"/>
              <p:cNvSpPr/>
              <p:nvPr/>
            </p:nvSpPr>
            <p:spPr>
              <a:xfrm>
                <a:off x="8991720" y="172584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01" name="Rectangle 188"/>
            <p:cNvSpPr/>
            <p:nvPr/>
          </p:nvSpPr>
          <p:spPr>
            <a:xfrm>
              <a:off x="8848800" y="180504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02" name="Group 189"/>
            <p:cNvGrpSpPr/>
            <p:nvPr/>
          </p:nvGrpSpPr>
          <p:grpSpPr>
            <a:xfrm>
              <a:off x="8986680" y="1800360"/>
              <a:ext cx="153360" cy="30960"/>
              <a:chOff x="8986680" y="1800360"/>
              <a:chExt cx="153360" cy="30960"/>
            </a:xfrm>
          </p:grpSpPr>
          <p:sp>
            <p:nvSpPr>
              <p:cNvPr id="1903" name="AutoShape 190"/>
              <p:cNvSpPr/>
              <p:nvPr/>
            </p:nvSpPr>
            <p:spPr>
              <a:xfrm>
                <a:off x="8986680" y="180036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4" name="AutoShape 191"/>
              <p:cNvSpPr/>
              <p:nvPr/>
            </p:nvSpPr>
            <p:spPr>
              <a:xfrm>
                <a:off x="8989920" y="180324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05" name="Rectangle 192"/>
            <p:cNvSpPr/>
            <p:nvPr/>
          </p:nvSpPr>
          <p:spPr>
            <a:xfrm>
              <a:off x="8847360" y="188748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6" name="Rectangle 193"/>
            <p:cNvSpPr/>
            <p:nvPr/>
          </p:nvSpPr>
          <p:spPr>
            <a:xfrm>
              <a:off x="8850240" y="195912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07" name="Group 194"/>
            <p:cNvGrpSpPr/>
            <p:nvPr/>
          </p:nvGrpSpPr>
          <p:grpSpPr>
            <a:xfrm>
              <a:off x="8983800" y="1952640"/>
              <a:ext cx="154800" cy="34200"/>
              <a:chOff x="8983800" y="1952640"/>
              <a:chExt cx="154800" cy="34200"/>
            </a:xfrm>
          </p:grpSpPr>
          <p:sp>
            <p:nvSpPr>
              <p:cNvPr id="1908" name="AutoShape 195"/>
              <p:cNvSpPr/>
              <p:nvPr/>
            </p:nvSpPr>
            <p:spPr>
              <a:xfrm>
                <a:off x="8983800" y="195264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9" name="AutoShape 196"/>
              <p:cNvSpPr/>
              <p:nvPr/>
            </p:nvSpPr>
            <p:spPr>
              <a:xfrm>
                <a:off x="8986680" y="195732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10" name="Freeform 197"/>
            <p:cNvSpPr/>
            <p:nvPr/>
          </p:nvSpPr>
          <p:spPr>
            <a:xfrm>
              <a:off x="9131040" y="188604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11" name="Group 198"/>
            <p:cNvGrpSpPr/>
            <p:nvPr/>
          </p:nvGrpSpPr>
          <p:grpSpPr>
            <a:xfrm>
              <a:off x="8985240" y="1879560"/>
              <a:ext cx="153000" cy="32760"/>
              <a:chOff x="8985240" y="1879560"/>
              <a:chExt cx="153000" cy="32760"/>
            </a:xfrm>
          </p:grpSpPr>
          <p:sp>
            <p:nvSpPr>
              <p:cNvPr id="1912" name="AutoShape 199"/>
              <p:cNvSpPr/>
              <p:nvPr/>
            </p:nvSpPr>
            <p:spPr>
              <a:xfrm>
                <a:off x="8985240" y="187956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3" name="AutoShape 200"/>
              <p:cNvSpPr/>
              <p:nvPr/>
            </p:nvSpPr>
            <p:spPr>
              <a:xfrm>
                <a:off x="8988480" y="188280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14" name="Rectangle 201"/>
            <p:cNvSpPr/>
            <p:nvPr/>
          </p:nvSpPr>
          <p:spPr>
            <a:xfrm>
              <a:off x="9120240" y="166356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5" name="Freeform 202"/>
            <p:cNvSpPr/>
            <p:nvPr/>
          </p:nvSpPr>
          <p:spPr>
            <a:xfrm>
              <a:off x="9137160" y="180288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6" name="Freeform 203"/>
            <p:cNvSpPr/>
            <p:nvPr/>
          </p:nvSpPr>
          <p:spPr>
            <a:xfrm>
              <a:off x="9137880" y="172404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7" name="Oval 204"/>
            <p:cNvSpPr/>
            <p:nvPr/>
          </p:nvSpPr>
          <p:spPr>
            <a:xfrm>
              <a:off x="9191520" y="218916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8" name="Freeform 205"/>
            <p:cNvSpPr/>
            <p:nvPr/>
          </p:nvSpPr>
          <p:spPr>
            <a:xfrm>
              <a:off x="9134640" y="218916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9" name="AutoShape 206"/>
            <p:cNvSpPr/>
            <p:nvPr/>
          </p:nvSpPr>
          <p:spPr>
            <a:xfrm>
              <a:off x="8826480" y="220500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0" name="AutoShape 207"/>
            <p:cNvSpPr/>
            <p:nvPr/>
          </p:nvSpPr>
          <p:spPr>
            <a:xfrm>
              <a:off x="8844120" y="221292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1" name="Oval 208"/>
            <p:cNvSpPr/>
            <p:nvPr/>
          </p:nvSpPr>
          <p:spPr>
            <a:xfrm>
              <a:off x="8871120" y="213372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2" name="Oval 209"/>
            <p:cNvSpPr/>
            <p:nvPr/>
          </p:nvSpPr>
          <p:spPr>
            <a:xfrm>
              <a:off x="8918640" y="213372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3" name="Oval 210"/>
            <p:cNvSpPr/>
            <p:nvPr/>
          </p:nvSpPr>
          <p:spPr>
            <a:xfrm>
              <a:off x="8964720" y="213372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4" name="Rectangle 211"/>
            <p:cNvSpPr/>
            <p:nvPr/>
          </p:nvSpPr>
          <p:spPr>
            <a:xfrm>
              <a:off x="9070920" y="200196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25" name="Group 212"/>
          <p:cNvGrpSpPr/>
          <p:nvPr/>
        </p:nvGrpSpPr>
        <p:grpSpPr>
          <a:xfrm>
            <a:off x="9155160" y="2610000"/>
            <a:ext cx="376920" cy="575280"/>
            <a:chOff x="9155160" y="2610000"/>
            <a:chExt cx="376920" cy="575280"/>
          </a:xfrm>
        </p:grpSpPr>
        <p:sp>
          <p:nvSpPr>
            <p:cNvPr id="1926" name="Freeform 213"/>
            <p:cNvSpPr/>
            <p:nvPr/>
          </p:nvSpPr>
          <p:spPr>
            <a:xfrm>
              <a:off x="9454320" y="261072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7" name="Rectangle 214"/>
            <p:cNvSpPr/>
            <p:nvPr/>
          </p:nvSpPr>
          <p:spPr>
            <a:xfrm>
              <a:off x="9172440" y="261000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8" name="Freeform 215"/>
            <p:cNvSpPr/>
            <p:nvPr/>
          </p:nvSpPr>
          <p:spPr>
            <a:xfrm>
              <a:off x="9468360" y="264384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9" name="Freeform 216"/>
            <p:cNvSpPr/>
            <p:nvPr/>
          </p:nvSpPr>
          <p:spPr>
            <a:xfrm>
              <a:off x="9458280" y="290124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0" name="Rectangle 217"/>
            <p:cNvSpPr/>
            <p:nvPr/>
          </p:nvSpPr>
          <p:spPr>
            <a:xfrm>
              <a:off x="9174240" y="267336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31" name="Group 218"/>
            <p:cNvGrpSpPr/>
            <p:nvPr/>
          </p:nvGrpSpPr>
          <p:grpSpPr>
            <a:xfrm>
              <a:off x="9317160" y="2667240"/>
              <a:ext cx="153360" cy="34200"/>
              <a:chOff x="9317160" y="2667240"/>
              <a:chExt cx="153360" cy="34200"/>
            </a:xfrm>
          </p:grpSpPr>
          <p:sp>
            <p:nvSpPr>
              <p:cNvPr id="1932" name="AutoShape 219"/>
              <p:cNvSpPr/>
              <p:nvPr/>
            </p:nvSpPr>
            <p:spPr>
              <a:xfrm>
                <a:off x="9317160" y="266724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3" name="AutoShape 220"/>
              <p:cNvSpPr/>
              <p:nvPr/>
            </p:nvSpPr>
            <p:spPr>
              <a:xfrm>
                <a:off x="9320040" y="267192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34" name="Rectangle 221"/>
            <p:cNvSpPr/>
            <p:nvPr/>
          </p:nvSpPr>
          <p:spPr>
            <a:xfrm>
              <a:off x="9177480" y="275112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35" name="Group 222"/>
            <p:cNvGrpSpPr/>
            <p:nvPr/>
          </p:nvGrpSpPr>
          <p:grpSpPr>
            <a:xfrm>
              <a:off x="9315360" y="2746440"/>
              <a:ext cx="153360" cy="30960"/>
              <a:chOff x="9315360" y="2746440"/>
              <a:chExt cx="153360" cy="30960"/>
            </a:xfrm>
          </p:grpSpPr>
          <p:sp>
            <p:nvSpPr>
              <p:cNvPr id="1936" name="AutoShape 223"/>
              <p:cNvSpPr/>
              <p:nvPr/>
            </p:nvSpPr>
            <p:spPr>
              <a:xfrm>
                <a:off x="9315360" y="274644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7" name="AutoShape 224"/>
              <p:cNvSpPr/>
              <p:nvPr/>
            </p:nvSpPr>
            <p:spPr>
              <a:xfrm>
                <a:off x="9318600" y="274932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38" name="Rectangle 225"/>
            <p:cNvSpPr/>
            <p:nvPr/>
          </p:nvSpPr>
          <p:spPr>
            <a:xfrm>
              <a:off x="9175680" y="283392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9" name="Rectangle 226"/>
            <p:cNvSpPr/>
            <p:nvPr/>
          </p:nvSpPr>
          <p:spPr>
            <a:xfrm>
              <a:off x="9178920" y="290520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40" name="Group 227"/>
            <p:cNvGrpSpPr/>
            <p:nvPr/>
          </p:nvGrpSpPr>
          <p:grpSpPr>
            <a:xfrm>
              <a:off x="9312120" y="2898720"/>
              <a:ext cx="154800" cy="34200"/>
              <a:chOff x="9312120" y="2898720"/>
              <a:chExt cx="154800" cy="34200"/>
            </a:xfrm>
          </p:grpSpPr>
          <p:sp>
            <p:nvSpPr>
              <p:cNvPr id="1941" name="AutoShape 228"/>
              <p:cNvSpPr/>
              <p:nvPr/>
            </p:nvSpPr>
            <p:spPr>
              <a:xfrm>
                <a:off x="9312120" y="289872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2" name="AutoShape 229"/>
              <p:cNvSpPr/>
              <p:nvPr/>
            </p:nvSpPr>
            <p:spPr>
              <a:xfrm>
                <a:off x="9315360" y="290340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43" name="Freeform 230"/>
            <p:cNvSpPr/>
            <p:nvPr/>
          </p:nvSpPr>
          <p:spPr>
            <a:xfrm>
              <a:off x="9459360" y="283248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44" name="Group 231"/>
            <p:cNvGrpSpPr/>
            <p:nvPr/>
          </p:nvGrpSpPr>
          <p:grpSpPr>
            <a:xfrm>
              <a:off x="9313920" y="2826000"/>
              <a:ext cx="153000" cy="32760"/>
              <a:chOff x="9313920" y="2826000"/>
              <a:chExt cx="153000" cy="32760"/>
            </a:xfrm>
          </p:grpSpPr>
          <p:sp>
            <p:nvSpPr>
              <p:cNvPr id="1945" name="AutoShape 232"/>
              <p:cNvSpPr/>
              <p:nvPr/>
            </p:nvSpPr>
            <p:spPr>
              <a:xfrm>
                <a:off x="9313920" y="282600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6" name="AutoShape 233"/>
              <p:cNvSpPr/>
              <p:nvPr/>
            </p:nvSpPr>
            <p:spPr>
              <a:xfrm>
                <a:off x="9317160" y="282888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47" name="Rectangle 234"/>
            <p:cNvSpPr/>
            <p:nvPr/>
          </p:nvSpPr>
          <p:spPr>
            <a:xfrm>
              <a:off x="9448920" y="261000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8" name="Freeform 235"/>
            <p:cNvSpPr/>
            <p:nvPr/>
          </p:nvSpPr>
          <p:spPr>
            <a:xfrm>
              <a:off x="9465840" y="274896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9" name="Freeform 236"/>
            <p:cNvSpPr/>
            <p:nvPr/>
          </p:nvSpPr>
          <p:spPr>
            <a:xfrm>
              <a:off x="9466560" y="267012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0" name="Oval 237"/>
            <p:cNvSpPr/>
            <p:nvPr/>
          </p:nvSpPr>
          <p:spPr>
            <a:xfrm>
              <a:off x="9520200" y="313524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1" name="Freeform 238"/>
            <p:cNvSpPr/>
            <p:nvPr/>
          </p:nvSpPr>
          <p:spPr>
            <a:xfrm>
              <a:off x="9463320" y="313524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2" name="AutoShape 239"/>
            <p:cNvSpPr/>
            <p:nvPr/>
          </p:nvSpPr>
          <p:spPr>
            <a:xfrm>
              <a:off x="9155160" y="315108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3" name="AutoShape 240"/>
            <p:cNvSpPr/>
            <p:nvPr/>
          </p:nvSpPr>
          <p:spPr>
            <a:xfrm>
              <a:off x="9172440" y="315900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4" name="Oval 241"/>
            <p:cNvSpPr/>
            <p:nvPr/>
          </p:nvSpPr>
          <p:spPr>
            <a:xfrm>
              <a:off x="9199800" y="307980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5" name="Oval 242"/>
            <p:cNvSpPr/>
            <p:nvPr/>
          </p:nvSpPr>
          <p:spPr>
            <a:xfrm>
              <a:off x="9246960" y="307980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6" name="Oval 243"/>
            <p:cNvSpPr/>
            <p:nvPr/>
          </p:nvSpPr>
          <p:spPr>
            <a:xfrm>
              <a:off x="9293400" y="307980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7" name="Rectangle 244"/>
            <p:cNvSpPr/>
            <p:nvPr/>
          </p:nvSpPr>
          <p:spPr>
            <a:xfrm>
              <a:off x="9399600" y="294804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8" name="Freeform 71"/>
          <p:cNvSpPr/>
          <p:nvPr/>
        </p:nvSpPr>
        <p:spPr>
          <a:xfrm>
            <a:off x="6562800" y="4392720"/>
            <a:ext cx="2964600" cy="1389960"/>
          </a:xfrm>
          <a:custGeom>
            <a:avLst/>
            <a:gdLst/>
            <a:ahLst/>
            <a:rect l="l" t="t" r="r" b="b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9" name="Line 77"/>
          <p:cNvSpPr/>
          <p:nvPr/>
        </p:nvSpPr>
        <p:spPr>
          <a:xfrm flipH="1">
            <a:off x="7011720" y="4701960"/>
            <a:ext cx="855720" cy="4320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0" name="Line 78"/>
          <p:cNvSpPr/>
          <p:nvPr/>
        </p:nvSpPr>
        <p:spPr>
          <a:xfrm flipH="1">
            <a:off x="7521480" y="4749480"/>
            <a:ext cx="563400" cy="3938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1" name="Line 79"/>
          <p:cNvSpPr/>
          <p:nvPr/>
        </p:nvSpPr>
        <p:spPr>
          <a:xfrm flipH="1">
            <a:off x="8059680" y="4755960"/>
            <a:ext cx="149040" cy="3826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2" name="Line 80"/>
          <p:cNvSpPr/>
          <p:nvPr/>
        </p:nvSpPr>
        <p:spPr>
          <a:xfrm>
            <a:off x="8426160" y="4735440"/>
            <a:ext cx="123840" cy="4125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3" name="Text Box 97"/>
          <p:cNvSpPr/>
          <p:nvPr/>
        </p:nvSpPr>
        <p:spPr>
          <a:xfrm>
            <a:off x="6498720" y="4280040"/>
            <a:ext cx="13806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institutional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network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64" name="Text Box 98"/>
          <p:cNvSpPr/>
          <p:nvPr/>
        </p:nvSpPr>
        <p:spPr>
          <a:xfrm>
            <a:off x="8561880" y="4660920"/>
            <a:ext cx="1362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 Gbps LAN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965" name="Group 120"/>
          <p:cNvGrpSpPr/>
          <p:nvPr/>
        </p:nvGrpSpPr>
        <p:grpSpPr>
          <a:xfrm>
            <a:off x="7785000" y="4460760"/>
            <a:ext cx="880560" cy="307440"/>
            <a:chOff x="7785000" y="4460760"/>
            <a:chExt cx="880560" cy="307440"/>
          </a:xfrm>
        </p:grpSpPr>
        <p:sp>
          <p:nvSpPr>
            <p:cNvPr id="1966" name="Oval 407"/>
            <p:cNvSpPr/>
            <p:nvPr/>
          </p:nvSpPr>
          <p:spPr>
            <a:xfrm>
              <a:off x="7786800" y="4595760"/>
              <a:ext cx="874080" cy="172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7" name="Rectangle 410"/>
            <p:cNvSpPr/>
            <p:nvPr/>
          </p:nvSpPr>
          <p:spPr>
            <a:xfrm>
              <a:off x="7786800" y="4578480"/>
              <a:ext cx="878760" cy="10404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8" name="Oval 411"/>
            <p:cNvSpPr/>
            <p:nvPr/>
          </p:nvSpPr>
          <p:spPr>
            <a:xfrm>
              <a:off x="7785000" y="4460760"/>
              <a:ext cx="874080" cy="20088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69" name="Group 124"/>
            <p:cNvGrpSpPr/>
            <p:nvPr/>
          </p:nvGrpSpPr>
          <p:grpSpPr>
            <a:xfrm>
              <a:off x="7962840" y="4511520"/>
              <a:ext cx="491400" cy="94680"/>
              <a:chOff x="7962840" y="4511520"/>
              <a:chExt cx="491400" cy="94680"/>
            </a:xfrm>
          </p:grpSpPr>
          <p:sp>
            <p:nvSpPr>
              <p:cNvPr id="1970" name="Freeform 125"/>
              <p:cNvSpPr/>
              <p:nvPr/>
            </p:nvSpPr>
            <p:spPr>
              <a:xfrm>
                <a:off x="7962840" y="4511520"/>
                <a:ext cx="491400" cy="94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1" name="Freeform 126"/>
              <p:cNvSpPr/>
              <p:nvPr/>
            </p:nvSpPr>
            <p:spPr>
              <a:xfrm>
                <a:off x="7985160" y="4511520"/>
                <a:ext cx="447120" cy="94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72" name="Line 127"/>
            <p:cNvSpPr/>
            <p:nvPr/>
          </p:nvSpPr>
          <p:spPr>
            <a:xfrm>
              <a:off x="7786440" y="4557600"/>
              <a:ext cx="360" cy="13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3" name="Line 128"/>
            <p:cNvSpPr/>
            <p:nvPr/>
          </p:nvSpPr>
          <p:spPr>
            <a:xfrm>
              <a:off x="8659800" y="4560840"/>
              <a:ext cx="360" cy="13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74" name="Group 172"/>
          <p:cNvGrpSpPr/>
          <p:nvPr/>
        </p:nvGrpSpPr>
        <p:grpSpPr>
          <a:xfrm>
            <a:off x="6699960" y="5070600"/>
            <a:ext cx="524880" cy="556560"/>
            <a:chOff x="6699960" y="5070600"/>
            <a:chExt cx="524880" cy="556560"/>
          </a:xfrm>
        </p:grpSpPr>
        <p:pic>
          <p:nvPicPr>
            <p:cNvPr id="1975" name="Picture 173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6699960" y="5070600"/>
              <a:ext cx="524880" cy="55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76" name="Freeform 174"/>
            <p:cNvSpPr/>
            <p:nvPr/>
          </p:nvSpPr>
          <p:spPr>
            <a:xfrm flipH="1">
              <a:off x="6922440" y="5123880"/>
              <a:ext cx="254880" cy="2545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77" name="Group 340"/>
          <p:cNvGrpSpPr/>
          <p:nvPr/>
        </p:nvGrpSpPr>
        <p:grpSpPr>
          <a:xfrm>
            <a:off x="7211160" y="5092560"/>
            <a:ext cx="524880" cy="556560"/>
            <a:chOff x="7211160" y="5092560"/>
            <a:chExt cx="524880" cy="556560"/>
          </a:xfrm>
        </p:grpSpPr>
        <p:pic>
          <p:nvPicPr>
            <p:cNvPr id="1978" name="Picture 341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7211160" y="5092560"/>
              <a:ext cx="524880" cy="55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79" name="Freeform 342"/>
            <p:cNvSpPr/>
            <p:nvPr/>
          </p:nvSpPr>
          <p:spPr>
            <a:xfrm flipH="1">
              <a:off x="7433640" y="5146200"/>
              <a:ext cx="254880" cy="2545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80" name="Group 343"/>
          <p:cNvGrpSpPr/>
          <p:nvPr/>
        </p:nvGrpSpPr>
        <p:grpSpPr>
          <a:xfrm>
            <a:off x="7734960" y="5081760"/>
            <a:ext cx="524880" cy="556560"/>
            <a:chOff x="7734960" y="5081760"/>
            <a:chExt cx="524880" cy="556560"/>
          </a:xfrm>
        </p:grpSpPr>
        <p:pic>
          <p:nvPicPr>
            <p:cNvPr id="1981" name="Picture 344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7734960" y="5081760"/>
              <a:ext cx="524880" cy="55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82" name="Freeform 345"/>
            <p:cNvSpPr/>
            <p:nvPr/>
          </p:nvSpPr>
          <p:spPr>
            <a:xfrm flipH="1">
              <a:off x="7957440" y="5135040"/>
              <a:ext cx="254880" cy="2545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83" name="Group 308"/>
          <p:cNvGrpSpPr/>
          <p:nvPr/>
        </p:nvGrpSpPr>
        <p:grpSpPr>
          <a:xfrm>
            <a:off x="8350200" y="4941720"/>
            <a:ext cx="1933200" cy="806760"/>
            <a:chOff x="8350200" y="4941720"/>
            <a:chExt cx="1933200" cy="806760"/>
          </a:xfrm>
        </p:grpSpPr>
        <p:sp>
          <p:nvSpPr>
            <p:cNvPr id="1984" name="Rectangle 307"/>
            <p:cNvSpPr/>
            <p:nvPr/>
          </p:nvSpPr>
          <p:spPr>
            <a:xfrm>
              <a:off x="8350200" y="4941720"/>
              <a:ext cx="521640" cy="750240"/>
            </a:xfrm>
            <a:prstGeom prst="rect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5" name="Text Box 97"/>
            <p:cNvSpPr/>
            <p:nvPr/>
          </p:nvSpPr>
          <p:spPr>
            <a:xfrm>
              <a:off x="8823600" y="5110200"/>
              <a:ext cx="14598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90000"/>
                </a:lnSpc>
                <a:buNone/>
              </a:pPr>
              <a:r>
                <a:rPr b="0" lang="en-US" sz="20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local web </a:t>
              </a:r>
              <a:endParaRPr b="0" lang="en-US" sz="20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buNone/>
              </a:pPr>
              <a:r>
                <a:rPr b="0" lang="en-US" sz="20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cache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986" name="Group 307"/>
          <p:cNvGrpSpPr/>
          <p:nvPr/>
        </p:nvGrpSpPr>
        <p:grpSpPr>
          <a:xfrm>
            <a:off x="8415360" y="5027760"/>
            <a:ext cx="376920" cy="575280"/>
            <a:chOff x="8415360" y="5027760"/>
            <a:chExt cx="376920" cy="575280"/>
          </a:xfrm>
        </p:grpSpPr>
        <p:sp>
          <p:nvSpPr>
            <p:cNvPr id="1987" name="Freeform 308"/>
            <p:cNvSpPr/>
            <p:nvPr/>
          </p:nvSpPr>
          <p:spPr>
            <a:xfrm>
              <a:off x="8714520" y="5028480"/>
              <a:ext cx="74160" cy="5490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8" name="Rectangle 309"/>
            <p:cNvSpPr/>
            <p:nvPr/>
          </p:nvSpPr>
          <p:spPr>
            <a:xfrm>
              <a:off x="8433000" y="5027760"/>
              <a:ext cx="277200" cy="548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9" name="Freeform 310"/>
            <p:cNvSpPr/>
            <p:nvPr/>
          </p:nvSpPr>
          <p:spPr>
            <a:xfrm>
              <a:off x="8728560" y="5061600"/>
              <a:ext cx="43920" cy="5079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0" name="Freeform 311"/>
            <p:cNvSpPr/>
            <p:nvPr/>
          </p:nvSpPr>
          <p:spPr>
            <a:xfrm>
              <a:off x="8718480" y="531900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1" name="Rectangle 312"/>
            <p:cNvSpPr/>
            <p:nvPr/>
          </p:nvSpPr>
          <p:spPr>
            <a:xfrm>
              <a:off x="8434440" y="5091120"/>
              <a:ext cx="15804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92" name="Group 313"/>
            <p:cNvGrpSpPr/>
            <p:nvPr/>
          </p:nvGrpSpPr>
          <p:grpSpPr>
            <a:xfrm>
              <a:off x="8577360" y="5085000"/>
              <a:ext cx="153360" cy="34200"/>
              <a:chOff x="8577360" y="5085000"/>
              <a:chExt cx="153360" cy="34200"/>
            </a:xfrm>
          </p:grpSpPr>
          <p:sp>
            <p:nvSpPr>
              <p:cNvPr id="1993" name="AutoShape 314"/>
              <p:cNvSpPr/>
              <p:nvPr/>
            </p:nvSpPr>
            <p:spPr>
              <a:xfrm>
                <a:off x="8577360" y="5085000"/>
                <a:ext cx="15336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4" name="AutoShape 315"/>
              <p:cNvSpPr/>
              <p:nvPr/>
            </p:nvSpPr>
            <p:spPr>
              <a:xfrm>
                <a:off x="8580600" y="5089680"/>
                <a:ext cx="14688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95" name="Rectangle 316"/>
            <p:cNvSpPr/>
            <p:nvPr/>
          </p:nvSpPr>
          <p:spPr>
            <a:xfrm>
              <a:off x="8437680" y="5168880"/>
              <a:ext cx="158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96" name="Group 317"/>
            <p:cNvGrpSpPr/>
            <p:nvPr/>
          </p:nvGrpSpPr>
          <p:grpSpPr>
            <a:xfrm>
              <a:off x="8575560" y="5164200"/>
              <a:ext cx="153360" cy="30960"/>
              <a:chOff x="8575560" y="5164200"/>
              <a:chExt cx="153360" cy="30960"/>
            </a:xfrm>
          </p:grpSpPr>
          <p:sp>
            <p:nvSpPr>
              <p:cNvPr id="1997" name="AutoShape 318"/>
              <p:cNvSpPr/>
              <p:nvPr/>
            </p:nvSpPr>
            <p:spPr>
              <a:xfrm>
                <a:off x="8575560" y="5164200"/>
                <a:ext cx="153360" cy="30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8" name="AutoShape 319"/>
              <p:cNvSpPr/>
              <p:nvPr/>
            </p:nvSpPr>
            <p:spPr>
              <a:xfrm>
                <a:off x="8578800" y="516708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99" name="Rectangle 320"/>
            <p:cNvSpPr/>
            <p:nvPr/>
          </p:nvSpPr>
          <p:spPr>
            <a:xfrm>
              <a:off x="8435880" y="525168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0" name="Rectangle 321"/>
            <p:cNvSpPr/>
            <p:nvPr/>
          </p:nvSpPr>
          <p:spPr>
            <a:xfrm>
              <a:off x="8439120" y="5322960"/>
              <a:ext cx="15660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01" name="Group 322"/>
            <p:cNvGrpSpPr/>
            <p:nvPr/>
          </p:nvGrpSpPr>
          <p:grpSpPr>
            <a:xfrm>
              <a:off x="8572320" y="5316480"/>
              <a:ext cx="154800" cy="34200"/>
              <a:chOff x="8572320" y="5316480"/>
              <a:chExt cx="154800" cy="34200"/>
            </a:xfrm>
          </p:grpSpPr>
          <p:sp>
            <p:nvSpPr>
              <p:cNvPr id="2002" name="AutoShape 323"/>
              <p:cNvSpPr/>
              <p:nvPr/>
            </p:nvSpPr>
            <p:spPr>
              <a:xfrm>
                <a:off x="8572320" y="5316480"/>
                <a:ext cx="154800" cy="342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3" name="AutoShape 324"/>
              <p:cNvSpPr/>
              <p:nvPr/>
            </p:nvSpPr>
            <p:spPr>
              <a:xfrm>
                <a:off x="8575560" y="5321160"/>
                <a:ext cx="14832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04" name="Freeform 325"/>
            <p:cNvSpPr/>
            <p:nvPr/>
          </p:nvSpPr>
          <p:spPr>
            <a:xfrm>
              <a:off x="8719560" y="5250240"/>
              <a:ext cx="69120" cy="44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05" name="Group 326"/>
            <p:cNvGrpSpPr/>
            <p:nvPr/>
          </p:nvGrpSpPr>
          <p:grpSpPr>
            <a:xfrm>
              <a:off x="8574120" y="5243760"/>
              <a:ext cx="153000" cy="32760"/>
              <a:chOff x="8574120" y="5243760"/>
              <a:chExt cx="153000" cy="32760"/>
            </a:xfrm>
          </p:grpSpPr>
          <p:sp>
            <p:nvSpPr>
              <p:cNvPr id="2006" name="AutoShape 327"/>
              <p:cNvSpPr/>
              <p:nvPr/>
            </p:nvSpPr>
            <p:spPr>
              <a:xfrm>
                <a:off x="8574120" y="5243760"/>
                <a:ext cx="15300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7" name="AutoShape 328"/>
              <p:cNvSpPr/>
              <p:nvPr/>
            </p:nvSpPr>
            <p:spPr>
              <a:xfrm>
                <a:off x="8577360" y="5246640"/>
                <a:ext cx="14688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08" name="Rectangle 329"/>
            <p:cNvSpPr/>
            <p:nvPr/>
          </p:nvSpPr>
          <p:spPr>
            <a:xfrm>
              <a:off x="8709120" y="5027760"/>
              <a:ext cx="18360" cy="5500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9" name="Freeform 330"/>
            <p:cNvSpPr/>
            <p:nvPr/>
          </p:nvSpPr>
          <p:spPr>
            <a:xfrm>
              <a:off x="8726040" y="5166720"/>
              <a:ext cx="62280" cy="504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0" name="Freeform 331"/>
            <p:cNvSpPr/>
            <p:nvPr/>
          </p:nvSpPr>
          <p:spPr>
            <a:xfrm>
              <a:off x="8726760" y="5087880"/>
              <a:ext cx="64080" cy="56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1" name="Oval 332"/>
            <p:cNvSpPr/>
            <p:nvPr/>
          </p:nvSpPr>
          <p:spPr>
            <a:xfrm>
              <a:off x="8780400" y="5553000"/>
              <a:ext cx="11880" cy="212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2" name="Freeform 333"/>
            <p:cNvSpPr/>
            <p:nvPr/>
          </p:nvSpPr>
          <p:spPr>
            <a:xfrm>
              <a:off x="8723520" y="5553000"/>
              <a:ext cx="64080" cy="475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3" name="AutoShape 334"/>
            <p:cNvSpPr/>
            <p:nvPr/>
          </p:nvSpPr>
          <p:spPr>
            <a:xfrm>
              <a:off x="8415360" y="5568840"/>
              <a:ext cx="316800" cy="342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4" name="AutoShape 335"/>
            <p:cNvSpPr/>
            <p:nvPr/>
          </p:nvSpPr>
          <p:spPr>
            <a:xfrm>
              <a:off x="8433000" y="5576760"/>
              <a:ext cx="283680" cy="183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5" name="Oval 336"/>
            <p:cNvSpPr/>
            <p:nvPr/>
          </p:nvSpPr>
          <p:spPr>
            <a:xfrm>
              <a:off x="8460000" y="5497560"/>
              <a:ext cx="40680" cy="342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6" name="Oval 337"/>
            <p:cNvSpPr/>
            <p:nvPr/>
          </p:nvSpPr>
          <p:spPr>
            <a:xfrm>
              <a:off x="8507520" y="5497560"/>
              <a:ext cx="42120" cy="342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7" name="Oval 338"/>
            <p:cNvSpPr/>
            <p:nvPr/>
          </p:nvSpPr>
          <p:spPr>
            <a:xfrm>
              <a:off x="8553600" y="5497560"/>
              <a:ext cx="42120" cy="327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8" name="Rectangle 339"/>
            <p:cNvSpPr/>
            <p:nvPr/>
          </p:nvSpPr>
          <p:spPr>
            <a:xfrm>
              <a:off x="8659800" y="5365800"/>
              <a:ext cx="21600" cy="181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019" name="Picture 250" descr=""/>
          <p:cNvPicPr/>
          <p:nvPr/>
        </p:nvPicPr>
        <p:blipFill>
          <a:blip r:embed="rId4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020" name="TextBox 251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nodeType="clickEffect" fill="hold">
                      <p:stCondLst>
                        <p:cond delay="indefinite"/>
                      </p:stCondLst>
                      <p:childTnLst>
                        <p:par>
                          <p:cTn id="2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53" dur="500"/>
                                        <p:tgtEl>
                                          <p:spTgt spid="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nodeType="clickEffect" fill="hold">
                      <p:stCondLst>
                        <p:cond delay="indefinite"/>
                      </p:stCondLst>
                      <p:childTnLst>
                        <p:par>
                          <p:cTn id="2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58" dur="500"/>
                                        <p:tgtEl>
                                          <p:spTgt spid="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1" dur="50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PlaceHolder 1"/>
          <p:cNvSpPr>
            <a:spLocks noGrp="1"/>
          </p:cNvSpPr>
          <p:nvPr>
            <p:ph type="title"/>
          </p:nvPr>
        </p:nvSpPr>
        <p:spPr>
          <a:xfrm>
            <a:off x="2146320" y="315360"/>
            <a:ext cx="777168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Elect</a:t>
            </a: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ronic </a:t>
            </a: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Mail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22" name="PlaceHolder 2"/>
          <p:cNvSpPr>
            <a:spLocks noGrp="1"/>
          </p:cNvSpPr>
          <p:nvPr>
            <p:ph/>
          </p:nvPr>
        </p:nvSpPr>
        <p:spPr>
          <a:xfrm>
            <a:off x="2068560" y="1366920"/>
            <a:ext cx="3933000" cy="48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Three Major Components: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user agents 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mail servers 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800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simple mail transfer protocol: SMTP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User Agent</a:t>
            </a:r>
            <a:endParaRPr b="0" lang="en-US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a.k.a. “mail reader”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composing, editing, reading mail messages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e.g., Outlook, Thunderbird, iPhone mail client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outgoing, incoming messages stored on server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23" name="Rectangle 280"/>
          <p:cNvSpPr/>
          <p:nvPr/>
        </p:nvSpPr>
        <p:spPr>
          <a:xfrm>
            <a:off x="8486640" y="628560"/>
            <a:ext cx="1828080" cy="9802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24" name="Group 279"/>
          <p:cNvGrpSpPr/>
          <p:nvPr/>
        </p:nvGrpSpPr>
        <p:grpSpPr>
          <a:xfrm>
            <a:off x="8583480" y="576360"/>
            <a:ext cx="1816560" cy="952200"/>
            <a:chOff x="8583480" y="576360"/>
            <a:chExt cx="1816560" cy="952200"/>
          </a:xfrm>
        </p:grpSpPr>
        <p:sp>
          <p:nvSpPr>
            <p:cNvPr id="2025" name="Text Box 263"/>
            <p:cNvSpPr/>
            <p:nvPr/>
          </p:nvSpPr>
          <p:spPr>
            <a:xfrm>
              <a:off x="8859960" y="1195560"/>
              <a:ext cx="14871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user mailbox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2026" name="Group 278"/>
            <p:cNvGrpSpPr/>
            <p:nvPr/>
          </p:nvGrpSpPr>
          <p:grpSpPr>
            <a:xfrm>
              <a:off x="8583480" y="692280"/>
              <a:ext cx="713520" cy="189720"/>
              <a:chOff x="8583480" y="692280"/>
              <a:chExt cx="713520" cy="189720"/>
            </a:xfrm>
          </p:grpSpPr>
          <p:sp>
            <p:nvSpPr>
              <p:cNvPr id="2027" name="Rectangle 264"/>
              <p:cNvSpPr/>
              <p:nvPr/>
            </p:nvSpPr>
            <p:spPr>
              <a:xfrm>
                <a:off x="8583480" y="692280"/>
                <a:ext cx="713520" cy="1897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8" name="Line 265"/>
              <p:cNvSpPr/>
              <p:nvPr/>
            </p:nvSpPr>
            <p:spPr>
              <a:xfrm>
                <a:off x="8661240" y="73656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9" name="Line 266"/>
              <p:cNvSpPr/>
              <p:nvPr/>
            </p:nvSpPr>
            <p:spPr>
              <a:xfrm flipH="1">
                <a:off x="8834400" y="734760"/>
                <a:ext cx="9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0" name="Line 267"/>
              <p:cNvSpPr/>
              <p:nvPr/>
            </p:nvSpPr>
            <p:spPr>
              <a:xfrm>
                <a:off x="8921520" y="73800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1" name="Line 268"/>
              <p:cNvSpPr/>
              <p:nvPr/>
            </p:nvSpPr>
            <p:spPr>
              <a:xfrm>
                <a:off x="9011880" y="73476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2" name="Line 269"/>
              <p:cNvSpPr/>
              <p:nvPr/>
            </p:nvSpPr>
            <p:spPr>
              <a:xfrm>
                <a:off x="9108720" y="73476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3" name="Line 270"/>
              <p:cNvSpPr/>
              <p:nvPr/>
            </p:nvSpPr>
            <p:spPr>
              <a:xfrm>
                <a:off x="9197640" y="73476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4" name="Line 271"/>
              <p:cNvSpPr/>
              <p:nvPr/>
            </p:nvSpPr>
            <p:spPr>
              <a:xfrm>
                <a:off x="8745480" y="73656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35" name="Rectangle 272"/>
            <p:cNvSpPr/>
            <p:nvPr/>
          </p:nvSpPr>
          <p:spPr>
            <a:xfrm>
              <a:off x="8605800" y="128124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6" name="Text Box 277"/>
            <p:cNvSpPr/>
            <p:nvPr/>
          </p:nvSpPr>
          <p:spPr>
            <a:xfrm>
              <a:off x="8611200" y="576360"/>
              <a:ext cx="178884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outgoing </a:t>
              </a:r>
              <a:endParaRPr b="0" lang="en-US" sz="16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message queue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037" name="Group 454"/>
          <p:cNvGrpSpPr/>
          <p:nvPr/>
        </p:nvGrpSpPr>
        <p:grpSpPr>
          <a:xfrm>
            <a:off x="6197760" y="1406520"/>
            <a:ext cx="4306680" cy="5117400"/>
            <a:chOff x="6197760" y="1406520"/>
            <a:chExt cx="4306680" cy="5117400"/>
          </a:xfrm>
        </p:grpSpPr>
        <p:grpSp>
          <p:nvGrpSpPr>
            <p:cNvPr id="2038" name="Group 389"/>
            <p:cNvGrpSpPr/>
            <p:nvPr/>
          </p:nvGrpSpPr>
          <p:grpSpPr>
            <a:xfrm>
              <a:off x="8423280" y="2787480"/>
              <a:ext cx="477360" cy="715680"/>
              <a:chOff x="8423280" y="2787480"/>
              <a:chExt cx="477360" cy="715680"/>
            </a:xfrm>
          </p:grpSpPr>
          <p:sp>
            <p:nvSpPr>
              <p:cNvPr id="2039" name="Freeform 390"/>
              <p:cNvSpPr/>
              <p:nvPr/>
            </p:nvSpPr>
            <p:spPr>
              <a:xfrm>
                <a:off x="8801640" y="2788920"/>
                <a:ext cx="94320" cy="68220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0" name="Rectangle 391"/>
              <p:cNvSpPr/>
              <p:nvPr/>
            </p:nvSpPr>
            <p:spPr>
              <a:xfrm>
                <a:off x="8445240" y="2787480"/>
                <a:ext cx="349920" cy="68184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1" name="Freeform 392"/>
              <p:cNvSpPr/>
              <p:nvPr/>
            </p:nvSpPr>
            <p:spPr>
              <a:xfrm>
                <a:off x="8819280" y="2829960"/>
                <a:ext cx="55800" cy="63144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2" name="Freeform 393"/>
              <p:cNvSpPr/>
              <p:nvPr/>
            </p:nvSpPr>
            <p:spPr>
              <a:xfrm>
                <a:off x="8807040" y="3149640"/>
                <a:ext cx="87480" cy="55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3" name="Rectangle 394"/>
              <p:cNvSpPr/>
              <p:nvPr/>
            </p:nvSpPr>
            <p:spPr>
              <a:xfrm>
                <a:off x="8447040" y="2867040"/>
                <a:ext cx="199440" cy="136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44" name="Group 395"/>
              <p:cNvGrpSpPr/>
              <p:nvPr/>
            </p:nvGrpSpPr>
            <p:grpSpPr>
              <a:xfrm>
                <a:off x="8628120" y="2859120"/>
                <a:ext cx="192960" cy="42120"/>
                <a:chOff x="8628120" y="2859120"/>
                <a:chExt cx="192960" cy="42120"/>
              </a:xfrm>
            </p:grpSpPr>
            <p:sp>
              <p:nvSpPr>
                <p:cNvPr id="2045" name="AutoShape 396"/>
                <p:cNvSpPr/>
                <p:nvPr/>
              </p:nvSpPr>
              <p:spPr>
                <a:xfrm>
                  <a:off x="8628120" y="2859120"/>
                  <a:ext cx="192960" cy="421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46" name="AutoShape 397"/>
                <p:cNvSpPr/>
                <p:nvPr/>
              </p:nvSpPr>
              <p:spPr>
                <a:xfrm>
                  <a:off x="8632800" y="2863800"/>
                  <a:ext cx="183240" cy="327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47" name="Rectangle 398"/>
              <p:cNvSpPr/>
              <p:nvPr/>
            </p:nvSpPr>
            <p:spPr>
              <a:xfrm>
                <a:off x="8451720" y="2963880"/>
                <a:ext cx="199440" cy="136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48" name="Group 399"/>
              <p:cNvGrpSpPr/>
              <p:nvPr/>
            </p:nvGrpSpPr>
            <p:grpSpPr>
              <a:xfrm>
                <a:off x="8626680" y="2955960"/>
                <a:ext cx="194760" cy="40320"/>
                <a:chOff x="8626680" y="2955960"/>
                <a:chExt cx="194760" cy="40320"/>
              </a:xfrm>
            </p:grpSpPr>
            <p:sp>
              <p:nvSpPr>
                <p:cNvPr id="2049" name="AutoShape 400"/>
                <p:cNvSpPr/>
                <p:nvPr/>
              </p:nvSpPr>
              <p:spPr>
                <a:xfrm>
                  <a:off x="8626680" y="2955960"/>
                  <a:ext cx="194760" cy="403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50" name="AutoShape 401"/>
                <p:cNvSpPr/>
                <p:nvPr/>
              </p:nvSpPr>
              <p:spPr>
                <a:xfrm>
                  <a:off x="8631000" y="2960640"/>
                  <a:ext cx="185040" cy="309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51" name="Rectangle 402"/>
              <p:cNvSpPr/>
              <p:nvPr/>
            </p:nvSpPr>
            <p:spPr>
              <a:xfrm>
                <a:off x="8448840" y="3065400"/>
                <a:ext cx="199440" cy="136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2" name="Rectangle 403"/>
              <p:cNvSpPr/>
              <p:nvPr/>
            </p:nvSpPr>
            <p:spPr>
              <a:xfrm>
                <a:off x="8453520" y="3154320"/>
                <a:ext cx="197640" cy="136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53" name="Group 404"/>
              <p:cNvGrpSpPr/>
              <p:nvPr/>
            </p:nvGrpSpPr>
            <p:grpSpPr>
              <a:xfrm>
                <a:off x="8623440" y="3146400"/>
                <a:ext cx="194400" cy="43920"/>
                <a:chOff x="8623440" y="3146400"/>
                <a:chExt cx="194400" cy="43920"/>
              </a:xfrm>
            </p:grpSpPr>
            <p:sp>
              <p:nvSpPr>
                <p:cNvPr id="2054" name="AutoShape 405"/>
                <p:cNvSpPr/>
                <p:nvPr/>
              </p:nvSpPr>
              <p:spPr>
                <a:xfrm>
                  <a:off x="8623440" y="3146400"/>
                  <a:ext cx="194400" cy="439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55" name="AutoShape 406"/>
                <p:cNvSpPr/>
                <p:nvPr/>
              </p:nvSpPr>
              <p:spPr>
                <a:xfrm>
                  <a:off x="8628120" y="3151080"/>
                  <a:ext cx="185040" cy="342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56" name="Freeform 407"/>
              <p:cNvSpPr/>
              <p:nvPr/>
            </p:nvSpPr>
            <p:spPr>
              <a:xfrm>
                <a:off x="8808120" y="3063960"/>
                <a:ext cx="87480" cy="5544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57" name="Group 408"/>
              <p:cNvGrpSpPr/>
              <p:nvPr/>
            </p:nvGrpSpPr>
            <p:grpSpPr>
              <a:xfrm>
                <a:off x="8628120" y="3056040"/>
                <a:ext cx="188280" cy="40680"/>
                <a:chOff x="8628120" y="3056040"/>
                <a:chExt cx="188280" cy="40680"/>
              </a:xfrm>
            </p:grpSpPr>
            <p:sp>
              <p:nvSpPr>
                <p:cNvPr id="2058" name="AutoShape 409"/>
                <p:cNvSpPr/>
                <p:nvPr/>
              </p:nvSpPr>
              <p:spPr>
                <a:xfrm>
                  <a:off x="8628120" y="3056040"/>
                  <a:ext cx="188280" cy="406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59" name="AutoShape 410"/>
                <p:cNvSpPr/>
                <p:nvPr/>
              </p:nvSpPr>
              <p:spPr>
                <a:xfrm>
                  <a:off x="8629560" y="3060720"/>
                  <a:ext cx="180000" cy="309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60" name="Rectangle 411"/>
              <p:cNvSpPr/>
              <p:nvPr/>
            </p:nvSpPr>
            <p:spPr>
              <a:xfrm>
                <a:off x="8794800" y="2787480"/>
                <a:ext cx="23040" cy="68364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1" name="Freeform 412"/>
              <p:cNvSpPr/>
              <p:nvPr/>
            </p:nvSpPr>
            <p:spPr>
              <a:xfrm>
                <a:off x="8816400" y="2960280"/>
                <a:ext cx="78840" cy="6300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2" name="Freeform 413"/>
              <p:cNvSpPr/>
              <p:nvPr/>
            </p:nvSpPr>
            <p:spPr>
              <a:xfrm>
                <a:off x="8817120" y="2862720"/>
                <a:ext cx="81000" cy="7092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3" name="Oval 414"/>
              <p:cNvSpPr/>
              <p:nvPr/>
            </p:nvSpPr>
            <p:spPr>
              <a:xfrm>
                <a:off x="8885520" y="3439800"/>
                <a:ext cx="15120" cy="2808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4" name="Freeform 415"/>
              <p:cNvSpPr/>
              <p:nvPr/>
            </p:nvSpPr>
            <p:spPr>
              <a:xfrm>
                <a:off x="8812800" y="3440520"/>
                <a:ext cx="81360" cy="5904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5" name="AutoShape 416"/>
              <p:cNvSpPr/>
              <p:nvPr/>
            </p:nvSpPr>
            <p:spPr>
              <a:xfrm>
                <a:off x="8423280" y="3459240"/>
                <a:ext cx="401040" cy="4392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6" name="AutoShape 417"/>
              <p:cNvSpPr/>
              <p:nvPr/>
            </p:nvSpPr>
            <p:spPr>
              <a:xfrm>
                <a:off x="8445240" y="3470040"/>
                <a:ext cx="358200" cy="230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4546a"/>
                  </a:gs>
                  <a:gs pos="100000">
                    <a:srgbClr val="e7e6e6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7" name="Oval 418"/>
              <p:cNvSpPr/>
              <p:nvPr/>
            </p:nvSpPr>
            <p:spPr>
              <a:xfrm>
                <a:off x="8479080" y="3371760"/>
                <a:ext cx="53280" cy="4212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8" name="Oval 419"/>
              <p:cNvSpPr/>
              <p:nvPr/>
            </p:nvSpPr>
            <p:spPr>
              <a:xfrm>
                <a:off x="8539200" y="3371760"/>
                <a:ext cx="53280" cy="4212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9" name="Oval 420"/>
              <p:cNvSpPr/>
              <p:nvPr/>
            </p:nvSpPr>
            <p:spPr>
              <a:xfrm>
                <a:off x="8597880" y="3370320"/>
                <a:ext cx="53280" cy="4212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0" name="Rectangle 421"/>
              <p:cNvSpPr/>
              <p:nvPr/>
            </p:nvSpPr>
            <p:spPr>
              <a:xfrm>
                <a:off x="8732880" y="3208320"/>
                <a:ext cx="27720" cy="22644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71" name="Group 356"/>
            <p:cNvGrpSpPr/>
            <p:nvPr/>
          </p:nvGrpSpPr>
          <p:grpSpPr>
            <a:xfrm>
              <a:off x="6431040" y="4181400"/>
              <a:ext cx="477000" cy="715320"/>
              <a:chOff x="6431040" y="4181400"/>
              <a:chExt cx="477000" cy="715320"/>
            </a:xfrm>
          </p:grpSpPr>
          <p:sp>
            <p:nvSpPr>
              <p:cNvPr id="2072" name="Freeform 357"/>
              <p:cNvSpPr/>
              <p:nvPr/>
            </p:nvSpPr>
            <p:spPr>
              <a:xfrm>
                <a:off x="6809040" y="4182840"/>
                <a:ext cx="94320" cy="68220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3" name="Rectangle 358"/>
              <p:cNvSpPr/>
              <p:nvPr/>
            </p:nvSpPr>
            <p:spPr>
              <a:xfrm>
                <a:off x="6453000" y="4181400"/>
                <a:ext cx="349920" cy="68184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4" name="Freeform 359"/>
              <p:cNvSpPr/>
              <p:nvPr/>
            </p:nvSpPr>
            <p:spPr>
              <a:xfrm>
                <a:off x="6827040" y="4223520"/>
                <a:ext cx="55800" cy="63144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5" name="Freeform 360"/>
              <p:cNvSpPr/>
              <p:nvPr/>
            </p:nvSpPr>
            <p:spPr>
              <a:xfrm>
                <a:off x="6814440" y="4543200"/>
                <a:ext cx="87480" cy="55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6" name="Rectangle 361"/>
              <p:cNvSpPr/>
              <p:nvPr/>
            </p:nvSpPr>
            <p:spPr>
              <a:xfrm>
                <a:off x="6454800" y="4260960"/>
                <a:ext cx="199440" cy="136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77" name="Group 362"/>
              <p:cNvGrpSpPr/>
              <p:nvPr/>
            </p:nvGrpSpPr>
            <p:grpSpPr>
              <a:xfrm>
                <a:off x="6635880" y="4253040"/>
                <a:ext cx="192960" cy="42120"/>
                <a:chOff x="6635880" y="4253040"/>
                <a:chExt cx="192960" cy="42120"/>
              </a:xfrm>
            </p:grpSpPr>
            <p:sp>
              <p:nvSpPr>
                <p:cNvPr id="2078" name="AutoShape 363"/>
                <p:cNvSpPr/>
                <p:nvPr/>
              </p:nvSpPr>
              <p:spPr>
                <a:xfrm>
                  <a:off x="6635880" y="4253040"/>
                  <a:ext cx="192960" cy="421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79" name="AutoShape 364"/>
                <p:cNvSpPr/>
                <p:nvPr/>
              </p:nvSpPr>
              <p:spPr>
                <a:xfrm>
                  <a:off x="6640560" y="4257720"/>
                  <a:ext cx="183240" cy="327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80" name="Rectangle 365"/>
              <p:cNvSpPr/>
              <p:nvPr/>
            </p:nvSpPr>
            <p:spPr>
              <a:xfrm>
                <a:off x="6459480" y="4357800"/>
                <a:ext cx="199440" cy="136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81" name="Group 366"/>
              <p:cNvGrpSpPr/>
              <p:nvPr/>
            </p:nvGrpSpPr>
            <p:grpSpPr>
              <a:xfrm>
                <a:off x="6634080" y="4349880"/>
                <a:ext cx="194760" cy="40320"/>
                <a:chOff x="6634080" y="4349880"/>
                <a:chExt cx="194760" cy="40320"/>
              </a:xfrm>
            </p:grpSpPr>
            <p:sp>
              <p:nvSpPr>
                <p:cNvPr id="2082" name="AutoShape 367"/>
                <p:cNvSpPr/>
                <p:nvPr/>
              </p:nvSpPr>
              <p:spPr>
                <a:xfrm>
                  <a:off x="6634080" y="4349880"/>
                  <a:ext cx="194760" cy="403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83" name="AutoShape 368"/>
                <p:cNvSpPr/>
                <p:nvPr/>
              </p:nvSpPr>
              <p:spPr>
                <a:xfrm>
                  <a:off x="6638760" y="4354560"/>
                  <a:ext cx="185040" cy="309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84" name="Rectangle 369"/>
              <p:cNvSpPr/>
              <p:nvPr/>
            </p:nvSpPr>
            <p:spPr>
              <a:xfrm>
                <a:off x="6456600" y="4459320"/>
                <a:ext cx="199440" cy="136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5" name="Rectangle 370"/>
              <p:cNvSpPr/>
              <p:nvPr/>
            </p:nvSpPr>
            <p:spPr>
              <a:xfrm>
                <a:off x="6461280" y="4548240"/>
                <a:ext cx="197640" cy="136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86" name="Group 371"/>
              <p:cNvGrpSpPr/>
              <p:nvPr/>
            </p:nvGrpSpPr>
            <p:grpSpPr>
              <a:xfrm>
                <a:off x="6630840" y="4539960"/>
                <a:ext cx="194400" cy="43920"/>
                <a:chOff x="6630840" y="4539960"/>
                <a:chExt cx="194400" cy="43920"/>
              </a:xfrm>
            </p:grpSpPr>
            <p:sp>
              <p:nvSpPr>
                <p:cNvPr id="2087" name="AutoShape 372"/>
                <p:cNvSpPr/>
                <p:nvPr/>
              </p:nvSpPr>
              <p:spPr>
                <a:xfrm>
                  <a:off x="6630840" y="4539960"/>
                  <a:ext cx="194400" cy="439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88" name="AutoShape 373"/>
                <p:cNvSpPr/>
                <p:nvPr/>
              </p:nvSpPr>
              <p:spPr>
                <a:xfrm>
                  <a:off x="6635880" y="4545000"/>
                  <a:ext cx="185040" cy="342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89" name="Freeform 374"/>
              <p:cNvSpPr/>
              <p:nvPr/>
            </p:nvSpPr>
            <p:spPr>
              <a:xfrm>
                <a:off x="6815880" y="4457880"/>
                <a:ext cx="87480" cy="5544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90" name="Group 375"/>
              <p:cNvGrpSpPr/>
              <p:nvPr/>
            </p:nvGrpSpPr>
            <p:grpSpPr>
              <a:xfrm>
                <a:off x="6635880" y="4449960"/>
                <a:ext cx="188280" cy="40680"/>
                <a:chOff x="6635880" y="4449960"/>
                <a:chExt cx="188280" cy="40680"/>
              </a:xfrm>
            </p:grpSpPr>
            <p:sp>
              <p:nvSpPr>
                <p:cNvPr id="2091" name="AutoShape 376"/>
                <p:cNvSpPr/>
                <p:nvPr/>
              </p:nvSpPr>
              <p:spPr>
                <a:xfrm>
                  <a:off x="6635880" y="4449960"/>
                  <a:ext cx="188280" cy="406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92" name="AutoShape 377"/>
                <p:cNvSpPr/>
                <p:nvPr/>
              </p:nvSpPr>
              <p:spPr>
                <a:xfrm>
                  <a:off x="6637320" y="4454640"/>
                  <a:ext cx="180000" cy="309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93" name="Rectangle 378"/>
              <p:cNvSpPr/>
              <p:nvPr/>
            </p:nvSpPr>
            <p:spPr>
              <a:xfrm>
                <a:off x="6802560" y="4181400"/>
                <a:ext cx="23040" cy="68364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4" name="Freeform 379"/>
              <p:cNvSpPr/>
              <p:nvPr/>
            </p:nvSpPr>
            <p:spPr>
              <a:xfrm>
                <a:off x="6823800" y="4354200"/>
                <a:ext cx="78840" cy="6300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5" name="Freeform 380"/>
              <p:cNvSpPr/>
              <p:nvPr/>
            </p:nvSpPr>
            <p:spPr>
              <a:xfrm>
                <a:off x="6824880" y="4256640"/>
                <a:ext cx="81000" cy="7092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6" name="Oval 381"/>
              <p:cNvSpPr/>
              <p:nvPr/>
            </p:nvSpPr>
            <p:spPr>
              <a:xfrm>
                <a:off x="6892920" y="4833720"/>
                <a:ext cx="15120" cy="2808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7" name="Freeform 382"/>
              <p:cNvSpPr/>
              <p:nvPr/>
            </p:nvSpPr>
            <p:spPr>
              <a:xfrm>
                <a:off x="6820560" y="4834440"/>
                <a:ext cx="81360" cy="5904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8" name="AutoShape 383"/>
              <p:cNvSpPr/>
              <p:nvPr/>
            </p:nvSpPr>
            <p:spPr>
              <a:xfrm>
                <a:off x="6431040" y="4852800"/>
                <a:ext cx="401040" cy="4392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9" name="AutoShape 384"/>
              <p:cNvSpPr/>
              <p:nvPr/>
            </p:nvSpPr>
            <p:spPr>
              <a:xfrm>
                <a:off x="6453000" y="4863960"/>
                <a:ext cx="358200" cy="230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4546a"/>
                  </a:gs>
                  <a:gs pos="100000">
                    <a:srgbClr val="e7e6e6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0" name="Oval 385"/>
              <p:cNvSpPr/>
              <p:nvPr/>
            </p:nvSpPr>
            <p:spPr>
              <a:xfrm>
                <a:off x="6486480" y="4765680"/>
                <a:ext cx="53280" cy="4212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1" name="Oval 386"/>
              <p:cNvSpPr/>
              <p:nvPr/>
            </p:nvSpPr>
            <p:spPr>
              <a:xfrm>
                <a:off x="6546960" y="4765680"/>
                <a:ext cx="53280" cy="4212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2" name="Oval 387"/>
              <p:cNvSpPr/>
              <p:nvPr/>
            </p:nvSpPr>
            <p:spPr>
              <a:xfrm>
                <a:off x="6605640" y="4764240"/>
                <a:ext cx="53280" cy="4212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3" name="Rectangle 388"/>
              <p:cNvSpPr/>
              <p:nvPr/>
            </p:nvSpPr>
            <p:spPr>
              <a:xfrm>
                <a:off x="6740640" y="4602240"/>
                <a:ext cx="27720" cy="22644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04" name="Group 320"/>
            <p:cNvGrpSpPr/>
            <p:nvPr/>
          </p:nvGrpSpPr>
          <p:grpSpPr>
            <a:xfrm>
              <a:off x="6453360" y="1839960"/>
              <a:ext cx="477000" cy="715320"/>
              <a:chOff x="6453360" y="1839960"/>
              <a:chExt cx="477000" cy="715320"/>
            </a:xfrm>
          </p:grpSpPr>
          <p:sp>
            <p:nvSpPr>
              <p:cNvPr id="2105" name="Freeform 321"/>
              <p:cNvSpPr/>
              <p:nvPr/>
            </p:nvSpPr>
            <p:spPr>
              <a:xfrm>
                <a:off x="6831360" y="1841040"/>
                <a:ext cx="94320" cy="68220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6" name="Rectangle 322"/>
              <p:cNvSpPr/>
              <p:nvPr/>
            </p:nvSpPr>
            <p:spPr>
              <a:xfrm>
                <a:off x="6475320" y="1839960"/>
                <a:ext cx="349920" cy="68184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7" name="Freeform 323"/>
              <p:cNvSpPr/>
              <p:nvPr/>
            </p:nvSpPr>
            <p:spPr>
              <a:xfrm>
                <a:off x="6849360" y="1882080"/>
                <a:ext cx="55800" cy="63144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8" name="Freeform 324"/>
              <p:cNvSpPr/>
              <p:nvPr/>
            </p:nvSpPr>
            <p:spPr>
              <a:xfrm>
                <a:off x="6836760" y="2201760"/>
                <a:ext cx="87480" cy="55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9" name="Rectangle 325"/>
              <p:cNvSpPr/>
              <p:nvPr/>
            </p:nvSpPr>
            <p:spPr>
              <a:xfrm>
                <a:off x="6477120" y="1919520"/>
                <a:ext cx="199440" cy="136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10" name="Group 326"/>
              <p:cNvGrpSpPr/>
              <p:nvPr/>
            </p:nvGrpSpPr>
            <p:grpSpPr>
              <a:xfrm>
                <a:off x="6657840" y="1911240"/>
                <a:ext cx="192960" cy="42120"/>
                <a:chOff x="6657840" y="1911240"/>
                <a:chExt cx="192960" cy="42120"/>
              </a:xfrm>
            </p:grpSpPr>
            <p:sp>
              <p:nvSpPr>
                <p:cNvPr id="2111" name="AutoShape 327"/>
                <p:cNvSpPr/>
                <p:nvPr/>
              </p:nvSpPr>
              <p:spPr>
                <a:xfrm>
                  <a:off x="6657840" y="1911240"/>
                  <a:ext cx="192960" cy="421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12" name="AutoShape 328"/>
                <p:cNvSpPr/>
                <p:nvPr/>
              </p:nvSpPr>
              <p:spPr>
                <a:xfrm>
                  <a:off x="6662880" y="1915920"/>
                  <a:ext cx="183240" cy="327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13" name="Rectangle 329"/>
              <p:cNvSpPr/>
              <p:nvPr/>
            </p:nvSpPr>
            <p:spPr>
              <a:xfrm>
                <a:off x="6481800" y="2016360"/>
                <a:ext cx="199440" cy="136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14" name="Group 330"/>
              <p:cNvGrpSpPr/>
              <p:nvPr/>
            </p:nvGrpSpPr>
            <p:grpSpPr>
              <a:xfrm>
                <a:off x="6656400" y="2008080"/>
                <a:ext cx="194760" cy="40320"/>
                <a:chOff x="6656400" y="2008080"/>
                <a:chExt cx="194760" cy="40320"/>
              </a:xfrm>
            </p:grpSpPr>
            <p:sp>
              <p:nvSpPr>
                <p:cNvPr id="2115" name="AutoShape 331"/>
                <p:cNvSpPr/>
                <p:nvPr/>
              </p:nvSpPr>
              <p:spPr>
                <a:xfrm>
                  <a:off x="6656400" y="2008080"/>
                  <a:ext cx="194760" cy="403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16" name="AutoShape 332"/>
                <p:cNvSpPr/>
                <p:nvPr/>
              </p:nvSpPr>
              <p:spPr>
                <a:xfrm>
                  <a:off x="6661080" y="2013120"/>
                  <a:ext cx="185040" cy="309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17" name="Rectangle 333"/>
              <p:cNvSpPr/>
              <p:nvPr/>
            </p:nvSpPr>
            <p:spPr>
              <a:xfrm>
                <a:off x="6478560" y="2117880"/>
                <a:ext cx="199440" cy="136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8" name="Rectangle 334"/>
              <p:cNvSpPr/>
              <p:nvPr/>
            </p:nvSpPr>
            <p:spPr>
              <a:xfrm>
                <a:off x="6483240" y="2206440"/>
                <a:ext cx="197640" cy="136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19" name="Group 335"/>
              <p:cNvGrpSpPr/>
              <p:nvPr/>
            </p:nvGrpSpPr>
            <p:grpSpPr>
              <a:xfrm>
                <a:off x="6653160" y="2198520"/>
                <a:ext cx="194400" cy="43920"/>
                <a:chOff x="6653160" y="2198520"/>
                <a:chExt cx="194400" cy="43920"/>
              </a:xfrm>
            </p:grpSpPr>
            <p:sp>
              <p:nvSpPr>
                <p:cNvPr id="2120" name="AutoShape 336"/>
                <p:cNvSpPr/>
                <p:nvPr/>
              </p:nvSpPr>
              <p:spPr>
                <a:xfrm>
                  <a:off x="6653160" y="2198520"/>
                  <a:ext cx="194400" cy="439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21" name="AutoShape 337"/>
                <p:cNvSpPr/>
                <p:nvPr/>
              </p:nvSpPr>
              <p:spPr>
                <a:xfrm>
                  <a:off x="6658200" y="2203560"/>
                  <a:ext cx="185040" cy="342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22" name="Freeform 338"/>
              <p:cNvSpPr/>
              <p:nvPr/>
            </p:nvSpPr>
            <p:spPr>
              <a:xfrm>
                <a:off x="6838200" y="2116440"/>
                <a:ext cx="87480" cy="5544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23" name="Group 339"/>
              <p:cNvGrpSpPr/>
              <p:nvPr/>
            </p:nvGrpSpPr>
            <p:grpSpPr>
              <a:xfrm>
                <a:off x="6658200" y="2108160"/>
                <a:ext cx="188280" cy="40680"/>
                <a:chOff x="6658200" y="2108160"/>
                <a:chExt cx="188280" cy="40680"/>
              </a:xfrm>
            </p:grpSpPr>
            <p:sp>
              <p:nvSpPr>
                <p:cNvPr id="2124" name="AutoShape 340"/>
                <p:cNvSpPr/>
                <p:nvPr/>
              </p:nvSpPr>
              <p:spPr>
                <a:xfrm>
                  <a:off x="6658200" y="2108160"/>
                  <a:ext cx="188280" cy="406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25" name="AutoShape 341"/>
                <p:cNvSpPr/>
                <p:nvPr/>
              </p:nvSpPr>
              <p:spPr>
                <a:xfrm>
                  <a:off x="6659280" y="2113200"/>
                  <a:ext cx="180000" cy="309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26" name="Rectangle 342"/>
              <p:cNvSpPr/>
              <p:nvPr/>
            </p:nvSpPr>
            <p:spPr>
              <a:xfrm>
                <a:off x="6824880" y="1839960"/>
                <a:ext cx="23040" cy="68364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7" name="Freeform 343"/>
              <p:cNvSpPr/>
              <p:nvPr/>
            </p:nvSpPr>
            <p:spPr>
              <a:xfrm>
                <a:off x="6846120" y="2012760"/>
                <a:ext cx="78840" cy="6300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8" name="Freeform 344"/>
              <p:cNvSpPr/>
              <p:nvPr/>
            </p:nvSpPr>
            <p:spPr>
              <a:xfrm>
                <a:off x="6847200" y="1914840"/>
                <a:ext cx="81000" cy="7092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9" name="Oval 345"/>
              <p:cNvSpPr/>
              <p:nvPr/>
            </p:nvSpPr>
            <p:spPr>
              <a:xfrm>
                <a:off x="6915240" y="2492280"/>
                <a:ext cx="15120" cy="2808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0" name="Freeform 346"/>
              <p:cNvSpPr/>
              <p:nvPr/>
            </p:nvSpPr>
            <p:spPr>
              <a:xfrm>
                <a:off x="6842880" y="2493000"/>
                <a:ext cx="81360" cy="5904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1" name="AutoShape 347"/>
              <p:cNvSpPr/>
              <p:nvPr/>
            </p:nvSpPr>
            <p:spPr>
              <a:xfrm>
                <a:off x="6453360" y="2511360"/>
                <a:ext cx="401040" cy="4392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2" name="AutoShape 348"/>
              <p:cNvSpPr/>
              <p:nvPr/>
            </p:nvSpPr>
            <p:spPr>
              <a:xfrm>
                <a:off x="6475320" y="2522520"/>
                <a:ext cx="358200" cy="230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4546a"/>
                  </a:gs>
                  <a:gs pos="100000">
                    <a:srgbClr val="e7e6e6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3" name="Oval 349"/>
              <p:cNvSpPr/>
              <p:nvPr/>
            </p:nvSpPr>
            <p:spPr>
              <a:xfrm>
                <a:off x="6508800" y="2424240"/>
                <a:ext cx="53280" cy="4212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4" name="Oval 350"/>
              <p:cNvSpPr/>
              <p:nvPr/>
            </p:nvSpPr>
            <p:spPr>
              <a:xfrm>
                <a:off x="6569280" y="2424240"/>
                <a:ext cx="53280" cy="4212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5" name="Oval 351"/>
              <p:cNvSpPr/>
              <p:nvPr/>
            </p:nvSpPr>
            <p:spPr>
              <a:xfrm>
                <a:off x="6627960" y="2422440"/>
                <a:ext cx="53280" cy="4212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6" name="Rectangle 352"/>
              <p:cNvSpPr/>
              <p:nvPr/>
            </p:nvSpPr>
            <p:spPr>
              <a:xfrm>
                <a:off x="6762600" y="2260800"/>
                <a:ext cx="27720" cy="22644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37" name="Line 9"/>
            <p:cNvSpPr/>
            <p:nvPr/>
          </p:nvSpPr>
          <p:spPr>
            <a:xfrm>
              <a:off x="7451640" y="2606400"/>
              <a:ext cx="1123920" cy="79056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38" name="Group 19"/>
            <p:cNvGrpSpPr/>
            <p:nvPr/>
          </p:nvGrpSpPr>
          <p:grpSpPr>
            <a:xfrm>
              <a:off x="8589600" y="2986200"/>
              <a:ext cx="833040" cy="1048680"/>
              <a:chOff x="8589600" y="2986200"/>
              <a:chExt cx="833040" cy="1048680"/>
            </a:xfrm>
          </p:grpSpPr>
          <p:sp>
            <p:nvSpPr>
              <p:cNvPr id="2139" name="Rectangle 20"/>
              <p:cNvSpPr/>
              <p:nvPr/>
            </p:nvSpPr>
            <p:spPr>
              <a:xfrm>
                <a:off x="8613720" y="3025800"/>
                <a:ext cx="808920" cy="100908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0" name="Text Box 21"/>
              <p:cNvSpPr/>
              <p:nvPr/>
            </p:nvSpPr>
            <p:spPr>
              <a:xfrm>
                <a:off x="8589600" y="2986200"/>
                <a:ext cx="82260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mail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server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141" name="Rectangle 22"/>
              <p:cNvSpPr/>
              <p:nvPr/>
            </p:nvSpPr>
            <p:spPr>
              <a:xfrm>
                <a:off x="8651880" y="3587760"/>
                <a:ext cx="713520" cy="1897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2" name="Line 23"/>
              <p:cNvSpPr/>
              <p:nvPr/>
            </p:nvSpPr>
            <p:spPr>
              <a:xfrm>
                <a:off x="8729640" y="363204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3" name="Line 24"/>
              <p:cNvSpPr/>
              <p:nvPr/>
            </p:nvSpPr>
            <p:spPr>
              <a:xfrm>
                <a:off x="8902440" y="363060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4" name="Line 25"/>
              <p:cNvSpPr/>
              <p:nvPr/>
            </p:nvSpPr>
            <p:spPr>
              <a:xfrm>
                <a:off x="8989920" y="363348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5" name="Line 26"/>
              <p:cNvSpPr/>
              <p:nvPr/>
            </p:nvSpPr>
            <p:spPr>
              <a:xfrm>
                <a:off x="9080280" y="363060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6" name="Line 27"/>
              <p:cNvSpPr/>
              <p:nvPr/>
            </p:nvSpPr>
            <p:spPr>
              <a:xfrm>
                <a:off x="9177120" y="363060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7" name="Line 28"/>
              <p:cNvSpPr/>
              <p:nvPr/>
            </p:nvSpPr>
            <p:spPr>
              <a:xfrm>
                <a:off x="9266040" y="363060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8" name="Line 29"/>
              <p:cNvSpPr/>
              <p:nvPr/>
            </p:nvSpPr>
            <p:spPr>
              <a:xfrm>
                <a:off x="8813520" y="363204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9" name="Rectangle 30"/>
              <p:cNvSpPr/>
              <p:nvPr/>
            </p:nvSpPr>
            <p:spPr>
              <a:xfrm>
                <a:off x="8664480" y="385272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0" name="Rectangle 31"/>
              <p:cNvSpPr/>
              <p:nvPr/>
            </p:nvSpPr>
            <p:spPr>
              <a:xfrm>
                <a:off x="8801280" y="385272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1" name="Rectangle 32"/>
              <p:cNvSpPr/>
              <p:nvPr/>
            </p:nvSpPr>
            <p:spPr>
              <a:xfrm>
                <a:off x="8937720" y="385128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2" name="Rectangle 33"/>
              <p:cNvSpPr/>
              <p:nvPr/>
            </p:nvSpPr>
            <p:spPr>
              <a:xfrm>
                <a:off x="9091440" y="384804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3" name="Rectangle 34"/>
              <p:cNvSpPr/>
              <p:nvPr/>
            </p:nvSpPr>
            <p:spPr>
              <a:xfrm>
                <a:off x="9244080" y="384804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54" name="Group 60"/>
            <p:cNvGrpSpPr/>
            <p:nvPr/>
          </p:nvGrpSpPr>
          <p:grpSpPr>
            <a:xfrm>
              <a:off x="6589440" y="4386240"/>
              <a:ext cx="833040" cy="1048680"/>
              <a:chOff x="6589440" y="4386240"/>
              <a:chExt cx="833040" cy="1048680"/>
            </a:xfrm>
          </p:grpSpPr>
          <p:sp>
            <p:nvSpPr>
              <p:cNvPr id="2155" name="Rectangle 61"/>
              <p:cNvSpPr/>
              <p:nvPr/>
            </p:nvSpPr>
            <p:spPr>
              <a:xfrm>
                <a:off x="6613560" y="4425840"/>
                <a:ext cx="808920" cy="100908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6" name="Text Box 62"/>
              <p:cNvSpPr/>
              <p:nvPr/>
            </p:nvSpPr>
            <p:spPr>
              <a:xfrm>
                <a:off x="6589440" y="4386240"/>
                <a:ext cx="82260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mail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server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157" name="Rectangle 63"/>
              <p:cNvSpPr/>
              <p:nvPr/>
            </p:nvSpPr>
            <p:spPr>
              <a:xfrm>
                <a:off x="6651720" y="4987800"/>
                <a:ext cx="713520" cy="1897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8" name="Line 64"/>
              <p:cNvSpPr/>
              <p:nvPr/>
            </p:nvSpPr>
            <p:spPr>
              <a:xfrm>
                <a:off x="6729120" y="503208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9" name="Line 65"/>
              <p:cNvSpPr/>
              <p:nvPr/>
            </p:nvSpPr>
            <p:spPr>
              <a:xfrm>
                <a:off x="6902280" y="503064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0" name="Line 66"/>
              <p:cNvSpPr/>
              <p:nvPr/>
            </p:nvSpPr>
            <p:spPr>
              <a:xfrm>
                <a:off x="6989760" y="503388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1" name="Line 67"/>
              <p:cNvSpPr/>
              <p:nvPr/>
            </p:nvSpPr>
            <p:spPr>
              <a:xfrm>
                <a:off x="7080120" y="503064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2" name="Line 68"/>
              <p:cNvSpPr/>
              <p:nvPr/>
            </p:nvSpPr>
            <p:spPr>
              <a:xfrm>
                <a:off x="7176960" y="503064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3" name="Line 69"/>
              <p:cNvSpPr/>
              <p:nvPr/>
            </p:nvSpPr>
            <p:spPr>
              <a:xfrm>
                <a:off x="7265880" y="503064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4" name="Line 70"/>
              <p:cNvSpPr/>
              <p:nvPr/>
            </p:nvSpPr>
            <p:spPr>
              <a:xfrm>
                <a:off x="6813360" y="503208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5" name="Rectangle 71"/>
              <p:cNvSpPr/>
              <p:nvPr/>
            </p:nvSpPr>
            <p:spPr>
              <a:xfrm>
                <a:off x="6664320" y="525312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6" name="Rectangle 72"/>
              <p:cNvSpPr/>
              <p:nvPr/>
            </p:nvSpPr>
            <p:spPr>
              <a:xfrm>
                <a:off x="6800760" y="525312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7" name="Rectangle 73"/>
              <p:cNvSpPr/>
              <p:nvPr/>
            </p:nvSpPr>
            <p:spPr>
              <a:xfrm>
                <a:off x="6937200" y="525132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8" name="Rectangle 74"/>
              <p:cNvSpPr/>
              <p:nvPr/>
            </p:nvSpPr>
            <p:spPr>
              <a:xfrm>
                <a:off x="7091280" y="524844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9" name="Rectangle 75"/>
              <p:cNvSpPr/>
              <p:nvPr/>
            </p:nvSpPr>
            <p:spPr>
              <a:xfrm>
                <a:off x="7243920" y="524844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70" name="Group 96"/>
            <p:cNvGrpSpPr/>
            <p:nvPr/>
          </p:nvGrpSpPr>
          <p:grpSpPr>
            <a:xfrm>
              <a:off x="6589440" y="2138400"/>
              <a:ext cx="833040" cy="1048680"/>
              <a:chOff x="6589440" y="2138400"/>
              <a:chExt cx="833040" cy="1048680"/>
            </a:xfrm>
          </p:grpSpPr>
          <p:sp>
            <p:nvSpPr>
              <p:cNvPr id="2171" name="Rectangle 97"/>
              <p:cNvSpPr/>
              <p:nvPr/>
            </p:nvSpPr>
            <p:spPr>
              <a:xfrm>
                <a:off x="6613560" y="2178000"/>
                <a:ext cx="808920" cy="100908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2" name="Text Box 98"/>
              <p:cNvSpPr/>
              <p:nvPr/>
            </p:nvSpPr>
            <p:spPr>
              <a:xfrm>
                <a:off x="6589440" y="2138400"/>
                <a:ext cx="82260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mail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server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173" name="Rectangle 99"/>
              <p:cNvSpPr/>
              <p:nvPr/>
            </p:nvSpPr>
            <p:spPr>
              <a:xfrm>
                <a:off x="6651720" y="2739960"/>
                <a:ext cx="713520" cy="1897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4" name="Line 100"/>
              <p:cNvSpPr/>
              <p:nvPr/>
            </p:nvSpPr>
            <p:spPr>
              <a:xfrm>
                <a:off x="6729120" y="278424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5" name="Line 101"/>
              <p:cNvSpPr/>
              <p:nvPr/>
            </p:nvSpPr>
            <p:spPr>
              <a:xfrm>
                <a:off x="6902280" y="278280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6" name="Line 102"/>
              <p:cNvSpPr/>
              <p:nvPr/>
            </p:nvSpPr>
            <p:spPr>
              <a:xfrm>
                <a:off x="6989760" y="278604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7" name="Line 103"/>
              <p:cNvSpPr/>
              <p:nvPr/>
            </p:nvSpPr>
            <p:spPr>
              <a:xfrm>
                <a:off x="7080120" y="278280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8" name="Line 104"/>
              <p:cNvSpPr/>
              <p:nvPr/>
            </p:nvSpPr>
            <p:spPr>
              <a:xfrm>
                <a:off x="7176960" y="278280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9" name="Line 105"/>
              <p:cNvSpPr/>
              <p:nvPr/>
            </p:nvSpPr>
            <p:spPr>
              <a:xfrm>
                <a:off x="7265880" y="278280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0" name="Line 106"/>
              <p:cNvSpPr/>
              <p:nvPr/>
            </p:nvSpPr>
            <p:spPr>
              <a:xfrm>
                <a:off x="6813360" y="278424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1" name="Rectangle 107"/>
              <p:cNvSpPr/>
              <p:nvPr/>
            </p:nvSpPr>
            <p:spPr>
              <a:xfrm>
                <a:off x="6664320" y="300528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2" name="Rectangle 108"/>
              <p:cNvSpPr/>
              <p:nvPr/>
            </p:nvSpPr>
            <p:spPr>
              <a:xfrm>
                <a:off x="6800760" y="300528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3" name="Rectangle 109"/>
              <p:cNvSpPr/>
              <p:nvPr/>
            </p:nvSpPr>
            <p:spPr>
              <a:xfrm>
                <a:off x="6937200" y="300348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4" name="Rectangle 110"/>
              <p:cNvSpPr/>
              <p:nvPr/>
            </p:nvSpPr>
            <p:spPr>
              <a:xfrm>
                <a:off x="7091280" y="300024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5" name="Rectangle 111"/>
              <p:cNvSpPr/>
              <p:nvPr/>
            </p:nvSpPr>
            <p:spPr>
              <a:xfrm>
                <a:off x="7243920" y="300024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86" name="Line 117"/>
            <p:cNvSpPr/>
            <p:nvPr/>
          </p:nvSpPr>
          <p:spPr>
            <a:xfrm flipV="1">
              <a:off x="7451640" y="3730320"/>
              <a:ext cx="1123920" cy="108612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7" name="Line 118"/>
            <p:cNvSpPr/>
            <p:nvPr/>
          </p:nvSpPr>
          <p:spPr>
            <a:xfrm flipV="1">
              <a:off x="6708600" y="3206520"/>
              <a:ext cx="360" cy="1247760"/>
            </a:xfrm>
            <a:prstGeom prst="line">
              <a:avLst/>
            </a:prstGeom>
            <a:ln w="28575">
              <a:solidFill>
                <a:srgbClr val="cc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88" name="Group 119"/>
            <p:cNvGrpSpPr/>
            <p:nvPr/>
          </p:nvGrpSpPr>
          <p:grpSpPr>
            <a:xfrm>
              <a:off x="7559640" y="4024440"/>
              <a:ext cx="1008360" cy="455400"/>
              <a:chOff x="7559640" y="4024440"/>
              <a:chExt cx="1008360" cy="455400"/>
            </a:xfrm>
          </p:grpSpPr>
          <p:sp>
            <p:nvSpPr>
              <p:cNvPr id="2189" name="Rectangle 120"/>
              <p:cNvSpPr/>
              <p:nvPr/>
            </p:nvSpPr>
            <p:spPr>
              <a:xfrm>
                <a:off x="7632720" y="4092480"/>
                <a:ext cx="856440" cy="30420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0" name="Text Box 121"/>
              <p:cNvSpPr/>
              <p:nvPr/>
            </p:nvSpPr>
            <p:spPr>
              <a:xfrm>
                <a:off x="7559640" y="4024440"/>
                <a:ext cx="1008360" cy="45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400" spc="-1" strike="noStrike">
                    <a:solidFill>
                      <a:srgbClr val="cc0000"/>
                    </a:solidFill>
                    <a:latin typeface="Arial Unicode MS"/>
                    <a:ea typeface="Arial Unicode MS"/>
                  </a:rPr>
                  <a:t>SMTP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191" name="Group 122"/>
            <p:cNvGrpSpPr/>
            <p:nvPr/>
          </p:nvGrpSpPr>
          <p:grpSpPr>
            <a:xfrm>
              <a:off x="7521480" y="2766960"/>
              <a:ext cx="1008360" cy="455400"/>
              <a:chOff x="7521480" y="2766960"/>
              <a:chExt cx="1008360" cy="455400"/>
            </a:xfrm>
          </p:grpSpPr>
          <p:sp>
            <p:nvSpPr>
              <p:cNvPr id="2192" name="Rectangle 123"/>
              <p:cNvSpPr/>
              <p:nvPr/>
            </p:nvSpPr>
            <p:spPr>
              <a:xfrm>
                <a:off x="7594560" y="2835360"/>
                <a:ext cx="856440" cy="30420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3" name="Text Box 124"/>
              <p:cNvSpPr/>
              <p:nvPr/>
            </p:nvSpPr>
            <p:spPr>
              <a:xfrm>
                <a:off x="7521480" y="2766960"/>
                <a:ext cx="1008360" cy="45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400" spc="-1" strike="noStrike">
                    <a:solidFill>
                      <a:srgbClr val="cc0000"/>
                    </a:solidFill>
                    <a:latin typeface="Arial Unicode MS"/>
                    <a:ea typeface="Arial Unicode MS"/>
                  </a:rPr>
                  <a:t>SMTP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194" name="Group 125"/>
            <p:cNvGrpSpPr/>
            <p:nvPr/>
          </p:nvGrpSpPr>
          <p:grpSpPr>
            <a:xfrm>
              <a:off x="6197760" y="3481560"/>
              <a:ext cx="1008360" cy="455400"/>
              <a:chOff x="6197760" y="3481560"/>
              <a:chExt cx="1008360" cy="455400"/>
            </a:xfrm>
          </p:grpSpPr>
          <p:sp>
            <p:nvSpPr>
              <p:cNvPr id="2195" name="Rectangle 126"/>
              <p:cNvSpPr/>
              <p:nvPr/>
            </p:nvSpPr>
            <p:spPr>
              <a:xfrm>
                <a:off x="6270480" y="3549600"/>
                <a:ext cx="856440" cy="30420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6" name="Text Box 127"/>
              <p:cNvSpPr/>
              <p:nvPr/>
            </p:nvSpPr>
            <p:spPr>
              <a:xfrm>
                <a:off x="6197760" y="3481560"/>
                <a:ext cx="1008360" cy="45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400" spc="-1" strike="noStrike">
                    <a:solidFill>
                      <a:srgbClr val="cc0000"/>
                    </a:solidFill>
                    <a:latin typeface="Arial Unicode MS"/>
                    <a:ea typeface="Arial Unicode MS"/>
                  </a:rPr>
                  <a:t>SMTP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grpSp>
          <p:nvGrpSpPr>
            <p:cNvPr id="2197" name="Group 423"/>
            <p:cNvGrpSpPr/>
            <p:nvPr/>
          </p:nvGrpSpPr>
          <p:grpSpPr>
            <a:xfrm>
              <a:off x="7182000" y="1406520"/>
              <a:ext cx="949320" cy="1053360"/>
              <a:chOff x="7182000" y="1406520"/>
              <a:chExt cx="949320" cy="1053360"/>
            </a:xfrm>
          </p:grpSpPr>
          <p:grpSp>
            <p:nvGrpSpPr>
              <p:cNvPr id="2198" name="Group 353"/>
              <p:cNvGrpSpPr/>
              <p:nvPr/>
            </p:nvGrpSpPr>
            <p:grpSpPr>
              <a:xfrm>
                <a:off x="7241400" y="1631880"/>
                <a:ext cx="889920" cy="828000"/>
                <a:chOff x="7241400" y="1631880"/>
                <a:chExt cx="889920" cy="828000"/>
              </a:xfrm>
            </p:grpSpPr>
            <p:pic>
              <p:nvPicPr>
                <p:cNvPr id="2199" name="Picture 354" descr="desktop_computer_stylized_medium"/>
                <p:cNvPicPr/>
                <p:nvPr/>
              </p:nvPicPr>
              <p:blipFill>
                <a:blip r:embed="rId1"/>
                <a:stretch/>
              </p:blipFill>
              <p:spPr>
                <a:xfrm flipH="1">
                  <a:off x="7241400" y="1631880"/>
                  <a:ext cx="889920" cy="82800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200" name="Freeform 355"/>
                <p:cNvSpPr/>
                <p:nvPr/>
              </p:nvSpPr>
              <p:spPr>
                <a:xfrm flipH="1">
                  <a:off x="7619400" y="1711440"/>
                  <a:ext cx="432360" cy="3787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01" name="Rectangle 115"/>
              <p:cNvSpPr/>
              <p:nvPr/>
            </p:nvSpPr>
            <p:spPr>
              <a:xfrm>
                <a:off x="7277040" y="1447920"/>
                <a:ext cx="604080" cy="52308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2" name="Text Box 116"/>
              <p:cNvSpPr/>
              <p:nvPr/>
            </p:nvSpPr>
            <p:spPr>
              <a:xfrm>
                <a:off x="7182000" y="1406520"/>
                <a:ext cx="76500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user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agent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grpSp>
          <p:nvGrpSpPr>
            <p:cNvPr id="2203" name="Group 424"/>
            <p:cNvGrpSpPr/>
            <p:nvPr/>
          </p:nvGrpSpPr>
          <p:grpSpPr>
            <a:xfrm>
              <a:off x="9218880" y="2222640"/>
              <a:ext cx="948960" cy="1053360"/>
              <a:chOff x="9218880" y="2222640"/>
              <a:chExt cx="948960" cy="1053360"/>
            </a:xfrm>
          </p:grpSpPr>
          <p:grpSp>
            <p:nvGrpSpPr>
              <p:cNvPr id="2204" name="Group 425"/>
              <p:cNvGrpSpPr/>
              <p:nvPr/>
            </p:nvGrpSpPr>
            <p:grpSpPr>
              <a:xfrm>
                <a:off x="9277920" y="2448000"/>
                <a:ext cx="889920" cy="828000"/>
                <a:chOff x="9277920" y="2448000"/>
                <a:chExt cx="889920" cy="828000"/>
              </a:xfrm>
            </p:grpSpPr>
            <p:pic>
              <p:nvPicPr>
                <p:cNvPr id="2205" name="Picture 426" descr="desktop_computer_stylized_medium"/>
                <p:cNvPicPr/>
                <p:nvPr/>
              </p:nvPicPr>
              <p:blipFill>
                <a:blip r:embed="rId2"/>
                <a:stretch/>
              </p:blipFill>
              <p:spPr>
                <a:xfrm flipH="1">
                  <a:off x="9277920" y="2448000"/>
                  <a:ext cx="889920" cy="82800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206" name="Freeform 427"/>
                <p:cNvSpPr/>
                <p:nvPr/>
              </p:nvSpPr>
              <p:spPr>
                <a:xfrm flipH="1">
                  <a:off x="9656280" y="2527560"/>
                  <a:ext cx="432360" cy="3787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07" name="Rectangle 115"/>
              <p:cNvSpPr/>
              <p:nvPr/>
            </p:nvSpPr>
            <p:spPr>
              <a:xfrm>
                <a:off x="9313920" y="2263680"/>
                <a:ext cx="604080" cy="52308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8" name="Text Box 116"/>
              <p:cNvSpPr/>
              <p:nvPr/>
            </p:nvSpPr>
            <p:spPr>
              <a:xfrm>
                <a:off x="9218880" y="2222640"/>
                <a:ext cx="76500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user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agent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grpSp>
          <p:nvGrpSpPr>
            <p:cNvPr id="2209" name="Group 430"/>
            <p:cNvGrpSpPr/>
            <p:nvPr/>
          </p:nvGrpSpPr>
          <p:grpSpPr>
            <a:xfrm>
              <a:off x="9555480" y="2984400"/>
              <a:ext cx="948960" cy="1053360"/>
              <a:chOff x="9555480" y="2984400"/>
              <a:chExt cx="948960" cy="1053360"/>
            </a:xfrm>
          </p:grpSpPr>
          <p:grpSp>
            <p:nvGrpSpPr>
              <p:cNvPr id="2210" name="Group 431"/>
              <p:cNvGrpSpPr/>
              <p:nvPr/>
            </p:nvGrpSpPr>
            <p:grpSpPr>
              <a:xfrm>
                <a:off x="9614520" y="3209760"/>
                <a:ext cx="889920" cy="828000"/>
                <a:chOff x="9614520" y="3209760"/>
                <a:chExt cx="889920" cy="828000"/>
              </a:xfrm>
            </p:grpSpPr>
            <p:pic>
              <p:nvPicPr>
                <p:cNvPr id="2211" name="Picture 432" descr="desktop_computer_stylized_medium"/>
                <p:cNvPicPr/>
                <p:nvPr/>
              </p:nvPicPr>
              <p:blipFill>
                <a:blip r:embed="rId3"/>
                <a:stretch/>
              </p:blipFill>
              <p:spPr>
                <a:xfrm flipH="1">
                  <a:off x="9614520" y="3209760"/>
                  <a:ext cx="889920" cy="82800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212" name="Freeform 433"/>
                <p:cNvSpPr/>
                <p:nvPr/>
              </p:nvSpPr>
              <p:spPr>
                <a:xfrm flipH="1">
                  <a:off x="9992520" y="3289320"/>
                  <a:ext cx="432360" cy="3787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13" name="Rectangle 115"/>
              <p:cNvSpPr/>
              <p:nvPr/>
            </p:nvSpPr>
            <p:spPr>
              <a:xfrm>
                <a:off x="9650520" y="3025800"/>
                <a:ext cx="604080" cy="52308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4" name="Text Box 116"/>
              <p:cNvSpPr/>
              <p:nvPr/>
            </p:nvSpPr>
            <p:spPr>
              <a:xfrm>
                <a:off x="9555480" y="2984400"/>
                <a:ext cx="76500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user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agent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grpSp>
          <p:nvGrpSpPr>
            <p:cNvPr id="2215" name="Group 436"/>
            <p:cNvGrpSpPr/>
            <p:nvPr/>
          </p:nvGrpSpPr>
          <p:grpSpPr>
            <a:xfrm>
              <a:off x="9423720" y="4032360"/>
              <a:ext cx="948960" cy="1053360"/>
              <a:chOff x="9423720" y="4032360"/>
              <a:chExt cx="948960" cy="1053360"/>
            </a:xfrm>
          </p:grpSpPr>
          <p:grpSp>
            <p:nvGrpSpPr>
              <p:cNvPr id="2216" name="Group 437"/>
              <p:cNvGrpSpPr/>
              <p:nvPr/>
            </p:nvGrpSpPr>
            <p:grpSpPr>
              <a:xfrm>
                <a:off x="9482760" y="4257720"/>
                <a:ext cx="889920" cy="828000"/>
                <a:chOff x="9482760" y="4257720"/>
                <a:chExt cx="889920" cy="828000"/>
              </a:xfrm>
            </p:grpSpPr>
            <p:pic>
              <p:nvPicPr>
                <p:cNvPr id="2217" name="Picture 438" descr="desktop_computer_stylized_medium"/>
                <p:cNvPicPr/>
                <p:nvPr/>
              </p:nvPicPr>
              <p:blipFill>
                <a:blip r:embed="rId4"/>
                <a:stretch/>
              </p:blipFill>
              <p:spPr>
                <a:xfrm flipH="1">
                  <a:off x="9482760" y="4257720"/>
                  <a:ext cx="889920" cy="82800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218" name="Freeform 439"/>
                <p:cNvSpPr/>
                <p:nvPr/>
              </p:nvSpPr>
              <p:spPr>
                <a:xfrm flipH="1">
                  <a:off x="9860760" y="4337280"/>
                  <a:ext cx="432360" cy="3787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19" name="Rectangle 115"/>
              <p:cNvSpPr/>
              <p:nvPr/>
            </p:nvSpPr>
            <p:spPr>
              <a:xfrm>
                <a:off x="9518760" y="4073400"/>
                <a:ext cx="604080" cy="52308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0" name="Text Box 116"/>
              <p:cNvSpPr/>
              <p:nvPr/>
            </p:nvSpPr>
            <p:spPr>
              <a:xfrm>
                <a:off x="9423720" y="4032360"/>
                <a:ext cx="76500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user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agent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grpSp>
          <p:nvGrpSpPr>
            <p:cNvPr id="2221" name="Group 442"/>
            <p:cNvGrpSpPr/>
            <p:nvPr/>
          </p:nvGrpSpPr>
          <p:grpSpPr>
            <a:xfrm>
              <a:off x="6812280" y="5470560"/>
              <a:ext cx="948960" cy="1053360"/>
              <a:chOff x="6812280" y="5470560"/>
              <a:chExt cx="948960" cy="1053360"/>
            </a:xfrm>
          </p:grpSpPr>
          <p:grpSp>
            <p:nvGrpSpPr>
              <p:cNvPr id="2222" name="Group 443"/>
              <p:cNvGrpSpPr/>
              <p:nvPr/>
            </p:nvGrpSpPr>
            <p:grpSpPr>
              <a:xfrm>
                <a:off x="6871320" y="5695920"/>
                <a:ext cx="889920" cy="828000"/>
                <a:chOff x="6871320" y="5695920"/>
                <a:chExt cx="889920" cy="828000"/>
              </a:xfrm>
            </p:grpSpPr>
            <p:pic>
              <p:nvPicPr>
                <p:cNvPr id="2223" name="Picture 444" descr="desktop_computer_stylized_medium"/>
                <p:cNvPicPr/>
                <p:nvPr/>
              </p:nvPicPr>
              <p:blipFill>
                <a:blip r:embed="rId5"/>
                <a:stretch/>
              </p:blipFill>
              <p:spPr>
                <a:xfrm flipH="1">
                  <a:off x="6871320" y="5695920"/>
                  <a:ext cx="889920" cy="82800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224" name="Freeform 445"/>
                <p:cNvSpPr/>
                <p:nvPr/>
              </p:nvSpPr>
              <p:spPr>
                <a:xfrm flipH="1">
                  <a:off x="7249320" y="5775480"/>
                  <a:ext cx="432360" cy="3787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25" name="Rectangle 115"/>
              <p:cNvSpPr/>
              <p:nvPr/>
            </p:nvSpPr>
            <p:spPr>
              <a:xfrm>
                <a:off x="6907320" y="5511960"/>
                <a:ext cx="604080" cy="52308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6" name="Text Box 116"/>
              <p:cNvSpPr/>
              <p:nvPr/>
            </p:nvSpPr>
            <p:spPr>
              <a:xfrm>
                <a:off x="6812280" y="5470560"/>
                <a:ext cx="76500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user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agent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grpSp>
          <p:nvGrpSpPr>
            <p:cNvPr id="2227" name="Group 448"/>
            <p:cNvGrpSpPr/>
            <p:nvPr/>
          </p:nvGrpSpPr>
          <p:grpSpPr>
            <a:xfrm>
              <a:off x="7540920" y="4851360"/>
              <a:ext cx="948960" cy="1053360"/>
              <a:chOff x="7540920" y="4851360"/>
              <a:chExt cx="948960" cy="1053360"/>
            </a:xfrm>
          </p:grpSpPr>
          <p:grpSp>
            <p:nvGrpSpPr>
              <p:cNvPr id="2228" name="Group 449"/>
              <p:cNvGrpSpPr/>
              <p:nvPr/>
            </p:nvGrpSpPr>
            <p:grpSpPr>
              <a:xfrm>
                <a:off x="7599960" y="5076720"/>
                <a:ext cx="889920" cy="828000"/>
                <a:chOff x="7599960" y="5076720"/>
                <a:chExt cx="889920" cy="828000"/>
              </a:xfrm>
            </p:grpSpPr>
            <p:pic>
              <p:nvPicPr>
                <p:cNvPr id="2229" name="Picture 450" descr="desktop_computer_stylized_medium"/>
                <p:cNvPicPr/>
                <p:nvPr/>
              </p:nvPicPr>
              <p:blipFill>
                <a:blip r:embed="rId6"/>
                <a:stretch/>
              </p:blipFill>
              <p:spPr>
                <a:xfrm flipH="1">
                  <a:off x="7599960" y="5076720"/>
                  <a:ext cx="889920" cy="82800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230" name="Freeform 451"/>
                <p:cNvSpPr/>
                <p:nvPr/>
              </p:nvSpPr>
              <p:spPr>
                <a:xfrm flipH="1">
                  <a:off x="7977960" y="5156280"/>
                  <a:ext cx="432360" cy="3787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31" name="Rectangle 115"/>
              <p:cNvSpPr/>
              <p:nvPr/>
            </p:nvSpPr>
            <p:spPr>
              <a:xfrm>
                <a:off x="7635960" y="4892760"/>
                <a:ext cx="604080" cy="52308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2" name="Text Box 116"/>
              <p:cNvSpPr/>
              <p:nvPr/>
            </p:nvSpPr>
            <p:spPr>
              <a:xfrm>
                <a:off x="7540920" y="4851360"/>
                <a:ext cx="76500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user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agent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</p:grpSp>
      <p:pic>
        <p:nvPicPr>
          <p:cNvPr id="2233" name="Picture 213" descr=""/>
          <p:cNvPicPr/>
          <p:nvPr/>
        </p:nvPicPr>
        <p:blipFill>
          <a:blip r:embed="rId7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234" name="TextBox 21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PlaceHolder 1"/>
          <p:cNvSpPr>
            <a:spLocks noGrp="1"/>
          </p:cNvSpPr>
          <p:nvPr>
            <p:ph type="title"/>
          </p:nvPr>
        </p:nvSpPr>
        <p:spPr>
          <a:xfrm>
            <a:off x="1981080" y="358560"/>
            <a:ext cx="7771680" cy="88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Electronic Mail: Mail Servers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36" name="PlaceHolder 2"/>
          <p:cNvSpPr>
            <a:spLocks noGrp="1"/>
          </p:cNvSpPr>
          <p:nvPr>
            <p:ph/>
          </p:nvPr>
        </p:nvSpPr>
        <p:spPr>
          <a:xfrm>
            <a:off x="1981080" y="1398600"/>
            <a:ext cx="393300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mail servers: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mailbox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contains incoming messages for user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message queue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of outgoing (to be sent) mail messages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SMTP protocol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between mail servers to send email messages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client: sending mail server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server”: receiving mail server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237" name="Group 271"/>
          <p:cNvGrpSpPr/>
          <p:nvPr/>
        </p:nvGrpSpPr>
        <p:grpSpPr>
          <a:xfrm>
            <a:off x="8423280" y="2787480"/>
            <a:ext cx="477360" cy="715680"/>
            <a:chOff x="8423280" y="2787480"/>
            <a:chExt cx="477360" cy="715680"/>
          </a:xfrm>
        </p:grpSpPr>
        <p:sp>
          <p:nvSpPr>
            <p:cNvPr id="2238" name="Freeform 272"/>
            <p:cNvSpPr/>
            <p:nvPr/>
          </p:nvSpPr>
          <p:spPr>
            <a:xfrm>
              <a:off x="8801640" y="2788920"/>
              <a:ext cx="94320" cy="6822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9" name="Rectangle 273"/>
            <p:cNvSpPr/>
            <p:nvPr/>
          </p:nvSpPr>
          <p:spPr>
            <a:xfrm>
              <a:off x="8445240" y="2787480"/>
              <a:ext cx="349920" cy="6818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0" name="Freeform 274"/>
            <p:cNvSpPr/>
            <p:nvPr/>
          </p:nvSpPr>
          <p:spPr>
            <a:xfrm>
              <a:off x="8819280" y="2829960"/>
              <a:ext cx="55800" cy="6314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1" name="Freeform 275"/>
            <p:cNvSpPr/>
            <p:nvPr/>
          </p:nvSpPr>
          <p:spPr>
            <a:xfrm>
              <a:off x="8807040" y="3149640"/>
              <a:ext cx="87480" cy="558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2" name="Rectangle 276"/>
            <p:cNvSpPr/>
            <p:nvPr/>
          </p:nvSpPr>
          <p:spPr>
            <a:xfrm>
              <a:off x="8447040" y="2867040"/>
              <a:ext cx="1994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43" name="Group 277"/>
            <p:cNvGrpSpPr/>
            <p:nvPr/>
          </p:nvGrpSpPr>
          <p:grpSpPr>
            <a:xfrm>
              <a:off x="8628120" y="2859120"/>
              <a:ext cx="192960" cy="42120"/>
              <a:chOff x="8628120" y="2859120"/>
              <a:chExt cx="192960" cy="42120"/>
            </a:xfrm>
          </p:grpSpPr>
          <p:sp>
            <p:nvSpPr>
              <p:cNvPr id="2244" name="AutoShape 278"/>
              <p:cNvSpPr/>
              <p:nvPr/>
            </p:nvSpPr>
            <p:spPr>
              <a:xfrm>
                <a:off x="8628120" y="2859120"/>
                <a:ext cx="192960" cy="42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5" name="AutoShape 279"/>
              <p:cNvSpPr/>
              <p:nvPr/>
            </p:nvSpPr>
            <p:spPr>
              <a:xfrm>
                <a:off x="8632800" y="2863800"/>
                <a:ext cx="183240" cy="327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46" name="Rectangle 280"/>
            <p:cNvSpPr/>
            <p:nvPr/>
          </p:nvSpPr>
          <p:spPr>
            <a:xfrm>
              <a:off x="8451720" y="2963880"/>
              <a:ext cx="1994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47" name="Group 281"/>
            <p:cNvGrpSpPr/>
            <p:nvPr/>
          </p:nvGrpSpPr>
          <p:grpSpPr>
            <a:xfrm>
              <a:off x="8626680" y="2955960"/>
              <a:ext cx="194760" cy="40320"/>
              <a:chOff x="8626680" y="2955960"/>
              <a:chExt cx="194760" cy="40320"/>
            </a:xfrm>
          </p:grpSpPr>
          <p:sp>
            <p:nvSpPr>
              <p:cNvPr id="2248" name="AutoShape 282"/>
              <p:cNvSpPr/>
              <p:nvPr/>
            </p:nvSpPr>
            <p:spPr>
              <a:xfrm>
                <a:off x="8626680" y="2955960"/>
                <a:ext cx="194760" cy="40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9" name="AutoShape 283"/>
              <p:cNvSpPr/>
              <p:nvPr/>
            </p:nvSpPr>
            <p:spPr>
              <a:xfrm>
                <a:off x="8631000" y="2960640"/>
                <a:ext cx="18504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50" name="Rectangle 284"/>
            <p:cNvSpPr/>
            <p:nvPr/>
          </p:nvSpPr>
          <p:spPr>
            <a:xfrm>
              <a:off x="8448840" y="3065400"/>
              <a:ext cx="1994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1" name="Rectangle 285"/>
            <p:cNvSpPr/>
            <p:nvPr/>
          </p:nvSpPr>
          <p:spPr>
            <a:xfrm>
              <a:off x="8453520" y="3154320"/>
              <a:ext cx="1976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52" name="Group 286"/>
            <p:cNvGrpSpPr/>
            <p:nvPr/>
          </p:nvGrpSpPr>
          <p:grpSpPr>
            <a:xfrm>
              <a:off x="8623440" y="3146400"/>
              <a:ext cx="194400" cy="43920"/>
              <a:chOff x="8623440" y="3146400"/>
              <a:chExt cx="194400" cy="43920"/>
            </a:xfrm>
          </p:grpSpPr>
          <p:sp>
            <p:nvSpPr>
              <p:cNvPr id="2253" name="AutoShape 287"/>
              <p:cNvSpPr/>
              <p:nvPr/>
            </p:nvSpPr>
            <p:spPr>
              <a:xfrm>
                <a:off x="8623440" y="3146400"/>
                <a:ext cx="194400" cy="439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4" name="AutoShape 288"/>
              <p:cNvSpPr/>
              <p:nvPr/>
            </p:nvSpPr>
            <p:spPr>
              <a:xfrm>
                <a:off x="8628120" y="3151080"/>
                <a:ext cx="185040" cy="34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55" name="Freeform 289"/>
            <p:cNvSpPr/>
            <p:nvPr/>
          </p:nvSpPr>
          <p:spPr>
            <a:xfrm>
              <a:off x="8808120" y="3063960"/>
              <a:ext cx="87480" cy="554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56" name="Group 290"/>
            <p:cNvGrpSpPr/>
            <p:nvPr/>
          </p:nvGrpSpPr>
          <p:grpSpPr>
            <a:xfrm>
              <a:off x="8628120" y="3056040"/>
              <a:ext cx="188280" cy="40680"/>
              <a:chOff x="8628120" y="3056040"/>
              <a:chExt cx="188280" cy="40680"/>
            </a:xfrm>
          </p:grpSpPr>
          <p:sp>
            <p:nvSpPr>
              <p:cNvPr id="2257" name="AutoShape 291"/>
              <p:cNvSpPr/>
              <p:nvPr/>
            </p:nvSpPr>
            <p:spPr>
              <a:xfrm>
                <a:off x="8628120" y="3056040"/>
                <a:ext cx="188280" cy="406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8" name="AutoShape 292"/>
              <p:cNvSpPr/>
              <p:nvPr/>
            </p:nvSpPr>
            <p:spPr>
              <a:xfrm>
                <a:off x="8629560" y="3060720"/>
                <a:ext cx="18000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59" name="Rectangle 293"/>
            <p:cNvSpPr/>
            <p:nvPr/>
          </p:nvSpPr>
          <p:spPr>
            <a:xfrm>
              <a:off x="8794800" y="2787480"/>
              <a:ext cx="23040" cy="6836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0" name="Freeform 294"/>
            <p:cNvSpPr/>
            <p:nvPr/>
          </p:nvSpPr>
          <p:spPr>
            <a:xfrm>
              <a:off x="8816400" y="2960280"/>
              <a:ext cx="78840" cy="630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1" name="Freeform 295"/>
            <p:cNvSpPr/>
            <p:nvPr/>
          </p:nvSpPr>
          <p:spPr>
            <a:xfrm>
              <a:off x="8817120" y="2862720"/>
              <a:ext cx="81000" cy="709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2" name="Oval 296"/>
            <p:cNvSpPr/>
            <p:nvPr/>
          </p:nvSpPr>
          <p:spPr>
            <a:xfrm>
              <a:off x="8885520" y="3439800"/>
              <a:ext cx="15120" cy="280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3" name="Freeform 297"/>
            <p:cNvSpPr/>
            <p:nvPr/>
          </p:nvSpPr>
          <p:spPr>
            <a:xfrm>
              <a:off x="8812800" y="3440520"/>
              <a:ext cx="81360" cy="590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4" name="AutoShape 298"/>
            <p:cNvSpPr/>
            <p:nvPr/>
          </p:nvSpPr>
          <p:spPr>
            <a:xfrm>
              <a:off x="8423280" y="3459240"/>
              <a:ext cx="401040" cy="439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5" name="AutoShape 299"/>
            <p:cNvSpPr/>
            <p:nvPr/>
          </p:nvSpPr>
          <p:spPr>
            <a:xfrm>
              <a:off x="8445240" y="3470040"/>
              <a:ext cx="358200" cy="23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6" name="Oval 300"/>
            <p:cNvSpPr/>
            <p:nvPr/>
          </p:nvSpPr>
          <p:spPr>
            <a:xfrm>
              <a:off x="8479080" y="3371760"/>
              <a:ext cx="53280" cy="42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7" name="Oval 301"/>
            <p:cNvSpPr/>
            <p:nvPr/>
          </p:nvSpPr>
          <p:spPr>
            <a:xfrm>
              <a:off x="8539200" y="3371760"/>
              <a:ext cx="53280" cy="4212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8" name="Oval 302"/>
            <p:cNvSpPr/>
            <p:nvPr/>
          </p:nvSpPr>
          <p:spPr>
            <a:xfrm>
              <a:off x="8597880" y="3370320"/>
              <a:ext cx="53280" cy="42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9" name="Rectangle 303"/>
            <p:cNvSpPr/>
            <p:nvPr/>
          </p:nvSpPr>
          <p:spPr>
            <a:xfrm>
              <a:off x="8732880" y="3208320"/>
              <a:ext cx="27720" cy="22644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70" name="Group 304"/>
          <p:cNvGrpSpPr/>
          <p:nvPr/>
        </p:nvGrpSpPr>
        <p:grpSpPr>
          <a:xfrm>
            <a:off x="6431040" y="4181400"/>
            <a:ext cx="477000" cy="715320"/>
            <a:chOff x="6431040" y="4181400"/>
            <a:chExt cx="477000" cy="715320"/>
          </a:xfrm>
        </p:grpSpPr>
        <p:sp>
          <p:nvSpPr>
            <p:cNvPr id="2271" name="Freeform 305"/>
            <p:cNvSpPr/>
            <p:nvPr/>
          </p:nvSpPr>
          <p:spPr>
            <a:xfrm>
              <a:off x="6809040" y="4182840"/>
              <a:ext cx="94320" cy="6822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2" name="Rectangle 306"/>
            <p:cNvSpPr/>
            <p:nvPr/>
          </p:nvSpPr>
          <p:spPr>
            <a:xfrm>
              <a:off x="6453000" y="4181400"/>
              <a:ext cx="349920" cy="6818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3" name="Freeform 307"/>
            <p:cNvSpPr/>
            <p:nvPr/>
          </p:nvSpPr>
          <p:spPr>
            <a:xfrm>
              <a:off x="6827040" y="4223520"/>
              <a:ext cx="55800" cy="6314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4" name="Freeform 308"/>
            <p:cNvSpPr/>
            <p:nvPr/>
          </p:nvSpPr>
          <p:spPr>
            <a:xfrm>
              <a:off x="6814440" y="4543200"/>
              <a:ext cx="87480" cy="558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5" name="Rectangle 309"/>
            <p:cNvSpPr/>
            <p:nvPr/>
          </p:nvSpPr>
          <p:spPr>
            <a:xfrm>
              <a:off x="6454800" y="4260960"/>
              <a:ext cx="1994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76" name="Group 310"/>
            <p:cNvGrpSpPr/>
            <p:nvPr/>
          </p:nvGrpSpPr>
          <p:grpSpPr>
            <a:xfrm>
              <a:off x="6635880" y="4253040"/>
              <a:ext cx="192960" cy="42120"/>
              <a:chOff x="6635880" y="4253040"/>
              <a:chExt cx="192960" cy="42120"/>
            </a:xfrm>
          </p:grpSpPr>
          <p:sp>
            <p:nvSpPr>
              <p:cNvPr id="2277" name="AutoShape 311"/>
              <p:cNvSpPr/>
              <p:nvPr/>
            </p:nvSpPr>
            <p:spPr>
              <a:xfrm>
                <a:off x="6635880" y="4253040"/>
                <a:ext cx="192960" cy="42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8" name="AutoShape 312"/>
              <p:cNvSpPr/>
              <p:nvPr/>
            </p:nvSpPr>
            <p:spPr>
              <a:xfrm>
                <a:off x="6640560" y="4257720"/>
                <a:ext cx="183240" cy="327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79" name="Rectangle 313"/>
            <p:cNvSpPr/>
            <p:nvPr/>
          </p:nvSpPr>
          <p:spPr>
            <a:xfrm>
              <a:off x="6459480" y="4357800"/>
              <a:ext cx="1994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80" name="Group 314"/>
            <p:cNvGrpSpPr/>
            <p:nvPr/>
          </p:nvGrpSpPr>
          <p:grpSpPr>
            <a:xfrm>
              <a:off x="6634080" y="4349880"/>
              <a:ext cx="194760" cy="40320"/>
              <a:chOff x="6634080" y="4349880"/>
              <a:chExt cx="194760" cy="40320"/>
            </a:xfrm>
          </p:grpSpPr>
          <p:sp>
            <p:nvSpPr>
              <p:cNvPr id="2281" name="AutoShape 315"/>
              <p:cNvSpPr/>
              <p:nvPr/>
            </p:nvSpPr>
            <p:spPr>
              <a:xfrm>
                <a:off x="6634080" y="4349880"/>
                <a:ext cx="194760" cy="40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2" name="AutoShape 316"/>
              <p:cNvSpPr/>
              <p:nvPr/>
            </p:nvSpPr>
            <p:spPr>
              <a:xfrm>
                <a:off x="6638760" y="4354560"/>
                <a:ext cx="18504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83" name="Rectangle 317"/>
            <p:cNvSpPr/>
            <p:nvPr/>
          </p:nvSpPr>
          <p:spPr>
            <a:xfrm>
              <a:off x="6456600" y="4459320"/>
              <a:ext cx="1994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4" name="Rectangle 318"/>
            <p:cNvSpPr/>
            <p:nvPr/>
          </p:nvSpPr>
          <p:spPr>
            <a:xfrm>
              <a:off x="6461280" y="4548240"/>
              <a:ext cx="1976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85" name="Group 319"/>
            <p:cNvGrpSpPr/>
            <p:nvPr/>
          </p:nvGrpSpPr>
          <p:grpSpPr>
            <a:xfrm>
              <a:off x="6631200" y="4539960"/>
              <a:ext cx="194400" cy="43920"/>
              <a:chOff x="6631200" y="4539960"/>
              <a:chExt cx="194400" cy="43920"/>
            </a:xfrm>
          </p:grpSpPr>
          <p:sp>
            <p:nvSpPr>
              <p:cNvPr id="2286" name="AutoShape 320"/>
              <p:cNvSpPr/>
              <p:nvPr/>
            </p:nvSpPr>
            <p:spPr>
              <a:xfrm>
                <a:off x="6631200" y="4539960"/>
                <a:ext cx="194400" cy="439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7" name="AutoShape 321"/>
              <p:cNvSpPr/>
              <p:nvPr/>
            </p:nvSpPr>
            <p:spPr>
              <a:xfrm>
                <a:off x="6635880" y="4545000"/>
                <a:ext cx="185040" cy="34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88" name="Freeform 322"/>
            <p:cNvSpPr/>
            <p:nvPr/>
          </p:nvSpPr>
          <p:spPr>
            <a:xfrm>
              <a:off x="6815880" y="4457880"/>
              <a:ext cx="87480" cy="554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89" name="Group 323"/>
            <p:cNvGrpSpPr/>
            <p:nvPr/>
          </p:nvGrpSpPr>
          <p:grpSpPr>
            <a:xfrm>
              <a:off x="6635880" y="4449960"/>
              <a:ext cx="188280" cy="40680"/>
              <a:chOff x="6635880" y="4449960"/>
              <a:chExt cx="188280" cy="40680"/>
            </a:xfrm>
          </p:grpSpPr>
          <p:sp>
            <p:nvSpPr>
              <p:cNvPr id="2290" name="AutoShape 324"/>
              <p:cNvSpPr/>
              <p:nvPr/>
            </p:nvSpPr>
            <p:spPr>
              <a:xfrm>
                <a:off x="6635880" y="4449960"/>
                <a:ext cx="188280" cy="406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1" name="AutoShape 325"/>
              <p:cNvSpPr/>
              <p:nvPr/>
            </p:nvSpPr>
            <p:spPr>
              <a:xfrm>
                <a:off x="6637320" y="4454640"/>
                <a:ext cx="18000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92" name="Rectangle 326"/>
            <p:cNvSpPr/>
            <p:nvPr/>
          </p:nvSpPr>
          <p:spPr>
            <a:xfrm>
              <a:off x="6802560" y="4181400"/>
              <a:ext cx="23040" cy="6836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3" name="Freeform 327"/>
            <p:cNvSpPr/>
            <p:nvPr/>
          </p:nvSpPr>
          <p:spPr>
            <a:xfrm>
              <a:off x="6823800" y="4354200"/>
              <a:ext cx="78840" cy="630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4" name="Freeform 328"/>
            <p:cNvSpPr/>
            <p:nvPr/>
          </p:nvSpPr>
          <p:spPr>
            <a:xfrm>
              <a:off x="6824880" y="4256640"/>
              <a:ext cx="81000" cy="709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5" name="Oval 329"/>
            <p:cNvSpPr/>
            <p:nvPr/>
          </p:nvSpPr>
          <p:spPr>
            <a:xfrm>
              <a:off x="6892920" y="4833720"/>
              <a:ext cx="15120" cy="280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6" name="Freeform 330"/>
            <p:cNvSpPr/>
            <p:nvPr/>
          </p:nvSpPr>
          <p:spPr>
            <a:xfrm>
              <a:off x="6820560" y="4834440"/>
              <a:ext cx="81360" cy="590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7" name="AutoShape 331"/>
            <p:cNvSpPr/>
            <p:nvPr/>
          </p:nvSpPr>
          <p:spPr>
            <a:xfrm>
              <a:off x="6431040" y="4852800"/>
              <a:ext cx="401040" cy="439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8" name="AutoShape 332"/>
            <p:cNvSpPr/>
            <p:nvPr/>
          </p:nvSpPr>
          <p:spPr>
            <a:xfrm>
              <a:off x="6453000" y="4863960"/>
              <a:ext cx="358200" cy="23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9" name="Oval 333"/>
            <p:cNvSpPr/>
            <p:nvPr/>
          </p:nvSpPr>
          <p:spPr>
            <a:xfrm>
              <a:off x="6486480" y="4765680"/>
              <a:ext cx="53280" cy="42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0" name="Oval 334"/>
            <p:cNvSpPr/>
            <p:nvPr/>
          </p:nvSpPr>
          <p:spPr>
            <a:xfrm>
              <a:off x="6546960" y="4765680"/>
              <a:ext cx="53280" cy="4212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1" name="Oval 335"/>
            <p:cNvSpPr/>
            <p:nvPr/>
          </p:nvSpPr>
          <p:spPr>
            <a:xfrm>
              <a:off x="6605640" y="4764240"/>
              <a:ext cx="53280" cy="42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2" name="Rectangle 336"/>
            <p:cNvSpPr/>
            <p:nvPr/>
          </p:nvSpPr>
          <p:spPr>
            <a:xfrm>
              <a:off x="6740640" y="4602240"/>
              <a:ext cx="27720" cy="22644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03" name="Group 337"/>
          <p:cNvGrpSpPr/>
          <p:nvPr/>
        </p:nvGrpSpPr>
        <p:grpSpPr>
          <a:xfrm>
            <a:off x="6453360" y="1839960"/>
            <a:ext cx="477000" cy="715320"/>
            <a:chOff x="6453360" y="1839960"/>
            <a:chExt cx="477000" cy="715320"/>
          </a:xfrm>
        </p:grpSpPr>
        <p:sp>
          <p:nvSpPr>
            <p:cNvPr id="2304" name="Freeform 338"/>
            <p:cNvSpPr/>
            <p:nvPr/>
          </p:nvSpPr>
          <p:spPr>
            <a:xfrm>
              <a:off x="6831360" y="1841040"/>
              <a:ext cx="94320" cy="6822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5" name="Rectangle 339"/>
            <p:cNvSpPr/>
            <p:nvPr/>
          </p:nvSpPr>
          <p:spPr>
            <a:xfrm>
              <a:off x="6475320" y="1839960"/>
              <a:ext cx="349920" cy="6818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6" name="Freeform 340"/>
            <p:cNvSpPr/>
            <p:nvPr/>
          </p:nvSpPr>
          <p:spPr>
            <a:xfrm>
              <a:off x="6849360" y="1882080"/>
              <a:ext cx="55800" cy="6314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7" name="Freeform 341"/>
            <p:cNvSpPr/>
            <p:nvPr/>
          </p:nvSpPr>
          <p:spPr>
            <a:xfrm>
              <a:off x="6836760" y="2201760"/>
              <a:ext cx="87480" cy="558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8" name="Rectangle 342"/>
            <p:cNvSpPr/>
            <p:nvPr/>
          </p:nvSpPr>
          <p:spPr>
            <a:xfrm>
              <a:off x="6477120" y="1919520"/>
              <a:ext cx="1994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09" name="Group 343"/>
            <p:cNvGrpSpPr/>
            <p:nvPr/>
          </p:nvGrpSpPr>
          <p:grpSpPr>
            <a:xfrm>
              <a:off x="6657840" y="1911240"/>
              <a:ext cx="192960" cy="42120"/>
              <a:chOff x="6657840" y="1911240"/>
              <a:chExt cx="192960" cy="42120"/>
            </a:xfrm>
          </p:grpSpPr>
          <p:sp>
            <p:nvSpPr>
              <p:cNvPr id="2310" name="AutoShape 344"/>
              <p:cNvSpPr/>
              <p:nvPr/>
            </p:nvSpPr>
            <p:spPr>
              <a:xfrm>
                <a:off x="6657840" y="1911240"/>
                <a:ext cx="192960" cy="42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1" name="AutoShape 345"/>
              <p:cNvSpPr/>
              <p:nvPr/>
            </p:nvSpPr>
            <p:spPr>
              <a:xfrm>
                <a:off x="6662880" y="1915920"/>
                <a:ext cx="183240" cy="327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12" name="Rectangle 346"/>
            <p:cNvSpPr/>
            <p:nvPr/>
          </p:nvSpPr>
          <p:spPr>
            <a:xfrm>
              <a:off x="6481800" y="2016360"/>
              <a:ext cx="1994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13" name="Group 347"/>
            <p:cNvGrpSpPr/>
            <p:nvPr/>
          </p:nvGrpSpPr>
          <p:grpSpPr>
            <a:xfrm>
              <a:off x="6656400" y="2008080"/>
              <a:ext cx="194760" cy="40320"/>
              <a:chOff x="6656400" y="2008080"/>
              <a:chExt cx="194760" cy="40320"/>
            </a:xfrm>
          </p:grpSpPr>
          <p:sp>
            <p:nvSpPr>
              <p:cNvPr id="2314" name="AutoShape 348"/>
              <p:cNvSpPr/>
              <p:nvPr/>
            </p:nvSpPr>
            <p:spPr>
              <a:xfrm>
                <a:off x="6656400" y="2008080"/>
                <a:ext cx="194760" cy="40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5" name="AutoShape 349"/>
              <p:cNvSpPr/>
              <p:nvPr/>
            </p:nvSpPr>
            <p:spPr>
              <a:xfrm>
                <a:off x="6661080" y="2013120"/>
                <a:ext cx="18504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16" name="Rectangle 350"/>
            <p:cNvSpPr/>
            <p:nvPr/>
          </p:nvSpPr>
          <p:spPr>
            <a:xfrm>
              <a:off x="6478560" y="2117880"/>
              <a:ext cx="1994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7" name="Rectangle 351"/>
            <p:cNvSpPr/>
            <p:nvPr/>
          </p:nvSpPr>
          <p:spPr>
            <a:xfrm>
              <a:off x="6483240" y="2206440"/>
              <a:ext cx="19764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18" name="Group 352"/>
            <p:cNvGrpSpPr/>
            <p:nvPr/>
          </p:nvGrpSpPr>
          <p:grpSpPr>
            <a:xfrm>
              <a:off x="6653160" y="2198520"/>
              <a:ext cx="194400" cy="43920"/>
              <a:chOff x="6653160" y="2198520"/>
              <a:chExt cx="194400" cy="43920"/>
            </a:xfrm>
          </p:grpSpPr>
          <p:sp>
            <p:nvSpPr>
              <p:cNvPr id="2319" name="AutoShape 353"/>
              <p:cNvSpPr/>
              <p:nvPr/>
            </p:nvSpPr>
            <p:spPr>
              <a:xfrm>
                <a:off x="6653160" y="2198520"/>
                <a:ext cx="194400" cy="439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0" name="AutoShape 354"/>
              <p:cNvSpPr/>
              <p:nvPr/>
            </p:nvSpPr>
            <p:spPr>
              <a:xfrm>
                <a:off x="6658200" y="2203560"/>
                <a:ext cx="185040" cy="34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21" name="Freeform 355"/>
            <p:cNvSpPr/>
            <p:nvPr/>
          </p:nvSpPr>
          <p:spPr>
            <a:xfrm>
              <a:off x="6838200" y="2116440"/>
              <a:ext cx="87480" cy="554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22" name="Group 356"/>
            <p:cNvGrpSpPr/>
            <p:nvPr/>
          </p:nvGrpSpPr>
          <p:grpSpPr>
            <a:xfrm>
              <a:off x="6658200" y="2108160"/>
              <a:ext cx="188280" cy="40680"/>
              <a:chOff x="6658200" y="2108160"/>
              <a:chExt cx="188280" cy="40680"/>
            </a:xfrm>
          </p:grpSpPr>
          <p:sp>
            <p:nvSpPr>
              <p:cNvPr id="2323" name="AutoShape 357"/>
              <p:cNvSpPr/>
              <p:nvPr/>
            </p:nvSpPr>
            <p:spPr>
              <a:xfrm>
                <a:off x="6658200" y="2108160"/>
                <a:ext cx="188280" cy="406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4" name="AutoShape 358"/>
              <p:cNvSpPr/>
              <p:nvPr/>
            </p:nvSpPr>
            <p:spPr>
              <a:xfrm>
                <a:off x="6659280" y="2113200"/>
                <a:ext cx="18000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25" name="Rectangle 359"/>
            <p:cNvSpPr/>
            <p:nvPr/>
          </p:nvSpPr>
          <p:spPr>
            <a:xfrm>
              <a:off x="6824880" y="1839960"/>
              <a:ext cx="23040" cy="6836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6" name="Freeform 360"/>
            <p:cNvSpPr/>
            <p:nvPr/>
          </p:nvSpPr>
          <p:spPr>
            <a:xfrm>
              <a:off x="6846120" y="2012760"/>
              <a:ext cx="78840" cy="6300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7" name="Freeform 361"/>
            <p:cNvSpPr/>
            <p:nvPr/>
          </p:nvSpPr>
          <p:spPr>
            <a:xfrm>
              <a:off x="6847200" y="1914840"/>
              <a:ext cx="81000" cy="709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8" name="Oval 362"/>
            <p:cNvSpPr/>
            <p:nvPr/>
          </p:nvSpPr>
          <p:spPr>
            <a:xfrm>
              <a:off x="6915240" y="2492280"/>
              <a:ext cx="15120" cy="280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9" name="Freeform 363"/>
            <p:cNvSpPr/>
            <p:nvPr/>
          </p:nvSpPr>
          <p:spPr>
            <a:xfrm>
              <a:off x="6842880" y="2493000"/>
              <a:ext cx="81360" cy="590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0" name="AutoShape 364"/>
            <p:cNvSpPr/>
            <p:nvPr/>
          </p:nvSpPr>
          <p:spPr>
            <a:xfrm>
              <a:off x="6453360" y="2511360"/>
              <a:ext cx="401040" cy="439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1" name="AutoShape 365"/>
            <p:cNvSpPr/>
            <p:nvPr/>
          </p:nvSpPr>
          <p:spPr>
            <a:xfrm>
              <a:off x="6475320" y="2522520"/>
              <a:ext cx="358200" cy="23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2" name="Oval 366"/>
            <p:cNvSpPr/>
            <p:nvPr/>
          </p:nvSpPr>
          <p:spPr>
            <a:xfrm>
              <a:off x="6508800" y="2424240"/>
              <a:ext cx="53280" cy="42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3" name="Oval 367"/>
            <p:cNvSpPr/>
            <p:nvPr/>
          </p:nvSpPr>
          <p:spPr>
            <a:xfrm>
              <a:off x="6569280" y="2424240"/>
              <a:ext cx="53280" cy="4212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4" name="Oval 368"/>
            <p:cNvSpPr/>
            <p:nvPr/>
          </p:nvSpPr>
          <p:spPr>
            <a:xfrm>
              <a:off x="6627960" y="2422440"/>
              <a:ext cx="53280" cy="42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5" name="Rectangle 369"/>
            <p:cNvSpPr/>
            <p:nvPr/>
          </p:nvSpPr>
          <p:spPr>
            <a:xfrm>
              <a:off x="6762600" y="2260800"/>
              <a:ext cx="27720" cy="22644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36" name="Line 9"/>
          <p:cNvSpPr/>
          <p:nvPr/>
        </p:nvSpPr>
        <p:spPr>
          <a:xfrm>
            <a:off x="7451640" y="2606400"/>
            <a:ext cx="1123920" cy="790560"/>
          </a:xfrm>
          <a:prstGeom prst="line">
            <a:avLst/>
          </a:prstGeom>
          <a:ln w="28575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37" name="Group 19"/>
          <p:cNvGrpSpPr/>
          <p:nvPr/>
        </p:nvGrpSpPr>
        <p:grpSpPr>
          <a:xfrm>
            <a:off x="8589600" y="2986200"/>
            <a:ext cx="833040" cy="1048680"/>
            <a:chOff x="8589600" y="2986200"/>
            <a:chExt cx="833040" cy="1048680"/>
          </a:xfrm>
        </p:grpSpPr>
        <p:sp>
          <p:nvSpPr>
            <p:cNvPr id="2338" name="Rectangle 20"/>
            <p:cNvSpPr/>
            <p:nvPr/>
          </p:nvSpPr>
          <p:spPr>
            <a:xfrm>
              <a:off x="8613720" y="3025800"/>
              <a:ext cx="808920" cy="100908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9" name="Text Box 21"/>
            <p:cNvSpPr/>
            <p:nvPr/>
          </p:nvSpPr>
          <p:spPr>
            <a:xfrm>
              <a:off x="8589600" y="2986200"/>
              <a:ext cx="8226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mail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server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40" name="Rectangle 22"/>
            <p:cNvSpPr/>
            <p:nvPr/>
          </p:nvSpPr>
          <p:spPr>
            <a:xfrm>
              <a:off x="8651880" y="3587760"/>
              <a:ext cx="713520" cy="1897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1" name="Line 23"/>
            <p:cNvSpPr/>
            <p:nvPr/>
          </p:nvSpPr>
          <p:spPr>
            <a:xfrm>
              <a:off x="8729640" y="363204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2" name="Line 24"/>
            <p:cNvSpPr/>
            <p:nvPr/>
          </p:nvSpPr>
          <p:spPr>
            <a:xfrm>
              <a:off x="8902440" y="363060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3" name="Line 25"/>
            <p:cNvSpPr/>
            <p:nvPr/>
          </p:nvSpPr>
          <p:spPr>
            <a:xfrm>
              <a:off x="8989920" y="363348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4" name="Line 26"/>
            <p:cNvSpPr/>
            <p:nvPr/>
          </p:nvSpPr>
          <p:spPr>
            <a:xfrm>
              <a:off x="9080280" y="363060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5" name="Line 27"/>
            <p:cNvSpPr/>
            <p:nvPr/>
          </p:nvSpPr>
          <p:spPr>
            <a:xfrm>
              <a:off x="9177120" y="363060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6" name="Line 28"/>
            <p:cNvSpPr/>
            <p:nvPr/>
          </p:nvSpPr>
          <p:spPr>
            <a:xfrm>
              <a:off x="9266040" y="363060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7" name="Line 29"/>
            <p:cNvSpPr/>
            <p:nvPr/>
          </p:nvSpPr>
          <p:spPr>
            <a:xfrm>
              <a:off x="8813520" y="363204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8" name="Rectangle 30"/>
            <p:cNvSpPr/>
            <p:nvPr/>
          </p:nvSpPr>
          <p:spPr>
            <a:xfrm>
              <a:off x="8664480" y="385272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9" name="Rectangle 31"/>
            <p:cNvSpPr/>
            <p:nvPr/>
          </p:nvSpPr>
          <p:spPr>
            <a:xfrm>
              <a:off x="8801280" y="385272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0" name="Rectangle 32"/>
            <p:cNvSpPr/>
            <p:nvPr/>
          </p:nvSpPr>
          <p:spPr>
            <a:xfrm>
              <a:off x="8937720" y="385128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1" name="Rectangle 33"/>
            <p:cNvSpPr/>
            <p:nvPr/>
          </p:nvSpPr>
          <p:spPr>
            <a:xfrm>
              <a:off x="9091440" y="384804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2" name="Rectangle 34"/>
            <p:cNvSpPr/>
            <p:nvPr/>
          </p:nvSpPr>
          <p:spPr>
            <a:xfrm>
              <a:off x="9244080" y="384804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53" name="Group 60"/>
          <p:cNvGrpSpPr/>
          <p:nvPr/>
        </p:nvGrpSpPr>
        <p:grpSpPr>
          <a:xfrm>
            <a:off x="6589440" y="4386240"/>
            <a:ext cx="833040" cy="1048680"/>
            <a:chOff x="6589440" y="4386240"/>
            <a:chExt cx="833040" cy="1048680"/>
          </a:xfrm>
        </p:grpSpPr>
        <p:sp>
          <p:nvSpPr>
            <p:cNvPr id="2354" name="Rectangle 61"/>
            <p:cNvSpPr/>
            <p:nvPr/>
          </p:nvSpPr>
          <p:spPr>
            <a:xfrm>
              <a:off x="6613560" y="4425840"/>
              <a:ext cx="808920" cy="100908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5" name="Text Box 62"/>
            <p:cNvSpPr/>
            <p:nvPr/>
          </p:nvSpPr>
          <p:spPr>
            <a:xfrm>
              <a:off x="6589440" y="4386240"/>
              <a:ext cx="8226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mail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server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56" name="Rectangle 63"/>
            <p:cNvSpPr/>
            <p:nvPr/>
          </p:nvSpPr>
          <p:spPr>
            <a:xfrm>
              <a:off x="6651720" y="4987800"/>
              <a:ext cx="713520" cy="1897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7" name="Line 64"/>
            <p:cNvSpPr/>
            <p:nvPr/>
          </p:nvSpPr>
          <p:spPr>
            <a:xfrm>
              <a:off x="6729120" y="503208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8" name="Line 65"/>
            <p:cNvSpPr/>
            <p:nvPr/>
          </p:nvSpPr>
          <p:spPr>
            <a:xfrm>
              <a:off x="6902280" y="503064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9" name="Line 66"/>
            <p:cNvSpPr/>
            <p:nvPr/>
          </p:nvSpPr>
          <p:spPr>
            <a:xfrm>
              <a:off x="6989760" y="503388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0" name="Line 67"/>
            <p:cNvSpPr/>
            <p:nvPr/>
          </p:nvSpPr>
          <p:spPr>
            <a:xfrm>
              <a:off x="7080120" y="503064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1" name="Line 68"/>
            <p:cNvSpPr/>
            <p:nvPr/>
          </p:nvSpPr>
          <p:spPr>
            <a:xfrm>
              <a:off x="7176960" y="503064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2" name="Line 69"/>
            <p:cNvSpPr/>
            <p:nvPr/>
          </p:nvSpPr>
          <p:spPr>
            <a:xfrm>
              <a:off x="7265880" y="503064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3" name="Line 70"/>
            <p:cNvSpPr/>
            <p:nvPr/>
          </p:nvSpPr>
          <p:spPr>
            <a:xfrm>
              <a:off x="6813360" y="503208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4" name="Rectangle 71"/>
            <p:cNvSpPr/>
            <p:nvPr/>
          </p:nvSpPr>
          <p:spPr>
            <a:xfrm>
              <a:off x="6664320" y="525312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5" name="Rectangle 72"/>
            <p:cNvSpPr/>
            <p:nvPr/>
          </p:nvSpPr>
          <p:spPr>
            <a:xfrm>
              <a:off x="6800760" y="525312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6" name="Rectangle 73"/>
            <p:cNvSpPr/>
            <p:nvPr/>
          </p:nvSpPr>
          <p:spPr>
            <a:xfrm>
              <a:off x="6937200" y="525132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7" name="Rectangle 74"/>
            <p:cNvSpPr/>
            <p:nvPr/>
          </p:nvSpPr>
          <p:spPr>
            <a:xfrm>
              <a:off x="7091280" y="524844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8" name="Rectangle 75"/>
            <p:cNvSpPr/>
            <p:nvPr/>
          </p:nvSpPr>
          <p:spPr>
            <a:xfrm>
              <a:off x="7243920" y="524844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69" name="Group 96"/>
          <p:cNvGrpSpPr/>
          <p:nvPr/>
        </p:nvGrpSpPr>
        <p:grpSpPr>
          <a:xfrm>
            <a:off x="6589440" y="2138400"/>
            <a:ext cx="833040" cy="1048680"/>
            <a:chOff x="6589440" y="2138400"/>
            <a:chExt cx="833040" cy="1048680"/>
          </a:xfrm>
        </p:grpSpPr>
        <p:sp>
          <p:nvSpPr>
            <p:cNvPr id="2370" name="Rectangle 97"/>
            <p:cNvSpPr/>
            <p:nvPr/>
          </p:nvSpPr>
          <p:spPr>
            <a:xfrm>
              <a:off x="6613560" y="2178000"/>
              <a:ext cx="808920" cy="100908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1" name="Text Box 98"/>
            <p:cNvSpPr/>
            <p:nvPr/>
          </p:nvSpPr>
          <p:spPr>
            <a:xfrm>
              <a:off x="6589440" y="2138400"/>
              <a:ext cx="8226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mail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server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72" name="Rectangle 99"/>
            <p:cNvSpPr/>
            <p:nvPr/>
          </p:nvSpPr>
          <p:spPr>
            <a:xfrm>
              <a:off x="6651720" y="2739960"/>
              <a:ext cx="713520" cy="1897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3" name="Line 100"/>
            <p:cNvSpPr/>
            <p:nvPr/>
          </p:nvSpPr>
          <p:spPr>
            <a:xfrm>
              <a:off x="6729120" y="278424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4" name="Line 101"/>
            <p:cNvSpPr/>
            <p:nvPr/>
          </p:nvSpPr>
          <p:spPr>
            <a:xfrm>
              <a:off x="6902280" y="278280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5" name="Line 102"/>
            <p:cNvSpPr/>
            <p:nvPr/>
          </p:nvSpPr>
          <p:spPr>
            <a:xfrm>
              <a:off x="6989760" y="278604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6" name="Line 103"/>
            <p:cNvSpPr/>
            <p:nvPr/>
          </p:nvSpPr>
          <p:spPr>
            <a:xfrm>
              <a:off x="7080120" y="278280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7" name="Line 104"/>
            <p:cNvSpPr/>
            <p:nvPr/>
          </p:nvSpPr>
          <p:spPr>
            <a:xfrm>
              <a:off x="7176960" y="278280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8" name="Line 105"/>
            <p:cNvSpPr/>
            <p:nvPr/>
          </p:nvSpPr>
          <p:spPr>
            <a:xfrm>
              <a:off x="7265880" y="278280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9" name="Line 106"/>
            <p:cNvSpPr/>
            <p:nvPr/>
          </p:nvSpPr>
          <p:spPr>
            <a:xfrm>
              <a:off x="6813360" y="278424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0" name="Rectangle 107"/>
            <p:cNvSpPr/>
            <p:nvPr/>
          </p:nvSpPr>
          <p:spPr>
            <a:xfrm>
              <a:off x="6664320" y="300528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1" name="Rectangle 108"/>
            <p:cNvSpPr/>
            <p:nvPr/>
          </p:nvSpPr>
          <p:spPr>
            <a:xfrm>
              <a:off x="6800760" y="300528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2" name="Rectangle 109"/>
            <p:cNvSpPr/>
            <p:nvPr/>
          </p:nvSpPr>
          <p:spPr>
            <a:xfrm>
              <a:off x="6937200" y="300348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3" name="Rectangle 110"/>
            <p:cNvSpPr/>
            <p:nvPr/>
          </p:nvSpPr>
          <p:spPr>
            <a:xfrm>
              <a:off x="7091280" y="300024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4" name="Rectangle 111"/>
            <p:cNvSpPr/>
            <p:nvPr/>
          </p:nvSpPr>
          <p:spPr>
            <a:xfrm>
              <a:off x="7243920" y="300024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85" name="Line 117"/>
          <p:cNvSpPr/>
          <p:nvPr/>
        </p:nvSpPr>
        <p:spPr>
          <a:xfrm flipV="1">
            <a:off x="7451640" y="3730320"/>
            <a:ext cx="1123920" cy="1086120"/>
          </a:xfrm>
          <a:prstGeom prst="line">
            <a:avLst/>
          </a:prstGeom>
          <a:ln w="28575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6" name="Line 118"/>
          <p:cNvSpPr/>
          <p:nvPr/>
        </p:nvSpPr>
        <p:spPr>
          <a:xfrm flipV="1">
            <a:off x="6708600" y="3206520"/>
            <a:ext cx="360" cy="1247760"/>
          </a:xfrm>
          <a:prstGeom prst="line">
            <a:avLst/>
          </a:prstGeom>
          <a:ln w="28575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87" name="Group 119"/>
          <p:cNvGrpSpPr/>
          <p:nvPr/>
        </p:nvGrpSpPr>
        <p:grpSpPr>
          <a:xfrm>
            <a:off x="7559640" y="4024440"/>
            <a:ext cx="1008360" cy="455400"/>
            <a:chOff x="7559640" y="4024440"/>
            <a:chExt cx="1008360" cy="455400"/>
          </a:xfrm>
        </p:grpSpPr>
        <p:sp>
          <p:nvSpPr>
            <p:cNvPr id="2388" name="Rectangle 120"/>
            <p:cNvSpPr/>
            <p:nvPr/>
          </p:nvSpPr>
          <p:spPr>
            <a:xfrm>
              <a:off x="7632720" y="4092480"/>
              <a:ext cx="856440" cy="30420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9" name="Text Box 121"/>
            <p:cNvSpPr/>
            <p:nvPr/>
          </p:nvSpPr>
          <p:spPr>
            <a:xfrm>
              <a:off x="7559640" y="4024440"/>
              <a:ext cx="10083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SMTP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2390" name="Group 122"/>
          <p:cNvGrpSpPr/>
          <p:nvPr/>
        </p:nvGrpSpPr>
        <p:grpSpPr>
          <a:xfrm>
            <a:off x="7521480" y="2766960"/>
            <a:ext cx="1008360" cy="455400"/>
            <a:chOff x="7521480" y="2766960"/>
            <a:chExt cx="1008360" cy="455400"/>
          </a:xfrm>
        </p:grpSpPr>
        <p:sp>
          <p:nvSpPr>
            <p:cNvPr id="2391" name="Rectangle 123"/>
            <p:cNvSpPr/>
            <p:nvPr/>
          </p:nvSpPr>
          <p:spPr>
            <a:xfrm>
              <a:off x="7594560" y="2835360"/>
              <a:ext cx="856440" cy="30420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2" name="Text Box 124"/>
            <p:cNvSpPr/>
            <p:nvPr/>
          </p:nvSpPr>
          <p:spPr>
            <a:xfrm>
              <a:off x="7521480" y="2766960"/>
              <a:ext cx="10083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SMTP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2393" name="Group 125"/>
          <p:cNvGrpSpPr/>
          <p:nvPr/>
        </p:nvGrpSpPr>
        <p:grpSpPr>
          <a:xfrm>
            <a:off x="6197760" y="3481560"/>
            <a:ext cx="1008360" cy="455400"/>
            <a:chOff x="6197760" y="3481560"/>
            <a:chExt cx="1008360" cy="455400"/>
          </a:xfrm>
        </p:grpSpPr>
        <p:sp>
          <p:nvSpPr>
            <p:cNvPr id="2394" name="Rectangle 126"/>
            <p:cNvSpPr/>
            <p:nvPr/>
          </p:nvSpPr>
          <p:spPr>
            <a:xfrm>
              <a:off x="6270480" y="3549600"/>
              <a:ext cx="856440" cy="30420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5" name="Text Box 127"/>
            <p:cNvSpPr/>
            <p:nvPr/>
          </p:nvSpPr>
          <p:spPr>
            <a:xfrm>
              <a:off x="6197760" y="3481560"/>
              <a:ext cx="10083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cc0000"/>
                  </a:solidFill>
                  <a:latin typeface="Arial Unicode MS"/>
                  <a:ea typeface="Arial Unicode MS"/>
                </a:rPr>
                <a:t>SMTP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2396" name="Group 430"/>
          <p:cNvGrpSpPr/>
          <p:nvPr/>
        </p:nvGrpSpPr>
        <p:grpSpPr>
          <a:xfrm>
            <a:off x="7182000" y="1406520"/>
            <a:ext cx="949320" cy="1053360"/>
            <a:chOff x="7182000" y="1406520"/>
            <a:chExt cx="949320" cy="1053360"/>
          </a:xfrm>
        </p:grpSpPr>
        <p:grpSp>
          <p:nvGrpSpPr>
            <p:cNvPr id="2397" name="Group 431"/>
            <p:cNvGrpSpPr/>
            <p:nvPr/>
          </p:nvGrpSpPr>
          <p:grpSpPr>
            <a:xfrm>
              <a:off x="7241400" y="1631880"/>
              <a:ext cx="889920" cy="828000"/>
              <a:chOff x="7241400" y="1631880"/>
              <a:chExt cx="889920" cy="828000"/>
            </a:xfrm>
          </p:grpSpPr>
          <p:pic>
            <p:nvPicPr>
              <p:cNvPr id="2398" name="Picture 432" descr="desktop_computer_stylized_medium"/>
              <p:cNvPicPr/>
              <p:nvPr/>
            </p:nvPicPr>
            <p:blipFill>
              <a:blip r:embed="rId1"/>
              <a:stretch/>
            </p:blipFill>
            <p:spPr>
              <a:xfrm flipH="1">
                <a:off x="7241400" y="1631880"/>
                <a:ext cx="889920" cy="828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99" name="Freeform 433"/>
              <p:cNvSpPr/>
              <p:nvPr/>
            </p:nvSpPr>
            <p:spPr>
              <a:xfrm flipH="1">
                <a:off x="7619400" y="1711440"/>
                <a:ext cx="432360" cy="3787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00" name="Rectangle 115"/>
            <p:cNvSpPr/>
            <p:nvPr/>
          </p:nvSpPr>
          <p:spPr>
            <a:xfrm>
              <a:off x="7277040" y="1447920"/>
              <a:ext cx="604080" cy="52308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1" name="Text Box 116"/>
            <p:cNvSpPr/>
            <p:nvPr/>
          </p:nvSpPr>
          <p:spPr>
            <a:xfrm>
              <a:off x="7182000" y="1406520"/>
              <a:ext cx="7650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user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agent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402" name="Group 436"/>
          <p:cNvGrpSpPr/>
          <p:nvPr/>
        </p:nvGrpSpPr>
        <p:grpSpPr>
          <a:xfrm>
            <a:off x="9218880" y="2222640"/>
            <a:ext cx="948960" cy="1053360"/>
            <a:chOff x="9218880" y="2222640"/>
            <a:chExt cx="948960" cy="1053360"/>
          </a:xfrm>
        </p:grpSpPr>
        <p:grpSp>
          <p:nvGrpSpPr>
            <p:cNvPr id="2403" name="Group 437"/>
            <p:cNvGrpSpPr/>
            <p:nvPr/>
          </p:nvGrpSpPr>
          <p:grpSpPr>
            <a:xfrm>
              <a:off x="9277920" y="2448000"/>
              <a:ext cx="889920" cy="828000"/>
              <a:chOff x="9277920" y="2448000"/>
              <a:chExt cx="889920" cy="828000"/>
            </a:xfrm>
          </p:grpSpPr>
          <p:pic>
            <p:nvPicPr>
              <p:cNvPr id="2404" name="Picture 438" descr="desktop_computer_stylized_medium"/>
              <p:cNvPicPr/>
              <p:nvPr/>
            </p:nvPicPr>
            <p:blipFill>
              <a:blip r:embed="rId2"/>
              <a:stretch/>
            </p:blipFill>
            <p:spPr>
              <a:xfrm flipH="1">
                <a:off x="9277920" y="2448000"/>
                <a:ext cx="889920" cy="828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05" name="Freeform 439"/>
              <p:cNvSpPr/>
              <p:nvPr/>
            </p:nvSpPr>
            <p:spPr>
              <a:xfrm flipH="1">
                <a:off x="9656280" y="2527560"/>
                <a:ext cx="432360" cy="3787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06" name="Rectangle 115"/>
            <p:cNvSpPr/>
            <p:nvPr/>
          </p:nvSpPr>
          <p:spPr>
            <a:xfrm>
              <a:off x="9313920" y="2263680"/>
              <a:ext cx="604080" cy="52308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7" name="Text Box 116"/>
            <p:cNvSpPr/>
            <p:nvPr/>
          </p:nvSpPr>
          <p:spPr>
            <a:xfrm>
              <a:off x="9218880" y="2222640"/>
              <a:ext cx="7650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user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agent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408" name="Group 442"/>
          <p:cNvGrpSpPr/>
          <p:nvPr/>
        </p:nvGrpSpPr>
        <p:grpSpPr>
          <a:xfrm>
            <a:off x="9555480" y="2984400"/>
            <a:ext cx="948960" cy="1053360"/>
            <a:chOff x="9555480" y="2984400"/>
            <a:chExt cx="948960" cy="1053360"/>
          </a:xfrm>
        </p:grpSpPr>
        <p:grpSp>
          <p:nvGrpSpPr>
            <p:cNvPr id="2409" name="Group 443"/>
            <p:cNvGrpSpPr/>
            <p:nvPr/>
          </p:nvGrpSpPr>
          <p:grpSpPr>
            <a:xfrm>
              <a:off x="9614520" y="3209760"/>
              <a:ext cx="889920" cy="828000"/>
              <a:chOff x="9614520" y="3209760"/>
              <a:chExt cx="889920" cy="828000"/>
            </a:xfrm>
          </p:grpSpPr>
          <p:pic>
            <p:nvPicPr>
              <p:cNvPr id="2410" name="Picture 444" descr="desktop_computer_stylized_medium"/>
              <p:cNvPicPr/>
              <p:nvPr/>
            </p:nvPicPr>
            <p:blipFill>
              <a:blip r:embed="rId3"/>
              <a:stretch/>
            </p:blipFill>
            <p:spPr>
              <a:xfrm flipH="1">
                <a:off x="9614520" y="3209760"/>
                <a:ext cx="889920" cy="828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11" name="Freeform 445"/>
              <p:cNvSpPr/>
              <p:nvPr/>
            </p:nvSpPr>
            <p:spPr>
              <a:xfrm flipH="1">
                <a:off x="9992520" y="3289320"/>
                <a:ext cx="432360" cy="3787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12" name="Rectangle 115"/>
            <p:cNvSpPr/>
            <p:nvPr/>
          </p:nvSpPr>
          <p:spPr>
            <a:xfrm>
              <a:off x="9650520" y="3025800"/>
              <a:ext cx="604080" cy="52308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3" name="Text Box 116"/>
            <p:cNvSpPr/>
            <p:nvPr/>
          </p:nvSpPr>
          <p:spPr>
            <a:xfrm>
              <a:off x="9555480" y="2984400"/>
              <a:ext cx="7650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user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agent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414" name="Group 448"/>
          <p:cNvGrpSpPr/>
          <p:nvPr/>
        </p:nvGrpSpPr>
        <p:grpSpPr>
          <a:xfrm>
            <a:off x="9423720" y="4032360"/>
            <a:ext cx="948960" cy="1053360"/>
            <a:chOff x="9423720" y="4032360"/>
            <a:chExt cx="948960" cy="1053360"/>
          </a:xfrm>
        </p:grpSpPr>
        <p:grpSp>
          <p:nvGrpSpPr>
            <p:cNvPr id="2415" name="Group 449"/>
            <p:cNvGrpSpPr/>
            <p:nvPr/>
          </p:nvGrpSpPr>
          <p:grpSpPr>
            <a:xfrm>
              <a:off x="9482760" y="4257720"/>
              <a:ext cx="889920" cy="828000"/>
              <a:chOff x="9482760" y="4257720"/>
              <a:chExt cx="889920" cy="828000"/>
            </a:xfrm>
          </p:grpSpPr>
          <p:pic>
            <p:nvPicPr>
              <p:cNvPr id="2416" name="Picture 450" descr="desktop_computer_stylized_medium"/>
              <p:cNvPicPr/>
              <p:nvPr/>
            </p:nvPicPr>
            <p:blipFill>
              <a:blip r:embed="rId4"/>
              <a:stretch/>
            </p:blipFill>
            <p:spPr>
              <a:xfrm flipH="1">
                <a:off x="9482760" y="4257720"/>
                <a:ext cx="889920" cy="828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17" name="Freeform 451"/>
              <p:cNvSpPr/>
              <p:nvPr/>
            </p:nvSpPr>
            <p:spPr>
              <a:xfrm flipH="1">
                <a:off x="9860760" y="4337280"/>
                <a:ext cx="432360" cy="3787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18" name="Rectangle 115"/>
            <p:cNvSpPr/>
            <p:nvPr/>
          </p:nvSpPr>
          <p:spPr>
            <a:xfrm>
              <a:off x="9518760" y="4073400"/>
              <a:ext cx="604080" cy="52308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9" name="Text Box 116"/>
            <p:cNvSpPr/>
            <p:nvPr/>
          </p:nvSpPr>
          <p:spPr>
            <a:xfrm>
              <a:off x="9423720" y="4032360"/>
              <a:ext cx="7650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user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agent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420" name="Group 454"/>
          <p:cNvGrpSpPr/>
          <p:nvPr/>
        </p:nvGrpSpPr>
        <p:grpSpPr>
          <a:xfrm>
            <a:off x="6812280" y="5470560"/>
            <a:ext cx="948960" cy="1053360"/>
            <a:chOff x="6812280" y="5470560"/>
            <a:chExt cx="948960" cy="1053360"/>
          </a:xfrm>
        </p:grpSpPr>
        <p:grpSp>
          <p:nvGrpSpPr>
            <p:cNvPr id="2421" name="Group 455"/>
            <p:cNvGrpSpPr/>
            <p:nvPr/>
          </p:nvGrpSpPr>
          <p:grpSpPr>
            <a:xfrm>
              <a:off x="6871320" y="5695920"/>
              <a:ext cx="889920" cy="828000"/>
              <a:chOff x="6871320" y="5695920"/>
              <a:chExt cx="889920" cy="828000"/>
            </a:xfrm>
          </p:grpSpPr>
          <p:pic>
            <p:nvPicPr>
              <p:cNvPr id="2422" name="Picture 456" descr="desktop_computer_stylized_medium"/>
              <p:cNvPicPr/>
              <p:nvPr/>
            </p:nvPicPr>
            <p:blipFill>
              <a:blip r:embed="rId5"/>
              <a:stretch/>
            </p:blipFill>
            <p:spPr>
              <a:xfrm flipH="1">
                <a:off x="6871320" y="5695920"/>
                <a:ext cx="889920" cy="828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23" name="Freeform 457"/>
              <p:cNvSpPr/>
              <p:nvPr/>
            </p:nvSpPr>
            <p:spPr>
              <a:xfrm flipH="1">
                <a:off x="7249320" y="5775480"/>
                <a:ext cx="432360" cy="3787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24" name="Rectangle 115"/>
            <p:cNvSpPr/>
            <p:nvPr/>
          </p:nvSpPr>
          <p:spPr>
            <a:xfrm>
              <a:off x="6907320" y="5511960"/>
              <a:ext cx="604080" cy="52308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5" name="Text Box 116"/>
            <p:cNvSpPr/>
            <p:nvPr/>
          </p:nvSpPr>
          <p:spPr>
            <a:xfrm>
              <a:off x="6812280" y="5470560"/>
              <a:ext cx="7650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user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agent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426" name="Group 460"/>
          <p:cNvGrpSpPr/>
          <p:nvPr/>
        </p:nvGrpSpPr>
        <p:grpSpPr>
          <a:xfrm>
            <a:off x="7540920" y="4851360"/>
            <a:ext cx="948960" cy="1053360"/>
            <a:chOff x="7540920" y="4851360"/>
            <a:chExt cx="948960" cy="1053360"/>
          </a:xfrm>
        </p:grpSpPr>
        <p:grpSp>
          <p:nvGrpSpPr>
            <p:cNvPr id="2427" name="Group 461"/>
            <p:cNvGrpSpPr/>
            <p:nvPr/>
          </p:nvGrpSpPr>
          <p:grpSpPr>
            <a:xfrm>
              <a:off x="7599960" y="5076720"/>
              <a:ext cx="889920" cy="828000"/>
              <a:chOff x="7599960" y="5076720"/>
              <a:chExt cx="889920" cy="828000"/>
            </a:xfrm>
          </p:grpSpPr>
          <p:pic>
            <p:nvPicPr>
              <p:cNvPr id="2428" name="Picture 462" descr="desktop_computer_stylized_medium"/>
              <p:cNvPicPr/>
              <p:nvPr/>
            </p:nvPicPr>
            <p:blipFill>
              <a:blip r:embed="rId6"/>
              <a:stretch/>
            </p:blipFill>
            <p:spPr>
              <a:xfrm flipH="1">
                <a:off x="7599960" y="5076720"/>
                <a:ext cx="889920" cy="828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29" name="Freeform 463"/>
              <p:cNvSpPr/>
              <p:nvPr/>
            </p:nvSpPr>
            <p:spPr>
              <a:xfrm flipH="1">
                <a:off x="7977960" y="5156280"/>
                <a:ext cx="432360" cy="3787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30" name="Rectangle 115"/>
            <p:cNvSpPr/>
            <p:nvPr/>
          </p:nvSpPr>
          <p:spPr>
            <a:xfrm>
              <a:off x="7635960" y="4892760"/>
              <a:ext cx="604080" cy="52308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1" name="Text Box 116"/>
            <p:cNvSpPr/>
            <p:nvPr/>
          </p:nvSpPr>
          <p:spPr>
            <a:xfrm>
              <a:off x="7540920" y="4851360"/>
              <a:ext cx="7650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user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agent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2432" name="Picture 198" descr=""/>
          <p:cNvPicPr/>
          <p:nvPr/>
        </p:nvPicPr>
        <p:blipFill>
          <a:blip r:embed="rId7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433" name="TextBox 199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PlaceHolder 1"/>
          <p:cNvSpPr>
            <a:spLocks noGrp="1"/>
          </p:cNvSpPr>
          <p:nvPr>
            <p:ph type="title"/>
          </p:nvPr>
        </p:nvSpPr>
        <p:spPr>
          <a:xfrm>
            <a:off x="2112840" y="359280"/>
            <a:ext cx="7771680" cy="95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Electronic Mail: SMTP [RFC 2821]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35" name="PlaceHolder 2"/>
          <p:cNvSpPr>
            <a:spLocks noGrp="1"/>
          </p:cNvSpPr>
          <p:nvPr>
            <p:ph/>
          </p:nvPr>
        </p:nvSpPr>
        <p:spPr>
          <a:xfrm>
            <a:off x="2112840" y="1422360"/>
            <a:ext cx="76287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uses TCP to reliably transfer email message from client to server, port 25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direct transfer: sending server to receiving server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three phases of transfer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handshaking (greeting)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transfer of messages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closure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command/response interaction (like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)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commands: ASCII text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response: status code and phrase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messages must be in 7-bit ASCI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436" name="Picture 3" descr=""/>
          <p:cNvPicPr/>
          <p:nvPr/>
        </p:nvPicPr>
        <p:blipFill>
          <a:blip r:embed="rId1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437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8" name="Group 163"/>
          <p:cNvGrpSpPr/>
          <p:nvPr/>
        </p:nvGrpSpPr>
        <p:grpSpPr>
          <a:xfrm>
            <a:off x="2630520" y="4881600"/>
            <a:ext cx="949320" cy="1053360"/>
            <a:chOff x="2630520" y="4881600"/>
            <a:chExt cx="949320" cy="1053360"/>
          </a:xfrm>
        </p:grpSpPr>
        <p:grpSp>
          <p:nvGrpSpPr>
            <p:cNvPr id="2439" name="Group 164"/>
            <p:cNvGrpSpPr/>
            <p:nvPr/>
          </p:nvGrpSpPr>
          <p:grpSpPr>
            <a:xfrm>
              <a:off x="2689920" y="5106960"/>
              <a:ext cx="889920" cy="828000"/>
              <a:chOff x="2689920" y="5106960"/>
              <a:chExt cx="889920" cy="828000"/>
            </a:xfrm>
          </p:grpSpPr>
          <p:pic>
            <p:nvPicPr>
              <p:cNvPr id="2440" name="Picture 165" descr="desktop_computer_stylized_medium"/>
              <p:cNvPicPr/>
              <p:nvPr/>
            </p:nvPicPr>
            <p:blipFill>
              <a:blip r:embed="rId1"/>
              <a:stretch/>
            </p:blipFill>
            <p:spPr>
              <a:xfrm flipH="1">
                <a:off x="2689920" y="5106960"/>
                <a:ext cx="889920" cy="828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41" name="Freeform 166"/>
              <p:cNvSpPr/>
              <p:nvPr/>
            </p:nvSpPr>
            <p:spPr>
              <a:xfrm flipH="1">
                <a:off x="3067920" y="5186520"/>
                <a:ext cx="432360" cy="3787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42" name="Rectangle 115"/>
            <p:cNvSpPr/>
            <p:nvPr/>
          </p:nvSpPr>
          <p:spPr>
            <a:xfrm>
              <a:off x="2725560" y="4923000"/>
              <a:ext cx="604080" cy="52308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3" name="Text Box 116"/>
            <p:cNvSpPr/>
            <p:nvPr/>
          </p:nvSpPr>
          <p:spPr>
            <a:xfrm>
              <a:off x="2630520" y="4881600"/>
              <a:ext cx="7650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user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agent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444" name="Group 130"/>
          <p:cNvGrpSpPr/>
          <p:nvPr/>
        </p:nvGrpSpPr>
        <p:grpSpPr>
          <a:xfrm>
            <a:off x="6377040" y="4613400"/>
            <a:ext cx="510480" cy="693000"/>
            <a:chOff x="6377040" y="4613400"/>
            <a:chExt cx="510480" cy="693000"/>
          </a:xfrm>
        </p:grpSpPr>
        <p:sp>
          <p:nvSpPr>
            <p:cNvPr id="2445" name="Freeform 131"/>
            <p:cNvSpPr/>
            <p:nvPr/>
          </p:nvSpPr>
          <p:spPr>
            <a:xfrm>
              <a:off x="6781680" y="4614480"/>
              <a:ext cx="100800" cy="66132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6" name="Rectangle 132"/>
            <p:cNvSpPr/>
            <p:nvPr/>
          </p:nvSpPr>
          <p:spPr>
            <a:xfrm>
              <a:off x="6400800" y="4613400"/>
              <a:ext cx="373680" cy="66132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7" name="Freeform 133"/>
            <p:cNvSpPr/>
            <p:nvPr/>
          </p:nvSpPr>
          <p:spPr>
            <a:xfrm>
              <a:off x="6800760" y="4654080"/>
              <a:ext cx="59760" cy="6116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8" name="Freeform 134"/>
            <p:cNvSpPr/>
            <p:nvPr/>
          </p:nvSpPr>
          <p:spPr>
            <a:xfrm>
              <a:off x="6787440" y="4964040"/>
              <a:ext cx="93600" cy="54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9" name="Rectangle 135"/>
            <p:cNvSpPr/>
            <p:nvPr/>
          </p:nvSpPr>
          <p:spPr>
            <a:xfrm>
              <a:off x="6402600" y="4689360"/>
              <a:ext cx="213480" cy="133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50" name="Group 136"/>
            <p:cNvGrpSpPr/>
            <p:nvPr/>
          </p:nvGrpSpPr>
          <p:grpSpPr>
            <a:xfrm>
              <a:off x="6595920" y="4683240"/>
              <a:ext cx="207000" cy="40680"/>
              <a:chOff x="6595920" y="4683240"/>
              <a:chExt cx="207000" cy="40680"/>
            </a:xfrm>
          </p:grpSpPr>
          <p:sp>
            <p:nvSpPr>
              <p:cNvPr id="2451" name="AutoShape 137"/>
              <p:cNvSpPr/>
              <p:nvPr/>
            </p:nvSpPr>
            <p:spPr>
              <a:xfrm>
                <a:off x="6595920" y="4683240"/>
                <a:ext cx="207000" cy="406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2" name="AutoShape 138"/>
              <p:cNvSpPr/>
              <p:nvPr/>
            </p:nvSpPr>
            <p:spPr>
              <a:xfrm>
                <a:off x="6600960" y="4687920"/>
                <a:ext cx="19764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53" name="Rectangle 139"/>
            <p:cNvSpPr/>
            <p:nvPr/>
          </p:nvSpPr>
          <p:spPr>
            <a:xfrm>
              <a:off x="6407280" y="4784760"/>
              <a:ext cx="2134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54" name="Group 140"/>
            <p:cNvGrpSpPr/>
            <p:nvPr/>
          </p:nvGrpSpPr>
          <p:grpSpPr>
            <a:xfrm>
              <a:off x="6594480" y="4776840"/>
              <a:ext cx="205560" cy="36000"/>
              <a:chOff x="6594480" y="4776840"/>
              <a:chExt cx="205560" cy="36000"/>
            </a:xfrm>
          </p:grpSpPr>
          <p:sp>
            <p:nvSpPr>
              <p:cNvPr id="2455" name="AutoShape 141"/>
              <p:cNvSpPr/>
              <p:nvPr/>
            </p:nvSpPr>
            <p:spPr>
              <a:xfrm>
                <a:off x="6594480" y="4776840"/>
                <a:ext cx="20556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6" name="AutoShape 142"/>
              <p:cNvSpPr/>
              <p:nvPr/>
            </p:nvSpPr>
            <p:spPr>
              <a:xfrm>
                <a:off x="6599160" y="4781520"/>
                <a:ext cx="197640" cy="277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57" name="Rectangle 143"/>
            <p:cNvSpPr/>
            <p:nvPr/>
          </p:nvSpPr>
          <p:spPr>
            <a:xfrm>
              <a:off x="6404040" y="4881600"/>
              <a:ext cx="213480" cy="133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8" name="Rectangle 144"/>
            <p:cNvSpPr/>
            <p:nvPr/>
          </p:nvSpPr>
          <p:spPr>
            <a:xfrm>
              <a:off x="6409080" y="4968720"/>
              <a:ext cx="2134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59" name="Group 145"/>
            <p:cNvGrpSpPr/>
            <p:nvPr/>
          </p:nvGrpSpPr>
          <p:grpSpPr>
            <a:xfrm>
              <a:off x="6589800" y="4964400"/>
              <a:ext cx="208800" cy="38880"/>
              <a:chOff x="6589800" y="4964400"/>
              <a:chExt cx="208800" cy="38880"/>
            </a:xfrm>
          </p:grpSpPr>
          <p:sp>
            <p:nvSpPr>
              <p:cNvPr id="2460" name="AutoShape 146"/>
              <p:cNvSpPr/>
              <p:nvPr/>
            </p:nvSpPr>
            <p:spPr>
              <a:xfrm>
                <a:off x="6589800" y="4964400"/>
                <a:ext cx="20880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1" name="AutoShape 147"/>
              <p:cNvSpPr/>
              <p:nvPr/>
            </p:nvSpPr>
            <p:spPr>
              <a:xfrm>
                <a:off x="6594480" y="4965840"/>
                <a:ext cx="199440" cy="327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62" name="Freeform 148"/>
            <p:cNvSpPr/>
            <p:nvPr/>
          </p:nvSpPr>
          <p:spPr>
            <a:xfrm>
              <a:off x="6788880" y="4881240"/>
              <a:ext cx="93600" cy="53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63" name="Group 149"/>
            <p:cNvGrpSpPr/>
            <p:nvPr/>
          </p:nvGrpSpPr>
          <p:grpSpPr>
            <a:xfrm>
              <a:off x="6591240" y="4873680"/>
              <a:ext cx="208800" cy="38880"/>
              <a:chOff x="6591240" y="4873680"/>
              <a:chExt cx="208800" cy="38880"/>
            </a:xfrm>
          </p:grpSpPr>
          <p:sp>
            <p:nvSpPr>
              <p:cNvPr id="2464" name="AutoShape 150"/>
              <p:cNvSpPr/>
              <p:nvPr/>
            </p:nvSpPr>
            <p:spPr>
              <a:xfrm>
                <a:off x="6591240" y="4873680"/>
                <a:ext cx="20880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5" name="AutoShape 151"/>
              <p:cNvSpPr/>
              <p:nvPr/>
            </p:nvSpPr>
            <p:spPr>
              <a:xfrm>
                <a:off x="6596280" y="4878360"/>
                <a:ext cx="19944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66" name="Rectangle 152"/>
            <p:cNvSpPr/>
            <p:nvPr/>
          </p:nvSpPr>
          <p:spPr>
            <a:xfrm>
              <a:off x="6775560" y="4613400"/>
              <a:ext cx="23040" cy="66132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7" name="Freeform 153"/>
            <p:cNvSpPr/>
            <p:nvPr/>
          </p:nvSpPr>
          <p:spPr>
            <a:xfrm>
              <a:off x="6797520" y="4780800"/>
              <a:ext cx="84240" cy="6084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8" name="Freeform 154"/>
            <p:cNvSpPr/>
            <p:nvPr/>
          </p:nvSpPr>
          <p:spPr>
            <a:xfrm>
              <a:off x="6798600" y="4686120"/>
              <a:ext cx="86760" cy="687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9" name="Oval 155"/>
            <p:cNvSpPr/>
            <p:nvPr/>
          </p:nvSpPr>
          <p:spPr>
            <a:xfrm>
              <a:off x="6870600" y="5245200"/>
              <a:ext cx="16920" cy="262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0" name="Freeform 156"/>
            <p:cNvSpPr/>
            <p:nvPr/>
          </p:nvSpPr>
          <p:spPr>
            <a:xfrm>
              <a:off x="6793920" y="5245920"/>
              <a:ext cx="87120" cy="572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1" name="AutoShape 157"/>
            <p:cNvSpPr/>
            <p:nvPr/>
          </p:nvSpPr>
          <p:spPr>
            <a:xfrm>
              <a:off x="6377040" y="5264280"/>
              <a:ext cx="429480" cy="421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2" name="AutoShape 158"/>
            <p:cNvSpPr/>
            <p:nvPr/>
          </p:nvSpPr>
          <p:spPr>
            <a:xfrm>
              <a:off x="6400800" y="5273640"/>
              <a:ext cx="383400" cy="23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3" name="Oval 159"/>
            <p:cNvSpPr/>
            <p:nvPr/>
          </p:nvSpPr>
          <p:spPr>
            <a:xfrm>
              <a:off x="6437160" y="5178600"/>
              <a:ext cx="56160" cy="406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4" name="Oval 160"/>
            <p:cNvSpPr/>
            <p:nvPr/>
          </p:nvSpPr>
          <p:spPr>
            <a:xfrm>
              <a:off x="6500880" y="5180040"/>
              <a:ext cx="56160" cy="406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5" name="Oval 161"/>
            <p:cNvSpPr/>
            <p:nvPr/>
          </p:nvSpPr>
          <p:spPr>
            <a:xfrm>
              <a:off x="6564240" y="5178600"/>
              <a:ext cx="56160" cy="406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6" name="Rectangle 162"/>
            <p:cNvSpPr/>
            <p:nvPr/>
          </p:nvSpPr>
          <p:spPr>
            <a:xfrm>
              <a:off x="6707160" y="5019840"/>
              <a:ext cx="31320" cy="2199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77" name="Group 97"/>
          <p:cNvGrpSpPr/>
          <p:nvPr/>
        </p:nvGrpSpPr>
        <p:grpSpPr>
          <a:xfrm>
            <a:off x="4199040" y="4668840"/>
            <a:ext cx="510480" cy="693000"/>
            <a:chOff x="4199040" y="4668840"/>
            <a:chExt cx="510480" cy="693000"/>
          </a:xfrm>
        </p:grpSpPr>
        <p:sp>
          <p:nvSpPr>
            <p:cNvPr id="2478" name="Freeform 98"/>
            <p:cNvSpPr/>
            <p:nvPr/>
          </p:nvSpPr>
          <p:spPr>
            <a:xfrm>
              <a:off x="4603680" y="4669920"/>
              <a:ext cx="100800" cy="66132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9" name="Rectangle 99"/>
            <p:cNvSpPr/>
            <p:nvPr/>
          </p:nvSpPr>
          <p:spPr>
            <a:xfrm>
              <a:off x="4222440" y="4668840"/>
              <a:ext cx="373680" cy="66132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0" name="Freeform 100"/>
            <p:cNvSpPr/>
            <p:nvPr/>
          </p:nvSpPr>
          <p:spPr>
            <a:xfrm>
              <a:off x="4622760" y="4709520"/>
              <a:ext cx="59760" cy="6116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1" name="Freeform 101"/>
            <p:cNvSpPr/>
            <p:nvPr/>
          </p:nvSpPr>
          <p:spPr>
            <a:xfrm>
              <a:off x="4609440" y="5019480"/>
              <a:ext cx="93600" cy="54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2" name="Rectangle 102"/>
            <p:cNvSpPr/>
            <p:nvPr/>
          </p:nvSpPr>
          <p:spPr>
            <a:xfrm>
              <a:off x="4224240" y="4745160"/>
              <a:ext cx="213480" cy="133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83" name="Group 103"/>
            <p:cNvGrpSpPr/>
            <p:nvPr/>
          </p:nvGrpSpPr>
          <p:grpSpPr>
            <a:xfrm>
              <a:off x="4417920" y="4738680"/>
              <a:ext cx="207000" cy="40680"/>
              <a:chOff x="4417920" y="4738680"/>
              <a:chExt cx="207000" cy="40680"/>
            </a:xfrm>
          </p:grpSpPr>
          <p:sp>
            <p:nvSpPr>
              <p:cNvPr id="2484" name="AutoShape 104"/>
              <p:cNvSpPr/>
              <p:nvPr/>
            </p:nvSpPr>
            <p:spPr>
              <a:xfrm>
                <a:off x="4417920" y="4738680"/>
                <a:ext cx="207000" cy="406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5" name="AutoShape 105"/>
              <p:cNvSpPr/>
              <p:nvPr/>
            </p:nvSpPr>
            <p:spPr>
              <a:xfrm>
                <a:off x="4422960" y="4743360"/>
                <a:ext cx="19764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86" name="Rectangle 106"/>
            <p:cNvSpPr/>
            <p:nvPr/>
          </p:nvSpPr>
          <p:spPr>
            <a:xfrm>
              <a:off x="4228920" y="4840200"/>
              <a:ext cx="2134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87" name="Group 107"/>
            <p:cNvGrpSpPr/>
            <p:nvPr/>
          </p:nvGrpSpPr>
          <p:grpSpPr>
            <a:xfrm>
              <a:off x="4416480" y="4832280"/>
              <a:ext cx="205560" cy="36000"/>
              <a:chOff x="4416480" y="4832280"/>
              <a:chExt cx="205560" cy="36000"/>
            </a:xfrm>
          </p:grpSpPr>
          <p:sp>
            <p:nvSpPr>
              <p:cNvPr id="2488" name="AutoShape 108"/>
              <p:cNvSpPr/>
              <p:nvPr/>
            </p:nvSpPr>
            <p:spPr>
              <a:xfrm>
                <a:off x="4416480" y="4832280"/>
                <a:ext cx="20556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9" name="AutoShape 109"/>
              <p:cNvSpPr/>
              <p:nvPr/>
            </p:nvSpPr>
            <p:spPr>
              <a:xfrm>
                <a:off x="4421160" y="4837320"/>
                <a:ext cx="197640" cy="277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90" name="Rectangle 110"/>
            <p:cNvSpPr/>
            <p:nvPr/>
          </p:nvSpPr>
          <p:spPr>
            <a:xfrm>
              <a:off x="4225680" y="4937400"/>
              <a:ext cx="213480" cy="133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1" name="Rectangle 111"/>
            <p:cNvSpPr/>
            <p:nvPr/>
          </p:nvSpPr>
          <p:spPr>
            <a:xfrm>
              <a:off x="4230720" y="5024520"/>
              <a:ext cx="2134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92" name="Group 112"/>
            <p:cNvGrpSpPr/>
            <p:nvPr/>
          </p:nvGrpSpPr>
          <p:grpSpPr>
            <a:xfrm>
              <a:off x="4411800" y="5019840"/>
              <a:ext cx="208800" cy="38880"/>
              <a:chOff x="4411800" y="5019840"/>
              <a:chExt cx="208800" cy="38880"/>
            </a:xfrm>
          </p:grpSpPr>
          <p:sp>
            <p:nvSpPr>
              <p:cNvPr id="2493" name="AutoShape 113"/>
              <p:cNvSpPr/>
              <p:nvPr/>
            </p:nvSpPr>
            <p:spPr>
              <a:xfrm>
                <a:off x="4411800" y="5019840"/>
                <a:ext cx="20880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4" name="AutoShape 114"/>
              <p:cNvSpPr/>
              <p:nvPr/>
            </p:nvSpPr>
            <p:spPr>
              <a:xfrm>
                <a:off x="4416480" y="5021280"/>
                <a:ext cx="199440" cy="327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95" name="Freeform 115"/>
            <p:cNvSpPr/>
            <p:nvPr/>
          </p:nvSpPr>
          <p:spPr>
            <a:xfrm>
              <a:off x="4610880" y="4936680"/>
              <a:ext cx="93600" cy="53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96" name="Group 116"/>
            <p:cNvGrpSpPr/>
            <p:nvPr/>
          </p:nvGrpSpPr>
          <p:grpSpPr>
            <a:xfrm>
              <a:off x="4413240" y="4929120"/>
              <a:ext cx="208800" cy="38880"/>
              <a:chOff x="4413240" y="4929120"/>
              <a:chExt cx="208800" cy="38880"/>
            </a:xfrm>
          </p:grpSpPr>
          <p:sp>
            <p:nvSpPr>
              <p:cNvPr id="2497" name="AutoShape 117"/>
              <p:cNvSpPr/>
              <p:nvPr/>
            </p:nvSpPr>
            <p:spPr>
              <a:xfrm>
                <a:off x="4413240" y="4929120"/>
                <a:ext cx="20880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8" name="AutoShape 118"/>
              <p:cNvSpPr/>
              <p:nvPr/>
            </p:nvSpPr>
            <p:spPr>
              <a:xfrm>
                <a:off x="4418280" y="4934160"/>
                <a:ext cx="19944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99" name="Rectangle 119"/>
            <p:cNvSpPr/>
            <p:nvPr/>
          </p:nvSpPr>
          <p:spPr>
            <a:xfrm>
              <a:off x="4597560" y="4668840"/>
              <a:ext cx="23040" cy="66132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0" name="Freeform 120"/>
            <p:cNvSpPr/>
            <p:nvPr/>
          </p:nvSpPr>
          <p:spPr>
            <a:xfrm>
              <a:off x="4619520" y="4836240"/>
              <a:ext cx="84240" cy="6084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1" name="Freeform 121"/>
            <p:cNvSpPr/>
            <p:nvPr/>
          </p:nvSpPr>
          <p:spPr>
            <a:xfrm>
              <a:off x="4620600" y="4741560"/>
              <a:ext cx="86760" cy="687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2" name="Oval 122"/>
            <p:cNvSpPr/>
            <p:nvPr/>
          </p:nvSpPr>
          <p:spPr>
            <a:xfrm>
              <a:off x="4692600" y="5300640"/>
              <a:ext cx="16920" cy="262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3" name="Freeform 123"/>
            <p:cNvSpPr/>
            <p:nvPr/>
          </p:nvSpPr>
          <p:spPr>
            <a:xfrm>
              <a:off x="4615920" y="5301360"/>
              <a:ext cx="87120" cy="572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4" name="AutoShape 124"/>
            <p:cNvSpPr/>
            <p:nvPr/>
          </p:nvSpPr>
          <p:spPr>
            <a:xfrm>
              <a:off x="4199040" y="5319720"/>
              <a:ext cx="429480" cy="421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5" name="AutoShape 125"/>
            <p:cNvSpPr/>
            <p:nvPr/>
          </p:nvSpPr>
          <p:spPr>
            <a:xfrm>
              <a:off x="4222440" y="5329440"/>
              <a:ext cx="383400" cy="23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6" name="Oval 126"/>
            <p:cNvSpPr/>
            <p:nvPr/>
          </p:nvSpPr>
          <p:spPr>
            <a:xfrm>
              <a:off x="4259160" y="5234040"/>
              <a:ext cx="56160" cy="406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7" name="Oval 127"/>
            <p:cNvSpPr/>
            <p:nvPr/>
          </p:nvSpPr>
          <p:spPr>
            <a:xfrm>
              <a:off x="4322520" y="5235480"/>
              <a:ext cx="56160" cy="406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8" name="Oval 128"/>
            <p:cNvSpPr/>
            <p:nvPr/>
          </p:nvSpPr>
          <p:spPr>
            <a:xfrm>
              <a:off x="4386240" y="5234040"/>
              <a:ext cx="56160" cy="406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9" name="Rectangle 129"/>
            <p:cNvSpPr/>
            <p:nvPr/>
          </p:nvSpPr>
          <p:spPr>
            <a:xfrm>
              <a:off x="4528800" y="5075280"/>
              <a:ext cx="31320" cy="2199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10" name="PlaceHolder 1"/>
          <p:cNvSpPr>
            <a:spLocks noGrp="1"/>
          </p:cNvSpPr>
          <p:nvPr>
            <p:ph type="title"/>
          </p:nvPr>
        </p:nvSpPr>
        <p:spPr>
          <a:xfrm>
            <a:off x="2004840" y="239400"/>
            <a:ext cx="823536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Scenario: Alice Sends Message To Bob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511" name="PlaceHolder 2"/>
          <p:cNvSpPr>
            <a:spLocks noGrp="1"/>
          </p:cNvSpPr>
          <p:nvPr>
            <p:ph/>
          </p:nvPr>
        </p:nvSpPr>
        <p:spPr>
          <a:xfrm>
            <a:off x="2057400" y="1371600"/>
            <a:ext cx="3809160" cy="32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1) Alice uses UA to compose message “to” bob@someschool.edu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2) Alice’s UA sends message to her mail server; message placed in message queue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3) client side of SMTP opens TCP connection with Bob’s mail server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12" name="PlaceHolder 3"/>
          <p:cNvSpPr>
            <a:spLocks noGrp="1"/>
          </p:cNvSpPr>
          <p:nvPr>
            <p:ph/>
          </p:nvPr>
        </p:nvSpPr>
        <p:spPr>
          <a:xfrm>
            <a:off x="6032520" y="1335240"/>
            <a:ext cx="3809160" cy="326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4) SMTP client sends Alice’s message over the TCP connection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5) Bob’s mail server places the message in Bob’s mailbox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6) Bob invokes his user agent to read message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grpSp>
        <p:nvGrpSpPr>
          <p:cNvPr id="2513" name="Group 20"/>
          <p:cNvGrpSpPr/>
          <p:nvPr/>
        </p:nvGrpSpPr>
        <p:grpSpPr>
          <a:xfrm>
            <a:off x="4308120" y="4956120"/>
            <a:ext cx="833040" cy="1048680"/>
            <a:chOff x="4308120" y="4956120"/>
            <a:chExt cx="833040" cy="1048680"/>
          </a:xfrm>
        </p:grpSpPr>
        <p:sp>
          <p:nvSpPr>
            <p:cNvPr id="2514" name="Rectangle 21"/>
            <p:cNvSpPr/>
            <p:nvPr/>
          </p:nvSpPr>
          <p:spPr>
            <a:xfrm>
              <a:off x="4332240" y="4995720"/>
              <a:ext cx="808920" cy="100908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5" name="Text Box 22"/>
            <p:cNvSpPr/>
            <p:nvPr/>
          </p:nvSpPr>
          <p:spPr>
            <a:xfrm>
              <a:off x="4308120" y="4956120"/>
              <a:ext cx="8226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mail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server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516" name="Rectangle 23"/>
            <p:cNvSpPr/>
            <p:nvPr/>
          </p:nvSpPr>
          <p:spPr>
            <a:xfrm>
              <a:off x="4370400" y="5557680"/>
              <a:ext cx="713520" cy="1897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7" name="Line 24"/>
            <p:cNvSpPr/>
            <p:nvPr/>
          </p:nvSpPr>
          <p:spPr>
            <a:xfrm>
              <a:off x="4448160" y="560196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8" name="Line 25"/>
            <p:cNvSpPr/>
            <p:nvPr/>
          </p:nvSpPr>
          <p:spPr>
            <a:xfrm>
              <a:off x="4620960" y="56005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9" name="Line 26"/>
            <p:cNvSpPr/>
            <p:nvPr/>
          </p:nvSpPr>
          <p:spPr>
            <a:xfrm>
              <a:off x="4708440" y="560376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0" name="Line 27"/>
            <p:cNvSpPr/>
            <p:nvPr/>
          </p:nvSpPr>
          <p:spPr>
            <a:xfrm>
              <a:off x="4798800" y="56005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1" name="Line 28"/>
            <p:cNvSpPr/>
            <p:nvPr/>
          </p:nvSpPr>
          <p:spPr>
            <a:xfrm>
              <a:off x="4895640" y="56005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2" name="Line 29"/>
            <p:cNvSpPr/>
            <p:nvPr/>
          </p:nvSpPr>
          <p:spPr>
            <a:xfrm>
              <a:off x="4984560" y="56005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3" name="Line 30"/>
            <p:cNvSpPr/>
            <p:nvPr/>
          </p:nvSpPr>
          <p:spPr>
            <a:xfrm>
              <a:off x="4532040" y="560196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4" name="Rectangle 31"/>
            <p:cNvSpPr/>
            <p:nvPr/>
          </p:nvSpPr>
          <p:spPr>
            <a:xfrm>
              <a:off x="4383000" y="582300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5" name="Rectangle 32"/>
            <p:cNvSpPr/>
            <p:nvPr/>
          </p:nvSpPr>
          <p:spPr>
            <a:xfrm>
              <a:off x="4519440" y="582300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6" name="Rectangle 33"/>
            <p:cNvSpPr/>
            <p:nvPr/>
          </p:nvSpPr>
          <p:spPr>
            <a:xfrm>
              <a:off x="4656240" y="582120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7" name="Rectangle 34"/>
            <p:cNvSpPr/>
            <p:nvPr/>
          </p:nvSpPr>
          <p:spPr>
            <a:xfrm>
              <a:off x="4809960" y="581832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8" name="Rectangle 35"/>
            <p:cNvSpPr/>
            <p:nvPr/>
          </p:nvSpPr>
          <p:spPr>
            <a:xfrm>
              <a:off x="4962600" y="581832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529" name="Picture 36" descr="Alice"/>
          <p:cNvPicPr/>
          <p:nvPr/>
        </p:nvPicPr>
        <p:blipFill>
          <a:blip r:embed="rId2"/>
          <a:stretch/>
        </p:blipFill>
        <p:spPr>
          <a:xfrm>
            <a:off x="1927080" y="5121360"/>
            <a:ext cx="561240" cy="693000"/>
          </a:xfrm>
          <a:prstGeom prst="rect">
            <a:avLst/>
          </a:prstGeom>
          <a:ln w="0">
            <a:noFill/>
          </a:ln>
        </p:spPr>
      </p:pic>
      <p:pic>
        <p:nvPicPr>
          <p:cNvPr id="2530" name="Picture 37" descr="Bob"/>
          <p:cNvPicPr/>
          <p:nvPr/>
        </p:nvPicPr>
        <p:blipFill>
          <a:blip r:embed="rId3"/>
          <a:stretch/>
        </p:blipFill>
        <p:spPr>
          <a:xfrm>
            <a:off x="9317160" y="5025960"/>
            <a:ext cx="675720" cy="689760"/>
          </a:xfrm>
          <a:prstGeom prst="rect">
            <a:avLst/>
          </a:prstGeom>
          <a:ln w="0">
            <a:noFill/>
          </a:ln>
        </p:spPr>
      </p:pic>
      <p:grpSp>
        <p:nvGrpSpPr>
          <p:cNvPr id="2531" name="Group 48"/>
          <p:cNvGrpSpPr/>
          <p:nvPr/>
        </p:nvGrpSpPr>
        <p:grpSpPr>
          <a:xfrm>
            <a:off x="6499080" y="4902120"/>
            <a:ext cx="833040" cy="1048680"/>
            <a:chOff x="6499080" y="4902120"/>
            <a:chExt cx="833040" cy="1048680"/>
          </a:xfrm>
        </p:grpSpPr>
        <p:sp>
          <p:nvSpPr>
            <p:cNvPr id="2532" name="Rectangle 49"/>
            <p:cNvSpPr/>
            <p:nvPr/>
          </p:nvSpPr>
          <p:spPr>
            <a:xfrm>
              <a:off x="6523200" y="4941720"/>
              <a:ext cx="808920" cy="100908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3" name="Text Box 50"/>
            <p:cNvSpPr/>
            <p:nvPr/>
          </p:nvSpPr>
          <p:spPr>
            <a:xfrm>
              <a:off x="6499080" y="4902120"/>
              <a:ext cx="8226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mail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server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534" name="Rectangle 51"/>
            <p:cNvSpPr/>
            <p:nvPr/>
          </p:nvSpPr>
          <p:spPr>
            <a:xfrm>
              <a:off x="6561000" y="5504040"/>
              <a:ext cx="713520" cy="1897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5" name="Line 52"/>
            <p:cNvSpPr/>
            <p:nvPr/>
          </p:nvSpPr>
          <p:spPr>
            <a:xfrm>
              <a:off x="6638760" y="554796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6" name="Line 53"/>
            <p:cNvSpPr/>
            <p:nvPr/>
          </p:nvSpPr>
          <p:spPr>
            <a:xfrm>
              <a:off x="6811920" y="55465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7" name="Line 54"/>
            <p:cNvSpPr/>
            <p:nvPr/>
          </p:nvSpPr>
          <p:spPr>
            <a:xfrm>
              <a:off x="6899040" y="554976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8" name="Line 55"/>
            <p:cNvSpPr/>
            <p:nvPr/>
          </p:nvSpPr>
          <p:spPr>
            <a:xfrm>
              <a:off x="6989760" y="55465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9" name="Line 56"/>
            <p:cNvSpPr/>
            <p:nvPr/>
          </p:nvSpPr>
          <p:spPr>
            <a:xfrm>
              <a:off x="7086600" y="55465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0" name="Line 57"/>
            <p:cNvSpPr/>
            <p:nvPr/>
          </p:nvSpPr>
          <p:spPr>
            <a:xfrm>
              <a:off x="7175160" y="55465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1" name="Line 58"/>
            <p:cNvSpPr/>
            <p:nvPr/>
          </p:nvSpPr>
          <p:spPr>
            <a:xfrm>
              <a:off x="6723000" y="554796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2" name="Rectangle 59"/>
            <p:cNvSpPr/>
            <p:nvPr/>
          </p:nvSpPr>
          <p:spPr>
            <a:xfrm>
              <a:off x="6573960" y="576900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3" name="Rectangle 60"/>
            <p:cNvSpPr/>
            <p:nvPr/>
          </p:nvSpPr>
          <p:spPr>
            <a:xfrm>
              <a:off x="6710400" y="576900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4" name="Rectangle 61"/>
            <p:cNvSpPr/>
            <p:nvPr/>
          </p:nvSpPr>
          <p:spPr>
            <a:xfrm>
              <a:off x="6846840" y="576756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5" name="Rectangle 62"/>
            <p:cNvSpPr/>
            <p:nvPr/>
          </p:nvSpPr>
          <p:spPr>
            <a:xfrm>
              <a:off x="7000920" y="576432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6" name="Rectangle 63"/>
            <p:cNvSpPr/>
            <p:nvPr/>
          </p:nvSpPr>
          <p:spPr>
            <a:xfrm>
              <a:off x="7153200" y="576432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47" name="Line 69"/>
          <p:cNvSpPr/>
          <p:nvPr/>
        </p:nvSpPr>
        <p:spPr>
          <a:xfrm>
            <a:off x="3452760" y="5494320"/>
            <a:ext cx="892080" cy="145800"/>
          </a:xfrm>
          <a:prstGeom prst="line">
            <a:avLst/>
          </a:prstGeom>
          <a:ln w="127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8" name="Line 70"/>
          <p:cNvSpPr/>
          <p:nvPr/>
        </p:nvSpPr>
        <p:spPr>
          <a:xfrm>
            <a:off x="5138640" y="5628960"/>
            <a:ext cx="1379520" cy="219240"/>
          </a:xfrm>
          <a:prstGeom prst="line">
            <a:avLst/>
          </a:prstGeom>
          <a:ln w="127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9" name="Line 71"/>
          <p:cNvSpPr/>
          <p:nvPr/>
        </p:nvSpPr>
        <p:spPr>
          <a:xfrm flipV="1">
            <a:off x="7368840" y="5408280"/>
            <a:ext cx="1027440" cy="427320"/>
          </a:xfrm>
          <a:prstGeom prst="line">
            <a:avLst/>
          </a:prstGeom>
          <a:ln w="12700">
            <a:solidFill>
              <a:srgbClr val="ed7d3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0" name="Oval 72"/>
          <p:cNvSpPr/>
          <p:nvPr/>
        </p:nvSpPr>
        <p:spPr>
          <a:xfrm>
            <a:off x="2583000" y="4943520"/>
            <a:ext cx="291240" cy="2437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172800" bIns="1728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1" name="Oval 74"/>
          <p:cNvSpPr/>
          <p:nvPr/>
        </p:nvSpPr>
        <p:spPr>
          <a:xfrm>
            <a:off x="3692520" y="5438880"/>
            <a:ext cx="291240" cy="2437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172800" bIns="1728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2" name="Oval 75"/>
          <p:cNvSpPr/>
          <p:nvPr/>
        </p:nvSpPr>
        <p:spPr>
          <a:xfrm>
            <a:off x="4564080" y="5518080"/>
            <a:ext cx="291240" cy="2437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172800" bIns="1728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3" name="Oval 76"/>
          <p:cNvSpPr/>
          <p:nvPr/>
        </p:nvSpPr>
        <p:spPr>
          <a:xfrm>
            <a:off x="5675400" y="5603760"/>
            <a:ext cx="291240" cy="2437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172800" bIns="1728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4" name="Oval 77"/>
          <p:cNvSpPr/>
          <p:nvPr/>
        </p:nvSpPr>
        <p:spPr>
          <a:xfrm>
            <a:off x="6780240" y="5935680"/>
            <a:ext cx="291240" cy="2437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172800" bIns="1728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5" name="Oval 78"/>
          <p:cNvSpPr/>
          <p:nvPr/>
        </p:nvSpPr>
        <p:spPr>
          <a:xfrm>
            <a:off x="7702560" y="5505480"/>
            <a:ext cx="291240" cy="2437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ed7d3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172800" bIns="1728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6" name="Text Box 95"/>
          <p:cNvSpPr/>
          <p:nvPr/>
        </p:nvSpPr>
        <p:spPr>
          <a:xfrm>
            <a:off x="3429720" y="6068880"/>
            <a:ext cx="2729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Alice’s mail server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7" name="Text Box 96"/>
          <p:cNvSpPr/>
          <p:nvPr/>
        </p:nvSpPr>
        <p:spPr>
          <a:xfrm>
            <a:off x="5713920" y="6132600"/>
            <a:ext cx="2631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Bob’s mail server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558" name="Group 169"/>
          <p:cNvGrpSpPr/>
          <p:nvPr/>
        </p:nvGrpSpPr>
        <p:grpSpPr>
          <a:xfrm>
            <a:off x="8159760" y="4808520"/>
            <a:ext cx="949320" cy="1053360"/>
            <a:chOff x="8159760" y="4808520"/>
            <a:chExt cx="949320" cy="1053360"/>
          </a:xfrm>
        </p:grpSpPr>
        <p:grpSp>
          <p:nvGrpSpPr>
            <p:cNvPr id="2559" name="Group 170"/>
            <p:cNvGrpSpPr/>
            <p:nvPr/>
          </p:nvGrpSpPr>
          <p:grpSpPr>
            <a:xfrm>
              <a:off x="8219160" y="5033880"/>
              <a:ext cx="889920" cy="828000"/>
              <a:chOff x="8219160" y="5033880"/>
              <a:chExt cx="889920" cy="828000"/>
            </a:xfrm>
          </p:grpSpPr>
          <p:pic>
            <p:nvPicPr>
              <p:cNvPr id="2560" name="Picture 171" descr="desktop_computer_stylized_medium"/>
              <p:cNvPicPr/>
              <p:nvPr/>
            </p:nvPicPr>
            <p:blipFill>
              <a:blip r:embed="rId4"/>
              <a:stretch/>
            </p:blipFill>
            <p:spPr>
              <a:xfrm flipH="1">
                <a:off x="8219160" y="5033880"/>
                <a:ext cx="889920" cy="828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61" name="Freeform 172"/>
              <p:cNvSpPr/>
              <p:nvPr/>
            </p:nvSpPr>
            <p:spPr>
              <a:xfrm flipH="1">
                <a:off x="8597160" y="5113440"/>
                <a:ext cx="432360" cy="3787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62" name="Rectangle 115"/>
            <p:cNvSpPr/>
            <p:nvPr/>
          </p:nvSpPr>
          <p:spPr>
            <a:xfrm>
              <a:off x="8255160" y="4849920"/>
              <a:ext cx="604080" cy="52308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3" name="Text Box 116"/>
            <p:cNvSpPr/>
            <p:nvPr/>
          </p:nvSpPr>
          <p:spPr>
            <a:xfrm>
              <a:off x="8159760" y="4808520"/>
              <a:ext cx="7650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user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agent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2564" name="Picture 127" descr=""/>
          <p:cNvPicPr/>
          <p:nvPr/>
        </p:nvPicPr>
        <p:blipFill>
          <a:blip r:embed="rId5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565" name="TextBox 128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PlaceHolder 1"/>
          <p:cNvSpPr>
            <a:spLocks noGrp="1"/>
          </p:cNvSpPr>
          <p:nvPr>
            <p:ph type="title"/>
          </p:nvPr>
        </p:nvSpPr>
        <p:spPr>
          <a:xfrm>
            <a:off x="2133720" y="36828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SMTP: Final Words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67" name="PlaceHolder 2"/>
          <p:cNvSpPr>
            <a:spLocks noGrp="1"/>
          </p:cNvSpPr>
          <p:nvPr>
            <p:ph/>
          </p:nvPr>
        </p:nvSpPr>
        <p:spPr>
          <a:xfrm>
            <a:off x="2025720" y="155592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SMTP uses persistent connections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SMTP requires message (header &amp; body) to be in 7-bit ASCII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SMTP server uses CRLF.CRLF to determine end of message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68" name="PlaceHolder 3"/>
          <p:cNvSpPr>
            <a:spLocks noGrp="1"/>
          </p:cNvSpPr>
          <p:nvPr>
            <p:ph/>
          </p:nvPr>
        </p:nvSpPr>
        <p:spPr>
          <a:xfrm>
            <a:off x="6019920" y="151128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comparison with HTTP: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HTTP: pull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SMTP: push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both have ASCII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command/response interaction,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status codes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HTTP: each object encapsulated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 its own response message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SMTP: multiple objects sent in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multipart message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569" name="Picture 4" descr=""/>
          <p:cNvPicPr/>
          <p:nvPr/>
        </p:nvPicPr>
        <p:blipFill>
          <a:blip r:embed="rId1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570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2028960" y="334080"/>
            <a:ext cx="8076600" cy="89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Sockets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1873080" y="1208160"/>
            <a:ext cx="8232120" cy="232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process sends/receives messages to/from its socket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socket analogous to door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sending process shoves message out door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sending process relies on transport infrastructure on other side of door to deliver message to socket at receiving process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4" name="Freeform 66"/>
          <p:cNvSpPr/>
          <p:nvPr/>
        </p:nvSpPr>
        <p:spPr>
          <a:xfrm>
            <a:off x="8472600" y="3751200"/>
            <a:ext cx="735840" cy="1998000"/>
          </a:xfrm>
          <a:custGeom>
            <a:avLst/>
            <a:gdLst/>
            <a:ahLst/>
            <a:rect l="l" t="t" r="r" b="b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954f72"/>
              </a:gs>
            </a:gsLst>
            <a:lin ang="0"/>
          </a:gradFill>
          <a:ln w="9525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Freeform 7"/>
          <p:cNvSpPr/>
          <p:nvPr/>
        </p:nvSpPr>
        <p:spPr>
          <a:xfrm>
            <a:off x="5157720" y="5048280"/>
            <a:ext cx="1807560" cy="1031040"/>
          </a:xfrm>
          <a:custGeom>
            <a:avLst/>
            <a:gdLst/>
            <a:ahLst/>
            <a:rect l="l" t="t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Text Box 51"/>
          <p:cNvSpPr/>
          <p:nvPr/>
        </p:nvSpPr>
        <p:spPr>
          <a:xfrm>
            <a:off x="5598720" y="5180040"/>
            <a:ext cx="867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Internet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7" name="Line 52"/>
          <p:cNvSpPr/>
          <p:nvPr/>
        </p:nvSpPr>
        <p:spPr>
          <a:xfrm>
            <a:off x="4916160" y="5591160"/>
            <a:ext cx="2211480" cy="3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Text Box 53"/>
          <p:cNvSpPr/>
          <p:nvPr/>
        </p:nvSpPr>
        <p:spPr>
          <a:xfrm>
            <a:off x="8938440" y="4816440"/>
            <a:ext cx="10616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controlled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by OS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99" name="Text Box 56"/>
          <p:cNvSpPr/>
          <p:nvPr/>
        </p:nvSpPr>
        <p:spPr>
          <a:xfrm>
            <a:off x="8916480" y="3916440"/>
            <a:ext cx="14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controlled by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app developer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0" name="Freeform 45"/>
          <p:cNvSpPr/>
          <p:nvPr/>
        </p:nvSpPr>
        <p:spPr>
          <a:xfrm>
            <a:off x="2732040" y="3814920"/>
            <a:ext cx="758160" cy="1996200"/>
          </a:xfrm>
          <a:custGeom>
            <a:avLst/>
            <a:gdLst/>
            <a:ahLst/>
            <a:rect l="l" t="t" r="r" b="b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954f72"/>
              </a:gs>
            </a:gsLst>
            <a:lin ang="0"/>
          </a:gradFill>
          <a:ln w="9525">
            <a:solidFill>
              <a:srgbClr val="dddd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Rectangle 23"/>
          <p:cNvSpPr/>
          <p:nvPr/>
        </p:nvSpPr>
        <p:spPr>
          <a:xfrm>
            <a:off x="3535200" y="3770280"/>
            <a:ext cx="1296360" cy="198036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Rectangle 24"/>
          <p:cNvSpPr/>
          <p:nvPr/>
        </p:nvSpPr>
        <p:spPr>
          <a:xfrm>
            <a:off x="3497400" y="3824280"/>
            <a:ext cx="1272600" cy="1978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25"/>
          <p:cNvSpPr/>
          <p:nvPr/>
        </p:nvSpPr>
        <p:spPr>
          <a:xfrm>
            <a:off x="3506760" y="458460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Text Box 26"/>
          <p:cNvSpPr/>
          <p:nvPr/>
        </p:nvSpPr>
        <p:spPr>
          <a:xfrm>
            <a:off x="3463920" y="456732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969696"/>
                </a:solidFill>
                <a:latin typeface="Tahoma"/>
                <a:ea typeface="ＭＳ Ｐゴシック"/>
              </a:rPr>
              <a:t>transport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5" name="Line 27"/>
          <p:cNvSpPr/>
          <p:nvPr/>
        </p:nvSpPr>
        <p:spPr>
          <a:xfrm>
            <a:off x="3514680" y="4905360"/>
            <a:ext cx="1263600" cy="28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28"/>
          <p:cNvSpPr/>
          <p:nvPr/>
        </p:nvSpPr>
        <p:spPr>
          <a:xfrm>
            <a:off x="3500280" y="521460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29"/>
          <p:cNvSpPr/>
          <p:nvPr/>
        </p:nvSpPr>
        <p:spPr>
          <a:xfrm>
            <a:off x="3500280" y="550044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Text Box 26"/>
          <p:cNvSpPr/>
          <p:nvPr/>
        </p:nvSpPr>
        <p:spPr>
          <a:xfrm>
            <a:off x="3498840" y="381492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application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9" name="Text Box 26"/>
          <p:cNvSpPr/>
          <p:nvPr/>
        </p:nvSpPr>
        <p:spPr>
          <a:xfrm>
            <a:off x="3454560" y="547200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969696"/>
                </a:solidFill>
                <a:latin typeface="Tahoma"/>
                <a:ea typeface="ＭＳ Ｐゴシック"/>
              </a:rPr>
              <a:t>physical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0" name="Text Box 26"/>
          <p:cNvSpPr/>
          <p:nvPr/>
        </p:nvSpPr>
        <p:spPr>
          <a:xfrm>
            <a:off x="3473280" y="518652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969696"/>
                </a:solidFill>
                <a:latin typeface="Tahoma"/>
                <a:ea typeface="ＭＳ Ｐゴシック"/>
              </a:rPr>
              <a:t>link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1" name="Text Box 26"/>
          <p:cNvSpPr/>
          <p:nvPr/>
        </p:nvSpPr>
        <p:spPr>
          <a:xfrm>
            <a:off x="3463920" y="48909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969696"/>
                </a:solidFill>
                <a:latin typeface="Tahoma"/>
                <a:ea typeface="ＭＳ Ｐゴシック"/>
              </a:rPr>
              <a:t>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2" name="Oval 57"/>
          <p:cNvSpPr/>
          <p:nvPr/>
        </p:nvSpPr>
        <p:spPr>
          <a:xfrm>
            <a:off x="3632040" y="4089240"/>
            <a:ext cx="9900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process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413" name="Group 58"/>
          <p:cNvGrpSpPr/>
          <p:nvPr/>
        </p:nvGrpSpPr>
        <p:grpSpPr>
          <a:xfrm>
            <a:off x="3879720" y="4449600"/>
            <a:ext cx="545400" cy="224640"/>
            <a:chOff x="3879720" y="4449600"/>
            <a:chExt cx="545400" cy="224640"/>
          </a:xfrm>
        </p:grpSpPr>
        <p:sp>
          <p:nvSpPr>
            <p:cNvPr id="414" name="Rectangle 59"/>
            <p:cNvSpPr/>
            <p:nvPr/>
          </p:nvSpPr>
          <p:spPr>
            <a:xfrm>
              <a:off x="3879720" y="4449600"/>
              <a:ext cx="545400" cy="2246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Rectangle 60"/>
            <p:cNvSpPr/>
            <p:nvPr/>
          </p:nvSpPr>
          <p:spPr>
            <a:xfrm>
              <a:off x="3987000" y="4479120"/>
              <a:ext cx="326880" cy="170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Rectangle 61"/>
            <p:cNvSpPr/>
            <p:nvPr/>
          </p:nvSpPr>
          <p:spPr>
            <a:xfrm>
              <a:off x="4333680" y="4580640"/>
              <a:ext cx="56160" cy="601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Rectangle 62"/>
            <p:cNvSpPr/>
            <p:nvPr/>
          </p:nvSpPr>
          <p:spPr>
            <a:xfrm>
              <a:off x="3903120" y="4582800"/>
              <a:ext cx="54000" cy="601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8" name="Rectangle 23"/>
          <p:cNvSpPr/>
          <p:nvPr/>
        </p:nvSpPr>
        <p:spPr>
          <a:xfrm>
            <a:off x="7197840" y="3741840"/>
            <a:ext cx="1296360" cy="198036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Rectangle 24"/>
          <p:cNvSpPr/>
          <p:nvPr/>
        </p:nvSpPr>
        <p:spPr>
          <a:xfrm>
            <a:off x="7159680" y="3795840"/>
            <a:ext cx="1272600" cy="197892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25"/>
          <p:cNvSpPr/>
          <p:nvPr/>
        </p:nvSpPr>
        <p:spPr>
          <a:xfrm>
            <a:off x="7169040" y="455580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Text Box 26"/>
          <p:cNvSpPr/>
          <p:nvPr/>
        </p:nvSpPr>
        <p:spPr>
          <a:xfrm>
            <a:off x="7126200" y="453852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969696"/>
                </a:solidFill>
                <a:latin typeface="Tahoma"/>
                <a:ea typeface="ＭＳ Ｐゴシック"/>
              </a:rPr>
              <a:t>transport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2" name="Line 27"/>
          <p:cNvSpPr/>
          <p:nvPr/>
        </p:nvSpPr>
        <p:spPr>
          <a:xfrm>
            <a:off x="7176960" y="487656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Line 28"/>
          <p:cNvSpPr/>
          <p:nvPr/>
        </p:nvSpPr>
        <p:spPr>
          <a:xfrm>
            <a:off x="7162560" y="518616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29"/>
          <p:cNvSpPr/>
          <p:nvPr/>
        </p:nvSpPr>
        <p:spPr>
          <a:xfrm>
            <a:off x="7162560" y="547200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Text Box 26"/>
          <p:cNvSpPr/>
          <p:nvPr/>
        </p:nvSpPr>
        <p:spPr>
          <a:xfrm>
            <a:off x="7161120" y="378612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application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Text Box 26"/>
          <p:cNvSpPr/>
          <p:nvPr/>
        </p:nvSpPr>
        <p:spPr>
          <a:xfrm>
            <a:off x="7116840" y="544356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969696"/>
                </a:solidFill>
                <a:latin typeface="Tahoma"/>
                <a:ea typeface="ＭＳ Ｐゴシック"/>
              </a:rPr>
              <a:t>physical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7" name="Text Box 26"/>
          <p:cNvSpPr/>
          <p:nvPr/>
        </p:nvSpPr>
        <p:spPr>
          <a:xfrm>
            <a:off x="7135920" y="515772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969696"/>
                </a:solidFill>
                <a:latin typeface="Tahoma"/>
                <a:ea typeface="ＭＳ Ｐゴシック"/>
              </a:rPr>
              <a:t>link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8" name="Text Box 26"/>
          <p:cNvSpPr/>
          <p:nvPr/>
        </p:nvSpPr>
        <p:spPr>
          <a:xfrm>
            <a:off x="7126200" y="4862520"/>
            <a:ext cx="13168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400" spc="-1" strike="noStrike">
                <a:solidFill>
                  <a:srgbClr val="969696"/>
                </a:solidFill>
                <a:latin typeface="Tahoma"/>
                <a:ea typeface="ＭＳ Ｐゴシック"/>
              </a:rPr>
              <a:t>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9" name="Oval 78"/>
          <p:cNvSpPr/>
          <p:nvPr/>
        </p:nvSpPr>
        <p:spPr>
          <a:xfrm>
            <a:off x="7294680" y="4060800"/>
            <a:ext cx="990000" cy="3042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process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430" name="Group 79"/>
          <p:cNvGrpSpPr/>
          <p:nvPr/>
        </p:nvGrpSpPr>
        <p:grpSpPr>
          <a:xfrm>
            <a:off x="7542360" y="4421160"/>
            <a:ext cx="545400" cy="224640"/>
            <a:chOff x="7542360" y="4421160"/>
            <a:chExt cx="545400" cy="224640"/>
          </a:xfrm>
        </p:grpSpPr>
        <p:sp>
          <p:nvSpPr>
            <p:cNvPr id="431" name="Rectangle 80"/>
            <p:cNvSpPr/>
            <p:nvPr/>
          </p:nvSpPr>
          <p:spPr>
            <a:xfrm>
              <a:off x="7542360" y="4421160"/>
              <a:ext cx="545400" cy="2246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Rectangle 81"/>
            <p:cNvSpPr/>
            <p:nvPr/>
          </p:nvSpPr>
          <p:spPr>
            <a:xfrm>
              <a:off x="7649280" y="4450320"/>
              <a:ext cx="326880" cy="170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Rectangle 82"/>
            <p:cNvSpPr/>
            <p:nvPr/>
          </p:nvSpPr>
          <p:spPr>
            <a:xfrm>
              <a:off x="7995960" y="4551840"/>
              <a:ext cx="56160" cy="601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Rectangle 83"/>
            <p:cNvSpPr/>
            <p:nvPr/>
          </p:nvSpPr>
          <p:spPr>
            <a:xfrm>
              <a:off x="7565400" y="4554360"/>
              <a:ext cx="54000" cy="60120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5" name="Line 88"/>
          <p:cNvSpPr/>
          <p:nvPr/>
        </p:nvSpPr>
        <p:spPr>
          <a:xfrm flipH="1">
            <a:off x="8351640" y="4192560"/>
            <a:ext cx="609480" cy="36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89"/>
          <p:cNvSpPr/>
          <p:nvPr/>
        </p:nvSpPr>
        <p:spPr>
          <a:xfrm>
            <a:off x="8577000" y="4617720"/>
            <a:ext cx="360" cy="102240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90"/>
          <p:cNvSpPr/>
          <p:nvPr/>
        </p:nvSpPr>
        <p:spPr>
          <a:xfrm flipH="1">
            <a:off x="8600760" y="5117760"/>
            <a:ext cx="609840" cy="36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Text Box 56"/>
          <p:cNvSpPr/>
          <p:nvPr/>
        </p:nvSpPr>
        <p:spPr>
          <a:xfrm>
            <a:off x="5514840" y="3873600"/>
            <a:ext cx="917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  <a:buNone/>
            </a:pPr>
            <a:r>
              <a:rPr b="0" i="1" lang="en-US" sz="20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socket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9" name="Line 92"/>
          <p:cNvSpPr/>
          <p:nvPr/>
        </p:nvSpPr>
        <p:spPr>
          <a:xfrm flipV="1">
            <a:off x="4518000" y="4073400"/>
            <a:ext cx="968400" cy="43488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93"/>
          <p:cNvSpPr/>
          <p:nvPr/>
        </p:nvSpPr>
        <p:spPr>
          <a:xfrm flipH="1" flipV="1">
            <a:off x="6453000" y="4062240"/>
            <a:ext cx="968400" cy="43488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1" name="Group 96"/>
          <p:cNvGrpSpPr/>
          <p:nvPr/>
        </p:nvGrpSpPr>
        <p:grpSpPr>
          <a:xfrm>
            <a:off x="2308680" y="5127480"/>
            <a:ext cx="718560" cy="772560"/>
            <a:chOff x="2308680" y="5127480"/>
            <a:chExt cx="718560" cy="772560"/>
          </a:xfrm>
        </p:grpSpPr>
        <p:pic>
          <p:nvPicPr>
            <p:cNvPr id="442" name="Picture 97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2308680" y="5127480"/>
              <a:ext cx="718560" cy="77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3" name="Freeform 98"/>
            <p:cNvSpPr/>
            <p:nvPr/>
          </p:nvSpPr>
          <p:spPr>
            <a:xfrm flipH="1">
              <a:off x="2613960" y="5201640"/>
              <a:ext cx="348840" cy="3531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4" name="Group 99"/>
          <p:cNvGrpSpPr/>
          <p:nvPr/>
        </p:nvGrpSpPr>
        <p:grpSpPr>
          <a:xfrm>
            <a:off x="9004320" y="5322960"/>
            <a:ext cx="718560" cy="772560"/>
            <a:chOff x="9004320" y="5322960"/>
            <a:chExt cx="718560" cy="772560"/>
          </a:xfrm>
        </p:grpSpPr>
        <p:pic>
          <p:nvPicPr>
            <p:cNvPr id="445" name="Picture 100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9004320" y="5322960"/>
              <a:ext cx="718560" cy="77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Freeform 101"/>
            <p:cNvSpPr/>
            <p:nvPr/>
          </p:nvSpPr>
          <p:spPr>
            <a:xfrm>
              <a:off x="9067320" y="5397120"/>
              <a:ext cx="348840" cy="3531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47" name="Picture 56" descr=""/>
          <p:cNvPicPr/>
          <p:nvPr/>
        </p:nvPicPr>
        <p:blipFill>
          <a:blip r:embed="rId3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448" name="TextBox 57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PlaceHolder 1"/>
          <p:cNvSpPr>
            <a:spLocks noGrp="1"/>
          </p:cNvSpPr>
          <p:nvPr>
            <p:ph type="title"/>
          </p:nvPr>
        </p:nvSpPr>
        <p:spPr>
          <a:xfrm>
            <a:off x="2057400" y="19440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Mail Message Format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72" name="PlaceHolder 2"/>
          <p:cNvSpPr>
            <a:spLocks noGrp="1"/>
          </p:cNvSpPr>
          <p:nvPr>
            <p:ph/>
          </p:nvPr>
        </p:nvSpPr>
        <p:spPr>
          <a:xfrm>
            <a:off x="2057400" y="1611360"/>
            <a:ext cx="392688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SMTP: protocol for exchanging email messages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RFC 822: standard for text message format: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header lines, e.g.,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To: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From: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Subject:</a:t>
            </a:r>
            <a:endParaRPr b="0" lang="en-US" sz="20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different</a:t>
            </a:r>
            <a:r>
              <a:rPr b="0" i="1" lang="en-US" sz="2400" spc="-1" strike="noStrike">
                <a:solidFill>
                  <a:srgbClr val="66ffcc"/>
                </a:solidFill>
                <a:latin typeface="Arial Unicode MS"/>
                <a:ea typeface="Arial Unicode MS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from </a:t>
            </a: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SMTP MAIL FROM, RCPT TO: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commands!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Body: the “message” 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ASCII characters only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73" name="Rectangle 5"/>
          <p:cNvSpPr/>
          <p:nvPr/>
        </p:nvSpPr>
        <p:spPr>
          <a:xfrm>
            <a:off x="6502320" y="1892160"/>
            <a:ext cx="2831400" cy="4309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 Unicode MS"/>
                <a:ea typeface="Arial Unicode MS"/>
              </a:rPr>
              <a:t>header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74" name="Rectangle 7"/>
          <p:cNvSpPr/>
          <p:nvPr/>
        </p:nvSpPr>
        <p:spPr>
          <a:xfrm>
            <a:off x="6502320" y="2705040"/>
            <a:ext cx="2831400" cy="173916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 Unicode MS"/>
                <a:ea typeface="Arial Unicode MS"/>
              </a:rPr>
              <a:t>body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75" name="Rectangle 9"/>
          <p:cNvSpPr/>
          <p:nvPr/>
        </p:nvSpPr>
        <p:spPr>
          <a:xfrm>
            <a:off x="6299280" y="1778040"/>
            <a:ext cx="3237840" cy="307260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6" name="Line 10"/>
          <p:cNvSpPr/>
          <p:nvPr/>
        </p:nvSpPr>
        <p:spPr>
          <a:xfrm flipV="1">
            <a:off x="4686120" y="2158920"/>
            <a:ext cx="1765440" cy="1015920"/>
          </a:xfrm>
          <a:prstGeom prst="line">
            <a:avLst/>
          </a:prstGeom>
          <a:ln w="1905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7" name="Line 11"/>
          <p:cNvSpPr/>
          <p:nvPr/>
        </p:nvSpPr>
        <p:spPr>
          <a:xfrm flipV="1">
            <a:off x="4533840" y="3327120"/>
            <a:ext cx="1904760" cy="1879560"/>
          </a:xfrm>
          <a:prstGeom prst="line">
            <a:avLst/>
          </a:prstGeom>
          <a:ln w="1905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8" name="Text Box 13"/>
          <p:cNvSpPr/>
          <p:nvPr/>
        </p:nvSpPr>
        <p:spPr>
          <a:xfrm>
            <a:off x="9621000" y="2112840"/>
            <a:ext cx="8762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blank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79" name="Line 14"/>
          <p:cNvSpPr/>
          <p:nvPr/>
        </p:nvSpPr>
        <p:spPr>
          <a:xfrm flipH="1">
            <a:off x="8775360" y="2552400"/>
            <a:ext cx="965520" cy="360"/>
          </a:xfrm>
          <a:prstGeom prst="line">
            <a:avLst/>
          </a:prstGeom>
          <a:ln w="1905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580" name="Picture 10" descr=""/>
          <p:cNvPicPr/>
          <p:nvPr/>
        </p:nvPicPr>
        <p:blipFill>
          <a:blip r:embed="rId1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581" name="TextBox 11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2" name="Group 133"/>
          <p:cNvGrpSpPr/>
          <p:nvPr/>
        </p:nvGrpSpPr>
        <p:grpSpPr>
          <a:xfrm>
            <a:off x="4486320" y="1577880"/>
            <a:ext cx="510480" cy="693000"/>
            <a:chOff x="4486320" y="1577880"/>
            <a:chExt cx="510480" cy="693000"/>
          </a:xfrm>
        </p:grpSpPr>
        <p:sp>
          <p:nvSpPr>
            <p:cNvPr id="2583" name="Freeform 134"/>
            <p:cNvSpPr/>
            <p:nvPr/>
          </p:nvSpPr>
          <p:spPr>
            <a:xfrm>
              <a:off x="4890960" y="1578960"/>
              <a:ext cx="100800" cy="66132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4" name="Rectangle 135"/>
            <p:cNvSpPr/>
            <p:nvPr/>
          </p:nvSpPr>
          <p:spPr>
            <a:xfrm>
              <a:off x="4510080" y="1577880"/>
              <a:ext cx="373680" cy="66132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5" name="Freeform 136"/>
            <p:cNvSpPr/>
            <p:nvPr/>
          </p:nvSpPr>
          <p:spPr>
            <a:xfrm>
              <a:off x="4910040" y="1618920"/>
              <a:ext cx="59760" cy="6116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6" name="Freeform 137"/>
            <p:cNvSpPr/>
            <p:nvPr/>
          </p:nvSpPr>
          <p:spPr>
            <a:xfrm>
              <a:off x="4896720" y="1928520"/>
              <a:ext cx="93600" cy="54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7" name="Rectangle 138"/>
            <p:cNvSpPr/>
            <p:nvPr/>
          </p:nvSpPr>
          <p:spPr>
            <a:xfrm>
              <a:off x="4511880" y="1654200"/>
              <a:ext cx="213480" cy="133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88" name="Group 139"/>
            <p:cNvGrpSpPr/>
            <p:nvPr/>
          </p:nvGrpSpPr>
          <p:grpSpPr>
            <a:xfrm>
              <a:off x="4705200" y="1647720"/>
              <a:ext cx="207000" cy="40680"/>
              <a:chOff x="4705200" y="1647720"/>
              <a:chExt cx="207000" cy="40680"/>
            </a:xfrm>
          </p:grpSpPr>
          <p:sp>
            <p:nvSpPr>
              <p:cNvPr id="2589" name="AutoShape 140"/>
              <p:cNvSpPr/>
              <p:nvPr/>
            </p:nvSpPr>
            <p:spPr>
              <a:xfrm>
                <a:off x="4705200" y="1647720"/>
                <a:ext cx="207000" cy="406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0" name="AutoShape 141"/>
              <p:cNvSpPr/>
              <p:nvPr/>
            </p:nvSpPr>
            <p:spPr>
              <a:xfrm>
                <a:off x="4710240" y="1652760"/>
                <a:ext cx="19764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91" name="Rectangle 142"/>
            <p:cNvSpPr/>
            <p:nvPr/>
          </p:nvSpPr>
          <p:spPr>
            <a:xfrm>
              <a:off x="4516560" y="1749240"/>
              <a:ext cx="2134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92" name="Group 143"/>
            <p:cNvGrpSpPr/>
            <p:nvPr/>
          </p:nvGrpSpPr>
          <p:grpSpPr>
            <a:xfrm>
              <a:off x="4703760" y="1741680"/>
              <a:ext cx="205560" cy="36000"/>
              <a:chOff x="4703760" y="1741680"/>
              <a:chExt cx="205560" cy="36000"/>
            </a:xfrm>
          </p:grpSpPr>
          <p:sp>
            <p:nvSpPr>
              <p:cNvPr id="2593" name="AutoShape 144"/>
              <p:cNvSpPr/>
              <p:nvPr/>
            </p:nvSpPr>
            <p:spPr>
              <a:xfrm>
                <a:off x="4703760" y="1741680"/>
                <a:ext cx="20556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4" name="AutoShape 145"/>
              <p:cNvSpPr/>
              <p:nvPr/>
            </p:nvSpPr>
            <p:spPr>
              <a:xfrm>
                <a:off x="4708440" y="1746360"/>
                <a:ext cx="197640" cy="277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95" name="Rectangle 146"/>
            <p:cNvSpPr/>
            <p:nvPr/>
          </p:nvSpPr>
          <p:spPr>
            <a:xfrm>
              <a:off x="4513320" y="1846440"/>
              <a:ext cx="213480" cy="133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6" name="Rectangle 147"/>
            <p:cNvSpPr/>
            <p:nvPr/>
          </p:nvSpPr>
          <p:spPr>
            <a:xfrm>
              <a:off x="4518360" y="1933560"/>
              <a:ext cx="2134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97" name="Group 148"/>
            <p:cNvGrpSpPr/>
            <p:nvPr/>
          </p:nvGrpSpPr>
          <p:grpSpPr>
            <a:xfrm>
              <a:off x="4699080" y="1928880"/>
              <a:ext cx="208800" cy="38880"/>
              <a:chOff x="4699080" y="1928880"/>
              <a:chExt cx="208800" cy="38880"/>
            </a:xfrm>
          </p:grpSpPr>
          <p:sp>
            <p:nvSpPr>
              <p:cNvPr id="2598" name="AutoShape 149"/>
              <p:cNvSpPr/>
              <p:nvPr/>
            </p:nvSpPr>
            <p:spPr>
              <a:xfrm>
                <a:off x="4699080" y="1928880"/>
                <a:ext cx="20880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9" name="AutoShape 150"/>
              <p:cNvSpPr/>
              <p:nvPr/>
            </p:nvSpPr>
            <p:spPr>
              <a:xfrm>
                <a:off x="4703760" y="1930680"/>
                <a:ext cx="199440" cy="327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00" name="Freeform 151"/>
            <p:cNvSpPr/>
            <p:nvPr/>
          </p:nvSpPr>
          <p:spPr>
            <a:xfrm>
              <a:off x="4898160" y="1845720"/>
              <a:ext cx="93600" cy="53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01" name="Group 152"/>
            <p:cNvGrpSpPr/>
            <p:nvPr/>
          </p:nvGrpSpPr>
          <p:grpSpPr>
            <a:xfrm>
              <a:off x="4700520" y="1838160"/>
              <a:ext cx="208800" cy="38880"/>
              <a:chOff x="4700520" y="1838160"/>
              <a:chExt cx="208800" cy="38880"/>
            </a:xfrm>
          </p:grpSpPr>
          <p:sp>
            <p:nvSpPr>
              <p:cNvPr id="2602" name="AutoShape 153"/>
              <p:cNvSpPr/>
              <p:nvPr/>
            </p:nvSpPr>
            <p:spPr>
              <a:xfrm>
                <a:off x="4700520" y="1838160"/>
                <a:ext cx="20880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3" name="AutoShape 154"/>
              <p:cNvSpPr/>
              <p:nvPr/>
            </p:nvSpPr>
            <p:spPr>
              <a:xfrm>
                <a:off x="4705560" y="1843200"/>
                <a:ext cx="19944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04" name="Rectangle 155"/>
            <p:cNvSpPr/>
            <p:nvPr/>
          </p:nvSpPr>
          <p:spPr>
            <a:xfrm>
              <a:off x="4884840" y="1577880"/>
              <a:ext cx="23040" cy="66132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5" name="Freeform 156"/>
            <p:cNvSpPr/>
            <p:nvPr/>
          </p:nvSpPr>
          <p:spPr>
            <a:xfrm>
              <a:off x="4906800" y="1745280"/>
              <a:ext cx="84240" cy="6084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6" name="Freeform 157"/>
            <p:cNvSpPr/>
            <p:nvPr/>
          </p:nvSpPr>
          <p:spPr>
            <a:xfrm>
              <a:off x="4907880" y="1650600"/>
              <a:ext cx="86760" cy="687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7" name="Oval 158"/>
            <p:cNvSpPr/>
            <p:nvPr/>
          </p:nvSpPr>
          <p:spPr>
            <a:xfrm>
              <a:off x="4979880" y="2209680"/>
              <a:ext cx="16920" cy="262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8" name="Freeform 159"/>
            <p:cNvSpPr/>
            <p:nvPr/>
          </p:nvSpPr>
          <p:spPr>
            <a:xfrm>
              <a:off x="4903200" y="2210760"/>
              <a:ext cx="87120" cy="572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9" name="AutoShape 160"/>
            <p:cNvSpPr/>
            <p:nvPr/>
          </p:nvSpPr>
          <p:spPr>
            <a:xfrm>
              <a:off x="4486320" y="2228760"/>
              <a:ext cx="429480" cy="421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0" name="AutoShape 161"/>
            <p:cNvSpPr/>
            <p:nvPr/>
          </p:nvSpPr>
          <p:spPr>
            <a:xfrm>
              <a:off x="4510080" y="2238480"/>
              <a:ext cx="383400" cy="23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1" name="Oval 162"/>
            <p:cNvSpPr/>
            <p:nvPr/>
          </p:nvSpPr>
          <p:spPr>
            <a:xfrm>
              <a:off x="4546440" y="2143080"/>
              <a:ext cx="56160" cy="406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2" name="Oval 163"/>
            <p:cNvSpPr/>
            <p:nvPr/>
          </p:nvSpPr>
          <p:spPr>
            <a:xfrm>
              <a:off x="4610160" y="2144520"/>
              <a:ext cx="56160" cy="406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3" name="Oval 164"/>
            <p:cNvSpPr/>
            <p:nvPr/>
          </p:nvSpPr>
          <p:spPr>
            <a:xfrm>
              <a:off x="4673520" y="2143080"/>
              <a:ext cx="56160" cy="406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4" name="Rectangle 165"/>
            <p:cNvSpPr/>
            <p:nvPr/>
          </p:nvSpPr>
          <p:spPr>
            <a:xfrm>
              <a:off x="4816440" y="1984320"/>
              <a:ext cx="31320" cy="2199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15" name="Group 100"/>
          <p:cNvGrpSpPr/>
          <p:nvPr/>
        </p:nvGrpSpPr>
        <p:grpSpPr>
          <a:xfrm>
            <a:off x="6172200" y="1587600"/>
            <a:ext cx="510480" cy="693000"/>
            <a:chOff x="6172200" y="1587600"/>
            <a:chExt cx="510480" cy="693000"/>
          </a:xfrm>
        </p:grpSpPr>
        <p:sp>
          <p:nvSpPr>
            <p:cNvPr id="2616" name="Freeform 101"/>
            <p:cNvSpPr/>
            <p:nvPr/>
          </p:nvSpPr>
          <p:spPr>
            <a:xfrm>
              <a:off x="6576840" y="1588680"/>
              <a:ext cx="100800" cy="66132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7" name="Rectangle 102"/>
            <p:cNvSpPr/>
            <p:nvPr/>
          </p:nvSpPr>
          <p:spPr>
            <a:xfrm>
              <a:off x="6195960" y="1587600"/>
              <a:ext cx="373680" cy="66132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8" name="Freeform 103"/>
            <p:cNvSpPr/>
            <p:nvPr/>
          </p:nvSpPr>
          <p:spPr>
            <a:xfrm>
              <a:off x="6595920" y="1628280"/>
              <a:ext cx="59760" cy="6116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9" name="Freeform 104"/>
            <p:cNvSpPr/>
            <p:nvPr/>
          </p:nvSpPr>
          <p:spPr>
            <a:xfrm>
              <a:off x="6582600" y="1938240"/>
              <a:ext cx="93600" cy="54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0" name="Rectangle 105"/>
            <p:cNvSpPr/>
            <p:nvPr/>
          </p:nvSpPr>
          <p:spPr>
            <a:xfrm>
              <a:off x="6197760" y="1663560"/>
              <a:ext cx="213480" cy="133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21" name="Group 106"/>
            <p:cNvGrpSpPr/>
            <p:nvPr/>
          </p:nvGrpSpPr>
          <p:grpSpPr>
            <a:xfrm>
              <a:off x="6391080" y="1657440"/>
              <a:ext cx="207000" cy="40680"/>
              <a:chOff x="6391080" y="1657440"/>
              <a:chExt cx="207000" cy="40680"/>
            </a:xfrm>
          </p:grpSpPr>
          <p:sp>
            <p:nvSpPr>
              <p:cNvPr id="2622" name="AutoShape 107"/>
              <p:cNvSpPr/>
              <p:nvPr/>
            </p:nvSpPr>
            <p:spPr>
              <a:xfrm>
                <a:off x="6391080" y="1657440"/>
                <a:ext cx="207000" cy="406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3" name="AutoShape 108"/>
              <p:cNvSpPr/>
              <p:nvPr/>
            </p:nvSpPr>
            <p:spPr>
              <a:xfrm>
                <a:off x="6396120" y="1662120"/>
                <a:ext cx="19764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24" name="Rectangle 109"/>
            <p:cNvSpPr/>
            <p:nvPr/>
          </p:nvSpPr>
          <p:spPr>
            <a:xfrm>
              <a:off x="6202440" y="1758960"/>
              <a:ext cx="2134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25" name="Group 110"/>
            <p:cNvGrpSpPr/>
            <p:nvPr/>
          </p:nvGrpSpPr>
          <p:grpSpPr>
            <a:xfrm>
              <a:off x="6389640" y="1751040"/>
              <a:ext cx="205560" cy="36000"/>
              <a:chOff x="6389640" y="1751040"/>
              <a:chExt cx="205560" cy="36000"/>
            </a:xfrm>
          </p:grpSpPr>
          <p:sp>
            <p:nvSpPr>
              <p:cNvPr id="2626" name="AutoShape 111"/>
              <p:cNvSpPr/>
              <p:nvPr/>
            </p:nvSpPr>
            <p:spPr>
              <a:xfrm>
                <a:off x="6389640" y="1751040"/>
                <a:ext cx="20556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7" name="AutoShape 112"/>
              <p:cNvSpPr/>
              <p:nvPr/>
            </p:nvSpPr>
            <p:spPr>
              <a:xfrm>
                <a:off x="6394680" y="1755720"/>
                <a:ext cx="197640" cy="277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28" name="Rectangle 113"/>
            <p:cNvSpPr/>
            <p:nvPr/>
          </p:nvSpPr>
          <p:spPr>
            <a:xfrm>
              <a:off x="6199200" y="1855800"/>
              <a:ext cx="213480" cy="133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9" name="Rectangle 114"/>
            <p:cNvSpPr/>
            <p:nvPr/>
          </p:nvSpPr>
          <p:spPr>
            <a:xfrm>
              <a:off x="6204240" y="1942920"/>
              <a:ext cx="2134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30" name="Group 115"/>
            <p:cNvGrpSpPr/>
            <p:nvPr/>
          </p:nvGrpSpPr>
          <p:grpSpPr>
            <a:xfrm>
              <a:off x="6384960" y="1938600"/>
              <a:ext cx="208800" cy="38880"/>
              <a:chOff x="6384960" y="1938600"/>
              <a:chExt cx="208800" cy="38880"/>
            </a:xfrm>
          </p:grpSpPr>
          <p:sp>
            <p:nvSpPr>
              <p:cNvPr id="2631" name="AutoShape 116"/>
              <p:cNvSpPr/>
              <p:nvPr/>
            </p:nvSpPr>
            <p:spPr>
              <a:xfrm>
                <a:off x="6384960" y="1938600"/>
                <a:ext cx="20880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2" name="AutoShape 117"/>
              <p:cNvSpPr/>
              <p:nvPr/>
            </p:nvSpPr>
            <p:spPr>
              <a:xfrm>
                <a:off x="6389640" y="1940040"/>
                <a:ext cx="199440" cy="327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33" name="Freeform 118"/>
            <p:cNvSpPr/>
            <p:nvPr/>
          </p:nvSpPr>
          <p:spPr>
            <a:xfrm>
              <a:off x="6584040" y="1855440"/>
              <a:ext cx="93600" cy="53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34" name="Group 119"/>
            <p:cNvGrpSpPr/>
            <p:nvPr/>
          </p:nvGrpSpPr>
          <p:grpSpPr>
            <a:xfrm>
              <a:off x="6386400" y="1847880"/>
              <a:ext cx="208800" cy="38880"/>
              <a:chOff x="6386400" y="1847880"/>
              <a:chExt cx="208800" cy="38880"/>
            </a:xfrm>
          </p:grpSpPr>
          <p:sp>
            <p:nvSpPr>
              <p:cNvPr id="2635" name="AutoShape 120"/>
              <p:cNvSpPr/>
              <p:nvPr/>
            </p:nvSpPr>
            <p:spPr>
              <a:xfrm>
                <a:off x="6386400" y="1847880"/>
                <a:ext cx="20880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6" name="AutoShape 121"/>
              <p:cNvSpPr/>
              <p:nvPr/>
            </p:nvSpPr>
            <p:spPr>
              <a:xfrm>
                <a:off x="6391440" y="1852560"/>
                <a:ext cx="19944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37" name="Rectangle 122"/>
            <p:cNvSpPr/>
            <p:nvPr/>
          </p:nvSpPr>
          <p:spPr>
            <a:xfrm>
              <a:off x="6570720" y="1587600"/>
              <a:ext cx="23040" cy="66132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8" name="Freeform 123"/>
            <p:cNvSpPr/>
            <p:nvPr/>
          </p:nvSpPr>
          <p:spPr>
            <a:xfrm>
              <a:off x="6592680" y="1755000"/>
              <a:ext cx="84240" cy="6084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9" name="Freeform 124"/>
            <p:cNvSpPr/>
            <p:nvPr/>
          </p:nvSpPr>
          <p:spPr>
            <a:xfrm>
              <a:off x="6593760" y="1660320"/>
              <a:ext cx="86760" cy="687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0" name="Oval 125"/>
            <p:cNvSpPr/>
            <p:nvPr/>
          </p:nvSpPr>
          <p:spPr>
            <a:xfrm>
              <a:off x="6665760" y="2219400"/>
              <a:ext cx="16920" cy="262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1" name="Freeform 126"/>
            <p:cNvSpPr/>
            <p:nvPr/>
          </p:nvSpPr>
          <p:spPr>
            <a:xfrm>
              <a:off x="6589080" y="2220120"/>
              <a:ext cx="87120" cy="572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2" name="AutoShape 127"/>
            <p:cNvSpPr/>
            <p:nvPr/>
          </p:nvSpPr>
          <p:spPr>
            <a:xfrm>
              <a:off x="6172200" y="2238480"/>
              <a:ext cx="429480" cy="421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3" name="AutoShape 128"/>
            <p:cNvSpPr/>
            <p:nvPr/>
          </p:nvSpPr>
          <p:spPr>
            <a:xfrm>
              <a:off x="6195960" y="2247840"/>
              <a:ext cx="383400" cy="230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4" name="Oval 129"/>
            <p:cNvSpPr/>
            <p:nvPr/>
          </p:nvSpPr>
          <p:spPr>
            <a:xfrm>
              <a:off x="6232320" y="2152800"/>
              <a:ext cx="56160" cy="406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5" name="Oval 130"/>
            <p:cNvSpPr/>
            <p:nvPr/>
          </p:nvSpPr>
          <p:spPr>
            <a:xfrm>
              <a:off x="6296040" y="2154240"/>
              <a:ext cx="56160" cy="406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6" name="Oval 131"/>
            <p:cNvSpPr/>
            <p:nvPr/>
          </p:nvSpPr>
          <p:spPr>
            <a:xfrm>
              <a:off x="6359400" y="2152800"/>
              <a:ext cx="56160" cy="406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7" name="Rectangle 132"/>
            <p:cNvSpPr/>
            <p:nvPr/>
          </p:nvSpPr>
          <p:spPr>
            <a:xfrm>
              <a:off x="6502320" y="1994040"/>
              <a:ext cx="31320" cy="2199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48" name="PlaceHolder 1"/>
          <p:cNvSpPr>
            <a:spLocks noGrp="1"/>
          </p:cNvSpPr>
          <p:nvPr>
            <p:ph type="title"/>
          </p:nvPr>
        </p:nvSpPr>
        <p:spPr>
          <a:xfrm>
            <a:off x="2125440" y="296280"/>
            <a:ext cx="7771680" cy="8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Mail Access Protocols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49" name="PlaceHolder 2"/>
          <p:cNvSpPr>
            <a:spLocks noGrp="1"/>
          </p:cNvSpPr>
          <p:nvPr>
            <p:ph/>
          </p:nvPr>
        </p:nvSpPr>
        <p:spPr>
          <a:xfrm>
            <a:off x="2104920" y="3230640"/>
            <a:ext cx="7381080" cy="22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SMTP: delivery/storage to receiver’s server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mail access protocol: retrieval from server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POP: Post Office Protocol [RFC 1939]: authorization, download 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IMAP: Internet Mail Access Protocol [RFC 1730]: more features, including manipulation of stored messages on server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HTTP: gmail, Hotmail, Yahoo! Mail, etc.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  <p:grpSp>
        <p:nvGrpSpPr>
          <p:cNvPr id="2650" name="Group 158"/>
          <p:cNvGrpSpPr/>
          <p:nvPr/>
        </p:nvGrpSpPr>
        <p:grpSpPr>
          <a:xfrm>
            <a:off x="4235400" y="1987560"/>
            <a:ext cx="1607760" cy="1125720"/>
            <a:chOff x="4235400" y="1987560"/>
            <a:chExt cx="1607760" cy="1125720"/>
          </a:xfrm>
        </p:grpSpPr>
        <p:sp>
          <p:nvSpPr>
            <p:cNvPr id="2651" name="Text Box 95"/>
            <p:cNvSpPr/>
            <p:nvPr/>
          </p:nvSpPr>
          <p:spPr>
            <a:xfrm>
              <a:off x="4235400" y="2585880"/>
              <a:ext cx="1607760" cy="527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9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sender’s mail 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server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2652" name="Group 157"/>
            <p:cNvGrpSpPr/>
            <p:nvPr/>
          </p:nvGrpSpPr>
          <p:grpSpPr>
            <a:xfrm>
              <a:off x="4632480" y="1987560"/>
              <a:ext cx="808920" cy="561240"/>
              <a:chOff x="4632480" y="1987560"/>
              <a:chExt cx="808920" cy="561240"/>
            </a:xfrm>
          </p:grpSpPr>
          <p:sp>
            <p:nvSpPr>
              <p:cNvPr id="2653" name="Rectangle 94"/>
              <p:cNvSpPr/>
              <p:nvPr/>
            </p:nvSpPr>
            <p:spPr>
              <a:xfrm>
                <a:off x="4632480" y="1987560"/>
                <a:ext cx="808920" cy="56124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4" name="Rectangle 96"/>
              <p:cNvSpPr/>
              <p:nvPr/>
            </p:nvSpPr>
            <p:spPr>
              <a:xfrm>
                <a:off x="4670280" y="2101680"/>
                <a:ext cx="713520" cy="1897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5" name="Line 97"/>
              <p:cNvSpPr/>
              <p:nvPr/>
            </p:nvSpPr>
            <p:spPr>
              <a:xfrm>
                <a:off x="4748040" y="214596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6" name="Line 98"/>
              <p:cNvSpPr/>
              <p:nvPr/>
            </p:nvSpPr>
            <p:spPr>
              <a:xfrm>
                <a:off x="4921200" y="214452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7" name="Line 99"/>
              <p:cNvSpPr/>
              <p:nvPr/>
            </p:nvSpPr>
            <p:spPr>
              <a:xfrm>
                <a:off x="5008320" y="2147760"/>
                <a:ext cx="360" cy="114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8" name="Line 100"/>
              <p:cNvSpPr/>
              <p:nvPr/>
            </p:nvSpPr>
            <p:spPr>
              <a:xfrm>
                <a:off x="5099040" y="214452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9" name="Line 101"/>
              <p:cNvSpPr/>
              <p:nvPr/>
            </p:nvSpPr>
            <p:spPr>
              <a:xfrm>
                <a:off x="5195880" y="214452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0" name="Line 102"/>
              <p:cNvSpPr/>
              <p:nvPr/>
            </p:nvSpPr>
            <p:spPr>
              <a:xfrm>
                <a:off x="5284440" y="214452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1" name="Line 103"/>
              <p:cNvSpPr/>
              <p:nvPr/>
            </p:nvSpPr>
            <p:spPr>
              <a:xfrm>
                <a:off x="4832280" y="2145960"/>
                <a:ext cx="360" cy="1144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2" name="Rectangle 104"/>
              <p:cNvSpPr/>
              <p:nvPr/>
            </p:nvSpPr>
            <p:spPr>
              <a:xfrm>
                <a:off x="4683240" y="236700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3" name="Rectangle 105"/>
              <p:cNvSpPr/>
              <p:nvPr/>
            </p:nvSpPr>
            <p:spPr>
              <a:xfrm>
                <a:off x="4819680" y="236700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4" name="Rectangle 106"/>
              <p:cNvSpPr/>
              <p:nvPr/>
            </p:nvSpPr>
            <p:spPr>
              <a:xfrm>
                <a:off x="4956120" y="236520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5" name="Rectangle 107"/>
              <p:cNvSpPr/>
              <p:nvPr/>
            </p:nvSpPr>
            <p:spPr>
              <a:xfrm>
                <a:off x="5110200" y="236232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6" name="Rectangle 108"/>
              <p:cNvSpPr/>
              <p:nvPr/>
            </p:nvSpPr>
            <p:spPr>
              <a:xfrm>
                <a:off x="5262480" y="2362320"/>
                <a:ext cx="100800" cy="14688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667" name="Text Box 121"/>
          <p:cNvSpPr/>
          <p:nvPr/>
        </p:nvSpPr>
        <p:spPr>
          <a:xfrm>
            <a:off x="3554280" y="1467000"/>
            <a:ext cx="871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SMTP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68" name="Rectangle 153"/>
          <p:cNvSpPr/>
          <p:nvPr/>
        </p:nvSpPr>
        <p:spPr>
          <a:xfrm>
            <a:off x="5305320" y="1457280"/>
            <a:ext cx="856440" cy="304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9" name="Text Box 154"/>
          <p:cNvSpPr/>
          <p:nvPr/>
        </p:nvSpPr>
        <p:spPr>
          <a:xfrm>
            <a:off x="5155920" y="1477800"/>
            <a:ext cx="871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SMTP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70" name="Text Box 156"/>
          <p:cNvSpPr/>
          <p:nvPr/>
        </p:nvSpPr>
        <p:spPr>
          <a:xfrm>
            <a:off x="7008840" y="1308240"/>
            <a:ext cx="151056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85000"/>
              </a:lnSpc>
              <a:buNone/>
            </a:pPr>
            <a:r>
              <a:rPr b="0" i="1" lang="en-US" sz="20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mail access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85000"/>
              </a:lnSpc>
              <a:buNone/>
            </a:pPr>
            <a:r>
              <a:rPr b="0" i="1" lang="en-US" sz="20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protocol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71" name="Text Box 160"/>
          <p:cNvSpPr/>
          <p:nvPr/>
        </p:nvSpPr>
        <p:spPr>
          <a:xfrm>
            <a:off x="5795280" y="2598840"/>
            <a:ext cx="17388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receiver’s mail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672" name="Group 161"/>
          <p:cNvGrpSpPr/>
          <p:nvPr/>
        </p:nvGrpSpPr>
        <p:grpSpPr>
          <a:xfrm>
            <a:off x="6324480" y="2000160"/>
            <a:ext cx="808920" cy="561240"/>
            <a:chOff x="6324480" y="2000160"/>
            <a:chExt cx="808920" cy="561240"/>
          </a:xfrm>
        </p:grpSpPr>
        <p:sp>
          <p:nvSpPr>
            <p:cNvPr id="2673" name="Rectangle 162"/>
            <p:cNvSpPr/>
            <p:nvPr/>
          </p:nvSpPr>
          <p:spPr>
            <a:xfrm>
              <a:off x="6324480" y="2000160"/>
              <a:ext cx="808920" cy="56124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4" name="Rectangle 163"/>
            <p:cNvSpPr/>
            <p:nvPr/>
          </p:nvSpPr>
          <p:spPr>
            <a:xfrm>
              <a:off x="6362640" y="2114640"/>
              <a:ext cx="713520" cy="1897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5" name="Line 164"/>
            <p:cNvSpPr/>
            <p:nvPr/>
          </p:nvSpPr>
          <p:spPr>
            <a:xfrm>
              <a:off x="6440400" y="215892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6" name="Line 165"/>
            <p:cNvSpPr/>
            <p:nvPr/>
          </p:nvSpPr>
          <p:spPr>
            <a:xfrm>
              <a:off x="6613200" y="21571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7" name="Line 166"/>
            <p:cNvSpPr/>
            <p:nvPr/>
          </p:nvSpPr>
          <p:spPr>
            <a:xfrm>
              <a:off x="6700680" y="216036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8" name="Line 167"/>
            <p:cNvSpPr/>
            <p:nvPr/>
          </p:nvSpPr>
          <p:spPr>
            <a:xfrm>
              <a:off x="6791040" y="21571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9" name="Line 168"/>
            <p:cNvSpPr/>
            <p:nvPr/>
          </p:nvSpPr>
          <p:spPr>
            <a:xfrm>
              <a:off x="6887880" y="21571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0" name="Line 169"/>
            <p:cNvSpPr/>
            <p:nvPr/>
          </p:nvSpPr>
          <p:spPr>
            <a:xfrm>
              <a:off x="6976800" y="2157120"/>
              <a:ext cx="360" cy="114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1" name="Line 170"/>
            <p:cNvSpPr/>
            <p:nvPr/>
          </p:nvSpPr>
          <p:spPr>
            <a:xfrm>
              <a:off x="6524280" y="2158920"/>
              <a:ext cx="360" cy="11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2" name="Rectangle 171"/>
            <p:cNvSpPr/>
            <p:nvPr/>
          </p:nvSpPr>
          <p:spPr>
            <a:xfrm>
              <a:off x="6375240" y="237960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3" name="Rectangle 172"/>
            <p:cNvSpPr/>
            <p:nvPr/>
          </p:nvSpPr>
          <p:spPr>
            <a:xfrm>
              <a:off x="6512040" y="237960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4" name="Rectangle 173"/>
            <p:cNvSpPr/>
            <p:nvPr/>
          </p:nvSpPr>
          <p:spPr>
            <a:xfrm>
              <a:off x="6648480" y="237816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5" name="Rectangle 174"/>
            <p:cNvSpPr/>
            <p:nvPr/>
          </p:nvSpPr>
          <p:spPr>
            <a:xfrm>
              <a:off x="6802560" y="237492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6" name="Rectangle 175"/>
            <p:cNvSpPr/>
            <p:nvPr/>
          </p:nvSpPr>
          <p:spPr>
            <a:xfrm>
              <a:off x="6954840" y="2374920"/>
              <a:ext cx="100800" cy="1468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687" name="Picture 176" descr="Alice"/>
          <p:cNvPicPr/>
          <p:nvPr/>
        </p:nvPicPr>
        <p:blipFill>
          <a:blip r:embed="rId1"/>
          <a:stretch/>
        </p:blipFill>
        <p:spPr>
          <a:xfrm>
            <a:off x="1968480" y="1557360"/>
            <a:ext cx="561240" cy="693000"/>
          </a:xfrm>
          <a:prstGeom prst="rect">
            <a:avLst/>
          </a:prstGeom>
          <a:ln w="0">
            <a:noFill/>
          </a:ln>
        </p:spPr>
      </p:pic>
      <p:pic>
        <p:nvPicPr>
          <p:cNvPr id="2688" name="Picture 179" descr="Bob"/>
          <p:cNvPicPr/>
          <p:nvPr/>
        </p:nvPicPr>
        <p:blipFill>
          <a:blip r:embed="rId2"/>
          <a:stretch/>
        </p:blipFill>
        <p:spPr>
          <a:xfrm>
            <a:off x="9537840" y="1571760"/>
            <a:ext cx="675720" cy="689760"/>
          </a:xfrm>
          <a:prstGeom prst="rect">
            <a:avLst/>
          </a:prstGeom>
          <a:ln w="0">
            <a:noFill/>
          </a:ln>
        </p:spPr>
      </p:pic>
      <p:sp>
        <p:nvSpPr>
          <p:cNvPr id="2689" name="Line 94"/>
          <p:cNvSpPr/>
          <p:nvPr/>
        </p:nvSpPr>
        <p:spPr>
          <a:xfrm>
            <a:off x="3527280" y="1904760"/>
            <a:ext cx="903240" cy="36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0" name="Line 95"/>
          <p:cNvSpPr/>
          <p:nvPr/>
        </p:nvSpPr>
        <p:spPr>
          <a:xfrm>
            <a:off x="5157720" y="1901520"/>
            <a:ext cx="903240" cy="36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1" name="Line 96"/>
          <p:cNvSpPr/>
          <p:nvPr/>
        </p:nvSpPr>
        <p:spPr>
          <a:xfrm>
            <a:off x="6777000" y="1898640"/>
            <a:ext cx="1697040" cy="144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2" name="Text Box 156"/>
          <p:cNvSpPr/>
          <p:nvPr/>
        </p:nvSpPr>
        <p:spPr>
          <a:xfrm>
            <a:off x="7200360" y="1927080"/>
            <a:ext cx="137880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85000"/>
              </a:lnSpc>
              <a:buNone/>
            </a:pPr>
            <a:r>
              <a:rPr b="0" i="1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(e.g., </a:t>
            </a:r>
            <a:r>
              <a:rPr b="0" i="1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POP,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85000"/>
              </a:lnSpc>
              <a:buNone/>
            </a:pPr>
            <a:r>
              <a:rPr b="0" i="1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         </a:t>
            </a:r>
            <a:r>
              <a:rPr b="0" i="1" lang="en-US" sz="16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IMAP</a:t>
            </a:r>
            <a:r>
              <a:rPr b="0" i="1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693" name="Group 166"/>
          <p:cNvGrpSpPr/>
          <p:nvPr/>
        </p:nvGrpSpPr>
        <p:grpSpPr>
          <a:xfrm>
            <a:off x="2554560" y="1419120"/>
            <a:ext cx="948960" cy="1053360"/>
            <a:chOff x="2554560" y="1419120"/>
            <a:chExt cx="948960" cy="1053360"/>
          </a:xfrm>
        </p:grpSpPr>
        <p:grpSp>
          <p:nvGrpSpPr>
            <p:cNvPr id="2694" name="Group 167"/>
            <p:cNvGrpSpPr/>
            <p:nvPr/>
          </p:nvGrpSpPr>
          <p:grpSpPr>
            <a:xfrm>
              <a:off x="2613600" y="1644480"/>
              <a:ext cx="889920" cy="828000"/>
              <a:chOff x="2613600" y="1644480"/>
              <a:chExt cx="889920" cy="828000"/>
            </a:xfrm>
          </p:grpSpPr>
          <p:pic>
            <p:nvPicPr>
              <p:cNvPr id="2695" name="Picture 168" descr="desktop_computer_stylized_medium"/>
              <p:cNvPicPr/>
              <p:nvPr/>
            </p:nvPicPr>
            <p:blipFill>
              <a:blip r:embed="rId3"/>
              <a:stretch/>
            </p:blipFill>
            <p:spPr>
              <a:xfrm flipH="1">
                <a:off x="2613600" y="1644480"/>
                <a:ext cx="889920" cy="828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96" name="Freeform 169"/>
              <p:cNvSpPr/>
              <p:nvPr/>
            </p:nvSpPr>
            <p:spPr>
              <a:xfrm flipH="1">
                <a:off x="2991960" y="1724040"/>
                <a:ext cx="432360" cy="3787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97" name="Rectangle 115"/>
            <p:cNvSpPr/>
            <p:nvPr/>
          </p:nvSpPr>
          <p:spPr>
            <a:xfrm>
              <a:off x="2649600" y="1460520"/>
              <a:ext cx="604080" cy="52308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8" name="Text Box 116"/>
            <p:cNvSpPr/>
            <p:nvPr/>
          </p:nvSpPr>
          <p:spPr>
            <a:xfrm>
              <a:off x="2554560" y="1419120"/>
              <a:ext cx="7650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user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agent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699" name="Group 172"/>
          <p:cNvGrpSpPr/>
          <p:nvPr/>
        </p:nvGrpSpPr>
        <p:grpSpPr>
          <a:xfrm>
            <a:off x="8455320" y="1422360"/>
            <a:ext cx="948960" cy="1053360"/>
            <a:chOff x="8455320" y="1422360"/>
            <a:chExt cx="948960" cy="1053360"/>
          </a:xfrm>
        </p:grpSpPr>
        <p:grpSp>
          <p:nvGrpSpPr>
            <p:cNvPr id="2700" name="Group 173"/>
            <p:cNvGrpSpPr/>
            <p:nvPr/>
          </p:nvGrpSpPr>
          <p:grpSpPr>
            <a:xfrm>
              <a:off x="8514360" y="1647720"/>
              <a:ext cx="889920" cy="828000"/>
              <a:chOff x="8514360" y="1647720"/>
              <a:chExt cx="889920" cy="828000"/>
            </a:xfrm>
          </p:grpSpPr>
          <p:pic>
            <p:nvPicPr>
              <p:cNvPr id="2701" name="Picture 174" descr="desktop_computer_stylized_medium"/>
              <p:cNvPicPr/>
              <p:nvPr/>
            </p:nvPicPr>
            <p:blipFill>
              <a:blip r:embed="rId4"/>
              <a:stretch/>
            </p:blipFill>
            <p:spPr>
              <a:xfrm flipH="1">
                <a:off x="8514360" y="1647720"/>
                <a:ext cx="889920" cy="828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02" name="Freeform 175"/>
              <p:cNvSpPr/>
              <p:nvPr/>
            </p:nvSpPr>
            <p:spPr>
              <a:xfrm flipH="1">
                <a:off x="8892360" y="1727280"/>
                <a:ext cx="432360" cy="3787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03" name="Rectangle 115"/>
            <p:cNvSpPr/>
            <p:nvPr/>
          </p:nvSpPr>
          <p:spPr>
            <a:xfrm>
              <a:off x="8550360" y="1463760"/>
              <a:ext cx="604080" cy="52308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4" name="Text Box 116"/>
            <p:cNvSpPr/>
            <p:nvPr/>
          </p:nvSpPr>
          <p:spPr>
            <a:xfrm>
              <a:off x="8455320" y="1422360"/>
              <a:ext cx="76500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user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agent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2705" name="Picture 124" descr=""/>
          <p:cNvPicPr/>
          <p:nvPr/>
        </p:nvPicPr>
        <p:blipFill>
          <a:blip r:embed="rId5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706" name="TextBox 12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PlaceHolder 1"/>
          <p:cNvSpPr>
            <a:spLocks noGrp="1"/>
          </p:cNvSpPr>
          <p:nvPr>
            <p:ph type="title"/>
          </p:nvPr>
        </p:nvSpPr>
        <p:spPr>
          <a:xfrm>
            <a:off x="2019240" y="131760"/>
            <a:ext cx="7771680" cy="9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POP3 Protocol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08" name="PlaceHolder 2"/>
          <p:cNvSpPr>
            <a:spLocks noGrp="1"/>
          </p:cNvSpPr>
          <p:nvPr>
            <p:ph/>
          </p:nvPr>
        </p:nvSpPr>
        <p:spPr>
          <a:xfrm>
            <a:off x="2019240" y="1438200"/>
            <a:ext cx="3971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authorization phase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client commands: 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user: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declare username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pass: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password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 responses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+OK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-ERR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transaction phase,</a:t>
            </a:r>
            <a:r>
              <a:rPr b="0" lang="en-US" sz="2400" spc="-1" strike="noStrike">
                <a:solidFill>
                  <a:srgbClr val="ff0000"/>
                </a:solidFill>
                <a:latin typeface="Arial Unicode MS"/>
                <a:ea typeface="Arial Unicode MS"/>
              </a:rPr>
              <a:t> </a:t>
            </a:r>
            <a:r>
              <a:rPr b="0" lang="en-US" sz="2400" spc="-1" strike="noStrike">
                <a:solidFill>
                  <a:srgbClr val="44546a"/>
                </a:solidFill>
                <a:latin typeface="Arial Unicode MS"/>
                <a:ea typeface="Arial Unicode MS"/>
              </a:rPr>
              <a:t>client: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list: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list message numbers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retr: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retrieve message by number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dele: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delete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quit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09" name="Text Box 7"/>
          <p:cNvSpPr/>
          <p:nvPr/>
        </p:nvSpPr>
        <p:spPr>
          <a:xfrm>
            <a:off x="5508360" y="2309760"/>
            <a:ext cx="3922920" cy="40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    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C: list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S: 1 498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S: 2 912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S: 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C: retr 1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S: &lt;message 1 contents&gt;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S: 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C: dele 1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C: retr 2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S: &lt;message 1 contents&gt;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S: 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C: dele 2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C: quit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S: +OK </a:t>
            </a:r>
            <a:r>
              <a:rPr b="1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POP3 server signing off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10" name="Text Box 10"/>
          <p:cNvSpPr/>
          <p:nvPr/>
        </p:nvSpPr>
        <p:spPr>
          <a:xfrm>
            <a:off x="6142320" y="590400"/>
            <a:ext cx="39258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S: +OK POP3 server ready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C: user bob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S: +OK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C: pass hungry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S: +OK</a:t>
            </a:r>
            <a:r>
              <a:rPr b="1" lang="en-US" sz="1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user successfully logged 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11" name="Freeform 11"/>
          <p:cNvSpPr/>
          <p:nvPr/>
        </p:nvSpPr>
        <p:spPr>
          <a:xfrm>
            <a:off x="6496200" y="847800"/>
            <a:ext cx="370800" cy="1456560"/>
          </a:xfrm>
          <a:custGeom>
            <a:avLst/>
            <a:gdLst/>
            <a:ahLst/>
            <a:rect l="l" t="t" r="r" b="b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2" name="Line 13"/>
          <p:cNvSpPr/>
          <p:nvPr/>
        </p:nvSpPr>
        <p:spPr>
          <a:xfrm flipV="1">
            <a:off x="5010120" y="1449360"/>
            <a:ext cx="1400040" cy="237960"/>
          </a:xfrm>
          <a:prstGeom prst="line">
            <a:avLst/>
          </a:prstGeom>
          <a:ln w="1905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3" name="Freeform 14"/>
          <p:cNvSpPr/>
          <p:nvPr/>
        </p:nvSpPr>
        <p:spPr>
          <a:xfrm>
            <a:off x="6497640" y="2428920"/>
            <a:ext cx="370800" cy="3894840"/>
          </a:xfrm>
          <a:custGeom>
            <a:avLst/>
            <a:gdLst/>
            <a:ahLst/>
            <a:rect l="l" t="t" r="r" b="b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4" name="Line 15"/>
          <p:cNvSpPr/>
          <p:nvPr/>
        </p:nvSpPr>
        <p:spPr>
          <a:xfrm flipV="1">
            <a:off x="4676760" y="3941640"/>
            <a:ext cx="1733400" cy="323640"/>
          </a:xfrm>
          <a:prstGeom prst="line">
            <a:avLst/>
          </a:prstGeom>
          <a:ln w="1905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715" name="Picture 9" descr=""/>
          <p:cNvPicPr/>
          <p:nvPr/>
        </p:nvPicPr>
        <p:blipFill>
          <a:blip r:embed="rId1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716" name="TextBox 10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PlaceHolder 1"/>
          <p:cNvSpPr>
            <a:spLocks noGrp="1"/>
          </p:cNvSpPr>
          <p:nvPr>
            <p:ph type="title"/>
          </p:nvPr>
        </p:nvSpPr>
        <p:spPr>
          <a:xfrm>
            <a:off x="2044800" y="345240"/>
            <a:ext cx="7771680" cy="7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POP3 (More) And IMAP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18" name="PlaceHolder 2"/>
          <p:cNvSpPr>
            <a:spLocks noGrp="1"/>
          </p:cNvSpPr>
          <p:nvPr>
            <p:ph/>
          </p:nvPr>
        </p:nvSpPr>
        <p:spPr>
          <a:xfrm>
            <a:off x="2044800" y="134316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more about POP3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previous example uses POP3 “download and delete” mode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Bob cannot re-read e-mail if he changes client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POP3 “download-and-keep”: copies of messages on different clients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POP3 is stateless across sessions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19" name="PlaceHolder 3"/>
          <p:cNvSpPr>
            <a:spLocks noGrp="1"/>
          </p:cNvSpPr>
          <p:nvPr>
            <p:ph/>
          </p:nvPr>
        </p:nvSpPr>
        <p:spPr>
          <a:xfrm>
            <a:off x="6006960" y="138096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IMAP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keeps all messages in one place: at server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allows user to organize messages in folders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keeps user state across sessions: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names of folders and mappings between message IDs and folder name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720" name="Picture 4" descr=""/>
          <p:cNvPicPr/>
          <p:nvPr/>
        </p:nvPicPr>
        <p:blipFill>
          <a:blip r:embed="rId1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721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PlaceHolder 1"/>
          <p:cNvSpPr>
            <a:spLocks noGrp="1"/>
          </p:cNvSpPr>
          <p:nvPr>
            <p:ph type="title"/>
          </p:nvPr>
        </p:nvSpPr>
        <p:spPr>
          <a:xfrm>
            <a:off x="1992240" y="379440"/>
            <a:ext cx="777168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DNS: Domain Name System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23" name="PlaceHolder 2"/>
          <p:cNvSpPr>
            <a:spLocks noGrp="1"/>
          </p:cNvSpPr>
          <p:nvPr>
            <p:ph/>
          </p:nvPr>
        </p:nvSpPr>
        <p:spPr>
          <a:xfrm>
            <a:off x="1992240" y="151128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people: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many identifiers: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SSN, name, passport #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Internet hosts, routers: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 address (32 bit) - used for addressing datagrams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name”, e.g., www.yahoo.com - used by humans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 Unicode MS"/>
                <a:ea typeface="Arial Unicode MS"/>
              </a:rPr>
              <a:t>Q: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how to map between IP address and name, and vice versa 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24" name="PlaceHolder 3"/>
          <p:cNvSpPr>
            <a:spLocks noGrp="1"/>
          </p:cNvSpPr>
          <p:nvPr>
            <p:ph/>
          </p:nvPr>
        </p:nvSpPr>
        <p:spPr>
          <a:xfrm>
            <a:off x="6019920" y="1488960"/>
            <a:ext cx="4282200" cy="50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Domain Name System: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distributed database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implemented in hierarchy of many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name servers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application-layer protocol: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hosts, name servers communicate to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resolve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names (address/name translation)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note: core Internet function, implemented as application-layer protocol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complexity at network’s “edge”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725" name="Picture 4" descr=""/>
          <p:cNvPicPr/>
          <p:nvPr/>
        </p:nvPicPr>
        <p:blipFill>
          <a:blip r:embed="rId1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726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2" dur="indefinite" restart="never" nodeType="tmRoot">
          <p:childTnLst>
            <p:seq>
              <p:cTn id="263" dur="indefinite" nodeType="mainSeq">
                <p:childTnLst>
                  <p:par>
                    <p:cTn id="264" nodeType="clickEffect" fill="hold">
                      <p:stCondLst>
                        <p:cond delay="indefinite"/>
                      </p:stCondLst>
                      <p:childTnLst>
                        <p:par>
                          <p:cTn id="2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8" dur="500"/>
                                        <p:tgtEl>
                                          <p:spTgt spid="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PlaceHolder 1"/>
          <p:cNvSpPr>
            <a:spLocks noGrp="1"/>
          </p:cNvSpPr>
          <p:nvPr>
            <p:ph type="title"/>
          </p:nvPr>
        </p:nvSpPr>
        <p:spPr>
          <a:xfrm>
            <a:off x="2255760" y="12852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DNS: Services, Structure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28" name="PlaceHolder 2"/>
          <p:cNvSpPr>
            <a:spLocks noGrp="1"/>
          </p:cNvSpPr>
          <p:nvPr>
            <p:ph/>
          </p:nvPr>
        </p:nvSpPr>
        <p:spPr>
          <a:xfrm>
            <a:off x="6095880" y="1271520"/>
            <a:ext cx="4190400" cy="226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Why Not Centralize DNS?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single point of failure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traffic volume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distant centralized database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maintenance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729" name="PlaceHolder 3"/>
          <p:cNvSpPr>
            <a:spLocks noGrp="1"/>
          </p:cNvSpPr>
          <p:nvPr>
            <p:ph/>
          </p:nvPr>
        </p:nvSpPr>
        <p:spPr>
          <a:xfrm>
            <a:off x="2255760" y="130032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 Services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hostname to IP address translation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aliasing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canonical, alias names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mail server aliasing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load distribution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replicated Web servers: many IP addresses correspond to one name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730" name="Text Box 11"/>
          <p:cNvSpPr/>
          <p:nvPr/>
        </p:nvSpPr>
        <p:spPr>
          <a:xfrm>
            <a:off x="6272640" y="3429000"/>
            <a:ext cx="3826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A: doesn‘t scale!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731" name="Picture 5" descr=""/>
          <p:cNvPicPr/>
          <p:nvPr/>
        </p:nvPicPr>
        <p:blipFill>
          <a:blip r:embed="rId1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732" name="TextBox 6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9" dur="indefinite" restart="never" nodeType="tmRoot">
          <p:childTnLst>
            <p:seq>
              <p:cTn id="270" dur="indefinite" nodeType="mainSeq">
                <p:childTnLst>
                  <p:par>
                    <p:cTn id="271" nodeType="clickEffect" fill="hold">
                      <p:stCondLst>
                        <p:cond delay="indefinite"/>
                      </p:stCondLst>
                      <p:childTnLst>
                        <p:par>
                          <p:cTn id="2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5" dur="500"/>
                                        <p:tgtEl>
                                          <p:spTgt spid="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3" name="Group 23"/>
          <p:cNvGrpSpPr/>
          <p:nvPr/>
        </p:nvGrpSpPr>
        <p:grpSpPr>
          <a:xfrm>
            <a:off x="1920960" y="1193760"/>
            <a:ext cx="8301240" cy="2441520"/>
            <a:chOff x="1920960" y="1193760"/>
            <a:chExt cx="8301240" cy="2441520"/>
          </a:xfrm>
        </p:grpSpPr>
        <p:sp>
          <p:nvSpPr>
            <p:cNvPr id="2734" name="Text Box 2"/>
            <p:cNvSpPr/>
            <p:nvPr/>
          </p:nvSpPr>
          <p:spPr>
            <a:xfrm>
              <a:off x="4912560" y="1193760"/>
              <a:ext cx="22050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Root DNS Servers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35" name="Text Box 4"/>
            <p:cNvSpPr/>
            <p:nvPr/>
          </p:nvSpPr>
          <p:spPr>
            <a:xfrm>
              <a:off x="2319840" y="2262600"/>
              <a:ext cx="2148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com DNS servers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36" name="Text Box 5"/>
            <p:cNvSpPr/>
            <p:nvPr/>
          </p:nvSpPr>
          <p:spPr>
            <a:xfrm>
              <a:off x="4973400" y="2195640"/>
              <a:ext cx="2035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org DNS servers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37" name="Text Box 6"/>
            <p:cNvSpPr/>
            <p:nvPr/>
          </p:nvSpPr>
          <p:spPr>
            <a:xfrm>
              <a:off x="7547400" y="2195640"/>
              <a:ext cx="20908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edu DNS servers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38" name="Line 7"/>
            <p:cNvSpPr/>
            <p:nvPr/>
          </p:nvSpPr>
          <p:spPr>
            <a:xfrm flipH="1">
              <a:off x="3622680" y="1594440"/>
              <a:ext cx="2075400" cy="600840"/>
            </a:xfrm>
            <a:prstGeom prst="line">
              <a:avLst/>
            </a:prstGeom>
            <a:ln w="317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9" name="Line 8"/>
            <p:cNvSpPr/>
            <p:nvPr/>
          </p:nvSpPr>
          <p:spPr>
            <a:xfrm>
              <a:off x="5984280" y="1527480"/>
              <a:ext cx="360" cy="66780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0" name="Line 9"/>
            <p:cNvSpPr/>
            <p:nvPr/>
          </p:nvSpPr>
          <p:spPr>
            <a:xfrm>
              <a:off x="6342120" y="1594440"/>
              <a:ext cx="2147040" cy="60084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1" name="Text Box 10"/>
            <p:cNvSpPr/>
            <p:nvPr/>
          </p:nvSpPr>
          <p:spPr>
            <a:xfrm>
              <a:off x="7346160" y="2829960"/>
              <a:ext cx="15879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poly.edu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DNS servers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42" name="Text Box 11"/>
            <p:cNvSpPr/>
            <p:nvPr/>
          </p:nvSpPr>
          <p:spPr>
            <a:xfrm>
              <a:off x="8634240" y="2829960"/>
              <a:ext cx="15879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umass.edu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DNS servers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43" name="Line 12"/>
            <p:cNvSpPr/>
            <p:nvPr/>
          </p:nvSpPr>
          <p:spPr>
            <a:xfrm flipH="1">
              <a:off x="7916400" y="2529360"/>
              <a:ext cx="501120" cy="33408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4" name="Line 13"/>
            <p:cNvSpPr/>
            <p:nvPr/>
          </p:nvSpPr>
          <p:spPr>
            <a:xfrm>
              <a:off x="8847000" y="2529360"/>
              <a:ext cx="429120" cy="33408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5" name="Text Box 14"/>
            <p:cNvSpPr/>
            <p:nvPr/>
          </p:nvSpPr>
          <p:spPr>
            <a:xfrm>
              <a:off x="1920960" y="2963880"/>
              <a:ext cx="15879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yahoo.com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DNS servers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46" name="Text Box 15"/>
            <p:cNvSpPr/>
            <p:nvPr/>
          </p:nvSpPr>
          <p:spPr>
            <a:xfrm>
              <a:off x="3401280" y="2997000"/>
              <a:ext cx="16488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amazon.com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DNS servers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47" name="Line 16"/>
            <p:cNvSpPr/>
            <p:nvPr/>
          </p:nvSpPr>
          <p:spPr>
            <a:xfrm flipH="1">
              <a:off x="2764080" y="2596320"/>
              <a:ext cx="286200" cy="40068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8" name="Line 17"/>
            <p:cNvSpPr/>
            <p:nvPr/>
          </p:nvSpPr>
          <p:spPr>
            <a:xfrm>
              <a:off x="3694320" y="2596320"/>
              <a:ext cx="357840" cy="40068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9" name="Text Box 18"/>
            <p:cNvSpPr/>
            <p:nvPr/>
          </p:nvSpPr>
          <p:spPr>
            <a:xfrm>
              <a:off x="5343120" y="2895480"/>
              <a:ext cx="15879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pbs.org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DNS servers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50" name="Line 19"/>
            <p:cNvSpPr/>
            <p:nvPr/>
          </p:nvSpPr>
          <p:spPr>
            <a:xfrm>
              <a:off x="5984280" y="2529360"/>
              <a:ext cx="360" cy="40068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51" name="PlaceHolder 1"/>
          <p:cNvSpPr>
            <a:spLocks noGrp="1"/>
          </p:cNvSpPr>
          <p:nvPr>
            <p:ph type="title"/>
          </p:nvPr>
        </p:nvSpPr>
        <p:spPr>
          <a:xfrm>
            <a:off x="1979640" y="257400"/>
            <a:ext cx="80226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DNS: A Distributed, Hierarchical </a:t>
            </a: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Database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52" name="PlaceHolder 2"/>
          <p:cNvSpPr>
            <a:spLocks noGrp="1"/>
          </p:cNvSpPr>
          <p:nvPr>
            <p:ph/>
          </p:nvPr>
        </p:nvSpPr>
        <p:spPr>
          <a:xfrm>
            <a:off x="2044800" y="3971880"/>
            <a:ext cx="8171640" cy="213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client wants IP for www.amazon.com; 1</a:t>
            </a:r>
            <a:r>
              <a:rPr b="0" i="1" lang="en-US" sz="2400" spc="-1" strike="noStrike" baseline="30000">
                <a:solidFill>
                  <a:srgbClr val="000099"/>
                </a:solidFill>
                <a:latin typeface="Arial Unicode MS"/>
                <a:ea typeface="Arial Unicode MS"/>
              </a:rPr>
              <a:t>st</a:t>
            </a:r>
            <a:r>
              <a:rPr b="0" i="1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 approximation: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client queries root server to find com DNS server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client queries .com DNS server to get amazon.com DNS server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client queries amazon.com DNS server to get  IP address for www.amazon.com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53" name="Text Box 29"/>
          <p:cNvSpPr/>
          <p:nvPr/>
        </p:nvSpPr>
        <p:spPr>
          <a:xfrm>
            <a:off x="5140440" y="1687680"/>
            <a:ext cx="1120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…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54" name="Text Box 30"/>
          <p:cNvSpPr/>
          <p:nvPr/>
        </p:nvSpPr>
        <p:spPr>
          <a:xfrm>
            <a:off x="5703840" y="1685880"/>
            <a:ext cx="1120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…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755" name="Picture 23" descr=""/>
          <p:cNvPicPr/>
          <p:nvPr/>
        </p:nvPicPr>
        <p:blipFill>
          <a:blip r:embed="rId1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756" name="TextBox 2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PlaceHolder 1"/>
          <p:cNvSpPr>
            <a:spLocks noGrp="1"/>
          </p:cNvSpPr>
          <p:nvPr>
            <p:ph type="title"/>
          </p:nvPr>
        </p:nvSpPr>
        <p:spPr>
          <a:xfrm>
            <a:off x="2166480" y="331920"/>
            <a:ext cx="7771680" cy="88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DNS: Root Name Servers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58" name="PlaceHolder 2"/>
          <p:cNvSpPr>
            <a:spLocks noGrp="1"/>
          </p:cNvSpPr>
          <p:nvPr>
            <p:ph/>
          </p:nvPr>
        </p:nvSpPr>
        <p:spPr>
          <a:xfrm>
            <a:off x="2008080" y="1362240"/>
            <a:ext cx="847800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contacted by local name server that can not resolve name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root name server: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contacts authoritative name server if name mapping not known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gets mapping</a:t>
            </a:r>
            <a:endParaRPr b="0" lang="en-US" sz="22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returns mapping to local name server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59" name="Rectangle 20"/>
          <p:cNvSpPr/>
          <p:nvPr/>
        </p:nvSpPr>
        <p:spPr>
          <a:xfrm>
            <a:off x="7620120" y="4992840"/>
            <a:ext cx="2956680" cy="81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85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13 logical root name “servers” worldwide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85000"/>
              </a:lnSpc>
              <a:buClr>
                <a:srgbClr val="00009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each “server” replicated many times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0" name="AutoShape 22"/>
          <p:cNvSpPr/>
          <p:nvPr/>
        </p:nvSpPr>
        <p:spPr>
          <a:xfrm>
            <a:off x="2004840" y="3581280"/>
            <a:ext cx="5784120" cy="29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61" name="Picture 23" descr="worldf"/>
          <p:cNvPicPr/>
          <p:nvPr/>
        </p:nvPicPr>
        <p:blipFill>
          <a:blip r:embed="rId1"/>
          <a:stretch/>
        </p:blipFill>
        <p:spPr>
          <a:xfrm>
            <a:off x="3325680" y="4378320"/>
            <a:ext cx="4318920" cy="2037600"/>
          </a:xfrm>
          <a:prstGeom prst="rect">
            <a:avLst/>
          </a:prstGeom>
          <a:ln w="0">
            <a:noFill/>
          </a:ln>
        </p:spPr>
      </p:pic>
      <p:sp>
        <p:nvSpPr>
          <p:cNvPr id="2762" name="Text Box 25"/>
          <p:cNvSpPr/>
          <p:nvPr/>
        </p:nvSpPr>
        <p:spPr>
          <a:xfrm>
            <a:off x="1731960" y="5160960"/>
            <a:ext cx="209016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a. Verisign, Los Angeles CA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(5 other sites)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b. USC-ISI Marina del Rey, CA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l. ICANN Los Angeles, CA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(41 other sites)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63" name="Freeform 26"/>
          <p:cNvSpPr/>
          <p:nvPr/>
        </p:nvSpPr>
        <p:spPr>
          <a:xfrm>
            <a:off x="3281400" y="5113440"/>
            <a:ext cx="531000" cy="340560"/>
          </a:xfrm>
          <a:custGeom>
            <a:avLst/>
            <a:gdLst/>
            <a:ahLst/>
            <a:rect l="l" t="t" r="r" b="b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4" name="Text Box 27"/>
          <p:cNvSpPr/>
          <p:nvPr/>
        </p:nvSpPr>
        <p:spPr>
          <a:xfrm>
            <a:off x="1728720" y="4334040"/>
            <a:ext cx="19486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e. NASA Mt View, CA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f. Internet Software C.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Palo Alto, CA (and 48 other   sites)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65" name="Freeform 28"/>
          <p:cNvSpPr/>
          <p:nvPr/>
        </p:nvSpPr>
        <p:spPr>
          <a:xfrm flipV="1">
            <a:off x="2948040" y="4868280"/>
            <a:ext cx="816840" cy="183600"/>
          </a:xfrm>
          <a:custGeom>
            <a:avLst/>
            <a:gdLst/>
            <a:ahLst/>
            <a:rect l="l" t="t" r="r" b="b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6" name="Text Box 29"/>
          <p:cNvSpPr/>
          <p:nvPr/>
        </p:nvSpPr>
        <p:spPr>
          <a:xfrm>
            <a:off x="5821200" y="3973680"/>
            <a:ext cx="2277360" cy="2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i. Netnod, Stockholm (37 other sites)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67" name="Freeform 30"/>
          <p:cNvSpPr/>
          <p:nvPr/>
        </p:nvSpPr>
        <p:spPr>
          <a:xfrm>
            <a:off x="5456160" y="4068720"/>
            <a:ext cx="445320" cy="653400"/>
          </a:xfrm>
          <a:custGeom>
            <a:avLst/>
            <a:gdLst/>
            <a:ahLst/>
            <a:rect l="l" t="t" r="r" b="b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8" name="Text Box 31"/>
          <p:cNvSpPr/>
          <p:nvPr/>
        </p:nvSpPr>
        <p:spPr>
          <a:xfrm>
            <a:off x="5857920" y="3684600"/>
            <a:ext cx="251856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k. RIPE London (17 other sites)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69" name="Freeform 32"/>
          <p:cNvSpPr/>
          <p:nvPr/>
        </p:nvSpPr>
        <p:spPr>
          <a:xfrm>
            <a:off x="5275440" y="3862440"/>
            <a:ext cx="615240" cy="945360"/>
          </a:xfrm>
          <a:custGeom>
            <a:avLst/>
            <a:gdLst/>
            <a:ahLst/>
            <a:rect l="l" t="t" r="r" b="b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0" name="Text Box 33"/>
          <p:cNvSpPr/>
          <p:nvPr/>
        </p:nvSpPr>
        <p:spPr>
          <a:xfrm>
            <a:off x="7435800" y="4303800"/>
            <a:ext cx="1766160" cy="2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m. WIDE Tokyo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(5 other sites)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71" name="Freeform 34"/>
          <p:cNvSpPr/>
          <p:nvPr/>
        </p:nvSpPr>
        <p:spPr>
          <a:xfrm>
            <a:off x="7099200" y="4599000"/>
            <a:ext cx="399240" cy="430920"/>
          </a:xfrm>
          <a:custGeom>
            <a:avLst/>
            <a:gdLst/>
            <a:ahLst/>
            <a:rect l="l" t="t" r="r" b="b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2" name="Text Box 35"/>
          <p:cNvSpPr/>
          <p:nvPr/>
        </p:nvSpPr>
        <p:spPr>
          <a:xfrm>
            <a:off x="3121200" y="3541680"/>
            <a:ext cx="2598120" cy="7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c. Cogent, Herndon, VA (5 other sites)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d. U Maryland College Park, MD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h. ARL Aberdeen, MD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j. Verisign, Dulles VA (69 other sites 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73" name="Straight Arrow Connector 2"/>
          <p:cNvSpPr/>
          <p:nvPr/>
        </p:nvSpPr>
        <p:spPr>
          <a:xfrm flipH="1">
            <a:off x="4401360" y="4278240"/>
            <a:ext cx="7200" cy="68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4" name="Text Box 35"/>
          <p:cNvSpPr/>
          <p:nvPr/>
        </p:nvSpPr>
        <p:spPr>
          <a:xfrm>
            <a:off x="3075120" y="5889600"/>
            <a:ext cx="146916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35640" bIns="356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g. US DoD Columbus, OH (5 other sites)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75" name="Straight Arrow Connector 24"/>
          <p:cNvSpPr/>
          <p:nvPr/>
        </p:nvSpPr>
        <p:spPr>
          <a:xfrm flipV="1">
            <a:off x="3809880" y="4944240"/>
            <a:ext cx="480240" cy="94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776" name="Picture 20" descr=""/>
          <p:cNvPicPr/>
          <p:nvPr/>
        </p:nvPicPr>
        <p:blipFill>
          <a:blip r:embed="rId2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777" name="TextBox 21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PlaceHolder 1"/>
          <p:cNvSpPr>
            <a:spLocks noGrp="1"/>
          </p:cNvSpPr>
          <p:nvPr>
            <p:ph type="title"/>
          </p:nvPr>
        </p:nvSpPr>
        <p:spPr>
          <a:xfrm>
            <a:off x="2057400" y="508680"/>
            <a:ext cx="7771680" cy="91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TLD, Authoritative Servers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79" name="PlaceHolder 2"/>
          <p:cNvSpPr>
            <a:spLocks noGrp="1"/>
          </p:cNvSpPr>
          <p:nvPr>
            <p:ph/>
          </p:nvPr>
        </p:nvSpPr>
        <p:spPr>
          <a:xfrm>
            <a:off x="2057400" y="1600200"/>
            <a:ext cx="8159040" cy="464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top-level domain (TLD) servers: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responsible for com, org, net, edu, aero, jobs, museums, and all top-level country domains, e.g.: uk, fr, ca, jp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 Solutions maintains servers for .com TLD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Educause for .edu TLD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authoritative DNS servers: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organization’s own DNS server(s), providing authoritative hostname to IP mappings for organization’s named hosts 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can be maintained by organization or service provider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780" name="Picture 3" descr=""/>
          <p:cNvPicPr/>
          <p:nvPr/>
        </p:nvPicPr>
        <p:blipFill>
          <a:blip r:embed="rId1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781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PlaceHolder 1"/>
          <p:cNvSpPr>
            <a:spLocks noGrp="1"/>
          </p:cNvSpPr>
          <p:nvPr>
            <p:ph type="title"/>
          </p:nvPr>
        </p:nvSpPr>
        <p:spPr>
          <a:xfrm>
            <a:off x="1115640" y="404640"/>
            <a:ext cx="7771680" cy="95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Local DNS Name Server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783" name="PlaceHolder 2"/>
          <p:cNvSpPr>
            <a:spLocks noGrp="1"/>
          </p:cNvSpPr>
          <p:nvPr>
            <p:ph/>
          </p:nvPr>
        </p:nvSpPr>
        <p:spPr>
          <a:xfrm>
            <a:off x="947520" y="16059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does not strictly belong to hierarchy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each ISP (residential ISP, company, university) has one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also called “default name server”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when host makes DNS query, query is sent to its local DNS server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has local cache of recent name-to-address translation pairs (but may be out of date!)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acts as proxy, forwards query into hierarchy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784" name="Picture 3" descr=""/>
          <p:cNvPicPr/>
          <p:nvPr/>
        </p:nvPicPr>
        <p:blipFill>
          <a:blip r:embed="rId1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785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2237040" y="281160"/>
            <a:ext cx="7771680" cy="87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Addressing Processes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2022480" y="1230120"/>
            <a:ext cx="402048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 receive messages, process  must have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identifier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device has unique 32-bit IP address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 Unicode MS"/>
                <a:ea typeface="Arial Unicode MS"/>
              </a:rPr>
              <a:t>Q: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does  IP address of host on which process runs suffice for identifying the process?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6202440" y="1137600"/>
            <a:ext cx="4125240" cy="521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identifier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includes both IP address and port numbers associated with process on host.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example port numbers: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 server: 80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mail server: 25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 send HTTP message to gaia.cs.umass.edu web server: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IP address: 128.119.245.12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port number: 80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more shortly…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2" name="Rectangle 3"/>
          <p:cNvSpPr/>
          <p:nvPr/>
        </p:nvSpPr>
        <p:spPr>
          <a:xfrm>
            <a:off x="1465560" y="4877280"/>
            <a:ext cx="402048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743040" indent="-28584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</a:pP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Gill Sans MT"/>
                <a:ea typeface="ＭＳ Ｐゴシック"/>
              </a:rPr>
              <a:t>A: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no,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many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processes can be running on same host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53" name="Picture 5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454" name="TextBox 6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500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nodeType="clickEffect" fill="hold">
                      <p:stCondLst>
                        <p:cond delay="indefinite"/>
                      </p:stCondLst>
                      <p:childTnLst>
                        <p:par>
                          <p:cTn id="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Text Box 5"/>
          <p:cNvSpPr/>
          <p:nvPr/>
        </p:nvSpPr>
        <p:spPr>
          <a:xfrm>
            <a:off x="5620320" y="4881600"/>
            <a:ext cx="19674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requesting host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cis.poly.edu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87" name="Text Box 6"/>
          <p:cNvSpPr/>
          <p:nvPr/>
        </p:nvSpPr>
        <p:spPr>
          <a:xfrm>
            <a:off x="8113680" y="5775480"/>
            <a:ext cx="206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gaia.cs.umass.edu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88" name="Text Box 17"/>
          <p:cNvSpPr/>
          <p:nvPr/>
        </p:nvSpPr>
        <p:spPr>
          <a:xfrm>
            <a:off x="7315200" y="480960"/>
            <a:ext cx="20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root DNS 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9" name="Line 18"/>
          <p:cNvSpPr/>
          <p:nvPr/>
        </p:nvSpPr>
        <p:spPr>
          <a:xfrm flipV="1">
            <a:off x="6810120" y="2916000"/>
            <a:ext cx="360" cy="131436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0" name="Line 19"/>
          <p:cNvSpPr/>
          <p:nvPr/>
        </p:nvSpPr>
        <p:spPr>
          <a:xfrm flipV="1">
            <a:off x="6924600" y="1220760"/>
            <a:ext cx="914400" cy="97128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1" name="Line 20"/>
          <p:cNvSpPr/>
          <p:nvPr/>
        </p:nvSpPr>
        <p:spPr>
          <a:xfrm flipV="1">
            <a:off x="7210080" y="2382480"/>
            <a:ext cx="1486080" cy="972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2" name="Line 21"/>
          <p:cNvSpPr/>
          <p:nvPr/>
        </p:nvSpPr>
        <p:spPr>
          <a:xfrm flipH="1">
            <a:off x="7210080" y="2554200"/>
            <a:ext cx="1419480" cy="36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3" name="Line 22"/>
          <p:cNvSpPr/>
          <p:nvPr/>
        </p:nvSpPr>
        <p:spPr>
          <a:xfrm flipH="1">
            <a:off x="7134120" y="1449360"/>
            <a:ext cx="733320" cy="76176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4" name="Line 23"/>
          <p:cNvSpPr/>
          <p:nvPr/>
        </p:nvSpPr>
        <p:spPr>
          <a:xfrm>
            <a:off x="7000560" y="2933640"/>
            <a:ext cx="9720" cy="132372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95" name="Group 24"/>
          <p:cNvGrpSpPr/>
          <p:nvPr/>
        </p:nvGrpSpPr>
        <p:grpSpPr>
          <a:xfrm>
            <a:off x="5615280" y="3062160"/>
            <a:ext cx="2075400" cy="607320"/>
            <a:chOff x="5615280" y="3062160"/>
            <a:chExt cx="2075400" cy="607320"/>
          </a:xfrm>
        </p:grpSpPr>
        <p:sp>
          <p:nvSpPr>
            <p:cNvPr id="2796" name="Rectangle 25"/>
            <p:cNvSpPr/>
            <p:nvPr/>
          </p:nvSpPr>
          <p:spPr>
            <a:xfrm>
              <a:off x="5715000" y="3135240"/>
              <a:ext cx="1875600" cy="4755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7" name="Text Box 26"/>
            <p:cNvSpPr/>
            <p:nvPr/>
          </p:nvSpPr>
          <p:spPr>
            <a:xfrm>
              <a:off x="5615280" y="3062160"/>
              <a:ext cx="2075400" cy="60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local DNS server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i="1" lang="en-US" sz="1600" spc="-1" strike="noStrike">
                  <a:solidFill>
                    <a:srgbClr val="000099"/>
                  </a:solidFill>
                  <a:latin typeface="Arial Unicode MS"/>
                  <a:ea typeface="Arial Unicode MS"/>
                </a:rPr>
                <a:t>dns.poly.edu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798" name="Text Box 27"/>
          <p:cNvSpPr/>
          <p:nvPr/>
        </p:nvSpPr>
        <p:spPr>
          <a:xfrm>
            <a:off x="6514560" y="37720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9" name="Text Box 28"/>
          <p:cNvSpPr/>
          <p:nvPr/>
        </p:nvSpPr>
        <p:spPr>
          <a:xfrm>
            <a:off x="7057440" y="14382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0" name="Text Box 29"/>
          <p:cNvSpPr/>
          <p:nvPr/>
        </p:nvSpPr>
        <p:spPr>
          <a:xfrm>
            <a:off x="7495560" y="16765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1" name="Text Box 30"/>
          <p:cNvSpPr/>
          <p:nvPr/>
        </p:nvSpPr>
        <p:spPr>
          <a:xfrm>
            <a:off x="7809840" y="208584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2" name="Text Box 31"/>
          <p:cNvSpPr/>
          <p:nvPr/>
        </p:nvSpPr>
        <p:spPr>
          <a:xfrm>
            <a:off x="7840080" y="25732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3" name="Text Box 32"/>
          <p:cNvSpPr/>
          <p:nvPr/>
        </p:nvSpPr>
        <p:spPr>
          <a:xfrm>
            <a:off x="8436960" y="36133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4" name="Text Box 60"/>
          <p:cNvSpPr/>
          <p:nvPr/>
        </p:nvSpPr>
        <p:spPr>
          <a:xfrm>
            <a:off x="7728480" y="4429080"/>
            <a:ext cx="26942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authoritative DNS server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dns.cs.umass.edu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05" name="Text Box 61"/>
          <p:cNvSpPr/>
          <p:nvPr/>
        </p:nvSpPr>
        <p:spPr>
          <a:xfrm>
            <a:off x="7809840" y="36432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6" name="Text Box 62"/>
          <p:cNvSpPr/>
          <p:nvPr/>
        </p:nvSpPr>
        <p:spPr>
          <a:xfrm>
            <a:off x="7067160" y="37908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7" name="Line 63"/>
          <p:cNvSpPr/>
          <p:nvPr/>
        </p:nvSpPr>
        <p:spPr>
          <a:xfrm>
            <a:off x="7143480" y="2714400"/>
            <a:ext cx="1494000" cy="1314360"/>
          </a:xfrm>
          <a:prstGeom prst="line">
            <a:avLst/>
          </a:prstGeom>
          <a:ln w="254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8" name="Line 64"/>
          <p:cNvSpPr/>
          <p:nvPr/>
        </p:nvSpPr>
        <p:spPr>
          <a:xfrm flipH="1" flipV="1">
            <a:off x="7103880" y="2839680"/>
            <a:ext cx="1494000" cy="1301760"/>
          </a:xfrm>
          <a:prstGeom prst="line">
            <a:avLst/>
          </a:prstGeom>
          <a:ln w="254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9" name="Text Box 65"/>
          <p:cNvSpPr/>
          <p:nvPr/>
        </p:nvSpPr>
        <p:spPr>
          <a:xfrm>
            <a:off x="8075520" y="1852560"/>
            <a:ext cx="20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TLD DNS 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0" name="PlaceHolder 1"/>
          <p:cNvSpPr>
            <a:spLocks noGrp="1"/>
          </p:cNvSpPr>
          <p:nvPr>
            <p:ph type="title"/>
          </p:nvPr>
        </p:nvSpPr>
        <p:spPr>
          <a:xfrm>
            <a:off x="2127240" y="371160"/>
            <a:ext cx="490932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 Name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Resolution Example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11" name="PlaceHolder 2"/>
          <p:cNvSpPr>
            <a:spLocks noGrp="1"/>
          </p:cNvSpPr>
          <p:nvPr>
            <p:ph/>
          </p:nvPr>
        </p:nvSpPr>
        <p:spPr>
          <a:xfrm>
            <a:off x="1955880" y="1725480"/>
            <a:ext cx="356472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host at cis.poly.edu wants IP address for gaia.cs.umass.edu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12" name="Rectangle 69"/>
          <p:cNvSpPr/>
          <p:nvPr/>
        </p:nvSpPr>
        <p:spPr>
          <a:xfrm>
            <a:off x="2106720" y="3094200"/>
            <a:ext cx="3477600" cy="261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iterated query: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contacted server replies with name of server to contact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 don’t know this name, but ask this server”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813" name="Group 86"/>
          <p:cNvGrpSpPr/>
          <p:nvPr/>
        </p:nvGrpSpPr>
        <p:grpSpPr>
          <a:xfrm>
            <a:off x="8750160" y="5091120"/>
            <a:ext cx="924840" cy="794520"/>
            <a:chOff x="8750160" y="5091120"/>
            <a:chExt cx="924840" cy="794520"/>
          </a:xfrm>
        </p:grpSpPr>
        <p:pic>
          <p:nvPicPr>
            <p:cNvPr id="2814" name="Picture 87" descr="desktop_computer_stylized_medium"/>
            <p:cNvPicPr/>
            <p:nvPr/>
          </p:nvPicPr>
          <p:blipFill>
            <a:blip r:embed="rId1"/>
            <a:stretch/>
          </p:blipFill>
          <p:spPr>
            <a:xfrm>
              <a:off x="8750160" y="5091120"/>
              <a:ext cx="924840" cy="794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15" name="Freeform 88"/>
            <p:cNvSpPr/>
            <p:nvPr/>
          </p:nvSpPr>
          <p:spPr>
            <a:xfrm>
              <a:off x="8831520" y="5167440"/>
              <a:ext cx="449280" cy="363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16" name="Group 89"/>
          <p:cNvGrpSpPr/>
          <p:nvPr/>
        </p:nvGrpSpPr>
        <p:grpSpPr>
          <a:xfrm>
            <a:off x="6290280" y="4245120"/>
            <a:ext cx="924840" cy="794520"/>
            <a:chOff x="6290280" y="4245120"/>
            <a:chExt cx="924840" cy="794520"/>
          </a:xfrm>
        </p:grpSpPr>
        <p:pic>
          <p:nvPicPr>
            <p:cNvPr id="2817" name="Picture 90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6290280" y="4245120"/>
              <a:ext cx="924840" cy="794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18" name="Freeform 91"/>
            <p:cNvSpPr/>
            <p:nvPr/>
          </p:nvSpPr>
          <p:spPr>
            <a:xfrm flipH="1">
              <a:off x="6683400" y="4321440"/>
              <a:ext cx="449280" cy="363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19" name="Group 125"/>
          <p:cNvGrpSpPr/>
          <p:nvPr/>
        </p:nvGrpSpPr>
        <p:grpSpPr>
          <a:xfrm>
            <a:off x="8750160" y="3743280"/>
            <a:ext cx="389880" cy="640800"/>
            <a:chOff x="8750160" y="3743280"/>
            <a:chExt cx="389880" cy="640800"/>
          </a:xfrm>
        </p:grpSpPr>
        <p:sp>
          <p:nvSpPr>
            <p:cNvPr id="2820" name="Freeform 126"/>
            <p:cNvSpPr/>
            <p:nvPr/>
          </p:nvSpPr>
          <p:spPr>
            <a:xfrm>
              <a:off x="9059400" y="3744360"/>
              <a:ext cx="76680" cy="611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1" name="Rectangle 127"/>
            <p:cNvSpPr/>
            <p:nvPr/>
          </p:nvSpPr>
          <p:spPr>
            <a:xfrm>
              <a:off x="8767800" y="3743280"/>
              <a:ext cx="286560" cy="610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2" name="Freeform 128"/>
            <p:cNvSpPr/>
            <p:nvPr/>
          </p:nvSpPr>
          <p:spPr>
            <a:xfrm>
              <a:off x="9073800" y="3781080"/>
              <a:ext cx="45720" cy="5655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3" name="Freeform 129"/>
            <p:cNvSpPr/>
            <p:nvPr/>
          </p:nvSpPr>
          <p:spPr>
            <a:xfrm>
              <a:off x="9063720" y="4067640"/>
              <a:ext cx="7128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4" name="Rectangle 130"/>
            <p:cNvSpPr/>
            <p:nvPr/>
          </p:nvSpPr>
          <p:spPr>
            <a:xfrm>
              <a:off x="8769600" y="381492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25" name="Group 131"/>
            <p:cNvGrpSpPr/>
            <p:nvPr/>
          </p:nvGrpSpPr>
          <p:grpSpPr>
            <a:xfrm>
              <a:off x="8916840" y="3806640"/>
              <a:ext cx="158040" cy="38880"/>
              <a:chOff x="8916840" y="3806640"/>
              <a:chExt cx="158040" cy="38880"/>
            </a:xfrm>
          </p:grpSpPr>
          <p:sp>
            <p:nvSpPr>
              <p:cNvPr id="2826" name="AutoShape 132"/>
              <p:cNvSpPr/>
              <p:nvPr/>
            </p:nvSpPr>
            <p:spPr>
              <a:xfrm>
                <a:off x="8916840" y="3806640"/>
                <a:ext cx="15804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7" name="AutoShape 133"/>
              <p:cNvSpPr/>
              <p:nvPr/>
            </p:nvSpPr>
            <p:spPr>
              <a:xfrm>
                <a:off x="8920440" y="381132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28" name="Rectangle 134"/>
            <p:cNvSpPr/>
            <p:nvPr/>
          </p:nvSpPr>
          <p:spPr>
            <a:xfrm>
              <a:off x="8774280" y="3900600"/>
              <a:ext cx="1612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29" name="Group 135"/>
            <p:cNvGrpSpPr/>
            <p:nvPr/>
          </p:nvGrpSpPr>
          <p:grpSpPr>
            <a:xfrm>
              <a:off x="8917200" y="3894120"/>
              <a:ext cx="158040" cy="35640"/>
              <a:chOff x="8917200" y="3894120"/>
              <a:chExt cx="158040" cy="35640"/>
            </a:xfrm>
          </p:grpSpPr>
          <p:sp>
            <p:nvSpPr>
              <p:cNvPr id="2830" name="AutoShape 136"/>
              <p:cNvSpPr/>
              <p:nvPr/>
            </p:nvSpPr>
            <p:spPr>
              <a:xfrm>
                <a:off x="8917200" y="3894120"/>
                <a:ext cx="15804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1" name="AutoShape 137"/>
              <p:cNvSpPr/>
              <p:nvPr/>
            </p:nvSpPr>
            <p:spPr>
              <a:xfrm>
                <a:off x="8920080" y="3898800"/>
                <a:ext cx="15156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32" name="Rectangle 138"/>
            <p:cNvSpPr/>
            <p:nvPr/>
          </p:nvSpPr>
          <p:spPr>
            <a:xfrm>
              <a:off x="8770680" y="399240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3" name="Rectangle 139"/>
            <p:cNvSpPr/>
            <p:nvPr/>
          </p:nvSpPr>
          <p:spPr>
            <a:xfrm>
              <a:off x="8774280" y="4071960"/>
              <a:ext cx="1627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34" name="Group 140"/>
            <p:cNvGrpSpPr/>
            <p:nvPr/>
          </p:nvGrpSpPr>
          <p:grpSpPr>
            <a:xfrm>
              <a:off x="8913960" y="4064040"/>
              <a:ext cx="158040" cy="37440"/>
              <a:chOff x="8913960" y="4064040"/>
              <a:chExt cx="158040" cy="37440"/>
            </a:xfrm>
          </p:grpSpPr>
          <p:sp>
            <p:nvSpPr>
              <p:cNvPr id="2835" name="AutoShape 141"/>
              <p:cNvSpPr/>
              <p:nvPr/>
            </p:nvSpPr>
            <p:spPr>
              <a:xfrm>
                <a:off x="8913960" y="4064040"/>
                <a:ext cx="1580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6" name="AutoShape 142"/>
              <p:cNvSpPr/>
              <p:nvPr/>
            </p:nvSpPr>
            <p:spPr>
              <a:xfrm>
                <a:off x="8916840" y="406872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37" name="Freeform 143"/>
            <p:cNvSpPr/>
            <p:nvPr/>
          </p:nvSpPr>
          <p:spPr>
            <a:xfrm>
              <a:off x="9064800" y="3990960"/>
              <a:ext cx="7128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38" name="Group 144"/>
            <p:cNvGrpSpPr/>
            <p:nvPr/>
          </p:nvGrpSpPr>
          <p:grpSpPr>
            <a:xfrm>
              <a:off x="8913960" y="3983040"/>
              <a:ext cx="159480" cy="37440"/>
              <a:chOff x="8913960" y="3983040"/>
              <a:chExt cx="159480" cy="37440"/>
            </a:xfrm>
          </p:grpSpPr>
          <p:sp>
            <p:nvSpPr>
              <p:cNvPr id="2839" name="AutoShape 145"/>
              <p:cNvSpPr/>
              <p:nvPr/>
            </p:nvSpPr>
            <p:spPr>
              <a:xfrm>
                <a:off x="8913960" y="3983040"/>
                <a:ext cx="15948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0" name="AutoShape 146"/>
              <p:cNvSpPr/>
              <p:nvPr/>
            </p:nvSpPr>
            <p:spPr>
              <a:xfrm>
                <a:off x="8917200" y="3987720"/>
                <a:ext cx="1515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41" name="Rectangle 147"/>
            <p:cNvSpPr/>
            <p:nvPr/>
          </p:nvSpPr>
          <p:spPr>
            <a:xfrm>
              <a:off x="9055080" y="3743280"/>
              <a:ext cx="16920" cy="612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2" name="Freeform 148"/>
            <p:cNvSpPr/>
            <p:nvPr/>
          </p:nvSpPr>
          <p:spPr>
            <a:xfrm>
              <a:off x="9071640" y="3898080"/>
              <a:ext cx="64080" cy="56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3" name="Freeform 149"/>
            <p:cNvSpPr/>
            <p:nvPr/>
          </p:nvSpPr>
          <p:spPr>
            <a:xfrm>
              <a:off x="9072360" y="3810600"/>
              <a:ext cx="66240" cy="633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4" name="Oval 150"/>
            <p:cNvSpPr/>
            <p:nvPr/>
          </p:nvSpPr>
          <p:spPr>
            <a:xfrm>
              <a:off x="9128160" y="4327560"/>
              <a:ext cx="11880" cy="248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5" name="Freeform 151"/>
            <p:cNvSpPr/>
            <p:nvPr/>
          </p:nvSpPr>
          <p:spPr>
            <a:xfrm>
              <a:off x="9068760" y="4328280"/>
              <a:ext cx="6660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6" name="AutoShape 152"/>
            <p:cNvSpPr/>
            <p:nvPr/>
          </p:nvSpPr>
          <p:spPr>
            <a:xfrm>
              <a:off x="8750160" y="4345200"/>
              <a:ext cx="327960" cy="38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7" name="AutoShape 153"/>
            <p:cNvSpPr/>
            <p:nvPr/>
          </p:nvSpPr>
          <p:spPr>
            <a:xfrm>
              <a:off x="8767800" y="4354560"/>
              <a:ext cx="2930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8" name="Oval 154"/>
            <p:cNvSpPr/>
            <p:nvPr/>
          </p:nvSpPr>
          <p:spPr>
            <a:xfrm>
              <a:off x="8796240" y="4265640"/>
              <a:ext cx="4212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9" name="Oval 155"/>
            <p:cNvSpPr/>
            <p:nvPr/>
          </p:nvSpPr>
          <p:spPr>
            <a:xfrm>
              <a:off x="8845560" y="4267080"/>
              <a:ext cx="42120" cy="374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0" name="Oval 156"/>
            <p:cNvSpPr/>
            <p:nvPr/>
          </p:nvSpPr>
          <p:spPr>
            <a:xfrm>
              <a:off x="8893080" y="4265640"/>
              <a:ext cx="4212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1" name="Rectangle 157"/>
            <p:cNvSpPr/>
            <p:nvPr/>
          </p:nvSpPr>
          <p:spPr>
            <a:xfrm>
              <a:off x="9002880" y="4119840"/>
              <a:ext cx="23040" cy="202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52" name="Group 158"/>
          <p:cNvGrpSpPr/>
          <p:nvPr/>
        </p:nvGrpSpPr>
        <p:grpSpPr>
          <a:xfrm>
            <a:off x="6746760" y="2230560"/>
            <a:ext cx="389880" cy="640440"/>
            <a:chOff x="6746760" y="2230560"/>
            <a:chExt cx="389880" cy="640440"/>
          </a:xfrm>
        </p:grpSpPr>
        <p:sp>
          <p:nvSpPr>
            <p:cNvPr id="2853" name="Freeform 159"/>
            <p:cNvSpPr/>
            <p:nvPr/>
          </p:nvSpPr>
          <p:spPr>
            <a:xfrm>
              <a:off x="7056000" y="2231640"/>
              <a:ext cx="76680" cy="611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4" name="Rectangle 160"/>
            <p:cNvSpPr/>
            <p:nvPr/>
          </p:nvSpPr>
          <p:spPr>
            <a:xfrm>
              <a:off x="6764400" y="2230560"/>
              <a:ext cx="286560" cy="610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5" name="Freeform 161"/>
            <p:cNvSpPr/>
            <p:nvPr/>
          </p:nvSpPr>
          <p:spPr>
            <a:xfrm>
              <a:off x="7070400" y="2268360"/>
              <a:ext cx="45720" cy="5655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6" name="Freeform 162"/>
            <p:cNvSpPr/>
            <p:nvPr/>
          </p:nvSpPr>
          <p:spPr>
            <a:xfrm>
              <a:off x="7060320" y="2554560"/>
              <a:ext cx="7128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7" name="Rectangle 163"/>
            <p:cNvSpPr/>
            <p:nvPr/>
          </p:nvSpPr>
          <p:spPr>
            <a:xfrm>
              <a:off x="6766200" y="230184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58" name="Group 164"/>
            <p:cNvGrpSpPr/>
            <p:nvPr/>
          </p:nvGrpSpPr>
          <p:grpSpPr>
            <a:xfrm>
              <a:off x="6913440" y="2293920"/>
              <a:ext cx="158040" cy="38880"/>
              <a:chOff x="6913440" y="2293920"/>
              <a:chExt cx="158040" cy="38880"/>
            </a:xfrm>
          </p:grpSpPr>
          <p:sp>
            <p:nvSpPr>
              <p:cNvPr id="2859" name="AutoShape 165"/>
              <p:cNvSpPr/>
              <p:nvPr/>
            </p:nvSpPr>
            <p:spPr>
              <a:xfrm>
                <a:off x="6913440" y="2293920"/>
                <a:ext cx="15804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0" name="AutoShape 166"/>
              <p:cNvSpPr/>
              <p:nvPr/>
            </p:nvSpPr>
            <p:spPr>
              <a:xfrm>
                <a:off x="6916680" y="229860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61" name="Rectangle 167"/>
            <p:cNvSpPr/>
            <p:nvPr/>
          </p:nvSpPr>
          <p:spPr>
            <a:xfrm>
              <a:off x="6770880" y="2387520"/>
              <a:ext cx="1612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62" name="Group 168"/>
            <p:cNvGrpSpPr/>
            <p:nvPr/>
          </p:nvGrpSpPr>
          <p:grpSpPr>
            <a:xfrm>
              <a:off x="6913800" y="2381040"/>
              <a:ext cx="158040" cy="35640"/>
              <a:chOff x="6913800" y="2381040"/>
              <a:chExt cx="158040" cy="35640"/>
            </a:xfrm>
          </p:grpSpPr>
          <p:sp>
            <p:nvSpPr>
              <p:cNvPr id="2863" name="AutoShape 169"/>
              <p:cNvSpPr/>
              <p:nvPr/>
            </p:nvSpPr>
            <p:spPr>
              <a:xfrm>
                <a:off x="6913800" y="2381040"/>
                <a:ext cx="15804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4" name="AutoShape 170"/>
              <p:cNvSpPr/>
              <p:nvPr/>
            </p:nvSpPr>
            <p:spPr>
              <a:xfrm>
                <a:off x="6916680" y="2386080"/>
                <a:ext cx="15156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65" name="Rectangle 171"/>
            <p:cNvSpPr/>
            <p:nvPr/>
          </p:nvSpPr>
          <p:spPr>
            <a:xfrm>
              <a:off x="6767280" y="247968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6" name="Rectangle 172"/>
            <p:cNvSpPr/>
            <p:nvPr/>
          </p:nvSpPr>
          <p:spPr>
            <a:xfrm>
              <a:off x="6770880" y="2559240"/>
              <a:ext cx="1627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67" name="Group 173"/>
            <p:cNvGrpSpPr/>
            <p:nvPr/>
          </p:nvGrpSpPr>
          <p:grpSpPr>
            <a:xfrm>
              <a:off x="6910200" y="2550960"/>
              <a:ext cx="158040" cy="37440"/>
              <a:chOff x="6910200" y="2550960"/>
              <a:chExt cx="158040" cy="37440"/>
            </a:xfrm>
          </p:grpSpPr>
          <p:sp>
            <p:nvSpPr>
              <p:cNvPr id="2868" name="AutoShape 174"/>
              <p:cNvSpPr/>
              <p:nvPr/>
            </p:nvSpPr>
            <p:spPr>
              <a:xfrm>
                <a:off x="6910200" y="2550960"/>
                <a:ext cx="1580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9" name="AutoShape 175"/>
              <p:cNvSpPr/>
              <p:nvPr/>
            </p:nvSpPr>
            <p:spPr>
              <a:xfrm>
                <a:off x="6913440" y="255564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70" name="Freeform 176"/>
            <p:cNvSpPr/>
            <p:nvPr/>
          </p:nvSpPr>
          <p:spPr>
            <a:xfrm>
              <a:off x="7061400" y="2477880"/>
              <a:ext cx="7128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71" name="Group 177"/>
            <p:cNvGrpSpPr/>
            <p:nvPr/>
          </p:nvGrpSpPr>
          <p:grpSpPr>
            <a:xfrm>
              <a:off x="6910200" y="2470320"/>
              <a:ext cx="159480" cy="37440"/>
              <a:chOff x="6910200" y="2470320"/>
              <a:chExt cx="159480" cy="37440"/>
            </a:xfrm>
          </p:grpSpPr>
          <p:sp>
            <p:nvSpPr>
              <p:cNvPr id="2872" name="AutoShape 178"/>
              <p:cNvSpPr/>
              <p:nvPr/>
            </p:nvSpPr>
            <p:spPr>
              <a:xfrm>
                <a:off x="6910200" y="2470320"/>
                <a:ext cx="15948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3" name="AutoShape 179"/>
              <p:cNvSpPr/>
              <p:nvPr/>
            </p:nvSpPr>
            <p:spPr>
              <a:xfrm>
                <a:off x="6913800" y="2475000"/>
                <a:ext cx="1515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74" name="Rectangle 180"/>
            <p:cNvSpPr/>
            <p:nvPr/>
          </p:nvSpPr>
          <p:spPr>
            <a:xfrm>
              <a:off x="7051680" y="2230560"/>
              <a:ext cx="16920" cy="612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5" name="Freeform 181"/>
            <p:cNvSpPr/>
            <p:nvPr/>
          </p:nvSpPr>
          <p:spPr>
            <a:xfrm>
              <a:off x="7068240" y="2385000"/>
              <a:ext cx="64080" cy="56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6" name="Freeform 182"/>
            <p:cNvSpPr/>
            <p:nvPr/>
          </p:nvSpPr>
          <p:spPr>
            <a:xfrm>
              <a:off x="7068960" y="2297520"/>
              <a:ext cx="66240" cy="633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7" name="Oval 183"/>
            <p:cNvSpPr/>
            <p:nvPr/>
          </p:nvSpPr>
          <p:spPr>
            <a:xfrm>
              <a:off x="7124760" y="2814480"/>
              <a:ext cx="11880" cy="248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8" name="Freeform 184"/>
            <p:cNvSpPr/>
            <p:nvPr/>
          </p:nvSpPr>
          <p:spPr>
            <a:xfrm>
              <a:off x="7065360" y="2815200"/>
              <a:ext cx="6660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9" name="AutoShape 185"/>
            <p:cNvSpPr/>
            <p:nvPr/>
          </p:nvSpPr>
          <p:spPr>
            <a:xfrm>
              <a:off x="6746760" y="2832120"/>
              <a:ext cx="327960" cy="38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0" name="AutoShape 186"/>
            <p:cNvSpPr/>
            <p:nvPr/>
          </p:nvSpPr>
          <p:spPr>
            <a:xfrm>
              <a:off x="6764400" y="2841480"/>
              <a:ext cx="2930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1" name="Oval 187"/>
            <p:cNvSpPr/>
            <p:nvPr/>
          </p:nvSpPr>
          <p:spPr>
            <a:xfrm>
              <a:off x="6792840" y="2752560"/>
              <a:ext cx="4212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2" name="Oval 188"/>
            <p:cNvSpPr/>
            <p:nvPr/>
          </p:nvSpPr>
          <p:spPr>
            <a:xfrm>
              <a:off x="6842160" y="2754360"/>
              <a:ext cx="42120" cy="374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3" name="Oval 189"/>
            <p:cNvSpPr/>
            <p:nvPr/>
          </p:nvSpPr>
          <p:spPr>
            <a:xfrm>
              <a:off x="6889680" y="2752560"/>
              <a:ext cx="4212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4" name="Rectangle 190"/>
            <p:cNvSpPr/>
            <p:nvPr/>
          </p:nvSpPr>
          <p:spPr>
            <a:xfrm>
              <a:off x="6999120" y="2606760"/>
              <a:ext cx="23040" cy="202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85" name="Group 224"/>
          <p:cNvGrpSpPr/>
          <p:nvPr/>
        </p:nvGrpSpPr>
        <p:grpSpPr>
          <a:xfrm>
            <a:off x="7900920" y="968400"/>
            <a:ext cx="389880" cy="640440"/>
            <a:chOff x="7900920" y="968400"/>
            <a:chExt cx="389880" cy="640440"/>
          </a:xfrm>
        </p:grpSpPr>
        <p:sp>
          <p:nvSpPr>
            <p:cNvPr id="2886" name="Freeform 225"/>
            <p:cNvSpPr/>
            <p:nvPr/>
          </p:nvSpPr>
          <p:spPr>
            <a:xfrm>
              <a:off x="8210160" y="969480"/>
              <a:ext cx="76680" cy="611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7" name="Rectangle 226"/>
            <p:cNvSpPr/>
            <p:nvPr/>
          </p:nvSpPr>
          <p:spPr>
            <a:xfrm>
              <a:off x="7918560" y="968400"/>
              <a:ext cx="286560" cy="610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8" name="Freeform 227"/>
            <p:cNvSpPr/>
            <p:nvPr/>
          </p:nvSpPr>
          <p:spPr>
            <a:xfrm>
              <a:off x="8224560" y="1006200"/>
              <a:ext cx="45720" cy="5655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9" name="Freeform 228"/>
            <p:cNvSpPr/>
            <p:nvPr/>
          </p:nvSpPr>
          <p:spPr>
            <a:xfrm>
              <a:off x="8214480" y="1292400"/>
              <a:ext cx="7128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0" name="Rectangle 229"/>
            <p:cNvSpPr/>
            <p:nvPr/>
          </p:nvSpPr>
          <p:spPr>
            <a:xfrm>
              <a:off x="7920000" y="103968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91" name="Group 230"/>
            <p:cNvGrpSpPr/>
            <p:nvPr/>
          </p:nvGrpSpPr>
          <p:grpSpPr>
            <a:xfrm>
              <a:off x="8067600" y="1031760"/>
              <a:ext cx="158040" cy="38880"/>
              <a:chOff x="8067600" y="1031760"/>
              <a:chExt cx="158040" cy="38880"/>
            </a:xfrm>
          </p:grpSpPr>
          <p:sp>
            <p:nvSpPr>
              <p:cNvPr id="2892" name="AutoShape 231"/>
              <p:cNvSpPr/>
              <p:nvPr/>
            </p:nvSpPr>
            <p:spPr>
              <a:xfrm>
                <a:off x="8067600" y="1031760"/>
                <a:ext cx="15804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3" name="AutoShape 232"/>
              <p:cNvSpPr/>
              <p:nvPr/>
            </p:nvSpPr>
            <p:spPr>
              <a:xfrm>
                <a:off x="8070840" y="103644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94" name="Rectangle 233"/>
            <p:cNvSpPr/>
            <p:nvPr/>
          </p:nvSpPr>
          <p:spPr>
            <a:xfrm>
              <a:off x="7924680" y="1125360"/>
              <a:ext cx="1612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95" name="Group 234"/>
            <p:cNvGrpSpPr/>
            <p:nvPr/>
          </p:nvGrpSpPr>
          <p:grpSpPr>
            <a:xfrm>
              <a:off x="8067600" y="1119240"/>
              <a:ext cx="158040" cy="35640"/>
              <a:chOff x="8067600" y="1119240"/>
              <a:chExt cx="158040" cy="35640"/>
            </a:xfrm>
          </p:grpSpPr>
          <p:sp>
            <p:nvSpPr>
              <p:cNvPr id="2896" name="AutoShape 235"/>
              <p:cNvSpPr/>
              <p:nvPr/>
            </p:nvSpPr>
            <p:spPr>
              <a:xfrm>
                <a:off x="8067600" y="1119240"/>
                <a:ext cx="15804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7" name="AutoShape 236"/>
              <p:cNvSpPr/>
              <p:nvPr/>
            </p:nvSpPr>
            <p:spPr>
              <a:xfrm>
                <a:off x="8070840" y="1123920"/>
                <a:ext cx="15156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98" name="Rectangle 237"/>
            <p:cNvSpPr/>
            <p:nvPr/>
          </p:nvSpPr>
          <p:spPr>
            <a:xfrm>
              <a:off x="7921440" y="121752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9" name="Rectangle 238"/>
            <p:cNvSpPr/>
            <p:nvPr/>
          </p:nvSpPr>
          <p:spPr>
            <a:xfrm>
              <a:off x="7924680" y="1297080"/>
              <a:ext cx="1627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00" name="Group 239"/>
            <p:cNvGrpSpPr/>
            <p:nvPr/>
          </p:nvGrpSpPr>
          <p:grpSpPr>
            <a:xfrm>
              <a:off x="8064360" y="1289160"/>
              <a:ext cx="158040" cy="37440"/>
              <a:chOff x="8064360" y="1289160"/>
              <a:chExt cx="158040" cy="37440"/>
            </a:xfrm>
          </p:grpSpPr>
          <p:sp>
            <p:nvSpPr>
              <p:cNvPr id="2901" name="AutoShape 240"/>
              <p:cNvSpPr/>
              <p:nvPr/>
            </p:nvSpPr>
            <p:spPr>
              <a:xfrm>
                <a:off x="8064360" y="1289160"/>
                <a:ext cx="1580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2" name="AutoShape 241"/>
              <p:cNvSpPr/>
              <p:nvPr/>
            </p:nvSpPr>
            <p:spPr>
              <a:xfrm>
                <a:off x="8067600" y="129384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03" name="Freeform 242"/>
            <p:cNvSpPr/>
            <p:nvPr/>
          </p:nvSpPr>
          <p:spPr>
            <a:xfrm>
              <a:off x="8215560" y="1216080"/>
              <a:ext cx="7128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04" name="Group 243"/>
            <p:cNvGrpSpPr/>
            <p:nvPr/>
          </p:nvGrpSpPr>
          <p:grpSpPr>
            <a:xfrm>
              <a:off x="8064360" y="1208160"/>
              <a:ext cx="159480" cy="37440"/>
              <a:chOff x="8064360" y="1208160"/>
              <a:chExt cx="159480" cy="37440"/>
            </a:xfrm>
          </p:grpSpPr>
          <p:sp>
            <p:nvSpPr>
              <p:cNvPr id="2905" name="AutoShape 244"/>
              <p:cNvSpPr/>
              <p:nvPr/>
            </p:nvSpPr>
            <p:spPr>
              <a:xfrm>
                <a:off x="8064360" y="1208160"/>
                <a:ext cx="15948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6" name="AutoShape 245"/>
              <p:cNvSpPr/>
              <p:nvPr/>
            </p:nvSpPr>
            <p:spPr>
              <a:xfrm>
                <a:off x="8067600" y="1212840"/>
                <a:ext cx="1515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07" name="Rectangle 246"/>
            <p:cNvSpPr/>
            <p:nvPr/>
          </p:nvSpPr>
          <p:spPr>
            <a:xfrm>
              <a:off x="8205840" y="968400"/>
              <a:ext cx="16920" cy="612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8" name="Freeform 247"/>
            <p:cNvSpPr/>
            <p:nvPr/>
          </p:nvSpPr>
          <p:spPr>
            <a:xfrm>
              <a:off x="8222040" y="1123200"/>
              <a:ext cx="64080" cy="56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9" name="Freeform 248"/>
            <p:cNvSpPr/>
            <p:nvPr/>
          </p:nvSpPr>
          <p:spPr>
            <a:xfrm>
              <a:off x="8223120" y="1035720"/>
              <a:ext cx="66240" cy="633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0" name="Oval 249"/>
            <p:cNvSpPr/>
            <p:nvPr/>
          </p:nvSpPr>
          <p:spPr>
            <a:xfrm>
              <a:off x="8278920" y="1552320"/>
              <a:ext cx="11880" cy="248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1" name="Freeform 250"/>
            <p:cNvSpPr/>
            <p:nvPr/>
          </p:nvSpPr>
          <p:spPr>
            <a:xfrm>
              <a:off x="8219520" y="1553400"/>
              <a:ext cx="6660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2" name="AutoShape 251"/>
            <p:cNvSpPr/>
            <p:nvPr/>
          </p:nvSpPr>
          <p:spPr>
            <a:xfrm>
              <a:off x="7900920" y="1569960"/>
              <a:ext cx="327960" cy="38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3" name="AutoShape 252"/>
            <p:cNvSpPr/>
            <p:nvPr/>
          </p:nvSpPr>
          <p:spPr>
            <a:xfrm>
              <a:off x="7918560" y="1579320"/>
              <a:ext cx="2930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4" name="Oval 253"/>
            <p:cNvSpPr/>
            <p:nvPr/>
          </p:nvSpPr>
          <p:spPr>
            <a:xfrm>
              <a:off x="7947000" y="1490760"/>
              <a:ext cx="4212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5" name="Oval 254"/>
            <p:cNvSpPr/>
            <p:nvPr/>
          </p:nvSpPr>
          <p:spPr>
            <a:xfrm>
              <a:off x="7996320" y="1492200"/>
              <a:ext cx="42120" cy="374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6" name="Oval 255"/>
            <p:cNvSpPr/>
            <p:nvPr/>
          </p:nvSpPr>
          <p:spPr>
            <a:xfrm>
              <a:off x="8043840" y="1490760"/>
              <a:ext cx="4212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7" name="Rectangle 256"/>
            <p:cNvSpPr/>
            <p:nvPr/>
          </p:nvSpPr>
          <p:spPr>
            <a:xfrm>
              <a:off x="8153280" y="1344600"/>
              <a:ext cx="23040" cy="202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18" name="Group 257"/>
          <p:cNvGrpSpPr/>
          <p:nvPr/>
        </p:nvGrpSpPr>
        <p:grpSpPr>
          <a:xfrm>
            <a:off x="8717040" y="2220840"/>
            <a:ext cx="389880" cy="640800"/>
            <a:chOff x="8717040" y="2220840"/>
            <a:chExt cx="389880" cy="640800"/>
          </a:xfrm>
        </p:grpSpPr>
        <p:sp>
          <p:nvSpPr>
            <p:cNvPr id="2919" name="Freeform 258"/>
            <p:cNvSpPr/>
            <p:nvPr/>
          </p:nvSpPr>
          <p:spPr>
            <a:xfrm>
              <a:off x="9025920" y="2221920"/>
              <a:ext cx="76680" cy="611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0" name="Rectangle 259"/>
            <p:cNvSpPr/>
            <p:nvPr/>
          </p:nvSpPr>
          <p:spPr>
            <a:xfrm>
              <a:off x="8734680" y="2220840"/>
              <a:ext cx="286560" cy="610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1" name="Freeform 260"/>
            <p:cNvSpPr/>
            <p:nvPr/>
          </p:nvSpPr>
          <p:spPr>
            <a:xfrm>
              <a:off x="9040680" y="2258640"/>
              <a:ext cx="45720" cy="5655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2" name="Freeform 261"/>
            <p:cNvSpPr/>
            <p:nvPr/>
          </p:nvSpPr>
          <p:spPr>
            <a:xfrm>
              <a:off x="9030600" y="2545200"/>
              <a:ext cx="7128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3" name="Rectangle 262"/>
            <p:cNvSpPr/>
            <p:nvPr/>
          </p:nvSpPr>
          <p:spPr>
            <a:xfrm>
              <a:off x="8736120" y="229248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24" name="Group 263"/>
            <p:cNvGrpSpPr/>
            <p:nvPr/>
          </p:nvGrpSpPr>
          <p:grpSpPr>
            <a:xfrm>
              <a:off x="8883720" y="2284200"/>
              <a:ext cx="158040" cy="38880"/>
              <a:chOff x="8883720" y="2284200"/>
              <a:chExt cx="158040" cy="38880"/>
            </a:xfrm>
          </p:grpSpPr>
          <p:sp>
            <p:nvSpPr>
              <p:cNvPr id="2925" name="AutoShape 264"/>
              <p:cNvSpPr/>
              <p:nvPr/>
            </p:nvSpPr>
            <p:spPr>
              <a:xfrm>
                <a:off x="8883720" y="2284200"/>
                <a:ext cx="15804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6" name="AutoShape 265"/>
              <p:cNvSpPr/>
              <p:nvPr/>
            </p:nvSpPr>
            <p:spPr>
              <a:xfrm>
                <a:off x="8886600" y="228924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27" name="Rectangle 266"/>
            <p:cNvSpPr/>
            <p:nvPr/>
          </p:nvSpPr>
          <p:spPr>
            <a:xfrm>
              <a:off x="8740800" y="2378160"/>
              <a:ext cx="1612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28" name="Group 267"/>
            <p:cNvGrpSpPr/>
            <p:nvPr/>
          </p:nvGrpSpPr>
          <p:grpSpPr>
            <a:xfrm>
              <a:off x="8883720" y="2371680"/>
              <a:ext cx="158040" cy="35640"/>
              <a:chOff x="8883720" y="2371680"/>
              <a:chExt cx="158040" cy="35640"/>
            </a:xfrm>
          </p:grpSpPr>
          <p:sp>
            <p:nvSpPr>
              <p:cNvPr id="2929" name="AutoShape 268"/>
              <p:cNvSpPr/>
              <p:nvPr/>
            </p:nvSpPr>
            <p:spPr>
              <a:xfrm>
                <a:off x="8883720" y="2371680"/>
                <a:ext cx="15804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0" name="AutoShape 269"/>
              <p:cNvSpPr/>
              <p:nvPr/>
            </p:nvSpPr>
            <p:spPr>
              <a:xfrm>
                <a:off x="8886960" y="2376360"/>
                <a:ext cx="15156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31" name="Rectangle 270"/>
            <p:cNvSpPr/>
            <p:nvPr/>
          </p:nvSpPr>
          <p:spPr>
            <a:xfrm>
              <a:off x="8737560" y="246996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2" name="Rectangle 271"/>
            <p:cNvSpPr/>
            <p:nvPr/>
          </p:nvSpPr>
          <p:spPr>
            <a:xfrm>
              <a:off x="8740800" y="2549520"/>
              <a:ext cx="1627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33" name="Group 272"/>
            <p:cNvGrpSpPr/>
            <p:nvPr/>
          </p:nvGrpSpPr>
          <p:grpSpPr>
            <a:xfrm>
              <a:off x="8880480" y="2541600"/>
              <a:ext cx="158040" cy="37440"/>
              <a:chOff x="8880480" y="2541600"/>
              <a:chExt cx="158040" cy="37440"/>
            </a:xfrm>
          </p:grpSpPr>
          <p:sp>
            <p:nvSpPr>
              <p:cNvPr id="2934" name="AutoShape 273"/>
              <p:cNvSpPr/>
              <p:nvPr/>
            </p:nvSpPr>
            <p:spPr>
              <a:xfrm>
                <a:off x="8880480" y="2541600"/>
                <a:ext cx="1580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5" name="AutoShape 274"/>
              <p:cNvSpPr/>
              <p:nvPr/>
            </p:nvSpPr>
            <p:spPr>
              <a:xfrm>
                <a:off x="8883720" y="254628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36" name="Freeform 275"/>
            <p:cNvSpPr/>
            <p:nvPr/>
          </p:nvSpPr>
          <p:spPr>
            <a:xfrm>
              <a:off x="9031680" y="2468520"/>
              <a:ext cx="7128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37" name="Group 276"/>
            <p:cNvGrpSpPr/>
            <p:nvPr/>
          </p:nvGrpSpPr>
          <p:grpSpPr>
            <a:xfrm>
              <a:off x="8880480" y="2460600"/>
              <a:ext cx="159480" cy="37440"/>
              <a:chOff x="8880480" y="2460600"/>
              <a:chExt cx="159480" cy="37440"/>
            </a:xfrm>
          </p:grpSpPr>
          <p:sp>
            <p:nvSpPr>
              <p:cNvPr id="2938" name="AutoShape 277"/>
              <p:cNvSpPr/>
              <p:nvPr/>
            </p:nvSpPr>
            <p:spPr>
              <a:xfrm>
                <a:off x="8880480" y="2460600"/>
                <a:ext cx="15948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9" name="AutoShape 278"/>
              <p:cNvSpPr/>
              <p:nvPr/>
            </p:nvSpPr>
            <p:spPr>
              <a:xfrm>
                <a:off x="8883720" y="2465280"/>
                <a:ext cx="1515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40" name="Rectangle 279"/>
            <p:cNvSpPr/>
            <p:nvPr/>
          </p:nvSpPr>
          <p:spPr>
            <a:xfrm>
              <a:off x="9021600" y="2220840"/>
              <a:ext cx="16920" cy="612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1" name="Freeform 280"/>
            <p:cNvSpPr/>
            <p:nvPr/>
          </p:nvSpPr>
          <p:spPr>
            <a:xfrm>
              <a:off x="9038160" y="2375640"/>
              <a:ext cx="64080" cy="56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2" name="Freeform 281"/>
            <p:cNvSpPr/>
            <p:nvPr/>
          </p:nvSpPr>
          <p:spPr>
            <a:xfrm>
              <a:off x="9038880" y="2288160"/>
              <a:ext cx="66240" cy="633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3" name="Oval 282"/>
            <p:cNvSpPr/>
            <p:nvPr/>
          </p:nvSpPr>
          <p:spPr>
            <a:xfrm>
              <a:off x="9095040" y="2805120"/>
              <a:ext cx="11880" cy="248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4" name="Freeform 283"/>
            <p:cNvSpPr/>
            <p:nvPr/>
          </p:nvSpPr>
          <p:spPr>
            <a:xfrm>
              <a:off x="9035280" y="2805840"/>
              <a:ext cx="6660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5" name="AutoShape 284"/>
            <p:cNvSpPr/>
            <p:nvPr/>
          </p:nvSpPr>
          <p:spPr>
            <a:xfrm>
              <a:off x="8717040" y="2822760"/>
              <a:ext cx="327960" cy="38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6" name="AutoShape 285"/>
            <p:cNvSpPr/>
            <p:nvPr/>
          </p:nvSpPr>
          <p:spPr>
            <a:xfrm>
              <a:off x="8734680" y="2832120"/>
              <a:ext cx="2930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7" name="Oval 286"/>
            <p:cNvSpPr/>
            <p:nvPr/>
          </p:nvSpPr>
          <p:spPr>
            <a:xfrm>
              <a:off x="8763120" y="2743200"/>
              <a:ext cx="4212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8" name="Oval 287"/>
            <p:cNvSpPr/>
            <p:nvPr/>
          </p:nvSpPr>
          <p:spPr>
            <a:xfrm>
              <a:off x="8812440" y="2744640"/>
              <a:ext cx="42120" cy="374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9" name="Oval 288"/>
            <p:cNvSpPr/>
            <p:nvPr/>
          </p:nvSpPr>
          <p:spPr>
            <a:xfrm>
              <a:off x="8859600" y="2743200"/>
              <a:ext cx="4212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0" name="Rectangle 289"/>
            <p:cNvSpPr/>
            <p:nvPr/>
          </p:nvSpPr>
          <p:spPr>
            <a:xfrm>
              <a:off x="8969400" y="2597400"/>
              <a:ext cx="23040" cy="202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951" name="Picture 166" descr=""/>
          <p:cNvPicPr/>
          <p:nvPr/>
        </p:nvPicPr>
        <p:blipFill>
          <a:blip r:embed="rId3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2952" name="TextBox 167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6" dur="indefinite" restart="never" nodeType="tmRoot">
          <p:childTnLst>
            <p:seq>
              <p:cTn id="277" dur="indefinite" nodeType="mainSeq">
                <p:childTnLst>
                  <p:par>
                    <p:cTn id="278" nodeType="clickEffect" fill="hold">
                      <p:stCondLst>
                        <p:cond delay="indefinite"/>
                      </p:stCondLst>
                      <p:childTnLst>
                        <p:par>
                          <p:cTn id="2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nodeType="clickEffect" fill="hold">
                      <p:stCondLst>
                        <p:cond delay="indefinite"/>
                      </p:stCondLst>
                      <p:childTnLst>
                        <p:par>
                          <p:cTn id="2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nodeType="clickEffect" fill="hold">
                      <p:stCondLst>
                        <p:cond delay="indefinite"/>
                      </p:stCondLst>
                      <p:childTnLst>
                        <p:par>
                          <p:cTn id="2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nodeType="clickEffect" fill="hold">
                      <p:stCondLst>
                        <p:cond delay="indefinite"/>
                      </p:stCondLst>
                      <p:childTnLst>
                        <p:par>
                          <p:cTn id="2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nodeType="clickEffect" fill="hold">
                      <p:stCondLst>
                        <p:cond delay="indefinite"/>
                      </p:stCondLst>
                      <p:childTnLst>
                        <p:par>
                          <p:cTn id="3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nodeType="clickEffect" fill="hold">
                      <p:stCondLst>
                        <p:cond delay="indefinite"/>
                      </p:stCondLst>
                      <p:childTnLst>
                        <p:par>
                          <p:cTn id="30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nodeType="clickEffect" fill="hold">
                      <p:stCondLst>
                        <p:cond delay="indefinite"/>
                      </p:stCondLst>
                      <p:childTnLst>
                        <p:par>
                          <p:cTn id="3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nodeType="clickEffect" fill="hold">
                      <p:stCondLst>
                        <p:cond delay="indefinite"/>
                      </p:stCondLst>
                      <p:childTnLst>
                        <p:par>
                          <p:cTn id="3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Text Box 24"/>
          <p:cNvSpPr/>
          <p:nvPr/>
        </p:nvSpPr>
        <p:spPr>
          <a:xfrm>
            <a:off x="8979840" y="325764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4" name="Text Box 25"/>
          <p:cNvSpPr/>
          <p:nvPr/>
        </p:nvSpPr>
        <p:spPr>
          <a:xfrm>
            <a:off x="8522640" y="33336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5" name="Text Box 26"/>
          <p:cNvSpPr/>
          <p:nvPr/>
        </p:nvSpPr>
        <p:spPr>
          <a:xfrm>
            <a:off x="8241840" y="181764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6" name="Line 60"/>
          <p:cNvSpPr/>
          <p:nvPr/>
        </p:nvSpPr>
        <p:spPr>
          <a:xfrm>
            <a:off x="8964360" y="2941560"/>
            <a:ext cx="360" cy="67464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7" name="Line 61"/>
          <p:cNvSpPr/>
          <p:nvPr/>
        </p:nvSpPr>
        <p:spPr>
          <a:xfrm flipV="1">
            <a:off x="8843760" y="2952720"/>
            <a:ext cx="360" cy="71892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8" name="Line 62"/>
          <p:cNvSpPr/>
          <p:nvPr/>
        </p:nvSpPr>
        <p:spPr>
          <a:xfrm flipH="1" flipV="1">
            <a:off x="8323200" y="1541160"/>
            <a:ext cx="458640" cy="56700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9" name="Text Box 63"/>
          <p:cNvSpPr/>
          <p:nvPr/>
        </p:nvSpPr>
        <p:spPr>
          <a:xfrm>
            <a:off x="8660880" y="13906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0" name="Rectangle 67"/>
          <p:cNvSpPr/>
          <p:nvPr/>
        </p:nvSpPr>
        <p:spPr>
          <a:xfrm>
            <a:off x="1992240" y="1687680"/>
            <a:ext cx="3161520" cy="23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recursive query: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puts burden of name resolution on contacted name server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heavy load at upper levels of hierarchy?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61" name="Text Box 5"/>
          <p:cNvSpPr/>
          <p:nvPr/>
        </p:nvSpPr>
        <p:spPr>
          <a:xfrm>
            <a:off x="5620320" y="4881600"/>
            <a:ext cx="19674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requesting host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cis.poly.edu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62" name="Text Box 6"/>
          <p:cNvSpPr/>
          <p:nvPr/>
        </p:nvSpPr>
        <p:spPr>
          <a:xfrm>
            <a:off x="8113680" y="5775480"/>
            <a:ext cx="2064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gaia.cs.umass.edu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63" name="Text Box 17"/>
          <p:cNvSpPr/>
          <p:nvPr/>
        </p:nvSpPr>
        <p:spPr>
          <a:xfrm>
            <a:off x="7315200" y="480960"/>
            <a:ext cx="20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root DNS 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4" name="Line 18"/>
          <p:cNvSpPr/>
          <p:nvPr/>
        </p:nvSpPr>
        <p:spPr>
          <a:xfrm flipV="1">
            <a:off x="6810120" y="2916000"/>
            <a:ext cx="360" cy="131436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5" name="Line 19"/>
          <p:cNvSpPr/>
          <p:nvPr/>
        </p:nvSpPr>
        <p:spPr>
          <a:xfrm flipV="1">
            <a:off x="6914880" y="1220760"/>
            <a:ext cx="914400" cy="97128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6" name="Line 22"/>
          <p:cNvSpPr/>
          <p:nvPr/>
        </p:nvSpPr>
        <p:spPr>
          <a:xfrm flipH="1">
            <a:off x="7143480" y="1449360"/>
            <a:ext cx="733680" cy="76176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7" name="Line 23"/>
          <p:cNvSpPr/>
          <p:nvPr/>
        </p:nvSpPr>
        <p:spPr>
          <a:xfrm>
            <a:off x="7000560" y="2944800"/>
            <a:ext cx="9720" cy="1323720"/>
          </a:xfrm>
          <a:prstGeom prst="line">
            <a:avLst/>
          </a:prstGeom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68" name="Group 24"/>
          <p:cNvGrpSpPr/>
          <p:nvPr/>
        </p:nvGrpSpPr>
        <p:grpSpPr>
          <a:xfrm>
            <a:off x="5615280" y="3062160"/>
            <a:ext cx="2075400" cy="607320"/>
            <a:chOff x="5615280" y="3062160"/>
            <a:chExt cx="2075400" cy="607320"/>
          </a:xfrm>
        </p:grpSpPr>
        <p:sp>
          <p:nvSpPr>
            <p:cNvPr id="2969" name="Rectangle 25"/>
            <p:cNvSpPr/>
            <p:nvPr/>
          </p:nvSpPr>
          <p:spPr>
            <a:xfrm>
              <a:off x="5715000" y="3135240"/>
              <a:ext cx="1875600" cy="4755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0" name="Text Box 26"/>
            <p:cNvSpPr/>
            <p:nvPr/>
          </p:nvSpPr>
          <p:spPr>
            <a:xfrm>
              <a:off x="5615280" y="3062160"/>
              <a:ext cx="2075400" cy="607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local DNS server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i="1" lang="en-US" sz="1600" spc="-1" strike="noStrike">
                  <a:solidFill>
                    <a:srgbClr val="000099"/>
                  </a:solidFill>
                  <a:latin typeface="Arial Unicode MS"/>
                  <a:ea typeface="Arial Unicode MS"/>
                </a:rPr>
                <a:t>dns.poly.edu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971" name="Text Box 27"/>
          <p:cNvSpPr/>
          <p:nvPr/>
        </p:nvSpPr>
        <p:spPr>
          <a:xfrm>
            <a:off x="6514560" y="37720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2" name="Text Box 28"/>
          <p:cNvSpPr/>
          <p:nvPr/>
        </p:nvSpPr>
        <p:spPr>
          <a:xfrm>
            <a:off x="7057440" y="14382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3" name="Text Box 29"/>
          <p:cNvSpPr/>
          <p:nvPr/>
        </p:nvSpPr>
        <p:spPr>
          <a:xfrm>
            <a:off x="7495560" y="16765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4" name="Text Box 60"/>
          <p:cNvSpPr/>
          <p:nvPr/>
        </p:nvSpPr>
        <p:spPr>
          <a:xfrm>
            <a:off x="7728480" y="4429080"/>
            <a:ext cx="26942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authoritative DNS server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dns.cs.umass.edu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75" name="Text Box 62"/>
          <p:cNvSpPr/>
          <p:nvPr/>
        </p:nvSpPr>
        <p:spPr>
          <a:xfrm>
            <a:off x="7067160" y="378144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 Unicode MS"/>
                <a:ea typeface="Arial Unicode M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6" name="Line 62"/>
          <p:cNvSpPr/>
          <p:nvPr/>
        </p:nvSpPr>
        <p:spPr>
          <a:xfrm flipH="1" flipV="1">
            <a:off x="8377200" y="1333440"/>
            <a:ext cx="599760" cy="741240"/>
          </a:xfrm>
          <a:prstGeom prst="line">
            <a:avLst/>
          </a:prstGeom>
          <a:ln w="28575">
            <a:solidFill>
              <a:srgbClr val="cc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7" name="Rectangle 66"/>
          <p:cNvSpPr/>
          <p:nvPr/>
        </p:nvSpPr>
        <p:spPr>
          <a:xfrm>
            <a:off x="2097000" y="423000"/>
            <a:ext cx="49093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 Name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Resolution Example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78" name="Text Box 65"/>
          <p:cNvSpPr/>
          <p:nvPr/>
        </p:nvSpPr>
        <p:spPr>
          <a:xfrm>
            <a:off x="9124920" y="2287440"/>
            <a:ext cx="132480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TLD DNS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979" name="Group 140"/>
          <p:cNvGrpSpPr/>
          <p:nvPr/>
        </p:nvGrpSpPr>
        <p:grpSpPr>
          <a:xfrm>
            <a:off x="8750160" y="5091120"/>
            <a:ext cx="924840" cy="794520"/>
            <a:chOff x="8750160" y="5091120"/>
            <a:chExt cx="924840" cy="794520"/>
          </a:xfrm>
        </p:grpSpPr>
        <p:pic>
          <p:nvPicPr>
            <p:cNvPr id="2980" name="Picture 141" descr="desktop_computer_stylized_medium"/>
            <p:cNvPicPr/>
            <p:nvPr/>
          </p:nvPicPr>
          <p:blipFill>
            <a:blip r:embed="rId1"/>
            <a:stretch/>
          </p:blipFill>
          <p:spPr>
            <a:xfrm>
              <a:off x="8750160" y="5091120"/>
              <a:ext cx="924840" cy="794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81" name="Freeform 142"/>
            <p:cNvSpPr/>
            <p:nvPr/>
          </p:nvSpPr>
          <p:spPr>
            <a:xfrm>
              <a:off x="8831520" y="5167440"/>
              <a:ext cx="449280" cy="363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82" name="Group 143"/>
          <p:cNvGrpSpPr/>
          <p:nvPr/>
        </p:nvGrpSpPr>
        <p:grpSpPr>
          <a:xfrm>
            <a:off x="6290280" y="4245120"/>
            <a:ext cx="924840" cy="794520"/>
            <a:chOff x="6290280" y="4245120"/>
            <a:chExt cx="924840" cy="794520"/>
          </a:xfrm>
        </p:grpSpPr>
        <p:pic>
          <p:nvPicPr>
            <p:cNvPr id="2983" name="Picture 144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6290280" y="4245120"/>
              <a:ext cx="924840" cy="794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84" name="Freeform 145"/>
            <p:cNvSpPr/>
            <p:nvPr/>
          </p:nvSpPr>
          <p:spPr>
            <a:xfrm flipH="1">
              <a:off x="6683400" y="4321440"/>
              <a:ext cx="449280" cy="363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85" name="Group 146"/>
          <p:cNvGrpSpPr/>
          <p:nvPr/>
        </p:nvGrpSpPr>
        <p:grpSpPr>
          <a:xfrm>
            <a:off x="8750160" y="3743280"/>
            <a:ext cx="389880" cy="640800"/>
            <a:chOff x="8750160" y="3743280"/>
            <a:chExt cx="389880" cy="640800"/>
          </a:xfrm>
        </p:grpSpPr>
        <p:sp>
          <p:nvSpPr>
            <p:cNvPr id="2986" name="Freeform 147"/>
            <p:cNvSpPr/>
            <p:nvPr/>
          </p:nvSpPr>
          <p:spPr>
            <a:xfrm>
              <a:off x="9059400" y="3744360"/>
              <a:ext cx="76680" cy="611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7" name="Rectangle 148"/>
            <p:cNvSpPr/>
            <p:nvPr/>
          </p:nvSpPr>
          <p:spPr>
            <a:xfrm>
              <a:off x="8767800" y="3743280"/>
              <a:ext cx="286560" cy="610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8" name="Freeform 149"/>
            <p:cNvSpPr/>
            <p:nvPr/>
          </p:nvSpPr>
          <p:spPr>
            <a:xfrm>
              <a:off x="9073800" y="3781080"/>
              <a:ext cx="45720" cy="5655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9" name="Freeform 150"/>
            <p:cNvSpPr/>
            <p:nvPr/>
          </p:nvSpPr>
          <p:spPr>
            <a:xfrm>
              <a:off x="9063720" y="4067640"/>
              <a:ext cx="7128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0" name="Rectangle 151"/>
            <p:cNvSpPr/>
            <p:nvPr/>
          </p:nvSpPr>
          <p:spPr>
            <a:xfrm>
              <a:off x="8769600" y="381492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91" name="Group 152"/>
            <p:cNvGrpSpPr/>
            <p:nvPr/>
          </p:nvGrpSpPr>
          <p:grpSpPr>
            <a:xfrm>
              <a:off x="8916840" y="3806640"/>
              <a:ext cx="158040" cy="38880"/>
              <a:chOff x="8916840" y="3806640"/>
              <a:chExt cx="158040" cy="38880"/>
            </a:xfrm>
          </p:grpSpPr>
          <p:sp>
            <p:nvSpPr>
              <p:cNvPr id="2992" name="AutoShape 153"/>
              <p:cNvSpPr/>
              <p:nvPr/>
            </p:nvSpPr>
            <p:spPr>
              <a:xfrm>
                <a:off x="8916840" y="3806640"/>
                <a:ext cx="15804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3" name="AutoShape 154"/>
              <p:cNvSpPr/>
              <p:nvPr/>
            </p:nvSpPr>
            <p:spPr>
              <a:xfrm>
                <a:off x="8920440" y="381132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94" name="Rectangle 155"/>
            <p:cNvSpPr/>
            <p:nvPr/>
          </p:nvSpPr>
          <p:spPr>
            <a:xfrm>
              <a:off x="8774280" y="3900600"/>
              <a:ext cx="1612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95" name="Group 156"/>
            <p:cNvGrpSpPr/>
            <p:nvPr/>
          </p:nvGrpSpPr>
          <p:grpSpPr>
            <a:xfrm>
              <a:off x="8917200" y="3894120"/>
              <a:ext cx="158040" cy="35640"/>
              <a:chOff x="8917200" y="3894120"/>
              <a:chExt cx="158040" cy="35640"/>
            </a:xfrm>
          </p:grpSpPr>
          <p:sp>
            <p:nvSpPr>
              <p:cNvPr id="2996" name="AutoShape 157"/>
              <p:cNvSpPr/>
              <p:nvPr/>
            </p:nvSpPr>
            <p:spPr>
              <a:xfrm>
                <a:off x="8917200" y="3894120"/>
                <a:ext cx="15804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7" name="AutoShape 158"/>
              <p:cNvSpPr/>
              <p:nvPr/>
            </p:nvSpPr>
            <p:spPr>
              <a:xfrm>
                <a:off x="8920080" y="3898800"/>
                <a:ext cx="15156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98" name="Rectangle 159"/>
            <p:cNvSpPr/>
            <p:nvPr/>
          </p:nvSpPr>
          <p:spPr>
            <a:xfrm>
              <a:off x="8770680" y="399240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9" name="Rectangle 160"/>
            <p:cNvSpPr/>
            <p:nvPr/>
          </p:nvSpPr>
          <p:spPr>
            <a:xfrm>
              <a:off x="8774280" y="4071960"/>
              <a:ext cx="1627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00" name="Group 161"/>
            <p:cNvGrpSpPr/>
            <p:nvPr/>
          </p:nvGrpSpPr>
          <p:grpSpPr>
            <a:xfrm>
              <a:off x="8913960" y="4064040"/>
              <a:ext cx="158040" cy="37440"/>
              <a:chOff x="8913960" y="4064040"/>
              <a:chExt cx="158040" cy="37440"/>
            </a:xfrm>
          </p:grpSpPr>
          <p:sp>
            <p:nvSpPr>
              <p:cNvPr id="3001" name="AutoShape 162"/>
              <p:cNvSpPr/>
              <p:nvPr/>
            </p:nvSpPr>
            <p:spPr>
              <a:xfrm>
                <a:off x="8913960" y="4064040"/>
                <a:ext cx="1580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2" name="AutoShape 163"/>
              <p:cNvSpPr/>
              <p:nvPr/>
            </p:nvSpPr>
            <p:spPr>
              <a:xfrm>
                <a:off x="8916840" y="406872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03" name="Freeform 164"/>
            <p:cNvSpPr/>
            <p:nvPr/>
          </p:nvSpPr>
          <p:spPr>
            <a:xfrm>
              <a:off x="9064800" y="3990960"/>
              <a:ext cx="7128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04" name="Group 165"/>
            <p:cNvGrpSpPr/>
            <p:nvPr/>
          </p:nvGrpSpPr>
          <p:grpSpPr>
            <a:xfrm>
              <a:off x="8913960" y="3983040"/>
              <a:ext cx="159480" cy="37440"/>
              <a:chOff x="8913960" y="3983040"/>
              <a:chExt cx="159480" cy="37440"/>
            </a:xfrm>
          </p:grpSpPr>
          <p:sp>
            <p:nvSpPr>
              <p:cNvPr id="3005" name="AutoShape 166"/>
              <p:cNvSpPr/>
              <p:nvPr/>
            </p:nvSpPr>
            <p:spPr>
              <a:xfrm>
                <a:off x="8913960" y="3983040"/>
                <a:ext cx="15948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6" name="AutoShape 167"/>
              <p:cNvSpPr/>
              <p:nvPr/>
            </p:nvSpPr>
            <p:spPr>
              <a:xfrm>
                <a:off x="8917200" y="3987720"/>
                <a:ext cx="1515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07" name="Rectangle 168"/>
            <p:cNvSpPr/>
            <p:nvPr/>
          </p:nvSpPr>
          <p:spPr>
            <a:xfrm>
              <a:off x="9055080" y="3743280"/>
              <a:ext cx="16920" cy="612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8" name="Freeform 169"/>
            <p:cNvSpPr/>
            <p:nvPr/>
          </p:nvSpPr>
          <p:spPr>
            <a:xfrm>
              <a:off x="9071640" y="3898080"/>
              <a:ext cx="64080" cy="56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9" name="Freeform 170"/>
            <p:cNvSpPr/>
            <p:nvPr/>
          </p:nvSpPr>
          <p:spPr>
            <a:xfrm>
              <a:off x="9072360" y="3810600"/>
              <a:ext cx="66240" cy="633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0" name="Oval 171"/>
            <p:cNvSpPr/>
            <p:nvPr/>
          </p:nvSpPr>
          <p:spPr>
            <a:xfrm>
              <a:off x="9128160" y="4327560"/>
              <a:ext cx="11880" cy="248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1" name="Freeform 172"/>
            <p:cNvSpPr/>
            <p:nvPr/>
          </p:nvSpPr>
          <p:spPr>
            <a:xfrm>
              <a:off x="9068760" y="4328280"/>
              <a:ext cx="6660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2" name="AutoShape 173"/>
            <p:cNvSpPr/>
            <p:nvPr/>
          </p:nvSpPr>
          <p:spPr>
            <a:xfrm>
              <a:off x="8750160" y="4345200"/>
              <a:ext cx="327960" cy="38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3" name="AutoShape 174"/>
            <p:cNvSpPr/>
            <p:nvPr/>
          </p:nvSpPr>
          <p:spPr>
            <a:xfrm>
              <a:off x="8767800" y="4354560"/>
              <a:ext cx="2930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4" name="Oval 175"/>
            <p:cNvSpPr/>
            <p:nvPr/>
          </p:nvSpPr>
          <p:spPr>
            <a:xfrm>
              <a:off x="8796240" y="4265640"/>
              <a:ext cx="4212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5" name="Oval 176"/>
            <p:cNvSpPr/>
            <p:nvPr/>
          </p:nvSpPr>
          <p:spPr>
            <a:xfrm>
              <a:off x="8845560" y="4267080"/>
              <a:ext cx="42120" cy="374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6" name="Oval 177"/>
            <p:cNvSpPr/>
            <p:nvPr/>
          </p:nvSpPr>
          <p:spPr>
            <a:xfrm>
              <a:off x="8893080" y="4265640"/>
              <a:ext cx="4212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7" name="Rectangle 178"/>
            <p:cNvSpPr/>
            <p:nvPr/>
          </p:nvSpPr>
          <p:spPr>
            <a:xfrm>
              <a:off x="9002880" y="4119840"/>
              <a:ext cx="23040" cy="202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18" name="Group 212"/>
          <p:cNvGrpSpPr/>
          <p:nvPr/>
        </p:nvGrpSpPr>
        <p:grpSpPr>
          <a:xfrm>
            <a:off x="6746760" y="2230560"/>
            <a:ext cx="389880" cy="640440"/>
            <a:chOff x="6746760" y="2230560"/>
            <a:chExt cx="389880" cy="640440"/>
          </a:xfrm>
        </p:grpSpPr>
        <p:sp>
          <p:nvSpPr>
            <p:cNvPr id="3019" name="Freeform 213"/>
            <p:cNvSpPr/>
            <p:nvPr/>
          </p:nvSpPr>
          <p:spPr>
            <a:xfrm>
              <a:off x="7056000" y="2231640"/>
              <a:ext cx="76680" cy="611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0" name="Rectangle 214"/>
            <p:cNvSpPr/>
            <p:nvPr/>
          </p:nvSpPr>
          <p:spPr>
            <a:xfrm>
              <a:off x="6764400" y="2230560"/>
              <a:ext cx="286560" cy="610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1" name="Freeform 215"/>
            <p:cNvSpPr/>
            <p:nvPr/>
          </p:nvSpPr>
          <p:spPr>
            <a:xfrm>
              <a:off x="7070400" y="2268360"/>
              <a:ext cx="45720" cy="5655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2" name="Freeform 216"/>
            <p:cNvSpPr/>
            <p:nvPr/>
          </p:nvSpPr>
          <p:spPr>
            <a:xfrm>
              <a:off x="7060320" y="2554560"/>
              <a:ext cx="7128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3" name="Rectangle 217"/>
            <p:cNvSpPr/>
            <p:nvPr/>
          </p:nvSpPr>
          <p:spPr>
            <a:xfrm>
              <a:off x="6766200" y="230184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24" name="Group 218"/>
            <p:cNvGrpSpPr/>
            <p:nvPr/>
          </p:nvGrpSpPr>
          <p:grpSpPr>
            <a:xfrm>
              <a:off x="6913440" y="2293920"/>
              <a:ext cx="158040" cy="38880"/>
              <a:chOff x="6913440" y="2293920"/>
              <a:chExt cx="158040" cy="38880"/>
            </a:xfrm>
          </p:grpSpPr>
          <p:sp>
            <p:nvSpPr>
              <p:cNvPr id="3025" name="AutoShape 219"/>
              <p:cNvSpPr/>
              <p:nvPr/>
            </p:nvSpPr>
            <p:spPr>
              <a:xfrm>
                <a:off x="6913440" y="2293920"/>
                <a:ext cx="15804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6" name="AutoShape 220"/>
              <p:cNvSpPr/>
              <p:nvPr/>
            </p:nvSpPr>
            <p:spPr>
              <a:xfrm>
                <a:off x="6916680" y="229860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27" name="Rectangle 221"/>
            <p:cNvSpPr/>
            <p:nvPr/>
          </p:nvSpPr>
          <p:spPr>
            <a:xfrm>
              <a:off x="6770880" y="2387520"/>
              <a:ext cx="1612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28" name="Group 222"/>
            <p:cNvGrpSpPr/>
            <p:nvPr/>
          </p:nvGrpSpPr>
          <p:grpSpPr>
            <a:xfrm>
              <a:off x="6913800" y="2381040"/>
              <a:ext cx="158040" cy="35640"/>
              <a:chOff x="6913800" y="2381040"/>
              <a:chExt cx="158040" cy="35640"/>
            </a:xfrm>
          </p:grpSpPr>
          <p:sp>
            <p:nvSpPr>
              <p:cNvPr id="3029" name="AutoShape 223"/>
              <p:cNvSpPr/>
              <p:nvPr/>
            </p:nvSpPr>
            <p:spPr>
              <a:xfrm>
                <a:off x="6913800" y="2381040"/>
                <a:ext cx="15804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0" name="AutoShape 224"/>
              <p:cNvSpPr/>
              <p:nvPr/>
            </p:nvSpPr>
            <p:spPr>
              <a:xfrm>
                <a:off x="6916680" y="2386080"/>
                <a:ext cx="15156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31" name="Rectangle 225"/>
            <p:cNvSpPr/>
            <p:nvPr/>
          </p:nvSpPr>
          <p:spPr>
            <a:xfrm>
              <a:off x="6767280" y="247968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2" name="Rectangle 226"/>
            <p:cNvSpPr/>
            <p:nvPr/>
          </p:nvSpPr>
          <p:spPr>
            <a:xfrm>
              <a:off x="6770880" y="2559240"/>
              <a:ext cx="1627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33" name="Group 227"/>
            <p:cNvGrpSpPr/>
            <p:nvPr/>
          </p:nvGrpSpPr>
          <p:grpSpPr>
            <a:xfrm>
              <a:off x="6910200" y="2550960"/>
              <a:ext cx="158040" cy="37440"/>
              <a:chOff x="6910200" y="2550960"/>
              <a:chExt cx="158040" cy="37440"/>
            </a:xfrm>
          </p:grpSpPr>
          <p:sp>
            <p:nvSpPr>
              <p:cNvPr id="3034" name="AutoShape 228"/>
              <p:cNvSpPr/>
              <p:nvPr/>
            </p:nvSpPr>
            <p:spPr>
              <a:xfrm>
                <a:off x="6910200" y="2550960"/>
                <a:ext cx="1580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5" name="AutoShape 229"/>
              <p:cNvSpPr/>
              <p:nvPr/>
            </p:nvSpPr>
            <p:spPr>
              <a:xfrm>
                <a:off x="6913440" y="255564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36" name="Freeform 230"/>
            <p:cNvSpPr/>
            <p:nvPr/>
          </p:nvSpPr>
          <p:spPr>
            <a:xfrm>
              <a:off x="7061400" y="2477880"/>
              <a:ext cx="7128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37" name="Group 231"/>
            <p:cNvGrpSpPr/>
            <p:nvPr/>
          </p:nvGrpSpPr>
          <p:grpSpPr>
            <a:xfrm>
              <a:off x="6910200" y="2470320"/>
              <a:ext cx="159480" cy="37440"/>
              <a:chOff x="6910200" y="2470320"/>
              <a:chExt cx="159480" cy="37440"/>
            </a:xfrm>
          </p:grpSpPr>
          <p:sp>
            <p:nvSpPr>
              <p:cNvPr id="3038" name="AutoShape 232"/>
              <p:cNvSpPr/>
              <p:nvPr/>
            </p:nvSpPr>
            <p:spPr>
              <a:xfrm>
                <a:off x="6910200" y="2470320"/>
                <a:ext cx="15948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9" name="AutoShape 233"/>
              <p:cNvSpPr/>
              <p:nvPr/>
            </p:nvSpPr>
            <p:spPr>
              <a:xfrm>
                <a:off x="6913800" y="2475000"/>
                <a:ext cx="1515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40" name="Rectangle 234"/>
            <p:cNvSpPr/>
            <p:nvPr/>
          </p:nvSpPr>
          <p:spPr>
            <a:xfrm>
              <a:off x="7051680" y="2230560"/>
              <a:ext cx="16920" cy="612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1" name="Freeform 235"/>
            <p:cNvSpPr/>
            <p:nvPr/>
          </p:nvSpPr>
          <p:spPr>
            <a:xfrm>
              <a:off x="7068240" y="2385000"/>
              <a:ext cx="64080" cy="56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2" name="Freeform 236"/>
            <p:cNvSpPr/>
            <p:nvPr/>
          </p:nvSpPr>
          <p:spPr>
            <a:xfrm>
              <a:off x="7068960" y="2297520"/>
              <a:ext cx="66240" cy="633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3" name="Oval 237"/>
            <p:cNvSpPr/>
            <p:nvPr/>
          </p:nvSpPr>
          <p:spPr>
            <a:xfrm>
              <a:off x="7124760" y="2814480"/>
              <a:ext cx="11880" cy="248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4" name="Freeform 238"/>
            <p:cNvSpPr/>
            <p:nvPr/>
          </p:nvSpPr>
          <p:spPr>
            <a:xfrm>
              <a:off x="7065360" y="2815200"/>
              <a:ext cx="6660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5" name="AutoShape 239"/>
            <p:cNvSpPr/>
            <p:nvPr/>
          </p:nvSpPr>
          <p:spPr>
            <a:xfrm>
              <a:off x="6746760" y="2832120"/>
              <a:ext cx="327960" cy="38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6" name="AutoShape 240"/>
            <p:cNvSpPr/>
            <p:nvPr/>
          </p:nvSpPr>
          <p:spPr>
            <a:xfrm>
              <a:off x="6764400" y="2841480"/>
              <a:ext cx="2930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7" name="Oval 241"/>
            <p:cNvSpPr/>
            <p:nvPr/>
          </p:nvSpPr>
          <p:spPr>
            <a:xfrm>
              <a:off x="6792840" y="2752560"/>
              <a:ext cx="4212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8" name="Oval 242"/>
            <p:cNvSpPr/>
            <p:nvPr/>
          </p:nvSpPr>
          <p:spPr>
            <a:xfrm>
              <a:off x="6842160" y="2754360"/>
              <a:ext cx="42120" cy="374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9" name="Oval 243"/>
            <p:cNvSpPr/>
            <p:nvPr/>
          </p:nvSpPr>
          <p:spPr>
            <a:xfrm>
              <a:off x="6889680" y="2752560"/>
              <a:ext cx="4212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0" name="Rectangle 244"/>
            <p:cNvSpPr/>
            <p:nvPr/>
          </p:nvSpPr>
          <p:spPr>
            <a:xfrm>
              <a:off x="6999120" y="2606760"/>
              <a:ext cx="23040" cy="202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51" name="Group 245"/>
          <p:cNvGrpSpPr/>
          <p:nvPr/>
        </p:nvGrpSpPr>
        <p:grpSpPr>
          <a:xfrm>
            <a:off x="7900920" y="968400"/>
            <a:ext cx="389880" cy="640440"/>
            <a:chOff x="7900920" y="968400"/>
            <a:chExt cx="389880" cy="640440"/>
          </a:xfrm>
        </p:grpSpPr>
        <p:sp>
          <p:nvSpPr>
            <p:cNvPr id="3052" name="Freeform 246"/>
            <p:cNvSpPr/>
            <p:nvPr/>
          </p:nvSpPr>
          <p:spPr>
            <a:xfrm>
              <a:off x="8210160" y="969480"/>
              <a:ext cx="76680" cy="611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3" name="Rectangle 247"/>
            <p:cNvSpPr/>
            <p:nvPr/>
          </p:nvSpPr>
          <p:spPr>
            <a:xfrm>
              <a:off x="7918560" y="968400"/>
              <a:ext cx="286560" cy="610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4" name="Freeform 248"/>
            <p:cNvSpPr/>
            <p:nvPr/>
          </p:nvSpPr>
          <p:spPr>
            <a:xfrm>
              <a:off x="8224560" y="1006200"/>
              <a:ext cx="45720" cy="5655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5" name="Freeform 249"/>
            <p:cNvSpPr/>
            <p:nvPr/>
          </p:nvSpPr>
          <p:spPr>
            <a:xfrm>
              <a:off x="8214480" y="1292400"/>
              <a:ext cx="7128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6" name="Rectangle 250"/>
            <p:cNvSpPr/>
            <p:nvPr/>
          </p:nvSpPr>
          <p:spPr>
            <a:xfrm>
              <a:off x="7920000" y="103968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57" name="Group 251"/>
            <p:cNvGrpSpPr/>
            <p:nvPr/>
          </p:nvGrpSpPr>
          <p:grpSpPr>
            <a:xfrm>
              <a:off x="8067600" y="1031760"/>
              <a:ext cx="158040" cy="38880"/>
              <a:chOff x="8067600" y="1031760"/>
              <a:chExt cx="158040" cy="38880"/>
            </a:xfrm>
          </p:grpSpPr>
          <p:sp>
            <p:nvSpPr>
              <p:cNvPr id="3058" name="AutoShape 252"/>
              <p:cNvSpPr/>
              <p:nvPr/>
            </p:nvSpPr>
            <p:spPr>
              <a:xfrm>
                <a:off x="8067600" y="1031760"/>
                <a:ext cx="15804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9" name="AutoShape 253"/>
              <p:cNvSpPr/>
              <p:nvPr/>
            </p:nvSpPr>
            <p:spPr>
              <a:xfrm>
                <a:off x="8070840" y="103644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60" name="Rectangle 254"/>
            <p:cNvSpPr/>
            <p:nvPr/>
          </p:nvSpPr>
          <p:spPr>
            <a:xfrm>
              <a:off x="7924680" y="1125360"/>
              <a:ext cx="1612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61" name="Group 255"/>
            <p:cNvGrpSpPr/>
            <p:nvPr/>
          </p:nvGrpSpPr>
          <p:grpSpPr>
            <a:xfrm>
              <a:off x="8067600" y="1119240"/>
              <a:ext cx="158040" cy="35640"/>
              <a:chOff x="8067600" y="1119240"/>
              <a:chExt cx="158040" cy="35640"/>
            </a:xfrm>
          </p:grpSpPr>
          <p:sp>
            <p:nvSpPr>
              <p:cNvPr id="3062" name="AutoShape 256"/>
              <p:cNvSpPr/>
              <p:nvPr/>
            </p:nvSpPr>
            <p:spPr>
              <a:xfrm>
                <a:off x="8067600" y="1119240"/>
                <a:ext cx="15804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3" name="AutoShape 257"/>
              <p:cNvSpPr/>
              <p:nvPr/>
            </p:nvSpPr>
            <p:spPr>
              <a:xfrm>
                <a:off x="8070840" y="1123920"/>
                <a:ext cx="15156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64" name="Rectangle 258"/>
            <p:cNvSpPr/>
            <p:nvPr/>
          </p:nvSpPr>
          <p:spPr>
            <a:xfrm>
              <a:off x="7921440" y="121752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5" name="Rectangle 259"/>
            <p:cNvSpPr/>
            <p:nvPr/>
          </p:nvSpPr>
          <p:spPr>
            <a:xfrm>
              <a:off x="7924680" y="1297080"/>
              <a:ext cx="1627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66" name="Group 260"/>
            <p:cNvGrpSpPr/>
            <p:nvPr/>
          </p:nvGrpSpPr>
          <p:grpSpPr>
            <a:xfrm>
              <a:off x="8064360" y="1289160"/>
              <a:ext cx="158040" cy="37440"/>
              <a:chOff x="8064360" y="1289160"/>
              <a:chExt cx="158040" cy="37440"/>
            </a:xfrm>
          </p:grpSpPr>
          <p:sp>
            <p:nvSpPr>
              <p:cNvPr id="3067" name="AutoShape 261"/>
              <p:cNvSpPr/>
              <p:nvPr/>
            </p:nvSpPr>
            <p:spPr>
              <a:xfrm>
                <a:off x="8064360" y="1289160"/>
                <a:ext cx="1580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8" name="AutoShape 262"/>
              <p:cNvSpPr/>
              <p:nvPr/>
            </p:nvSpPr>
            <p:spPr>
              <a:xfrm>
                <a:off x="8067600" y="129384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69" name="Freeform 263"/>
            <p:cNvSpPr/>
            <p:nvPr/>
          </p:nvSpPr>
          <p:spPr>
            <a:xfrm>
              <a:off x="8215560" y="1216080"/>
              <a:ext cx="7128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70" name="Group 264"/>
            <p:cNvGrpSpPr/>
            <p:nvPr/>
          </p:nvGrpSpPr>
          <p:grpSpPr>
            <a:xfrm>
              <a:off x="8064360" y="1208160"/>
              <a:ext cx="159480" cy="37440"/>
              <a:chOff x="8064360" y="1208160"/>
              <a:chExt cx="159480" cy="37440"/>
            </a:xfrm>
          </p:grpSpPr>
          <p:sp>
            <p:nvSpPr>
              <p:cNvPr id="3071" name="AutoShape 265"/>
              <p:cNvSpPr/>
              <p:nvPr/>
            </p:nvSpPr>
            <p:spPr>
              <a:xfrm>
                <a:off x="8064360" y="1208160"/>
                <a:ext cx="15948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2" name="AutoShape 266"/>
              <p:cNvSpPr/>
              <p:nvPr/>
            </p:nvSpPr>
            <p:spPr>
              <a:xfrm>
                <a:off x="8067600" y="1212840"/>
                <a:ext cx="1515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73" name="Rectangle 267"/>
            <p:cNvSpPr/>
            <p:nvPr/>
          </p:nvSpPr>
          <p:spPr>
            <a:xfrm>
              <a:off x="8205840" y="968400"/>
              <a:ext cx="16920" cy="612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4" name="Freeform 268"/>
            <p:cNvSpPr/>
            <p:nvPr/>
          </p:nvSpPr>
          <p:spPr>
            <a:xfrm>
              <a:off x="8222040" y="1123200"/>
              <a:ext cx="64080" cy="56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5" name="Freeform 269"/>
            <p:cNvSpPr/>
            <p:nvPr/>
          </p:nvSpPr>
          <p:spPr>
            <a:xfrm>
              <a:off x="8223120" y="1035720"/>
              <a:ext cx="66240" cy="633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6" name="Oval 270"/>
            <p:cNvSpPr/>
            <p:nvPr/>
          </p:nvSpPr>
          <p:spPr>
            <a:xfrm>
              <a:off x="8278920" y="1552320"/>
              <a:ext cx="11880" cy="248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7" name="Freeform 271"/>
            <p:cNvSpPr/>
            <p:nvPr/>
          </p:nvSpPr>
          <p:spPr>
            <a:xfrm>
              <a:off x="8219520" y="1553400"/>
              <a:ext cx="6660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8" name="AutoShape 272"/>
            <p:cNvSpPr/>
            <p:nvPr/>
          </p:nvSpPr>
          <p:spPr>
            <a:xfrm>
              <a:off x="7900920" y="1569960"/>
              <a:ext cx="327960" cy="38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9" name="AutoShape 273"/>
            <p:cNvSpPr/>
            <p:nvPr/>
          </p:nvSpPr>
          <p:spPr>
            <a:xfrm>
              <a:off x="7918560" y="1579320"/>
              <a:ext cx="2930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0" name="Oval 274"/>
            <p:cNvSpPr/>
            <p:nvPr/>
          </p:nvSpPr>
          <p:spPr>
            <a:xfrm>
              <a:off x="7947000" y="1490760"/>
              <a:ext cx="4212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1" name="Oval 275"/>
            <p:cNvSpPr/>
            <p:nvPr/>
          </p:nvSpPr>
          <p:spPr>
            <a:xfrm>
              <a:off x="7996320" y="1492200"/>
              <a:ext cx="42120" cy="374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2" name="Oval 276"/>
            <p:cNvSpPr/>
            <p:nvPr/>
          </p:nvSpPr>
          <p:spPr>
            <a:xfrm>
              <a:off x="8043840" y="1490760"/>
              <a:ext cx="4212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3" name="Rectangle 277"/>
            <p:cNvSpPr/>
            <p:nvPr/>
          </p:nvSpPr>
          <p:spPr>
            <a:xfrm>
              <a:off x="8153280" y="1344600"/>
              <a:ext cx="23040" cy="202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84" name="Group 311"/>
          <p:cNvGrpSpPr/>
          <p:nvPr/>
        </p:nvGrpSpPr>
        <p:grpSpPr>
          <a:xfrm>
            <a:off x="8717040" y="2220840"/>
            <a:ext cx="389880" cy="640800"/>
            <a:chOff x="8717040" y="2220840"/>
            <a:chExt cx="389880" cy="640800"/>
          </a:xfrm>
        </p:grpSpPr>
        <p:sp>
          <p:nvSpPr>
            <p:cNvPr id="3085" name="Freeform 312"/>
            <p:cNvSpPr/>
            <p:nvPr/>
          </p:nvSpPr>
          <p:spPr>
            <a:xfrm>
              <a:off x="9025920" y="2221920"/>
              <a:ext cx="76680" cy="611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6" name="Rectangle 313"/>
            <p:cNvSpPr/>
            <p:nvPr/>
          </p:nvSpPr>
          <p:spPr>
            <a:xfrm>
              <a:off x="8734680" y="2220840"/>
              <a:ext cx="286560" cy="610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7" name="Freeform 314"/>
            <p:cNvSpPr/>
            <p:nvPr/>
          </p:nvSpPr>
          <p:spPr>
            <a:xfrm>
              <a:off x="9040680" y="2258640"/>
              <a:ext cx="45720" cy="56556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8" name="Freeform 315"/>
            <p:cNvSpPr/>
            <p:nvPr/>
          </p:nvSpPr>
          <p:spPr>
            <a:xfrm>
              <a:off x="9030600" y="2545200"/>
              <a:ext cx="71280" cy="50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9" name="Rectangle 316"/>
            <p:cNvSpPr/>
            <p:nvPr/>
          </p:nvSpPr>
          <p:spPr>
            <a:xfrm>
              <a:off x="8736120" y="229248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90" name="Group 317"/>
            <p:cNvGrpSpPr/>
            <p:nvPr/>
          </p:nvGrpSpPr>
          <p:grpSpPr>
            <a:xfrm>
              <a:off x="8883720" y="2284200"/>
              <a:ext cx="158040" cy="38880"/>
              <a:chOff x="8883720" y="2284200"/>
              <a:chExt cx="158040" cy="38880"/>
            </a:xfrm>
          </p:grpSpPr>
          <p:sp>
            <p:nvSpPr>
              <p:cNvPr id="3091" name="AutoShape 318"/>
              <p:cNvSpPr/>
              <p:nvPr/>
            </p:nvSpPr>
            <p:spPr>
              <a:xfrm>
                <a:off x="8883720" y="2284200"/>
                <a:ext cx="15804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2" name="AutoShape 319"/>
              <p:cNvSpPr/>
              <p:nvPr/>
            </p:nvSpPr>
            <p:spPr>
              <a:xfrm>
                <a:off x="8886600" y="228924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93" name="Rectangle 320"/>
            <p:cNvSpPr/>
            <p:nvPr/>
          </p:nvSpPr>
          <p:spPr>
            <a:xfrm>
              <a:off x="8740800" y="2378160"/>
              <a:ext cx="1612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94" name="Group 321"/>
            <p:cNvGrpSpPr/>
            <p:nvPr/>
          </p:nvGrpSpPr>
          <p:grpSpPr>
            <a:xfrm>
              <a:off x="8883720" y="2371680"/>
              <a:ext cx="158040" cy="35640"/>
              <a:chOff x="8883720" y="2371680"/>
              <a:chExt cx="158040" cy="35640"/>
            </a:xfrm>
          </p:grpSpPr>
          <p:sp>
            <p:nvSpPr>
              <p:cNvPr id="3095" name="AutoShape 322"/>
              <p:cNvSpPr/>
              <p:nvPr/>
            </p:nvSpPr>
            <p:spPr>
              <a:xfrm>
                <a:off x="8883720" y="2371680"/>
                <a:ext cx="15804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6" name="AutoShape 323"/>
              <p:cNvSpPr/>
              <p:nvPr/>
            </p:nvSpPr>
            <p:spPr>
              <a:xfrm>
                <a:off x="8886960" y="2376360"/>
                <a:ext cx="15156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97" name="Rectangle 324"/>
            <p:cNvSpPr/>
            <p:nvPr/>
          </p:nvSpPr>
          <p:spPr>
            <a:xfrm>
              <a:off x="8737560" y="2469960"/>
              <a:ext cx="162720" cy="10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8" name="Rectangle 325"/>
            <p:cNvSpPr/>
            <p:nvPr/>
          </p:nvSpPr>
          <p:spPr>
            <a:xfrm>
              <a:off x="8740800" y="2549520"/>
              <a:ext cx="16272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99" name="Group 326"/>
            <p:cNvGrpSpPr/>
            <p:nvPr/>
          </p:nvGrpSpPr>
          <p:grpSpPr>
            <a:xfrm>
              <a:off x="8880480" y="2541600"/>
              <a:ext cx="158040" cy="37440"/>
              <a:chOff x="8880480" y="2541600"/>
              <a:chExt cx="158040" cy="37440"/>
            </a:xfrm>
          </p:grpSpPr>
          <p:sp>
            <p:nvSpPr>
              <p:cNvPr id="3100" name="AutoShape 327"/>
              <p:cNvSpPr/>
              <p:nvPr/>
            </p:nvSpPr>
            <p:spPr>
              <a:xfrm>
                <a:off x="8880480" y="2541600"/>
                <a:ext cx="1580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1" name="AutoShape 328"/>
              <p:cNvSpPr/>
              <p:nvPr/>
            </p:nvSpPr>
            <p:spPr>
              <a:xfrm>
                <a:off x="8883720" y="2546280"/>
                <a:ext cx="151560" cy="29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02" name="Freeform 329"/>
            <p:cNvSpPr/>
            <p:nvPr/>
          </p:nvSpPr>
          <p:spPr>
            <a:xfrm>
              <a:off x="9031680" y="2468520"/>
              <a:ext cx="71280" cy="496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103" name="Group 330"/>
            <p:cNvGrpSpPr/>
            <p:nvPr/>
          </p:nvGrpSpPr>
          <p:grpSpPr>
            <a:xfrm>
              <a:off x="8880480" y="2460600"/>
              <a:ext cx="159480" cy="37440"/>
              <a:chOff x="8880480" y="2460600"/>
              <a:chExt cx="159480" cy="37440"/>
            </a:xfrm>
          </p:grpSpPr>
          <p:sp>
            <p:nvSpPr>
              <p:cNvPr id="3104" name="AutoShape 331"/>
              <p:cNvSpPr/>
              <p:nvPr/>
            </p:nvSpPr>
            <p:spPr>
              <a:xfrm>
                <a:off x="8880480" y="2460600"/>
                <a:ext cx="15948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5" name="AutoShape 332"/>
              <p:cNvSpPr/>
              <p:nvPr/>
            </p:nvSpPr>
            <p:spPr>
              <a:xfrm>
                <a:off x="8883720" y="2465280"/>
                <a:ext cx="1515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06" name="Rectangle 333"/>
            <p:cNvSpPr/>
            <p:nvPr/>
          </p:nvSpPr>
          <p:spPr>
            <a:xfrm>
              <a:off x="9021600" y="2220840"/>
              <a:ext cx="16920" cy="612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7" name="Freeform 334"/>
            <p:cNvSpPr/>
            <p:nvPr/>
          </p:nvSpPr>
          <p:spPr>
            <a:xfrm>
              <a:off x="9038160" y="2375640"/>
              <a:ext cx="64080" cy="561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8" name="Freeform 335"/>
            <p:cNvSpPr/>
            <p:nvPr/>
          </p:nvSpPr>
          <p:spPr>
            <a:xfrm>
              <a:off x="9038880" y="2288160"/>
              <a:ext cx="66240" cy="633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9" name="Oval 336"/>
            <p:cNvSpPr/>
            <p:nvPr/>
          </p:nvSpPr>
          <p:spPr>
            <a:xfrm>
              <a:off x="9095040" y="2805120"/>
              <a:ext cx="11880" cy="248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0" name="Freeform 337"/>
            <p:cNvSpPr/>
            <p:nvPr/>
          </p:nvSpPr>
          <p:spPr>
            <a:xfrm>
              <a:off x="9035280" y="2805840"/>
              <a:ext cx="66600" cy="5292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1" name="AutoShape 338"/>
            <p:cNvSpPr/>
            <p:nvPr/>
          </p:nvSpPr>
          <p:spPr>
            <a:xfrm>
              <a:off x="8717040" y="2822760"/>
              <a:ext cx="327960" cy="38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2" name="AutoShape 339"/>
            <p:cNvSpPr/>
            <p:nvPr/>
          </p:nvSpPr>
          <p:spPr>
            <a:xfrm>
              <a:off x="8734680" y="2832120"/>
              <a:ext cx="2930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3" name="Oval 340"/>
            <p:cNvSpPr/>
            <p:nvPr/>
          </p:nvSpPr>
          <p:spPr>
            <a:xfrm>
              <a:off x="8763120" y="2743200"/>
              <a:ext cx="4212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4" name="Oval 341"/>
            <p:cNvSpPr/>
            <p:nvPr/>
          </p:nvSpPr>
          <p:spPr>
            <a:xfrm>
              <a:off x="8812440" y="2744640"/>
              <a:ext cx="42120" cy="374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5" name="Oval 342"/>
            <p:cNvSpPr/>
            <p:nvPr/>
          </p:nvSpPr>
          <p:spPr>
            <a:xfrm>
              <a:off x="8859600" y="2743200"/>
              <a:ext cx="4212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6" name="Rectangle 343"/>
            <p:cNvSpPr/>
            <p:nvPr/>
          </p:nvSpPr>
          <p:spPr>
            <a:xfrm>
              <a:off x="8969400" y="2597400"/>
              <a:ext cx="23040" cy="202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117" name="Picture 165" descr=""/>
          <p:cNvPicPr/>
          <p:nvPr/>
        </p:nvPicPr>
        <p:blipFill>
          <a:blip r:embed="rId3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3118" name="TextBox 166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PlaceHolder 1"/>
          <p:cNvSpPr>
            <a:spLocks noGrp="1"/>
          </p:cNvSpPr>
          <p:nvPr>
            <p:ph type="title"/>
          </p:nvPr>
        </p:nvSpPr>
        <p:spPr>
          <a:xfrm>
            <a:off x="2316240" y="279360"/>
            <a:ext cx="7771680" cy="9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DNS: Caching, Updating Records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20" name="PlaceHolder 2"/>
          <p:cNvSpPr>
            <a:spLocks noGrp="1"/>
          </p:cNvSpPr>
          <p:nvPr>
            <p:ph/>
          </p:nvPr>
        </p:nvSpPr>
        <p:spPr>
          <a:xfrm>
            <a:off x="2143080" y="1438200"/>
            <a:ext cx="7925760" cy="47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once (any) name server learns mapping, it </a:t>
            </a: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caches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mapping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cache entries timeout (disappear) after some time (TTL)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TLD servers typically cached in local name servers</a:t>
            </a:r>
            <a:endParaRPr b="0" lang="en-US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thus root name servers not often visited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cached entries may be </a:t>
            </a: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out-of-date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(best effort name-to-address translation!)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if name host changes IP address, may not be known Internet-wide until all TTLs expire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update/notify mechanisms proposed IETF standard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RFC 2136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121" name="Picture 3" descr=""/>
          <p:cNvPicPr/>
          <p:nvPr/>
        </p:nvPicPr>
        <p:blipFill>
          <a:blip r:embed="rId1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3122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PlaceHolder 1"/>
          <p:cNvSpPr>
            <a:spLocks noGrp="1"/>
          </p:cNvSpPr>
          <p:nvPr>
            <p:ph type="title"/>
          </p:nvPr>
        </p:nvSpPr>
        <p:spPr>
          <a:xfrm>
            <a:off x="2147760" y="268200"/>
            <a:ext cx="7771680" cy="8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 Records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24" name="PlaceHolder 2"/>
          <p:cNvSpPr>
            <a:spLocks noGrp="1"/>
          </p:cNvSpPr>
          <p:nvPr>
            <p:ph/>
          </p:nvPr>
        </p:nvSpPr>
        <p:spPr>
          <a:xfrm>
            <a:off x="2066760" y="1343160"/>
            <a:ext cx="7819200" cy="5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distributed database storing resource records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(RR)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25" name="PlaceHolder 3"/>
          <p:cNvSpPr>
            <a:spLocks noGrp="1"/>
          </p:cNvSpPr>
          <p:nvPr>
            <p:ph/>
          </p:nvPr>
        </p:nvSpPr>
        <p:spPr>
          <a:xfrm>
            <a:off x="2057400" y="3897360"/>
            <a:ext cx="3513960" cy="190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 Unicode MS"/>
                <a:ea typeface="Arial Unicode MS"/>
              </a:rPr>
              <a:t>type=NS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name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is domain (e.g., foo.com)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value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is hostname of authoritative name server for this domain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126" name="Text Box 6"/>
          <p:cNvSpPr/>
          <p:nvPr/>
        </p:nvSpPr>
        <p:spPr>
          <a:xfrm>
            <a:off x="3319560" y="1908720"/>
            <a:ext cx="536328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RR format: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(name, value, type, ttl)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7" name="Rectangle 7"/>
          <p:cNvSpPr/>
          <p:nvPr/>
        </p:nvSpPr>
        <p:spPr>
          <a:xfrm>
            <a:off x="3400560" y="1895400"/>
            <a:ext cx="5266440" cy="570960"/>
          </a:xfrm>
          <a:prstGeom prst="rect">
            <a:avLst/>
          </a:prstGeom>
          <a:noFill/>
          <a:ln w="19050">
            <a:solidFill>
              <a:srgbClr val="0000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28" name="Rectangle 8"/>
          <p:cNvSpPr/>
          <p:nvPr/>
        </p:nvSpPr>
        <p:spPr>
          <a:xfrm>
            <a:off x="2048040" y="2657520"/>
            <a:ext cx="3809160" cy="13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 Unicode MS"/>
                <a:ea typeface="Arial Unicode MS"/>
              </a:rPr>
              <a:t>type=A</a:t>
            </a:r>
            <a:endParaRPr b="0" lang="en-US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name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is hostname</a:t>
            </a:r>
            <a:endParaRPr b="0" lang="en-US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value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is IP address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129" name="Rectangle 9"/>
          <p:cNvSpPr/>
          <p:nvPr/>
        </p:nvSpPr>
        <p:spPr>
          <a:xfrm>
            <a:off x="5753160" y="2697120"/>
            <a:ext cx="4514040" cy="164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 Unicode MS"/>
                <a:ea typeface="Arial Unicode MS"/>
              </a:rPr>
              <a:t>type=CNAME</a:t>
            </a:r>
            <a:endParaRPr b="0" lang="en-US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name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is alias name for some “canonical” (the real) name</a:t>
            </a:r>
            <a:endParaRPr b="0" lang="en-US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www.ibm.com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is really</a:t>
            </a:r>
            <a:endParaRPr b="0" lang="en-US" sz="20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servereast.backup2.ibm.com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value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is canonical name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130" name="Rectangle 10"/>
          <p:cNvSpPr/>
          <p:nvPr/>
        </p:nvSpPr>
        <p:spPr>
          <a:xfrm>
            <a:off x="5776920" y="5029200"/>
            <a:ext cx="440784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 Unicode MS"/>
                <a:ea typeface="Arial Unicode MS"/>
              </a:rPr>
              <a:t>type=MX</a:t>
            </a:r>
            <a:endParaRPr b="0" lang="en-US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value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is name of mailserver associated with </a:t>
            </a:r>
            <a:r>
              <a:rPr b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name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3131" name="Picture 9" descr=""/>
          <p:cNvPicPr/>
          <p:nvPr/>
        </p:nvPicPr>
        <p:blipFill>
          <a:blip r:embed="rId1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3132" name="TextBox 10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PlaceHolder 1"/>
          <p:cNvSpPr>
            <a:spLocks noGrp="1"/>
          </p:cNvSpPr>
          <p:nvPr>
            <p:ph type="title"/>
          </p:nvPr>
        </p:nvSpPr>
        <p:spPr>
          <a:xfrm>
            <a:off x="2220840" y="298440"/>
            <a:ext cx="7771680" cy="85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 Protocol, Messages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34" name="PlaceHolder 2"/>
          <p:cNvSpPr>
            <a:spLocks noGrp="1"/>
          </p:cNvSpPr>
          <p:nvPr>
            <p:ph/>
          </p:nvPr>
        </p:nvSpPr>
        <p:spPr>
          <a:xfrm>
            <a:off x="2001960" y="1333440"/>
            <a:ext cx="7819200" cy="5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query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and </a:t>
            </a: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reply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messages, both with same </a:t>
            </a:r>
            <a:r>
              <a:rPr b="0" i="1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message format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35" name="Rectangle 4"/>
          <p:cNvSpPr/>
          <p:nvPr/>
        </p:nvSpPr>
        <p:spPr>
          <a:xfrm>
            <a:off x="2014560" y="2352600"/>
            <a:ext cx="3574440" cy="38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message header</a:t>
            </a:r>
            <a:endParaRPr b="0" lang="en-US" sz="2400" spc="-1" strike="noStrike">
              <a:latin typeface="Arial"/>
            </a:endParaRPr>
          </a:p>
          <a:p>
            <a:pPr marL="227160" indent="-22716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identification:</a:t>
            </a: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16 bit # for query, reply to query uses same #</a:t>
            </a:r>
            <a:endParaRPr b="0" lang="en-US" sz="1800" spc="-1" strike="noStrike">
              <a:latin typeface="Arial"/>
            </a:endParaRPr>
          </a:p>
          <a:p>
            <a:pPr marL="227160" indent="-22716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99"/>
                </a:solidFill>
                <a:latin typeface="Arial Unicode MS"/>
                <a:ea typeface="Arial Unicode MS"/>
              </a:rPr>
              <a:t>flags:</a:t>
            </a:r>
            <a:endParaRPr b="0" lang="en-US" sz="1800" spc="-1" strike="noStrike">
              <a:latin typeface="Arial"/>
            </a:endParaRPr>
          </a:p>
          <a:p>
            <a:pPr lvl="1" marL="574560" indent="-22716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query or reply</a:t>
            </a:r>
            <a:endParaRPr b="0" lang="en-US" sz="1800" spc="-1" strike="noStrike">
              <a:latin typeface="Arial"/>
            </a:endParaRPr>
          </a:p>
          <a:p>
            <a:pPr lvl="1" marL="574560" indent="-22716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recursion desired </a:t>
            </a:r>
            <a:endParaRPr b="0" lang="en-US" sz="1800" spc="-1" strike="noStrike">
              <a:latin typeface="Arial"/>
            </a:endParaRPr>
          </a:p>
          <a:p>
            <a:pPr lvl="1" marL="574560" indent="-22716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recursion available</a:t>
            </a:r>
            <a:endParaRPr b="0" lang="en-US" sz="1800" spc="-1" strike="noStrike">
              <a:latin typeface="Arial"/>
            </a:endParaRPr>
          </a:p>
          <a:p>
            <a:pPr lvl="1" marL="574560" indent="-22716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reply is authoritative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136" name="Group 36"/>
          <p:cNvGrpSpPr/>
          <p:nvPr/>
        </p:nvGrpSpPr>
        <p:grpSpPr>
          <a:xfrm>
            <a:off x="5379840" y="2216160"/>
            <a:ext cx="4421160" cy="4183920"/>
            <a:chOff x="5379840" y="2216160"/>
            <a:chExt cx="4421160" cy="4183920"/>
          </a:xfrm>
        </p:grpSpPr>
        <p:sp>
          <p:nvSpPr>
            <p:cNvPr id="3137" name="Rectangle 33"/>
            <p:cNvSpPr/>
            <p:nvPr/>
          </p:nvSpPr>
          <p:spPr>
            <a:xfrm>
              <a:off x="5877000" y="2216160"/>
              <a:ext cx="3614040" cy="4102920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8" name="Rectangle 12"/>
            <p:cNvSpPr/>
            <p:nvPr/>
          </p:nvSpPr>
          <p:spPr>
            <a:xfrm>
              <a:off x="5791320" y="2297160"/>
              <a:ext cx="3614040" cy="41029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9" name="Line 13"/>
            <p:cNvSpPr/>
            <p:nvPr/>
          </p:nvSpPr>
          <p:spPr>
            <a:xfrm>
              <a:off x="5779800" y="572436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0" name="Line 14"/>
            <p:cNvSpPr/>
            <p:nvPr/>
          </p:nvSpPr>
          <p:spPr>
            <a:xfrm>
              <a:off x="5790960" y="503856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1" name="Line 15"/>
            <p:cNvSpPr/>
            <p:nvPr/>
          </p:nvSpPr>
          <p:spPr>
            <a:xfrm>
              <a:off x="5779800" y="435276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2" name="Line 16"/>
            <p:cNvSpPr/>
            <p:nvPr/>
          </p:nvSpPr>
          <p:spPr>
            <a:xfrm>
              <a:off x="5779800" y="367812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3" name="Line 17"/>
            <p:cNvSpPr/>
            <p:nvPr/>
          </p:nvSpPr>
          <p:spPr>
            <a:xfrm>
              <a:off x="5778360" y="322092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4" name="Line 18"/>
            <p:cNvSpPr/>
            <p:nvPr/>
          </p:nvSpPr>
          <p:spPr>
            <a:xfrm>
              <a:off x="5765760" y="276984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5" name="Line 19"/>
            <p:cNvSpPr/>
            <p:nvPr/>
          </p:nvSpPr>
          <p:spPr>
            <a:xfrm>
              <a:off x="7597440" y="2307960"/>
              <a:ext cx="3240" cy="13604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6" name="Text Box 20"/>
            <p:cNvSpPr/>
            <p:nvPr/>
          </p:nvSpPr>
          <p:spPr>
            <a:xfrm>
              <a:off x="5596200" y="2368440"/>
              <a:ext cx="21902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identification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47" name="Text Box 21"/>
            <p:cNvSpPr/>
            <p:nvPr/>
          </p:nvSpPr>
          <p:spPr>
            <a:xfrm>
              <a:off x="7790040" y="2368440"/>
              <a:ext cx="13518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flags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48" name="Text Box 22"/>
            <p:cNvSpPr/>
            <p:nvPr/>
          </p:nvSpPr>
          <p:spPr>
            <a:xfrm>
              <a:off x="5639760" y="2825640"/>
              <a:ext cx="20775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# questions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49" name="Text Box 23"/>
            <p:cNvSpPr/>
            <p:nvPr/>
          </p:nvSpPr>
          <p:spPr>
            <a:xfrm>
              <a:off x="5379840" y="3836880"/>
              <a:ext cx="44211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questions (variable # of questions)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50" name="Text Box 26"/>
            <p:cNvSpPr/>
            <p:nvPr/>
          </p:nvSpPr>
          <p:spPr>
            <a:xfrm>
              <a:off x="7219440" y="3281400"/>
              <a:ext cx="25545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# additional RRs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51" name="Text Box 27"/>
            <p:cNvSpPr/>
            <p:nvPr/>
          </p:nvSpPr>
          <p:spPr>
            <a:xfrm>
              <a:off x="5464800" y="3282840"/>
              <a:ext cx="24721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# authority RRs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52" name="Text Box 28"/>
            <p:cNvSpPr/>
            <p:nvPr/>
          </p:nvSpPr>
          <p:spPr>
            <a:xfrm>
              <a:off x="7348320" y="2835360"/>
              <a:ext cx="2281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# answer RRs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53" name="Text Box 30"/>
            <p:cNvSpPr/>
            <p:nvPr/>
          </p:nvSpPr>
          <p:spPr>
            <a:xfrm>
              <a:off x="5760720" y="4521240"/>
              <a:ext cx="36882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answers (variable # of RRs)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54" name="Text Box 31"/>
            <p:cNvSpPr/>
            <p:nvPr/>
          </p:nvSpPr>
          <p:spPr>
            <a:xfrm>
              <a:off x="5760000" y="5207040"/>
              <a:ext cx="37735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authority (variable # of RRs)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55" name="Text Box 32"/>
            <p:cNvSpPr/>
            <p:nvPr/>
          </p:nvSpPr>
          <p:spPr>
            <a:xfrm>
              <a:off x="5429520" y="5873760"/>
              <a:ext cx="42994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additional info (variable # of RRs)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3156" name="Line 34"/>
          <p:cNvSpPr/>
          <p:nvPr/>
        </p:nvSpPr>
        <p:spPr>
          <a:xfrm flipV="1">
            <a:off x="4941720" y="2568240"/>
            <a:ext cx="1165320" cy="327240"/>
          </a:xfrm>
          <a:prstGeom prst="line">
            <a:avLst/>
          </a:prstGeom>
          <a:ln w="127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7" name="Line 35"/>
          <p:cNvSpPr/>
          <p:nvPr/>
        </p:nvSpPr>
        <p:spPr>
          <a:xfrm flipV="1">
            <a:off x="3046320" y="2547720"/>
            <a:ext cx="5183280" cy="1405080"/>
          </a:xfrm>
          <a:prstGeom prst="line">
            <a:avLst/>
          </a:prstGeom>
          <a:ln w="127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58" name="Group 60"/>
          <p:cNvGrpSpPr/>
          <p:nvPr/>
        </p:nvGrpSpPr>
        <p:grpSpPr>
          <a:xfrm>
            <a:off x="5795640" y="1895400"/>
            <a:ext cx="1748160" cy="272160"/>
            <a:chOff x="5795640" y="1895400"/>
            <a:chExt cx="1748160" cy="272160"/>
          </a:xfrm>
        </p:grpSpPr>
        <p:sp>
          <p:nvSpPr>
            <p:cNvPr id="3159" name="Text Box 57"/>
            <p:cNvSpPr/>
            <p:nvPr/>
          </p:nvSpPr>
          <p:spPr>
            <a:xfrm>
              <a:off x="5959080" y="1895400"/>
              <a:ext cx="14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 bytes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160" name="Line 58"/>
            <p:cNvSpPr/>
            <p:nvPr/>
          </p:nvSpPr>
          <p:spPr>
            <a:xfrm>
              <a:off x="7024680" y="2038320"/>
              <a:ext cx="519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1" name="Line 59"/>
            <p:cNvSpPr/>
            <p:nvPr/>
          </p:nvSpPr>
          <p:spPr>
            <a:xfrm flipH="1">
              <a:off x="5795640" y="2038320"/>
              <a:ext cx="519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2" name="Group 61"/>
          <p:cNvGrpSpPr/>
          <p:nvPr/>
        </p:nvGrpSpPr>
        <p:grpSpPr>
          <a:xfrm>
            <a:off x="7570440" y="1895400"/>
            <a:ext cx="1748160" cy="272160"/>
            <a:chOff x="7570440" y="1895400"/>
            <a:chExt cx="1748160" cy="272160"/>
          </a:xfrm>
        </p:grpSpPr>
        <p:sp>
          <p:nvSpPr>
            <p:cNvPr id="3163" name="Text Box 62"/>
            <p:cNvSpPr/>
            <p:nvPr/>
          </p:nvSpPr>
          <p:spPr>
            <a:xfrm>
              <a:off x="7733880" y="1895400"/>
              <a:ext cx="14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 bytes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164" name="Line 63"/>
            <p:cNvSpPr/>
            <p:nvPr/>
          </p:nvSpPr>
          <p:spPr>
            <a:xfrm>
              <a:off x="8799480" y="2038320"/>
              <a:ext cx="519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5" name="Line 64"/>
            <p:cNvSpPr/>
            <p:nvPr/>
          </p:nvSpPr>
          <p:spPr>
            <a:xfrm flipH="1">
              <a:off x="7570440" y="2038320"/>
              <a:ext cx="519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166" name="Picture 34" descr=""/>
          <p:cNvPicPr/>
          <p:nvPr/>
        </p:nvPicPr>
        <p:blipFill>
          <a:blip r:embed="rId1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3167" name="TextBox 3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Text Box 4"/>
          <p:cNvSpPr/>
          <p:nvPr/>
        </p:nvSpPr>
        <p:spPr>
          <a:xfrm>
            <a:off x="2354040" y="3704760"/>
            <a:ext cx="239400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name, type fields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for a query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69" name="Text Box 5"/>
          <p:cNvSpPr/>
          <p:nvPr/>
        </p:nvSpPr>
        <p:spPr>
          <a:xfrm>
            <a:off x="2446200" y="4297680"/>
            <a:ext cx="2167920" cy="8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RRs in response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 query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70" name="Text Box 6"/>
          <p:cNvSpPr/>
          <p:nvPr/>
        </p:nvSpPr>
        <p:spPr>
          <a:xfrm>
            <a:off x="1951920" y="5079240"/>
            <a:ext cx="284040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records for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authoritative servers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71" name="Text Box 7"/>
          <p:cNvSpPr/>
          <p:nvPr/>
        </p:nvSpPr>
        <p:spPr>
          <a:xfrm>
            <a:off x="1798560" y="5798520"/>
            <a:ext cx="298080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additional “helpful”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info that may be used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172" name="Group 17"/>
          <p:cNvGrpSpPr/>
          <p:nvPr/>
        </p:nvGrpSpPr>
        <p:grpSpPr>
          <a:xfrm>
            <a:off x="5379840" y="2216160"/>
            <a:ext cx="4421160" cy="4183920"/>
            <a:chOff x="5379840" y="2216160"/>
            <a:chExt cx="4421160" cy="4183920"/>
          </a:xfrm>
        </p:grpSpPr>
        <p:sp>
          <p:nvSpPr>
            <p:cNvPr id="3173" name="Rectangle 18"/>
            <p:cNvSpPr/>
            <p:nvPr/>
          </p:nvSpPr>
          <p:spPr>
            <a:xfrm>
              <a:off x="5877000" y="2216160"/>
              <a:ext cx="3614040" cy="4102920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4" name="Rectangle 19"/>
            <p:cNvSpPr/>
            <p:nvPr/>
          </p:nvSpPr>
          <p:spPr>
            <a:xfrm>
              <a:off x="5791320" y="2297160"/>
              <a:ext cx="3614040" cy="41029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5" name="Line 20"/>
            <p:cNvSpPr/>
            <p:nvPr/>
          </p:nvSpPr>
          <p:spPr>
            <a:xfrm>
              <a:off x="5779800" y="572436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6" name="Line 21"/>
            <p:cNvSpPr/>
            <p:nvPr/>
          </p:nvSpPr>
          <p:spPr>
            <a:xfrm>
              <a:off x="5790960" y="503856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7" name="Line 22"/>
            <p:cNvSpPr/>
            <p:nvPr/>
          </p:nvSpPr>
          <p:spPr>
            <a:xfrm>
              <a:off x="5779800" y="435276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8" name="Line 23"/>
            <p:cNvSpPr/>
            <p:nvPr/>
          </p:nvSpPr>
          <p:spPr>
            <a:xfrm>
              <a:off x="5779800" y="367812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9" name="Line 24"/>
            <p:cNvSpPr/>
            <p:nvPr/>
          </p:nvSpPr>
          <p:spPr>
            <a:xfrm>
              <a:off x="5778360" y="322092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0" name="Line 25"/>
            <p:cNvSpPr/>
            <p:nvPr/>
          </p:nvSpPr>
          <p:spPr>
            <a:xfrm>
              <a:off x="5765760" y="2769840"/>
              <a:ext cx="364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1" name="Line 26"/>
            <p:cNvSpPr/>
            <p:nvPr/>
          </p:nvSpPr>
          <p:spPr>
            <a:xfrm>
              <a:off x="7597440" y="2307960"/>
              <a:ext cx="3240" cy="13604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2" name="Text Box 27"/>
            <p:cNvSpPr/>
            <p:nvPr/>
          </p:nvSpPr>
          <p:spPr>
            <a:xfrm>
              <a:off x="5596200" y="2368440"/>
              <a:ext cx="21902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identification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83" name="Text Box 28"/>
            <p:cNvSpPr/>
            <p:nvPr/>
          </p:nvSpPr>
          <p:spPr>
            <a:xfrm>
              <a:off x="7790040" y="2368440"/>
              <a:ext cx="13518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flags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84" name="Text Box 29"/>
            <p:cNvSpPr/>
            <p:nvPr/>
          </p:nvSpPr>
          <p:spPr>
            <a:xfrm>
              <a:off x="5639760" y="2825640"/>
              <a:ext cx="20775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# questions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85" name="Text Box 30"/>
            <p:cNvSpPr/>
            <p:nvPr/>
          </p:nvSpPr>
          <p:spPr>
            <a:xfrm>
              <a:off x="5379840" y="3836880"/>
              <a:ext cx="44211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questions (variable # of questions)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86" name="Text Box 31"/>
            <p:cNvSpPr/>
            <p:nvPr/>
          </p:nvSpPr>
          <p:spPr>
            <a:xfrm>
              <a:off x="7219440" y="3281400"/>
              <a:ext cx="25545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# additional RRs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87" name="Text Box 32"/>
            <p:cNvSpPr/>
            <p:nvPr/>
          </p:nvSpPr>
          <p:spPr>
            <a:xfrm>
              <a:off x="5464800" y="3282840"/>
              <a:ext cx="24721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# authority RRs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88" name="Text Box 33"/>
            <p:cNvSpPr/>
            <p:nvPr/>
          </p:nvSpPr>
          <p:spPr>
            <a:xfrm>
              <a:off x="7348320" y="2835360"/>
              <a:ext cx="2281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# answer RRs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89" name="Text Box 34"/>
            <p:cNvSpPr/>
            <p:nvPr/>
          </p:nvSpPr>
          <p:spPr>
            <a:xfrm>
              <a:off x="5760720" y="4521240"/>
              <a:ext cx="36882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answers (variable # of RRs)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90" name="Text Box 35"/>
            <p:cNvSpPr/>
            <p:nvPr/>
          </p:nvSpPr>
          <p:spPr>
            <a:xfrm>
              <a:off x="5760000" y="5207040"/>
              <a:ext cx="37735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authority (variable # of RRs)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91" name="Text Box 36"/>
            <p:cNvSpPr/>
            <p:nvPr/>
          </p:nvSpPr>
          <p:spPr>
            <a:xfrm>
              <a:off x="5429520" y="5873760"/>
              <a:ext cx="42994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6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additional info (variable # of RRs)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3192" name="Line 37"/>
          <p:cNvSpPr/>
          <p:nvPr/>
        </p:nvSpPr>
        <p:spPr>
          <a:xfrm flipH="1">
            <a:off x="4625640" y="6062400"/>
            <a:ext cx="1371600" cy="36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3" name="Line 38"/>
          <p:cNvSpPr/>
          <p:nvPr/>
        </p:nvSpPr>
        <p:spPr>
          <a:xfrm flipH="1">
            <a:off x="4633560" y="5403600"/>
            <a:ext cx="1371600" cy="36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4" name="Line 39"/>
          <p:cNvSpPr/>
          <p:nvPr/>
        </p:nvSpPr>
        <p:spPr>
          <a:xfrm flipH="1">
            <a:off x="4641840" y="4744800"/>
            <a:ext cx="1371600" cy="36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5" name="Line 40"/>
          <p:cNvSpPr/>
          <p:nvPr/>
        </p:nvSpPr>
        <p:spPr>
          <a:xfrm flipH="1">
            <a:off x="4627440" y="4019400"/>
            <a:ext cx="1371600" cy="36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6" name="Rectangle 2"/>
          <p:cNvSpPr/>
          <p:nvPr/>
        </p:nvSpPr>
        <p:spPr>
          <a:xfrm>
            <a:off x="2022480" y="570600"/>
            <a:ext cx="7771680" cy="8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 Protocol, Messages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3197" name="Group 43"/>
          <p:cNvGrpSpPr/>
          <p:nvPr/>
        </p:nvGrpSpPr>
        <p:grpSpPr>
          <a:xfrm>
            <a:off x="5795640" y="1895400"/>
            <a:ext cx="1748160" cy="272160"/>
            <a:chOff x="5795640" y="1895400"/>
            <a:chExt cx="1748160" cy="272160"/>
          </a:xfrm>
        </p:grpSpPr>
        <p:sp>
          <p:nvSpPr>
            <p:cNvPr id="3198" name="Text Box 44"/>
            <p:cNvSpPr/>
            <p:nvPr/>
          </p:nvSpPr>
          <p:spPr>
            <a:xfrm>
              <a:off x="5959080" y="1895400"/>
              <a:ext cx="14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 bytes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199" name="Line 45"/>
            <p:cNvSpPr/>
            <p:nvPr/>
          </p:nvSpPr>
          <p:spPr>
            <a:xfrm>
              <a:off x="7024680" y="2038320"/>
              <a:ext cx="519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0" name="Line 46"/>
            <p:cNvSpPr/>
            <p:nvPr/>
          </p:nvSpPr>
          <p:spPr>
            <a:xfrm flipH="1">
              <a:off x="5795640" y="2038320"/>
              <a:ext cx="519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01" name="Group 47"/>
          <p:cNvGrpSpPr/>
          <p:nvPr/>
        </p:nvGrpSpPr>
        <p:grpSpPr>
          <a:xfrm>
            <a:off x="7570440" y="1895400"/>
            <a:ext cx="1748160" cy="272160"/>
            <a:chOff x="7570440" y="1895400"/>
            <a:chExt cx="1748160" cy="272160"/>
          </a:xfrm>
        </p:grpSpPr>
        <p:sp>
          <p:nvSpPr>
            <p:cNvPr id="3202" name="Text Box 48"/>
            <p:cNvSpPr/>
            <p:nvPr/>
          </p:nvSpPr>
          <p:spPr>
            <a:xfrm>
              <a:off x="7733880" y="1895400"/>
              <a:ext cx="14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marL="343080" indent="-343080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000000"/>
                  </a:solidFill>
                  <a:latin typeface="Arial Unicode MS"/>
                  <a:ea typeface="Arial Unicode MS"/>
                </a:rPr>
                <a:t>2 bytes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03" name="Line 49"/>
            <p:cNvSpPr/>
            <p:nvPr/>
          </p:nvSpPr>
          <p:spPr>
            <a:xfrm>
              <a:off x="8799480" y="2038320"/>
              <a:ext cx="519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4" name="Line 50"/>
            <p:cNvSpPr/>
            <p:nvPr/>
          </p:nvSpPr>
          <p:spPr>
            <a:xfrm flipH="1">
              <a:off x="7570440" y="2038320"/>
              <a:ext cx="519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205" name="Picture 38" descr=""/>
          <p:cNvPicPr/>
          <p:nvPr/>
        </p:nvPicPr>
        <p:blipFill>
          <a:blip r:embed="rId1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3206" name="TextBox 39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PlaceHolder 1"/>
          <p:cNvSpPr>
            <a:spLocks noGrp="1"/>
          </p:cNvSpPr>
          <p:nvPr>
            <p:ph type="title"/>
          </p:nvPr>
        </p:nvSpPr>
        <p:spPr>
          <a:xfrm>
            <a:off x="2193840" y="472680"/>
            <a:ext cx="7771680" cy="90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Inserting Records Into DNS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08" name="PlaceHolder 2"/>
          <p:cNvSpPr>
            <a:spLocks noGrp="1"/>
          </p:cNvSpPr>
          <p:nvPr>
            <p:ph/>
          </p:nvPr>
        </p:nvSpPr>
        <p:spPr>
          <a:xfrm>
            <a:off x="1974240" y="1639080"/>
            <a:ext cx="8456040" cy="464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example: new startup “Network Utopia”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register name networkuptopia.com at </a:t>
            </a:r>
            <a:r>
              <a:rPr b="0" i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 registrar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(e.g., Network Solutions)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provide names, IP addresses of authoritative name server (primary and secondary)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registrar inserts two RRs into .com TLD server:</a:t>
            </a:r>
            <a:br>
              <a:rPr sz="2400"/>
            </a:b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(networkutopia.com, dns1.networkutopia.com, NS)</a:t>
            </a:r>
            <a:endParaRPr b="0" lang="en-US" sz="24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(dns1.networkutopia.com, 212.212.212.1, A)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create authoritative server type A record for www.networkuptopia.com; type MX record for networkutopia.com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3209" name="Picture 3" descr=""/>
          <p:cNvPicPr/>
          <p:nvPr/>
        </p:nvPicPr>
        <p:blipFill>
          <a:blip r:embed="rId1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3210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1" name="PlaceHolder 1"/>
          <p:cNvSpPr>
            <a:spLocks noGrp="1"/>
          </p:cNvSpPr>
          <p:nvPr>
            <p:ph type="title"/>
          </p:nvPr>
        </p:nvSpPr>
        <p:spPr>
          <a:xfrm>
            <a:off x="2057400" y="17136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Attacking DNS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12" name="PlaceHolder 2"/>
          <p:cNvSpPr>
            <a:spLocks noGrp="1"/>
          </p:cNvSpPr>
          <p:nvPr>
            <p:ph/>
          </p:nvPr>
        </p:nvSpPr>
        <p:spPr>
          <a:xfrm>
            <a:off x="2057400" y="146376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DDoS Attacks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bombard root servers with traffic</a:t>
            </a:r>
            <a:endParaRPr b="0" lang="en-US" sz="2800" spc="-1" strike="noStrike">
              <a:latin typeface="Arial"/>
            </a:endParaRPr>
          </a:p>
          <a:p>
            <a:pPr lvl="1" marL="57456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not successful to date</a:t>
            </a:r>
            <a:endParaRPr b="0" lang="en-US" sz="2400" spc="-1" strike="noStrike">
              <a:latin typeface="Arial"/>
            </a:endParaRPr>
          </a:p>
          <a:p>
            <a:pPr lvl="1" marL="57456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traffic filtering</a:t>
            </a:r>
            <a:endParaRPr b="0" lang="en-US" sz="2400" spc="-1" strike="noStrike">
              <a:latin typeface="Arial"/>
            </a:endParaRPr>
          </a:p>
          <a:p>
            <a:pPr lvl="1" marL="57456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local DNS servers cache IPs of TLD servers, allowing root server bypass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bombard TLD servers</a:t>
            </a:r>
            <a:endParaRPr b="0" lang="en-US" sz="2800" spc="-1" strike="noStrike">
              <a:latin typeface="Arial"/>
            </a:endParaRPr>
          </a:p>
          <a:p>
            <a:pPr lvl="1" marL="57456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potentially more dangerous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213" name="PlaceHolder 3"/>
          <p:cNvSpPr>
            <a:spLocks noGrp="1"/>
          </p:cNvSpPr>
          <p:nvPr>
            <p:ph/>
          </p:nvPr>
        </p:nvSpPr>
        <p:spPr>
          <a:xfrm>
            <a:off x="6216480" y="146376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redirect attacks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man-in-middle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Intercept queries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DNS poisoning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 bogus relies to DNS server, which caches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exploit DNS for DDoS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 queries with spoofed source address: target IP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requires amplification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214" name="Picture 4" descr=""/>
          <p:cNvPicPr/>
          <p:nvPr/>
        </p:nvPicPr>
        <p:blipFill>
          <a:blip r:embed="rId1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3215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PlaceHolder 1"/>
          <p:cNvSpPr>
            <a:spLocks noGrp="1"/>
          </p:cNvSpPr>
          <p:nvPr>
            <p:ph type="title"/>
          </p:nvPr>
        </p:nvSpPr>
        <p:spPr>
          <a:xfrm>
            <a:off x="1274760" y="21492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FTP (File Transfer Protocol)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217" name="Picture 5" descr=""/>
          <p:cNvPicPr/>
          <p:nvPr/>
        </p:nvPicPr>
        <p:blipFill>
          <a:blip r:embed="rId1"/>
          <a:stretch/>
        </p:blipFill>
        <p:spPr>
          <a:xfrm>
            <a:off x="838080" y="1373760"/>
            <a:ext cx="9450360" cy="4990680"/>
          </a:xfrm>
          <a:prstGeom prst="rect">
            <a:avLst/>
          </a:prstGeom>
          <a:ln w="0">
            <a:noFill/>
          </a:ln>
        </p:spPr>
      </p:pic>
      <p:pic>
        <p:nvPicPr>
          <p:cNvPr id="3218" name="Picture 3" descr=""/>
          <p:cNvPicPr/>
          <p:nvPr/>
        </p:nvPicPr>
        <p:blipFill>
          <a:blip r:embed="rId2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3219" name="TextBox 6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PlaceHolder 1"/>
          <p:cNvSpPr>
            <a:spLocks noGrp="1"/>
          </p:cNvSpPr>
          <p:nvPr>
            <p:ph type="title"/>
          </p:nvPr>
        </p:nvSpPr>
        <p:spPr>
          <a:xfrm>
            <a:off x="1165680" y="1569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File Transfer Protocol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221" name="Picture 2" descr=""/>
          <p:cNvPicPr/>
          <p:nvPr/>
        </p:nvPicPr>
        <p:blipFill>
          <a:blip r:embed="rId1"/>
          <a:stretch/>
        </p:blipFill>
        <p:spPr>
          <a:xfrm>
            <a:off x="851760" y="1204920"/>
            <a:ext cx="7215120" cy="2462400"/>
          </a:xfrm>
          <a:prstGeom prst="rect">
            <a:avLst/>
          </a:prstGeom>
          <a:ln w="0">
            <a:noFill/>
          </a:ln>
        </p:spPr>
      </p:pic>
      <p:pic>
        <p:nvPicPr>
          <p:cNvPr id="3222" name="Picture 3" descr=""/>
          <p:cNvPicPr/>
          <p:nvPr/>
        </p:nvPicPr>
        <p:blipFill>
          <a:blip r:embed="rId2"/>
          <a:stretch/>
        </p:blipFill>
        <p:spPr>
          <a:xfrm>
            <a:off x="851760" y="3574080"/>
            <a:ext cx="7228800" cy="2456640"/>
          </a:xfrm>
          <a:prstGeom prst="rect">
            <a:avLst/>
          </a:prstGeom>
          <a:ln w="0">
            <a:noFill/>
          </a:ln>
        </p:spPr>
      </p:pic>
      <p:pic>
        <p:nvPicPr>
          <p:cNvPr id="3223" name="Picture 5" descr=""/>
          <p:cNvPicPr/>
          <p:nvPr/>
        </p:nvPicPr>
        <p:blipFill>
          <a:blip r:embed="rId3"/>
          <a:stretch/>
        </p:blipFill>
        <p:spPr>
          <a:xfrm>
            <a:off x="8067600" y="1308240"/>
            <a:ext cx="3733200" cy="4530960"/>
          </a:xfrm>
          <a:prstGeom prst="rect">
            <a:avLst/>
          </a:prstGeom>
          <a:ln w="0">
            <a:noFill/>
          </a:ln>
        </p:spPr>
      </p:pic>
      <p:pic>
        <p:nvPicPr>
          <p:cNvPr id="3224" name="Picture 6" descr=""/>
          <p:cNvPicPr/>
          <p:nvPr/>
        </p:nvPicPr>
        <p:blipFill>
          <a:blip r:embed="rId4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3225" name="TextBox 7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2316240" y="312840"/>
            <a:ext cx="7771680" cy="85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App-Layer Protocol Defines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2025720" y="1393920"/>
            <a:ext cx="39729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types of messages exchanged, 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e.g., request, response 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message syntax: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what fields in messages &amp; how fields are delineated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message semantics 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meaning of information in fields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rules for when and how processes send &amp; respond to messages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/>
          </p:nvPr>
        </p:nvSpPr>
        <p:spPr>
          <a:xfrm>
            <a:off x="6409080" y="1382040"/>
            <a:ext cx="38091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open protocols: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defined in RFCs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allows for interoperability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e.g., HTTP, SMTP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proprietary protocols: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e.g., Skype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58" name="Picture 4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459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PlaceHolder 1"/>
          <p:cNvSpPr>
            <a:spLocks noGrp="1"/>
          </p:cNvSpPr>
          <p:nvPr>
            <p:ph type="title"/>
          </p:nvPr>
        </p:nvSpPr>
        <p:spPr>
          <a:xfrm>
            <a:off x="1193040" y="2358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FTP Clients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227" name="Picture 2" descr=""/>
          <p:cNvPicPr/>
          <p:nvPr/>
        </p:nvPicPr>
        <p:blipFill>
          <a:blip r:embed="rId1"/>
          <a:stretch/>
        </p:blipFill>
        <p:spPr>
          <a:xfrm>
            <a:off x="838080" y="1561680"/>
            <a:ext cx="8209440" cy="4620240"/>
          </a:xfrm>
          <a:prstGeom prst="rect">
            <a:avLst/>
          </a:prstGeom>
          <a:ln w="0">
            <a:noFill/>
          </a:ln>
        </p:spPr>
      </p:pic>
      <p:pic>
        <p:nvPicPr>
          <p:cNvPr id="3228" name="Picture 3" descr=""/>
          <p:cNvPicPr/>
          <p:nvPr/>
        </p:nvPicPr>
        <p:blipFill>
          <a:blip r:embed="rId2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3229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PlaceHolder 1"/>
          <p:cNvSpPr>
            <a:spLocks noGrp="1"/>
          </p:cNvSpPr>
          <p:nvPr>
            <p:ph type="title"/>
          </p:nvPr>
        </p:nvSpPr>
        <p:spPr>
          <a:xfrm>
            <a:off x="947520" y="1994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FTP Model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231" name="Picture 2" descr=""/>
          <p:cNvPicPr/>
          <p:nvPr/>
        </p:nvPicPr>
        <p:blipFill>
          <a:blip r:embed="rId1"/>
          <a:stretch/>
        </p:blipFill>
        <p:spPr>
          <a:xfrm>
            <a:off x="838080" y="1434240"/>
            <a:ext cx="6809760" cy="4247280"/>
          </a:xfrm>
          <a:prstGeom prst="rect">
            <a:avLst/>
          </a:prstGeom>
          <a:ln w="0">
            <a:noFill/>
          </a:ln>
        </p:spPr>
      </p:pic>
      <p:pic>
        <p:nvPicPr>
          <p:cNvPr id="3232" name="Picture 4" descr=""/>
          <p:cNvPicPr/>
          <p:nvPr/>
        </p:nvPicPr>
        <p:blipFill>
          <a:blip r:embed="rId2"/>
          <a:stretch/>
        </p:blipFill>
        <p:spPr>
          <a:xfrm>
            <a:off x="7648560" y="1690560"/>
            <a:ext cx="4169520" cy="2878560"/>
          </a:xfrm>
          <a:prstGeom prst="rect">
            <a:avLst/>
          </a:prstGeom>
          <a:ln w="0">
            <a:noFill/>
          </a:ln>
        </p:spPr>
      </p:pic>
      <p:pic>
        <p:nvPicPr>
          <p:cNvPr id="3233" name="Picture 5" descr=""/>
          <p:cNvPicPr/>
          <p:nvPr/>
        </p:nvPicPr>
        <p:blipFill>
          <a:blip r:embed="rId3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3234" name="TextBox 6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PlaceHolder 1"/>
          <p:cNvSpPr>
            <a:spLocks noGrp="1"/>
          </p:cNvSpPr>
          <p:nvPr>
            <p:ph type="title"/>
          </p:nvPr>
        </p:nvSpPr>
        <p:spPr>
          <a:xfrm>
            <a:off x="1234080" y="47268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Problems With FTP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236" name="Picture 2" descr=""/>
          <p:cNvPicPr/>
          <p:nvPr/>
        </p:nvPicPr>
        <p:blipFill>
          <a:blip r:embed="rId1"/>
          <a:stretch/>
        </p:blipFill>
        <p:spPr>
          <a:xfrm>
            <a:off x="838080" y="1553040"/>
            <a:ext cx="7286040" cy="2228040"/>
          </a:xfrm>
          <a:prstGeom prst="rect">
            <a:avLst/>
          </a:prstGeom>
          <a:ln w="0">
            <a:noFill/>
          </a:ln>
        </p:spPr>
      </p:pic>
      <p:pic>
        <p:nvPicPr>
          <p:cNvPr id="3237" name="Picture 3" descr=""/>
          <p:cNvPicPr/>
          <p:nvPr/>
        </p:nvPicPr>
        <p:blipFill>
          <a:blip r:embed="rId2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3238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PlaceHolder 1"/>
          <p:cNvSpPr>
            <a:spLocks noGrp="1"/>
          </p:cNvSpPr>
          <p:nvPr>
            <p:ph type="title"/>
          </p:nvPr>
        </p:nvSpPr>
        <p:spPr>
          <a:xfrm>
            <a:off x="1274760" y="3078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Secure FTP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240" name="Picture 2" descr=""/>
          <p:cNvPicPr/>
          <p:nvPr/>
        </p:nvPicPr>
        <p:blipFill>
          <a:blip r:embed="rId1"/>
          <a:stretch/>
        </p:blipFill>
        <p:spPr>
          <a:xfrm>
            <a:off x="838080" y="1204920"/>
            <a:ext cx="7305120" cy="4447440"/>
          </a:xfrm>
          <a:prstGeom prst="rect">
            <a:avLst/>
          </a:prstGeom>
          <a:ln w="0">
            <a:noFill/>
          </a:ln>
        </p:spPr>
      </p:pic>
      <p:pic>
        <p:nvPicPr>
          <p:cNvPr id="3241" name="Picture 3" descr=""/>
          <p:cNvPicPr/>
          <p:nvPr/>
        </p:nvPicPr>
        <p:blipFill>
          <a:blip r:embed="rId2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3242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PlaceHolder 1"/>
          <p:cNvSpPr>
            <a:spLocks noGrp="1"/>
          </p:cNvSpPr>
          <p:nvPr>
            <p:ph type="title"/>
          </p:nvPr>
        </p:nvSpPr>
        <p:spPr>
          <a:xfrm>
            <a:off x="1193040" y="743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Secur</a:t>
            </a:r>
            <a:r>
              <a:rPr b="0" lang="en-US" sz="36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 FTP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244" name="Picture 2" descr=""/>
          <p:cNvPicPr/>
          <p:nvPr/>
        </p:nvPicPr>
        <p:blipFill>
          <a:blip r:embed="rId1"/>
          <a:stretch/>
        </p:blipFill>
        <p:spPr>
          <a:xfrm>
            <a:off x="838080" y="1945080"/>
            <a:ext cx="7457400" cy="2228040"/>
          </a:xfrm>
          <a:prstGeom prst="rect">
            <a:avLst/>
          </a:prstGeom>
          <a:ln w="0">
            <a:noFill/>
          </a:ln>
        </p:spPr>
      </p:pic>
      <p:pic>
        <p:nvPicPr>
          <p:cNvPr id="3245" name="Picture 3" descr=""/>
          <p:cNvPicPr/>
          <p:nvPr/>
        </p:nvPicPr>
        <p:blipFill>
          <a:blip r:embed="rId2"/>
          <a:stretch/>
        </p:blipFill>
        <p:spPr>
          <a:xfrm>
            <a:off x="109540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3246" name="TextBox 4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098360" y="83160"/>
            <a:ext cx="9506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</a:t>
            </a: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at </a:t>
            </a: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</a:t>
            </a: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nsp</a:t>
            </a: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ort </a:t>
            </a: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Ser</a:t>
            </a: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vic</a:t>
            </a: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 </a:t>
            </a: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Doe</a:t>
            </a: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 </a:t>
            </a: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An </a:t>
            </a: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 </a:t>
            </a: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Nee</a:t>
            </a: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d?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1535760" y="1101600"/>
            <a:ext cx="4315680" cy="27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data integrity</a:t>
            </a:r>
            <a:endParaRPr b="0" lang="en-US" sz="2800" spc="-1" strike="noStrike">
              <a:latin typeface="Arial"/>
            </a:endParaRPr>
          </a:p>
          <a:p>
            <a:pPr marL="233280" indent="-233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some apps (e.g., file transfer,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web transactions) require 100%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reliable data transfer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33280" indent="-2332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other apps (e.g., audio) can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tolerate some loss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/>
          </p:nvPr>
        </p:nvSpPr>
        <p:spPr>
          <a:xfrm>
            <a:off x="1535760" y="3724200"/>
            <a:ext cx="3809160" cy="244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timing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some apps (e.g., Internet telephony, interactive games) require low delay to be “effective”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3" name="Rectangle 5"/>
          <p:cNvSpPr/>
          <p:nvPr/>
        </p:nvSpPr>
        <p:spPr>
          <a:xfrm>
            <a:off x="6507000" y="1101600"/>
            <a:ext cx="3934800" cy="336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throughput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some apps (e.g., multimedia) require minimum amount of throughput to be “effective”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other apps (“elastic apps”) make use of whatever throughput they get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4" name="Rectangle 5"/>
          <p:cNvSpPr/>
          <p:nvPr/>
        </p:nvSpPr>
        <p:spPr>
          <a:xfrm>
            <a:off x="6507000" y="4831560"/>
            <a:ext cx="3934800" cy="12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security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encryption, data integrity, …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65" name="Picture 6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466" name="TextBox 7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nodeType="clickEffect" fill="hold">
                      <p:stCondLst>
                        <p:cond delay="indefinite"/>
                      </p:stCondLst>
                      <p:childTnLst>
                        <p:par>
                          <p:cTn id="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" dur="500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" dur="500"/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nodeType="clickEffect" fill="hold">
                      <p:stCondLst>
                        <p:cond delay="indefinite"/>
                      </p:stCondLst>
                      <p:childTnLst>
                        <p:par>
                          <p:cTn id="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nodeType="clickEffect" fill="hold">
                      <p:stCondLst>
                        <p:cond delay="indefinite"/>
                      </p:stCondLst>
                      <p:childTnLst>
                        <p:par>
                          <p:cTn id="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9" dur="500"/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" dur="500"/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2057400" y="313560"/>
            <a:ext cx="77716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Internet Transport Protocols Services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2057400" y="1366920"/>
            <a:ext cx="4095000" cy="49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 service: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reliable transport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between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sending and receiving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process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flow control: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sender won’t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overwhelm receiver 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congestion control: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throttle sender when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network overloaded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does not provide: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timing,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minimum throughput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guarantee, security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connection-oriented: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setup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required between client 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and server processes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6298920" y="1366920"/>
            <a:ext cx="36662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UDP service:</a:t>
            </a:r>
            <a:endParaRPr b="0" lang="en-US" sz="20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unreliable data transfer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between sending and receiving process</a:t>
            </a:r>
            <a:endParaRPr b="0" lang="en-US" sz="2000" spc="-1" strike="noStrike">
              <a:latin typeface="Arial"/>
            </a:endParaRPr>
          </a:p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does not provide: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reliability, flow control, congestion control, timing, throughput guarantee, security, or connection setup,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 Unicode MS"/>
                <a:ea typeface="Arial Unicode MS"/>
              </a:rPr>
              <a:t>Q: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why bother?  Why is there a UDP?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70" name="Picture 4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471" name="TextBox 5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1044000" y="449280"/>
            <a:ext cx="10528560" cy="83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5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Internet Apps:  Application, Transport Protocols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473" name="Text Box 3"/>
          <p:cNvSpPr/>
          <p:nvPr/>
        </p:nvSpPr>
        <p:spPr>
          <a:xfrm>
            <a:off x="1554480" y="1773360"/>
            <a:ext cx="317736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e-mail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remote terminal access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Web 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file transfer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streaming multimedia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Internet telephony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74" name="Text Box 4"/>
          <p:cNvSpPr/>
          <p:nvPr/>
        </p:nvSpPr>
        <p:spPr>
          <a:xfrm>
            <a:off x="4661280" y="1459080"/>
            <a:ext cx="2950200" cy="34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application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layer protocol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SMTP [RFC 2821]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Telnet [RFC 854]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 [RFC 2616]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FTP [RFC 959]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HTTP (e.g., YouTube),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RTP [RFC 1889]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SIP, RTP, proprietary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(e.g., Skype)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5" name="Text Box 5"/>
          <p:cNvSpPr/>
          <p:nvPr/>
        </p:nvSpPr>
        <p:spPr>
          <a:xfrm>
            <a:off x="7554960" y="1477800"/>
            <a:ext cx="2623320" cy="34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underlying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transport protocol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 or UDP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TCP or UDP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6" name="Line 7"/>
          <p:cNvSpPr/>
          <p:nvPr/>
        </p:nvSpPr>
        <p:spPr>
          <a:xfrm>
            <a:off x="2595240" y="2152440"/>
            <a:ext cx="7334280" cy="9720"/>
          </a:xfrm>
          <a:prstGeom prst="line">
            <a:avLst/>
          </a:prstGeom>
          <a:ln w="28575">
            <a:solidFill>
              <a:srgbClr val="000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8"/>
          <p:cNvSpPr/>
          <p:nvPr/>
        </p:nvSpPr>
        <p:spPr>
          <a:xfrm>
            <a:off x="2547720" y="2743200"/>
            <a:ext cx="7324920" cy="360"/>
          </a:xfrm>
          <a:prstGeom prst="line">
            <a:avLst/>
          </a:prstGeom>
          <a:ln w="12700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Line 9"/>
          <p:cNvSpPr/>
          <p:nvPr/>
        </p:nvSpPr>
        <p:spPr>
          <a:xfrm>
            <a:off x="2568240" y="3038400"/>
            <a:ext cx="7296480" cy="360"/>
          </a:xfrm>
          <a:prstGeom prst="line">
            <a:avLst/>
          </a:prstGeom>
          <a:ln w="12700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10"/>
          <p:cNvSpPr/>
          <p:nvPr/>
        </p:nvSpPr>
        <p:spPr>
          <a:xfrm>
            <a:off x="2566800" y="3333600"/>
            <a:ext cx="7277040" cy="360"/>
          </a:xfrm>
          <a:prstGeom prst="line">
            <a:avLst/>
          </a:prstGeom>
          <a:ln w="12700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11"/>
          <p:cNvSpPr/>
          <p:nvPr/>
        </p:nvSpPr>
        <p:spPr>
          <a:xfrm flipV="1">
            <a:off x="2597040" y="3657600"/>
            <a:ext cx="7257960" cy="9360"/>
          </a:xfrm>
          <a:prstGeom prst="line">
            <a:avLst/>
          </a:prstGeom>
          <a:ln w="12700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Line 12"/>
          <p:cNvSpPr/>
          <p:nvPr/>
        </p:nvSpPr>
        <p:spPr>
          <a:xfrm>
            <a:off x="2538360" y="4257360"/>
            <a:ext cx="7315200" cy="360"/>
          </a:xfrm>
          <a:prstGeom prst="line">
            <a:avLst/>
          </a:prstGeom>
          <a:ln w="12700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Line 14"/>
          <p:cNvSpPr/>
          <p:nvPr/>
        </p:nvSpPr>
        <p:spPr>
          <a:xfrm>
            <a:off x="2363760" y="4881240"/>
            <a:ext cx="7343640" cy="360"/>
          </a:xfrm>
          <a:prstGeom prst="line">
            <a:avLst/>
          </a:prstGeom>
          <a:ln w="12700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83" name="Picture 12" descr=""/>
          <p:cNvPicPr/>
          <p:nvPr/>
        </p:nvPicPr>
        <p:blipFill>
          <a:blip r:embed="rId1"/>
          <a:stretch/>
        </p:blipFill>
        <p:spPr>
          <a:xfrm>
            <a:off x="10885680" y="472680"/>
            <a:ext cx="1017720" cy="539640"/>
          </a:xfrm>
          <a:prstGeom prst="rect">
            <a:avLst/>
          </a:prstGeom>
          <a:ln w="0">
            <a:noFill/>
          </a:ln>
        </p:spPr>
      </p:pic>
      <p:sp>
        <p:nvSpPr>
          <p:cNvPr id="484" name="TextBox 13"/>
          <p:cNvSpPr/>
          <p:nvPr/>
        </p:nvSpPr>
        <p:spPr>
          <a:xfrm>
            <a:off x="213120" y="6550200"/>
            <a:ext cx="119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Application>LibreOffice/7.3.7.2$Linux_X86_64 LibreOffice_project/30$Build-2</Application>
  <AppVersion>15.0000</AppVersion>
  <Words>4377</Words>
  <Paragraphs>1059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2022-12-21T05:40:18Z</dcterms:created>
  <dc:creator>Muhammad Faran Tahir</dc:creator>
  <dc:description/>
  <dc:language>en-US</dc:language>
  <cp:lastModifiedBy/>
  <dcterms:modified xsi:type="dcterms:W3CDTF">2023-01-28T16:06:00Z</dcterms:modified>
  <cp:revision>178</cp:revision>
  <dc:subject/>
  <dc:title>Networks &amp; Security  Lecture-2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52</vt:i4>
  </property>
  <property fmtid="{D5CDD505-2E9C-101B-9397-08002B2CF9AE}" pid="3" name="PresentationFormat">
    <vt:lpwstr>Widescreen</vt:lpwstr>
  </property>
  <property fmtid="{D5CDD505-2E9C-101B-9397-08002B2CF9AE}" pid="4" name="Slides">
    <vt:i4>64</vt:i4>
  </property>
</Properties>
</file>