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8.xml" ContentType="application/vnd.openxmlformats-officedocument.presentationml.notesSlide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106.png" ContentType="image/png"/>
  <Override PartName="/ppt/media/image99.png" ContentType="image/png"/>
  <Override PartName="/ppt/media/image62.png" ContentType="image/png"/>
  <Override PartName="/ppt/media/image105.png" ContentType="image/png"/>
  <Override PartName="/ppt/media/image98.png" ContentType="image/png"/>
  <Override PartName="/ppt/media/image61.png" ContentType="image/png"/>
  <Override PartName="/ppt/media/image104.png" ContentType="image/png"/>
  <Override PartName="/ppt/media/image97.png" ContentType="image/png"/>
  <Override PartName="/ppt/media/image60.png" ContentType="image/png"/>
  <Override PartName="/ppt/media/image103.png" ContentType="image/png"/>
  <Override PartName="/ppt/media/image96.png" ContentType="image/png"/>
  <Override PartName="/ppt/media/image89.png" ContentType="image/png"/>
  <Override PartName="/ppt/media/image102.png" ContentType="image/png"/>
  <Override PartName="/ppt/media/image95.png" ContentType="image/png"/>
  <Override PartName="/ppt/media/image88.png" ContentType="image/png"/>
  <Override PartName="/ppt/media/image79.png" ContentType="image/png"/>
  <Override PartName="/ppt/media/image101.png" ContentType="image/png"/>
  <Override PartName="/ppt/media/image64.png" ContentType="image/png"/>
  <Override PartName="/ppt/media/image63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4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91.png" ContentType="image/png"/>
  <Override PartName="/ppt/media/image26.png" ContentType="image/png"/>
  <Override PartName="/ppt/media/image15.png" ContentType="image/png"/>
  <Override PartName="/ppt/media/image80.png" ContentType="image/png"/>
  <Override PartName="/ppt/media/image3.png" ContentType="image/png"/>
  <Override PartName="/ppt/media/image33.png" ContentType="image/png"/>
  <Override PartName="/ppt/media/image92.png" ContentType="image/png"/>
  <Override PartName="/ppt/media/image27.png" ContentType="image/png"/>
  <Override PartName="/ppt/media/image16.png" ContentType="image/png"/>
  <Override PartName="/ppt/media/image81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D2CE6DC-2151-4174-B083-2B2D66E551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5CD689-F31F-4423-8204-9C9C1165DD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7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7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82743-3DDC-401A-BF36-AA3EB01879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7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7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8BB341-0468-4DD9-93D9-FDC0472AA4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D140FE-1513-4481-8665-718DD1E311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0C14B7-826F-4E6B-8020-4304591AAE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FEBA82-E754-45BF-8E9C-E6FC84E219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3CF372-7422-4C4B-AD69-0479751C48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F8BB4D-6B59-415A-996E-8E5FADDD09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9A42A4-BA12-4720-AA24-C02BC2852D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824915-5567-4905-BEB5-14E2B526AB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5AE609-AEB2-4329-8E4B-35AFD5B7C3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516FD5-DD45-40F0-9BEB-A90973FDFE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30A098-9F0D-4715-8826-1A5670826C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307D38-BC40-45E7-85AC-B3AA293471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2CCB9A-8C8B-4738-95B9-48AD8D2990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5D5DCD-9EF3-44C5-8142-C644F243D4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E639BF-AA14-4EE1-AA7E-07669DD94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2FCDB6-F4D0-479C-9E7C-8A4C5DFC40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41539C-8DDE-4133-ACCB-C15D062D66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A999D5-723E-4538-AF66-5265769FB5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55543D-AC49-47A2-9B25-C539A79B90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6C4381-F96F-4B0A-B64F-2D125B3BDE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266853-9D25-4A31-B521-9C9CD8ED56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BC9694-AE5A-4A10-9D34-989C8F8DA2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D48304-8FE0-4D55-91AB-047424C9BE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086B57-A8EA-4957-84EB-C79AC2BA6E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49C160-22A6-40AD-A19F-5CBA0AD3FD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7B5D16-AB20-4D4B-9068-418B5604F8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ED0083-D711-4B84-B5BC-2C39A9F193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B5C7E4-0BAE-4164-BE13-87CED57FFE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D583FA-E011-4B84-83D5-EB9A1C2142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4C002E-611B-49A3-9E40-2871198B66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1C50D9-691A-48A7-99C8-D539FD63B4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C79AF5-CFF1-4FAA-A68D-6E13EA55A8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715FB5-6D47-4672-B864-B7F5ADB823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7CDDF7-DD12-4153-AE00-232A5DF216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8F17E3-C379-49A5-8605-069D3ED4F2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13B4FE-D117-404C-B7B1-22CCB4ED0F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69EA216-67D6-40E6-912B-CDA35EBA79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683651-5684-4BBF-9063-5DA43A6DE8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34C0834-4546-46EF-BE92-5A9B834B1F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103105-EE46-4C02-AA34-9DF0AD8E19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FEC980-4AE7-4172-8D51-132EC51609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135E446-864F-4B4D-AA4D-8047BD9221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09CC50-6965-44B9-9E75-5E5A579992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DBAF79-D46E-411C-9E8C-08F5E65D4B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935CE6-A0AB-4909-8341-3ECD0DB1E1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B4C972-2C5A-49AD-BE8D-C85ACFD30E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CFFD41-1920-4D0A-86F9-08CEDC95D5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F7AF31-AEA9-4292-8A14-31A23A2F37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F58ED8-EE6D-41FC-BAEB-75ED7A0938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D4A819-2044-431E-A789-7C91A8E74F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3B9758-618E-4D21-927C-80A3F87F17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04CC65-DFD8-47A1-9581-F4F2092645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slideLayout" Target="../slideLayouts/slideLayout41.xml"/><Relationship Id="rId7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slideLayout" Target="../slideLayouts/slideLayout41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slideLayout" Target="../slideLayouts/slideLayout28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2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slideLayout" Target="../slideLayouts/slideLayout2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slideLayout" Target="../slideLayouts/slideLayout28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slideLayout" Target="../slideLayouts/slideLayout28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37840" y="13942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Networks &amp; Security 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Lecture-3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3" name="TextBox 3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PlaceHolder 1"/>
          <p:cNvSpPr>
            <a:spLocks noGrp="1"/>
          </p:cNvSpPr>
          <p:nvPr>
            <p:ph type="title"/>
          </p:nvPr>
        </p:nvSpPr>
        <p:spPr>
          <a:xfrm>
            <a:off x="1388520" y="2620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Connection-Oriented Demux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4" name="PlaceHolder 2"/>
          <p:cNvSpPr>
            <a:spLocks noGrp="1"/>
          </p:cNvSpPr>
          <p:nvPr>
            <p:ph/>
          </p:nvPr>
        </p:nvSpPr>
        <p:spPr>
          <a:xfrm>
            <a:off x="1162080" y="1587600"/>
            <a:ext cx="45453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socket identified by 4-tuple: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source IP address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source port number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 IP address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 port number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demux: receiver uses all four values to direct segment to appropriate socket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5" name="PlaceHolder 3"/>
          <p:cNvSpPr>
            <a:spLocks noGrp="1"/>
          </p:cNvSpPr>
          <p:nvPr>
            <p:ph/>
          </p:nvPr>
        </p:nvSpPr>
        <p:spPr>
          <a:xfrm>
            <a:off x="6032520" y="1587600"/>
            <a:ext cx="51170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 host may support many simultaneous TCP sockets: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socket identified by its own 4-tuple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 servers have different sockets for each connecting client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non-persistent HTTP will have different socket for each request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96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397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PlaceHolder 1"/>
          <p:cNvSpPr>
            <a:spLocks noGrp="1"/>
          </p:cNvSpPr>
          <p:nvPr>
            <p:ph type="title"/>
          </p:nvPr>
        </p:nvSpPr>
        <p:spPr>
          <a:xfrm>
            <a:off x="1762920" y="432000"/>
            <a:ext cx="8084520" cy="93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Connection-Oriented Demux: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9" name="Freeform 5"/>
          <p:cNvSpPr/>
          <p:nvPr/>
        </p:nvSpPr>
        <p:spPr>
          <a:xfrm>
            <a:off x="4343400" y="1765440"/>
            <a:ext cx="551880" cy="2082240"/>
          </a:xfrm>
          <a:custGeom>
            <a:avLst/>
            <a:gdLst/>
            <a:ahLst/>
            <a:rect l="l" t="t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Freeform 6"/>
          <p:cNvSpPr/>
          <p:nvPr/>
        </p:nvSpPr>
        <p:spPr>
          <a:xfrm>
            <a:off x="1941480" y="1944720"/>
            <a:ext cx="459720" cy="2193120"/>
          </a:xfrm>
          <a:custGeom>
            <a:avLst/>
            <a:gdLst/>
            <a:ahLst/>
            <a:rect l="l" t="t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Rectangle 23"/>
          <p:cNvSpPr/>
          <p:nvPr/>
        </p:nvSpPr>
        <p:spPr>
          <a:xfrm>
            <a:off x="2457360" y="191124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Rectangle 24"/>
          <p:cNvSpPr/>
          <p:nvPr/>
        </p:nvSpPr>
        <p:spPr>
          <a:xfrm>
            <a:off x="2419200" y="1965240"/>
            <a:ext cx="12726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Line 25"/>
          <p:cNvSpPr/>
          <p:nvPr/>
        </p:nvSpPr>
        <p:spPr>
          <a:xfrm>
            <a:off x="2428560" y="2725560"/>
            <a:ext cx="126396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Text Box 26"/>
          <p:cNvSpPr/>
          <p:nvPr/>
        </p:nvSpPr>
        <p:spPr>
          <a:xfrm>
            <a:off x="2386080" y="27082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5" name="Line 27"/>
          <p:cNvSpPr/>
          <p:nvPr/>
        </p:nvSpPr>
        <p:spPr>
          <a:xfrm>
            <a:off x="2436480" y="3046320"/>
            <a:ext cx="126396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Line 28"/>
          <p:cNvSpPr/>
          <p:nvPr/>
        </p:nvSpPr>
        <p:spPr>
          <a:xfrm>
            <a:off x="2422440" y="3355920"/>
            <a:ext cx="126360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Line 29"/>
          <p:cNvSpPr/>
          <p:nvPr/>
        </p:nvSpPr>
        <p:spPr>
          <a:xfrm>
            <a:off x="2422440" y="36414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Text Box 26"/>
          <p:cNvSpPr/>
          <p:nvPr/>
        </p:nvSpPr>
        <p:spPr>
          <a:xfrm>
            <a:off x="2421000" y="19558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9" name="Text Box 26"/>
          <p:cNvSpPr/>
          <p:nvPr/>
        </p:nvSpPr>
        <p:spPr>
          <a:xfrm>
            <a:off x="2376360" y="36133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0" name="Text Box 26"/>
          <p:cNvSpPr/>
          <p:nvPr/>
        </p:nvSpPr>
        <p:spPr>
          <a:xfrm>
            <a:off x="2395440" y="33274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1" name="Text Box 26"/>
          <p:cNvSpPr/>
          <p:nvPr/>
        </p:nvSpPr>
        <p:spPr>
          <a:xfrm>
            <a:off x="2386080" y="30322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2" name="Oval 19"/>
          <p:cNvSpPr/>
          <p:nvPr/>
        </p:nvSpPr>
        <p:spPr>
          <a:xfrm>
            <a:off x="2755800" y="224172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P3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413" name="Group 20"/>
          <p:cNvGrpSpPr/>
          <p:nvPr/>
        </p:nvGrpSpPr>
        <p:grpSpPr>
          <a:xfrm>
            <a:off x="2724120" y="2565360"/>
            <a:ext cx="619920" cy="227880"/>
            <a:chOff x="2724120" y="2565360"/>
            <a:chExt cx="619920" cy="227880"/>
          </a:xfrm>
        </p:grpSpPr>
        <p:sp>
          <p:nvSpPr>
            <p:cNvPr id="1414" name="Rectangle 21"/>
            <p:cNvSpPr/>
            <p:nvPr/>
          </p:nvSpPr>
          <p:spPr>
            <a:xfrm>
              <a:off x="2724120" y="2565360"/>
              <a:ext cx="6199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Rectangle 22"/>
            <p:cNvSpPr/>
            <p:nvPr/>
          </p:nvSpPr>
          <p:spPr>
            <a:xfrm>
              <a:off x="2845800" y="2595240"/>
              <a:ext cx="3693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Rectangle 23"/>
            <p:cNvSpPr/>
            <p:nvPr/>
          </p:nvSpPr>
          <p:spPr>
            <a:xfrm>
              <a:off x="3240000" y="2697840"/>
              <a:ext cx="6372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Rectangle 24"/>
            <p:cNvSpPr/>
            <p:nvPr/>
          </p:nvSpPr>
          <p:spPr>
            <a:xfrm>
              <a:off x="2750400" y="2700360"/>
              <a:ext cx="6372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8" name="Rectangle 23"/>
          <p:cNvSpPr/>
          <p:nvPr/>
        </p:nvSpPr>
        <p:spPr>
          <a:xfrm>
            <a:off x="4956120" y="1677960"/>
            <a:ext cx="225360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Rectangle 24"/>
          <p:cNvSpPr/>
          <p:nvPr/>
        </p:nvSpPr>
        <p:spPr>
          <a:xfrm>
            <a:off x="4902120" y="1755720"/>
            <a:ext cx="22248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Text Box 26"/>
          <p:cNvSpPr/>
          <p:nvPr/>
        </p:nvSpPr>
        <p:spPr>
          <a:xfrm>
            <a:off x="5327640" y="24843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1" name="Text Box 26"/>
          <p:cNvSpPr/>
          <p:nvPr/>
        </p:nvSpPr>
        <p:spPr>
          <a:xfrm>
            <a:off x="5381640" y="17082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2" name="Text Box 26"/>
          <p:cNvSpPr/>
          <p:nvPr/>
        </p:nvSpPr>
        <p:spPr>
          <a:xfrm>
            <a:off x="5321160" y="33894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3" name="Text Box 26"/>
          <p:cNvSpPr/>
          <p:nvPr/>
        </p:nvSpPr>
        <p:spPr>
          <a:xfrm>
            <a:off x="5321160" y="31035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4" name="Oval 36"/>
          <p:cNvSpPr/>
          <p:nvPr/>
        </p:nvSpPr>
        <p:spPr>
          <a:xfrm>
            <a:off x="5021280" y="201456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5" name="Rectangle 23"/>
          <p:cNvSpPr/>
          <p:nvPr/>
        </p:nvSpPr>
        <p:spPr>
          <a:xfrm>
            <a:off x="8091360" y="190332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Rectangle 24"/>
          <p:cNvSpPr/>
          <p:nvPr/>
        </p:nvSpPr>
        <p:spPr>
          <a:xfrm>
            <a:off x="7894800" y="1944720"/>
            <a:ext cx="163116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Text Box 26"/>
          <p:cNvSpPr/>
          <p:nvPr/>
        </p:nvSpPr>
        <p:spPr>
          <a:xfrm>
            <a:off x="8020080" y="27003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8" name="Text Box 26"/>
          <p:cNvSpPr/>
          <p:nvPr/>
        </p:nvSpPr>
        <p:spPr>
          <a:xfrm>
            <a:off x="8055000" y="19479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9" name="Text Box 26"/>
          <p:cNvSpPr/>
          <p:nvPr/>
        </p:nvSpPr>
        <p:spPr>
          <a:xfrm>
            <a:off x="8062920" y="360504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0" name="Text Box 26"/>
          <p:cNvSpPr/>
          <p:nvPr/>
        </p:nvSpPr>
        <p:spPr>
          <a:xfrm>
            <a:off x="8029440" y="33195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1" name="Text Box 26"/>
          <p:cNvSpPr/>
          <p:nvPr/>
        </p:nvSpPr>
        <p:spPr>
          <a:xfrm>
            <a:off x="8020080" y="30243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2" name="Oval 53"/>
          <p:cNvSpPr/>
          <p:nvPr/>
        </p:nvSpPr>
        <p:spPr>
          <a:xfrm>
            <a:off x="7975440" y="224172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3" name="Freeform 54"/>
          <p:cNvSpPr/>
          <p:nvPr/>
        </p:nvSpPr>
        <p:spPr>
          <a:xfrm>
            <a:off x="9550440" y="1924200"/>
            <a:ext cx="504000" cy="2133000"/>
          </a:xfrm>
          <a:custGeom>
            <a:avLst/>
            <a:gdLst/>
            <a:ahLst/>
            <a:rect l="l" t="t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0">
            <a:gsLst>
              <a:gs pos="0">
                <a:srgbClr val="954f72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34" name="Group 76"/>
          <p:cNvGrpSpPr/>
          <p:nvPr/>
        </p:nvGrpSpPr>
        <p:grpSpPr>
          <a:xfrm>
            <a:off x="3243600" y="5170320"/>
            <a:ext cx="2157840" cy="650520"/>
            <a:chOff x="3243600" y="5170320"/>
            <a:chExt cx="2157840" cy="650520"/>
          </a:xfrm>
        </p:grpSpPr>
        <p:sp>
          <p:nvSpPr>
            <p:cNvPr id="1435" name="Rectangle 77"/>
            <p:cNvSpPr/>
            <p:nvPr/>
          </p:nvSpPr>
          <p:spPr>
            <a:xfrm>
              <a:off x="4092480" y="517032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Line 78"/>
            <p:cNvSpPr/>
            <p:nvPr/>
          </p:nvSpPr>
          <p:spPr>
            <a:xfrm>
              <a:off x="5086080" y="5286240"/>
              <a:ext cx="27792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Text Box 79"/>
            <p:cNvSpPr/>
            <p:nvPr/>
          </p:nvSpPr>
          <p:spPr>
            <a:xfrm>
              <a:off x="3243600" y="5369040"/>
              <a:ext cx="215784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source IP,port: A,9157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 IP, port: B,80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438" name="Group 80"/>
          <p:cNvGrpSpPr/>
          <p:nvPr/>
        </p:nvGrpSpPr>
        <p:grpSpPr>
          <a:xfrm>
            <a:off x="3190680" y="4479840"/>
            <a:ext cx="1971360" cy="650160"/>
            <a:chOff x="3190680" y="4479840"/>
            <a:chExt cx="1971360" cy="650160"/>
          </a:xfrm>
        </p:grpSpPr>
        <p:sp>
          <p:nvSpPr>
            <p:cNvPr id="1439" name="Rectangle 81"/>
            <p:cNvSpPr/>
            <p:nvPr/>
          </p:nvSpPr>
          <p:spPr>
            <a:xfrm>
              <a:off x="3378240" y="447984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Line 82"/>
            <p:cNvSpPr/>
            <p:nvPr/>
          </p:nvSpPr>
          <p:spPr>
            <a:xfrm>
              <a:off x="3190680" y="4617720"/>
              <a:ext cx="27792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Text Box 83"/>
            <p:cNvSpPr/>
            <p:nvPr/>
          </p:nvSpPr>
          <p:spPr>
            <a:xfrm>
              <a:off x="3211560" y="4678200"/>
              <a:ext cx="195048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source IP,port: B,80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 IP,port: A,9157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442" name="Text Box 93"/>
          <p:cNvSpPr/>
          <p:nvPr/>
        </p:nvSpPr>
        <p:spPr>
          <a:xfrm flipH="1">
            <a:off x="1612080" y="4705200"/>
            <a:ext cx="114696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8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host: IP address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3" name="Text Box 94"/>
          <p:cNvSpPr/>
          <p:nvPr/>
        </p:nvSpPr>
        <p:spPr>
          <a:xfrm flipH="1">
            <a:off x="9368640" y="4602240"/>
            <a:ext cx="114696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8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host: IP address 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4" name="Line 96"/>
          <p:cNvSpPr/>
          <p:nvPr/>
        </p:nvSpPr>
        <p:spPr>
          <a:xfrm>
            <a:off x="4878360" y="3431880"/>
            <a:ext cx="22334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Line 97"/>
          <p:cNvSpPr/>
          <p:nvPr/>
        </p:nvSpPr>
        <p:spPr>
          <a:xfrm>
            <a:off x="4894200" y="3130200"/>
            <a:ext cx="22334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Text Box 26"/>
          <p:cNvSpPr/>
          <p:nvPr/>
        </p:nvSpPr>
        <p:spPr>
          <a:xfrm>
            <a:off x="5281560" y="27957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7" name="Line 99"/>
          <p:cNvSpPr/>
          <p:nvPr/>
        </p:nvSpPr>
        <p:spPr>
          <a:xfrm>
            <a:off x="4897080" y="2808000"/>
            <a:ext cx="22338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Line 100"/>
          <p:cNvSpPr/>
          <p:nvPr/>
        </p:nvSpPr>
        <p:spPr>
          <a:xfrm>
            <a:off x="4900320" y="2485800"/>
            <a:ext cx="22338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49" name="Group 101"/>
          <p:cNvGrpSpPr/>
          <p:nvPr/>
        </p:nvGrpSpPr>
        <p:grpSpPr>
          <a:xfrm>
            <a:off x="5076720" y="2347920"/>
            <a:ext cx="472320" cy="227880"/>
            <a:chOff x="5076720" y="2347920"/>
            <a:chExt cx="472320" cy="227880"/>
          </a:xfrm>
        </p:grpSpPr>
        <p:sp>
          <p:nvSpPr>
            <p:cNvPr id="1450" name="Rectangle 102"/>
            <p:cNvSpPr/>
            <p:nvPr/>
          </p:nvSpPr>
          <p:spPr>
            <a:xfrm>
              <a:off x="5076720" y="234792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Rectangle 103"/>
            <p:cNvSpPr/>
            <p:nvPr/>
          </p:nvSpPr>
          <p:spPr>
            <a:xfrm>
              <a:off x="5169600" y="237780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Rectangle 104"/>
            <p:cNvSpPr/>
            <p:nvPr/>
          </p:nvSpPr>
          <p:spPr>
            <a:xfrm>
              <a:off x="5469840" y="248040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Rectangle 105"/>
            <p:cNvSpPr/>
            <p:nvPr/>
          </p:nvSpPr>
          <p:spPr>
            <a:xfrm>
              <a:off x="5096880" y="248292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4" name="Oval 106"/>
          <p:cNvSpPr/>
          <p:nvPr/>
        </p:nvSpPr>
        <p:spPr>
          <a:xfrm>
            <a:off x="6388200" y="201924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5" name="Oval 112"/>
          <p:cNvSpPr/>
          <p:nvPr/>
        </p:nvSpPr>
        <p:spPr>
          <a:xfrm>
            <a:off x="5716440" y="201780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P5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456" name="Group 118"/>
          <p:cNvGrpSpPr/>
          <p:nvPr/>
        </p:nvGrpSpPr>
        <p:grpSpPr>
          <a:xfrm>
            <a:off x="5781600" y="2352600"/>
            <a:ext cx="472320" cy="227880"/>
            <a:chOff x="5781600" y="2352600"/>
            <a:chExt cx="472320" cy="227880"/>
          </a:xfrm>
        </p:grpSpPr>
        <p:sp>
          <p:nvSpPr>
            <p:cNvPr id="1457" name="Rectangle 119"/>
            <p:cNvSpPr/>
            <p:nvPr/>
          </p:nvSpPr>
          <p:spPr>
            <a:xfrm>
              <a:off x="5781600" y="235260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Rectangle 120"/>
            <p:cNvSpPr/>
            <p:nvPr/>
          </p:nvSpPr>
          <p:spPr>
            <a:xfrm>
              <a:off x="5874480" y="238248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Rectangle 121"/>
            <p:cNvSpPr/>
            <p:nvPr/>
          </p:nvSpPr>
          <p:spPr>
            <a:xfrm>
              <a:off x="6174720" y="248544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Rectangle 122"/>
            <p:cNvSpPr/>
            <p:nvPr/>
          </p:nvSpPr>
          <p:spPr>
            <a:xfrm>
              <a:off x="5801760" y="248760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1" name="Group 123"/>
          <p:cNvGrpSpPr/>
          <p:nvPr/>
        </p:nvGrpSpPr>
        <p:grpSpPr>
          <a:xfrm>
            <a:off x="6453360" y="2357280"/>
            <a:ext cx="472320" cy="227880"/>
            <a:chOff x="6453360" y="2357280"/>
            <a:chExt cx="472320" cy="227880"/>
          </a:xfrm>
        </p:grpSpPr>
        <p:sp>
          <p:nvSpPr>
            <p:cNvPr id="1462" name="Rectangle 124"/>
            <p:cNvSpPr/>
            <p:nvPr/>
          </p:nvSpPr>
          <p:spPr>
            <a:xfrm>
              <a:off x="6453360" y="235728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Rectangle 125"/>
            <p:cNvSpPr/>
            <p:nvPr/>
          </p:nvSpPr>
          <p:spPr>
            <a:xfrm>
              <a:off x="6545880" y="238716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Rectangle 126"/>
            <p:cNvSpPr/>
            <p:nvPr/>
          </p:nvSpPr>
          <p:spPr>
            <a:xfrm>
              <a:off x="6846120" y="249012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Rectangle 127"/>
            <p:cNvSpPr/>
            <p:nvPr/>
          </p:nvSpPr>
          <p:spPr>
            <a:xfrm>
              <a:off x="6473160" y="249228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6" name="Line 133"/>
          <p:cNvSpPr/>
          <p:nvPr/>
        </p:nvSpPr>
        <p:spPr>
          <a:xfrm>
            <a:off x="7886520" y="3647880"/>
            <a:ext cx="163836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Line 134"/>
          <p:cNvSpPr/>
          <p:nvPr/>
        </p:nvSpPr>
        <p:spPr>
          <a:xfrm>
            <a:off x="7877160" y="3352680"/>
            <a:ext cx="1638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Line 135"/>
          <p:cNvSpPr/>
          <p:nvPr/>
        </p:nvSpPr>
        <p:spPr>
          <a:xfrm>
            <a:off x="7877160" y="3057480"/>
            <a:ext cx="1638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Line 136"/>
          <p:cNvSpPr/>
          <p:nvPr/>
        </p:nvSpPr>
        <p:spPr>
          <a:xfrm>
            <a:off x="7877160" y="2752560"/>
            <a:ext cx="1638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70" name="Group 128"/>
          <p:cNvGrpSpPr/>
          <p:nvPr/>
        </p:nvGrpSpPr>
        <p:grpSpPr>
          <a:xfrm>
            <a:off x="8029440" y="2579760"/>
            <a:ext cx="472320" cy="227880"/>
            <a:chOff x="8029440" y="2579760"/>
            <a:chExt cx="472320" cy="227880"/>
          </a:xfrm>
        </p:grpSpPr>
        <p:sp>
          <p:nvSpPr>
            <p:cNvPr id="1471" name="Rectangle 129"/>
            <p:cNvSpPr/>
            <p:nvPr/>
          </p:nvSpPr>
          <p:spPr>
            <a:xfrm>
              <a:off x="8029440" y="257976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Rectangle 130"/>
            <p:cNvSpPr/>
            <p:nvPr/>
          </p:nvSpPr>
          <p:spPr>
            <a:xfrm>
              <a:off x="8122320" y="260928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Rectangle 131"/>
            <p:cNvSpPr/>
            <p:nvPr/>
          </p:nvSpPr>
          <p:spPr>
            <a:xfrm>
              <a:off x="8422560" y="271224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Rectangle 132"/>
            <p:cNvSpPr/>
            <p:nvPr/>
          </p:nvSpPr>
          <p:spPr>
            <a:xfrm>
              <a:off x="8049600" y="271440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5" name="Group 137"/>
          <p:cNvGrpSpPr/>
          <p:nvPr/>
        </p:nvGrpSpPr>
        <p:grpSpPr>
          <a:xfrm>
            <a:off x="8825040" y="2570040"/>
            <a:ext cx="472320" cy="227880"/>
            <a:chOff x="8825040" y="2570040"/>
            <a:chExt cx="472320" cy="227880"/>
          </a:xfrm>
        </p:grpSpPr>
        <p:sp>
          <p:nvSpPr>
            <p:cNvPr id="1476" name="Rectangle 138"/>
            <p:cNvSpPr/>
            <p:nvPr/>
          </p:nvSpPr>
          <p:spPr>
            <a:xfrm>
              <a:off x="8825040" y="257004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Rectangle 139"/>
            <p:cNvSpPr/>
            <p:nvPr/>
          </p:nvSpPr>
          <p:spPr>
            <a:xfrm>
              <a:off x="8917560" y="259992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Rectangle 140"/>
            <p:cNvSpPr/>
            <p:nvPr/>
          </p:nvSpPr>
          <p:spPr>
            <a:xfrm>
              <a:off x="9217800" y="270288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Rectangle 141"/>
            <p:cNvSpPr/>
            <p:nvPr/>
          </p:nvSpPr>
          <p:spPr>
            <a:xfrm>
              <a:off x="8844840" y="270504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0" name="Oval 143"/>
          <p:cNvSpPr/>
          <p:nvPr/>
        </p:nvSpPr>
        <p:spPr>
          <a:xfrm>
            <a:off x="8766000" y="223668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1" name="Freeform 144"/>
          <p:cNvSpPr/>
          <p:nvPr/>
        </p:nvSpPr>
        <p:spPr>
          <a:xfrm>
            <a:off x="3017880" y="2440080"/>
            <a:ext cx="2694960" cy="2694960"/>
          </a:xfrm>
          <a:custGeom>
            <a:avLst/>
            <a:gdLst/>
            <a:ahLst/>
            <a:rect l="l" t="t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Freeform 145"/>
          <p:cNvSpPr/>
          <p:nvPr/>
        </p:nvSpPr>
        <p:spPr>
          <a:xfrm>
            <a:off x="6004080" y="2471760"/>
            <a:ext cx="3088440" cy="3252240"/>
          </a:xfrm>
          <a:custGeom>
            <a:avLst/>
            <a:gdLst/>
            <a:ahLst/>
            <a:rect l="l" t="t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Freeform 146"/>
          <p:cNvSpPr/>
          <p:nvPr/>
        </p:nvSpPr>
        <p:spPr>
          <a:xfrm>
            <a:off x="6662880" y="2460600"/>
            <a:ext cx="1608840" cy="2464560"/>
          </a:xfrm>
          <a:custGeom>
            <a:avLst/>
            <a:gdLst/>
            <a:ahLst/>
            <a:rect l="l" t="t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84" name="Group 147"/>
          <p:cNvGrpSpPr/>
          <p:nvPr/>
        </p:nvGrpSpPr>
        <p:grpSpPr>
          <a:xfrm>
            <a:off x="6761160" y="4684680"/>
            <a:ext cx="2182320" cy="650160"/>
            <a:chOff x="6761160" y="4684680"/>
            <a:chExt cx="2182320" cy="650160"/>
          </a:xfrm>
        </p:grpSpPr>
        <p:sp>
          <p:nvSpPr>
            <p:cNvPr id="1485" name="Rectangle 148"/>
            <p:cNvSpPr/>
            <p:nvPr/>
          </p:nvSpPr>
          <p:spPr>
            <a:xfrm>
              <a:off x="6948360" y="468468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Line 149"/>
            <p:cNvSpPr/>
            <p:nvPr/>
          </p:nvSpPr>
          <p:spPr>
            <a:xfrm>
              <a:off x="6761160" y="4822560"/>
              <a:ext cx="27756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Text Box 150"/>
            <p:cNvSpPr/>
            <p:nvPr/>
          </p:nvSpPr>
          <p:spPr>
            <a:xfrm>
              <a:off x="6782760" y="4883040"/>
              <a:ext cx="216072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source IP,port: C,5775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 IP,port: B,80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488" name="Group 151"/>
          <p:cNvGrpSpPr/>
          <p:nvPr/>
        </p:nvGrpSpPr>
        <p:grpSpPr>
          <a:xfrm>
            <a:off x="6831000" y="5473800"/>
            <a:ext cx="2182320" cy="650160"/>
            <a:chOff x="6831000" y="5473800"/>
            <a:chExt cx="2182320" cy="650160"/>
          </a:xfrm>
        </p:grpSpPr>
        <p:sp>
          <p:nvSpPr>
            <p:cNvPr id="1489" name="Rectangle 152"/>
            <p:cNvSpPr/>
            <p:nvPr/>
          </p:nvSpPr>
          <p:spPr>
            <a:xfrm>
              <a:off x="7018200" y="547380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Line 153"/>
            <p:cNvSpPr/>
            <p:nvPr/>
          </p:nvSpPr>
          <p:spPr>
            <a:xfrm>
              <a:off x="6831000" y="5611680"/>
              <a:ext cx="27756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Text Box 154"/>
            <p:cNvSpPr/>
            <p:nvPr/>
          </p:nvSpPr>
          <p:spPr>
            <a:xfrm>
              <a:off x="6852600" y="5672160"/>
              <a:ext cx="216072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source IP,port: C,9157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 IP,port: B,80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492" name="Text Box 155"/>
          <p:cNvSpPr/>
          <p:nvPr/>
        </p:nvSpPr>
        <p:spPr>
          <a:xfrm>
            <a:off x="1674000" y="5850000"/>
            <a:ext cx="54666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three segments, all destined to IP address: B,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 port: 80 are demultiplexed to </a:t>
            </a:r>
            <a:r>
              <a:rPr b="0" i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different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sockets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3" name="Line 156"/>
          <p:cNvSpPr/>
          <p:nvPr/>
        </p:nvSpPr>
        <p:spPr>
          <a:xfrm>
            <a:off x="5025960" y="5770440"/>
            <a:ext cx="285480" cy="360"/>
          </a:xfrm>
          <a:prstGeom prst="line">
            <a:avLst/>
          </a:prstGeom>
          <a:ln w="2857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Line 157"/>
          <p:cNvSpPr/>
          <p:nvPr/>
        </p:nvSpPr>
        <p:spPr>
          <a:xfrm>
            <a:off x="8094600" y="5292720"/>
            <a:ext cx="285480" cy="360"/>
          </a:xfrm>
          <a:prstGeom prst="line">
            <a:avLst/>
          </a:prstGeom>
          <a:ln w="2857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Line 158"/>
          <p:cNvSpPr/>
          <p:nvPr/>
        </p:nvSpPr>
        <p:spPr>
          <a:xfrm>
            <a:off x="8170560" y="6086160"/>
            <a:ext cx="285840" cy="360"/>
          </a:xfrm>
          <a:prstGeom prst="line">
            <a:avLst/>
          </a:prstGeom>
          <a:ln w="2857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Text Box 160"/>
          <p:cNvSpPr/>
          <p:nvPr/>
        </p:nvSpPr>
        <p:spPr>
          <a:xfrm flipH="1">
            <a:off x="6570000" y="3701880"/>
            <a:ext cx="1146960" cy="9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8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server: IP address B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97" name="Group 161"/>
          <p:cNvGrpSpPr/>
          <p:nvPr/>
        </p:nvGrpSpPr>
        <p:grpSpPr>
          <a:xfrm>
            <a:off x="4344840" y="3192480"/>
            <a:ext cx="358200" cy="704160"/>
            <a:chOff x="4344840" y="3192480"/>
            <a:chExt cx="358200" cy="704160"/>
          </a:xfrm>
        </p:grpSpPr>
        <p:sp>
          <p:nvSpPr>
            <p:cNvPr id="1498" name="Freeform 162"/>
            <p:cNvSpPr/>
            <p:nvPr/>
          </p:nvSpPr>
          <p:spPr>
            <a:xfrm>
              <a:off x="4628880" y="3193560"/>
              <a:ext cx="70560" cy="6717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Rectangle 163"/>
            <p:cNvSpPr/>
            <p:nvPr/>
          </p:nvSpPr>
          <p:spPr>
            <a:xfrm>
              <a:off x="4360680" y="3192480"/>
              <a:ext cx="264240" cy="6710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Freeform 164"/>
            <p:cNvSpPr/>
            <p:nvPr/>
          </p:nvSpPr>
          <p:spPr>
            <a:xfrm>
              <a:off x="4642200" y="3233880"/>
              <a:ext cx="41760" cy="6213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Freeform 165"/>
            <p:cNvSpPr/>
            <p:nvPr/>
          </p:nvSpPr>
          <p:spPr>
            <a:xfrm>
              <a:off x="4632840" y="3548880"/>
              <a:ext cx="65520" cy="54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Rectangle 166"/>
            <p:cNvSpPr/>
            <p:nvPr/>
          </p:nvSpPr>
          <p:spPr>
            <a:xfrm>
              <a:off x="4362480" y="327024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03" name="Group 167"/>
            <p:cNvGrpSpPr/>
            <p:nvPr/>
          </p:nvGrpSpPr>
          <p:grpSpPr>
            <a:xfrm>
              <a:off x="4498920" y="3262320"/>
              <a:ext cx="145440" cy="42120"/>
              <a:chOff x="4498920" y="3262320"/>
              <a:chExt cx="145440" cy="42120"/>
            </a:xfrm>
          </p:grpSpPr>
          <p:sp>
            <p:nvSpPr>
              <p:cNvPr id="1504" name="AutoShape 168"/>
              <p:cNvSpPr/>
              <p:nvPr/>
            </p:nvSpPr>
            <p:spPr>
              <a:xfrm>
                <a:off x="4498920" y="3262320"/>
                <a:ext cx="14544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5" name="AutoShape 169"/>
              <p:cNvSpPr/>
              <p:nvPr/>
            </p:nvSpPr>
            <p:spPr>
              <a:xfrm>
                <a:off x="4502160" y="3267000"/>
                <a:ext cx="13896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06" name="Rectangle 170"/>
            <p:cNvSpPr/>
            <p:nvPr/>
          </p:nvSpPr>
          <p:spPr>
            <a:xfrm>
              <a:off x="4365720" y="336528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07" name="Group 171"/>
            <p:cNvGrpSpPr/>
            <p:nvPr/>
          </p:nvGrpSpPr>
          <p:grpSpPr>
            <a:xfrm>
              <a:off x="4497480" y="3359160"/>
              <a:ext cx="145440" cy="45360"/>
              <a:chOff x="4497480" y="3359160"/>
              <a:chExt cx="145440" cy="45360"/>
            </a:xfrm>
          </p:grpSpPr>
          <p:sp>
            <p:nvSpPr>
              <p:cNvPr id="1508" name="AutoShape 172"/>
              <p:cNvSpPr/>
              <p:nvPr/>
            </p:nvSpPr>
            <p:spPr>
              <a:xfrm>
                <a:off x="4497480" y="3359160"/>
                <a:ext cx="145440" cy="45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9" name="AutoShape 173"/>
              <p:cNvSpPr/>
              <p:nvPr/>
            </p:nvSpPr>
            <p:spPr>
              <a:xfrm>
                <a:off x="4500720" y="3363840"/>
                <a:ext cx="1389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0" name="Rectangle 174"/>
            <p:cNvSpPr/>
            <p:nvPr/>
          </p:nvSpPr>
          <p:spPr>
            <a:xfrm>
              <a:off x="4364280" y="346536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Rectangle 175"/>
            <p:cNvSpPr/>
            <p:nvPr/>
          </p:nvSpPr>
          <p:spPr>
            <a:xfrm>
              <a:off x="4367160" y="3552840"/>
              <a:ext cx="14868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12" name="Group 176"/>
            <p:cNvGrpSpPr/>
            <p:nvPr/>
          </p:nvGrpSpPr>
          <p:grpSpPr>
            <a:xfrm>
              <a:off x="4494240" y="3544920"/>
              <a:ext cx="146880" cy="43560"/>
              <a:chOff x="4494240" y="3544920"/>
              <a:chExt cx="146880" cy="43560"/>
            </a:xfrm>
          </p:grpSpPr>
          <p:sp>
            <p:nvSpPr>
              <p:cNvPr id="1513" name="AutoShape 177"/>
              <p:cNvSpPr/>
              <p:nvPr/>
            </p:nvSpPr>
            <p:spPr>
              <a:xfrm>
                <a:off x="4494240" y="3544920"/>
                <a:ext cx="146880" cy="43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4" name="AutoShape 178"/>
              <p:cNvSpPr/>
              <p:nvPr/>
            </p:nvSpPr>
            <p:spPr>
              <a:xfrm>
                <a:off x="4497480" y="3549600"/>
                <a:ext cx="14040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5" name="Freeform 179"/>
            <p:cNvSpPr/>
            <p:nvPr/>
          </p:nvSpPr>
          <p:spPr>
            <a:xfrm>
              <a:off x="4633920" y="3464640"/>
              <a:ext cx="65520" cy="54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16" name="Group 180"/>
            <p:cNvGrpSpPr/>
            <p:nvPr/>
          </p:nvGrpSpPr>
          <p:grpSpPr>
            <a:xfrm>
              <a:off x="4495680" y="3456000"/>
              <a:ext cx="145440" cy="40320"/>
              <a:chOff x="4495680" y="3456000"/>
              <a:chExt cx="145440" cy="40320"/>
            </a:xfrm>
          </p:grpSpPr>
          <p:sp>
            <p:nvSpPr>
              <p:cNvPr id="1517" name="AutoShape 181"/>
              <p:cNvSpPr/>
              <p:nvPr/>
            </p:nvSpPr>
            <p:spPr>
              <a:xfrm>
                <a:off x="4495680" y="3456000"/>
                <a:ext cx="14544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8" name="AutoShape 182"/>
              <p:cNvSpPr/>
              <p:nvPr/>
            </p:nvSpPr>
            <p:spPr>
              <a:xfrm>
                <a:off x="4498920" y="3460680"/>
                <a:ext cx="13896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9" name="Rectangle 183"/>
            <p:cNvSpPr/>
            <p:nvPr/>
          </p:nvSpPr>
          <p:spPr>
            <a:xfrm>
              <a:off x="4624560" y="3192480"/>
              <a:ext cx="16560" cy="6724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Freeform 184"/>
            <p:cNvSpPr/>
            <p:nvPr/>
          </p:nvSpPr>
          <p:spPr>
            <a:xfrm>
              <a:off x="4640040" y="3362400"/>
              <a:ext cx="59040" cy="619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Freeform 185"/>
            <p:cNvSpPr/>
            <p:nvPr/>
          </p:nvSpPr>
          <p:spPr>
            <a:xfrm>
              <a:off x="4640760" y="3266280"/>
              <a:ext cx="60840" cy="698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Oval 186"/>
            <p:cNvSpPr/>
            <p:nvPr/>
          </p:nvSpPr>
          <p:spPr>
            <a:xfrm>
              <a:off x="4691160" y="3833640"/>
              <a:ext cx="11880" cy="277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Freeform 187"/>
            <p:cNvSpPr/>
            <p:nvPr/>
          </p:nvSpPr>
          <p:spPr>
            <a:xfrm>
              <a:off x="4637520" y="3835080"/>
              <a:ext cx="60840" cy="579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AutoShape 188"/>
            <p:cNvSpPr/>
            <p:nvPr/>
          </p:nvSpPr>
          <p:spPr>
            <a:xfrm>
              <a:off x="4344840" y="3854520"/>
              <a:ext cx="300960" cy="421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AutoShape 189"/>
            <p:cNvSpPr/>
            <p:nvPr/>
          </p:nvSpPr>
          <p:spPr>
            <a:xfrm>
              <a:off x="4360680" y="3864240"/>
              <a:ext cx="26928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Oval 190"/>
            <p:cNvSpPr/>
            <p:nvPr/>
          </p:nvSpPr>
          <p:spPr>
            <a:xfrm>
              <a:off x="4387680" y="3767040"/>
              <a:ext cx="388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Oval 191"/>
            <p:cNvSpPr/>
            <p:nvPr/>
          </p:nvSpPr>
          <p:spPr>
            <a:xfrm>
              <a:off x="4432320" y="3767040"/>
              <a:ext cx="3888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Oval 192"/>
            <p:cNvSpPr/>
            <p:nvPr/>
          </p:nvSpPr>
          <p:spPr>
            <a:xfrm>
              <a:off x="4476600" y="3767040"/>
              <a:ext cx="38880" cy="403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Rectangle 193"/>
            <p:cNvSpPr/>
            <p:nvPr/>
          </p:nvSpPr>
          <p:spPr>
            <a:xfrm>
              <a:off x="4577040" y="3606840"/>
              <a:ext cx="21600" cy="223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30" name="Group 194"/>
          <p:cNvGrpSpPr/>
          <p:nvPr/>
        </p:nvGrpSpPr>
        <p:grpSpPr>
          <a:xfrm>
            <a:off x="1479960" y="3613320"/>
            <a:ext cx="710640" cy="669240"/>
            <a:chOff x="1479960" y="3613320"/>
            <a:chExt cx="710640" cy="669240"/>
          </a:xfrm>
        </p:grpSpPr>
        <p:pic>
          <p:nvPicPr>
            <p:cNvPr id="1531" name="Picture 19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1479960" y="3613320"/>
              <a:ext cx="710640" cy="669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32" name="Freeform 196"/>
            <p:cNvSpPr/>
            <p:nvPr/>
          </p:nvSpPr>
          <p:spPr>
            <a:xfrm flipH="1">
              <a:off x="1782000" y="3677400"/>
              <a:ext cx="345240" cy="3060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33" name="Group 197"/>
          <p:cNvGrpSpPr/>
          <p:nvPr/>
        </p:nvGrpSpPr>
        <p:grpSpPr>
          <a:xfrm>
            <a:off x="9782280" y="3529080"/>
            <a:ext cx="710640" cy="669240"/>
            <a:chOff x="9782280" y="3529080"/>
            <a:chExt cx="710640" cy="669240"/>
          </a:xfrm>
        </p:grpSpPr>
        <p:pic>
          <p:nvPicPr>
            <p:cNvPr id="1534" name="Picture 198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782280" y="3529080"/>
              <a:ext cx="710640" cy="669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35" name="Freeform 199"/>
            <p:cNvSpPr/>
            <p:nvPr/>
          </p:nvSpPr>
          <p:spPr>
            <a:xfrm>
              <a:off x="9844560" y="3593160"/>
              <a:ext cx="345240" cy="3060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536" name="Picture 139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537" name="TextBox 140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nodeType="clickEffect" fill="hold">
                      <p:stCondLst>
                        <p:cond delay="indefinite"/>
                      </p:stCondLst>
                      <p:childTnLst>
                        <p:par>
                          <p:cTn id="1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4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7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0"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3"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PlaceHolder 1"/>
          <p:cNvSpPr>
            <a:spLocks noGrp="1"/>
          </p:cNvSpPr>
          <p:nvPr>
            <p:ph type="title"/>
          </p:nvPr>
        </p:nvSpPr>
        <p:spPr>
          <a:xfrm>
            <a:off x="1771200" y="335880"/>
            <a:ext cx="8084520" cy="93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Connection-Oriented Demux: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9" name="Freeform 4"/>
          <p:cNvSpPr/>
          <p:nvPr/>
        </p:nvSpPr>
        <p:spPr>
          <a:xfrm>
            <a:off x="4354560" y="1754280"/>
            <a:ext cx="551880" cy="2082240"/>
          </a:xfrm>
          <a:custGeom>
            <a:avLst/>
            <a:gdLst/>
            <a:ahLst/>
            <a:rect l="l" t="t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Freeform 5"/>
          <p:cNvSpPr/>
          <p:nvPr/>
        </p:nvSpPr>
        <p:spPr>
          <a:xfrm>
            <a:off x="1962000" y="1933560"/>
            <a:ext cx="459720" cy="2193120"/>
          </a:xfrm>
          <a:custGeom>
            <a:avLst/>
            <a:gdLst/>
            <a:ahLst/>
            <a:rect l="l" t="t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Rectangle 23"/>
          <p:cNvSpPr/>
          <p:nvPr/>
        </p:nvSpPr>
        <p:spPr>
          <a:xfrm>
            <a:off x="2457360" y="191124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Rectangle 24"/>
          <p:cNvSpPr/>
          <p:nvPr/>
        </p:nvSpPr>
        <p:spPr>
          <a:xfrm>
            <a:off x="2419200" y="1965240"/>
            <a:ext cx="12726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Line 25"/>
          <p:cNvSpPr/>
          <p:nvPr/>
        </p:nvSpPr>
        <p:spPr>
          <a:xfrm>
            <a:off x="2428560" y="2725560"/>
            <a:ext cx="126396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Text Box 26"/>
          <p:cNvSpPr/>
          <p:nvPr/>
        </p:nvSpPr>
        <p:spPr>
          <a:xfrm>
            <a:off x="2386080" y="27082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5" name="Line 27"/>
          <p:cNvSpPr/>
          <p:nvPr/>
        </p:nvSpPr>
        <p:spPr>
          <a:xfrm>
            <a:off x="2436480" y="3046320"/>
            <a:ext cx="126396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Line 28"/>
          <p:cNvSpPr/>
          <p:nvPr/>
        </p:nvSpPr>
        <p:spPr>
          <a:xfrm>
            <a:off x="2422440" y="3355920"/>
            <a:ext cx="126360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Line 29"/>
          <p:cNvSpPr/>
          <p:nvPr/>
        </p:nvSpPr>
        <p:spPr>
          <a:xfrm>
            <a:off x="2422440" y="36414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Text Box 26"/>
          <p:cNvSpPr/>
          <p:nvPr/>
        </p:nvSpPr>
        <p:spPr>
          <a:xfrm>
            <a:off x="2421000" y="19558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9" name="Text Box 26"/>
          <p:cNvSpPr/>
          <p:nvPr/>
        </p:nvSpPr>
        <p:spPr>
          <a:xfrm>
            <a:off x="2376360" y="36133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0" name="Text Box 26"/>
          <p:cNvSpPr/>
          <p:nvPr/>
        </p:nvSpPr>
        <p:spPr>
          <a:xfrm>
            <a:off x="2395440" y="33274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1" name="Text Box 26"/>
          <p:cNvSpPr/>
          <p:nvPr/>
        </p:nvSpPr>
        <p:spPr>
          <a:xfrm>
            <a:off x="2386080" y="30322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2" name="Oval 18"/>
          <p:cNvSpPr/>
          <p:nvPr/>
        </p:nvSpPr>
        <p:spPr>
          <a:xfrm>
            <a:off x="2755800" y="224172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P3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553" name="Group 19"/>
          <p:cNvGrpSpPr/>
          <p:nvPr/>
        </p:nvGrpSpPr>
        <p:grpSpPr>
          <a:xfrm>
            <a:off x="2724120" y="2565360"/>
            <a:ext cx="619920" cy="227880"/>
            <a:chOff x="2724120" y="2565360"/>
            <a:chExt cx="619920" cy="227880"/>
          </a:xfrm>
        </p:grpSpPr>
        <p:sp>
          <p:nvSpPr>
            <p:cNvPr id="1554" name="Rectangle 20"/>
            <p:cNvSpPr/>
            <p:nvPr/>
          </p:nvSpPr>
          <p:spPr>
            <a:xfrm>
              <a:off x="2724120" y="2565360"/>
              <a:ext cx="6199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Rectangle 21"/>
            <p:cNvSpPr/>
            <p:nvPr/>
          </p:nvSpPr>
          <p:spPr>
            <a:xfrm>
              <a:off x="2845800" y="2595240"/>
              <a:ext cx="3693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Rectangle 22"/>
            <p:cNvSpPr/>
            <p:nvPr/>
          </p:nvSpPr>
          <p:spPr>
            <a:xfrm>
              <a:off x="3240000" y="2697840"/>
              <a:ext cx="6372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Rectangle 23"/>
            <p:cNvSpPr/>
            <p:nvPr/>
          </p:nvSpPr>
          <p:spPr>
            <a:xfrm>
              <a:off x="2750400" y="2700360"/>
              <a:ext cx="6372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8" name="Rectangle 23"/>
          <p:cNvSpPr/>
          <p:nvPr/>
        </p:nvSpPr>
        <p:spPr>
          <a:xfrm>
            <a:off x="4956120" y="1677960"/>
            <a:ext cx="225360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Rectangle 24"/>
          <p:cNvSpPr/>
          <p:nvPr/>
        </p:nvSpPr>
        <p:spPr>
          <a:xfrm>
            <a:off x="4902120" y="1755720"/>
            <a:ext cx="22248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Text Box 26"/>
          <p:cNvSpPr/>
          <p:nvPr/>
        </p:nvSpPr>
        <p:spPr>
          <a:xfrm>
            <a:off x="5327640" y="24843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1" name="Text Box 26"/>
          <p:cNvSpPr/>
          <p:nvPr/>
        </p:nvSpPr>
        <p:spPr>
          <a:xfrm>
            <a:off x="5381640" y="17082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2" name="Text Box 26"/>
          <p:cNvSpPr/>
          <p:nvPr/>
        </p:nvSpPr>
        <p:spPr>
          <a:xfrm>
            <a:off x="5321160" y="33894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3" name="Text Box 26"/>
          <p:cNvSpPr/>
          <p:nvPr/>
        </p:nvSpPr>
        <p:spPr>
          <a:xfrm>
            <a:off x="5321160" y="31035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4" name="Rectangle 23"/>
          <p:cNvSpPr/>
          <p:nvPr/>
        </p:nvSpPr>
        <p:spPr>
          <a:xfrm>
            <a:off x="8091360" y="190332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Rectangle 24"/>
          <p:cNvSpPr/>
          <p:nvPr/>
        </p:nvSpPr>
        <p:spPr>
          <a:xfrm>
            <a:off x="7894800" y="1944720"/>
            <a:ext cx="163116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Text Box 26"/>
          <p:cNvSpPr/>
          <p:nvPr/>
        </p:nvSpPr>
        <p:spPr>
          <a:xfrm>
            <a:off x="8020080" y="27003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7" name="Text Box 26"/>
          <p:cNvSpPr/>
          <p:nvPr/>
        </p:nvSpPr>
        <p:spPr>
          <a:xfrm>
            <a:off x="8055000" y="19479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8" name="Text Box 26"/>
          <p:cNvSpPr/>
          <p:nvPr/>
        </p:nvSpPr>
        <p:spPr>
          <a:xfrm>
            <a:off x="8062920" y="360504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9" name="Text Box 26"/>
          <p:cNvSpPr/>
          <p:nvPr/>
        </p:nvSpPr>
        <p:spPr>
          <a:xfrm>
            <a:off x="8029440" y="33195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0" name="Text Box 26"/>
          <p:cNvSpPr/>
          <p:nvPr/>
        </p:nvSpPr>
        <p:spPr>
          <a:xfrm>
            <a:off x="8020080" y="30243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1" name="Oval 38"/>
          <p:cNvSpPr/>
          <p:nvPr/>
        </p:nvSpPr>
        <p:spPr>
          <a:xfrm>
            <a:off x="7975440" y="224172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P2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72" name="Freeform 39"/>
          <p:cNvSpPr/>
          <p:nvPr/>
        </p:nvSpPr>
        <p:spPr>
          <a:xfrm>
            <a:off x="9528120" y="1924200"/>
            <a:ext cx="504000" cy="2133000"/>
          </a:xfrm>
          <a:custGeom>
            <a:avLst/>
            <a:gdLst/>
            <a:ahLst/>
            <a:rect l="l" t="t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0">
            <a:gsLst>
              <a:gs pos="0">
                <a:srgbClr val="954f72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73" name="Group 42"/>
          <p:cNvGrpSpPr/>
          <p:nvPr/>
        </p:nvGrpSpPr>
        <p:grpSpPr>
          <a:xfrm>
            <a:off x="3243600" y="5170320"/>
            <a:ext cx="2157840" cy="650520"/>
            <a:chOff x="3243600" y="5170320"/>
            <a:chExt cx="2157840" cy="650520"/>
          </a:xfrm>
        </p:grpSpPr>
        <p:sp>
          <p:nvSpPr>
            <p:cNvPr id="1574" name="Rectangle 43"/>
            <p:cNvSpPr/>
            <p:nvPr/>
          </p:nvSpPr>
          <p:spPr>
            <a:xfrm>
              <a:off x="4092480" y="517032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Line 44"/>
            <p:cNvSpPr/>
            <p:nvPr/>
          </p:nvSpPr>
          <p:spPr>
            <a:xfrm>
              <a:off x="5086080" y="5286240"/>
              <a:ext cx="27792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Text Box 45"/>
            <p:cNvSpPr/>
            <p:nvPr/>
          </p:nvSpPr>
          <p:spPr>
            <a:xfrm>
              <a:off x="3243600" y="5369040"/>
              <a:ext cx="215784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source IP,port: A,9157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dest IP, port: B,80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577" name="Group 46"/>
          <p:cNvGrpSpPr/>
          <p:nvPr/>
        </p:nvGrpSpPr>
        <p:grpSpPr>
          <a:xfrm>
            <a:off x="3190680" y="4479840"/>
            <a:ext cx="1971360" cy="650160"/>
            <a:chOff x="3190680" y="4479840"/>
            <a:chExt cx="1971360" cy="650160"/>
          </a:xfrm>
        </p:grpSpPr>
        <p:sp>
          <p:nvSpPr>
            <p:cNvPr id="1578" name="Rectangle 47"/>
            <p:cNvSpPr/>
            <p:nvPr/>
          </p:nvSpPr>
          <p:spPr>
            <a:xfrm>
              <a:off x="3378240" y="447984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Line 48"/>
            <p:cNvSpPr/>
            <p:nvPr/>
          </p:nvSpPr>
          <p:spPr>
            <a:xfrm>
              <a:off x="3190680" y="4617720"/>
              <a:ext cx="27792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Text Box 49"/>
            <p:cNvSpPr/>
            <p:nvPr/>
          </p:nvSpPr>
          <p:spPr>
            <a:xfrm>
              <a:off x="3211560" y="4678200"/>
              <a:ext cx="195048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source IP,port: B,80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dest IP,port: A,9157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581" name="Text Box 50"/>
          <p:cNvSpPr/>
          <p:nvPr/>
        </p:nvSpPr>
        <p:spPr>
          <a:xfrm flipH="1">
            <a:off x="1612080" y="4705200"/>
            <a:ext cx="114696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8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MS PGothic"/>
              </a:rPr>
              <a:t>host: IP address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2" name="Text Box 51"/>
          <p:cNvSpPr/>
          <p:nvPr/>
        </p:nvSpPr>
        <p:spPr>
          <a:xfrm flipH="1">
            <a:off x="9368640" y="4602240"/>
            <a:ext cx="114696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8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MS PGothic"/>
              </a:rPr>
              <a:t>host: IP address 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3" name="Text Box 52"/>
          <p:cNvSpPr/>
          <p:nvPr/>
        </p:nvSpPr>
        <p:spPr>
          <a:xfrm flipH="1">
            <a:off x="6570000" y="3701880"/>
            <a:ext cx="1146960" cy="9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8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MS PGothic"/>
              </a:rPr>
              <a:t>server: IP address 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4" name="Line 53"/>
          <p:cNvSpPr/>
          <p:nvPr/>
        </p:nvSpPr>
        <p:spPr>
          <a:xfrm>
            <a:off x="4878360" y="3431880"/>
            <a:ext cx="22334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Line 54"/>
          <p:cNvSpPr/>
          <p:nvPr/>
        </p:nvSpPr>
        <p:spPr>
          <a:xfrm>
            <a:off x="4894200" y="3130200"/>
            <a:ext cx="22334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Text Box 26"/>
          <p:cNvSpPr/>
          <p:nvPr/>
        </p:nvSpPr>
        <p:spPr>
          <a:xfrm>
            <a:off x="5281560" y="27957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7" name="Line 56"/>
          <p:cNvSpPr/>
          <p:nvPr/>
        </p:nvSpPr>
        <p:spPr>
          <a:xfrm>
            <a:off x="4897080" y="2808000"/>
            <a:ext cx="22338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Line 57"/>
          <p:cNvSpPr/>
          <p:nvPr/>
        </p:nvSpPr>
        <p:spPr>
          <a:xfrm>
            <a:off x="4900320" y="2485800"/>
            <a:ext cx="22338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89" name="Group 58"/>
          <p:cNvGrpSpPr/>
          <p:nvPr/>
        </p:nvGrpSpPr>
        <p:grpSpPr>
          <a:xfrm>
            <a:off x="5076720" y="2347920"/>
            <a:ext cx="472320" cy="227880"/>
            <a:chOff x="5076720" y="2347920"/>
            <a:chExt cx="472320" cy="227880"/>
          </a:xfrm>
        </p:grpSpPr>
        <p:sp>
          <p:nvSpPr>
            <p:cNvPr id="1590" name="Rectangle 59"/>
            <p:cNvSpPr/>
            <p:nvPr/>
          </p:nvSpPr>
          <p:spPr>
            <a:xfrm>
              <a:off x="5076720" y="234792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Rectangle 60"/>
            <p:cNvSpPr/>
            <p:nvPr/>
          </p:nvSpPr>
          <p:spPr>
            <a:xfrm>
              <a:off x="5169600" y="237780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Rectangle 61"/>
            <p:cNvSpPr/>
            <p:nvPr/>
          </p:nvSpPr>
          <p:spPr>
            <a:xfrm>
              <a:off x="5469840" y="248040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Rectangle 62"/>
            <p:cNvSpPr/>
            <p:nvPr/>
          </p:nvSpPr>
          <p:spPr>
            <a:xfrm>
              <a:off x="5096880" y="248292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94" name="Group 65"/>
          <p:cNvGrpSpPr/>
          <p:nvPr/>
        </p:nvGrpSpPr>
        <p:grpSpPr>
          <a:xfrm>
            <a:off x="5781600" y="2352600"/>
            <a:ext cx="472320" cy="227880"/>
            <a:chOff x="5781600" y="2352600"/>
            <a:chExt cx="472320" cy="227880"/>
          </a:xfrm>
        </p:grpSpPr>
        <p:sp>
          <p:nvSpPr>
            <p:cNvPr id="1595" name="Rectangle 66"/>
            <p:cNvSpPr/>
            <p:nvPr/>
          </p:nvSpPr>
          <p:spPr>
            <a:xfrm>
              <a:off x="5781600" y="235260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Rectangle 67"/>
            <p:cNvSpPr/>
            <p:nvPr/>
          </p:nvSpPr>
          <p:spPr>
            <a:xfrm>
              <a:off x="5874480" y="238248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Rectangle 68"/>
            <p:cNvSpPr/>
            <p:nvPr/>
          </p:nvSpPr>
          <p:spPr>
            <a:xfrm>
              <a:off x="6174720" y="248544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Rectangle 69"/>
            <p:cNvSpPr/>
            <p:nvPr/>
          </p:nvSpPr>
          <p:spPr>
            <a:xfrm>
              <a:off x="5801760" y="248760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99" name="Group 70"/>
          <p:cNvGrpSpPr/>
          <p:nvPr/>
        </p:nvGrpSpPr>
        <p:grpSpPr>
          <a:xfrm>
            <a:off x="6453360" y="2357280"/>
            <a:ext cx="472320" cy="227880"/>
            <a:chOff x="6453360" y="2357280"/>
            <a:chExt cx="472320" cy="227880"/>
          </a:xfrm>
        </p:grpSpPr>
        <p:sp>
          <p:nvSpPr>
            <p:cNvPr id="1600" name="Rectangle 71"/>
            <p:cNvSpPr/>
            <p:nvPr/>
          </p:nvSpPr>
          <p:spPr>
            <a:xfrm>
              <a:off x="6453360" y="235728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Rectangle 72"/>
            <p:cNvSpPr/>
            <p:nvPr/>
          </p:nvSpPr>
          <p:spPr>
            <a:xfrm>
              <a:off x="6545880" y="238716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Rectangle 73"/>
            <p:cNvSpPr/>
            <p:nvPr/>
          </p:nvSpPr>
          <p:spPr>
            <a:xfrm>
              <a:off x="6846120" y="249012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Rectangle 74"/>
            <p:cNvSpPr/>
            <p:nvPr/>
          </p:nvSpPr>
          <p:spPr>
            <a:xfrm>
              <a:off x="6473160" y="249228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4" name="Line 75"/>
          <p:cNvSpPr/>
          <p:nvPr/>
        </p:nvSpPr>
        <p:spPr>
          <a:xfrm>
            <a:off x="7886520" y="3647880"/>
            <a:ext cx="163836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5" name="Line 76"/>
          <p:cNvSpPr/>
          <p:nvPr/>
        </p:nvSpPr>
        <p:spPr>
          <a:xfrm>
            <a:off x="7877160" y="3352680"/>
            <a:ext cx="1638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Line 77"/>
          <p:cNvSpPr/>
          <p:nvPr/>
        </p:nvSpPr>
        <p:spPr>
          <a:xfrm>
            <a:off x="7877160" y="3057480"/>
            <a:ext cx="1638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Line 78"/>
          <p:cNvSpPr/>
          <p:nvPr/>
        </p:nvSpPr>
        <p:spPr>
          <a:xfrm>
            <a:off x="7877160" y="2752560"/>
            <a:ext cx="1638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08" name="Group 79"/>
          <p:cNvGrpSpPr/>
          <p:nvPr/>
        </p:nvGrpSpPr>
        <p:grpSpPr>
          <a:xfrm>
            <a:off x="8029440" y="2579760"/>
            <a:ext cx="472320" cy="227880"/>
            <a:chOff x="8029440" y="2579760"/>
            <a:chExt cx="472320" cy="227880"/>
          </a:xfrm>
        </p:grpSpPr>
        <p:sp>
          <p:nvSpPr>
            <p:cNvPr id="1609" name="Rectangle 80"/>
            <p:cNvSpPr/>
            <p:nvPr/>
          </p:nvSpPr>
          <p:spPr>
            <a:xfrm>
              <a:off x="8029440" y="257976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0" name="Rectangle 81"/>
            <p:cNvSpPr/>
            <p:nvPr/>
          </p:nvSpPr>
          <p:spPr>
            <a:xfrm>
              <a:off x="8122320" y="260928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Rectangle 82"/>
            <p:cNvSpPr/>
            <p:nvPr/>
          </p:nvSpPr>
          <p:spPr>
            <a:xfrm>
              <a:off x="8422560" y="271224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Rectangle 83"/>
            <p:cNvSpPr/>
            <p:nvPr/>
          </p:nvSpPr>
          <p:spPr>
            <a:xfrm>
              <a:off x="8049600" y="271440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3" name="Group 84"/>
          <p:cNvGrpSpPr/>
          <p:nvPr/>
        </p:nvGrpSpPr>
        <p:grpSpPr>
          <a:xfrm>
            <a:off x="8825040" y="2570040"/>
            <a:ext cx="472320" cy="227880"/>
            <a:chOff x="8825040" y="2570040"/>
            <a:chExt cx="472320" cy="227880"/>
          </a:xfrm>
        </p:grpSpPr>
        <p:sp>
          <p:nvSpPr>
            <p:cNvPr id="1614" name="Rectangle 85"/>
            <p:cNvSpPr/>
            <p:nvPr/>
          </p:nvSpPr>
          <p:spPr>
            <a:xfrm>
              <a:off x="8825040" y="2570040"/>
              <a:ext cx="4723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Rectangle 86"/>
            <p:cNvSpPr/>
            <p:nvPr/>
          </p:nvSpPr>
          <p:spPr>
            <a:xfrm>
              <a:off x="8917560" y="2599920"/>
              <a:ext cx="2811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Rectangle 87"/>
            <p:cNvSpPr/>
            <p:nvPr/>
          </p:nvSpPr>
          <p:spPr>
            <a:xfrm>
              <a:off x="9217800" y="2702880"/>
              <a:ext cx="482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Rectangle 88"/>
            <p:cNvSpPr/>
            <p:nvPr/>
          </p:nvSpPr>
          <p:spPr>
            <a:xfrm>
              <a:off x="8844840" y="2705040"/>
              <a:ext cx="482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8" name="Oval 89"/>
          <p:cNvSpPr/>
          <p:nvPr/>
        </p:nvSpPr>
        <p:spPr>
          <a:xfrm>
            <a:off x="8766000" y="223668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P3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9" name="Freeform 90"/>
          <p:cNvSpPr/>
          <p:nvPr/>
        </p:nvSpPr>
        <p:spPr>
          <a:xfrm>
            <a:off x="3017880" y="2440080"/>
            <a:ext cx="2694960" cy="2694960"/>
          </a:xfrm>
          <a:custGeom>
            <a:avLst/>
            <a:gdLst/>
            <a:ahLst/>
            <a:rect l="l" t="t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0" name="Freeform 91"/>
          <p:cNvSpPr/>
          <p:nvPr/>
        </p:nvSpPr>
        <p:spPr>
          <a:xfrm>
            <a:off x="6004080" y="2471760"/>
            <a:ext cx="3088440" cy="3252240"/>
          </a:xfrm>
          <a:custGeom>
            <a:avLst/>
            <a:gdLst/>
            <a:ahLst/>
            <a:rect l="l" t="t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Freeform 92"/>
          <p:cNvSpPr/>
          <p:nvPr/>
        </p:nvSpPr>
        <p:spPr>
          <a:xfrm>
            <a:off x="6662880" y="2460600"/>
            <a:ext cx="1608840" cy="2464560"/>
          </a:xfrm>
          <a:custGeom>
            <a:avLst/>
            <a:gdLst/>
            <a:ahLst/>
            <a:rect l="l" t="t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22" name="Group 93"/>
          <p:cNvGrpSpPr/>
          <p:nvPr/>
        </p:nvGrpSpPr>
        <p:grpSpPr>
          <a:xfrm>
            <a:off x="6761160" y="4684680"/>
            <a:ext cx="2169360" cy="650160"/>
            <a:chOff x="6761160" y="4684680"/>
            <a:chExt cx="2169360" cy="650160"/>
          </a:xfrm>
        </p:grpSpPr>
        <p:sp>
          <p:nvSpPr>
            <p:cNvPr id="1623" name="Rectangle 94"/>
            <p:cNvSpPr/>
            <p:nvPr/>
          </p:nvSpPr>
          <p:spPr>
            <a:xfrm>
              <a:off x="6948360" y="468468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Line 95"/>
            <p:cNvSpPr/>
            <p:nvPr/>
          </p:nvSpPr>
          <p:spPr>
            <a:xfrm>
              <a:off x="6761160" y="4822560"/>
              <a:ext cx="27756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Text Box 96"/>
            <p:cNvSpPr/>
            <p:nvPr/>
          </p:nvSpPr>
          <p:spPr>
            <a:xfrm>
              <a:off x="6769800" y="4883040"/>
              <a:ext cx="216072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source IP,port: C,5775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dest IP,port: B,80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626" name="Group 97"/>
          <p:cNvGrpSpPr/>
          <p:nvPr/>
        </p:nvGrpSpPr>
        <p:grpSpPr>
          <a:xfrm>
            <a:off x="6831000" y="5473800"/>
            <a:ext cx="2169360" cy="650160"/>
            <a:chOff x="6831000" y="5473800"/>
            <a:chExt cx="2169360" cy="650160"/>
          </a:xfrm>
        </p:grpSpPr>
        <p:sp>
          <p:nvSpPr>
            <p:cNvPr id="1627" name="Rectangle 98"/>
            <p:cNvSpPr/>
            <p:nvPr/>
          </p:nvSpPr>
          <p:spPr>
            <a:xfrm>
              <a:off x="7018200" y="547380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Line 99"/>
            <p:cNvSpPr/>
            <p:nvPr/>
          </p:nvSpPr>
          <p:spPr>
            <a:xfrm>
              <a:off x="6831000" y="5611680"/>
              <a:ext cx="27756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Text Box 100"/>
            <p:cNvSpPr/>
            <p:nvPr/>
          </p:nvSpPr>
          <p:spPr>
            <a:xfrm>
              <a:off x="6839640" y="5672160"/>
              <a:ext cx="216072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source IP,port: C,9157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dest IP,port: B,80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630" name="Oval 30"/>
          <p:cNvSpPr/>
          <p:nvPr/>
        </p:nvSpPr>
        <p:spPr>
          <a:xfrm>
            <a:off x="5021280" y="2103480"/>
            <a:ext cx="203292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P4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1" name="Text Box 101"/>
          <p:cNvSpPr/>
          <p:nvPr/>
        </p:nvSpPr>
        <p:spPr>
          <a:xfrm>
            <a:off x="6360480" y="1171440"/>
            <a:ext cx="2220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Tahoma"/>
                <a:ea typeface="MS PGothic"/>
              </a:rPr>
              <a:t>threaded server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2" name="Line 102"/>
          <p:cNvSpPr/>
          <p:nvPr/>
        </p:nvSpPr>
        <p:spPr>
          <a:xfrm flipH="1">
            <a:off x="6303960" y="1515960"/>
            <a:ext cx="579240" cy="75240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33" name="Group 104"/>
          <p:cNvGrpSpPr/>
          <p:nvPr/>
        </p:nvGrpSpPr>
        <p:grpSpPr>
          <a:xfrm>
            <a:off x="9782280" y="3529080"/>
            <a:ext cx="710640" cy="669240"/>
            <a:chOff x="9782280" y="3529080"/>
            <a:chExt cx="710640" cy="669240"/>
          </a:xfrm>
        </p:grpSpPr>
        <p:pic>
          <p:nvPicPr>
            <p:cNvPr id="1634" name="Picture 105" descr="desktop_computer_stylized_medium"/>
            <p:cNvPicPr/>
            <p:nvPr/>
          </p:nvPicPr>
          <p:blipFill>
            <a:blip r:embed="rId1"/>
            <a:stretch/>
          </p:blipFill>
          <p:spPr>
            <a:xfrm>
              <a:off x="9782280" y="3529080"/>
              <a:ext cx="710640" cy="669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35" name="Freeform 106"/>
            <p:cNvSpPr/>
            <p:nvPr/>
          </p:nvSpPr>
          <p:spPr>
            <a:xfrm>
              <a:off x="9844560" y="3593160"/>
              <a:ext cx="345240" cy="3060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6" name="Group 107"/>
          <p:cNvGrpSpPr/>
          <p:nvPr/>
        </p:nvGrpSpPr>
        <p:grpSpPr>
          <a:xfrm>
            <a:off x="1479960" y="3613320"/>
            <a:ext cx="710640" cy="669240"/>
            <a:chOff x="1479960" y="3613320"/>
            <a:chExt cx="710640" cy="669240"/>
          </a:xfrm>
        </p:grpSpPr>
        <p:pic>
          <p:nvPicPr>
            <p:cNvPr id="1637" name="Picture 108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1479960" y="3613320"/>
              <a:ext cx="710640" cy="669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38" name="Freeform 109"/>
            <p:cNvSpPr/>
            <p:nvPr/>
          </p:nvSpPr>
          <p:spPr>
            <a:xfrm flipH="1">
              <a:off x="1782000" y="3677400"/>
              <a:ext cx="345240" cy="3060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9" name="Group 110"/>
          <p:cNvGrpSpPr/>
          <p:nvPr/>
        </p:nvGrpSpPr>
        <p:grpSpPr>
          <a:xfrm>
            <a:off x="4344840" y="3192480"/>
            <a:ext cx="358200" cy="704160"/>
            <a:chOff x="4344840" y="3192480"/>
            <a:chExt cx="358200" cy="704160"/>
          </a:xfrm>
        </p:grpSpPr>
        <p:sp>
          <p:nvSpPr>
            <p:cNvPr id="1640" name="Freeform 111"/>
            <p:cNvSpPr/>
            <p:nvPr/>
          </p:nvSpPr>
          <p:spPr>
            <a:xfrm>
              <a:off x="4628880" y="3193560"/>
              <a:ext cx="70560" cy="6717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Rectangle 112"/>
            <p:cNvSpPr/>
            <p:nvPr/>
          </p:nvSpPr>
          <p:spPr>
            <a:xfrm>
              <a:off x="4360680" y="3192480"/>
              <a:ext cx="264240" cy="6710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Freeform 113"/>
            <p:cNvSpPr/>
            <p:nvPr/>
          </p:nvSpPr>
          <p:spPr>
            <a:xfrm>
              <a:off x="4642200" y="3233880"/>
              <a:ext cx="41760" cy="6213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Freeform 114"/>
            <p:cNvSpPr/>
            <p:nvPr/>
          </p:nvSpPr>
          <p:spPr>
            <a:xfrm>
              <a:off x="4632840" y="3548880"/>
              <a:ext cx="65520" cy="54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Rectangle 115"/>
            <p:cNvSpPr/>
            <p:nvPr/>
          </p:nvSpPr>
          <p:spPr>
            <a:xfrm>
              <a:off x="4362480" y="327024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45" name="Group 116"/>
            <p:cNvGrpSpPr/>
            <p:nvPr/>
          </p:nvGrpSpPr>
          <p:grpSpPr>
            <a:xfrm>
              <a:off x="4498920" y="3262320"/>
              <a:ext cx="145440" cy="42120"/>
              <a:chOff x="4498920" y="3262320"/>
              <a:chExt cx="145440" cy="42120"/>
            </a:xfrm>
          </p:grpSpPr>
          <p:sp>
            <p:nvSpPr>
              <p:cNvPr id="1646" name="AutoShape 117"/>
              <p:cNvSpPr/>
              <p:nvPr/>
            </p:nvSpPr>
            <p:spPr>
              <a:xfrm>
                <a:off x="4498920" y="3262320"/>
                <a:ext cx="14544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7" name="AutoShape 118"/>
              <p:cNvSpPr/>
              <p:nvPr/>
            </p:nvSpPr>
            <p:spPr>
              <a:xfrm>
                <a:off x="4502160" y="3267000"/>
                <a:ext cx="13896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48" name="Rectangle 119"/>
            <p:cNvSpPr/>
            <p:nvPr/>
          </p:nvSpPr>
          <p:spPr>
            <a:xfrm>
              <a:off x="4365720" y="336528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49" name="Group 120"/>
            <p:cNvGrpSpPr/>
            <p:nvPr/>
          </p:nvGrpSpPr>
          <p:grpSpPr>
            <a:xfrm>
              <a:off x="4497480" y="3359160"/>
              <a:ext cx="145440" cy="45360"/>
              <a:chOff x="4497480" y="3359160"/>
              <a:chExt cx="145440" cy="45360"/>
            </a:xfrm>
          </p:grpSpPr>
          <p:sp>
            <p:nvSpPr>
              <p:cNvPr id="1650" name="AutoShape 121"/>
              <p:cNvSpPr/>
              <p:nvPr/>
            </p:nvSpPr>
            <p:spPr>
              <a:xfrm>
                <a:off x="4497480" y="3359160"/>
                <a:ext cx="145440" cy="45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1" name="AutoShape 122"/>
              <p:cNvSpPr/>
              <p:nvPr/>
            </p:nvSpPr>
            <p:spPr>
              <a:xfrm>
                <a:off x="4500720" y="3363840"/>
                <a:ext cx="1389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2" name="Rectangle 123"/>
            <p:cNvSpPr/>
            <p:nvPr/>
          </p:nvSpPr>
          <p:spPr>
            <a:xfrm>
              <a:off x="4364280" y="346536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Rectangle 124"/>
            <p:cNvSpPr/>
            <p:nvPr/>
          </p:nvSpPr>
          <p:spPr>
            <a:xfrm>
              <a:off x="4367160" y="3552840"/>
              <a:ext cx="14868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54" name="Group 125"/>
            <p:cNvGrpSpPr/>
            <p:nvPr/>
          </p:nvGrpSpPr>
          <p:grpSpPr>
            <a:xfrm>
              <a:off x="4494240" y="3544920"/>
              <a:ext cx="146880" cy="43560"/>
              <a:chOff x="4494240" y="3544920"/>
              <a:chExt cx="146880" cy="43560"/>
            </a:xfrm>
          </p:grpSpPr>
          <p:sp>
            <p:nvSpPr>
              <p:cNvPr id="1655" name="AutoShape 126"/>
              <p:cNvSpPr/>
              <p:nvPr/>
            </p:nvSpPr>
            <p:spPr>
              <a:xfrm>
                <a:off x="4494240" y="3544920"/>
                <a:ext cx="146880" cy="43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6" name="AutoShape 127"/>
              <p:cNvSpPr/>
              <p:nvPr/>
            </p:nvSpPr>
            <p:spPr>
              <a:xfrm>
                <a:off x="4497480" y="3549600"/>
                <a:ext cx="14040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7" name="Freeform 128"/>
            <p:cNvSpPr/>
            <p:nvPr/>
          </p:nvSpPr>
          <p:spPr>
            <a:xfrm>
              <a:off x="4633920" y="3464640"/>
              <a:ext cx="65520" cy="54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58" name="Group 129"/>
            <p:cNvGrpSpPr/>
            <p:nvPr/>
          </p:nvGrpSpPr>
          <p:grpSpPr>
            <a:xfrm>
              <a:off x="4495680" y="3456000"/>
              <a:ext cx="145440" cy="40320"/>
              <a:chOff x="4495680" y="3456000"/>
              <a:chExt cx="145440" cy="40320"/>
            </a:xfrm>
          </p:grpSpPr>
          <p:sp>
            <p:nvSpPr>
              <p:cNvPr id="1659" name="AutoShape 130"/>
              <p:cNvSpPr/>
              <p:nvPr/>
            </p:nvSpPr>
            <p:spPr>
              <a:xfrm>
                <a:off x="4495680" y="3456000"/>
                <a:ext cx="14544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0" name="AutoShape 131"/>
              <p:cNvSpPr/>
              <p:nvPr/>
            </p:nvSpPr>
            <p:spPr>
              <a:xfrm>
                <a:off x="4498920" y="3460680"/>
                <a:ext cx="13896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61" name="Rectangle 132"/>
            <p:cNvSpPr/>
            <p:nvPr/>
          </p:nvSpPr>
          <p:spPr>
            <a:xfrm>
              <a:off x="4624560" y="3192480"/>
              <a:ext cx="16560" cy="6724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Freeform 133"/>
            <p:cNvSpPr/>
            <p:nvPr/>
          </p:nvSpPr>
          <p:spPr>
            <a:xfrm>
              <a:off x="4640040" y="3362400"/>
              <a:ext cx="59040" cy="619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Freeform 134"/>
            <p:cNvSpPr/>
            <p:nvPr/>
          </p:nvSpPr>
          <p:spPr>
            <a:xfrm>
              <a:off x="4640760" y="3266280"/>
              <a:ext cx="60840" cy="698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Oval 135"/>
            <p:cNvSpPr/>
            <p:nvPr/>
          </p:nvSpPr>
          <p:spPr>
            <a:xfrm>
              <a:off x="4691160" y="3833640"/>
              <a:ext cx="11880" cy="277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Freeform 136"/>
            <p:cNvSpPr/>
            <p:nvPr/>
          </p:nvSpPr>
          <p:spPr>
            <a:xfrm>
              <a:off x="4637520" y="3835080"/>
              <a:ext cx="60840" cy="579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AutoShape 137"/>
            <p:cNvSpPr/>
            <p:nvPr/>
          </p:nvSpPr>
          <p:spPr>
            <a:xfrm>
              <a:off x="4344840" y="3854520"/>
              <a:ext cx="300960" cy="421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AutoShape 138"/>
            <p:cNvSpPr/>
            <p:nvPr/>
          </p:nvSpPr>
          <p:spPr>
            <a:xfrm>
              <a:off x="4360680" y="3864240"/>
              <a:ext cx="26928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Oval 139"/>
            <p:cNvSpPr/>
            <p:nvPr/>
          </p:nvSpPr>
          <p:spPr>
            <a:xfrm>
              <a:off x="4387680" y="3767040"/>
              <a:ext cx="388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Oval 140"/>
            <p:cNvSpPr/>
            <p:nvPr/>
          </p:nvSpPr>
          <p:spPr>
            <a:xfrm>
              <a:off x="4432320" y="3767040"/>
              <a:ext cx="3888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Oval 141"/>
            <p:cNvSpPr/>
            <p:nvPr/>
          </p:nvSpPr>
          <p:spPr>
            <a:xfrm>
              <a:off x="4476600" y="3767040"/>
              <a:ext cx="38880" cy="403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Rectangle 142"/>
            <p:cNvSpPr/>
            <p:nvPr/>
          </p:nvSpPr>
          <p:spPr>
            <a:xfrm>
              <a:off x="4577040" y="3606840"/>
              <a:ext cx="21600" cy="223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72" name="Picture 135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673" name="TextBox 13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PlaceHolder 1"/>
          <p:cNvSpPr>
            <a:spLocks noGrp="1"/>
          </p:cNvSpPr>
          <p:nvPr>
            <p:ph type="title"/>
          </p:nvPr>
        </p:nvSpPr>
        <p:spPr>
          <a:xfrm>
            <a:off x="1288440" y="349200"/>
            <a:ext cx="8528760" cy="9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UDP: User Datagram Protocol [RFC 768]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5" name="PlaceHolder 2"/>
          <p:cNvSpPr>
            <a:spLocks noGrp="1"/>
          </p:cNvSpPr>
          <p:nvPr>
            <p:ph/>
          </p:nvPr>
        </p:nvSpPr>
        <p:spPr>
          <a:xfrm>
            <a:off x="1092960" y="1365480"/>
            <a:ext cx="458388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frills,” “bare bones” Internet transport protocol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best effort” service, UDP segments may be: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lost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delivered out-of-order to app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connectionless: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handshaking between UDP sender, receiver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UDP segment handled independently of others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76" name="Rectangle 9"/>
          <p:cNvSpPr/>
          <p:nvPr/>
        </p:nvSpPr>
        <p:spPr>
          <a:xfrm>
            <a:off x="6202440" y="1367640"/>
            <a:ext cx="4537440" cy="51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1960" indent="-291960">
              <a:lnSpc>
                <a:spcPct val="85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UDP use:</a:t>
            </a:r>
            <a:endParaRPr b="0" lang="en-US" sz="2200" spc="-1" strike="noStrike">
              <a:latin typeface="Arial"/>
            </a:endParaRPr>
          </a:p>
          <a:p>
            <a:pPr lvl="1" marL="689040" indent="-231840">
              <a:lnSpc>
                <a:spcPct val="85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streaming multimedia apps (loss tolerant, rate sensitive)</a:t>
            </a:r>
            <a:endParaRPr b="0" lang="en-US" sz="2200" spc="-1" strike="noStrike">
              <a:latin typeface="Arial"/>
            </a:endParaRPr>
          </a:p>
          <a:p>
            <a:pPr lvl="1" marL="689040" indent="-231840">
              <a:lnSpc>
                <a:spcPct val="85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</a:t>
            </a:r>
            <a:endParaRPr b="0" lang="en-US" sz="2200" spc="-1" strike="noStrike">
              <a:latin typeface="Arial"/>
            </a:endParaRPr>
          </a:p>
          <a:p>
            <a:pPr lvl="1" marL="689040" indent="-231840">
              <a:lnSpc>
                <a:spcPct val="85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SNMP</a:t>
            </a:r>
            <a:endParaRPr b="0" lang="en-US" sz="2200" spc="-1" strike="noStrike">
              <a:latin typeface="Arial"/>
            </a:endParaRPr>
          </a:p>
          <a:p>
            <a:pPr marL="291960" indent="-291960">
              <a:lnSpc>
                <a:spcPct val="85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reliable transfer over UDP: </a:t>
            </a:r>
            <a:endParaRPr b="0" lang="en-US" sz="2200" spc="-1" strike="noStrike">
              <a:latin typeface="Arial"/>
            </a:endParaRPr>
          </a:p>
          <a:p>
            <a:pPr lvl="1" marL="689040" indent="-231840">
              <a:lnSpc>
                <a:spcPct val="85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add reliability at application layer</a:t>
            </a:r>
            <a:endParaRPr b="0" lang="en-US" sz="2200" spc="-1" strike="noStrike">
              <a:latin typeface="Arial"/>
            </a:endParaRPr>
          </a:p>
          <a:p>
            <a:pPr lvl="1" marL="689040" indent="-231840">
              <a:lnSpc>
                <a:spcPct val="85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application-specific error recovery!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677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678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122200" y="275400"/>
            <a:ext cx="834336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UDP: Segment Header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0" name="Rectangle 7"/>
          <p:cNvSpPr/>
          <p:nvPr/>
        </p:nvSpPr>
        <p:spPr>
          <a:xfrm>
            <a:off x="2238480" y="1852560"/>
            <a:ext cx="3323520" cy="319968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Rectangle 8"/>
          <p:cNvSpPr/>
          <p:nvPr/>
        </p:nvSpPr>
        <p:spPr>
          <a:xfrm>
            <a:off x="2162160" y="1947960"/>
            <a:ext cx="3323520" cy="319968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Text Box 9"/>
          <p:cNvSpPr/>
          <p:nvPr/>
        </p:nvSpPr>
        <p:spPr>
          <a:xfrm>
            <a:off x="2111040" y="1960560"/>
            <a:ext cx="174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source port #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3" name="Text Box 10"/>
          <p:cNvSpPr/>
          <p:nvPr/>
        </p:nvSpPr>
        <p:spPr>
          <a:xfrm>
            <a:off x="3911400" y="1960560"/>
            <a:ext cx="148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 port #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4" name="Line 11"/>
          <p:cNvSpPr/>
          <p:nvPr/>
        </p:nvSpPr>
        <p:spPr>
          <a:xfrm>
            <a:off x="2152440" y="2347560"/>
            <a:ext cx="332892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Line 12"/>
          <p:cNvSpPr/>
          <p:nvPr/>
        </p:nvSpPr>
        <p:spPr>
          <a:xfrm>
            <a:off x="2143080" y="2747880"/>
            <a:ext cx="33242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Line 13"/>
          <p:cNvSpPr/>
          <p:nvPr/>
        </p:nvSpPr>
        <p:spPr>
          <a:xfrm flipV="1">
            <a:off x="3800160" y="1947600"/>
            <a:ext cx="360" cy="3952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Text Box 14"/>
          <p:cNvSpPr/>
          <p:nvPr/>
        </p:nvSpPr>
        <p:spPr>
          <a:xfrm>
            <a:off x="3253320" y="14828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32 bits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8" name="Line 15"/>
          <p:cNvSpPr/>
          <p:nvPr/>
        </p:nvSpPr>
        <p:spPr>
          <a:xfrm>
            <a:off x="4257360" y="1714320"/>
            <a:ext cx="1200240" cy="468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Line 16"/>
          <p:cNvSpPr/>
          <p:nvPr/>
        </p:nvSpPr>
        <p:spPr>
          <a:xfrm flipH="1">
            <a:off x="2147760" y="1723680"/>
            <a:ext cx="112860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Text Box 17"/>
          <p:cNvSpPr/>
          <p:nvPr/>
        </p:nvSpPr>
        <p:spPr>
          <a:xfrm>
            <a:off x="2909520" y="3306600"/>
            <a:ext cx="15800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(payload)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1" name="Text Box 19"/>
          <p:cNvSpPr/>
          <p:nvPr/>
        </p:nvSpPr>
        <p:spPr>
          <a:xfrm>
            <a:off x="2439000" y="5222880"/>
            <a:ext cx="2843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UDP segment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2" name="Line 20"/>
          <p:cNvSpPr/>
          <p:nvPr/>
        </p:nvSpPr>
        <p:spPr>
          <a:xfrm flipV="1">
            <a:off x="3800160" y="2357280"/>
            <a:ext cx="360" cy="3952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Text Box 22"/>
          <p:cNvSpPr/>
          <p:nvPr/>
        </p:nvSpPr>
        <p:spPr>
          <a:xfrm>
            <a:off x="2497680" y="2351160"/>
            <a:ext cx="90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length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4" name="Text Box 23"/>
          <p:cNvSpPr/>
          <p:nvPr/>
        </p:nvSpPr>
        <p:spPr>
          <a:xfrm>
            <a:off x="4012200" y="2341440"/>
            <a:ext cx="1333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checksum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5" name="Text Box 24"/>
          <p:cNvSpPr/>
          <p:nvPr/>
        </p:nvSpPr>
        <p:spPr>
          <a:xfrm>
            <a:off x="5784840" y="1316160"/>
            <a:ext cx="2405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length, in bytes of UDP segment, including 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6" name="Line 25"/>
          <p:cNvSpPr/>
          <p:nvPr/>
        </p:nvSpPr>
        <p:spPr>
          <a:xfrm flipH="1">
            <a:off x="3402000" y="1631880"/>
            <a:ext cx="2873160" cy="89532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PlaceHolder 2"/>
          <p:cNvSpPr>
            <a:spLocks noGrp="1"/>
          </p:cNvSpPr>
          <p:nvPr>
            <p:ph/>
          </p:nvPr>
        </p:nvSpPr>
        <p:spPr>
          <a:xfrm>
            <a:off x="6389640" y="3044880"/>
            <a:ext cx="3809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connection establishment (which can add delay)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simple: no connection state at sender, receiver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small header size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congestion control: UDP can blast away as fast as desired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8" name="Rectangle 27"/>
          <p:cNvSpPr/>
          <p:nvPr/>
        </p:nvSpPr>
        <p:spPr>
          <a:xfrm>
            <a:off x="6227640" y="2924280"/>
            <a:ext cx="4047480" cy="3258360"/>
          </a:xfrm>
          <a:prstGeom prst="rect">
            <a:avLst/>
          </a:prstGeom>
          <a:noFill/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Text Box 28"/>
          <p:cNvSpPr/>
          <p:nvPr/>
        </p:nvSpPr>
        <p:spPr>
          <a:xfrm>
            <a:off x="6157080" y="2643120"/>
            <a:ext cx="3735000" cy="430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0000"/>
              </a:lnSpc>
              <a:spcBef>
                <a:spcPts val="56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why is there a UDP?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00" name="Picture 22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01" name="TextBox 23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PlaceHolder 1"/>
          <p:cNvSpPr>
            <a:spLocks noGrp="1"/>
          </p:cNvSpPr>
          <p:nvPr>
            <p:ph type="title"/>
          </p:nvPr>
        </p:nvSpPr>
        <p:spPr>
          <a:xfrm>
            <a:off x="1124640" y="3135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UDP Checksum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3" name="PlaceHolder 2"/>
          <p:cNvSpPr>
            <a:spLocks noGrp="1"/>
          </p:cNvSpPr>
          <p:nvPr>
            <p:ph/>
          </p:nvPr>
        </p:nvSpPr>
        <p:spPr>
          <a:xfrm>
            <a:off x="1265760" y="2517840"/>
            <a:ext cx="4415400" cy="34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Sender: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treat segment contents, including header fields,  as sequence of 16-bit integers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checksum: addition (one’s complement sum) of segment contents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sender puts checksum value into UDP checksum field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04" name="PlaceHolder 3"/>
          <p:cNvSpPr>
            <a:spLocks noGrp="1"/>
          </p:cNvSpPr>
          <p:nvPr>
            <p:ph/>
          </p:nvPr>
        </p:nvSpPr>
        <p:spPr>
          <a:xfrm>
            <a:off x="5945760" y="2413800"/>
            <a:ext cx="4712760" cy="325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Receiver: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compute checksum of received segment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check if computed checksum equals checksum field value: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- error detected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YES - no error detected.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But maybe errors nonetheless?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More later ….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05" name="Rectangle 5"/>
          <p:cNvSpPr/>
          <p:nvPr/>
        </p:nvSpPr>
        <p:spPr>
          <a:xfrm>
            <a:off x="1001880" y="1566000"/>
            <a:ext cx="8247960" cy="84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Goal: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detect “errors” (e.g., flipped bits) in transmitted segment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706" name="Picture 5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07" name="TextBox 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PlaceHolder 1"/>
          <p:cNvSpPr>
            <a:spLocks noGrp="1"/>
          </p:cNvSpPr>
          <p:nvPr>
            <p:ph type="title"/>
          </p:nvPr>
        </p:nvSpPr>
        <p:spPr>
          <a:xfrm>
            <a:off x="2193840" y="17280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Principles Of Reliable Data Transfer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9" name="PlaceHolder 2"/>
          <p:cNvSpPr>
            <a:spLocks noGrp="1"/>
          </p:cNvSpPr>
          <p:nvPr>
            <p:ph/>
          </p:nvPr>
        </p:nvSpPr>
        <p:spPr>
          <a:xfrm>
            <a:off x="2003400" y="1276200"/>
            <a:ext cx="7657560" cy="8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important in application, transport, link layers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top-10 list of important networking topics!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0" name="PlaceHolder 3"/>
          <p:cNvSpPr>
            <a:spLocks noGrp="1"/>
          </p:cNvSpPr>
          <p:nvPr>
            <p:ph/>
          </p:nvPr>
        </p:nvSpPr>
        <p:spPr>
          <a:xfrm>
            <a:off x="2028960" y="5619600"/>
            <a:ext cx="7781040" cy="46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characteristics of unreliable channel will determine complexity of reliable data transfer protocol (rdt)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11" name="Picture 5" descr="rdt_service"/>
          <p:cNvPicPr/>
          <p:nvPr/>
        </p:nvPicPr>
        <p:blipFill>
          <a:blip r:embed="rId1"/>
          <a:stretch/>
        </p:blipFill>
        <p:spPr>
          <a:xfrm>
            <a:off x="2343240" y="2114640"/>
            <a:ext cx="7622280" cy="3364920"/>
          </a:xfrm>
          <a:prstGeom prst="rect">
            <a:avLst/>
          </a:prstGeom>
          <a:ln w="0">
            <a:noFill/>
          </a:ln>
        </p:spPr>
      </p:pic>
      <p:sp>
        <p:nvSpPr>
          <p:cNvPr id="1712" name="Rectangle 7"/>
          <p:cNvSpPr/>
          <p:nvPr/>
        </p:nvSpPr>
        <p:spPr>
          <a:xfrm>
            <a:off x="5486400" y="3276720"/>
            <a:ext cx="4799880" cy="2208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3" name="Picture 6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14" name="TextBox 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PlaceHolder 1"/>
          <p:cNvSpPr>
            <a:spLocks noGrp="1"/>
          </p:cNvSpPr>
          <p:nvPr>
            <p:ph/>
          </p:nvPr>
        </p:nvSpPr>
        <p:spPr>
          <a:xfrm>
            <a:off x="2028960" y="5619600"/>
            <a:ext cx="7781040" cy="46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characteristics of unreliable channel will determine complexity of reliable data transfer protocol (rdt)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6" name="Picture 5" descr="rdt_service"/>
          <p:cNvPicPr/>
          <p:nvPr/>
        </p:nvPicPr>
        <p:blipFill>
          <a:blip r:embed="rId1"/>
          <a:stretch/>
        </p:blipFill>
        <p:spPr>
          <a:xfrm>
            <a:off x="2343240" y="2114640"/>
            <a:ext cx="7622280" cy="3364920"/>
          </a:xfrm>
          <a:prstGeom prst="rect">
            <a:avLst/>
          </a:prstGeom>
          <a:ln w="0">
            <a:noFill/>
          </a:ln>
        </p:spPr>
      </p:pic>
      <p:sp>
        <p:nvSpPr>
          <p:cNvPr id="1717" name="Rectangle 6"/>
          <p:cNvSpPr/>
          <p:nvPr/>
        </p:nvSpPr>
        <p:spPr>
          <a:xfrm>
            <a:off x="5486400" y="3352680"/>
            <a:ext cx="4647600" cy="1294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PlaceHolder 2"/>
          <p:cNvSpPr>
            <a:spLocks noGrp="1"/>
          </p:cNvSpPr>
          <p:nvPr>
            <p:ph type="title"/>
          </p:nvPr>
        </p:nvSpPr>
        <p:spPr>
          <a:xfrm>
            <a:off x="2193840" y="7128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Principles Of Reliable Data Transfer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9" name="PlaceHolder 3"/>
          <p:cNvSpPr>
            <a:spLocks noGrp="1"/>
          </p:cNvSpPr>
          <p:nvPr>
            <p:ph/>
          </p:nvPr>
        </p:nvSpPr>
        <p:spPr>
          <a:xfrm>
            <a:off x="1981080" y="1177920"/>
            <a:ext cx="7657560" cy="8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important in application, transport, link layers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top-10 list of important networking topics!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720" name="Picture 6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21" name="TextBox 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PlaceHolder 1"/>
          <p:cNvSpPr>
            <a:spLocks noGrp="1"/>
          </p:cNvSpPr>
          <p:nvPr>
            <p:ph/>
          </p:nvPr>
        </p:nvSpPr>
        <p:spPr>
          <a:xfrm>
            <a:off x="2028960" y="5619600"/>
            <a:ext cx="7781040" cy="46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characteristics of unreliable channel will determine complexity of reliable data transfer protocol (rdt)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23" name="Picture 5" descr="rdt_service"/>
          <p:cNvPicPr/>
          <p:nvPr/>
        </p:nvPicPr>
        <p:blipFill>
          <a:blip r:embed="rId1"/>
          <a:stretch/>
        </p:blipFill>
        <p:spPr>
          <a:xfrm>
            <a:off x="2343240" y="2114640"/>
            <a:ext cx="7622280" cy="3364920"/>
          </a:xfrm>
          <a:prstGeom prst="rect">
            <a:avLst/>
          </a:prstGeom>
          <a:ln w="0">
            <a:noFill/>
          </a:ln>
        </p:spPr>
      </p:pic>
      <p:sp>
        <p:nvSpPr>
          <p:cNvPr id="1724" name="PlaceHolder 2"/>
          <p:cNvSpPr>
            <a:spLocks noGrp="1"/>
          </p:cNvSpPr>
          <p:nvPr>
            <p:ph/>
          </p:nvPr>
        </p:nvSpPr>
        <p:spPr>
          <a:xfrm>
            <a:off x="1981080" y="1177920"/>
            <a:ext cx="7657560" cy="8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important in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application,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transport, link layers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top-10 list of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important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networking topics!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25" name="PlaceHolder 3"/>
          <p:cNvSpPr>
            <a:spLocks noGrp="1"/>
          </p:cNvSpPr>
          <p:nvPr>
            <p:ph type="title"/>
          </p:nvPr>
        </p:nvSpPr>
        <p:spPr>
          <a:xfrm>
            <a:off x="2193840" y="14256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Principles Of Reliable Data Transfer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26" name="Picture 5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27" name="TextBox 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PlaceHolder 1"/>
          <p:cNvSpPr>
            <a:spLocks noGrp="1"/>
          </p:cNvSpPr>
          <p:nvPr>
            <p:ph type="title"/>
          </p:nvPr>
        </p:nvSpPr>
        <p:spPr>
          <a:xfrm>
            <a:off x="1905120" y="316800"/>
            <a:ext cx="7771680" cy="8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Reliable Data Transfer: Getting Started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29" name="Picture 3" descr="rdt_part2"/>
          <p:cNvPicPr/>
          <p:nvPr/>
        </p:nvPicPr>
        <p:blipFill>
          <a:blip r:embed="rId1"/>
          <a:stretch/>
        </p:blipFill>
        <p:spPr>
          <a:xfrm>
            <a:off x="3086280" y="2652840"/>
            <a:ext cx="5968440" cy="2385360"/>
          </a:xfrm>
          <a:prstGeom prst="rect">
            <a:avLst/>
          </a:prstGeom>
          <a:ln w="0">
            <a:noFill/>
          </a:ln>
        </p:spPr>
      </p:pic>
      <p:sp>
        <p:nvSpPr>
          <p:cNvPr id="1730" name="Text Box 4"/>
          <p:cNvSpPr/>
          <p:nvPr/>
        </p:nvSpPr>
        <p:spPr>
          <a:xfrm>
            <a:off x="2508120" y="3106800"/>
            <a:ext cx="9126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send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side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1" name="Text Box 5"/>
          <p:cNvSpPr/>
          <p:nvPr/>
        </p:nvSpPr>
        <p:spPr>
          <a:xfrm>
            <a:off x="8654400" y="3116160"/>
            <a:ext cx="12938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receive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side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732" name="Group 6"/>
          <p:cNvGrpSpPr/>
          <p:nvPr/>
        </p:nvGrpSpPr>
        <p:grpSpPr>
          <a:xfrm>
            <a:off x="1751040" y="1460520"/>
            <a:ext cx="3964680" cy="1415880"/>
            <a:chOff x="1751040" y="1460520"/>
            <a:chExt cx="3964680" cy="1415880"/>
          </a:xfrm>
        </p:grpSpPr>
        <p:sp>
          <p:nvSpPr>
            <p:cNvPr id="1733" name="Text Box 7"/>
            <p:cNvSpPr/>
            <p:nvPr/>
          </p:nvSpPr>
          <p:spPr>
            <a:xfrm>
              <a:off x="1751040" y="1460520"/>
              <a:ext cx="396468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rdt_send():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called from above, (e.g., by app.). Passed data to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deliver to receiver upper layer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1734" name="Group 8"/>
            <p:cNvGrpSpPr/>
            <p:nvPr/>
          </p:nvGrpSpPr>
          <p:grpSpPr>
            <a:xfrm>
              <a:off x="1905120" y="1476360"/>
              <a:ext cx="3761640" cy="1400040"/>
              <a:chOff x="1905120" y="1476360"/>
              <a:chExt cx="3761640" cy="1400040"/>
            </a:xfrm>
          </p:grpSpPr>
          <p:sp>
            <p:nvSpPr>
              <p:cNvPr id="1735" name="Line 9"/>
              <p:cNvSpPr/>
              <p:nvPr/>
            </p:nvSpPr>
            <p:spPr>
              <a:xfrm>
                <a:off x="3019320" y="2361960"/>
                <a:ext cx="276120" cy="514440"/>
              </a:xfrm>
              <a:prstGeom prst="line">
                <a:avLst/>
              </a:prstGeom>
              <a:ln w="19050">
                <a:solidFill>
                  <a:srgbClr val="ff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6" name="Rectangle 10"/>
              <p:cNvSpPr/>
              <p:nvPr/>
            </p:nvSpPr>
            <p:spPr>
              <a:xfrm>
                <a:off x="1905120" y="1476360"/>
                <a:ext cx="3761640" cy="8852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37" name="Group 11"/>
          <p:cNvGrpSpPr/>
          <p:nvPr/>
        </p:nvGrpSpPr>
        <p:grpSpPr>
          <a:xfrm>
            <a:off x="1800360" y="4381200"/>
            <a:ext cx="3761640" cy="2133360"/>
            <a:chOff x="1800360" y="4381200"/>
            <a:chExt cx="3761640" cy="2133360"/>
          </a:xfrm>
        </p:grpSpPr>
        <p:sp>
          <p:nvSpPr>
            <p:cNvPr id="1738" name="Text Box 12"/>
            <p:cNvSpPr/>
            <p:nvPr/>
          </p:nvSpPr>
          <p:spPr>
            <a:xfrm>
              <a:off x="1893960" y="5327640"/>
              <a:ext cx="340272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udt_send():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called by rdt,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to transfer packet over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unreliable channel to receiver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1739" name="Group 13"/>
            <p:cNvGrpSpPr/>
            <p:nvPr/>
          </p:nvGrpSpPr>
          <p:grpSpPr>
            <a:xfrm>
              <a:off x="1800360" y="4381200"/>
              <a:ext cx="3761640" cy="1857240"/>
              <a:chOff x="1800360" y="4381200"/>
              <a:chExt cx="3761640" cy="1857240"/>
            </a:xfrm>
          </p:grpSpPr>
          <p:sp>
            <p:nvSpPr>
              <p:cNvPr id="1740" name="Line 14"/>
              <p:cNvSpPr/>
              <p:nvPr/>
            </p:nvSpPr>
            <p:spPr>
              <a:xfrm flipV="1">
                <a:off x="2923920" y="4381200"/>
                <a:ext cx="362160" cy="962280"/>
              </a:xfrm>
              <a:prstGeom prst="line">
                <a:avLst/>
              </a:prstGeom>
              <a:ln w="19050">
                <a:solidFill>
                  <a:srgbClr val="ff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1" name="Rectangle 15"/>
              <p:cNvSpPr/>
              <p:nvPr/>
            </p:nvSpPr>
            <p:spPr>
              <a:xfrm>
                <a:off x="1800360" y="5353200"/>
                <a:ext cx="3761640" cy="8852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42" name="Group 16"/>
          <p:cNvGrpSpPr/>
          <p:nvPr/>
        </p:nvGrpSpPr>
        <p:grpSpPr>
          <a:xfrm>
            <a:off x="6446880" y="4362120"/>
            <a:ext cx="3964680" cy="1647360"/>
            <a:chOff x="6446880" y="4362120"/>
            <a:chExt cx="3964680" cy="1647360"/>
          </a:xfrm>
        </p:grpSpPr>
        <p:sp>
          <p:nvSpPr>
            <p:cNvPr id="1743" name="Text Box 17"/>
            <p:cNvSpPr/>
            <p:nvPr/>
          </p:nvSpPr>
          <p:spPr>
            <a:xfrm>
              <a:off x="6446880" y="5346720"/>
              <a:ext cx="39646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rdt_rcv():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called when packet arrives on rcv-side of channel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1744" name="Group 18"/>
            <p:cNvGrpSpPr/>
            <p:nvPr/>
          </p:nvGrpSpPr>
          <p:grpSpPr>
            <a:xfrm>
              <a:off x="6543720" y="4362120"/>
              <a:ext cx="3761640" cy="1647360"/>
              <a:chOff x="6543720" y="4362120"/>
              <a:chExt cx="3761640" cy="1647360"/>
            </a:xfrm>
          </p:grpSpPr>
          <p:sp>
            <p:nvSpPr>
              <p:cNvPr id="1745" name="Line 19"/>
              <p:cNvSpPr/>
              <p:nvPr/>
            </p:nvSpPr>
            <p:spPr>
              <a:xfrm flipH="1" flipV="1">
                <a:off x="8820000" y="4362120"/>
                <a:ext cx="476280" cy="1000440"/>
              </a:xfrm>
              <a:prstGeom prst="line">
                <a:avLst/>
              </a:prstGeom>
              <a:ln w="19050">
                <a:solidFill>
                  <a:srgbClr val="ff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6" name="Rectangle 20"/>
              <p:cNvSpPr/>
              <p:nvPr/>
            </p:nvSpPr>
            <p:spPr>
              <a:xfrm>
                <a:off x="6543720" y="5381640"/>
                <a:ext cx="3761640" cy="6278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47" name="Group 21"/>
          <p:cNvGrpSpPr/>
          <p:nvPr/>
        </p:nvGrpSpPr>
        <p:grpSpPr>
          <a:xfrm>
            <a:off x="6505560" y="1469880"/>
            <a:ext cx="3761640" cy="1349280"/>
            <a:chOff x="6505560" y="1469880"/>
            <a:chExt cx="3761640" cy="1349280"/>
          </a:xfrm>
        </p:grpSpPr>
        <p:sp>
          <p:nvSpPr>
            <p:cNvPr id="1748" name="Text Box 22"/>
            <p:cNvSpPr/>
            <p:nvPr/>
          </p:nvSpPr>
          <p:spPr>
            <a:xfrm>
              <a:off x="6627960" y="1469880"/>
              <a:ext cx="329796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deliver_data():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called by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rdt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to deliver data to upper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1749" name="Group 23"/>
            <p:cNvGrpSpPr/>
            <p:nvPr/>
          </p:nvGrpSpPr>
          <p:grpSpPr>
            <a:xfrm>
              <a:off x="6505560" y="1495440"/>
              <a:ext cx="3761640" cy="1323720"/>
              <a:chOff x="6505560" y="1495440"/>
              <a:chExt cx="3761640" cy="1323720"/>
            </a:xfrm>
          </p:grpSpPr>
          <p:sp>
            <p:nvSpPr>
              <p:cNvPr id="1750" name="Line 24"/>
              <p:cNvSpPr/>
              <p:nvPr/>
            </p:nvSpPr>
            <p:spPr>
              <a:xfrm flipH="1">
                <a:off x="8762760" y="2133360"/>
                <a:ext cx="238320" cy="685800"/>
              </a:xfrm>
              <a:prstGeom prst="line">
                <a:avLst/>
              </a:prstGeom>
              <a:ln w="19050">
                <a:solidFill>
                  <a:srgbClr val="ff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1" name="Rectangle 25"/>
              <p:cNvSpPr/>
              <p:nvPr/>
            </p:nvSpPr>
            <p:spPr>
              <a:xfrm>
                <a:off x="6505560" y="1495440"/>
                <a:ext cx="3761640" cy="6278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752" name="Picture 25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53" name="TextBox 2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nodeType="clickEffect" fill="hold">
                      <p:stCondLst>
                        <p:cond delay="indefinite"/>
                      </p:stCondLst>
                      <p:childTnLst>
                        <p:par>
                          <p:cTn id="1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nodeType="clickEffect" fill="hold">
                      <p:stCondLst>
                        <p:cond delay="indefinite"/>
                      </p:stCondLst>
                      <p:childTnLst>
                        <p:par>
                          <p:cTn id="1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nodeType="clickEffect" fill="hold">
                      <p:stCondLst>
                        <p:cond delay="indefinite"/>
                      </p:stCondLst>
                      <p:childTnLst>
                        <p:par>
                          <p:cTn id="1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nodeType="clickEffect" fill="hold">
                      <p:stCondLst>
                        <p:cond delay="indefinite"/>
                      </p:stCondLst>
                      <p:childTnLst>
                        <p:par>
                          <p:cTn id="1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42920" y="500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Topics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 Layer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Multiplexing/demultiplexing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UDP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7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PlaceHolder 1"/>
          <p:cNvSpPr>
            <a:spLocks noGrp="1"/>
          </p:cNvSpPr>
          <p:nvPr>
            <p:ph/>
          </p:nvPr>
        </p:nvSpPr>
        <p:spPr>
          <a:xfrm>
            <a:off x="2038320" y="1193760"/>
            <a:ext cx="7946280" cy="33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we’ll: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incrementally develop sender, receiver sides of </a:t>
            </a:r>
            <a:r>
              <a:rPr b="0" lang="en-US" sz="2800" spc="-1" strike="noStrike" u="sng">
                <a:solidFill>
                  <a:srgbClr val="cc0000"/>
                </a:solidFill>
                <a:uFillTx/>
                <a:latin typeface="Arial Unicode MS"/>
                <a:ea typeface="Arial Unicode M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eliable </a:t>
            </a:r>
            <a:r>
              <a:rPr b="0" lang="en-US" sz="2800" spc="-1" strike="noStrike" u="sng">
                <a:solidFill>
                  <a:srgbClr val="cc0000"/>
                </a:solidFill>
                <a:uFillTx/>
                <a:latin typeface="Arial Unicode MS"/>
                <a:ea typeface="Arial Unicode MS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ata </a:t>
            </a:r>
            <a:r>
              <a:rPr b="0" lang="en-US" sz="2800" spc="-1" strike="noStrike" u="sng">
                <a:solidFill>
                  <a:srgbClr val="cc0000"/>
                </a:solidFill>
                <a:uFillTx/>
                <a:latin typeface="Arial Unicode MS"/>
                <a:ea typeface="Arial Unicode M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ransfer protocol (rdt)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consider only unidirectional data transfer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but control info will flow on both directions!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 finite state machines (FSM)  to specify sender, receiver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5" name="Oval 5"/>
          <p:cNvSpPr/>
          <p:nvPr/>
        </p:nvSpPr>
        <p:spPr>
          <a:xfrm>
            <a:off x="4684680" y="4653000"/>
            <a:ext cx="808920" cy="875520"/>
          </a:xfrm>
          <a:prstGeom prst="ellipse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Oval 6"/>
          <p:cNvSpPr/>
          <p:nvPr/>
        </p:nvSpPr>
        <p:spPr>
          <a:xfrm>
            <a:off x="4619520" y="4686480"/>
            <a:ext cx="808920" cy="8755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Text Box 7"/>
          <p:cNvSpPr/>
          <p:nvPr/>
        </p:nvSpPr>
        <p:spPr>
          <a:xfrm>
            <a:off x="4583520" y="4816440"/>
            <a:ext cx="8226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state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8" name="Freeform 8"/>
          <p:cNvSpPr/>
          <p:nvPr/>
        </p:nvSpPr>
        <p:spPr>
          <a:xfrm>
            <a:off x="5505480" y="4638600"/>
            <a:ext cx="3952080" cy="285120"/>
          </a:xfrm>
          <a:custGeom>
            <a:avLst/>
            <a:gdLst/>
            <a:ahLst/>
            <a:rect l="l" t="t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Oval 10"/>
          <p:cNvSpPr/>
          <p:nvPr/>
        </p:nvSpPr>
        <p:spPr>
          <a:xfrm>
            <a:off x="9437760" y="4746600"/>
            <a:ext cx="808920" cy="875520"/>
          </a:xfrm>
          <a:prstGeom prst="ellipse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Oval 11"/>
          <p:cNvSpPr/>
          <p:nvPr/>
        </p:nvSpPr>
        <p:spPr>
          <a:xfrm>
            <a:off x="9372600" y="4791240"/>
            <a:ext cx="808920" cy="8755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Text Box 12"/>
          <p:cNvSpPr/>
          <p:nvPr/>
        </p:nvSpPr>
        <p:spPr>
          <a:xfrm>
            <a:off x="9336600" y="4921200"/>
            <a:ext cx="8226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state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2" name="Text Box 13"/>
          <p:cNvSpPr/>
          <p:nvPr/>
        </p:nvSpPr>
        <p:spPr>
          <a:xfrm>
            <a:off x="5510520" y="4003560"/>
            <a:ext cx="360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event causing state transition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3" name="Text Box 14"/>
          <p:cNvSpPr/>
          <p:nvPr/>
        </p:nvSpPr>
        <p:spPr>
          <a:xfrm>
            <a:off x="5427720" y="4299120"/>
            <a:ext cx="389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actions taken on state transition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4" name="Line 15"/>
          <p:cNvSpPr/>
          <p:nvPr/>
        </p:nvSpPr>
        <p:spPr>
          <a:xfrm>
            <a:off x="5628960" y="4352760"/>
            <a:ext cx="3381480" cy="360"/>
          </a:xfrm>
          <a:prstGeom prst="line">
            <a:avLst/>
          </a:prstGeom>
          <a:ln w="2857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Rectangle 16"/>
          <p:cNvSpPr/>
          <p:nvPr/>
        </p:nvSpPr>
        <p:spPr>
          <a:xfrm>
            <a:off x="1647720" y="4686480"/>
            <a:ext cx="2770920" cy="12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r">
              <a:lnSpc>
                <a:spcPct val="8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state: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when in this “state” next state uniquely determined by next event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6" name="Freeform 17"/>
          <p:cNvSpPr/>
          <p:nvPr/>
        </p:nvSpPr>
        <p:spPr>
          <a:xfrm>
            <a:off x="4905360" y="5562720"/>
            <a:ext cx="94680" cy="580320"/>
          </a:xfrm>
          <a:custGeom>
            <a:avLst/>
            <a:gdLst/>
            <a:ahLst/>
            <a:rect l="l" t="t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Freeform 18"/>
          <p:cNvSpPr/>
          <p:nvPr/>
        </p:nvSpPr>
        <p:spPr>
          <a:xfrm flipH="1" flipV="1">
            <a:off x="10048320" y="5600160"/>
            <a:ext cx="94680" cy="580320"/>
          </a:xfrm>
          <a:custGeom>
            <a:avLst/>
            <a:gdLst/>
            <a:ahLst/>
            <a:rect l="l" t="t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Line 19"/>
          <p:cNvSpPr/>
          <p:nvPr/>
        </p:nvSpPr>
        <p:spPr>
          <a:xfrm>
            <a:off x="5429160" y="5305320"/>
            <a:ext cx="1571400" cy="75240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Text Box 21"/>
          <p:cNvSpPr/>
          <p:nvPr/>
        </p:nvSpPr>
        <p:spPr>
          <a:xfrm>
            <a:off x="6152040" y="5099040"/>
            <a:ext cx="83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event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0" name="Text Box 22"/>
          <p:cNvSpPr/>
          <p:nvPr/>
        </p:nvSpPr>
        <p:spPr>
          <a:xfrm>
            <a:off x="6100200" y="5403960"/>
            <a:ext cx="1002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1" name="Line 23"/>
          <p:cNvSpPr/>
          <p:nvPr/>
        </p:nvSpPr>
        <p:spPr>
          <a:xfrm>
            <a:off x="6105240" y="5457600"/>
            <a:ext cx="943200" cy="360"/>
          </a:xfrm>
          <a:prstGeom prst="line">
            <a:avLst/>
          </a:prstGeom>
          <a:ln w="2857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PlaceHolder 2"/>
          <p:cNvSpPr>
            <a:spLocks noGrp="1"/>
          </p:cNvSpPr>
          <p:nvPr>
            <p:ph type="title"/>
          </p:nvPr>
        </p:nvSpPr>
        <p:spPr>
          <a:xfrm>
            <a:off x="1975680" y="289800"/>
            <a:ext cx="7771680" cy="8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Reliable Data Transfer: Getting Started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73" name="Picture 20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74" name="TextBox 21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PlaceHolder 1"/>
          <p:cNvSpPr>
            <a:spLocks noGrp="1"/>
          </p:cNvSpPr>
          <p:nvPr>
            <p:ph type="title"/>
          </p:nvPr>
        </p:nvSpPr>
        <p:spPr>
          <a:xfrm>
            <a:off x="1157040" y="298440"/>
            <a:ext cx="9492840" cy="10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rdt1.0: Reliable Transfer Over A Reliable Channel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76" name="PlaceHolder 2"/>
          <p:cNvSpPr>
            <a:spLocks noGrp="1"/>
          </p:cNvSpPr>
          <p:nvPr>
            <p:ph/>
          </p:nvPr>
        </p:nvSpPr>
        <p:spPr>
          <a:xfrm>
            <a:off x="1955880" y="1332000"/>
            <a:ext cx="7895520" cy="30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underlying channel perfectly reliable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bit errors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loss of packets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separate FSMs for sender, receiver: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sender sends data into underlying channel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receiver reads data from underlying channel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7" name="Oval 4"/>
          <p:cNvSpPr/>
          <p:nvPr/>
        </p:nvSpPr>
        <p:spPr>
          <a:xfrm>
            <a:off x="2332080" y="4246560"/>
            <a:ext cx="955080" cy="101052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Text Box 5"/>
          <p:cNvSpPr/>
          <p:nvPr/>
        </p:nvSpPr>
        <p:spPr>
          <a:xfrm>
            <a:off x="2268360" y="4332240"/>
            <a:ext cx="109800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Wait for call from above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9" name="Freeform 6"/>
          <p:cNvSpPr/>
          <p:nvPr/>
        </p:nvSpPr>
        <p:spPr>
          <a:xfrm>
            <a:off x="3141720" y="4230720"/>
            <a:ext cx="610560" cy="1026360"/>
          </a:xfrm>
          <a:custGeom>
            <a:avLst/>
            <a:gdLst/>
            <a:ahLst/>
            <a:rect l="l" t="t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Text Box 7"/>
          <p:cNvSpPr/>
          <p:nvPr/>
        </p:nvSpPr>
        <p:spPr>
          <a:xfrm>
            <a:off x="3594240" y="4754520"/>
            <a:ext cx="268200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packet = make_pkt(data)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udt_send(packet)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1" name="Text Box 8"/>
          <p:cNvSpPr/>
          <p:nvPr/>
        </p:nvSpPr>
        <p:spPr>
          <a:xfrm>
            <a:off x="3552840" y="4287960"/>
            <a:ext cx="225504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rdt_send(data)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2" name="Line 9"/>
          <p:cNvSpPr/>
          <p:nvPr/>
        </p:nvSpPr>
        <p:spPr>
          <a:xfrm>
            <a:off x="3652560" y="4630680"/>
            <a:ext cx="129708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Line 10"/>
          <p:cNvSpPr/>
          <p:nvPr/>
        </p:nvSpPr>
        <p:spPr>
          <a:xfrm>
            <a:off x="2008080" y="4230360"/>
            <a:ext cx="385560" cy="24300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Text Box 11"/>
          <p:cNvSpPr/>
          <p:nvPr/>
        </p:nvSpPr>
        <p:spPr>
          <a:xfrm>
            <a:off x="7859880" y="4613400"/>
            <a:ext cx="24868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extract (packet,data)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deliver_data(data)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5" name="Oval 12"/>
          <p:cNvSpPr/>
          <p:nvPr/>
        </p:nvSpPr>
        <p:spPr>
          <a:xfrm>
            <a:off x="6640560" y="4232160"/>
            <a:ext cx="955080" cy="101052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Text Box 13"/>
          <p:cNvSpPr/>
          <p:nvPr/>
        </p:nvSpPr>
        <p:spPr>
          <a:xfrm>
            <a:off x="6576840" y="4317840"/>
            <a:ext cx="109800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Wait for call from below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7" name="Freeform 14"/>
          <p:cNvSpPr/>
          <p:nvPr/>
        </p:nvSpPr>
        <p:spPr>
          <a:xfrm>
            <a:off x="7450200" y="4216320"/>
            <a:ext cx="610560" cy="1026360"/>
          </a:xfrm>
          <a:custGeom>
            <a:avLst/>
            <a:gdLst/>
            <a:ahLst/>
            <a:rect l="l" t="t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Text Box 15"/>
          <p:cNvSpPr/>
          <p:nvPr/>
        </p:nvSpPr>
        <p:spPr>
          <a:xfrm>
            <a:off x="7861320" y="4273560"/>
            <a:ext cx="225504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Line 16"/>
          <p:cNvSpPr/>
          <p:nvPr/>
        </p:nvSpPr>
        <p:spPr>
          <a:xfrm>
            <a:off x="7961040" y="4616280"/>
            <a:ext cx="129708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Line 17"/>
          <p:cNvSpPr/>
          <p:nvPr/>
        </p:nvSpPr>
        <p:spPr>
          <a:xfrm>
            <a:off x="6316560" y="4216320"/>
            <a:ext cx="385560" cy="24264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1" name="Rectangle 18"/>
          <p:cNvSpPr/>
          <p:nvPr/>
        </p:nvSpPr>
        <p:spPr>
          <a:xfrm>
            <a:off x="7788600" y="4292640"/>
            <a:ext cx="171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rdt_rcv(packet)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92" name="Text Box 19"/>
          <p:cNvSpPr/>
          <p:nvPr/>
        </p:nvSpPr>
        <p:spPr>
          <a:xfrm>
            <a:off x="2834640" y="5537160"/>
            <a:ext cx="1225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3" name="Text Box 20"/>
          <p:cNvSpPr/>
          <p:nvPr/>
        </p:nvSpPr>
        <p:spPr>
          <a:xfrm>
            <a:off x="7399800" y="5537160"/>
            <a:ext cx="1418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receiver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94" name="Picture 20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95" name="TextBox 21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PlaceHolder 1"/>
          <p:cNvSpPr>
            <a:spLocks noGrp="1"/>
          </p:cNvSpPr>
          <p:nvPr>
            <p:ph type="title"/>
          </p:nvPr>
        </p:nvSpPr>
        <p:spPr>
          <a:xfrm>
            <a:off x="1824840" y="472680"/>
            <a:ext cx="8243280" cy="8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TCP: Overview 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RFCs: 793,1122,1323, 2018, 2581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7" name="PlaceHolder 2"/>
          <p:cNvSpPr>
            <a:spLocks noGrp="1"/>
          </p:cNvSpPr>
          <p:nvPr>
            <p:ph/>
          </p:nvPr>
        </p:nvSpPr>
        <p:spPr>
          <a:xfrm>
            <a:off x="6334200" y="1552680"/>
            <a:ext cx="38948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full duplex data: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bi-directional data flow in same connection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MSS: maximum segment size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connection-oriented: 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handshaking (exchange of control msgs) inits sender, receiver state before data exchange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controlled: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sender will not overwhelm receiver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8" name="PlaceHolder 3"/>
          <p:cNvSpPr>
            <a:spLocks noGrp="1"/>
          </p:cNvSpPr>
          <p:nvPr>
            <p:ph/>
          </p:nvPr>
        </p:nvSpPr>
        <p:spPr>
          <a:xfrm>
            <a:off x="2095560" y="1542960"/>
            <a:ext cx="398088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point-to-point: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one sender, one receiver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reliable, in-order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byte steam: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“message boundaries”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pipelined: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congestion and flow control set window size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799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800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PlaceHolder 1"/>
          <p:cNvSpPr>
            <a:spLocks noGrp="1"/>
          </p:cNvSpPr>
          <p:nvPr>
            <p:ph type="title"/>
          </p:nvPr>
        </p:nvSpPr>
        <p:spPr>
          <a:xfrm>
            <a:off x="1935000" y="352440"/>
            <a:ext cx="7771680" cy="78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Segment Structure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2" name="Rectangle 4"/>
          <p:cNvSpPr/>
          <p:nvPr/>
        </p:nvSpPr>
        <p:spPr>
          <a:xfrm>
            <a:off x="4421160" y="1512720"/>
            <a:ext cx="3950640" cy="482364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3" name="Rectangle 5"/>
          <p:cNvSpPr/>
          <p:nvPr/>
        </p:nvSpPr>
        <p:spPr>
          <a:xfrm>
            <a:off x="4350600" y="1531800"/>
            <a:ext cx="3950640" cy="480456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Text Box 6"/>
          <p:cNvSpPr/>
          <p:nvPr/>
        </p:nvSpPr>
        <p:spPr>
          <a:xfrm>
            <a:off x="4350600" y="1587600"/>
            <a:ext cx="1921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source port #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5" name="Text Box 7"/>
          <p:cNvSpPr/>
          <p:nvPr/>
        </p:nvSpPr>
        <p:spPr>
          <a:xfrm>
            <a:off x="6457680" y="1592280"/>
            <a:ext cx="1625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 port #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6" name="Line 8"/>
          <p:cNvSpPr/>
          <p:nvPr/>
        </p:nvSpPr>
        <p:spPr>
          <a:xfrm>
            <a:off x="4338360" y="2003400"/>
            <a:ext cx="3946680" cy="46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Line 9"/>
          <p:cNvSpPr/>
          <p:nvPr/>
        </p:nvSpPr>
        <p:spPr>
          <a:xfrm>
            <a:off x="4332240" y="2382480"/>
            <a:ext cx="3951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Line 10"/>
          <p:cNvSpPr/>
          <p:nvPr/>
        </p:nvSpPr>
        <p:spPr>
          <a:xfrm flipV="1">
            <a:off x="6278400" y="1628640"/>
            <a:ext cx="360" cy="3920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9" name="Text Box 11"/>
          <p:cNvSpPr/>
          <p:nvPr/>
        </p:nvSpPr>
        <p:spPr>
          <a:xfrm>
            <a:off x="5592240" y="1082520"/>
            <a:ext cx="959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32 bits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0" name="Line 12"/>
          <p:cNvSpPr/>
          <p:nvPr/>
        </p:nvSpPr>
        <p:spPr>
          <a:xfrm>
            <a:off x="6821280" y="1344600"/>
            <a:ext cx="1427040" cy="468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Line 13"/>
          <p:cNvSpPr/>
          <p:nvPr/>
        </p:nvSpPr>
        <p:spPr>
          <a:xfrm flipH="1">
            <a:off x="4313160" y="1355400"/>
            <a:ext cx="134136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Text Box 14"/>
          <p:cNvSpPr/>
          <p:nvPr/>
        </p:nvSpPr>
        <p:spPr>
          <a:xfrm>
            <a:off x="5243040" y="4567320"/>
            <a:ext cx="22950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(variable length)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3" name="Text Box 15"/>
          <p:cNvSpPr/>
          <p:nvPr/>
        </p:nvSpPr>
        <p:spPr>
          <a:xfrm>
            <a:off x="4968720" y="1982880"/>
            <a:ext cx="2485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sequence number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4" name="Line 16"/>
          <p:cNvSpPr/>
          <p:nvPr/>
        </p:nvSpPr>
        <p:spPr>
          <a:xfrm>
            <a:off x="4341600" y="2763720"/>
            <a:ext cx="395136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Text Box 17"/>
          <p:cNvSpPr/>
          <p:nvPr/>
        </p:nvSpPr>
        <p:spPr>
          <a:xfrm>
            <a:off x="4568760" y="2382840"/>
            <a:ext cx="3409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acknowledgement #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6" name="Line 18"/>
          <p:cNvSpPr/>
          <p:nvPr/>
        </p:nvSpPr>
        <p:spPr>
          <a:xfrm>
            <a:off x="4336920" y="3159000"/>
            <a:ext cx="395136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7" name="Line 19"/>
          <p:cNvSpPr/>
          <p:nvPr/>
        </p:nvSpPr>
        <p:spPr>
          <a:xfrm>
            <a:off x="4332240" y="3549600"/>
            <a:ext cx="3951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8" name="Line 20"/>
          <p:cNvSpPr/>
          <p:nvPr/>
        </p:nvSpPr>
        <p:spPr>
          <a:xfrm>
            <a:off x="4332240" y="4111560"/>
            <a:ext cx="3951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9" name="Line 21"/>
          <p:cNvSpPr/>
          <p:nvPr/>
        </p:nvSpPr>
        <p:spPr>
          <a:xfrm flipH="1" flipV="1">
            <a:off x="6292800" y="2766960"/>
            <a:ext cx="4680" cy="7776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Text Box 22"/>
          <p:cNvSpPr/>
          <p:nvPr/>
        </p:nvSpPr>
        <p:spPr>
          <a:xfrm>
            <a:off x="6289920" y="2770200"/>
            <a:ext cx="195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receive window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1" name="Text Box 23"/>
          <p:cNvSpPr/>
          <p:nvPr/>
        </p:nvSpPr>
        <p:spPr>
          <a:xfrm>
            <a:off x="6300000" y="3165480"/>
            <a:ext cx="206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Urg data pointer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2" name="Text Box 24"/>
          <p:cNvSpPr/>
          <p:nvPr/>
        </p:nvSpPr>
        <p:spPr>
          <a:xfrm>
            <a:off x="4643280" y="3146400"/>
            <a:ext cx="1333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checksum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3" name="Text Box 25"/>
          <p:cNvSpPr/>
          <p:nvPr/>
        </p:nvSpPr>
        <p:spPr>
          <a:xfrm>
            <a:off x="6060600" y="2798640"/>
            <a:ext cx="29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4" name="Line 26"/>
          <p:cNvSpPr/>
          <p:nvPr/>
        </p:nvSpPr>
        <p:spPr>
          <a:xfrm flipV="1">
            <a:off x="6135480" y="2757240"/>
            <a:ext cx="360" cy="3920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Line 27"/>
          <p:cNvSpPr/>
          <p:nvPr/>
        </p:nvSpPr>
        <p:spPr>
          <a:xfrm flipV="1">
            <a:off x="5973480" y="2761920"/>
            <a:ext cx="360" cy="3924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Line 28"/>
          <p:cNvSpPr/>
          <p:nvPr/>
        </p:nvSpPr>
        <p:spPr>
          <a:xfrm flipV="1">
            <a:off x="5806800" y="2761920"/>
            <a:ext cx="360" cy="3924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Line 29"/>
          <p:cNvSpPr/>
          <p:nvPr/>
        </p:nvSpPr>
        <p:spPr>
          <a:xfrm flipV="1">
            <a:off x="5644800" y="2766960"/>
            <a:ext cx="360" cy="3920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Line 30"/>
          <p:cNvSpPr/>
          <p:nvPr/>
        </p:nvSpPr>
        <p:spPr>
          <a:xfrm flipV="1">
            <a:off x="5487840" y="2761920"/>
            <a:ext cx="360" cy="3924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9" name="Line 31"/>
          <p:cNvSpPr/>
          <p:nvPr/>
        </p:nvSpPr>
        <p:spPr>
          <a:xfrm flipV="1">
            <a:off x="5316480" y="2771640"/>
            <a:ext cx="360" cy="3920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Text Box 32"/>
          <p:cNvSpPr/>
          <p:nvPr/>
        </p:nvSpPr>
        <p:spPr>
          <a:xfrm>
            <a:off x="5894280" y="2793960"/>
            <a:ext cx="308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1" name="Text Box 33"/>
          <p:cNvSpPr/>
          <p:nvPr/>
        </p:nvSpPr>
        <p:spPr>
          <a:xfrm>
            <a:off x="5720760" y="2793960"/>
            <a:ext cx="320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2" name="Text Box 34"/>
          <p:cNvSpPr/>
          <p:nvPr/>
        </p:nvSpPr>
        <p:spPr>
          <a:xfrm>
            <a:off x="5562360" y="2789280"/>
            <a:ext cx="302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3" name="Text Box 35"/>
          <p:cNvSpPr/>
          <p:nvPr/>
        </p:nvSpPr>
        <p:spPr>
          <a:xfrm>
            <a:off x="5402160" y="2789280"/>
            <a:ext cx="318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4" name="Text Box 36"/>
          <p:cNvSpPr/>
          <p:nvPr/>
        </p:nvSpPr>
        <p:spPr>
          <a:xfrm>
            <a:off x="5235840" y="2789280"/>
            <a:ext cx="328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5" name="Text Box 37"/>
          <p:cNvSpPr/>
          <p:nvPr/>
        </p:nvSpPr>
        <p:spPr>
          <a:xfrm>
            <a:off x="4259520" y="2697120"/>
            <a:ext cx="6246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head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6" name="Text Box 38"/>
          <p:cNvSpPr/>
          <p:nvPr/>
        </p:nvSpPr>
        <p:spPr>
          <a:xfrm>
            <a:off x="4742640" y="2697120"/>
            <a:ext cx="6080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7" name="Line 39"/>
          <p:cNvSpPr/>
          <p:nvPr/>
        </p:nvSpPr>
        <p:spPr>
          <a:xfrm flipV="1">
            <a:off x="4811400" y="2761920"/>
            <a:ext cx="360" cy="3924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Text Box 40"/>
          <p:cNvSpPr/>
          <p:nvPr/>
        </p:nvSpPr>
        <p:spPr>
          <a:xfrm>
            <a:off x="4633200" y="3648240"/>
            <a:ext cx="3311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options (variable length)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9" name="Text Box 41"/>
          <p:cNvSpPr/>
          <p:nvPr/>
        </p:nvSpPr>
        <p:spPr>
          <a:xfrm>
            <a:off x="1638720" y="1427040"/>
            <a:ext cx="2497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URG: urgent data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(generally not used)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0" name="Text Box 42"/>
          <p:cNvSpPr/>
          <p:nvPr/>
        </p:nvSpPr>
        <p:spPr>
          <a:xfrm>
            <a:off x="2461320" y="2151000"/>
            <a:ext cx="1519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ACK: ACK #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1" name="Text Box 43"/>
          <p:cNvSpPr/>
          <p:nvPr/>
        </p:nvSpPr>
        <p:spPr>
          <a:xfrm>
            <a:off x="1578240" y="2827440"/>
            <a:ext cx="2497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PSH: push data now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(generally not used)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2" name="Text Box 44"/>
          <p:cNvSpPr/>
          <p:nvPr/>
        </p:nvSpPr>
        <p:spPr>
          <a:xfrm>
            <a:off x="1951200" y="3627360"/>
            <a:ext cx="2145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RST, SYN, FIN: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 estab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(setup, teardown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commands)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3" name="Line 45"/>
          <p:cNvSpPr/>
          <p:nvPr/>
        </p:nvSpPr>
        <p:spPr>
          <a:xfrm>
            <a:off x="3895560" y="1800000"/>
            <a:ext cx="1495440" cy="102888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4" name="Line 46"/>
          <p:cNvSpPr/>
          <p:nvPr/>
        </p:nvSpPr>
        <p:spPr>
          <a:xfrm>
            <a:off x="3900240" y="2487600"/>
            <a:ext cx="1658880" cy="441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Line 47"/>
          <p:cNvSpPr/>
          <p:nvPr/>
        </p:nvSpPr>
        <p:spPr>
          <a:xfrm flipV="1">
            <a:off x="3921120" y="3041640"/>
            <a:ext cx="1827000" cy="24444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Freeform 48"/>
          <p:cNvSpPr/>
          <p:nvPr/>
        </p:nvSpPr>
        <p:spPr>
          <a:xfrm>
            <a:off x="3914640" y="3105000"/>
            <a:ext cx="2313720" cy="704160"/>
          </a:xfrm>
          <a:custGeom>
            <a:avLst/>
            <a:gdLst/>
            <a:ahLst/>
            <a:rect l="l" t="t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Text Box 49"/>
          <p:cNvSpPr/>
          <p:nvPr/>
        </p:nvSpPr>
        <p:spPr>
          <a:xfrm>
            <a:off x="8873640" y="3008160"/>
            <a:ext cx="1429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# bytes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rcvr willing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 accept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8" name="Text Box 50"/>
          <p:cNvSpPr/>
          <p:nvPr/>
        </p:nvSpPr>
        <p:spPr>
          <a:xfrm>
            <a:off x="8532720" y="1522440"/>
            <a:ext cx="2019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counting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by bytes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of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(not segments!)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9" name="Text Box 51"/>
          <p:cNvSpPr/>
          <p:nvPr/>
        </p:nvSpPr>
        <p:spPr>
          <a:xfrm>
            <a:off x="2461680" y="4960800"/>
            <a:ext cx="14551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Internet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checksum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(as in UDP)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0" name="Line 52"/>
          <p:cNvSpPr/>
          <p:nvPr/>
        </p:nvSpPr>
        <p:spPr>
          <a:xfrm flipV="1">
            <a:off x="3790800" y="3429000"/>
            <a:ext cx="2104920" cy="198108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1" name="Line 53"/>
          <p:cNvSpPr/>
          <p:nvPr/>
        </p:nvSpPr>
        <p:spPr>
          <a:xfrm flipH="1" flipV="1">
            <a:off x="8210520" y="3019320"/>
            <a:ext cx="809640" cy="46656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2" name="Line 54"/>
          <p:cNvSpPr/>
          <p:nvPr/>
        </p:nvSpPr>
        <p:spPr>
          <a:xfrm flipH="1">
            <a:off x="8143560" y="1723680"/>
            <a:ext cx="552600" cy="88596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3" name="Line 55"/>
          <p:cNvSpPr/>
          <p:nvPr/>
        </p:nvSpPr>
        <p:spPr>
          <a:xfrm flipH="1">
            <a:off x="8105760" y="1714320"/>
            <a:ext cx="571320" cy="5238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54" name="Picture 5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855" name="TextBox 5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PlaceHolder 1"/>
          <p:cNvSpPr>
            <a:spLocks noGrp="1"/>
          </p:cNvSpPr>
          <p:nvPr>
            <p:ph type="title"/>
          </p:nvPr>
        </p:nvSpPr>
        <p:spPr>
          <a:xfrm>
            <a:off x="1890720" y="150840"/>
            <a:ext cx="7771680" cy="8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Seq. Numbers, ACKs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57" name="PlaceHolder 2"/>
          <p:cNvSpPr>
            <a:spLocks noGrp="1"/>
          </p:cNvSpPr>
          <p:nvPr>
            <p:ph/>
          </p:nvPr>
        </p:nvSpPr>
        <p:spPr>
          <a:xfrm>
            <a:off x="1879560" y="1339920"/>
            <a:ext cx="392688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235080" indent="-1238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sequence numbers:</a:t>
            </a:r>
            <a:endParaRPr b="0" lang="en-US" sz="2400" spc="-1" strike="noStrike">
              <a:latin typeface="Arial"/>
            </a:endParaRPr>
          </a:p>
          <a:p>
            <a:pPr lvl="1" marL="512640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byte stream “number” of first byte in segment’s data</a:t>
            </a:r>
            <a:endParaRPr b="0" lang="en-US" sz="2400" spc="-1" strike="noStrike">
              <a:latin typeface="Arial"/>
            </a:endParaRPr>
          </a:p>
          <a:p>
            <a:pPr marL="235080" indent="-1238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acknowledgements:</a:t>
            </a:r>
            <a:endParaRPr b="0" lang="en-US" sz="2400" spc="-1" strike="noStrike">
              <a:latin typeface="Arial"/>
            </a:endParaRPr>
          </a:p>
          <a:p>
            <a:pPr lvl="1" marL="512640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 # of next byte expected from other side</a:t>
            </a:r>
            <a:endParaRPr b="0" lang="en-US" sz="2400" spc="-1" strike="noStrike">
              <a:latin typeface="Arial"/>
            </a:endParaRPr>
          </a:p>
          <a:p>
            <a:pPr lvl="1" marL="512640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cumulative ACK</a:t>
            </a:r>
            <a:endParaRPr b="0" lang="en-US" sz="2400" spc="-1" strike="noStrike">
              <a:latin typeface="Arial"/>
            </a:endParaRPr>
          </a:p>
          <a:p>
            <a:pPr marL="235080" indent="-1238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Q: how receiver handles out-of-order segments</a:t>
            </a:r>
            <a:endParaRPr b="0" lang="en-US" sz="2400" spc="-1" strike="noStrike">
              <a:latin typeface="Arial"/>
            </a:endParaRPr>
          </a:p>
          <a:p>
            <a:pPr lvl="1" marL="512640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A: TCP spec doesn’t say, - up to implementor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858" name="Group 192"/>
          <p:cNvGrpSpPr/>
          <p:nvPr/>
        </p:nvGrpSpPr>
        <p:grpSpPr>
          <a:xfrm>
            <a:off x="7294320" y="4008600"/>
            <a:ext cx="3087360" cy="2541240"/>
            <a:chOff x="7294320" y="4008600"/>
            <a:chExt cx="3087360" cy="2541240"/>
          </a:xfrm>
        </p:grpSpPr>
        <p:sp>
          <p:nvSpPr>
            <p:cNvPr id="1859" name="Rectangle 167"/>
            <p:cNvSpPr/>
            <p:nvPr/>
          </p:nvSpPr>
          <p:spPr>
            <a:xfrm>
              <a:off x="7550640" y="5887080"/>
              <a:ext cx="1907280" cy="205560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60" name="Group 148"/>
            <p:cNvGrpSpPr/>
            <p:nvPr/>
          </p:nvGrpSpPr>
          <p:grpSpPr>
            <a:xfrm>
              <a:off x="7495560" y="5416920"/>
              <a:ext cx="2010240" cy="1132920"/>
              <a:chOff x="7495560" y="5416920"/>
              <a:chExt cx="2010240" cy="1132920"/>
            </a:xfrm>
          </p:grpSpPr>
          <p:sp>
            <p:nvSpPr>
              <p:cNvPr id="1861" name="Rectangle 149"/>
              <p:cNvSpPr/>
              <p:nvPr/>
            </p:nvSpPr>
            <p:spPr>
              <a:xfrm>
                <a:off x="7547400" y="5434560"/>
                <a:ext cx="1920240" cy="11152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2" name="Text Box 150"/>
              <p:cNvSpPr/>
              <p:nvPr/>
            </p:nvSpPr>
            <p:spPr>
              <a:xfrm>
                <a:off x="7495560" y="5416920"/>
                <a:ext cx="104688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source port #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863" name="Text Box 151"/>
              <p:cNvSpPr/>
              <p:nvPr/>
            </p:nvSpPr>
            <p:spPr>
              <a:xfrm>
                <a:off x="8525160" y="5421960"/>
                <a:ext cx="90036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dest port #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864" name="Text Box 152"/>
              <p:cNvSpPr/>
              <p:nvPr/>
            </p:nvSpPr>
            <p:spPr>
              <a:xfrm>
                <a:off x="7801560" y="5628240"/>
                <a:ext cx="1447200" cy="45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sequence number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65" name="Text Box 153"/>
              <p:cNvSpPr/>
              <p:nvPr/>
            </p:nvSpPr>
            <p:spPr>
              <a:xfrm>
                <a:off x="7518960" y="5850360"/>
                <a:ext cx="1986840" cy="45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acknowledgement number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66" name="Text Box 154"/>
              <p:cNvSpPr/>
              <p:nvPr/>
            </p:nvSpPr>
            <p:spPr>
              <a:xfrm>
                <a:off x="7607520" y="6306120"/>
                <a:ext cx="82116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checksum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867" name="Line 155"/>
              <p:cNvSpPr/>
              <p:nvPr/>
            </p:nvSpPr>
            <p:spPr>
              <a:xfrm>
                <a:off x="7547040" y="5661360"/>
                <a:ext cx="19242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8" name="Line 156"/>
              <p:cNvSpPr/>
              <p:nvPr/>
            </p:nvSpPr>
            <p:spPr>
              <a:xfrm>
                <a:off x="7547040" y="5877360"/>
                <a:ext cx="19242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9" name="Line 157"/>
              <p:cNvSpPr/>
              <p:nvPr/>
            </p:nvSpPr>
            <p:spPr>
              <a:xfrm>
                <a:off x="7544160" y="6099480"/>
                <a:ext cx="192384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0" name="Line 158"/>
              <p:cNvSpPr/>
              <p:nvPr/>
            </p:nvSpPr>
            <p:spPr>
              <a:xfrm>
                <a:off x="8490240" y="5432760"/>
                <a:ext cx="360" cy="225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1" name="Line 159"/>
              <p:cNvSpPr/>
              <p:nvPr/>
            </p:nvSpPr>
            <p:spPr>
              <a:xfrm>
                <a:off x="8490240" y="6102720"/>
                <a:ext cx="360" cy="444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2" name="Line 160"/>
              <p:cNvSpPr/>
              <p:nvPr/>
            </p:nvSpPr>
            <p:spPr>
              <a:xfrm>
                <a:off x="7547040" y="6312240"/>
                <a:ext cx="19242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3" name="Text Box 161"/>
              <p:cNvSpPr/>
              <p:nvPr/>
            </p:nvSpPr>
            <p:spPr>
              <a:xfrm>
                <a:off x="8657280" y="6061680"/>
                <a:ext cx="55908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rwnd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74" name="Text Box 162"/>
              <p:cNvSpPr/>
              <p:nvPr/>
            </p:nvSpPr>
            <p:spPr>
              <a:xfrm>
                <a:off x="8541360" y="6306120"/>
                <a:ext cx="88524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urg pointer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875" name="Line 163"/>
              <p:cNvSpPr/>
              <p:nvPr/>
            </p:nvSpPr>
            <p:spPr>
              <a:xfrm>
                <a:off x="8188560" y="6098040"/>
                <a:ext cx="360" cy="2127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6" name="Line 164"/>
              <p:cNvSpPr/>
              <p:nvPr/>
            </p:nvSpPr>
            <p:spPr>
              <a:xfrm>
                <a:off x="7783920" y="6096240"/>
                <a:ext cx="360" cy="2127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77" name="Text Box 166"/>
            <p:cNvSpPr/>
            <p:nvPr/>
          </p:nvSpPr>
          <p:spPr>
            <a:xfrm>
              <a:off x="7294320" y="5101200"/>
              <a:ext cx="30873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incoming segment to sender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78" name="Freeform 168"/>
            <p:cNvSpPr/>
            <p:nvPr/>
          </p:nvSpPr>
          <p:spPr>
            <a:xfrm flipH="1" flipV="1">
              <a:off x="7305480" y="4008240"/>
              <a:ext cx="169200" cy="1894680"/>
            </a:xfrm>
            <a:custGeom>
              <a:avLst/>
              <a:gdLst/>
              <a:ahLst/>
              <a:rect l="l" t="t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79" name="Group 195"/>
          <p:cNvGrpSpPr/>
          <p:nvPr/>
        </p:nvGrpSpPr>
        <p:grpSpPr>
          <a:xfrm>
            <a:off x="8070840" y="5850000"/>
            <a:ext cx="358200" cy="302760"/>
            <a:chOff x="8070840" y="5850000"/>
            <a:chExt cx="358200" cy="302760"/>
          </a:xfrm>
        </p:grpSpPr>
        <p:sp>
          <p:nvSpPr>
            <p:cNvPr id="1880" name="Rectangle 194"/>
            <p:cNvSpPr/>
            <p:nvPr/>
          </p:nvSpPr>
          <p:spPr>
            <a:xfrm>
              <a:off x="8178840" y="5911920"/>
              <a:ext cx="138960" cy="205560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Text Box 193"/>
            <p:cNvSpPr/>
            <p:nvPr/>
          </p:nvSpPr>
          <p:spPr>
            <a:xfrm>
              <a:off x="8070840" y="5850000"/>
              <a:ext cx="3582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spcBef>
                  <a:spcPts val="700"/>
                </a:spcBef>
                <a:buNone/>
              </a:pPr>
              <a:r>
                <a:rPr b="0" lang="en-US" sz="1400" spc="-1" strike="noStrike">
                  <a:solidFill>
                    <a:srgbClr val="ffffff"/>
                  </a:solidFill>
                  <a:latin typeface="Arial Unicode MS"/>
                  <a:ea typeface="Arial Unicode MS"/>
                </a:rPr>
                <a:t>A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882" name="Rectangle 37"/>
          <p:cNvSpPr/>
          <p:nvPr/>
        </p:nvSpPr>
        <p:spPr>
          <a:xfrm>
            <a:off x="6221520" y="3038400"/>
            <a:ext cx="64440" cy="6217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3" name="Rectangle 39"/>
          <p:cNvSpPr/>
          <p:nvPr/>
        </p:nvSpPr>
        <p:spPr>
          <a:xfrm>
            <a:off x="6318360" y="3040200"/>
            <a:ext cx="64440" cy="621720"/>
          </a:xfrm>
          <a:prstGeom prst="rect">
            <a:avLst/>
          </a:prstGeom>
          <a:solidFill>
            <a:srgbClr val="33cc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Rectangle 40"/>
          <p:cNvSpPr/>
          <p:nvPr/>
        </p:nvSpPr>
        <p:spPr>
          <a:xfrm>
            <a:off x="6416640" y="3038400"/>
            <a:ext cx="64440" cy="621720"/>
          </a:xfrm>
          <a:prstGeom prst="rect">
            <a:avLst/>
          </a:prstGeom>
          <a:solidFill>
            <a:srgbClr val="33cc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Rectangle 41"/>
          <p:cNvSpPr/>
          <p:nvPr/>
        </p:nvSpPr>
        <p:spPr>
          <a:xfrm>
            <a:off x="6513480" y="3038400"/>
            <a:ext cx="64440" cy="621720"/>
          </a:xfrm>
          <a:prstGeom prst="rect">
            <a:avLst/>
          </a:prstGeom>
          <a:solidFill>
            <a:srgbClr val="33cc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Rectangle 42"/>
          <p:cNvSpPr/>
          <p:nvPr/>
        </p:nvSpPr>
        <p:spPr>
          <a:xfrm>
            <a:off x="6608880" y="3038400"/>
            <a:ext cx="64440" cy="621720"/>
          </a:xfrm>
          <a:prstGeom prst="rect">
            <a:avLst/>
          </a:prstGeom>
          <a:solidFill>
            <a:srgbClr val="33cc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7" name="Rectangle 43"/>
          <p:cNvSpPr/>
          <p:nvPr/>
        </p:nvSpPr>
        <p:spPr>
          <a:xfrm>
            <a:off x="6705720" y="3038400"/>
            <a:ext cx="64440" cy="621720"/>
          </a:xfrm>
          <a:prstGeom prst="rect">
            <a:avLst/>
          </a:prstGeom>
          <a:solidFill>
            <a:srgbClr val="33cc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Rectangle 45"/>
          <p:cNvSpPr/>
          <p:nvPr/>
        </p:nvSpPr>
        <p:spPr>
          <a:xfrm>
            <a:off x="6797520" y="3038400"/>
            <a:ext cx="64440" cy="621720"/>
          </a:xfrm>
          <a:prstGeom prst="rect">
            <a:avLst/>
          </a:prstGeom>
          <a:solidFill>
            <a:srgbClr val="33cc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Rectangle 46"/>
          <p:cNvSpPr/>
          <p:nvPr/>
        </p:nvSpPr>
        <p:spPr>
          <a:xfrm>
            <a:off x="6892920" y="3038400"/>
            <a:ext cx="64440" cy="621720"/>
          </a:xfrm>
          <a:prstGeom prst="rect">
            <a:avLst/>
          </a:prstGeom>
          <a:solidFill>
            <a:srgbClr val="33cc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Rectangle 47"/>
          <p:cNvSpPr/>
          <p:nvPr/>
        </p:nvSpPr>
        <p:spPr>
          <a:xfrm>
            <a:off x="6988320" y="3038400"/>
            <a:ext cx="64440" cy="621720"/>
          </a:xfrm>
          <a:prstGeom prst="rect">
            <a:avLst/>
          </a:prstGeom>
          <a:solidFill>
            <a:srgbClr val="33cc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Rectangle 50"/>
          <p:cNvSpPr/>
          <p:nvPr/>
        </p:nvSpPr>
        <p:spPr>
          <a:xfrm>
            <a:off x="7094520" y="3038400"/>
            <a:ext cx="64440" cy="621720"/>
          </a:xfrm>
          <a:prstGeom prst="rect">
            <a:avLst/>
          </a:prstGeom>
          <a:solidFill>
            <a:srgbClr val="33cc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Rectangle 51"/>
          <p:cNvSpPr/>
          <p:nvPr/>
        </p:nvSpPr>
        <p:spPr>
          <a:xfrm>
            <a:off x="7192800" y="30402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Rectangle 52"/>
          <p:cNvSpPr/>
          <p:nvPr/>
        </p:nvSpPr>
        <p:spPr>
          <a:xfrm>
            <a:off x="7289640" y="30384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Rectangle 53"/>
          <p:cNvSpPr/>
          <p:nvPr/>
        </p:nvSpPr>
        <p:spPr>
          <a:xfrm>
            <a:off x="7386480" y="30384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5" name="Rectangle 54"/>
          <p:cNvSpPr/>
          <p:nvPr/>
        </p:nvSpPr>
        <p:spPr>
          <a:xfrm>
            <a:off x="7483320" y="30384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6" name="Rectangle 55"/>
          <p:cNvSpPr/>
          <p:nvPr/>
        </p:nvSpPr>
        <p:spPr>
          <a:xfrm>
            <a:off x="7578720" y="30384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Rectangle 56"/>
          <p:cNvSpPr/>
          <p:nvPr/>
        </p:nvSpPr>
        <p:spPr>
          <a:xfrm>
            <a:off x="7670880" y="30384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Rectangle 57"/>
          <p:cNvSpPr/>
          <p:nvPr/>
        </p:nvSpPr>
        <p:spPr>
          <a:xfrm>
            <a:off x="7765920" y="30384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Rectangle 58"/>
          <p:cNvSpPr/>
          <p:nvPr/>
        </p:nvSpPr>
        <p:spPr>
          <a:xfrm>
            <a:off x="7862760" y="30384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Rectangle 59"/>
          <p:cNvSpPr/>
          <p:nvPr/>
        </p:nvSpPr>
        <p:spPr>
          <a:xfrm>
            <a:off x="7951680" y="30384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1" name="Rectangle 60"/>
          <p:cNvSpPr/>
          <p:nvPr/>
        </p:nvSpPr>
        <p:spPr>
          <a:xfrm>
            <a:off x="8047080" y="3038400"/>
            <a:ext cx="64440" cy="621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2" name="Rectangle 61"/>
          <p:cNvSpPr/>
          <p:nvPr/>
        </p:nvSpPr>
        <p:spPr>
          <a:xfrm>
            <a:off x="8140680" y="3036960"/>
            <a:ext cx="64440" cy="6217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3" name="Rectangle 62"/>
          <p:cNvSpPr/>
          <p:nvPr/>
        </p:nvSpPr>
        <p:spPr>
          <a:xfrm>
            <a:off x="8232840" y="3036960"/>
            <a:ext cx="64440" cy="6217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Rectangle 63"/>
          <p:cNvSpPr/>
          <p:nvPr/>
        </p:nvSpPr>
        <p:spPr>
          <a:xfrm>
            <a:off x="8329680" y="3036960"/>
            <a:ext cx="64440" cy="6217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5" name="Rectangle 64"/>
          <p:cNvSpPr/>
          <p:nvPr/>
        </p:nvSpPr>
        <p:spPr>
          <a:xfrm>
            <a:off x="8424720" y="3036960"/>
            <a:ext cx="64440" cy="6217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Rectangle 65"/>
          <p:cNvSpPr/>
          <p:nvPr/>
        </p:nvSpPr>
        <p:spPr>
          <a:xfrm>
            <a:off x="8513640" y="3036960"/>
            <a:ext cx="64440" cy="6217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7" name="Rectangle 66"/>
          <p:cNvSpPr/>
          <p:nvPr/>
        </p:nvSpPr>
        <p:spPr>
          <a:xfrm>
            <a:off x="8609040" y="3036960"/>
            <a:ext cx="64440" cy="6217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8" name="Rectangle 68"/>
          <p:cNvSpPr/>
          <p:nvPr/>
        </p:nvSpPr>
        <p:spPr>
          <a:xfrm>
            <a:off x="8705880" y="3038400"/>
            <a:ext cx="64440" cy="62172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9" name="Rectangle 69"/>
          <p:cNvSpPr/>
          <p:nvPr/>
        </p:nvSpPr>
        <p:spPr>
          <a:xfrm>
            <a:off x="8802720" y="3040200"/>
            <a:ext cx="64440" cy="62172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0" name="Rectangle 70"/>
          <p:cNvSpPr/>
          <p:nvPr/>
        </p:nvSpPr>
        <p:spPr>
          <a:xfrm>
            <a:off x="8899560" y="3038400"/>
            <a:ext cx="64440" cy="62172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1" name="Rectangle 71"/>
          <p:cNvSpPr/>
          <p:nvPr/>
        </p:nvSpPr>
        <p:spPr>
          <a:xfrm>
            <a:off x="8997840" y="3038400"/>
            <a:ext cx="64440" cy="62172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Rectangle 72"/>
          <p:cNvSpPr/>
          <p:nvPr/>
        </p:nvSpPr>
        <p:spPr>
          <a:xfrm>
            <a:off x="9093240" y="3038400"/>
            <a:ext cx="64440" cy="62172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3" name="Rectangle 73"/>
          <p:cNvSpPr/>
          <p:nvPr/>
        </p:nvSpPr>
        <p:spPr>
          <a:xfrm>
            <a:off x="9188280" y="3038400"/>
            <a:ext cx="64440" cy="62172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4" name="Rectangle 74"/>
          <p:cNvSpPr/>
          <p:nvPr/>
        </p:nvSpPr>
        <p:spPr>
          <a:xfrm>
            <a:off x="9280440" y="3038400"/>
            <a:ext cx="64440" cy="62172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5" name="Rectangle 75"/>
          <p:cNvSpPr/>
          <p:nvPr/>
        </p:nvSpPr>
        <p:spPr>
          <a:xfrm>
            <a:off x="9377280" y="3038400"/>
            <a:ext cx="64440" cy="62172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6" name="Rectangle 76"/>
          <p:cNvSpPr/>
          <p:nvPr/>
        </p:nvSpPr>
        <p:spPr>
          <a:xfrm>
            <a:off x="9472680" y="3038400"/>
            <a:ext cx="64440" cy="621720"/>
          </a:xfrm>
          <a:prstGeom prst="rect">
            <a:avLst/>
          </a:prstGeom>
          <a:gradFill rotWithShape="0">
            <a:gsLst>
              <a:gs pos="0">
                <a:srgbClr val="954f72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7" name="Rectangle 78"/>
          <p:cNvSpPr/>
          <p:nvPr/>
        </p:nvSpPr>
        <p:spPr>
          <a:xfrm>
            <a:off x="6178680" y="3776760"/>
            <a:ext cx="3407760" cy="8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Rectangle 79"/>
          <p:cNvSpPr/>
          <p:nvPr/>
        </p:nvSpPr>
        <p:spPr>
          <a:xfrm>
            <a:off x="6264360" y="2928960"/>
            <a:ext cx="3407760" cy="8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Line 80"/>
          <p:cNvSpPr/>
          <p:nvPr/>
        </p:nvSpPr>
        <p:spPr>
          <a:xfrm>
            <a:off x="6286320" y="3890880"/>
            <a:ext cx="868320" cy="360"/>
          </a:xfrm>
          <a:prstGeom prst="line">
            <a:avLst/>
          </a:prstGeom>
          <a:ln w="2857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Line 82"/>
          <p:cNvSpPr/>
          <p:nvPr/>
        </p:nvSpPr>
        <p:spPr>
          <a:xfrm>
            <a:off x="7221240" y="3892320"/>
            <a:ext cx="868320" cy="360"/>
          </a:xfrm>
          <a:prstGeom prst="line">
            <a:avLst/>
          </a:prstGeom>
          <a:ln w="2857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Line 83"/>
          <p:cNvSpPr/>
          <p:nvPr/>
        </p:nvSpPr>
        <p:spPr>
          <a:xfrm>
            <a:off x="8715240" y="3890880"/>
            <a:ext cx="801720" cy="360"/>
          </a:xfrm>
          <a:prstGeom prst="line">
            <a:avLst/>
          </a:prstGeom>
          <a:ln w="2857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Line 84"/>
          <p:cNvSpPr/>
          <p:nvPr/>
        </p:nvSpPr>
        <p:spPr>
          <a:xfrm>
            <a:off x="8145360" y="3892320"/>
            <a:ext cx="528480" cy="360"/>
          </a:xfrm>
          <a:prstGeom prst="line">
            <a:avLst/>
          </a:prstGeom>
          <a:ln w="2857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Line 87"/>
          <p:cNvSpPr/>
          <p:nvPr/>
        </p:nvSpPr>
        <p:spPr>
          <a:xfrm>
            <a:off x="6378480" y="3914640"/>
            <a:ext cx="360" cy="23328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Line 88"/>
          <p:cNvSpPr/>
          <p:nvPr/>
        </p:nvSpPr>
        <p:spPr>
          <a:xfrm>
            <a:off x="7607160" y="3909960"/>
            <a:ext cx="360" cy="23328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Line 89"/>
          <p:cNvSpPr/>
          <p:nvPr/>
        </p:nvSpPr>
        <p:spPr>
          <a:xfrm>
            <a:off x="8426160" y="3909960"/>
            <a:ext cx="360" cy="23328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Line 90"/>
          <p:cNvSpPr/>
          <p:nvPr/>
        </p:nvSpPr>
        <p:spPr>
          <a:xfrm>
            <a:off x="9083520" y="3909960"/>
            <a:ext cx="360" cy="23328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Text Box 91"/>
          <p:cNvSpPr/>
          <p:nvPr/>
        </p:nvSpPr>
        <p:spPr>
          <a:xfrm>
            <a:off x="6254280" y="4138560"/>
            <a:ext cx="75420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ACKed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8" name="Text Box 92"/>
          <p:cNvSpPr/>
          <p:nvPr/>
        </p:nvSpPr>
        <p:spPr>
          <a:xfrm>
            <a:off x="7236000" y="4145040"/>
            <a:ext cx="1065960" cy="10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sent, not-yet ACKed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(“in-flight”)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9" name="Text Box 93"/>
          <p:cNvSpPr/>
          <p:nvPr/>
        </p:nvSpPr>
        <p:spPr>
          <a:xfrm>
            <a:off x="8215200" y="4140360"/>
            <a:ext cx="1065960" cy="66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usable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but not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yet sent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0" name="Text Box 94"/>
          <p:cNvSpPr/>
          <p:nvPr/>
        </p:nvSpPr>
        <p:spPr>
          <a:xfrm>
            <a:off x="8972640" y="4145040"/>
            <a:ext cx="81828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usable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1" name="Text Box 96"/>
          <p:cNvSpPr/>
          <p:nvPr/>
        </p:nvSpPr>
        <p:spPr>
          <a:xfrm>
            <a:off x="7251120" y="2573280"/>
            <a:ext cx="126000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window size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932" name="Group 99"/>
          <p:cNvGrpSpPr/>
          <p:nvPr/>
        </p:nvGrpSpPr>
        <p:grpSpPr>
          <a:xfrm>
            <a:off x="8081640" y="2796840"/>
            <a:ext cx="594000" cy="136800"/>
            <a:chOff x="8081640" y="2796840"/>
            <a:chExt cx="594000" cy="136800"/>
          </a:xfrm>
        </p:grpSpPr>
        <p:sp>
          <p:nvSpPr>
            <p:cNvPr id="1933" name="Line 97"/>
            <p:cNvSpPr/>
            <p:nvPr/>
          </p:nvSpPr>
          <p:spPr>
            <a:xfrm>
              <a:off x="8081640" y="2869920"/>
              <a:ext cx="594000" cy="36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Line 98"/>
            <p:cNvSpPr/>
            <p:nvPr/>
          </p:nvSpPr>
          <p:spPr>
            <a:xfrm>
              <a:off x="8672400" y="2796840"/>
              <a:ext cx="360" cy="1368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35" name="Group 100"/>
          <p:cNvGrpSpPr/>
          <p:nvPr/>
        </p:nvGrpSpPr>
        <p:grpSpPr>
          <a:xfrm>
            <a:off x="7178400" y="2811240"/>
            <a:ext cx="594000" cy="136440"/>
            <a:chOff x="7178400" y="2811240"/>
            <a:chExt cx="594000" cy="136440"/>
          </a:xfrm>
        </p:grpSpPr>
        <p:sp>
          <p:nvSpPr>
            <p:cNvPr id="1936" name="Line 101"/>
            <p:cNvSpPr/>
            <p:nvPr/>
          </p:nvSpPr>
          <p:spPr>
            <a:xfrm flipH="1">
              <a:off x="7178400" y="2874960"/>
              <a:ext cx="594000" cy="36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Line 102"/>
            <p:cNvSpPr/>
            <p:nvPr/>
          </p:nvSpPr>
          <p:spPr>
            <a:xfrm flipV="1">
              <a:off x="7181640" y="2811240"/>
              <a:ext cx="360" cy="13644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8" name="Text Box 196"/>
          <p:cNvSpPr/>
          <p:nvPr/>
        </p:nvSpPr>
        <p:spPr>
          <a:xfrm>
            <a:off x="6285240" y="3592440"/>
            <a:ext cx="3549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457200" algn="ctr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sender sequence number space 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939" name="Group 199"/>
          <p:cNvGrpSpPr/>
          <p:nvPr/>
        </p:nvGrpSpPr>
        <p:grpSpPr>
          <a:xfrm>
            <a:off x="5789160" y="1068480"/>
            <a:ext cx="3322080" cy="1953720"/>
            <a:chOff x="5789160" y="1068480"/>
            <a:chExt cx="3322080" cy="1953720"/>
          </a:xfrm>
        </p:grpSpPr>
        <p:sp>
          <p:nvSpPr>
            <p:cNvPr id="1940" name="Rectangle 171"/>
            <p:cNvSpPr/>
            <p:nvPr/>
          </p:nvSpPr>
          <p:spPr>
            <a:xfrm>
              <a:off x="6087960" y="1631880"/>
              <a:ext cx="1907280" cy="205560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41" name="Group 172"/>
            <p:cNvGrpSpPr/>
            <p:nvPr/>
          </p:nvGrpSpPr>
          <p:grpSpPr>
            <a:xfrm>
              <a:off x="6032880" y="1384200"/>
              <a:ext cx="2010240" cy="1132920"/>
              <a:chOff x="6032880" y="1384200"/>
              <a:chExt cx="2010240" cy="1132920"/>
            </a:xfrm>
          </p:grpSpPr>
          <p:sp>
            <p:nvSpPr>
              <p:cNvPr id="1942" name="Rectangle 173"/>
              <p:cNvSpPr/>
              <p:nvPr/>
            </p:nvSpPr>
            <p:spPr>
              <a:xfrm>
                <a:off x="6084720" y="1401840"/>
                <a:ext cx="1920240" cy="11152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3" name="Text Box 174"/>
              <p:cNvSpPr/>
              <p:nvPr/>
            </p:nvSpPr>
            <p:spPr>
              <a:xfrm>
                <a:off x="6032880" y="1384200"/>
                <a:ext cx="104688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source port #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944" name="Text Box 175"/>
              <p:cNvSpPr/>
              <p:nvPr/>
            </p:nvSpPr>
            <p:spPr>
              <a:xfrm>
                <a:off x="7062480" y="1389240"/>
                <a:ext cx="90036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dest port #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945" name="Text Box 176"/>
              <p:cNvSpPr/>
              <p:nvPr/>
            </p:nvSpPr>
            <p:spPr>
              <a:xfrm>
                <a:off x="6338880" y="1595520"/>
                <a:ext cx="1447200" cy="45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sequence number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946" name="Text Box 177"/>
              <p:cNvSpPr/>
              <p:nvPr/>
            </p:nvSpPr>
            <p:spPr>
              <a:xfrm>
                <a:off x="6056280" y="1817640"/>
                <a:ext cx="1986840" cy="45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acknowledgement number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947" name="Text Box 178"/>
              <p:cNvSpPr/>
              <p:nvPr/>
            </p:nvSpPr>
            <p:spPr>
              <a:xfrm>
                <a:off x="6145200" y="2273400"/>
                <a:ext cx="82116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checksum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948" name="Line 179"/>
              <p:cNvSpPr/>
              <p:nvPr/>
            </p:nvSpPr>
            <p:spPr>
              <a:xfrm>
                <a:off x="6084720" y="1628640"/>
                <a:ext cx="19242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9" name="Line 180"/>
              <p:cNvSpPr/>
              <p:nvPr/>
            </p:nvSpPr>
            <p:spPr>
              <a:xfrm>
                <a:off x="6084720" y="1844640"/>
                <a:ext cx="19242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0" name="Line 181"/>
              <p:cNvSpPr/>
              <p:nvPr/>
            </p:nvSpPr>
            <p:spPr>
              <a:xfrm>
                <a:off x="6081480" y="2066760"/>
                <a:ext cx="19242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1" name="Line 182"/>
              <p:cNvSpPr/>
              <p:nvPr/>
            </p:nvSpPr>
            <p:spPr>
              <a:xfrm>
                <a:off x="7027560" y="1400040"/>
                <a:ext cx="360" cy="225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2" name="Line 183"/>
              <p:cNvSpPr/>
              <p:nvPr/>
            </p:nvSpPr>
            <p:spPr>
              <a:xfrm>
                <a:off x="7027560" y="2070000"/>
                <a:ext cx="360" cy="444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3" name="Line 184"/>
              <p:cNvSpPr/>
              <p:nvPr/>
            </p:nvSpPr>
            <p:spPr>
              <a:xfrm>
                <a:off x="6084720" y="2279520"/>
                <a:ext cx="19242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4" name="Text Box 185"/>
              <p:cNvSpPr/>
              <p:nvPr/>
            </p:nvSpPr>
            <p:spPr>
              <a:xfrm>
                <a:off x="7194960" y="2028960"/>
                <a:ext cx="55908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rwnd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955" name="Text Box 186"/>
              <p:cNvSpPr/>
              <p:nvPr/>
            </p:nvSpPr>
            <p:spPr>
              <a:xfrm>
                <a:off x="7079040" y="2273400"/>
                <a:ext cx="88524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urg pointer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956" name="Line 187"/>
              <p:cNvSpPr/>
              <p:nvPr/>
            </p:nvSpPr>
            <p:spPr>
              <a:xfrm>
                <a:off x="6725880" y="2065320"/>
                <a:ext cx="360" cy="212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7" name="Line 188"/>
              <p:cNvSpPr/>
              <p:nvPr/>
            </p:nvSpPr>
            <p:spPr>
              <a:xfrm>
                <a:off x="6321240" y="2063520"/>
                <a:ext cx="360" cy="2127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58" name="Text Box 189"/>
            <p:cNvSpPr/>
            <p:nvPr/>
          </p:nvSpPr>
          <p:spPr>
            <a:xfrm>
              <a:off x="5789160" y="1068480"/>
              <a:ext cx="33220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outgoing segment from sender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59" name="Freeform 190"/>
            <p:cNvSpPr/>
            <p:nvPr/>
          </p:nvSpPr>
          <p:spPr>
            <a:xfrm>
              <a:off x="8008920" y="1714680"/>
              <a:ext cx="169200" cy="1307520"/>
            </a:xfrm>
            <a:custGeom>
              <a:avLst/>
              <a:gdLst/>
              <a:ahLst/>
              <a:rect l="l" t="t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60" name="TextBox 10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61" name="Picture 106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nodeType="clickEffect" fill="hold">
                      <p:stCondLst>
                        <p:cond delay="indefinite"/>
                      </p:stCondLst>
                      <p:childTnLst>
                        <p:par>
                          <p:cTn id="1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6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nodeType="clickEffect" fill="hold">
                      <p:stCondLst>
                        <p:cond delay="indefinite"/>
                      </p:stCondLst>
                      <p:childTnLst>
                        <p:par>
                          <p:cTn id="1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1"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4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Line 3"/>
          <p:cNvSpPr/>
          <p:nvPr/>
        </p:nvSpPr>
        <p:spPr>
          <a:xfrm>
            <a:off x="4803480" y="4483080"/>
            <a:ext cx="2590920" cy="50616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3" name="Line 4"/>
          <p:cNvSpPr/>
          <p:nvPr/>
        </p:nvSpPr>
        <p:spPr>
          <a:xfrm>
            <a:off x="4817880" y="2714400"/>
            <a:ext cx="2585880" cy="57168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4" name="PlaceHolder 1"/>
          <p:cNvSpPr>
            <a:spLocks noGrp="1"/>
          </p:cNvSpPr>
          <p:nvPr>
            <p:ph type="title"/>
          </p:nvPr>
        </p:nvSpPr>
        <p:spPr>
          <a:xfrm>
            <a:off x="2603520" y="379800"/>
            <a:ext cx="7771680" cy="8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Seq. Numbers, ACKs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65" name="Text Box 7"/>
          <p:cNvSpPr/>
          <p:nvPr/>
        </p:nvSpPr>
        <p:spPr>
          <a:xfrm>
            <a:off x="4008600" y="2320920"/>
            <a:ext cx="808920" cy="7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types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‘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C’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6" name="Text Box 8"/>
          <p:cNvSpPr/>
          <p:nvPr/>
        </p:nvSpPr>
        <p:spPr>
          <a:xfrm>
            <a:off x="3668040" y="3933720"/>
            <a:ext cx="1194480" cy="96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ACKs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receipt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of echoed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‘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C’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7" name="Text Box 9"/>
          <p:cNvSpPr/>
          <p:nvPr/>
        </p:nvSpPr>
        <p:spPr>
          <a:xfrm>
            <a:off x="7369560" y="3056040"/>
            <a:ext cx="129528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ACKs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receipt of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‘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C’, echoes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back ‘C’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8" name="Line 10"/>
          <p:cNvSpPr/>
          <p:nvPr/>
        </p:nvSpPr>
        <p:spPr>
          <a:xfrm flipH="1">
            <a:off x="4808520" y="3487680"/>
            <a:ext cx="2554200" cy="79992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9" name="Text Box 11"/>
          <p:cNvSpPr/>
          <p:nvPr/>
        </p:nvSpPr>
        <p:spPr>
          <a:xfrm>
            <a:off x="4833360" y="5291280"/>
            <a:ext cx="271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simple telnet scenario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0" name="Text Box 13"/>
          <p:cNvSpPr/>
          <p:nvPr/>
        </p:nvSpPr>
        <p:spPr>
          <a:xfrm>
            <a:off x="6958080" y="1430280"/>
            <a:ext cx="842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1" name="Text Box 17"/>
          <p:cNvSpPr/>
          <p:nvPr/>
        </p:nvSpPr>
        <p:spPr>
          <a:xfrm>
            <a:off x="4388040" y="1436760"/>
            <a:ext cx="842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2" name="Rectangle 18"/>
          <p:cNvSpPr/>
          <p:nvPr/>
        </p:nvSpPr>
        <p:spPr>
          <a:xfrm>
            <a:off x="5630760" y="2806560"/>
            <a:ext cx="813600" cy="378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Text Box 19"/>
          <p:cNvSpPr/>
          <p:nvPr/>
        </p:nvSpPr>
        <p:spPr>
          <a:xfrm>
            <a:off x="4757040" y="2859120"/>
            <a:ext cx="2753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Seq=42, ACK=79, data = ‘C’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4" name="Rectangle 20"/>
          <p:cNvSpPr/>
          <p:nvPr/>
        </p:nvSpPr>
        <p:spPr>
          <a:xfrm>
            <a:off x="5665680" y="3765600"/>
            <a:ext cx="823320" cy="245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5" name="Text Box 21"/>
          <p:cNvSpPr/>
          <p:nvPr/>
        </p:nvSpPr>
        <p:spPr>
          <a:xfrm>
            <a:off x="4758120" y="3754440"/>
            <a:ext cx="2753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Seq=79, ACK=43, data = ‘C’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6" name="Rectangle 22"/>
          <p:cNvSpPr/>
          <p:nvPr/>
        </p:nvSpPr>
        <p:spPr>
          <a:xfrm>
            <a:off x="5732640" y="4613400"/>
            <a:ext cx="957960" cy="356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7" name="Text Box 23"/>
          <p:cNvSpPr/>
          <p:nvPr/>
        </p:nvSpPr>
        <p:spPr>
          <a:xfrm>
            <a:off x="5325120" y="4627440"/>
            <a:ext cx="1738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Seq=43, ACK=80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8" name="Line 24"/>
          <p:cNvSpPr/>
          <p:nvPr/>
        </p:nvSpPr>
        <p:spPr>
          <a:xfrm>
            <a:off x="4795560" y="2473200"/>
            <a:ext cx="360" cy="258768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9" name="Line 25"/>
          <p:cNvSpPr/>
          <p:nvPr/>
        </p:nvSpPr>
        <p:spPr>
          <a:xfrm>
            <a:off x="7457760" y="2525400"/>
            <a:ext cx="360" cy="258768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80" name="Group 27"/>
          <p:cNvGrpSpPr/>
          <p:nvPr/>
        </p:nvGrpSpPr>
        <p:grpSpPr>
          <a:xfrm>
            <a:off x="4288680" y="1652760"/>
            <a:ext cx="754920" cy="781920"/>
            <a:chOff x="4288680" y="1652760"/>
            <a:chExt cx="754920" cy="781920"/>
          </a:xfrm>
        </p:grpSpPr>
        <p:pic>
          <p:nvPicPr>
            <p:cNvPr id="1981" name="Picture 28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4288680" y="1652760"/>
              <a:ext cx="754920" cy="781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82" name="Freeform 29"/>
            <p:cNvSpPr/>
            <p:nvPr/>
          </p:nvSpPr>
          <p:spPr>
            <a:xfrm flipH="1">
              <a:off x="4609080" y="1727640"/>
              <a:ext cx="366840" cy="357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3" name="Group 30"/>
          <p:cNvGrpSpPr/>
          <p:nvPr/>
        </p:nvGrpSpPr>
        <p:grpSpPr>
          <a:xfrm>
            <a:off x="7149960" y="1692360"/>
            <a:ext cx="788400" cy="861120"/>
            <a:chOff x="7149960" y="1692360"/>
            <a:chExt cx="788400" cy="861120"/>
          </a:xfrm>
        </p:grpSpPr>
        <p:pic>
          <p:nvPicPr>
            <p:cNvPr id="1984" name="Picture 31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7149960" y="1692360"/>
              <a:ext cx="788400" cy="8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85" name="Freeform 32"/>
            <p:cNvSpPr/>
            <p:nvPr/>
          </p:nvSpPr>
          <p:spPr>
            <a:xfrm>
              <a:off x="7219440" y="1774800"/>
              <a:ext cx="383040" cy="393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86" name="Picture 25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987" name="TextBox 2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2057400" y="24912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Reliable Data Transfer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/>
          </p:nvPr>
        </p:nvSpPr>
        <p:spPr>
          <a:xfrm>
            <a:off x="2057400" y="1500120"/>
            <a:ext cx="406980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creates rdt service on top of IP’s unreliable service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pipelined segments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cumulative acks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single retransmission timer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retransmissions  triggered by: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timeout events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duplicate acks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90" name="PlaceHolder 3"/>
          <p:cNvSpPr>
            <a:spLocks noGrp="1"/>
          </p:cNvSpPr>
          <p:nvPr>
            <p:ph/>
          </p:nvPr>
        </p:nvSpPr>
        <p:spPr>
          <a:xfrm>
            <a:off x="6178680" y="2911320"/>
            <a:ext cx="3933000" cy="21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let’s initially consider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simplified TCP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sender: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ignore duplicate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acks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ignore flow control,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congestion control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91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992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2125800" y="51120"/>
            <a:ext cx="81525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Sender Events: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94" name="PlaceHolder 2"/>
          <p:cNvSpPr>
            <a:spLocks noGrp="1"/>
          </p:cNvSpPr>
          <p:nvPr>
            <p:ph/>
          </p:nvPr>
        </p:nvSpPr>
        <p:spPr>
          <a:xfrm>
            <a:off x="2057400" y="11667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rcvd from app: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create segment with seq #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 # is byte-stream number of first data byte in  segment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start timer if not already running 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think of timer as for oldest unacked segment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expiration interval: </a:t>
            </a: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TimeOutInterval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95" name="PlaceHolder 3"/>
          <p:cNvSpPr>
            <a:spLocks noGrp="1"/>
          </p:cNvSpPr>
          <p:nvPr>
            <p:ph/>
          </p:nvPr>
        </p:nvSpPr>
        <p:spPr>
          <a:xfrm>
            <a:off x="5943600" y="11667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timeout: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retransmit segment that caused timeout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restart timer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ack rcvd: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if ack acknowledges previously unacked segments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update what is known to be ACKed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start timer if there are  still unacked segments</a:t>
            </a:r>
            <a:endParaRPr b="0" lang="en-US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96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997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laceHolder 1"/>
          <p:cNvSpPr>
            <a:spLocks noGrp="1"/>
          </p:cNvSpPr>
          <p:nvPr>
            <p:ph type="title"/>
          </p:nvPr>
        </p:nvSpPr>
        <p:spPr>
          <a:xfrm>
            <a:off x="2000160" y="237960"/>
            <a:ext cx="777168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TCP: Retransmission Scenarios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99" name="Text Box 105"/>
          <p:cNvSpPr/>
          <p:nvPr/>
        </p:nvSpPr>
        <p:spPr>
          <a:xfrm>
            <a:off x="2683440" y="5946840"/>
            <a:ext cx="216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lost ACK scenario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0" name="Line 99"/>
          <p:cNvSpPr/>
          <p:nvPr/>
        </p:nvSpPr>
        <p:spPr>
          <a:xfrm>
            <a:off x="2589120" y="4184640"/>
            <a:ext cx="2351160" cy="50616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1" name="Line 100"/>
          <p:cNvSpPr/>
          <p:nvPr/>
        </p:nvSpPr>
        <p:spPr>
          <a:xfrm>
            <a:off x="2601720" y="2415960"/>
            <a:ext cx="2346480" cy="57168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Line 104"/>
          <p:cNvSpPr/>
          <p:nvPr/>
        </p:nvSpPr>
        <p:spPr>
          <a:xfrm flipH="1">
            <a:off x="3638520" y="3078000"/>
            <a:ext cx="1272960" cy="42696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Text Box 107"/>
          <p:cNvSpPr/>
          <p:nvPr/>
        </p:nvSpPr>
        <p:spPr>
          <a:xfrm>
            <a:off x="4505400" y="1257480"/>
            <a:ext cx="842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04" name="Text Box 111"/>
          <p:cNvSpPr/>
          <p:nvPr/>
        </p:nvSpPr>
        <p:spPr>
          <a:xfrm>
            <a:off x="2173320" y="1274760"/>
            <a:ext cx="842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05" name="Rectangle 112"/>
          <p:cNvSpPr/>
          <p:nvPr/>
        </p:nvSpPr>
        <p:spPr>
          <a:xfrm>
            <a:off x="3305160" y="2496960"/>
            <a:ext cx="869400" cy="401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6" name="Text Box 113"/>
          <p:cNvSpPr/>
          <p:nvPr/>
        </p:nvSpPr>
        <p:spPr>
          <a:xfrm>
            <a:off x="2614320" y="2549520"/>
            <a:ext cx="2349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Seq=92, 8 bytes of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7" name="Rectangle 114"/>
          <p:cNvSpPr/>
          <p:nvPr/>
        </p:nvSpPr>
        <p:spPr>
          <a:xfrm>
            <a:off x="3873600" y="3164040"/>
            <a:ext cx="747000" cy="245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8" name="Text Box 115"/>
          <p:cNvSpPr/>
          <p:nvPr/>
        </p:nvSpPr>
        <p:spPr>
          <a:xfrm>
            <a:off x="3754440" y="3119400"/>
            <a:ext cx="1028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ACK=100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9" name="Line 118"/>
          <p:cNvSpPr/>
          <p:nvPr/>
        </p:nvSpPr>
        <p:spPr>
          <a:xfrm>
            <a:off x="2581200" y="2174760"/>
            <a:ext cx="360" cy="352584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0" name="Line 119"/>
          <p:cNvSpPr/>
          <p:nvPr/>
        </p:nvSpPr>
        <p:spPr>
          <a:xfrm>
            <a:off x="5008320" y="2170080"/>
            <a:ext cx="360" cy="353844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1" name="Rectangle 122"/>
          <p:cNvSpPr/>
          <p:nvPr/>
        </p:nvSpPr>
        <p:spPr>
          <a:xfrm>
            <a:off x="3198960" y="4178160"/>
            <a:ext cx="988200" cy="429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2" name="Text Box 123"/>
          <p:cNvSpPr/>
          <p:nvPr/>
        </p:nvSpPr>
        <p:spPr>
          <a:xfrm>
            <a:off x="2603160" y="4259160"/>
            <a:ext cx="2349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Seq=92, 8 bytes of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3" name="Text Box 124"/>
          <p:cNvSpPr/>
          <p:nvPr/>
        </p:nvSpPr>
        <p:spPr>
          <a:xfrm>
            <a:off x="3418920" y="3309840"/>
            <a:ext cx="37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4" name="Text Box 126"/>
          <p:cNvSpPr/>
          <p:nvPr/>
        </p:nvSpPr>
        <p:spPr>
          <a:xfrm rot="10800000">
            <a:off x="2207520" y="2969640"/>
            <a:ext cx="399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t" vert="vert" rot="5400000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timeout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5" name="Line 127"/>
          <p:cNvSpPr/>
          <p:nvPr/>
        </p:nvSpPr>
        <p:spPr>
          <a:xfrm flipH="1">
            <a:off x="2577960" y="4776480"/>
            <a:ext cx="2338200" cy="78264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6" name="Rectangle 128"/>
          <p:cNvSpPr/>
          <p:nvPr/>
        </p:nvSpPr>
        <p:spPr>
          <a:xfrm>
            <a:off x="3411360" y="5033880"/>
            <a:ext cx="747000" cy="245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7" name="Text Box 129"/>
          <p:cNvSpPr/>
          <p:nvPr/>
        </p:nvSpPr>
        <p:spPr>
          <a:xfrm>
            <a:off x="3292560" y="4989600"/>
            <a:ext cx="1028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ACK=100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18" name="Group 134"/>
          <p:cNvGrpSpPr/>
          <p:nvPr/>
        </p:nvGrpSpPr>
        <p:grpSpPr>
          <a:xfrm>
            <a:off x="2349360" y="2420640"/>
            <a:ext cx="104760" cy="507960"/>
            <a:chOff x="2349360" y="2420640"/>
            <a:chExt cx="104760" cy="507960"/>
          </a:xfrm>
        </p:grpSpPr>
        <p:sp>
          <p:nvSpPr>
            <p:cNvPr id="2019" name="Line 132"/>
            <p:cNvSpPr/>
            <p:nvPr/>
          </p:nvSpPr>
          <p:spPr>
            <a:xfrm flipV="1">
              <a:off x="2396880" y="2420640"/>
              <a:ext cx="360" cy="507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Line 133"/>
            <p:cNvSpPr/>
            <p:nvPr/>
          </p:nvSpPr>
          <p:spPr>
            <a:xfrm>
              <a:off x="2349360" y="2425680"/>
              <a:ext cx="1047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1" name="Group 135"/>
          <p:cNvGrpSpPr/>
          <p:nvPr/>
        </p:nvGrpSpPr>
        <p:grpSpPr>
          <a:xfrm>
            <a:off x="2333520" y="3652560"/>
            <a:ext cx="104760" cy="507960"/>
            <a:chOff x="2333520" y="3652560"/>
            <a:chExt cx="104760" cy="507960"/>
          </a:xfrm>
        </p:grpSpPr>
        <p:sp>
          <p:nvSpPr>
            <p:cNvPr id="2022" name="Line 136"/>
            <p:cNvSpPr/>
            <p:nvPr/>
          </p:nvSpPr>
          <p:spPr>
            <a:xfrm>
              <a:off x="2390760" y="3652560"/>
              <a:ext cx="360" cy="507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Line 137"/>
            <p:cNvSpPr/>
            <p:nvPr/>
          </p:nvSpPr>
          <p:spPr>
            <a:xfrm flipH="1">
              <a:off x="2333520" y="4155840"/>
              <a:ext cx="1047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4" name="Text Box 172"/>
          <p:cNvSpPr/>
          <p:nvPr/>
        </p:nvSpPr>
        <p:spPr>
          <a:xfrm>
            <a:off x="7333920" y="5952960"/>
            <a:ext cx="2343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premature timeout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5" name="Line 173"/>
          <p:cNvSpPr/>
          <p:nvPr/>
        </p:nvSpPr>
        <p:spPr>
          <a:xfrm>
            <a:off x="7305480" y="4190760"/>
            <a:ext cx="2441520" cy="66528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6" name="Line 174"/>
          <p:cNvSpPr/>
          <p:nvPr/>
        </p:nvSpPr>
        <p:spPr>
          <a:xfrm>
            <a:off x="7338960" y="2422440"/>
            <a:ext cx="2346120" cy="57132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7" name="Line 175"/>
          <p:cNvSpPr/>
          <p:nvPr/>
        </p:nvSpPr>
        <p:spPr>
          <a:xfrm flipH="1">
            <a:off x="7313400" y="3084480"/>
            <a:ext cx="2335320" cy="158904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Text Box 177"/>
          <p:cNvSpPr/>
          <p:nvPr/>
        </p:nvSpPr>
        <p:spPr>
          <a:xfrm>
            <a:off x="9242640" y="1263600"/>
            <a:ext cx="842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9" name="Text Box 181"/>
          <p:cNvSpPr/>
          <p:nvPr/>
        </p:nvSpPr>
        <p:spPr>
          <a:xfrm>
            <a:off x="6910560" y="1281240"/>
            <a:ext cx="842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30" name="Rectangle 182"/>
          <p:cNvSpPr/>
          <p:nvPr/>
        </p:nvSpPr>
        <p:spPr>
          <a:xfrm>
            <a:off x="8042400" y="2503440"/>
            <a:ext cx="869400" cy="401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1" name="Text Box 183"/>
          <p:cNvSpPr/>
          <p:nvPr/>
        </p:nvSpPr>
        <p:spPr>
          <a:xfrm>
            <a:off x="7351560" y="2556000"/>
            <a:ext cx="2349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Seq=92, 8 bytes of data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32" name="Group 202"/>
          <p:cNvGrpSpPr/>
          <p:nvPr/>
        </p:nvGrpSpPr>
        <p:grpSpPr>
          <a:xfrm>
            <a:off x="8175600" y="3576600"/>
            <a:ext cx="1028520" cy="302760"/>
            <a:chOff x="8175600" y="3576600"/>
            <a:chExt cx="1028520" cy="302760"/>
          </a:xfrm>
        </p:grpSpPr>
        <p:sp>
          <p:nvSpPr>
            <p:cNvPr id="2033" name="Rectangle 184"/>
            <p:cNvSpPr/>
            <p:nvPr/>
          </p:nvSpPr>
          <p:spPr>
            <a:xfrm>
              <a:off x="8294760" y="3610080"/>
              <a:ext cx="747000" cy="2455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Text Box 185"/>
            <p:cNvSpPr/>
            <p:nvPr/>
          </p:nvSpPr>
          <p:spPr>
            <a:xfrm>
              <a:off x="8175600" y="3576600"/>
              <a:ext cx="1028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ACK=100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035" name="Line 186"/>
          <p:cNvSpPr/>
          <p:nvPr/>
        </p:nvSpPr>
        <p:spPr>
          <a:xfrm>
            <a:off x="7318080" y="2180880"/>
            <a:ext cx="360" cy="352584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6" name="Line 187"/>
          <p:cNvSpPr/>
          <p:nvPr/>
        </p:nvSpPr>
        <p:spPr>
          <a:xfrm>
            <a:off x="9723240" y="2176200"/>
            <a:ext cx="360" cy="353880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7" name="Rectangle 188"/>
          <p:cNvSpPr/>
          <p:nvPr/>
        </p:nvSpPr>
        <p:spPr>
          <a:xfrm>
            <a:off x="8331120" y="4308480"/>
            <a:ext cx="1056600" cy="507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8" name="Text Box 189"/>
          <p:cNvSpPr/>
          <p:nvPr/>
        </p:nvSpPr>
        <p:spPr>
          <a:xfrm>
            <a:off x="8184600" y="4341960"/>
            <a:ext cx="13575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Seq=92,  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bytes of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9" name="Text Box 191"/>
          <p:cNvSpPr/>
          <p:nvPr/>
        </p:nvSpPr>
        <p:spPr>
          <a:xfrm rot="10800000">
            <a:off x="6944400" y="2976120"/>
            <a:ext cx="399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t" vert="vert" rot="5400000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timeout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0" name="Line 192"/>
          <p:cNvSpPr/>
          <p:nvPr/>
        </p:nvSpPr>
        <p:spPr>
          <a:xfrm flipH="1">
            <a:off x="7337160" y="4894200"/>
            <a:ext cx="2338560" cy="78264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1" name="Rectangle 193"/>
          <p:cNvSpPr/>
          <p:nvPr/>
        </p:nvSpPr>
        <p:spPr>
          <a:xfrm>
            <a:off x="8170920" y="5151600"/>
            <a:ext cx="747000" cy="245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Text Box 194"/>
          <p:cNvSpPr/>
          <p:nvPr/>
        </p:nvSpPr>
        <p:spPr>
          <a:xfrm>
            <a:off x="8051760" y="5106960"/>
            <a:ext cx="1028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ACK=120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43" name="Group 195"/>
          <p:cNvGrpSpPr/>
          <p:nvPr/>
        </p:nvGrpSpPr>
        <p:grpSpPr>
          <a:xfrm>
            <a:off x="7086600" y="2427120"/>
            <a:ext cx="104760" cy="507960"/>
            <a:chOff x="7086600" y="2427120"/>
            <a:chExt cx="104760" cy="507960"/>
          </a:xfrm>
        </p:grpSpPr>
        <p:sp>
          <p:nvSpPr>
            <p:cNvPr id="2044" name="Line 196"/>
            <p:cNvSpPr/>
            <p:nvPr/>
          </p:nvSpPr>
          <p:spPr>
            <a:xfrm flipV="1">
              <a:off x="7134120" y="2427120"/>
              <a:ext cx="360" cy="507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Line 197"/>
            <p:cNvSpPr/>
            <p:nvPr/>
          </p:nvSpPr>
          <p:spPr>
            <a:xfrm>
              <a:off x="7086600" y="2431800"/>
              <a:ext cx="1047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6" name="Group 198"/>
          <p:cNvGrpSpPr/>
          <p:nvPr/>
        </p:nvGrpSpPr>
        <p:grpSpPr>
          <a:xfrm>
            <a:off x="7068960" y="3659040"/>
            <a:ext cx="104760" cy="507960"/>
            <a:chOff x="7068960" y="3659040"/>
            <a:chExt cx="104760" cy="507960"/>
          </a:xfrm>
        </p:grpSpPr>
        <p:sp>
          <p:nvSpPr>
            <p:cNvPr id="2047" name="Line 199"/>
            <p:cNvSpPr/>
            <p:nvPr/>
          </p:nvSpPr>
          <p:spPr>
            <a:xfrm>
              <a:off x="7126200" y="3659040"/>
              <a:ext cx="360" cy="507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Line 200"/>
            <p:cNvSpPr/>
            <p:nvPr/>
          </p:nvSpPr>
          <p:spPr>
            <a:xfrm flipH="1">
              <a:off x="7068960" y="4162320"/>
              <a:ext cx="1047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9" name="Group 206"/>
          <p:cNvGrpSpPr/>
          <p:nvPr/>
        </p:nvGrpSpPr>
        <p:grpSpPr>
          <a:xfrm>
            <a:off x="7226640" y="2808000"/>
            <a:ext cx="2575440" cy="571680"/>
            <a:chOff x="7226640" y="2808000"/>
            <a:chExt cx="2575440" cy="571680"/>
          </a:xfrm>
        </p:grpSpPr>
        <p:sp>
          <p:nvSpPr>
            <p:cNvPr id="2050" name="Line 203"/>
            <p:cNvSpPr/>
            <p:nvPr/>
          </p:nvSpPr>
          <p:spPr>
            <a:xfrm>
              <a:off x="7324560" y="2808000"/>
              <a:ext cx="2346480" cy="571680"/>
            </a:xfrm>
            <a:prstGeom prst="line">
              <a:avLst/>
            </a:prstGeom>
            <a:ln w="28575">
              <a:solidFill>
                <a:srgbClr val="ed7d3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Rectangle 204"/>
            <p:cNvSpPr/>
            <p:nvPr/>
          </p:nvSpPr>
          <p:spPr>
            <a:xfrm>
              <a:off x="8028000" y="2889360"/>
              <a:ext cx="869400" cy="40104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Text Box 205"/>
            <p:cNvSpPr/>
            <p:nvPr/>
          </p:nvSpPr>
          <p:spPr>
            <a:xfrm>
              <a:off x="7226640" y="2941560"/>
              <a:ext cx="2575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Seq=100, 20 bytes of data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053" name="Line 207"/>
          <p:cNvSpPr/>
          <p:nvPr/>
        </p:nvSpPr>
        <p:spPr>
          <a:xfrm flipH="1">
            <a:off x="7318080" y="3439800"/>
            <a:ext cx="2335320" cy="158940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54" name="Group 208"/>
          <p:cNvGrpSpPr/>
          <p:nvPr/>
        </p:nvGrpSpPr>
        <p:grpSpPr>
          <a:xfrm>
            <a:off x="8415360" y="3852720"/>
            <a:ext cx="1028520" cy="302760"/>
            <a:chOff x="8415360" y="3852720"/>
            <a:chExt cx="1028520" cy="302760"/>
          </a:xfrm>
        </p:grpSpPr>
        <p:sp>
          <p:nvSpPr>
            <p:cNvPr id="2055" name="Rectangle 209"/>
            <p:cNvSpPr/>
            <p:nvPr/>
          </p:nvSpPr>
          <p:spPr>
            <a:xfrm>
              <a:off x="8534520" y="3886200"/>
              <a:ext cx="747000" cy="2455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Text Box 210"/>
            <p:cNvSpPr/>
            <p:nvPr/>
          </p:nvSpPr>
          <p:spPr>
            <a:xfrm>
              <a:off x="8415360" y="3852720"/>
              <a:ext cx="1028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ACK=120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057" name="Text Box 211"/>
          <p:cNvSpPr/>
          <p:nvPr/>
        </p:nvSpPr>
        <p:spPr>
          <a:xfrm>
            <a:off x="5858280" y="4495680"/>
            <a:ext cx="15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SendBase=100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8" name="Text Box 212"/>
          <p:cNvSpPr/>
          <p:nvPr/>
        </p:nvSpPr>
        <p:spPr>
          <a:xfrm>
            <a:off x="5877360" y="4836960"/>
            <a:ext cx="15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SendBase=120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9" name="Text Box 213"/>
          <p:cNvSpPr/>
          <p:nvPr/>
        </p:nvSpPr>
        <p:spPr>
          <a:xfrm>
            <a:off x="5896440" y="5511960"/>
            <a:ext cx="15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SendBase=120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0" name="Text Box 214"/>
          <p:cNvSpPr/>
          <p:nvPr/>
        </p:nvSpPr>
        <p:spPr>
          <a:xfrm>
            <a:off x="5931360" y="2266920"/>
            <a:ext cx="1437120" cy="302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SendBase=92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61" name="Group 219"/>
          <p:cNvGrpSpPr/>
          <p:nvPr/>
        </p:nvGrpSpPr>
        <p:grpSpPr>
          <a:xfrm>
            <a:off x="6896520" y="1542960"/>
            <a:ext cx="629640" cy="532800"/>
            <a:chOff x="6896520" y="1542960"/>
            <a:chExt cx="629640" cy="532800"/>
          </a:xfrm>
        </p:grpSpPr>
        <p:pic>
          <p:nvPicPr>
            <p:cNvPr id="2062" name="Picture 220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6896520" y="1542960"/>
              <a:ext cx="629640" cy="532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3" name="Freeform 221"/>
            <p:cNvSpPr/>
            <p:nvPr/>
          </p:nvSpPr>
          <p:spPr>
            <a:xfrm flipH="1">
              <a:off x="7164000" y="1594080"/>
              <a:ext cx="305640" cy="243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64" name="Group 225"/>
          <p:cNvGrpSpPr/>
          <p:nvPr/>
        </p:nvGrpSpPr>
        <p:grpSpPr>
          <a:xfrm>
            <a:off x="9462960" y="1549440"/>
            <a:ext cx="631080" cy="621720"/>
            <a:chOff x="9462960" y="1549440"/>
            <a:chExt cx="631080" cy="621720"/>
          </a:xfrm>
        </p:grpSpPr>
        <p:pic>
          <p:nvPicPr>
            <p:cNvPr id="2065" name="Picture 226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462960" y="1549440"/>
              <a:ext cx="631080" cy="621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6" name="Freeform 227"/>
            <p:cNvSpPr/>
            <p:nvPr/>
          </p:nvSpPr>
          <p:spPr>
            <a:xfrm>
              <a:off x="9518400" y="1609200"/>
              <a:ext cx="306360" cy="284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67" name="Group 228"/>
          <p:cNvGrpSpPr/>
          <p:nvPr/>
        </p:nvGrpSpPr>
        <p:grpSpPr>
          <a:xfrm>
            <a:off x="2172240" y="1547640"/>
            <a:ext cx="629640" cy="532800"/>
            <a:chOff x="2172240" y="1547640"/>
            <a:chExt cx="629640" cy="532800"/>
          </a:xfrm>
        </p:grpSpPr>
        <p:pic>
          <p:nvPicPr>
            <p:cNvPr id="2068" name="Picture 229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2172240" y="1547640"/>
              <a:ext cx="629640" cy="532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9" name="Freeform 230"/>
            <p:cNvSpPr/>
            <p:nvPr/>
          </p:nvSpPr>
          <p:spPr>
            <a:xfrm flipH="1">
              <a:off x="2439360" y="1599120"/>
              <a:ext cx="305640" cy="243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0" name="Group 231"/>
          <p:cNvGrpSpPr/>
          <p:nvPr/>
        </p:nvGrpSpPr>
        <p:grpSpPr>
          <a:xfrm>
            <a:off x="4749840" y="1531800"/>
            <a:ext cx="708840" cy="599400"/>
            <a:chOff x="4749840" y="1531800"/>
            <a:chExt cx="708840" cy="599400"/>
          </a:xfrm>
        </p:grpSpPr>
        <p:pic>
          <p:nvPicPr>
            <p:cNvPr id="2071" name="Picture 232" descr="desktop_computer_stylized_medium"/>
            <p:cNvPicPr/>
            <p:nvPr/>
          </p:nvPicPr>
          <p:blipFill>
            <a:blip r:embed="rId4"/>
            <a:stretch/>
          </p:blipFill>
          <p:spPr>
            <a:xfrm>
              <a:off x="4749840" y="1531800"/>
              <a:ext cx="708840" cy="599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2" name="Freeform 233"/>
            <p:cNvSpPr/>
            <p:nvPr/>
          </p:nvSpPr>
          <p:spPr>
            <a:xfrm>
              <a:off x="4812120" y="1589400"/>
              <a:ext cx="344160" cy="273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073" name="Picture 76" descr=""/>
          <p:cNvPicPr/>
          <p:nvPr/>
        </p:nvPicPr>
        <p:blipFill>
          <a:blip r:embed="rId5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074" name="TextBox 7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PlaceHolder 1"/>
          <p:cNvSpPr>
            <a:spLocks noGrp="1"/>
          </p:cNvSpPr>
          <p:nvPr>
            <p:ph type="title"/>
          </p:nvPr>
        </p:nvSpPr>
        <p:spPr>
          <a:xfrm>
            <a:off x="2000160" y="237960"/>
            <a:ext cx="777168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TCP: Retransmission Scenarios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6" name="Text Box 22"/>
          <p:cNvSpPr/>
          <p:nvPr/>
        </p:nvSpPr>
        <p:spPr>
          <a:xfrm>
            <a:off x="3474360" y="3468600"/>
            <a:ext cx="37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77" name="Text Box 34"/>
          <p:cNvSpPr/>
          <p:nvPr/>
        </p:nvSpPr>
        <p:spPr>
          <a:xfrm>
            <a:off x="3046320" y="5975280"/>
            <a:ext cx="1985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cumulative 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8" name="Line 35"/>
          <p:cNvSpPr/>
          <p:nvPr/>
        </p:nvSpPr>
        <p:spPr>
          <a:xfrm>
            <a:off x="2892240" y="4539960"/>
            <a:ext cx="2441520" cy="66528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9" name="Line 36"/>
          <p:cNvSpPr/>
          <p:nvPr/>
        </p:nvSpPr>
        <p:spPr>
          <a:xfrm>
            <a:off x="2868480" y="2444400"/>
            <a:ext cx="2346120" cy="57168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0" name="Line 37"/>
          <p:cNvSpPr/>
          <p:nvPr/>
        </p:nvSpPr>
        <p:spPr>
          <a:xfrm flipH="1">
            <a:off x="3746160" y="3106440"/>
            <a:ext cx="1432080" cy="57312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1" name="Text Box 39"/>
          <p:cNvSpPr/>
          <p:nvPr/>
        </p:nvSpPr>
        <p:spPr>
          <a:xfrm>
            <a:off x="4759560" y="1273320"/>
            <a:ext cx="842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2" name="Text Box 43"/>
          <p:cNvSpPr/>
          <p:nvPr/>
        </p:nvSpPr>
        <p:spPr>
          <a:xfrm>
            <a:off x="2440080" y="1303200"/>
            <a:ext cx="842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3" name="Rectangle 44"/>
          <p:cNvSpPr/>
          <p:nvPr/>
        </p:nvSpPr>
        <p:spPr>
          <a:xfrm>
            <a:off x="3571920" y="2525760"/>
            <a:ext cx="869400" cy="401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4" name="Text Box 45"/>
          <p:cNvSpPr/>
          <p:nvPr/>
        </p:nvSpPr>
        <p:spPr>
          <a:xfrm>
            <a:off x="2881080" y="2577960"/>
            <a:ext cx="2349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Seq=92, 8 bytes of data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85" name="Group 46"/>
          <p:cNvGrpSpPr/>
          <p:nvPr/>
        </p:nvGrpSpPr>
        <p:grpSpPr>
          <a:xfrm>
            <a:off x="3729240" y="3306600"/>
            <a:ext cx="1028520" cy="302760"/>
            <a:chOff x="3729240" y="3306600"/>
            <a:chExt cx="1028520" cy="302760"/>
          </a:xfrm>
        </p:grpSpPr>
        <p:sp>
          <p:nvSpPr>
            <p:cNvPr id="2086" name="Rectangle 47"/>
            <p:cNvSpPr/>
            <p:nvPr/>
          </p:nvSpPr>
          <p:spPr>
            <a:xfrm>
              <a:off x="3848040" y="3340080"/>
              <a:ext cx="747000" cy="2455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7" name="Text Box 48"/>
            <p:cNvSpPr/>
            <p:nvPr/>
          </p:nvSpPr>
          <p:spPr>
            <a:xfrm>
              <a:off x="3729240" y="3306600"/>
              <a:ext cx="1028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ACK=100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088" name="Line 49"/>
          <p:cNvSpPr/>
          <p:nvPr/>
        </p:nvSpPr>
        <p:spPr>
          <a:xfrm>
            <a:off x="2847960" y="2203200"/>
            <a:ext cx="360" cy="352584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9" name="Line 50"/>
          <p:cNvSpPr/>
          <p:nvPr/>
        </p:nvSpPr>
        <p:spPr>
          <a:xfrm>
            <a:off x="5252760" y="2198520"/>
            <a:ext cx="360" cy="353844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0" name="Rectangle 51"/>
          <p:cNvSpPr/>
          <p:nvPr/>
        </p:nvSpPr>
        <p:spPr>
          <a:xfrm>
            <a:off x="3589200" y="4613400"/>
            <a:ext cx="932760" cy="507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1" name="Text Box 52"/>
          <p:cNvSpPr/>
          <p:nvPr/>
        </p:nvSpPr>
        <p:spPr>
          <a:xfrm>
            <a:off x="2863800" y="4700520"/>
            <a:ext cx="2652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Seq=120,  15 bytes of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2" name="Rectangle 55"/>
          <p:cNvSpPr/>
          <p:nvPr/>
        </p:nvSpPr>
        <p:spPr>
          <a:xfrm>
            <a:off x="3700440" y="5173560"/>
            <a:ext cx="747000" cy="245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93" name="Group 75"/>
          <p:cNvGrpSpPr/>
          <p:nvPr/>
        </p:nvGrpSpPr>
        <p:grpSpPr>
          <a:xfrm>
            <a:off x="2472480" y="2449440"/>
            <a:ext cx="399240" cy="2404440"/>
            <a:chOff x="2472480" y="2449440"/>
            <a:chExt cx="399240" cy="2404440"/>
          </a:xfrm>
        </p:grpSpPr>
        <p:sp>
          <p:nvSpPr>
            <p:cNvPr id="2094" name="Text Box 53"/>
            <p:cNvSpPr/>
            <p:nvPr/>
          </p:nvSpPr>
          <p:spPr>
            <a:xfrm rot="10800000">
              <a:off x="2472480" y="3333960"/>
              <a:ext cx="399240" cy="67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45000" rIns="45000" tIns="90000" bIns="90000" anchor="t" vert="vert" rot="5400000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timeout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095" name="Group 57"/>
            <p:cNvGrpSpPr/>
            <p:nvPr/>
          </p:nvGrpSpPr>
          <p:grpSpPr>
            <a:xfrm>
              <a:off x="2616120" y="2449440"/>
              <a:ext cx="104760" cy="698040"/>
              <a:chOff x="2616120" y="2449440"/>
              <a:chExt cx="104760" cy="698040"/>
            </a:xfrm>
          </p:grpSpPr>
          <p:sp>
            <p:nvSpPr>
              <p:cNvPr id="2096" name="Line 58"/>
              <p:cNvSpPr/>
              <p:nvPr/>
            </p:nvSpPr>
            <p:spPr>
              <a:xfrm flipV="1">
                <a:off x="2663640" y="2449440"/>
                <a:ext cx="360" cy="69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7" name="Line 59"/>
              <p:cNvSpPr/>
              <p:nvPr/>
            </p:nvSpPr>
            <p:spPr>
              <a:xfrm>
                <a:off x="2616120" y="2455920"/>
                <a:ext cx="1047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98" name="Group 60"/>
            <p:cNvGrpSpPr/>
            <p:nvPr/>
          </p:nvGrpSpPr>
          <p:grpSpPr>
            <a:xfrm>
              <a:off x="2600280" y="4155480"/>
              <a:ext cx="104760" cy="698400"/>
              <a:chOff x="2600280" y="4155480"/>
              <a:chExt cx="104760" cy="698400"/>
            </a:xfrm>
          </p:grpSpPr>
          <p:sp>
            <p:nvSpPr>
              <p:cNvPr id="2099" name="Line 61"/>
              <p:cNvSpPr/>
              <p:nvPr/>
            </p:nvSpPr>
            <p:spPr>
              <a:xfrm>
                <a:off x="2657160" y="4155480"/>
                <a:ext cx="360" cy="69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0" name="Line 62"/>
              <p:cNvSpPr/>
              <p:nvPr/>
            </p:nvSpPr>
            <p:spPr>
              <a:xfrm flipH="1">
                <a:off x="2600280" y="4836240"/>
                <a:ext cx="1047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01" name="Group 63"/>
          <p:cNvGrpSpPr/>
          <p:nvPr/>
        </p:nvGrpSpPr>
        <p:grpSpPr>
          <a:xfrm>
            <a:off x="2756160" y="2830320"/>
            <a:ext cx="2575440" cy="571680"/>
            <a:chOff x="2756160" y="2830320"/>
            <a:chExt cx="2575440" cy="571680"/>
          </a:xfrm>
        </p:grpSpPr>
        <p:sp>
          <p:nvSpPr>
            <p:cNvPr id="2102" name="Line 64"/>
            <p:cNvSpPr/>
            <p:nvPr/>
          </p:nvSpPr>
          <p:spPr>
            <a:xfrm>
              <a:off x="2854080" y="2830320"/>
              <a:ext cx="2346480" cy="571680"/>
            </a:xfrm>
            <a:prstGeom prst="line">
              <a:avLst/>
            </a:prstGeom>
            <a:ln w="28575">
              <a:solidFill>
                <a:srgbClr val="ed7d3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Rectangle 65"/>
            <p:cNvSpPr/>
            <p:nvPr/>
          </p:nvSpPr>
          <p:spPr>
            <a:xfrm>
              <a:off x="3557520" y="2911320"/>
              <a:ext cx="869400" cy="40104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Text Box 66"/>
            <p:cNvSpPr/>
            <p:nvPr/>
          </p:nvSpPr>
          <p:spPr>
            <a:xfrm>
              <a:off x="2756160" y="2963880"/>
              <a:ext cx="2575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Seq=100, 20 bytes of data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105" name="Line 67"/>
          <p:cNvSpPr/>
          <p:nvPr/>
        </p:nvSpPr>
        <p:spPr>
          <a:xfrm flipH="1">
            <a:off x="2858760" y="3462120"/>
            <a:ext cx="2324160" cy="1025640"/>
          </a:xfrm>
          <a:prstGeom prst="line">
            <a:avLst/>
          </a:prstGeom>
          <a:ln w="2857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06" name="Group 68"/>
          <p:cNvGrpSpPr/>
          <p:nvPr/>
        </p:nvGrpSpPr>
        <p:grpSpPr>
          <a:xfrm>
            <a:off x="3462480" y="3863880"/>
            <a:ext cx="1028520" cy="302760"/>
            <a:chOff x="3462480" y="3863880"/>
            <a:chExt cx="1028520" cy="302760"/>
          </a:xfrm>
        </p:grpSpPr>
        <p:sp>
          <p:nvSpPr>
            <p:cNvPr id="2107" name="Rectangle 69"/>
            <p:cNvSpPr/>
            <p:nvPr/>
          </p:nvSpPr>
          <p:spPr>
            <a:xfrm>
              <a:off x="3581280" y="3897360"/>
              <a:ext cx="747000" cy="2455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8" name="Text Box 70"/>
            <p:cNvSpPr/>
            <p:nvPr/>
          </p:nvSpPr>
          <p:spPr>
            <a:xfrm>
              <a:off x="3462480" y="3863880"/>
              <a:ext cx="1028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ACK=120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109" name="Group 84"/>
          <p:cNvGrpSpPr/>
          <p:nvPr/>
        </p:nvGrpSpPr>
        <p:grpSpPr>
          <a:xfrm>
            <a:off x="2427840" y="1565280"/>
            <a:ext cx="629640" cy="532800"/>
            <a:chOff x="2427840" y="1565280"/>
            <a:chExt cx="629640" cy="532800"/>
          </a:xfrm>
        </p:grpSpPr>
        <p:pic>
          <p:nvPicPr>
            <p:cNvPr id="2110" name="Picture 8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2427840" y="1565280"/>
              <a:ext cx="629640" cy="532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11" name="Freeform 86"/>
            <p:cNvSpPr/>
            <p:nvPr/>
          </p:nvSpPr>
          <p:spPr>
            <a:xfrm flipH="1">
              <a:off x="2694960" y="1616400"/>
              <a:ext cx="305640" cy="243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2" name="Group 87"/>
          <p:cNvGrpSpPr/>
          <p:nvPr/>
        </p:nvGrpSpPr>
        <p:grpSpPr>
          <a:xfrm>
            <a:off x="5005440" y="1560600"/>
            <a:ext cx="673920" cy="589680"/>
            <a:chOff x="5005440" y="1560600"/>
            <a:chExt cx="673920" cy="589680"/>
          </a:xfrm>
        </p:grpSpPr>
        <p:pic>
          <p:nvPicPr>
            <p:cNvPr id="2113" name="Picture 88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5005440" y="1560600"/>
              <a:ext cx="673920" cy="58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14" name="Freeform 89"/>
            <p:cNvSpPr/>
            <p:nvPr/>
          </p:nvSpPr>
          <p:spPr>
            <a:xfrm>
              <a:off x="5064480" y="1617120"/>
              <a:ext cx="327240" cy="2696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115" name="Picture 41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116" name="TextBox 42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894"/>
          <p:cNvGrpSpPr/>
          <p:nvPr/>
        </p:nvGrpSpPr>
        <p:grpSpPr>
          <a:xfrm>
            <a:off x="6626160" y="1601640"/>
            <a:ext cx="3539520" cy="4544640"/>
            <a:chOff x="6626160" y="1601640"/>
            <a:chExt cx="3539520" cy="4544640"/>
          </a:xfrm>
        </p:grpSpPr>
        <p:sp>
          <p:nvSpPr>
            <p:cNvPr id="179" name="Freeform 895"/>
            <p:cNvSpPr/>
            <p:nvPr/>
          </p:nvSpPr>
          <p:spPr>
            <a:xfrm>
              <a:off x="6626160" y="1768320"/>
              <a:ext cx="1735920" cy="10710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0" name="Group 896"/>
            <p:cNvGrpSpPr/>
            <p:nvPr/>
          </p:nvGrpSpPr>
          <p:grpSpPr>
            <a:xfrm>
              <a:off x="6794640" y="3103560"/>
              <a:ext cx="1458360" cy="932760"/>
              <a:chOff x="6794640" y="3103560"/>
              <a:chExt cx="1458360" cy="932760"/>
            </a:xfrm>
          </p:grpSpPr>
          <p:sp>
            <p:nvSpPr>
              <p:cNvPr id="181" name="Rectangle 897"/>
              <p:cNvSpPr/>
              <p:nvPr/>
            </p:nvSpPr>
            <p:spPr>
              <a:xfrm>
                <a:off x="7028280" y="3367440"/>
                <a:ext cx="986400" cy="668880"/>
              </a:xfrm>
              <a:prstGeom prst="rect">
                <a:avLst/>
              </a:prstGeom>
              <a:solidFill>
                <a:srgbClr val="ddddd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AutoShape 898"/>
              <p:cNvSpPr/>
              <p:nvPr/>
            </p:nvSpPr>
            <p:spPr>
              <a:xfrm>
                <a:off x="6794640" y="3103560"/>
                <a:ext cx="1458360" cy="31716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3" name="Freeform 899"/>
            <p:cNvSpPr/>
            <p:nvPr/>
          </p:nvSpPr>
          <p:spPr>
            <a:xfrm>
              <a:off x="6788160" y="4481640"/>
              <a:ext cx="3225240" cy="1664640"/>
            </a:xfrm>
            <a:custGeom>
              <a:avLst/>
              <a:gdLst/>
              <a:ahLst/>
              <a:rect l="l" t="t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Line 900"/>
            <p:cNvSpPr/>
            <p:nvPr/>
          </p:nvSpPr>
          <p:spPr>
            <a:xfrm flipV="1">
              <a:off x="9461160" y="5025960"/>
              <a:ext cx="140040" cy="523800"/>
            </a:xfrm>
            <a:prstGeom prst="line">
              <a:avLst/>
            </a:prstGeom>
            <a:ln w="12700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Line 901"/>
            <p:cNvSpPr/>
            <p:nvPr/>
          </p:nvSpPr>
          <p:spPr>
            <a:xfrm>
              <a:off x="9374040" y="5540040"/>
              <a:ext cx="85680" cy="3240"/>
            </a:xfrm>
            <a:prstGeom prst="line">
              <a:avLst/>
            </a:prstGeom>
            <a:ln w="12700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Line 902"/>
            <p:cNvSpPr/>
            <p:nvPr/>
          </p:nvSpPr>
          <p:spPr>
            <a:xfrm>
              <a:off x="9543960" y="5232240"/>
              <a:ext cx="114120" cy="360"/>
            </a:xfrm>
            <a:prstGeom prst="line">
              <a:avLst/>
            </a:prstGeom>
            <a:ln w="12700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Line 903"/>
            <p:cNvSpPr/>
            <p:nvPr/>
          </p:nvSpPr>
          <p:spPr>
            <a:xfrm flipH="1">
              <a:off x="7499160" y="4781520"/>
              <a:ext cx="254160" cy="46980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Line 904"/>
            <p:cNvSpPr/>
            <p:nvPr/>
          </p:nvSpPr>
          <p:spPr>
            <a:xfrm>
              <a:off x="7524720" y="4832280"/>
              <a:ext cx="19656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Line 905"/>
            <p:cNvSpPr/>
            <p:nvPr/>
          </p:nvSpPr>
          <p:spPr>
            <a:xfrm>
              <a:off x="7265880" y="5168880"/>
              <a:ext cx="27288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Line 906"/>
            <p:cNvSpPr/>
            <p:nvPr/>
          </p:nvSpPr>
          <p:spPr>
            <a:xfrm>
              <a:off x="7637400" y="5248080"/>
              <a:ext cx="49032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Line 907"/>
            <p:cNvSpPr/>
            <p:nvPr/>
          </p:nvSpPr>
          <p:spPr>
            <a:xfrm flipH="1">
              <a:off x="7877160" y="5155920"/>
              <a:ext cx="53640" cy="8568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Line 908"/>
            <p:cNvSpPr/>
            <p:nvPr/>
          </p:nvSpPr>
          <p:spPr>
            <a:xfrm>
              <a:off x="7689600" y="5244840"/>
              <a:ext cx="1800" cy="8280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Line 909"/>
            <p:cNvSpPr/>
            <p:nvPr/>
          </p:nvSpPr>
          <p:spPr>
            <a:xfrm flipV="1">
              <a:off x="8086680" y="5252760"/>
              <a:ext cx="360" cy="7632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Line 910"/>
            <p:cNvSpPr/>
            <p:nvPr/>
          </p:nvSpPr>
          <p:spPr>
            <a:xfrm>
              <a:off x="8167680" y="5111640"/>
              <a:ext cx="502920" cy="26964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Line 911"/>
            <p:cNvSpPr/>
            <p:nvPr/>
          </p:nvSpPr>
          <p:spPr>
            <a:xfrm>
              <a:off x="7616520" y="5046480"/>
              <a:ext cx="8100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912"/>
            <p:cNvSpPr/>
            <p:nvPr/>
          </p:nvSpPr>
          <p:spPr>
            <a:xfrm>
              <a:off x="7470720" y="3638520"/>
              <a:ext cx="234720" cy="7452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Line 913"/>
            <p:cNvSpPr/>
            <p:nvPr/>
          </p:nvSpPr>
          <p:spPr>
            <a:xfrm flipV="1">
              <a:off x="7315200" y="3792240"/>
              <a:ext cx="168120" cy="324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8" name="Group 914"/>
            <p:cNvGrpSpPr/>
            <p:nvPr/>
          </p:nvGrpSpPr>
          <p:grpSpPr>
            <a:xfrm>
              <a:off x="7035840" y="3559320"/>
              <a:ext cx="505800" cy="351360"/>
              <a:chOff x="7035840" y="3559320"/>
              <a:chExt cx="505800" cy="351360"/>
            </a:xfrm>
          </p:grpSpPr>
          <p:pic>
            <p:nvPicPr>
              <p:cNvPr id="199" name="Picture 915" descr="access_point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7064640" y="3604680"/>
                <a:ext cx="369360" cy="306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0" name="Picture 916" descr="antenna_radiation_stylized"/>
              <p:cNvPicPr/>
              <p:nvPr/>
            </p:nvPicPr>
            <p:blipFill>
              <a:blip r:embed="rId2"/>
              <a:stretch/>
            </p:blipFill>
            <p:spPr>
              <a:xfrm>
                <a:off x="7035840" y="3559320"/>
                <a:ext cx="505800" cy="105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1" name="Freeform 917"/>
            <p:cNvSpPr/>
            <p:nvPr/>
          </p:nvSpPr>
          <p:spPr>
            <a:xfrm>
              <a:off x="8439120" y="3586320"/>
              <a:ext cx="1313640" cy="673920"/>
            </a:xfrm>
            <a:custGeom>
              <a:avLst/>
              <a:gdLst/>
              <a:ahLst/>
              <a:rect l="l" t="t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Freeform 918"/>
            <p:cNvSpPr/>
            <p:nvPr/>
          </p:nvSpPr>
          <p:spPr>
            <a:xfrm>
              <a:off x="8435880" y="2060640"/>
              <a:ext cx="1729800" cy="1124640"/>
            </a:xfrm>
            <a:custGeom>
              <a:avLst/>
              <a:gdLst/>
              <a:ahLst/>
              <a:rect l="l" t="t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954f72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Line 919"/>
            <p:cNvSpPr/>
            <p:nvPr/>
          </p:nvSpPr>
          <p:spPr>
            <a:xfrm>
              <a:off x="8820000" y="3871800"/>
              <a:ext cx="163440" cy="12060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Line 920"/>
            <p:cNvSpPr/>
            <p:nvPr/>
          </p:nvSpPr>
          <p:spPr>
            <a:xfrm>
              <a:off x="8916840" y="3792240"/>
              <a:ext cx="27936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Line 921"/>
            <p:cNvSpPr/>
            <p:nvPr/>
          </p:nvSpPr>
          <p:spPr>
            <a:xfrm flipV="1">
              <a:off x="9153360" y="3877920"/>
              <a:ext cx="135000" cy="1047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Line 922"/>
            <p:cNvSpPr/>
            <p:nvPr/>
          </p:nvSpPr>
          <p:spPr>
            <a:xfrm>
              <a:off x="8146800" y="2646360"/>
              <a:ext cx="509760" cy="2880"/>
            </a:xfrm>
            <a:prstGeom prst="line">
              <a:avLst/>
            </a:prstGeom>
            <a:ln w="9525">
              <a:solidFill>
                <a:srgbClr val="96969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Line 923"/>
            <p:cNvSpPr/>
            <p:nvPr/>
          </p:nvSpPr>
          <p:spPr>
            <a:xfrm>
              <a:off x="8781840" y="4755960"/>
              <a:ext cx="390600" cy="18432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Line 924"/>
            <p:cNvSpPr/>
            <p:nvPr/>
          </p:nvSpPr>
          <p:spPr>
            <a:xfrm flipV="1">
              <a:off x="8161200" y="4743360"/>
              <a:ext cx="322200" cy="198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Line 925"/>
            <p:cNvSpPr/>
            <p:nvPr/>
          </p:nvSpPr>
          <p:spPr>
            <a:xfrm>
              <a:off x="8204040" y="5035320"/>
              <a:ext cx="97164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Line 926"/>
            <p:cNvSpPr/>
            <p:nvPr/>
          </p:nvSpPr>
          <p:spPr>
            <a:xfrm flipV="1">
              <a:off x="9001080" y="2550960"/>
              <a:ext cx="123840" cy="8712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Line 927"/>
            <p:cNvSpPr/>
            <p:nvPr/>
          </p:nvSpPr>
          <p:spPr>
            <a:xfrm>
              <a:off x="8829360" y="2724120"/>
              <a:ext cx="360" cy="82440"/>
            </a:xfrm>
            <a:prstGeom prst="line">
              <a:avLst/>
            </a:prstGeom>
            <a:ln w="9525">
              <a:solidFill>
                <a:srgbClr val="96969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Line 928"/>
            <p:cNvSpPr/>
            <p:nvPr/>
          </p:nvSpPr>
          <p:spPr>
            <a:xfrm flipV="1">
              <a:off x="9001080" y="2620800"/>
              <a:ext cx="263520" cy="28908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Line 929"/>
            <p:cNvSpPr/>
            <p:nvPr/>
          </p:nvSpPr>
          <p:spPr>
            <a:xfrm>
              <a:off x="9366120" y="2619360"/>
              <a:ext cx="360" cy="1965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Line 930"/>
            <p:cNvSpPr/>
            <p:nvPr/>
          </p:nvSpPr>
          <p:spPr>
            <a:xfrm>
              <a:off x="9020160" y="2925720"/>
              <a:ext cx="18864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Line 931"/>
            <p:cNvSpPr/>
            <p:nvPr/>
          </p:nvSpPr>
          <p:spPr>
            <a:xfrm>
              <a:off x="9574200" y="2916000"/>
              <a:ext cx="17748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Line 932"/>
            <p:cNvSpPr/>
            <p:nvPr/>
          </p:nvSpPr>
          <p:spPr>
            <a:xfrm flipH="1">
              <a:off x="8719920" y="2992320"/>
              <a:ext cx="98640" cy="704880"/>
            </a:xfrm>
            <a:prstGeom prst="line">
              <a:avLst/>
            </a:prstGeom>
            <a:ln w="9525">
              <a:solidFill>
                <a:srgbClr val="96969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Line 933"/>
            <p:cNvSpPr/>
            <p:nvPr/>
          </p:nvSpPr>
          <p:spPr>
            <a:xfrm flipH="1">
              <a:off x="9312120" y="2992320"/>
              <a:ext cx="111240" cy="72684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Line 934"/>
            <p:cNvSpPr/>
            <p:nvPr/>
          </p:nvSpPr>
          <p:spPr>
            <a:xfrm flipV="1">
              <a:off x="8696160" y="4133520"/>
              <a:ext cx="227160" cy="43668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Line 935"/>
            <p:cNvSpPr/>
            <p:nvPr/>
          </p:nvSpPr>
          <p:spPr>
            <a:xfrm>
              <a:off x="9769320" y="2914560"/>
              <a:ext cx="177840" cy="360"/>
            </a:xfrm>
            <a:prstGeom prst="line">
              <a:avLst/>
            </a:prstGeom>
            <a:ln w="9525">
              <a:solidFill>
                <a:srgbClr val="e7e6e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" name="Group 936"/>
            <p:cNvGrpSpPr/>
            <p:nvPr/>
          </p:nvGrpSpPr>
          <p:grpSpPr>
            <a:xfrm>
              <a:off x="7477200" y="1901880"/>
              <a:ext cx="467640" cy="620640"/>
              <a:chOff x="7477200" y="1901880"/>
              <a:chExt cx="467640" cy="620640"/>
            </a:xfrm>
          </p:grpSpPr>
          <p:sp>
            <p:nvSpPr>
              <p:cNvPr id="221" name="Line 270"/>
              <p:cNvSpPr/>
              <p:nvPr/>
            </p:nvSpPr>
            <p:spPr>
              <a:xfrm flipH="1">
                <a:off x="7562160" y="2081520"/>
                <a:ext cx="141480" cy="3992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Line 271"/>
              <p:cNvSpPr/>
              <p:nvPr/>
            </p:nvSpPr>
            <p:spPr>
              <a:xfrm>
                <a:off x="7703640" y="2081520"/>
                <a:ext cx="141480" cy="3970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Line 272"/>
              <p:cNvSpPr/>
              <p:nvPr/>
            </p:nvSpPr>
            <p:spPr>
              <a:xfrm>
                <a:off x="7562160" y="2478600"/>
                <a:ext cx="141480" cy="4392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Line 273"/>
              <p:cNvSpPr/>
              <p:nvPr/>
            </p:nvSpPr>
            <p:spPr>
              <a:xfrm flipH="1">
                <a:off x="7703640" y="2478600"/>
                <a:ext cx="141480" cy="4392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Line 274"/>
              <p:cNvSpPr/>
              <p:nvPr/>
            </p:nvSpPr>
            <p:spPr>
              <a:xfrm>
                <a:off x="7703640" y="2090520"/>
                <a:ext cx="360" cy="4320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Line 275"/>
              <p:cNvSpPr/>
              <p:nvPr/>
            </p:nvSpPr>
            <p:spPr>
              <a:xfrm flipV="1">
                <a:off x="7562160" y="2437920"/>
                <a:ext cx="141480" cy="428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Line 276"/>
              <p:cNvSpPr/>
              <p:nvPr/>
            </p:nvSpPr>
            <p:spPr>
              <a:xfrm flipH="1" flipV="1">
                <a:off x="7703640" y="2437920"/>
                <a:ext cx="141480" cy="406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Line 277"/>
              <p:cNvSpPr/>
              <p:nvPr/>
            </p:nvSpPr>
            <p:spPr>
              <a:xfrm>
                <a:off x="7622280" y="2306880"/>
                <a:ext cx="81360" cy="3276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Line 278"/>
              <p:cNvSpPr/>
              <p:nvPr/>
            </p:nvSpPr>
            <p:spPr>
              <a:xfrm flipV="1">
                <a:off x="7703640" y="2306880"/>
                <a:ext cx="85680" cy="3276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Line 279"/>
              <p:cNvSpPr/>
              <p:nvPr/>
            </p:nvSpPr>
            <p:spPr>
              <a:xfrm>
                <a:off x="7595280" y="2365560"/>
                <a:ext cx="104400" cy="442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Line 280"/>
              <p:cNvSpPr/>
              <p:nvPr/>
            </p:nvSpPr>
            <p:spPr>
              <a:xfrm flipV="1">
                <a:off x="7703640" y="2374560"/>
                <a:ext cx="105480" cy="388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Line 281"/>
              <p:cNvSpPr/>
              <p:nvPr/>
            </p:nvSpPr>
            <p:spPr>
              <a:xfrm flipV="1">
                <a:off x="7703640" y="2247120"/>
                <a:ext cx="54000" cy="162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Line 282"/>
              <p:cNvSpPr/>
              <p:nvPr/>
            </p:nvSpPr>
            <p:spPr>
              <a:xfrm flipV="1">
                <a:off x="7703640" y="2164680"/>
                <a:ext cx="33840" cy="122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Line 283"/>
              <p:cNvSpPr/>
              <p:nvPr/>
            </p:nvSpPr>
            <p:spPr>
              <a:xfrm>
                <a:off x="7642440" y="2241720"/>
                <a:ext cx="65520" cy="216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Line 284"/>
              <p:cNvSpPr/>
              <p:nvPr/>
            </p:nvSpPr>
            <p:spPr>
              <a:xfrm>
                <a:off x="7671960" y="2161080"/>
                <a:ext cx="37800" cy="212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Oval 952"/>
              <p:cNvSpPr/>
              <p:nvPr/>
            </p:nvSpPr>
            <p:spPr>
              <a:xfrm>
                <a:off x="7678800" y="2044800"/>
                <a:ext cx="46800" cy="45720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7" name="Picture 953" descr="cell_tower_radiation_gray"/>
              <p:cNvPicPr/>
              <p:nvPr/>
            </p:nvPicPr>
            <p:blipFill>
              <a:blip r:embed="rId3"/>
              <a:stretch/>
            </p:blipFill>
            <p:spPr>
              <a:xfrm>
                <a:off x="7477200" y="1901880"/>
                <a:ext cx="467640" cy="3420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8" name="Group 954"/>
            <p:cNvGrpSpPr/>
            <p:nvPr/>
          </p:nvGrpSpPr>
          <p:grpSpPr>
            <a:xfrm>
              <a:off x="7713360" y="2462040"/>
              <a:ext cx="453600" cy="253440"/>
              <a:chOff x="7713360" y="2462040"/>
              <a:chExt cx="453600" cy="253440"/>
            </a:xfrm>
          </p:grpSpPr>
          <p:sp>
            <p:nvSpPr>
              <p:cNvPr id="239" name="Line 955"/>
              <p:cNvSpPr/>
              <p:nvPr/>
            </p:nvSpPr>
            <p:spPr>
              <a:xfrm>
                <a:off x="7713360" y="2462040"/>
                <a:ext cx="152640" cy="95400"/>
              </a:xfrm>
              <a:prstGeom prst="line">
                <a:avLst/>
              </a:prstGeom>
              <a:ln w="9525">
                <a:solidFill>
                  <a:srgbClr val="96969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Oval 407"/>
              <p:cNvSpPr/>
              <p:nvPr/>
            </p:nvSpPr>
            <p:spPr>
              <a:xfrm>
                <a:off x="7778880" y="2620800"/>
                <a:ext cx="386640" cy="9468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Rectangle 410"/>
              <p:cNvSpPr/>
              <p:nvPr/>
            </p:nvSpPr>
            <p:spPr>
              <a:xfrm>
                <a:off x="7778880" y="2611440"/>
                <a:ext cx="388080" cy="579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Oval 411"/>
              <p:cNvSpPr/>
              <p:nvPr/>
            </p:nvSpPr>
            <p:spPr>
              <a:xfrm>
                <a:off x="7777080" y="2546280"/>
                <a:ext cx="386640" cy="11052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43" name="Group 959"/>
              <p:cNvGrpSpPr/>
              <p:nvPr/>
            </p:nvGrpSpPr>
            <p:grpSpPr>
              <a:xfrm>
                <a:off x="7854840" y="2575080"/>
                <a:ext cx="218520" cy="51840"/>
                <a:chOff x="7854840" y="2575080"/>
                <a:chExt cx="218520" cy="51840"/>
              </a:xfrm>
            </p:grpSpPr>
            <p:sp>
              <p:nvSpPr>
                <p:cNvPr id="244" name="Freeform 960"/>
                <p:cNvSpPr/>
                <p:nvPr/>
              </p:nvSpPr>
              <p:spPr>
                <a:xfrm>
                  <a:off x="7854840" y="2575080"/>
                  <a:ext cx="218520" cy="5184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5" name="Freeform 961"/>
                <p:cNvSpPr/>
                <p:nvPr/>
              </p:nvSpPr>
              <p:spPr>
                <a:xfrm>
                  <a:off x="7864920" y="2575080"/>
                  <a:ext cx="198720" cy="5184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6" name="Line 962"/>
              <p:cNvSpPr/>
              <p:nvPr/>
            </p:nvSpPr>
            <p:spPr>
              <a:xfrm>
                <a:off x="7778520" y="2598480"/>
                <a:ext cx="360" cy="7452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Line 963"/>
              <p:cNvSpPr/>
              <p:nvPr/>
            </p:nvSpPr>
            <p:spPr>
              <a:xfrm>
                <a:off x="8164440" y="2601720"/>
                <a:ext cx="360" cy="730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8" name="Group 964"/>
            <p:cNvGrpSpPr/>
            <p:nvPr/>
          </p:nvGrpSpPr>
          <p:grpSpPr>
            <a:xfrm>
              <a:off x="8626320" y="2549520"/>
              <a:ext cx="389880" cy="173880"/>
              <a:chOff x="8626320" y="2549520"/>
              <a:chExt cx="389880" cy="173880"/>
            </a:xfrm>
          </p:grpSpPr>
          <p:sp>
            <p:nvSpPr>
              <p:cNvPr id="249" name="Oval 407"/>
              <p:cNvSpPr/>
              <p:nvPr/>
            </p:nvSpPr>
            <p:spPr>
              <a:xfrm>
                <a:off x="8628120" y="2626200"/>
                <a:ext cx="386640" cy="972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Rectangle 410"/>
              <p:cNvSpPr/>
              <p:nvPr/>
            </p:nvSpPr>
            <p:spPr>
              <a:xfrm>
                <a:off x="8628120" y="2616480"/>
                <a:ext cx="388080" cy="597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Oval 411"/>
              <p:cNvSpPr/>
              <p:nvPr/>
            </p:nvSpPr>
            <p:spPr>
              <a:xfrm>
                <a:off x="8626320" y="2549520"/>
                <a:ext cx="386640" cy="113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2" name="Group 968"/>
              <p:cNvGrpSpPr/>
              <p:nvPr/>
            </p:nvGrpSpPr>
            <p:grpSpPr>
              <a:xfrm>
                <a:off x="8704440" y="2579040"/>
                <a:ext cx="218520" cy="53280"/>
                <a:chOff x="8704440" y="2579040"/>
                <a:chExt cx="218520" cy="53280"/>
              </a:xfrm>
            </p:grpSpPr>
            <p:sp>
              <p:nvSpPr>
                <p:cNvPr id="253" name="Freeform 969"/>
                <p:cNvSpPr/>
                <p:nvPr/>
              </p:nvSpPr>
              <p:spPr>
                <a:xfrm>
                  <a:off x="8704440" y="2579040"/>
                  <a:ext cx="218520" cy="532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4" name="Freeform 970"/>
                <p:cNvSpPr/>
                <p:nvPr/>
              </p:nvSpPr>
              <p:spPr>
                <a:xfrm>
                  <a:off x="8714160" y="2579040"/>
                  <a:ext cx="198720" cy="532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55" name="Line 971"/>
              <p:cNvSpPr/>
              <p:nvPr/>
            </p:nvSpPr>
            <p:spPr>
              <a:xfrm>
                <a:off x="8627760" y="2603160"/>
                <a:ext cx="360" cy="766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Line 972"/>
              <p:cNvSpPr/>
              <p:nvPr/>
            </p:nvSpPr>
            <p:spPr>
              <a:xfrm>
                <a:off x="9013680" y="2606400"/>
                <a:ext cx="360" cy="7524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7" name="Group 973"/>
            <p:cNvGrpSpPr/>
            <p:nvPr/>
          </p:nvGrpSpPr>
          <p:grpSpPr>
            <a:xfrm>
              <a:off x="8637480" y="2813040"/>
              <a:ext cx="389880" cy="173880"/>
              <a:chOff x="8637480" y="2813040"/>
              <a:chExt cx="389880" cy="173880"/>
            </a:xfrm>
          </p:grpSpPr>
          <p:sp>
            <p:nvSpPr>
              <p:cNvPr id="258" name="Oval 407"/>
              <p:cNvSpPr/>
              <p:nvPr/>
            </p:nvSpPr>
            <p:spPr>
              <a:xfrm>
                <a:off x="8639280" y="2889720"/>
                <a:ext cx="386640" cy="972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Rectangle 410"/>
              <p:cNvSpPr/>
              <p:nvPr/>
            </p:nvSpPr>
            <p:spPr>
              <a:xfrm>
                <a:off x="8639280" y="2880000"/>
                <a:ext cx="388080" cy="597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Oval 411"/>
              <p:cNvSpPr/>
              <p:nvPr/>
            </p:nvSpPr>
            <p:spPr>
              <a:xfrm>
                <a:off x="8637480" y="2813040"/>
                <a:ext cx="386640" cy="113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61" name="Group 977"/>
              <p:cNvGrpSpPr/>
              <p:nvPr/>
            </p:nvGrpSpPr>
            <p:grpSpPr>
              <a:xfrm>
                <a:off x="8715240" y="2842560"/>
                <a:ext cx="218520" cy="53280"/>
                <a:chOff x="8715240" y="2842560"/>
                <a:chExt cx="218520" cy="53280"/>
              </a:xfrm>
            </p:grpSpPr>
            <p:sp>
              <p:nvSpPr>
                <p:cNvPr id="262" name="Freeform 978"/>
                <p:cNvSpPr/>
                <p:nvPr/>
              </p:nvSpPr>
              <p:spPr>
                <a:xfrm>
                  <a:off x="8715240" y="2842560"/>
                  <a:ext cx="218520" cy="532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3" name="Freeform 979"/>
                <p:cNvSpPr/>
                <p:nvPr/>
              </p:nvSpPr>
              <p:spPr>
                <a:xfrm>
                  <a:off x="8725320" y="2842560"/>
                  <a:ext cx="198720" cy="532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64" name="Line 980"/>
              <p:cNvSpPr/>
              <p:nvPr/>
            </p:nvSpPr>
            <p:spPr>
              <a:xfrm>
                <a:off x="8638920" y="2866680"/>
                <a:ext cx="360" cy="766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Line 981"/>
              <p:cNvSpPr/>
              <p:nvPr/>
            </p:nvSpPr>
            <p:spPr>
              <a:xfrm>
                <a:off x="9024840" y="2869920"/>
                <a:ext cx="360" cy="7524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6" name="Group 982"/>
            <p:cNvGrpSpPr/>
            <p:nvPr/>
          </p:nvGrpSpPr>
          <p:grpSpPr>
            <a:xfrm>
              <a:off x="9186840" y="2814480"/>
              <a:ext cx="389520" cy="174240"/>
              <a:chOff x="9186840" y="2814480"/>
              <a:chExt cx="389520" cy="174240"/>
            </a:xfrm>
          </p:grpSpPr>
          <p:sp>
            <p:nvSpPr>
              <p:cNvPr id="267" name="Oval 407"/>
              <p:cNvSpPr/>
              <p:nvPr/>
            </p:nvSpPr>
            <p:spPr>
              <a:xfrm>
                <a:off x="9188280" y="2891520"/>
                <a:ext cx="386640" cy="972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Rectangle 410"/>
              <p:cNvSpPr/>
              <p:nvPr/>
            </p:nvSpPr>
            <p:spPr>
              <a:xfrm>
                <a:off x="9188280" y="2881440"/>
                <a:ext cx="388080" cy="597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Oval 411"/>
              <p:cNvSpPr/>
              <p:nvPr/>
            </p:nvSpPr>
            <p:spPr>
              <a:xfrm>
                <a:off x="9186840" y="2814480"/>
                <a:ext cx="386640" cy="113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0" name="Group 986"/>
              <p:cNvGrpSpPr/>
              <p:nvPr/>
            </p:nvGrpSpPr>
            <p:grpSpPr>
              <a:xfrm>
                <a:off x="9264600" y="2844000"/>
                <a:ext cx="218520" cy="53280"/>
                <a:chOff x="9264600" y="2844000"/>
                <a:chExt cx="218520" cy="53280"/>
              </a:xfrm>
            </p:grpSpPr>
            <p:sp>
              <p:nvSpPr>
                <p:cNvPr id="271" name="Freeform 987"/>
                <p:cNvSpPr/>
                <p:nvPr/>
              </p:nvSpPr>
              <p:spPr>
                <a:xfrm>
                  <a:off x="9264600" y="2844000"/>
                  <a:ext cx="218520" cy="532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2" name="Freeform 988"/>
                <p:cNvSpPr/>
                <p:nvPr/>
              </p:nvSpPr>
              <p:spPr>
                <a:xfrm>
                  <a:off x="9274680" y="2844000"/>
                  <a:ext cx="198720" cy="532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73" name="Line 989"/>
              <p:cNvSpPr/>
              <p:nvPr/>
            </p:nvSpPr>
            <p:spPr>
              <a:xfrm>
                <a:off x="9188280" y="2868480"/>
                <a:ext cx="360" cy="766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Line 990"/>
              <p:cNvSpPr/>
              <p:nvPr/>
            </p:nvSpPr>
            <p:spPr>
              <a:xfrm>
                <a:off x="9574200" y="2871720"/>
                <a:ext cx="360" cy="748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5" name="Group 991"/>
            <p:cNvGrpSpPr/>
            <p:nvPr/>
          </p:nvGrpSpPr>
          <p:grpSpPr>
            <a:xfrm>
              <a:off x="9113760" y="2449440"/>
              <a:ext cx="389880" cy="173880"/>
              <a:chOff x="9113760" y="2449440"/>
              <a:chExt cx="389880" cy="173880"/>
            </a:xfrm>
          </p:grpSpPr>
          <p:sp>
            <p:nvSpPr>
              <p:cNvPr id="276" name="Oval 407"/>
              <p:cNvSpPr/>
              <p:nvPr/>
            </p:nvSpPr>
            <p:spPr>
              <a:xfrm>
                <a:off x="9115560" y="2526120"/>
                <a:ext cx="386640" cy="972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Rectangle 410"/>
              <p:cNvSpPr/>
              <p:nvPr/>
            </p:nvSpPr>
            <p:spPr>
              <a:xfrm>
                <a:off x="9115560" y="2516400"/>
                <a:ext cx="388080" cy="597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Oval 411"/>
              <p:cNvSpPr/>
              <p:nvPr/>
            </p:nvSpPr>
            <p:spPr>
              <a:xfrm>
                <a:off x="9113760" y="2449440"/>
                <a:ext cx="386640" cy="113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9" name="Group 995"/>
              <p:cNvGrpSpPr/>
              <p:nvPr/>
            </p:nvGrpSpPr>
            <p:grpSpPr>
              <a:xfrm>
                <a:off x="9191520" y="2478960"/>
                <a:ext cx="218520" cy="53280"/>
                <a:chOff x="9191520" y="2478960"/>
                <a:chExt cx="218520" cy="53280"/>
              </a:xfrm>
            </p:grpSpPr>
            <p:sp>
              <p:nvSpPr>
                <p:cNvPr id="280" name="Freeform 996"/>
                <p:cNvSpPr/>
                <p:nvPr/>
              </p:nvSpPr>
              <p:spPr>
                <a:xfrm>
                  <a:off x="9191520" y="2478960"/>
                  <a:ext cx="218520" cy="532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1" name="Freeform 997"/>
                <p:cNvSpPr/>
                <p:nvPr/>
              </p:nvSpPr>
              <p:spPr>
                <a:xfrm>
                  <a:off x="9201600" y="2478960"/>
                  <a:ext cx="198720" cy="532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82" name="Line 998"/>
              <p:cNvSpPr/>
              <p:nvPr/>
            </p:nvSpPr>
            <p:spPr>
              <a:xfrm>
                <a:off x="9115200" y="2503080"/>
                <a:ext cx="360" cy="766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Line 999"/>
              <p:cNvSpPr/>
              <p:nvPr/>
            </p:nvSpPr>
            <p:spPr>
              <a:xfrm>
                <a:off x="9501120" y="2506320"/>
                <a:ext cx="360" cy="7524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4" name="Group 1000"/>
            <p:cNvGrpSpPr/>
            <p:nvPr/>
          </p:nvGrpSpPr>
          <p:grpSpPr>
            <a:xfrm>
              <a:off x="9161640" y="3700440"/>
              <a:ext cx="491040" cy="205560"/>
              <a:chOff x="9161640" y="3700440"/>
              <a:chExt cx="491040" cy="205560"/>
            </a:xfrm>
          </p:grpSpPr>
          <p:sp>
            <p:nvSpPr>
              <p:cNvPr id="285" name="Oval 407"/>
              <p:cNvSpPr/>
              <p:nvPr/>
            </p:nvSpPr>
            <p:spPr>
              <a:xfrm>
                <a:off x="9163440" y="3791160"/>
                <a:ext cx="487440" cy="1148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Rectangle 410"/>
              <p:cNvSpPr/>
              <p:nvPr/>
            </p:nvSpPr>
            <p:spPr>
              <a:xfrm>
                <a:off x="9163440" y="3779640"/>
                <a:ext cx="489240" cy="705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Oval 411"/>
              <p:cNvSpPr/>
              <p:nvPr/>
            </p:nvSpPr>
            <p:spPr>
              <a:xfrm>
                <a:off x="9161640" y="3700440"/>
                <a:ext cx="487440" cy="13428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88" name="Group 1004"/>
              <p:cNvGrpSpPr/>
              <p:nvPr/>
            </p:nvGrpSpPr>
            <p:grpSpPr>
              <a:xfrm>
                <a:off x="9259560" y="3735360"/>
                <a:ext cx="275400" cy="63000"/>
                <a:chOff x="9259560" y="3735360"/>
                <a:chExt cx="275400" cy="63000"/>
              </a:xfrm>
            </p:grpSpPr>
            <p:sp>
              <p:nvSpPr>
                <p:cNvPr id="289" name="Freeform 1005"/>
                <p:cNvSpPr/>
                <p:nvPr/>
              </p:nvSpPr>
              <p:spPr>
                <a:xfrm>
                  <a:off x="9259560" y="3735360"/>
                  <a:ext cx="275400" cy="630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0" name="Freeform 1006"/>
                <p:cNvSpPr/>
                <p:nvPr/>
              </p:nvSpPr>
              <p:spPr>
                <a:xfrm>
                  <a:off x="9271800" y="3735360"/>
                  <a:ext cx="250560" cy="630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1" name="Line 1007"/>
              <p:cNvSpPr/>
              <p:nvPr/>
            </p:nvSpPr>
            <p:spPr>
              <a:xfrm>
                <a:off x="9163440" y="3763800"/>
                <a:ext cx="360" cy="9072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Line 1008"/>
              <p:cNvSpPr/>
              <p:nvPr/>
            </p:nvSpPr>
            <p:spPr>
              <a:xfrm>
                <a:off x="9649440" y="3767760"/>
                <a:ext cx="360" cy="8496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3" name="Line 1009"/>
            <p:cNvSpPr/>
            <p:nvPr/>
          </p:nvSpPr>
          <p:spPr>
            <a:xfrm>
              <a:off x="7851600" y="3798720"/>
              <a:ext cx="67932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4" name="Group 1010"/>
            <p:cNvGrpSpPr/>
            <p:nvPr/>
          </p:nvGrpSpPr>
          <p:grpSpPr>
            <a:xfrm>
              <a:off x="8510760" y="3687840"/>
              <a:ext cx="491040" cy="205560"/>
              <a:chOff x="8510760" y="3687840"/>
              <a:chExt cx="491040" cy="205560"/>
            </a:xfrm>
          </p:grpSpPr>
          <p:sp>
            <p:nvSpPr>
              <p:cNvPr id="295" name="Oval 407"/>
              <p:cNvSpPr/>
              <p:nvPr/>
            </p:nvSpPr>
            <p:spPr>
              <a:xfrm>
                <a:off x="8512560" y="3778560"/>
                <a:ext cx="487440" cy="1148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Rectangle 410"/>
              <p:cNvSpPr/>
              <p:nvPr/>
            </p:nvSpPr>
            <p:spPr>
              <a:xfrm>
                <a:off x="8512560" y="3766680"/>
                <a:ext cx="489240" cy="705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Oval 411"/>
              <p:cNvSpPr/>
              <p:nvPr/>
            </p:nvSpPr>
            <p:spPr>
              <a:xfrm>
                <a:off x="8510760" y="3687840"/>
                <a:ext cx="487440" cy="13428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8" name="Group 1014"/>
              <p:cNvGrpSpPr/>
              <p:nvPr/>
            </p:nvGrpSpPr>
            <p:grpSpPr>
              <a:xfrm>
                <a:off x="8608680" y="3722400"/>
                <a:ext cx="275400" cy="63000"/>
                <a:chOff x="8608680" y="3722400"/>
                <a:chExt cx="275400" cy="63000"/>
              </a:xfrm>
            </p:grpSpPr>
            <p:sp>
              <p:nvSpPr>
                <p:cNvPr id="299" name="Freeform 1015"/>
                <p:cNvSpPr/>
                <p:nvPr/>
              </p:nvSpPr>
              <p:spPr>
                <a:xfrm>
                  <a:off x="8608680" y="3722400"/>
                  <a:ext cx="275400" cy="630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0" name="Freeform 1016"/>
                <p:cNvSpPr/>
                <p:nvPr/>
              </p:nvSpPr>
              <p:spPr>
                <a:xfrm>
                  <a:off x="8620920" y="3722400"/>
                  <a:ext cx="250560" cy="630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1" name="Line 1017"/>
              <p:cNvSpPr/>
              <p:nvPr/>
            </p:nvSpPr>
            <p:spPr>
              <a:xfrm>
                <a:off x="8512560" y="3751200"/>
                <a:ext cx="360" cy="9072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Line 1018"/>
              <p:cNvSpPr/>
              <p:nvPr/>
            </p:nvSpPr>
            <p:spPr>
              <a:xfrm>
                <a:off x="8998560" y="3755160"/>
                <a:ext cx="360" cy="8496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3" name="Group 1019"/>
            <p:cNvGrpSpPr/>
            <p:nvPr/>
          </p:nvGrpSpPr>
          <p:grpSpPr>
            <a:xfrm>
              <a:off x="8821800" y="3967200"/>
              <a:ext cx="491040" cy="205560"/>
              <a:chOff x="8821800" y="3967200"/>
              <a:chExt cx="491040" cy="205560"/>
            </a:xfrm>
          </p:grpSpPr>
          <p:sp>
            <p:nvSpPr>
              <p:cNvPr id="304" name="Oval 407"/>
              <p:cNvSpPr/>
              <p:nvPr/>
            </p:nvSpPr>
            <p:spPr>
              <a:xfrm>
                <a:off x="8823600" y="4057920"/>
                <a:ext cx="487440" cy="1148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Rectangle 410"/>
              <p:cNvSpPr/>
              <p:nvPr/>
            </p:nvSpPr>
            <p:spPr>
              <a:xfrm>
                <a:off x="8823600" y="4046400"/>
                <a:ext cx="489240" cy="705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Oval 411"/>
              <p:cNvSpPr/>
              <p:nvPr/>
            </p:nvSpPr>
            <p:spPr>
              <a:xfrm>
                <a:off x="8821800" y="3967200"/>
                <a:ext cx="487440" cy="13428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7" name="Group 1023"/>
              <p:cNvGrpSpPr/>
              <p:nvPr/>
            </p:nvGrpSpPr>
            <p:grpSpPr>
              <a:xfrm>
                <a:off x="8919720" y="4001760"/>
                <a:ext cx="275400" cy="63000"/>
                <a:chOff x="8919720" y="4001760"/>
                <a:chExt cx="275400" cy="63000"/>
              </a:xfrm>
            </p:grpSpPr>
            <p:sp>
              <p:nvSpPr>
                <p:cNvPr id="308" name="Freeform 1024"/>
                <p:cNvSpPr/>
                <p:nvPr/>
              </p:nvSpPr>
              <p:spPr>
                <a:xfrm>
                  <a:off x="8919720" y="4001760"/>
                  <a:ext cx="275400" cy="630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9" name="Freeform 1025"/>
                <p:cNvSpPr/>
                <p:nvPr/>
              </p:nvSpPr>
              <p:spPr>
                <a:xfrm>
                  <a:off x="8932320" y="4001760"/>
                  <a:ext cx="250560" cy="630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10" name="Line 1026"/>
              <p:cNvSpPr/>
              <p:nvPr/>
            </p:nvSpPr>
            <p:spPr>
              <a:xfrm>
                <a:off x="8823600" y="4030560"/>
                <a:ext cx="360" cy="9072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Line 1027"/>
              <p:cNvSpPr/>
              <p:nvPr/>
            </p:nvSpPr>
            <p:spPr>
              <a:xfrm>
                <a:off x="9309600" y="4034520"/>
                <a:ext cx="360" cy="8496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2" name="Group 1028"/>
            <p:cNvGrpSpPr/>
            <p:nvPr/>
          </p:nvGrpSpPr>
          <p:grpSpPr>
            <a:xfrm>
              <a:off x="9015480" y="4862520"/>
              <a:ext cx="621720" cy="243720"/>
              <a:chOff x="9015480" y="4862520"/>
              <a:chExt cx="621720" cy="243720"/>
            </a:xfrm>
          </p:grpSpPr>
          <p:sp>
            <p:nvSpPr>
              <p:cNvPr id="313" name="Oval 407"/>
              <p:cNvSpPr/>
              <p:nvPr/>
            </p:nvSpPr>
            <p:spPr>
              <a:xfrm>
                <a:off x="9018000" y="4969800"/>
                <a:ext cx="616680" cy="1364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Rectangle 410"/>
              <p:cNvSpPr/>
              <p:nvPr/>
            </p:nvSpPr>
            <p:spPr>
              <a:xfrm>
                <a:off x="9018000" y="4956120"/>
                <a:ext cx="619200" cy="8388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Oval 411"/>
              <p:cNvSpPr/>
              <p:nvPr/>
            </p:nvSpPr>
            <p:spPr>
              <a:xfrm>
                <a:off x="9015480" y="4862520"/>
                <a:ext cx="616680" cy="15912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16" name="Group 1032"/>
              <p:cNvGrpSpPr/>
              <p:nvPr/>
            </p:nvGrpSpPr>
            <p:grpSpPr>
              <a:xfrm>
                <a:off x="9139320" y="4903560"/>
                <a:ext cx="348480" cy="74520"/>
                <a:chOff x="9139320" y="4903560"/>
                <a:chExt cx="348480" cy="74520"/>
              </a:xfrm>
            </p:grpSpPr>
            <p:sp>
              <p:nvSpPr>
                <p:cNvPr id="317" name="Freeform 1033"/>
                <p:cNvSpPr/>
                <p:nvPr/>
              </p:nvSpPr>
              <p:spPr>
                <a:xfrm>
                  <a:off x="9139320" y="4903560"/>
                  <a:ext cx="348480" cy="745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8" name="Freeform 1034"/>
                <p:cNvSpPr/>
                <p:nvPr/>
              </p:nvSpPr>
              <p:spPr>
                <a:xfrm>
                  <a:off x="9155160" y="4903560"/>
                  <a:ext cx="316800" cy="745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19" name="Line 1035"/>
              <p:cNvSpPr/>
              <p:nvPr/>
            </p:nvSpPr>
            <p:spPr>
              <a:xfrm>
                <a:off x="9017640" y="493776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Line 1036"/>
              <p:cNvSpPr/>
              <p:nvPr/>
            </p:nvSpPr>
            <p:spPr>
              <a:xfrm>
                <a:off x="9632520" y="494244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1" name="Group 1037"/>
            <p:cNvGrpSpPr/>
            <p:nvPr/>
          </p:nvGrpSpPr>
          <p:grpSpPr>
            <a:xfrm>
              <a:off x="8389800" y="4564080"/>
              <a:ext cx="621720" cy="243720"/>
              <a:chOff x="8389800" y="4564080"/>
              <a:chExt cx="621720" cy="243720"/>
            </a:xfrm>
          </p:grpSpPr>
          <p:sp>
            <p:nvSpPr>
              <p:cNvPr id="322" name="Oval 407"/>
              <p:cNvSpPr/>
              <p:nvPr/>
            </p:nvSpPr>
            <p:spPr>
              <a:xfrm>
                <a:off x="8392320" y="4671360"/>
                <a:ext cx="616680" cy="1364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Rectangle 410"/>
              <p:cNvSpPr/>
              <p:nvPr/>
            </p:nvSpPr>
            <p:spPr>
              <a:xfrm>
                <a:off x="8392320" y="4657680"/>
                <a:ext cx="619200" cy="8388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Oval 411"/>
              <p:cNvSpPr/>
              <p:nvPr/>
            </p:nvSpPr>
            <p:spPr>
              <a:xfrm>
                <a:off x="8389800" y="4564080"/>
                <a:ext cx="616680" cy="15912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25" name="Group 1041"/>
              <p:cNvGrpSpPr/>
              <p:nvPr/>
            </p:nvGrpSpPr>
            <p:grpSpPr>
              <a:xfrm>
                <a:off x="8514000" y="4605120"/>
                <a:ext cx="348480" cy="74520"/>
                <a:chOff x="8514000" y="4605120"/>
                <a:chExt cx="348480" cy="74520"/>
              </a:xfrm>
            </p:grpSpPr>
            <p:sp>
              <p:nvSpPr>
                <p:cNvPr id="326" name="Freeform 1042"/>
                <p:cNvSpPr/>
                <p:nvPr/>
              </p:nvSpPr>
              <p:spPr>
                <a:xfrm>
                  <a:off x="8514000" y="4605120"/>
                  <a:ext cx="348480" cy="745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7" name="Freeform 1043"/>
                <p:cNvSpPr/>
                <p:nvPr/>
              </p:nvSpPr>
              <p:spPr>
                <a:xfrm>
                  <a:off x="8529480" y="4605120"/>
                  <a:ext cx="316800" cy="745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28" name="Line 1044"/>
              <p:cNvSpPr/>
              <p:nvPr/>
            </p:nvSpPr>
            <p:spPr>
              <a:xfrm>
                <a:off x="8392320" y="463932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Line 1045"/>
              <p:cNvSpPr/>
              <p:nvPr/>
            </p:nvSpPr>
            <p:spPr>
              <a:xfrm>
                <a:off x="9006840" y="464400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0" name="Group 1046"/>
            <p:cNvGrpSpPr/>
            <p:nvPr/>
          </p:nvGrpSpPr>
          <p:grpSpPr>
            <a:xfrm>
              <a:off x="7666200" y="4906800"/>
              <a:ext cx="621720" cy="244080"/>
              <a:chOff x="7666200" y="4906800"/>
              <a:chExt cx="621720" cy="244080"/>
            </a:xfrm>
          </p:grpSpPr>
          <p:sp>
            <p:nvSpPr>
              <p:cNvPr id="331" name="Oval 407"/>
              <p:cNvSpPr/>
              <p:nvPr/>
            </p:nvSpPr>
            <p:spPr>
              <a:xfrm>
                <a:off x="7668720" y="5014440"/>
                <a:ext cx="616680" cy="1364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Rectangle 410"/>
              <p:cNvSpPr/>
              <p:nvPr/>
            </p:nvSpPr>
            <p:spPr>
              <a:xfrm>
                <a:off x="7668720" y="5000760"/>
                <a:ext cx="619200" cy="8388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Oval 411"/>
              <p:cNvSpPr/>
              <p:nvPr/>
            </p:nvSpPr>
            <p:spPr>
              <a:xfrm>
                <a:off x="7666200" y="4906800"/>
                <a:ext cx="616680" cy="15912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34" name="Group 1050"/>
              <p:cNvGrpSpPr/>
              <p:nvPr/>
            </p:nvGrpSpPr>
            <p:grpSpPr>
              <a:xfrm>
                <a:off x="7790040" y="4948200"/>
                <a:ext cx="348480" cy="74520"/>
                <a:chOff x="7790040" y="4948200"/>
                <a:chExt cx="348480" cy="74520"/>
              </a:xfrm>
            </p:grpSpPr>
            <p:sp>
              <p:nvSpPr>
                <p:cNvPr id="335" name="Freeform 1051"/>
                <p:cNvSpPr/>
                <p:nvPr/>
              </p:nvSpPr>
              <p:spPr>
                <a:xfrm>
                  <a:off x="7790040" y="4948200"/>
                  <a:ext cx="348480" cy="745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6" name="Freeform 1052"/>
                <p:cNvSpPr/>
                <p:nvPr/>
              </p:nvSpPr>
              <p:spPr>
                <a:xfrm>
                  <a:off x="7805880" y="4948200"/>
                  <a:ext cx="316800" cy="745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37" name="Line 1053"/>
              <p:cNvSpPr/>
              <p:nvPr/>
            </p:nvSpPr>
            <p:spPr>
              <a:xfrm>
                <a:off x="7668360" y="4982040"/>
                <a:ext cx="360" cy="10764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Line 1054"/>
              <p:cNvSpPr/>
              <p:nvPr/>
            </p:nvSpPr>
            <p:spPr>
              <a:xfrm>
                <a:off x="8283240" y="498672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9" name="Group 1055"/>
            <p:cNvGrpSpPr/>
            <p:nvPr/>
          </p:nvGrpSpPr>
          <p:grpSpPr>
            <a:xfrm>
              <a:off x="7475400" y="3700440"/>
              <a:ext cx="389880" cy="170640"/>
              <a:chOff x="7475400" y="3700440"/>
              <a:chExt cx="389880" cy="170640"/>
            </a:xfrm>
          </p:grpSpPr>
          <p:sp>
            <p:nvSpPr>
              <p:cNvPr id="340" name="Oval 407"/>
              <p:cNvSpPr/>
              <p:nvPr/>
            </p:nvSpPr>
            <p:spPr>
              <a:xfrm>
                <a:off x="7477200" y="3775680"/>
                <a:ext cx="386640" cy="95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Rectangle 410"/>
              <p:cNvSpPr/>
              <p:nvPr/>
            </p:nvSpPr>
            <p:spPr>
              <a:xfrm>
                <a:off x="7477200" y="3766320"/>
                <a:ext cx="388080" cy="5868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Oval 411"/>
              <p:cNvSpPr/>
              <p:nvPr/>
            </p:nvSpPr>
            <p:spPr>
              <a:xfrm>
                <a:off x="7475400" y="3700440"/>
                <a:ext cx="386640" cy="1116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43" name="Group 1059"/>
              <p:cNvGrpSpPr/>
              <p:nvPr/>
            </p:nvGrpSpPr>
            <p:grpSpPr>
              <a:xfrm>
                <a:off x="7553160" y="3729240"/>
                <a:ext cx="218520" cy="52200"/>
                <a:chOff x="7553160" y="3729240"/>
                <a:chExt cx="218520" cy="52200"/>
              </a:xfrm>
            </p:grpSpPr>
            <p:sp>
              <p:nvSpPr>
                <p:cNvPr id="344" name="Freeform 1060"/>
                <p:cNvSpPr/>
                <p:nvPr/>
              </p:nvSpPr>
              <p:spPr>
                <a:xfrm>
                  <a:off x="7553160" y="3729240"/>
                  <a:ext cx="218520" cy="52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5" name="Freeform 1061"/>
                <p:cNvSpPr/>
                <p:nvPr/>
              </p:nvSpPr>
              <p:spPr>
                <a:xfrm>
                  <a:off x="7563240" y="3729240"/>
                  <a:ext cx="198720" cy="52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46" name="Line 1062"/>
              <p:cNvSpPr/>
              <p:nvPr/>
            </p:nvSpPr>
            <p:spPr>
              <a:xfrm>
                <a:off x="7476840" y="3753000"/>
                <a:ext cx="360" cy="8676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Line 1063"/>
              <p:cNvSpPr/>
              <p:nvPr/>
            </p:nvSpPr>
            <p:spPr>
              <a:xfrm>
                <a:off x="7862760" y="3756240"/>
                <a:ext cx="360" cy="8676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8" name="Group 1064"/>
            <p:cNvGrpSpPr/>
            <p:nvPr/>
          </p:nvGrpSpPr>
          <p:grpSpPr>
            <a:xfrm>
              <a:off x="8585280" y="5060880"/>
              <a:ext cx="445320" cy="421560"/>
              <a:chOff x="8585280" y="5060880"/>
              <a:chExt cx="445320" cy="421560"/>
            </a:xfrm>
          </p:grpSpPr>
          <p:grpSp>
            <p:nvGrpSpPr>
              <p:cNvPr id="349" name="Group 1065"/>
              <p:cNvGrpSpPr/>
              <p:nvPr/>
            </p:nvGrpSpPr>
            <p:grpSpPr>
              <a:xfrm>
                <a:off x="8655120" y="5060880"/>
                <a:ext cx="375480" cy="109440"/>
                <a:chOff x="8655120" y="5060880"/>
                <a:chExt cx="375480" cy="109440"/>
              </a:xfrm>
            </p:grpSpPr>
            <p:sp>
              <p:nvSpPr>
                <p:cNvPr id="350" name="Freeform 1066"/>
                <p:cNvSpPr/>
                <p:nvPr/>
              </p:nvSpPr>
              <p:spPr>
                <a:xfrm>
                  <a:off x="8756280" y="5081040"/>
                  <a:ext cx="66240" cy="60480"/>
                </a:xfrm>
                <a:custGeom>
                  <a:avLst/>
                  <a:gdLst/>
                  <a:ahLst/>
                  <a:rect l="l" t="t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1" name="Freeform 1067"/>
                <p:cNvSpPr/>
                <p:nvPr/>
              </p:nvSpPr>
              <p:spPr>
                <a:xfrm>
                  <a:off x="8870760" y="5079960"/>
                  <a:ext cx="45000" cy="46080"/>
                </a:xfrm>
                <a:custGeom>
                  <a:avLst/>
                  <a:gdLst/>
                  <a:ahLst/>
                  <a:rect l="l" t="t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2" name="Freeform 1068"/>
                <p:cNvSpPr/>
                <p:nvPr/>
              </p:nvSpPr>
              <p:spPr>
                <a:xfrm>
                  <a:off x="8712360" y="5068800"/>
                  <a:ext cx="110160" cy="97200"/>
                </a:xfrm>
                <a:custGeom>
                  <a:avLst/>
                  <a:gdLst/>
                  <a:ahLst/>
                  <a:rect l="l" t="t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3" name="Freeform 1069"/>
                <p:cNvSpPr/>
                <p:nvPr/>
              </p:nvSpPr>
              <p:spPr>
                <a:xfrm>
                  <a:off x="8868960" y="5065560"/>
                  <a:ext cx="95400" cy="64800"/>
                </a:xfrm>
                <a:custGeom>
                  <a:avLst/>
                  <a:gdLst/>
                  <a:ahLst/>
                  <a:rect l="l" t="t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4" name="Freeform 1070"/>
                <p:cNvSpPr/>
                <p:nvPr/>
              </p:nvSpPr>
              <p:spPr>
                <a:xfrm>
                  <a:off x="8671680" y="5096520"/>
                  <a:ext cx="38160" cy="60480"/>
                </a:xfrm>
                <a:custGeom>
                  <a:avLst/>
                  <a:gdLst/>
                  <a:ahLst/>
                  <a:rect l="l" t="t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5" name="Freeform 1071"/>
                <p:cNvSpPr/>
                <p:nvPr/>
              </p:nvSpPr>
              <p:spPr>
                <a:xfrm>
                  <a:off x="8946720" y="5060880"/>
                  <a:ext cx="83880" cy="80280"/>
                </a:xfrm>
                <a:custGeom>
                  <a:avLst/>
                  <a:gdLst/>
                  <a:ahLst/>
                  <a:rect l="l" t="t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6" name="Freeform 1072"/>
                <p:cNvSpPr/>
                <p:nvPr/>
              </p:nvSpPr>
              <p:spPr>
                <a:xfrm>
                  <a:off x="8737920" y="5084280"/>
                  <a:ext cx="66240" cy="60480"/>
                </a:xfrm>
                <a:custGeom>
                  <a:avLst/>
                  <a:gdLst/>
                  <a:ahLst/>
                  <a:rect l="l" t="t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7" name="Freeform 1073"/>
                <p:cNvSpPr/>
                <p:nvPr/>
              </p:nvSpPr>
              <p:spPr>
                <a:xfrm>
                  <a:off x="8852400" y="5084280"/>
                  <a:ext cx="45000" cy="46080"/>
                </a:xfrm>
                <a:custGeom>
                  <a:avLst/>
                  <a:gdLst/>
                  <a:ahLst/>
                  <a:rect l="l" t="t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8" name="Freeform 1074"/>
                <p:cNvSpPr/>
                <p:nvPr/>
              </p:nvSpPr>
              <p:spPr>
                <a:xfrm>
                  <a:off x="8694000" y="5073120"/>
                  <a:ext cx="108000" cy="97200"/>
                </a:xfrm>
                <a:custGeom>
                  <a:avLst/>
                  <a:gdLst/>
                  <a:ahLst/>
                  <a:rect l="l" t="t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9" name="Freeform 1075"/>
                <p:cNvSpPr/>
                <p:nvPr/>
              </p:nvSpPr>
              <p:spPr>
                <a:xfrm>
                  <a:off x="8848440" y="5069880"/>
                  <a:ext cx="95400" cy="64800"/>
                </a:xfrm>
                <a:custGeom>
                  <a:avLst/>
                  <a:gdLst/>
                  <a:ahLst/>
                  <a:rect l="l" t="t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0" name="Freeform 1076"/>
                <p:cNvSpPr/>
                <p:nvPr/>
              </p:nvSpPr>
              <p:spPr>
                <a:xfrm>
                  <a:off x="8655120" y="5106600"/>
                  <a:ext cx="38160" cy="59400"/>
                </a:xfrm>
                <a:custGeom>
                  <a:avLst/>
                  <a:gdLst/>
                  <a:ahLst/>
                  <a:rect l="l" t="t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1" name="Freeform 1077"/>
                <p:cNvSpPr/>
                <p:nvPr/>
              </p:nvSpPr>
              <p:spPr>
                <a:xfrm>
                  <a:off x="8928360" y="5065560"/>
                  <a:ext cx="83880" cy="80280"/>
                </a:xfrm>
                <a:custGeom>
                  <a:avLst/>
                  <a:gdLst/>
                  <a:ahLst/>
                  <a:rect l="l" t="t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362" name="Picture 1078" descr="access_point_stylized_gray_small"/>
              <p:cNvPicPr/>
              <p:nvPr/>
            </p:nvPicPr>
            <p:blipFill>
              <a:blip r:embed="rId4"/>
              <a:stretch/>
            </p:blipFill>
            <p:spPr>
              <a:xfrm>
                <a:off x="8585280" y="5095440"/>
                <a:ext cx="417240" cy="3870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63" name="Group 1079"/>
            <p:cNvGrpSpPr/>
            <p:nvPr/>
          </p:nvGrpSpPr>
          <p:grpSpPr>
            <a:xfrm>
              <a:off x="7062840" y="3565440"/>
              <a:ext cx="397800" cy="358200"/>
              <a:chOff x="7062840" y="3565440"/>
              <a:chExt cx="397800" cy="358200"/>
            </a:xfrm>
          </p:grpSpPr>
          <p:grpSp>
            <p:nvGrpSpPr>
              <p:cNvPr id="364" name="Group 1080"/>
              <p:cNvGrpSpPr/>
              <p:nvPr/>
            </p:nvGrpSpPr>
            <p:grpSpPr>
              <a:xfrm>
                <a:off x="7125120" y="3565440"/>
                <a:ext cx="335520" cy="92880"/>
                <a:chOff x="7125120" y="3565440"/>
                <a:chExt cx="335520" cy="92880"/>
              </a:xfrm>
            </p:grpSpPr>
            <p:sp>
              <p:nvSpPr>
                <p:cNvPr id="365" name="Freeform 1081"/>
                <p:cNvSpPr/>
                <p:nvPr/>
              </p:nvSpPr>
              <p:spPr>
                <a:xfrm>
                  <a:off x="7215480" y="3582360"/>
                  <a:ext cx="59040" cy="51120"/>
                </a:xfrm>
                <a:custGeom>
                  <a:avLst/>
                  <a:gdLst/>
                  <a:ahLst/>
                  <a:rect l="l" t="t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6" name="Freeform 1082"/>
                <p:cNvSpPr/>
                <p:nvPr/>
              </p:nvSpPr>
              <p:spPr>
                <a:xfrm>
                  <a:off x="7318080" y="3581640"/>
                  <a:ext cx="39960" cy="38880"/>
                </a:xfrm>
                <a:custGeom>
                  <a:avLst/>
                  <a:gdLst/>
                  <a:ahLst/>
                  <a:rect l="l" t="t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7" name="Freeform 1083"/>
                <p:cNvSpPr/>
                <p:nvPr/>
              </p:nvSpPr>
              <p:spPr>
                <a:xfrm>
                  <a:off x="7176600" y="3572280"/>
                  <a:ext cx="98280" cy="82440"/>
                </a:xfrm>
                <a:custGeom>
                  <a:avLst/>
                  <a:gdLst/>
                  <a:ahLst/>
                  <a:rect l="l" t="t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8" name="Freeform 1084"/>
                <p:cNvSpPr/>
                <p:nvPr/>
              </p:nvSpPr>
              <p:spPr>
                <a:xfrm>
                  <a:off x="7316280" y="3569400"/>
                  <a:ext cx="85320" cy="55080"/>
                </a:xfrm>
                <a:custGeom>
                  <a:avLst/>
                  <a:gdLst/>
                  <a:ahLst/>
                  <a:rect l="l" t="t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9" name="Freeform 1085"/>
                <p:cNvSpPr/>
                <p:nvPr/>
              </p:nvSpPr>
              <p:spPr>
                <a:xfrm>
                  <a:off x="7139880" y="3595680"/>
                  <a:ext cx="33840" cy="51120"/>
                </a:xfrm>
                <a:custGeom>
                  <a:avLst/>
                  <a:gdLst/>
                  <a:ahLst/>
                  <a:rect l="l" t="t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0" name="Freeform 1086"/>
                <p:cNvSpPr/>
                <p:nvPr/>
              </p:nvSpPr>
              <p:spPr>
                <a:xfrm>
                  <a:off x="7385760" y="3565440"/>
                  <a:ext cx="74880" cy="68040"/>
                </a:xfrm>
                <a:custGeom>
                  <a:avLst/>
                  <a:gdLst/>
                  <a:ahLst/>
                  <a:rect l="l" t="t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1" name="Freeform 1087"/>
                <p:cNvSpPr/>
                <p:nvPr/>
              </p:nvSpPr>
              <p:spPr>
                <a:xfrm>
                  <a:off x="7198920" y="3585240"/>
                  <a:ext cx="59040" cy="51120"/>
                </a:xfrm>
                <a:custGeom>
                  <a:avLst/>
                  <a:gdLst/>
                  <a:ahLst/>
                  <a:rect l="l" t="t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2" name="Freeform 1088"/>
                <p:cNvSpPr/>
                <p:nvPr/>
              </p:nvSpPr>
              <p:spPr>
                <a:xfrm>
                  <a:off x="7301520" y="3585240"/>
                  <a:ext cx="39960" cy="38880"/>
                </a:xfrm>
                <a:custGeom>
                  <a:avLst/>
                  <a:gdLst/>
                  <a:ahLst/>
                  <a:rect l="l" t="t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3" name="Freeform 1089"/>
                <p:cNvSpPr/>
                <p:nvPr/>
              </p:nvSpPr>
              <p:spPr>
                <a:xfrm>
                  <a:off x="7160040" y="3575880"/>
                  <a:ext cx="96480" cy="82440"/>
                </a:xfrm>
                <a:custGeom>
                  <a:avLst/>
                  <a:gdLst/>
                  <a:ahLst/>
                  <a:rect l="l" t="t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4" name="Freeform 1090"/>
                <p:cNvSpPr/>
                <p:nvPr/>
              </p:nvSpPr>
              <p:spPr>
                <a:xfrm>
                  <a:off x="7297920" y="3573000"/>
                  <a:ext cx="85320" cy="55080"/>
                </a:xfrm>
                <a:custGeom>
                  <a:avLst/>
                  <a:gdLst/>
                  <a:ahLst/>
                  <a:rect l="l" t="t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5" name="Freeform 1091"/>
                <p:cNvSpPr/>
                <p:nvPr/>
              </p:nvSpPr>
              <p:spPr>
                <a:xfrm>
                  <a:off x="7125120" y="3604320"/>
                  <a:ext cx="33840" cy="50400"/>
                </a:xfrm>
                <a:custGeom>
                  <a:avLst/>
                  <a:gdLst/>
                  <a:ahLst/>
                  <a:rect l="l" t="t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6" name="Freeform 1092"/>
                <p:cNvSpPr/>
                <p:nvPr/>
              </p:nvSpPr>
              <p:spPr>
                <a:xfrm>
                  <a:off x="7369200" y="3569400"/>
                  <a:ext cx="74880" cy="68040"/>
                </a:xfrm>
                <a:custGeom>
                  <a:avLst/>
                  <a:gdLst/>
                  <a:ahLst/>
                  <a:rect l="l" t="t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377" name="Picture 1093" descr="access_point_stylized_gray_small"/>
              <p:cNvPicPr/>
              <p:nvPr/>
            </p:nvPicPr>
            <p:blipFill>
              <a:blip r:embed="rId5"/>
              <a:stretch/>
            </p:blipFill>
            <p:spPr>
              <a:xfrm>
                <a:off x="7062840" y="3594960"/>
                <a:ext cx="372600" cy="328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78" name="Line 1094"/>
            <p:cNvSpPr/>
            <p:nvPr/>
          </p:nvSpPr>
          <p:spPr>
            <a:xfrm>
              <a:off x="9374040" y="5537160"/>
              <a:ext cx="85680" cy="2880"/>
            </a:xfrm>
            <a:prstGeom prst="line">
              <a:avLst/>
            </a:prstGeom>
            <a:ln w="12700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9" name="Group 1095"/>
            <p:cNvGrpSpPr/>
            <p:nvPr/>
          </p:nvGrpSpPr>
          <p:grpSpPr>
            <a:xfrm>
              <a:off x="7200000" y="4589640"/>
              <a:ext cx="413640" cy="372240"/>
              <a:chOff x="7200000" y="4589640"/>
              <a:chExt cx="413640" cy="372240"/>
            </a:xfrm>
          </p:grpSpPr>
          <p:pic>
            <p:nvPicPr>
              <p:cNvPr id="380" name="Picture 1096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 flipH="1">
                <a:off x="7200000" y="4589640"/>
                <a:ext cx="413640" cy="372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81" name="Freeform 1097"/>
              <p:cNvSpPr/>
              <p:nvPr/>
            </p:nvSpPr>
            <p:spPr>
              <a:xfrm flipH="1">
                <a:off x="7375320" y="4625280"/>
                <a:ext cx="194760" cy="1702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2" name="Group 1098"/>
            <p:cNvGrpSpPr/>
            <p:nvPr/>
          </p:nvGrpSpPr>
          <p:grpSpPr>
            <a:xfrm>
              <a:off x="6882480" y="5010120"/>
              <a:ext cx="482040" cy="405720"/>
              <a:chOff x="6882480" y="5010120"/>
              <a:chExt cx="482040" cy="405720"/>
            </a:xfrm>
          </p:grpSpPr>
          <p:pic>
            <p:nvPicPr>
              <p:cNvPr id="383" name="Picture 1099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 flipH="1">
                <a:off x="6882480" y="5010120"/>
                <a:ext cx="482040" cy="405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84" name="Freeform 1100"/>
              <p:cNvSpPr/>
              <p:nvPr/>
            </p:nvSpPr>
            <p:spPr>
              <a:xfrm flipH="1">
                <a:off x="7086960" y="5049000"/>
                <a:ext cx="226800" cy="1854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5" name="Group 1101"/>
            <p:cNvGrpSpPr/>
            <p:nvPr/>
          </p:nvGrpSpPr>
          <p:grpSpPr>
            <a:xfrm>
              <a:off x="7360560" y="5311800"/>
              <a:ext cx="426240" cy="348480"/>
              <a:chOff x="7360560" y="5311800"/>
              <a:chExt cx="426240" cy="348480"/>
            </a:xfrm>
          </p:grpSpPr>
          <p:pic>
            <p:nvPicPr>
              <p:cNvPr id="386" name="Picture 1102" descr="desktop_computer_stylized_medium"/>
              <p:cNvPicPr/>
              <p:nvPr/>
            </p:nvPicPr>
            <p:blipFill>
              <a:blip r:embed="rId8"/>
              <a:stretch/>
            </p:blipFill>
            <p:spPr>
              <a:xfrm flipH="1">
                <a:off x="7360560" y="5311800"/>
                <a:ext cx="426240" cy="348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87" name="Freeform 1103"/>
              <p:cNvSpPr/>
              <p:nvPr/>
            </p:nvSpPr>
            <p:spPr>
              <a:xfrm flipH="1">
                <a:off x="7540920" y="5345280"/>
                <a:ext cx="200520" cy="1594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8" name="Group 1104"/>
            <p:cNvGrpSpPr/>
            <p:nvPr/>
          </p:nvGrpSpPr>
          <p:grpSpPr>
            <a:xfrm>
              <a:off x="7974000" y="5294160"/>
              <a:ext cx="426240" cy="350280"/>
              <a:chOff x="7974000" y="5294160"/>
              <a:chExt cx="426240" cy="350280"/>
            </a:xfrm>
          </p:grpSpPr>
          <p:pic>
            <p:nvPicPr>
              <p:cNvPr id="389" name="Picture 1105" descr="desktop_computer_stylized_medium"/>
              <p:cNvPicPr/>
              <p:nvPr/>
            </p:nvPicPr>
            <p:blipFill>
              <a:blip r:embed="rId9"/>
              <a:stretch/>
            </p:blipFill>
            <p:spPr>
              <a:xfrm>
                <a:off x="7974000" y="5294160"/>
                <a:ext cx="426240" cy="350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90" name="Freeform 1106"/>
              <p:cNvSpPr/>
              <p:nvPr/>
            </p:nvSpPr>
            <p:spPr>
              <a:xfrm>
                <a:off x="8017560" y="5328000"/>
                <a:ext cx="200520" cy="1602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91" name="Picture 1107" descr="car_icon_small"/>
            <p:cNvPicPr/>
            <p:nvPr/>
          </p:nvPicPr>
          <p:blipFill>
            <a:blip r:embed="rId10"/>
            <a:stretch/>
          </p:blipFill>
          <p:spPr>
            <a:xfrm>
              <a:off x="7765920" y="1776240"/>
              <a:ext cx="848520" cy="167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92" name="Group 1108"/>
            <p:cNvGrpSpPr/>
            <p:nvPr/>
          </p:nvGrpSpPr>
          <p:grpSpPr>
            <a:xfrm>
              <a:off x="7037280" y="1601640"/>
              <a:ext cx="415080" cy="385200"/>
              <a:chOff x="7037280" y="1601640"/>
              <a:chExt cx="415080" cy="385200"/>
            </a:xfrm>
          </p:grpSpPr>
          <p:pic>
            <p:nvPicPr>
              <p:cNvPr id="393" name="Picture 1109" descr="iphone_stylized_small"/>
              <p:cNvPicPr/>
              <p:nvPr/>
            </p:nvPicPr>
            <p:blipFill>
              <a:blip r:embed="rId11"/>
              <a:stretch/>
            </p:blipFill>
            <p:spPr>
              <a:xfrm>
                <a:off x="7196760" y="1659240"/>
                <a:ext cx="136080" cy="327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4" name="Picture 1110" descr="antenna_radiation_stylized"/>
              <p:cNvPicPr/>
              <p:nvPr/>
            </p:nvPicPr>
            <p:blipFill>
              <a:blip r:embed="rId12"/>
              <a:stretch/>
            </p:blipFill>
            <p:spPr>
              <a:xfrm>
                <a:off x="7037280" y="1601640"/>
                <a:ext cx="415080" cy="88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95" name="Group 1111"/>
            <p:cNvGrpSpPr/>
            <p:nvPr/>
          </p:nvGrpSpPr>
          <p:grpSpPr>
            <a:xfrm>
              <a:off x="9664560" y="5057640"/>
              <a:ext cx="226440" cy="480600"/>
              <a:chOff x="9664560" y="5057640"/>
              <a:chExt cx="226440" cy="480600"/>
            </a:xfrm>
          </p:grpSpPr>
          <p:sp>
            <p:nvSpPr>
              <p:cNvPr id="396" name="Freeform 1112"/>
              <p:cNvSpPr/>
              <p:nvPr/>
            </p:nvSpPr>
            <p:spPr>
              <a:xfrm>
                <a:off x="9844560" y="5058720"/>
                <a:ext cx="44280" cy="45828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Rectangle 1113"/>
              <p:cNvSpPr/>
              <p:nvPr/>
            </p:nvSpPr>
            <p:spPr>
              <a:xfrm>
                <a:off x="9675720" y="5057640"/>
                <a:ext cx="165960" cy="45792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Freeform 1114"/>
              <p:cNvSpPr/>
              <p:nvPr/>
            </p:nvSpPr>
            <p:spPr>
              <a:xfrm>
                <a:off x="9852840" y="5086080"/>
                <a:ext cx="26280" cy="4237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Freeform 1115"/>
              <p:cNvSpPr/>
              <p:nvPr/>
            </p:nvSpPr>
            <p:spPr>
              <a:xfrm>
                <a:off x="9847080" y="5301000"/>
                <a:ext cx="41040" cy="370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Rectangle 1116"/>
              <p:cNvSpPr/>
              <p:nvPr/>
            </p:nvSpPr>
            <p:spPr>
              <a:xfrm>
                <a:off x="9675720" y="511020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01" name="Group 1117"/>
              <p:cNvGrpSpPr/>
              <p:nvPr/>
            </p:nvGrpSpPr>
            <p:grpSpPr>
              <a:xfrm>
                <a:off x="9761760" y="5105160"/>
                <a:ext cx="91440" cy="29520"/>
                <a:chOff x="9761760" y="5105160"/>
                <a:chExt cx="91440" cy="29520"/>
              </a:xfrm>
            </p:grpSpPr>
            <p:sp>
              <p:nvSpPr>
                <p:cNvPr id="402" name="AutoShape 1118"/>
                <p:cNvSpPr/>
                <p:nvPr/>
              </p:nvSpPr>
              <p:spPr>
                <a:xfrm>
                  <a:off x="9761760" y="5105160"/>
                  <a:ext cx="91440" cy="29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3" name="AutoShape 1119"/>
                <p:cNvSpPr/>
                <p:nvPr/>
              </p:nvSpPr>
              <p:spPr>
                <a:xfrm>
                  <a:off x="9763200" y="5108400"/>
                  <a:ext cx="88200" cy="23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04" name="Rectangle 1120"/>
              <p:cNvSpPr/>
              <p:nvPr/>
            </p:nvSpPr>
            <p:spPr>
              <a:xfrm>
                <a:off x="9677520" y="517680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05" name="Group 1121"/>
              <p:cNvGrpSpPr/>
              <p:nvPr/>
            </p:nvGrpSpPr>
            <p:grpSpPr>
              <a:xfrm>
                <a:off x="9761400" y="5170320"/>
                <a:ext cx="91440" cy="26280"/>
                <a:chOff x="9761400" y="5170320"/>
                <a:chExt cx="91440" cy="26280"/>
              </a:xfrm>
            </p:grpSpPr>
            <p:sp>
              <p:nvSpPr>
                <p:cNvPr id="406" name="AutoShape 1122"/>
                <p:cNvSpPr/>
                <p:nvPr/>
              </p:nvSpPr>
              <p:spPr>
                <a:xfrm>
                  <a:off x="9761400" y="5170320"/>
                  <a:ext cx="9144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7" name="AutoShape 1123"/>
                <p:cNvSpPr/>
                <p:nvPr/>
              </p:nvSpPr>
              <p:spPr>
                <a:xfrm>
                  <a:off x="9763200" y="5173560"/>
                  <a:ext cx="88200" cy="201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08" name="Rectangle 1124"/>
              <p:cNvSpPr/>
              <p:nvPr/>
            </p:nvSpPr>
            <p:spPr>
              <a:xfrm>
                <a:off x="9677520" y="524340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Rectangle 1125"/>
              <p:cNvSpPr/>
              <p:nvPr/>
            </p:nvSpPr>
            <p:spPr>
              <a:xfrm>
                <a:off x="9678960" y="530388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10" name="Group 1126"/>
              <p:cNvGrpSpPr/>
              <p:nvPr/>
            </p:nvGrpSpPr>
            <p:grpSpPr>
              <a:xfrm>
                <a:off x="9759960" y="5302080"/>
                <a:ext cx="91440" cy="26280"/>
                <a:chOff x="9759960" y="5302080"/>
                <a:chExt cx="91440" cy="26280"/>
              </a:xfrm>
            </p:grpSpPr>
            <p:sp>
              <p:nvSpPr>
                <p:cNvPr id="411" name="AutoShape 1127"/>
                <p:cNvSpPr/>
                <p:nvPr/>
              </p:nvSpPr>
              <p:spPr>
                <a:xfrm>
                  <a:off x="9759960" y="5302080"/>
                  <a:ext cx="9144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2" name="AutoShape 1128"/>
                <p:cNvSpPr/>
                <p:nvPr/>
              </p:nvSpPr>
              <p:spPr>
                <a:xfrm>
                  <a:off x="9761400" y="5302080"/>
                  <a:ext cx="88200" cy="23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13" name="Freeform 1129"/>
              <p:cNvSpPr/>
              <p:nvPr/>
            </p:nvSpPr>
            <p:spPr>
              <a:xfrm>
                <a:off x="9847440" y="5243400"/>
                <a:ext cx="41040" cy="370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14" name="Group 1130"/>
              <p:cNvGrpSpPr/>
              <p:nvPr/>
            </p:nvGrpSpPr>
            <p:grpSpPr>
              <a:xfrm>
                <a:off x="9759960" y="5238720"/>
                <a:ext cx="92880" cy="26280"/>
                <a:chOff x="9759960" y="5238720"/>
                <a:chExt cx="92880" cy="26280"/>
              </a:xfrm>
            </p:grpSpPr>
            <p:sp>
              <p:nvSpPr>
                <p:cNvPr id="415" name="AutoShape 1131"/>
                <p:cNvSpPr/>
                <p:nvPr/>
              </p:nvSpPr>
              <p:spPr>
                <a:xfrm>
                  <a:off x="9759960" y="5238720"/>
                  <a:ext cx="9288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6" name="AutoShape 1132"/>
                <p:cNvSpPr/>
                <p:nvPr/>
              </p:nvSpPr>
              <p:spPr>
                <a:xfrm>
                  <a:off x="9761400" y="5241960"/>
                  <a:ext cx="91440" cy="198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17" name="Rectangle 1133"/>
              <p:cNvSpPr/>
              <p:nvPr/>
            </p:nvSpPr>
            <p:spPr>
              <a:xfrm>
                <a:off x="9840960" y="5057640"/>
                <a:ext cx="10440" cy="457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Freeform 1134"/>
              <p:cNvSpPr/>
              <p:nvPr/>
            </p:nvSpPr>
            <p:spPr>
              <a:xfrm>
                <a:off x="9851400" y="5173920"/>
                <a:ext cx="37080" cy="4212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Freeform 1135"/>
              <p:cNvSpPr/>
              <p:nvPr/>
            </p:nvSpPr>
            <p:spPr>
              <a:xfrm>
                <a:off x="9851760" y="5108040"/>
                <a:ext cx="38160" cy="475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Oval 1136"/>
              <p:cNvSpPr/>
              <p:nvPr/>
            </p:nvSpPr>
            <p:spPr>
              <a:xfrm>
                <a:off x="9883800" y="5495760"/>
                <a:ext cx="7200" cy="1836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Freeform 1137"/>
              <p:cNvSpPr/>
              <p:nvPr/>
            </p:nvSpPr>
            <p:spPr>
              <a:xfrm>
                <a:off x="9849960" y="5496480"/>
                <a:ext cx="38160" cy="39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AutoShape 1138"/>
              <p:cNvSpPr/>
              <p:nvPr/>
            </p:nvSpPr>
            <p:spPr>
              <a:xfrm>
                <a:off x="9664560" y="5508720"/>
                <a:ext cx="189720" cy="295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AutoShape 1139"/>
              <p:cNvSpPr/>
              <p:nvPr/>
            </p:nvSpPr>
            <p:spPr>
              <a:xfrm>
                <a:off x="9675720" y="5516640"/>
                <a:ext cx="169200" cy="1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Oval 1140"/>
              <p:cNvSpPr/>
              <p:nvPr/>
            </p:nvSpPr>
            <p:spPr>
              <a:xfrm>
                <a:off x="9691560" y="5449680"/>
                <a:ext cx="24480" cy="277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Oval 1141"/>
              <p:cNvSpPr/>
              <p:nvPr/>
            </p:nvSpPr>
            <p:spPr>
              <a:xfrm>
                <a:off x="9720360" y="5449680"/>
                <a:ext cx="24480" cy="2772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Oval 1142"/>
              <p:cNvSpPr/>
              <p:nvPr/>
            </p:nvSpPr>
            <p:spPr>
              <a:xfrm>
                <a:off x="9747360" y="5449680"/>
                <a:ext cx="24480" cy="277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Rectangle 1143"/>
              <p:cNvSpPr/>
              <p:nvPr/>
            </p:nvSpPr>
            <p:spPr>
              <a:xfrm>
                <a:off x="9812520" y="5340600"/>
                <a:ext cx="11880" cy="1515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8" name="Group 1144"/>
            <p:cNvGrpSpPr/>
            <p:nvPr/>
          </p:nvGrpSpPr>
          <p:grpSpPr>
            <a:xfrm>
              <a:off x="9348840" y="5359320"/>
              <a:ext cx="226080" cy="480600"/>
              <a:chOff x="9348840" y="5359320"/>
              <a:chExt cx="226080" cy="480600"/>
            </a:xfrm>
          </p:grpSpPr>
          <p:sp>
            <p:nvSpPr>
              <p:cNvPr id="429" name="Freeform 1145"/>
              <p:cNvSpPr/>
              <p:nvPr/>
            </p:nvSpPr>
            <p:spPr>
              <a:xfrm>
                <a:off x="9528480" y="5360040"/>
                <a:ext cx="44280" cy="45828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Rectangle 1146"/>
              <p:cNvSpPr/>
              <p:nvPr/>
            </p:nvSpPr>
            <p:spPr>
              <a:xfrm>
                <a:off x="9360000" y="5359320"/>
                <a:ext cx="165960" cy="45792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Freeform 1147"/>
              <p:cNvSpPr/>
              <p:nvPr/>
            </p:nvSpPr>
            <p:spPr>
              <a:xfrm>
                <a:off x="9536760" y="5387760"/>
                <a:ext cx="26280" cy="4237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Freeform 1148"/>
              <p:cNvSpPr/>
              <p:nvPr/>
            </p:nvSpPr>
            <p:spPr>
              <a:xfrm>
                <a:off x="9531000" y="5602680"/>
                <a:ext cx="41040" cy="370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Rectangle 1149"/>
              <p:cNvSpPr/>
              <p:nvPr/>
            </p:nvSpPr>
            <p:spPr>
              <a:xfrm>
                <a:off x="9360000" y="541188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34" name="Group 1150"/>
              <p:cNvGrpSpPr/>
              <p:nvPr/>
            </p:nvGrpSpPr>
            <p:grpSpPr>
              <a:xfrm>
                <a:off x="9445680" y="5406840"/>
                <a:ext cx="91440" cy="29520"/>
                <a:chOff x="9445680" y="5406840"/>
                <a:chExt cx="91440" cy="29520"/>
              </a:xfrm>
            </p:grpSpPr>
            <p:sp>
              <p:nvSpPr>
                <p:cNvPr id="435" name="AutoShape 1151"/>
                <p:cNvSpPr/>
                <p:nvPr/>
              </p:nvSpPr>
              <p:spPr>
                <a:xfrm>
                  <a:off x="9445680" y="5406840"/>
                  <a:ext cx="91440" cy="29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6" name="AutoShape 1152"/>
                <p:cNvSpPr/>
                <p:nvPr/>
              </p:nvSpPr>
              <p:spPr>
                <a:xfrm>
                  <a:off x="9447120" y="5410080"/>
                  <a:ext cx="88200" cy="23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37" name="Rectangle 1153"/>
              <p:cNvSpPr/>
              <p:nvPr/>
            </p:nvSpPr>
            <p:spPr>
              <a:xfrm>
                <a:off x="9361440" y="547848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38" name="Group 1154"/>
              <p:cNvGrpSpPr/>
              <p:nvPr/>
            </p:nvGrpSpPr>
            <p:grpSpPr>
              <a:xfrm>
                <a:off x="9445680" y="5472000"/>
                <a:ext cx="91440" cy="26280"/>
                <a:chOff x="9445680" y="5472000"/>
                <a:chExt cx="91440" cy="26280"/>
              </a:xfrm>
            </p:grpSpPr>
            <p:sp>
              <p:nvSpPr>
                <p:cNvPr id="439" name="AutoShape 1155"/>
                <p:cNvSpPr/>
                <p:nvPr/>
              </p:nvSpPr>
              <p:spPr>
                <a:xfrm>
                  <a:off x="9445680" y="5472000"/>
                  <a:ext cx="9144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0" name="AutoShape 1156"/>
                <p:cNvSpPr/>
                <p:nvPr/>
              </p:nvSpPr>
              <p:spPr>
                <a:xfrm>
                  <a:off x="9447120" y="5475240"/>
                  <a:ext cx="88200" cy="201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1" name="Rectangle 1157"/>
              <p:cNvSpPr/>
              <p:nvPr/>
            </p:nvSpPr>
            <p:spPr>
              <a:xfrm>
                <a:off x="9361440" y="554508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Rectangle 1158"/>
              <p:cNvSpPr/>
              <p:nvPr/>
            </p:nvSpPr>
            <p:spPr>
              <a:xfrm>
                <a:off x="9363240" y="560556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43" name="Group 1159"/>
              <p:cNvGrpSpPr/>
              <p:nvPr/>
            </p:nvGrpSpPr>
            <p:grpSpPr>
              <a:xfrm>
                <a:off x="9444240" y="5603760"/>
                <a:ext cx="91440" cy="26280"/>
                <a:chOff x="9444240" y="5603760"/>
                <a:chExt cx="91440" cy="26280"/>
              </a:xfrm>
            </p:grpSpPr>
            <p:sp>
              <p:nvSpPr>
                <p:cNvPr id="444" name="AutoShape 1160"/>
                <p:cNvSpPr/>
                <p:nvPr/>
              </p:nvSpPr>
              <p:spPr>
                <a:xfrm>
                  <a:off x="9444240" y="5603760"/>
                  <a:ext cx="9144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5" name="AutoShape 1161"/>
                <p:cNvSpPr/>
                <p:nvPr/>
              </p:nvSpPr>
              <p:spPr>
                <a:xfrm>
                  <a:off x="9445680" y="5603760"/>
                  <a:ext cx="88200" cy="23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46" name="Freeform 1162"/>
              <p:cNvSpPr/>
              <p:nvPr/>
            </p:nvSpPr>
            <p:spPr>
              <a:xfrm>
                <a:off x="9531720" y="5545080"/>
                <a:ext cx="41040" cy="370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47" name="Group 1163"/>
              <p:cNvGrpSpPr/>
              <p:nvPr/>
            </p:nvGrpSpPr>
            <p:grpSpPr>
              <a:xfrm>
                <a:off x="9444240" y="5540400"/>
                <a:ext cx="92880" cy="26280"/>
                <a:chOff x="9444240" y="5540400"/>
                <a:chExt cx="92880" cy="26280"/>
              </a:xfrm>
            </p:grpSpPr>
            <p:sp>
              <p:nvSpPr>
                <p:cNvPr id="448" name="AutoShape 1164"/>
                <p:cNvSpPr/>
                <p:nvPr/>
              </p:nvSpPr>
              <p:spPr>
                <a:xfrm>
                  <a:off x="9444240" y="5540400"/>
                  <a:ext cx="9288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9" name="AutoShape 1165"/>
                <p:cNvSpPr/>
                <p:nvPr/>
              </p:nvSpPr>
              <p:spPr>
                <a:xfrm>
                  <a:off x="9445680" y="5543640"/>
                  <a:ext cx="91440" cy="198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0" name="Rectangle 1166"/>
              <p:cNvSpPr/>
              <p:nvPr/>
            </p:nvSpPr>
            <p:spPr>
              <a:xfrm>
                <a:off x="9524880" y="5359320"/>
                <a:ext cx="10440" cy="457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Freeform 1167"/>
              <p:cNvSpPr/>
              <p:nvPr/>
            </p:nvSpPr>
            <p:spPr>
              <a:xfrm>
                <a:off x="9535320" y="5475600"/>
                <a:ext cx="37080" cy="4212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Freeform 1168"/>
              <p:cNvSpPr/>
              <p:nvPr/>
            </p:nvSpPr>
            <p:spPr>
              <a:xfrm>
                <a:off x="9536040" y="5409720"/>
                <a:ext cx="38160" cy="475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Oval 1169"/>
              <p:cNvSpPr/>
              <p:nvPr/>
            </p:nvSpPr>
            <p:spPr>
              <a:xfrm>
                <a:off x="9567720" y="5797440"/>
                <a:ext cx="7200" cy="1836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Freeform 1170"/>
              <p:cNvSpPr/>
              <p:nvPr/>
            </p:nvSpPr>
            <p:spPr>
              <a:xfrm>
                <a:off x="9533880" y="5798160"/>
                <a:ext cx="38160" cy="39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AutoShape 1171"/>
              <p:cNvSpPr/>
              <p:nvPr/>
            </p:nvSpPr>
            <p:spPr>
              <a:xfrm>
                <a:off x="9348840" y="5810400"/>
                <a:ext cx="189720" cy="295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AutoShape 1172"/>
              <p:cNvSpPr/>
              <p:nvPr/>
            </p:nvSpPr>
            <p:spPr>
              <a:xfrm>
                <a:off x="9360000" y="5817960"/>
                <a:ext cx="169200" cy="1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Oval 1173"/>
              <p:cNvSpPr/>
              <p:nvPr/>
            </p:nvSpPr>
            <p:spPr>
              <a:xfrm>
                <a:off x="9375840" y="5751360"/>
                <a:ext cx="24480" cy="277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Oval 1174"/>
              <p:cNvSpPr/>
              <p:nvPr/>
            </p:nvSpPr>
            <p:spPr>
              <a:xfrm>
                <a:off x="9404280" y="5751360"/>
                <a:ext cx="24480" cy="2772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Oval 1175"/>
              <p:cNvSpPr/>
              <p:nvPr/>
            </p:nvSpPr>
            <p:spPr>
              <a:xfrm>
                <a:off x="9431280" y="5751360"/>
                <a:ext cx="24480" cy="277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Rectangle 1176"/>
              <p:cNvSpPr/>
              <p:nvPr/>
            </p:nvSpPr>
            <p:spPr>
              <a:xfrm>
                <a:off x="9496440" y="5641920"/>
                <a:ext cx="11880" cy="1515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1" name="Group 1177"/>
            <p:cNvGrpSpPr/>
            <p:nvPr/>
          </p:nvGrpSpPr>
          <p:grpSpPr>
            <a:xfrm>
              <a:off x="6726240" y="2098800"/>
              <a:ext cx="534240" cy="413280"/>
              <a:chOff x="6726240" y="2098800"/>
              <a:chExt cx="534240" cy="413280"/>
            </a:xfrm>
          </p:grpSpPr>
          <p:pic>
            <p:nvPicPr>
              <p:cNvPr id="462" name="Picture 1178" descr="antenna_stylized"/>
              <p:cNvPicPr/>
              <p:nvPr/>
            </p:nvPicPr>
            <p:blipFill>
              <a:blip r:embed="rId13"/>
              <a:stretch/>
            </p:blipFill>
            <p:spPr>
              <a:xfrm>
                <a:off x="6726240" y="2098800"/>
                <a:ext cx="529920" cy="22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63" name="Picture 1179" descr="laptop_keyboard"/>
              <p:cNvPicPr/>
              <p:nvPr/>
            </p:nvPicPr>
            <p:blipFill>
              <a:blip r:embed="rId14"/>
              <a:stretch/>
            </p:blipFill>
            <p:spPr>
              <a:xfrm flipH="1" rot="109200">
                <a:off x="6752520" y="2346480"/>
                <a:ext cx="436680" cy="158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64" name="Freeform 1180"/>
              <p:cNvSpPr/>
              <p:nvPr/>
            </p:nvSpPr>
            <p:spPr>
              <a:xfrm>
                <a:off x="6896880" y="2192400"/>
                <a:ext cx="351360" cy="20736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65" name="Picture 1181" descr="screen"/>
              <p:cNvPicPr/>
              <p:nvPr/>
            </p:nvPicPr>
            <p:blipFill>
              <a:blip r:embed="rId15"/>
              <a:stretch/>
            </p:blipFill>
            <p:spPr>
              <a:xfrm>
                <a:off x="6914160" y="2197800"/>
                <a:ext cx="31896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66" name="Freeform 1182"/>
              <p:cNvSpPr/>
              <p:nvPr/>
            </p:nvSpPr>
            <p:spPr>
              <a:xfrm>
                <a:off x="6960960" y="2186280"/>
                <a:ext cx="297360" cy="3816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Freeform 1183"/>
              <p:cNvSpPr/>
              <p:nvPr/>
            </p:nvSpPr>
            <p:spPr>
              <a:xfrm>
                <a:off x="6893640" y="2185920"/>
                <a:ext cx="82080" cy="16056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Freeform 1184"/>
              <p:cNvSpPr/>
              <p:nvPr/>
            </p:nvSpPr>
            <p:spPr>
              <a:xfrm>
                <a:off x="7167600" y="2214720"/>
                <a:ext cx="88560" cy="18540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Freeform 1185"/>
              <p:cNvSpPr/>
              <p:nvPr/>
            </p:nvSpPr>
            <p:spPr>
              <a:xfrm>
                <a:off x="6892920" y="2338920"/>
                <a:ext cx="326520" cy="6228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Freeform 1186"/>
              <p:cNvSpPr/>
              <p:nvPr/>
            </p:nvSpPr>
            <p:spPr>
              <a:xfrm>
                <a:off x="7177680" y="2216160"/>
                <a:ext cx="82800" cy="18612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Freeform 1187"/>
              <p:cNvSpPr/>
              <p:nvPr/>
            </p:nvSpPr>
            <p:spPr>
              <a:xfrm>
                <a:off x="6893280" y="2347200"/>
                <a:ext cx="290160" cy="6120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72" name="Group 1188"/>
              <p:cNvGrpSpPr/>
              <p:nvPr/>
            </p:nvGrpSpPr>
            <p:grpSpPr>
              <a:xfrm>
                <a:off x="6888240" y="2413440"/>
                <a:ext cx="97920" cy="36000"/>
                <a:chOff x="6888240" y="2413440"/>
                <a:chExt cx="97920" cy="36000"/>
              </a:xfrm>
            </p:grpSpPr>
            <p:sp>
              <p:nvSpPr>
                <p:cNvPr id="473" name="Freeform 1189"/>
                <p:cNvSpPr/>
                <p:nvPr/>
              </p:nvSpPr>
              <p:spPr>
                <a:xfrm>
                  <a:off x="6888240" y="2413440"/>
                  <a:ext cx="97920" cy="3600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4" name="Freeform 1190"/>
                <p:cNvSpPr/>
                <p:nvPr/>
              </p:nvSpPr>
              <p:spPr>
                <a:xfrm>
                  <a:off x="6890040" y="2414520"/>
                  <a:ext cx="94680" cy="3420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5" name="Freeform 1191"/>
                <p:cNvSpPr/>
                <p:nvPr/>
              </p:nvSpPr>
              <p:spPr>
                <a:xfrm>
                  <a:off x="6897240" y="2428200"/>
                  <a:ext cx="33120" cy="1044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6" name="Freeform 1192"/>
                <p:cNvSpPr/>
                <p:nvPr/>
              </p:nvSpPr>
              <p:spPr>
                <a:xfrm>
                  <a:off x="6896160" y="2433240"/>
                  <a:ext cx="2484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7" name="Freeform 1193"/>
                <p:cNvSpPr/>
                <p:nvPr/>
              </p:nvSpPr>
              <p:spPr>
                <a:xfrm>
                  <a:off x="6924960" y="2435400"/>
                  <a:ext cx="3312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8" name="Freeform 1194"/>
                <p:cNvSpPr/>
                <p:nvPr/>
              </p:nvSpPr>
              <p:spPr>
                <a:xfrm>
                  <a:off x="6923880" y="2440800"/>
                  <a:ext cx="2484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9" name="Freeform 1195"/>
              <p:cNvSpPr/>
              <p:nvPr/>
            </p:nvSpPr>
            <p:spPr>
              <a:xfrm>
                <a:off x="7057440" y="2419200"/>
                <a:ext cx="118800" cy="8028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Freeform 1196"/>
              <p:cNvSpPr/>
              <p:nvPr/>
            </p:nvSpPr>
            <p:spPr>
              <a:xfrm>
                <a:off x="6752160" y="2425680"/>
                <a:ext cx="30528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Freeform 1197"/>
              <p:cNvSpPr/>
              <p:nvPr/>
            </p:nvSpPr>
            <p:spPr>
              <a:xfrm>
                <a:off x="6752160" y="2412000"/>
                <a:ext cx="2520" cy="1440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Freeform 1198"/>
              <p:cNvSpPr/>
              <p:nvPr/>
            </p:nvSpPr>
            <p:spPr>
              <a:xfrm>
                <a:off x="6752520" y="2351160"/>
                <a:ext cx="141480" cy="6120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Freeform 1199"/>
              <p:cNvSpPr/>
              <p:nvPr/>
            </p:nvSpPr>
            <p:spPr>
              <a:xfrm>
                <a:off x="6762240" y="2415240"/>
                <a:ext cx="289440" cy="7020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Freeform 1200"/>
              <p:cNvSpPr/>
              <p:nvPr/>
            </p:nvSpPr>
            <p:spPr>
              <a:xfrm flipV="1">
                <a:off x="7052040" y="2409480"/>
                <a:ext cx="117720" cy="727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5" name="Group 1201"/>
            <p:cNvGrpSpPr/>
            <p:nvPr/>
          </p:nvGrpSpPr>
          <p:grpSpPr>
            <a:xfrm>
              <a:off x="8296200" y="5541840"/>
              <a:ext cx="474120" cy="413280"/>
              <a:chOff x="8296200" y="5541840"/>
              <a:chExt cx="474120" cy="413280"/>
            </a:xfrm>
          </p:grpSpPr>
          <p:pic>
            <p:nvPicPr>
              <p:cNvPr id="486" name="Picture 1202" descr="antenna_stylized"/>
              <p:cNvPicPr/>
              <p:nvPr/>
            </p:nvPicPr>
            <p:blipFill>
              <a:blip r:embed="rId16"/>
              <a:stretch/>
            </p:blipFill>
            <p:spPr>
              <a:xfrm>
                <a:off x="8296200" y="5541840"/>
                <a:ext cx="470160" cy="22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87" name="Picture 1203" descr="laptop_keyboard"/>
              <p:cNvPicPr/>
              <p:nvPr/>
            </p:nvPicPr>
            <p:blipFill>
              <a:blip r:embed="rId17"/>
              <a:stretch/>
            </p:blipFill>
            <p:spPr>
              <a:xfrm flipH="1" rot="109200">
                <a:off x="8319600" y="5789880"/>
                <a:ext cx="387360" cy="158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88" name="Freeform 1204"/>
              <p:cNvSpPr/>
              <p:nvPr/>
            </p:nvSpPr>
            <p:spPr>
              <a:xfrm>
                <a:off x="8447760" y="5635800"/>
                <a:ext cx="311400" cy="20736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89" name="Picture 1205" descr="screen"/>
              <p:cNvPicPr/>
              <p:nvPr/>
            </p:nvPicPr>
            <p:blipFill>
              <a:blip r:embed="rId18"/>
              <a:stretch/>
            </p:blipFill>
            <p:spPr>
              <a:xfrm>
                <a:off x="8462880" y="5640840"/>
                <a:ext cx="28296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90" name="Freeform 1206"/>
              <p:cNvSpPr/>
              <p:nvPr/>
            </p:nvSpPr>
            <p:spPr>
              <a:xfrm>
                <a:off x="8504640" y="5629680"/>
                <a:ext cx="263880" cy="3816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Freeform 1207"/>
              <p:cNvSpPr/>
              <p:nvPr/>
            </p:nvSpPr>
            <p:spPr>
              <a:xfrm>
                <a:off x="8444880" y="5629320"/>
                <a:ext cx="72720" cy="16056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Freeform 1208"/>
              <p:cNvSpPr/>
              <p:nvPr/>
            </p:nvSpPr>
            <p:spPr>
              <a:xfrm>
                <a:off x="8687880" y="5658120"/>
                <a:ext cx="78480" cy="18540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Freeform 1209"/>
              <p:cNvSpPr/>
              <p:nvPr/>
            </p:nvSpPr>
            <p:spPr>
              <a:xfrm>
                <a:off x="8444160" y="5782320"/>
                <a:ext cx="289440" cy="6228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Freeform 1210"/>
              <p:cNvSpPr/>
              <p:nvPr/>
            </p:nvSpPr>
            <p:spPr>
              <a:xfrm>
                <a:off x="8696880" y="5659560"/>
                <a:ext cx="73440" cy="18612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Freeform 1211"/>
              <p:cNvSpPr/>
              <p:nvPr/>
            </p:nvSpPr>
            <p:spPr>
              <a:xfrm>
                <a:off x="8444520" y="5790600"/>
                <a:ext cx="257400" cy="6120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96" name="Group 1212"/>
              <p:cNvGrpSpPr/>
              <p:nvPr/>
            </p:nvGrpSpPr>
            <p:grpSpPr>
              <a:xfrm>
                <a:off x="8440200" y="5856840"/>
                <a:ext cx="86760" cy="36000"/>
                <a:chOff x="8440200" y="5856840"/>
                <a:chExt cx="86760" cy="36000"/>
              </a:xfrm>
            </p:grpSpPr>
            <p:sp>
              <p:nvSpPr>
                <p:cNvPr id="497" name="Freeform 1213"/>
                <p:cNvSpPr/>
                <p:nvPr/>
              </p:nvSpPr>
              <p:spPr>
                <a:xfrm>
                  <a:off x="8440200" y="5856840"/>
                  <a:ext cx="86760" cy="3600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8" name="Freeform 1214"/>
                <p:cNvSpPr/>
                <p:nvPr/>
              </p:nvSpPr>
              <p:spPr>
                <a:xfrm>
                  <a:off x="8441640" y="5857560"/>
                  <a:ext cx="83880" cy="3420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9" name="Freeform 1215"/>
                <p:cNvSpPr/>
                <p:nvPr/>
              </p:nvSpPr>
              <p:spPr>
                <a:xfrm>
                  <a:off x="8448120" y="5871240"/>
                  <a:ext cx="29160" cy="1044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0" name="Freeform 1216"/>
                <p:cNvSpPr/>
                <p:nvPr/>
              </p:nvSpPr>
              <p:spPr>
                <a:xfrm>
                  <a:off x="8447040" y="5876640"/>
                  <a:ext cx="2196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1" name="Freeform 1217"/>
                <p:cNvSpPr/>
                <p:nvPr/>
              </p:nvSpPr>
              <p:spPr>
                <a:xfrm>
                  <a:off x="8472600" y="5878440"/>
                  <a:ext cx="2916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2" name="Freeform 1218"/>
                <p:cNvSpPr/>
                <p:nvPr/>
              </p:nvSpPr>
              <p:spPr>
                <a:xfrm>
                  <a:off x="8471520" y="5883840"/>
                  <a:ext cx="2196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03" name="Freeform 1219"/>
              <p:cNvSpPr/>
              <p:nvPr/>
            </p:nvSpPr>
            <p:spPr>
              <a:xfrm>
                <a:off x="8589960" y="5862240"/>
                <a:ext cx="105480" cy="8028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Freeform 1220"/>
              <p:cNvSpPr/>
              <p:nvPr/>
            </p:nvSpPr>
            <p:spPr>
              <a:xfrm>
                <a:off x="8319240" y="5868720"/>
                <a:ext cx="27072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Freeform 1221"/>
              <p:cNvSpPr/>
              <p:nvPr/>
            </p:nvSpPr>
            <p:spPr>
              <a:xfrm>
                <a:off x="8319600" y="5855400"/>
                <a:ext cx="2160" cy="1440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Freeform 1222"/>
              <p:cNvSpPr/>
              <p:nvPr/>
            </p:nvSpPr>
            <p:spPr>
              <a:xfrm>
                <a:off x="8319600" y="5794200"/>
                <a:ext cx="125280" cy="6120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Freeform 1223"/>
              <p:cNvSpPr/>
              <p:nvPr/>
            </p:nvSpPr>
            <p:spPr>
              <a:xfrm>
                <a:off x="8328240" y="5858640"/>
                <a:ext cx="256680" cy="7020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Freeform 1224"/>
              <p:cNvSpPr/>
              <p:nvPr/>
            </p:nvSpPr>
            <p:spPr>
              <a:xfrm flipV="1">
                <a:off x="8585280" y="5852880"/>
                <a:ext cx="104400" cy="727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9" name="Group 1225"/>
            <p:cNvGrpSpPr/>
            <p:nvPr/>
          </p:nvGrpSpPr>
          <p:grpSpPr>
            <a:xfrm>
              <a:off x="6985080" y="3097080"/>
              <a:ext cx="443880" cy="412920"/>
              <a:chOff x="6985080" y="3097080"/>
              <a:chExt cx="443880" cy="412920"/>
            </a:xfrm>
          </p:grpSpPr>
          <p:pic>
            <p:nvPicPr>
              <p:cNvPr id="510" name="Picture 1226" descr="antenna_stylized"/>
              <p:cNvPicPr/>
              <p:nvPr/>
            </p:nvPicPr>
            <p:blipFill>
              <a:blip r:embed="rId19"/>
              <a:stretch/>
            </p:blipFill>
            <p:spPr>
              <a:xfrm>
                <a:off x="6985080" y="3097080"/>
                <a:ext cx="440280" cy="22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11" name="Picture 1227" descr="laptop_keyboard"/>
              <p:cNvPicPr/>
              <p:nvPr/>
            </p:nvPicPr>
            <p:blipFill>
              <a:blip r:embed="rId20"/>
              <a:stretch/>
            </p:blipFill>
            <p:spPr>
              <a:xfrm flipH="1" rot="109200">
                <a:off x="7007040" y="3345120"/>
                <a:ext cx="362520" cy="158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12" name="Freeform 1228"/>
              <p:cNvSpPr/>
              <p:nvPr/>
            </p:nvSpPr>
            <p:spPr>
              <a:xfrm>
                <a:off x="7126920" y="3191040"/>
                <a:ext cx="291600" cy="20736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13" name="Picture 1229" descr="screen"/>
              <p:cNvPicPr/>
              <p:nvPr/>
            </p:nvPicPr>
            <p:blipFill>
              <a:blip r:embed="rId21"/>
              <a:stretch/>
            </p:blipFill>
            <p:spPr>
              <a:xfrm>
                <a:off x="7141320" y="3196080"/>
                <a:ext cx="26496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14" name="Freeform 1230"/>
              <p:cNvSpPr/>
              <p:nvPr/>
            </p:nvSpPr>
            <p:spPr>
              <a:xfrm>
                <a:off x="7179840" y="3184920"/>
                <a:ext cx="246960" cy="3816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Freeform 1231"/>
              <p:cNvSpPr/>
              <p:nvPr/>
            </p:nvSpPr>
            <p:spPr>
              <a:xfrm>
                <a:off x="7124040" y="3184560"/>
                <a:ext cx="68040" cy="16056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Freeform 1232"/>
              <p:cNvSpPr/>
              <p:nvPr/>
            </p:nvSpPr>
            <p:spPr>
              <a:xfrm>
                <a:off x="7351920" y="3213360"/>
                <a:ext cx="73440" cy="18540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Freeform 1233"/>
              <p:cNvSpPr/>
              <p:nvPr/>
            </p:nvSpPr>
            <p:spPr>
              <a:xfrm>
                <a:off x="7123320" y="3337560"/>
                <a:ext cx="271080" cy="6228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Freeform 1234"/>
              <p:cNvSpPr/>
              <p:nvPr/>
            </p:nvSpPr>
            <p:spPr>
              <a:xfrm>
                <a:off x="7360200" y="3214800"/>
                <a:ext cx="68760" cy="18612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Freeform 1235"/>
              <p:cNvSpPr/>
              <p:nvPr/>
            </p:nvSpPr>
            <p:spPr>
              <a:xfrm>
                <a:off x="7123680" y="3345840"/>
                <a:ext cx="241200" cy="6120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20" name="Group 1236"/>
              <p:cNvGrpSpPr/>
              <p:nvPr/>
            </p:nvGrpSpPr>
            <p:grpSpPr>
              <a:xfrm>
                <a:off x="7119720" y="3412080"/>
                <a:ext cx="81360" cy="36000"/>
                <a:chOff x="7119720" y="3412080"/>
                <a:chExt cx="81360" cy="36000"/>
              </a:xfrm>
            </p:grpSpPr>
            <p:sp>
              <p:nvSpPr>
                <p:cNvPr id="521" name="Freeform 1237"/>
                <p:cNvSpPr/>
                <p:nvPr/>
              </p:nvSpPr>
              <p:spPr>
                <a:xfrm>
                  <a:off x="7119720" y="3412080"/>
                  <a:ext cx="81360" cy="3600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2" name="Freeform 1238"/>
                <p:cNvSpPr/>
                <p:nvPr/>
              </p:nvSpPr>
              <p:spPr>
                <a:xfrm>
                  <a:off x="7121160" y="3412800"/>
                  <a:ext cx="78480" cy="3420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3" name="Freeform 1239"/>
                <p:cNvSpPr/>
                <p:nvPr/>
              </p:nvSpPr>
              <p:spPr>
                <a:xfrm>
                  <a:off x="7126920" y="3426480"/>
                  <a:ext cx="27360" cy="1044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4" name="Freeform 1240"/>
                <p:cNvSpPr/>
                <p:nvPr/>
              </p:nvSpPr>
              <p:spPr>
                <a:xfrm>
                  <a:off x="7126200" y="3431880"/>
                  <a:ext cx="2052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5" name="Freeform 1241"/>
                <p:cNvSpPr/>
                <p:nvPr/>
              </p:nvSpPr>
              <p:spPr>
                <a:xfrm>
                  <a:off x="7150320" y="3433680"/>
                  <a:ext cx="2736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6" name="Freeform 1242"/>
                <p:cNvSpPr/>
                <p:nvPr/>
              </p:nvSpPr>
              <p:spPr>
                <a:xfrm>
                  <a:off x="7149240" y="3439080"/>
                  <a:ext cx="2052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27" name="Freeform 1243"/>
              <p:cNvSpPr/>
              <p:nvPr/>
            </p:nvSpPr>
            <p:spPr>
              <a:xfrm>
                <a:off x="7260120" y="3417480"/>
                <a:ext cx="98640" cy="8028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Freeform 1244"/>
              <p:cNvSpPr/>
              <p:nvPr/>
            </p:nvSpPr>
            <p:spPr>
              <a:xfrm>
                <a:off x="7006680" y="3423960"/>
                <a:ext cx="25344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Freeform 1245"/>
              <p:cNvSpPr/>
              <p:nvPr/>
            </p:nvSpPr>
            <p:spPr>
              <a:xfrm>
                <a:off x="7006680" y="3410640"/>
                <a:ext cx="2160" cy="1440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Freeform 1246"/>
              <p:cNvSpPr/>
              <p:nvPr/>
            </p:nvSpPr>
            <p:spPr>
              <a:xfrm>
                <a:off x="7006680" y="3349800"/>
                <a:ext cx="117360" cy="6120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Freeform 1247"/>
              <p:cNvSpPr/>
              <p:nvPr/>
            </p:nvSpPr>
            <p:spPr>
              <a:xfrm>
                <a:off x="7014600" y="3413880"/>
                <a:ext cx="240480" cy="7020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Freeform 1248"/>
              <p:cNvSpPr/>
              <p:nvPr/>
            </p:nvSpPr>
            <p:spPr>
              <a:xfrm flipV="1">
                <a:off x="7255440" y="3408120"/>
                <a:ext cx="97560" cy="727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3" name="Group 1249"/>
            <p:cNvGrpSpPr/>
            <p:nvPr/>
          </p:nvGrpSpPr>
          <p:grpSpPr>
            <a:xfrm>
              <a:off x="7365240" y="3278160"/>
              <a:ext cx="413640" cy="372240"/>
              <a:chOff x="7365240" y="3278160"/>
              <a:chExt cx="413640" cy="372240"/>
            </a:xfrm>
          </p:grpSpPr>
          <p:pic>
            <p:nvPicPr>
              <p:cNvPr id="534" name="Picture 1250" descr="desktop_computer_stylized_medium"/>
              <p:cNvPicPr/>
              <p:nvPr/>
            </p:nvPicPr>
            <p:blipFill>
              <a:blip r:embed="rId22"/>
              <a:stretch/>
            </p:blipFill>
            <p:spPr>
              <a:xfrm flipH="1">
                <a:off x="7365240" y="3278160"/>
                <a:ext cx="413640" cy="372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35" name="Freeform 1251"/>
              <p:cNvSpPr/>
              <p:nvPr/>
            </p:nvSpPr>
            <p:spPr>
              <a:xfrm flipH="1">
                <a:off x="7540560" y="3313800"/>
                <a:ext cx="194760" cy="1702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6" name="Group 1252"/>
            <p:cNvGrpSpPr/>
            <p:nvPr/>
          </p:nvGrpSpPr>
          <p:grpSpPr>
            <a:xfrm>
              <a:off x="8731080" y="5478480"/>
              <a:ext cx="474120" cy="412920"/>
              <a:chOff x="8731080" y="5478480"/>
              <a:chExt cx="474120" cy="412920"/>
            </a:xfrm>
          </p:grpSpPr>
          <p:pic>
            <p:nvPicPr>
              <p:cNvPr id="537" name="Picture 1253" descr="antenna_stylized"/>
              <p:cNvPicPr/>
              <p:nvPr/>
            </p:nvPicPr>
            <p:blipFill>
              <a:blip r:embed="rId23"/>
              <a:stretch/>
            </p:blipFill>
            <p:spPr>
              <a:xfrm>
                <a:off x="8731080" y="5478480"/>
                <a:ext cx="470160" cy="22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38" name="Picture 1254" descr="laptop_keyboard"/>
              <p:cNvPicPr/>
              <p:nvPr/>
            </p:nvPicPr>
            <p:blipFill>
              <a:blip r:embed="rId24"/>
              <a:stretch/>
            </p:blipFill>
            <p:spPr>
              <a:xfrm flipH="1" rot="109200">
                <a:off x="8754480" y="5726160"/>
                <a:ext cx="387360" cy="158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39" name="Freeform 1255"/>
              <p:cNvSpPr/>
              <p:nvPr/>
            </p:nvSpPr>
            <p:spPr>
              <a:xfrm>
                <a:off x="8882640" y="5572080"/>
                <a:ext cx="311400" cy="20736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40" name="Picture 1256" descr="screen"/>
              <p:cNvPicPr/>
              <p:nvPr/>
            </p:nvPicPr>
            <p:blipFill>
              <a:blip r:embed="rId25"/>
              <a:stretch/>
            </p:blipFill>
            <p:spPr>
              <a:xfrm>
                <a:off x="8898120" y="5577480"/>
                <a:ext cx="28296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41" name="Freeform 1257"/>
              <p:cNvSpPr/>
              <p:nvPr/>
            </p:nvSpPr>
            <p:spPr>
              <a:xfrm>
                <a:off x="8939520" y="5565960"/>
                <a:ext cx="263880" cy="3816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Freeform 1258"/>
              <p:cNvSpPr/>
              <p:nvPr/>
            </p:nvSpPr>
            <p:spPr>
              <a:xfrm>
                <a:off x="8879760" y="5565600"/>
                <a:ext cx="72720" cy="16056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Freeform 1259"/>
              <p:cNvSpPr/>
              <p:nvPr/>
            </p:nvSpPr>
            <p:spPr>
              <a:xfrm>
                <a:off x="9123120" y="5594400"/>
                <a:ext cx="78480" cy="18540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Freeform 1260"/>
              <p:cNvSpPr/>
              <p:nvPr/>
            </p:nvSpPr>
            <p:spPr>
              <a:xfrm>
                <a:off x="8879040" y="5718600"/>
                <a:ext cx="289440" cy="6228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Freeform 1261"/>
              <p:cNvSpPr/>
              <p:nvPr/>
            </p:nvSpPr>
            <p:spPr>
              <a:xfrm>
                <a:off x="9131760" y="5596200"/>
                <a:ext cx="73440" cy="18612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Freeform 1262"/>
              <p:cNvSpPr/>
              <p:nvPr/>
            </p:nvSpPr>
            <p:spPr>
              <a:xfrm>
                <a:off x="8879400" y="5727240"/>
                <a:ext cx="257400" cy="6120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47" name="Group 1263"/>
              <p:cNvGrpSpPr/>
              <p:nvPr/>
            </p:nvGrpSpPr>
            <p:grpSpPr>
              <a:xfrm>
                <a:off x="8875080" y="5793480"/>
                <a:ext cx="86760" cy="36000"/>
                <a:chOff x="8875080" y="5793480"/>
                <a:chExt cx="86760" cy="36000"/>
              </a:xfrm>
            </p:grpSpPr>
            <p:sp>
              <p:nvSpPr>
                <p:cNvPr id="548" name="Freeform 1264"/>
                <p:cNvSpPr/>
                <p:nvPr/>
              </p:nvSpPr>
              <p:spPr>
                <a:xfrm>
                  <a:off x="8875080" y="5793480"/>
                  <a:ext cx="86760" cy="3600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9" name="Freeform 1265"/>
                <p:cNvSpPr/>
                <p:nvPr/>
              </p:nvSpPr>
              <p:spPr>
                <a:xfrm>
                  <a:off x="8876520" y="5794200"/>
                  <a:ext cx="83880" cy="3420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0" name="Freeform 1266"/>
                <p:cNvSpPr/>
                <p:nvPr/>
              </p:nvSpPr>
              <p:spPr>
                <a:xfrm>
                  <a:off x="8883000" y="5807880"/>
                  <a:ext cx="29160" cy="1044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1" name="Freeform 1267"/>
                <p:cNvSpPr/>
                <p:nvPr/>
              </p:nvSpPr>
              <p:spPr>
                <a:xfrm>
                  <a:off x="8881920" y="5812920"/>
                  <a:ext cx="2196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2" name="Freeform 1268"/>
                <p:cNvSpPr/>
                <p:nvPr/>
              </p:nvSpPr>
              <p:spPr>
                <a:xfrm>
                  <a:off x="8907480" y="5815080"/>
                  <a:ext cx="2916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3" name="Freeform 1269"/>
                <p:cNvSpPr/>
                <p:nvPr/>
              </p:nvSpPr>
              <p:spPr>
                <a:xfrm>
                  <a:off x="8906760" y="5820480"/>
                  <a:ext cx="2196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54" name="Freeform 1270"/>
              <p:cNvSpPr/>
              <p:nvPr/>
            </p:nvSpPr>
            <p:spPr>
              <a:xfrm>
                <a:off x="9024840" y="5798880"/>
                <a:ext cx="105480" cy="8028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Freeform 1271"/>
              <p:cNvSpPr/>
              <p:nvPr/>
            </p:nvSpPr>
            <p:spPr>
              <a:xfrm>
                <a:off x="8754120" y="5805360"/>
                <a:ext cx="27072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Freeform 1272"/>
              <p:cNvSpPr/>
              <p:nvPr/>
            </p:nvSpPr>
            <p:spPr>
              <a:xfrm>
                <a:off x="8754480" y="5791680"/>
                <a:ext cx="2160" cy="1440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Freeform 1273"/>
              <p:cNvSpPr/>
              <p:nvPr/>
            </p:nvSpPr>
            <p:spPr>
              <a:xfrm>
                <a:off x="8754480" y="5730840"/>
                <a:ext cx="125280" cy="6120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Freeform 1274"/>
              <p:cNvSpPr/>
              <p:nvPr/>
            </p:nvSpPr>
            <p:spPr>
              <a:xfrm>
                <a:off x="8763120" y="5794920"/>
                <a:ext cx="256680" cy="7020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Freeform 1275"/>
              <p:cNvSpPr/>
              <p:nvPr/>
            </p:nvSpPr>
            <p:spPr>
              <a:xfrm flipV="1">
                <a:off x="9020160" y="5789160"/>
                <a:ext cx="104400" cy="727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987560" y="22680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1907280" y="1240200"/>
            <a:ext cx="4085640" cy="51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provide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logical communication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between app processes running on different hosts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 protocols run in end systems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 side: breaks app messages into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segments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, passes to  network layer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rcv side: reassembles segments into messages, passes to app layer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more than one transport protocol available to apps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Internet: TCP and UDP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62" name="Group 669"/>
          <p:cNvGrpSpPr/>
          <p:nvPr/>
        </p:nvGrpSpPr>
        <p:grpSpPr>
          <a:xfrm>
            <a:off x="9380520" y="4454640"/>
            <a:ext cx="1056600" cy="1003320"/>
            <a:chOff x="9380520" y="4454640"/>
            <a:chExt cx="1056600" cy="1003320"/>
          </a:xfrm>
        </p:grpSpPr>
        <p:grpSp>
          <p:nvGrpSpPr>
            <p:cNvPr id="563" name="Group 670"/>
            <p:cNvGrpSpPr/>
            <p:nvPr/>
          </p:nvGrpSpPr>
          <p:grpSpPr>
            <a:xfrm>
              <a:off x="9623520" y="4454640"/>
              <a:ext cx="813600" cy="1003320"/>
              <a:chOff x="9623520" y="4454640"/>
              <a:chExt cx="813600" cy="1003320"/>
            </a:xfrm>
          </p:grpSpPr>
          <p:sp>
            <p:nvSpPr>
              <p:cNvPr id="564" name="Rectangle 671"/>
              <p:cNvSpPr/>
              <p:nvPr/>
            </p:nvSpPr>
            <p:spPr>
              <a:xfrm>
                <a:off x="9721800" y="4459320"/>
                <a:ext cx="675720" cy="7754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Rectangle 672"/>
              <p:cNvSpPr/>
              <p:nvPr/>
            </p:nvSpPr>
            <p:spPr>
              <a:xfrm>
                <a:off x="9688680" y="4483080"/>
                <a:ext cx="689760" cy="7995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Rectangle 673"/>
              <p:cNvSpPr/>
              <p:nvPr/>
            </p:nvSpPr>
            <p:spPr>
              <a:xfrm>
                <a:off x="9693360" y="4659480"/>
                <a:ext cx="675720" cy="17064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Text Box 674"/>
              <p:cNvSpPr/>
              <p:nvPr/>
            </p:nvSpPr>
            <p:spPr>
              <a:xfrm>
                <a:off x="9623520" y="4454640"/>
                <a:ext cx="813600" cy="100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application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Tahoma"/>
                    <a:ea typeface="MS PGothic"/>
                  </a:rPr>
                  <a:t>transport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568" name="Line 675"/>
              <p:cNvSpPr/>
              <p:nvPr/>
            </p:nvSpPr>
            <p:spPr>
              <a:xfrm>
                <a:off x="9688320" y="48258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Line 676"/>
              <p:cNvSpPr/>
              <p:nvPr/>
            </p:nvSpPr>
            <p:spPr>
              <a:xfrm>
                <a:off x="9697680" y="4964040"/>
                <a:ext cx="69084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Line 677"/>
              <p:cNvSpPr/>
              <p:nvPr/>
            </p:nvSpPr>
            <p:spPr>
              <a:xfrm>
                <a:off x="9697680" y="5101920"/>
                <a:ext cx="69084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1" name="Freeform 678"/>
            <p:cNvSpPr/>
            <p:nvPr/>
          </p:nvSpPr>
          <p:spPr>
            <a:xfrm>
              <a:off x="9380520" y="4468680"/>
              <a:ext cx="304200" cy="942120"/>
            </a:xfrm>
            <a:custGeom>
              <a:avLst/>
              <a:gdLst/>
              <a:ahLst/>
              <a:rect l="l" t="t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/>
            </a:gradFill>
            <a:ln w="952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2" name="Group 298"/>
          <p:cNvGrpSpPr/>
          <p:nvPr/>
        </p:nvGrpSpPr>
        <p:grpSpPr>
          <a:xfrm>
            <a:off x="7411320" y="1671120"/>
            <a:ext cx="2784600" cy="3137040"/>
            <a:chOff x="7411320" y="1671120"/>
            <a:chExt cx="2784600" cy="3137040"/>
          </a:xfrm>
        </p:grpSpPr>
        <p:sp>
          <p:nvSpPr>
            <p:cNvPr id="573" name="Rectangle 295"/>
            <p:cNvSpPr/>
            <p:nvPr/>
          </p:nvSpPr>
          <p:spPr>
            <a:xfrm rot="2937600">
              <a:off x="7274880" y="3100320"/>
              <a:ext cx="3047400" cy="275400"/>
            </a:xfrm>
            <a:prstGeom prst="rect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Text Box 293"/>
            <p:cNvSpPr/>
            <p:nvPr/>
          </p:nvSpPr>
          <p:spPr>
            <a:xfrm rot="2937600">
              <a:off x="7456320" y="3098160"/>
              <a:ext cx="2735280" cy="33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ffff"/>
                  </a:solidFill>
                  <a:latin typeface="Tahoma"/>
                  <a:ea typeface="MS PGothic"/>
                </a:rPr>
                <a:t>logical end-end transport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75" name="Freeform 296"/>
            <p:cNvSpPr/>
            <p:nvPr/>
          </p:nvSpPr>
          <p:spPr>
            <a:xfrm rot="2937600">
              <a:off x="7491960" y="1767600"/>
              <a:ext cx="447120" cy="418320"/>
            </a:xfrm>
            <a:custGeom>
              <a:avLst/>
              <a:gdLst/>
              <a:ahLst/>
              <a:rect l="l" t="t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Freeform 297"/>
            <p:cNvSpPr/>
            <p:nvPr/>
          </p:nvSpPr>
          <p:spPr>
            <a:xfrm flipH="1" rot="2937600">
              <a:off x="9667440" y="4292640"/>
              <a:ext cx="447120" cy="418320"/>
            </a:xfrm>
            <a:custGeom>
              <a:avLst/>
              <a:gdLst/>
              <a:ahLst/>
              <a:rect l="l" t="t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7" name="Group 865"/>
          <p:cNvGrpSpPr/>
          <p:nvPr/>
        </p:nvGrpSpPr>
        <p:grpSpPr>
          <a:xfrm>
            <a:off x="6986520" y="1297080"/>
            <a:ext cx="1056600" cy="1003320"/>
            <a:chOff x="6986520" y="1297080"/>
            <a:chExt cx="1056600" cy="1003320"/>
          </a:xfrm>
        </p:grpSpPr>
        <p:grpSp>
          <p:nvGrpSpPr>
            <p:cNvPr id="578" name="Group 866"/>
            <p:cNvGrpSpPr/>
            <p:nvPr/>
          </p:nvGrpSpPr>
          <p:grpSpPr>
            <a:xfrm>
              <a:off x="7229520" y="1297080"/>
              <a:ext cx="813600" cy="1003320"/>
              <a:chOff x="7229520" y="1297080"/>
              <a:chExt cx="813600" cy="1003320"/>
            </a:xfrm>
          </p:grpSpPr>
          <p:sp>
            <p:nvSpPr>
              <p:cNvPr id="579" name="Rectangle 867"/>
              <p:cNvSpPr/>
              <p:nvPr/>
            </p:nvSpPr>
            <p:spPr>
              <a:xfrm>
                <a:off x="7327800" y="1301760"/>
                <a:ext cx="675720" cy="7754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Rectangle 868"/>
              <p:cNvSpPr/>
              <p:nvPr/>
            </p:nvSpPr>
            <p:spPr>
              <a:xfrm>
                <a:off x="7294680" y="1325520"/>
                <a:ext cx="689760" cy="79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Rectangle 869"/>
              <p:cNvSpPr/>
              <p:nvPr/>
            </p:nvSpPr>
            <p:spPr>
              <a:xfrm>
                <a:off x="7299360" y="1501920"/>
                <a:ext cx="675720" cy="17064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Text Box 870"/>
              <p:cNvSpPr/>
              <p:nvPr/>
            </p:nvSpPr>
            <p:spPr>
              <a:xfrm>
                <a:off x="7229520" y="1297080"/>
                <a:ext cx="813600" cy="100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application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Tahoma"/>
                    <a:ea typeface="MS PGothic"/>
                  </a:rPr>
                  <a:t>transport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583" name="Line 871"/>
              <p:cNvSpPr/>
              <p:nvPr/>
            </p:nvSpPr>
            <p:spPr>
              <a:xfrm>
                <a:off x="7294320" y="166824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Line 872"/>
              <p:cNvSpPr/>
              <p:nvPr/>
            </p:nvSpPr>
            <p:spPr>
              <a:xfrm>
                <a:off x="7304040" y="18064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Line 873"/>
              <p:cNvSpPr/>
              <p:nvPr/>
            </p:nvSpPr>
            <p:spPr>
              <a:xfrm>
                <a:off x="7304040" y="1944360"/>
                <a:ext cx="69048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6" name="Freeform 874"/>
            <p:cNvSpPr/>
            <p:nvPr/>
          </p:nvSpPr>
          <p:spPr>
            <a:xfrm>
              <a:off x="6986520" y="1311120"/>
              <a:ext cx="304200" cy="942120"/>
            </a:xfrm>
            <a:custGeom>
              <a:avLst/>
              <a:gdLst/>
              <a:ahLst/>
              <a:rect l="l" t="t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/>
            </a:gradFill>
            <a:ln w="952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87" name="Picture 410" descr=""/>
          <p:cNvPicPr/>
          <p:nvPr/>
        </p:nvPicPr>
        <p:blipFill>
          <a:blip r:embed="rId26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588" name="TextBox 411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9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PlaceHolder 1"/>
          <p:cNvSpPr>
            <a:spLocks noGrp="1"/>
          </p:cNvSpPr>
          <p:nvPr>
            <p:ph type="title"/>
          </p:nvPr>
        </p:nvSpPr>
        <p:spPr>
          <a:xfrm>
            <a:off x="2023920" y="166680"/>
            <a:ext cx="5355360" cy="8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3-Way Handshake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8" name="Line 5"/>
          <p:cNvSpPr/>
          <p:nvPr/>
        </p:nvSpPr>
        <p:spPr>
          <a:xfrm flipH="1">
            <a:off x="4806720" y="2314440"/>
            <a:ext cx="1800" cy="2469960"/>
          </a:xfrm>
          <a:prstGeom prst="line">
            <a:avLst/>
          </a:prstGeom>
          <a:ln w="9525">
            <a:solidFill>
              <a:srgbClr val="7777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9" name="Group 102"/>
          <p:cNvGrpSpPr/>
          <p:nvPr/>
        </p:nvGrpSpPr>
        <p:grpSpPr>
          <a:xfrm>
            <a:off x="2698560" y="2241720"/>
            <a:ext cx="4616640" cy="955440"/>
            <a:chOff x="2698560" y="2241720"/>
            <a:chExt cx="4616640" cy="955440"/>
          </a:xfrm>
        </p:grpSpPr>
        <p:sp>
          <p:nvSpPr>
            <p:cNvPr id="2120" name="Line 10"/>
            <p:cNvSpPr/>
            <p:nvPr/>
          </p:nvSpPr>
          <p:spPr>
            <a:xfrm>
              <a:off x="4808520" y="2462040"/>
              <a:ext cx="2506680" cy="735120"/>
            </a:xfrm>
            <a:prstGeom prst="line">
              <a:avLst/>
            </a:prstGeom>
            <a:ln w="28575">
              <a:solidFill>
                <a:srgbClr val="000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Rectangle 12"/>
            <p:cNvSpPr/>
            <p:nvPr/>
          </p:nvSpPr>
          <p:spPr>
            <a:xfrm>
              <a:off x="5532480" y="2562120"/>
              <a:ext cx="936000" cy="42804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Text Box 13"/>
            <p:cNvSpPr/>
            <p:nvPr/>
          </p:nvSpPr>
          <p:spPr>
            <a:xfrm>
              <a:off x="5101560" y="2655720"/>
              <a:ext cx="1942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SYNbit=1, Seq=x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23" name="Text Box 21"/>
            <p:cNvSpPr/>
            <p:nvPr/>
          </p:nvSpPr>
          <p:spPr>
            <a:xfrm>
              <a:off x="2698560" y="2241720"/>
              <a:ext cx="2197440" cy="47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choose init seq num, x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send TCP SYN msg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124" name="Line 22"/>
          <p:cNvSpPr/>
          <p:nvPr/>
        </p:nvSpPr>
        <p:spPr>
          <a:xfrm flipH="1">
            <a:off x="7395840" y="2384280"/>
            <a:ext cx="1800" cy="3417840"/>
          </a:xfrm>
          <a:prstGeom prst="line">
            <a:avLst/>
          </a:prstGeom>
          <a:ln w="9525">
            <a:solidFill>
              <a:srgbClr val="7777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Text Box 92"/>
          <p:cNvSpPr/>
          <p:nvPr/>
        </p:nvSpPr>
        <p:spPr>
          <a:xfrm>
            <a:off x="9556560" y="5222880"/>
            <a:ext cx="822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ESTAB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126" name="Group 109"/>
          <p:cNvGrpSpPr/>
          <p:nvPr/>
        </p:nvGrpSpPr>
        <p:grpSpPr>
          <a:xfrm>
            <a:off x="4805280" y="2911320"/>
            <a:ext cx="4641120" cy="1425600"/>
            <a:chOff x="4805280" y="2911320"/>
            <a:chExt cx="4641120" cy="1425600"/>
          </a:xfrm>
        </p:grpSpPr>
        <p:sp>
          <p:nvSpPr>
            <p:cNvPr id="2127" name="Line 11"/>
            <p:cNvSpPr/>
            <p:nvPr/>
          </p:nvSpPr>
          <p:spPr>
            <a:xfrm flipH="1">
              <a:off x="4805280" y="3301920"/>
              <a:ext cx="2508120" cy="1035000"/>
            </a:xfrm>
            <a:prstGeom prst="line">
              <a:avLst/>
            </a:prstGeom>
            <a:ln w="28575">
              <a:solidFill>
                <a:srgbClr val="000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Rectangle 14"/>
            <p:cNvSpPr/>
            <p:nvPr/>
          </p:nvSpPr>
          <p:spPr>
            <a:xfrm>
              <a:off x="5315040" y="3579840"/>
              <a:ext cx="1421640" cy="5184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Text Box 83"/>
            <p:cNvSpPr/>
            <p:nvPr/>
          </p:nvSpPr>
          <p:spPr>
            <a:xfrm>
              <a:off x="4811760" y="3521160"/>
              <a:ext cx="27370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SYNbit=1, Seq=y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ACKbit=1; ACKnum=x+1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30" name="Text Box 93"/>
            <p:cNvSpPr/>
            <p:nvPr/>
          </p:nvSpPr>
          <p:spPr>
            <a:xfrm>
              <a:off x="7248960" y="2911320"/>
              <a:ext cx="2197440" cy="66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choose init seq num, y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send TCP SYNACK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msg, acking SYN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131" name="Group 110"/>
          <p:cNvGrpSpPr/>
          <p:nvPr/>
        </p:nvGrpSpPr>
        <p:grpSpPr>
          <a:xfrm>
            <a:off x="2368800" y="4010040"/>
            <a:ext cx="6926760" cy="1369440"/>
            <a:chOff x="2368800" y="4010040"/>
            <a:chExt cx="6926760" cy="1369440"/>
          </a:xfrm>
        </p:grpSpPr>
        <p:sp>
          <p:nvSpPr>
            <p:cNvPr id="2132" name="Line 84"/>
            <p:cNvSpPr/>
            <p:nvPr/>
          </p:nvSpPr>
          <p:spPr>
            <a:xfrm>
              <a:off x="4825800" y="4408200"/>
              <a:ext cx="2506680" cy="735120"/>
            </a:xfrm>
            <a:prstGeom prst="line">
              <a:avLst/>
            </a:prstGeom>
            <a:ln w="28575">
              <a:solidFill>
                <a:srgbClr val="000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Rectangle 89"/>
            <p:cNvSpPr/>
            <p:nvPr/>
          </p:nvSpPr>
          <p:spPr>
            <a:xfrm>
              <a:off x="5481720" y="4532400"/>
              <a:ext cx="1229760" cy="42804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Text Box 90"/>
            <p:cNvSpPr/>
            <p:nvPr/>
          </p:nvSpPr>
          <p:spPr>
            <a:xfrm>
              <a:off x="4703400" y="4605480"/>
              <a:ext cx="27324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ACKbit=1, ACKnum=y+1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35" name="Text Box 94"/>
            <p:cNvSpPr/>
            <p:nvPr/>
          </p:nvSpPr>
          <p:spPr>
            <a:xfrm>
              <a:off x="2368800" y="4010040"/>
              <a:ext cx="2564640" cy="104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received SYNACK(x) 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indicates server is live;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send ACK for SYNACK;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this segment may contain 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client-to-server data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36" name="Text Box 95"/>
            <p:cNvSpPr/>
            <p:nvPr/>
          </p:nvSpPr>
          <p:spPr>
            <a:xfrm>
              <a:off x="7191000" y="4906800"/>
              <a:ext cx="2104560" cy="47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received ACK(y)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indicates client is live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137" name="Group 105"/>
          <p:cNvGrpSpPr/>
          <p:nvPr/>
        </p:nvGrpSpPr>
        <p:grpSpPr>
          <a:xfrm>
            <a:off x="1781280" y="2279520"/>
            <a:ext cx="1113480" cy="696600"/>
            <a:chOff x="1781280" y="2279520"/>
            <a:chExt cx="1113480" cy="696600"/>
          </a:xfrm>
        </p:grpSpPr>
        <p:sp>
          <p:nvSpPr>
            <p:cNvPr id="2138" name="Text Box 91"/>
            <p:cNvSpPr/>
            <p:nvPr/>
          </p:nvSpPr>
          <p:spPr>
            <a:xfrm>
              <a:off x="1781280" y="2643120"/>
              <a:ext cx="11134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SYNSENT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39" name="Line 103"/>
            <p:cNvSpPr/>
            <p:nvPr/>
          </p:nvSpPr>
          <p:spPr>
            <a:xfrm>
              <a:off x="2268360" y="2279520"/>
              <a:ext cx="360" cy="439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40" name="Group 111"/>
          <p:cNvGrpSpPr/>
          <p:nvPr/>
        </p:nvGrpSpPr>
        <p:grpSpPr>
          <a:xfrm>
            <a:off x="1800000" y="2939760"/>
            <a:ext cx="822240" cy="1619280"/>
            <a:chOff x="1800000" y="2939760"/>
            <a:chExt cx="822240" cy="1619280"/>
          </a:xfrm>
        </p:grpSpPr>
        <p:sp>
          <p:nvSpPr>
            <p:cNvPr id="2141" name="Text Box 16"/>
            <p:cNvSpPr/>
            <p:nvPr/>
          </p:nvSpPr>
          <p:spPr>
            <a:xfrm>
              <a:off x="1800000" y="4226040"/>
              <a:ext cx="8222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ESTAB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42" name="Line 104"/>
            <p:cNvSpPr/>
            <p:nvPr/>
          </p:nvSpPr>
          <p:spPr>
            <a:xfrm>
              <a:off x="2273040" y="2939760"/>
              <a:ext cx="360" cy="1265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43" name="Group 108"/>
          <p:cNvGrpSpPr/>
          <p:nvPr/>
        </p:nvGrpSpPr>
        <p:grpSpPr>
          <a:xfrm>
            <a:off x="9231840" y="2334960"/>
            <a:ext cx="1213920" cy="1189080"/>
            <a:chOff x="9231840" y="2334960"/>
            <a:chExt cx="1213920" cy="1189080"/>
          </a:xfrm>
        </p:grpSpPr>
        <p:sp>
          <p:nvSpPr>
            <p:cNvPr id="2144" name="Text Box 99"/>
            <p:cNvSpPr/>
            <p:nvPr/>
          </p:nvSpPr>
          <p:spPr>
            <a:xfrm>
              <a:off x="9231840" y="3191040"/>
              <a:ext cx="1213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SYN RCVD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45" name="Line 106"/>
            <p:cNvSpPr/>
            <p:nvPr/>
          </p:nvSpPr>
          <p:spPr>
            <a:xfrm>
              <a:off x="10010520" y="2334960"/>
              <a:ext cx="360" cy="903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6" name="Line 107"/>
          <p:cNvSpPr/>
          <p:nvPr/>
        </p:nvSpPr>
        <p:spPr>
          <a:xfrm>
            <a:off x="9993240" y="3536640"/>
            <a:ext cx="360" cy="17049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47" name="Group 113"/>
          <p:cNvGrpSpPr/>
          <p:nvPr/>
        </p:nvGrpSpPr>
        <p:grpSpPr>
          <a:xfrm>
            <a:off x="1756800" y="1590840"/>
            <a:ext cx="8696160" cy="732960"/>
            <a:chOff x="1756800" y="1590840"/>
            <a:chExt cx="8696160" cy="732960"/>
          </a:xfrm>
        </p:grpSpPr>
        <p:sp>
          <p:nvSpPr>
            <p:cNvPr id="2148" name="Text Box 114"/>
            <p:cNvSpPr/>
            <p:nvPr/>
          </p:nvSpPr>
          <p:spPr>
            <a:xfrm>
              <a:off x="1756800" y="1590840"/>
              <a:ext cx="13136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i="1" lang="en-US" sz="16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client state</a:t>
              </a:r>
              <a:endParaRPr b="0" lang="en-US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49" name="Text Box 115"/>
            <p:cNvSpPr/>
            <p:nvPr/>
          </p:nvSpPr>
          <p:spPr>
            <a:xfrm>
              <a:off x="1810440" y="1973160"/>
              <a:ext cx="8834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LISTEN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50" name="Text Box 116"/>
            <p:cNvSpPr/>
            <p:nvPr/>
          </p:nvSpPr>
          <p:spPr>
            <a:xfrm>
              <a:off x="9052560" y="1608120"/>
              <a:ext cx="14004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i="1" lang="en-US" sz="16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server state</a:t>
              </a:r>
              <a:endParaRPr b="0" lang="en-US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51" name="Text Box 117"/>
            <p:cNvSpPr/>
            <p:nvPr/>
          </p:nvSpPr>
          <p:spPr>
            <a:xfrm>
              <a:off x="9501840" y="1990800"/>
              <a:ext cx="8834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LISTEN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152" name="Group 118"/>
            <p:cNvGrpSpPr/>
            <p:nvPr/>
          </p:nvGrpSpPr>
          <p:grpSpPr>
            <a:xfrm>
              <a:off x="4563000" y="1665360"/>
              <a:ext cx="642240" cy="599400"/>
              <a:chOff x="4563000" y="1665360"/>
              <a:chExt cx="642240" cy="599400"/>
            </a:xfrm>
          </p:grpSpPr>
          <p:pic>
            <p:nvPicPr>
              <p:cNvPr id="2153" name="Picture 119" descr="desktop_computer_stylized_medium"/>
              <p:cNvPicPr/>
              <p:nvPr/>
            </p:nvPicPr>
            <p:blipFill>
              <a:blip r:embed="rId1"/>
              <a:stretch/>
            </p:blipFill>
            <p:spPr>
              <a:xfrm flipH="1">
                <a:off x="4563000" y="1665360"/>
                <a:ext cx="642240" cy="599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54" name="Freeform 120"/>
              <p:cNvSpPr/>
              <p:nvPr/>
            </p:nvSpPr>
            <p:spPr>
              <a:xfrm flipH="1">
                <a:off x="4835880" y="1722960"/>
                <a:ext cx="311760" cy="273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5" name="Group 121"/>
            <p:cNvGrpSpPr/>
            <p:nvPr/>
          </p:nvGrpSpPr>
          <p:grpSpPr>
            <a:xfrm>
              <a:off x="7194600" y="1668600"/>
              <a:ext cx="335880" cy="511920"/>
              <a:chOff x="7194600" y="1668600"/>
              <a:chExt cx="335880" cy="511920"/>
            </a:xfrm>
          </p:grpSpPr>
          <p:sp>
            <p:nvSpPr>
              <p:cNvPr id="2156" name="Freeform 122"/>
              <p:cNvSpPr/>
              <p:nvPr/>
            </p:nvSpPr>
            <p:spPr>
              <a:xfrm>
                <a:off x="7461000" y="1669320"/>
                <a:ext cx="66240" cy="48852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7" name="Rectangle 123"/>
              <p:cNvSpPr/>
              <p:nvPr/>
            </p:nvSpPr>
            <p:spPr>
              <a:xfrm>
                <a:off x="7210440" y="1668600"/>
                <a:ext cx="246960" cy="48816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8" name="Freeform 124"/>
              <p:cNvSpPr/>
              <p:nvPr/>
            </p:nvSpPr>
            <p:spPr>
              <a:xfrm>
                <a:off x="7473600" y="1698480"/>
                <a:ext cx="39240" cy="4518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9" name="Freeform 125"/>
              <p:cNvSpPr/>
              <p:nvPr/>
            </p:nvSpPr>
            <p:spPr>
              <a:xfrm>
                <a:off x="7464600" y="1927800"/>
                <a:ext cx="61560" cy="396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0" name="Rectangle 126"/>
              <p:cNvSpPr/>
              <p:nvPr/>
            </p:nvSpPr>
            <p:spPr>
              <a:xfrm>
                <a:off x="7211880" y="1725480"/>
                <a:ext cx="13896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61" name="Group 127"/>
              <p:cNvGrpSpPr/>
              <p:nvPr/>
            </p:nvGrpSpPr>
            <p:grpSpPr>
              <a:xfrm>
                <a:off x="7338960" y="1719000"/>
                <a:ext cx="135720" cy="30960"/>
                <a:chOff x="7338960" y="1719000"/>
                <a:chExt cx="135720" cy="30960"/>
              </a:xfrm>
            </p:grpSpPr>
            <p:sp>
              <p:nvSpPr>
                <p:cNvPr id="2162" name="AutoShape 128"/>
                <p:cNvSpPr/>
                <p:nvPr/>
              </p:nvSpPr>
              <p:spPr>
                <a:xfrm>
                  <a:off x="7338960" y="1719000"/>
                  <a:ext cx="135720" cy="30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3" name="AutoShape 129"/>
                <p:cNvSpPr/>
                <p:nvPr/>
              </p:nvSpPr>
              <p:spPr>
                <a:xfrm>
                  <a:off x="7342200" y="1722600"/>
                  <a:ext cx="129600" cy="248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64" name="Rectangle 130"/>
              <p:cNvSpPr/>
              <p:nvPr/>
            </p:nvSpPr>
            <p:spPr>
              <a:xfrm>
                <a:off x="7213680" y="1795320"/>
                <a:ext cx="14040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65" name="Group 131"/>
              <p:cNvGrpSpPr/>
              <p:nvPr/>
            </p:nvGrpSpPr>
            <p:grpSpPr>
              <a:xfrm>
                <a:off x="7337520" y="1789200"/>
                <a:ext cx="137520" cy="28080"/>
                <a:chOff x="7337520" y="1789200"/>
                <a:chExt cx="137520" cy="28080"/>
              </a:xfrm>
            </p:grpSpPr>
            <p:sp>
              <p:nvSpPr>
                <p:cNvPr id="2166" name="AutoShape 132"/>
                <p:cNvSpPr/>
                <p:nvPr/>
              </p:nvSpPr>
              <p:spPr>
                <a:xfrm>
                  <a:off x="7337520" y="1789200"/>
                  <a:ext cx="137520" cy="28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7" name="AutoShape 133"/>
                <p:cNvSpPr/>
                <p:nvPr/>
              </p:nvSpPr>
              <p:spPr>
                <a:xfrm>
                  <a:off x="7340400" y="1792440"/>
                  <a:ext cx="131040" cy="216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68" name="Rectangle 134"/>
              <p:cNvSpPr/>
              <p:nvPr/>
            </p:nvSpPr>
            <p:spPr>
              <a:xfrm>
                <a:off x="7211880" y="1866960"/>
                <a:ext cx="14040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9" name="Rectangle 135"/>
              <p:cNvSpPr/>
              <p:nvPr/>
            </p:nvSpPr>
            <p:spPr>
              <a:xfrm>
                <a:off x="7215120" y="1930320"/>
                <a:ext cx="140400" cy="104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70" name="Group 136"/>
              <p:cNvGrpSpPr/>
              <p:nvPr/>
            </p:nvGrpSpPr>
            <p:grpSpPr>
              <a:xfrm>
                <a:off x="7335720" y="1925640"/>
                <a:ext cx="135720" cy="30960"/>
                <a:chOff x="7335720" y="1925640"/>
                <a:chExt cx="135720" cy="30960"/>
              </a:xfrm>
            </p:grpSpPr>
            <p:sp>
              <p:nvSpPr>
                <p:cNvPr id="2171" name="AutoShape 137"/>
                <p:cNvSpPr/>
                <p:nvPr/>
              </p:nvSpPr>
              <p:spPr>
                <a:xfrm>
                  <a:off x="7335720" y="1925640"/>
                  <a:ext cx="135720" cy="30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2" name="AutoShape 138"/>
                <p:cNvSpPr/>
                <p:nvPr/>
              </p:nvSpPr>
              <p:spPr>
                <a:xfrm>
                  <a:off x="7338960" y="1928880"/>
                  <a:ext cx="129600" cy="24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73" name="Freeform 139"/>
              <p:cNvSpPr/>
              <p:nvPr/>
            </p:nvSpPr>
            <p:spPr>
              <a:xfrm>
                <a:off x="7465680" y="1866600"/>
                <a:ext cx="61560" cy="396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74" name="Group 140"/>
              <p:cNvGrpSpPr/>
              <p:nvPr/>
            </p:nvGrpSpPr>
            <p:grpSpPr>
              <a:xfrm>
                <a:off x="7335720" y="1860480"/>
                <a:ext cx="137160" cy="29520"/>
                <a:chOff x="7335720" y="1860480"/>
                <a:chExt cx="137160" cy="29520"/>
              </a:xfrm>
            </p:grpSpPr>
            <p:sp>
              <p:nvSpPr>
                <p:cNvPr id="2175" name="AutoShape 141"/>
                <p:cNvSpPr/>
                <p:nvPr/>
              </p:nvSpPr>
              <p:spPr>
                <a:xfrm>
                  <a:off x="7335720" y="1860480"/>
                  <a:ext cx="137160" cy="29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6" name="AutoShape 142"/>
                <p:cNvSpPr/>
                <p:nvPr/>
              </p:nvSpPr>
              <p:spPr>
                <a:xfrm>
                  <a:off x="7338960" y="1863720"/>
                  <a:ext cx="131040" cy="23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77" name="Rectangle 143"/>
              <p:cNvSpPr/>
              <p:nvPr/>
            </p:nvSpPr>
            <p:spPr>
              <a:xfrm>
                <a:off x="7456320" y="1668600"/>
                <a:ext cx="15120" cy="48996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8" name="Freeform 144"/>
              <p:cNvSpPr/>
              <p:nvPr/>
            </p:nvSpPr>
            <p:spPr>
              <a:xfrm>
                <a:off x="7471440" y="1792080"/>
                <a:ext cx="55080" cy="450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9" name="Freeform 145"/>
              <p:cNvSpPr/>
              <p:nvPr/>
            </p:nvSpPr>
            <p:spPr>
              <a:xfrm>
                <a:off x="7472160" y="1722240"/>
                <a:ext cx="56880" cy="507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0" name="Oval 146"/>
              <p:cNvSpPr/>
              <p:nvPr/>
            </p:nvSpPr>
            <p:spPr>
              <a:xfrm>
                <a:off x="7520040" y="2135160"/>
                <a:ext cx="10440" cy="198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1" name="Freeform 147"/>
              <p:cNvSpPr/>
              <p:nvPr/>
            </p:nvSpPr>
            <p:spPr>
              <a:xfrm>
                <a:off x="7468920" y="2136240"/>
                <a:ext cx="57240" cy="4212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2" name="AutoShape 148"/>
              <p:cNvSpPr/>
              <p:nvPr/>
            </p:nvSpPr>
            <p:spPr>
              <a:xfrm>
                <a:off x="7194600" y="2149560"/>
                <a:ext cx="281880" cy="3096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3" name="AutoShape 149"/>
              <p:cNvSpPr/>
              <p:nvPr/>
            </p:nvSpPr>
            <p:spPr>
              <a:xfrm>
                <a:off x="7210440" y="2157480"/>
                <a:ext cx="251640" cy="16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4" name="Oval 150"/>
              <p:cNvSpPr/>
              <p:nvPr/>
            </p:nvSpPr>
            <p:spPr>
              <a:xfrm>
                <a:off x="7234200" y="2085840"/>
                <a:ext cx="36000" cy="309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5" name="Oval 151"/>
              <p:cNvSpPr/>
              <p:nvPr/>
            </p:nvSpPr>
            <p:spPr>
              <a:xfrm>
                <a:off x="7275600" y="2087640"/>
                <a:ext cx="37440" cy="2952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6" name="Oval 152"/>
              <p:cNvSpPr/>
              <p:nvPr/>
            </p:nvSpPr>
            <p:spPr>
              <a:xfrm>
                <a:off x="7318440" y="2085840"/>
                <a:ext cx="36000" cy="295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7" name="Rectangle 153"/>
              <p:cNvSpPr/>
              <p:nvPr/>
            </p:nvSpPr>
            <p:spPr>
              <a:xfrm>
                <a:off x="7412040" y="1969920"/>
                <a:ext cx="19800" cy="16128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2188" name="Picture 72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189" name="TextBox 73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nodeType="clickEffect" fill="hold">
                      <p:stCondLst>
                        <p:cond delay="indefinite"/>
                      </p:stCondLst>
                      <p:childTnLst>
                        <p:par>
                          <p:cTn id="1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1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4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nodeType="clickEffect" fill="hold">
                      <p:stCondLst>
                        <p:cond delay="indefinite"/>
                      </p:stCondLst>
                      <p:childTnLst>
                        <p:par>
                          <p:cTn id="1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9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02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nodeType="clickEffect" fill="hold">
                      <p:stCondLst>
                        <p:cond delay="indefinite"/>
                      </p:stCondLst>
                      <p:childTnLst>
                        <p:par>
                          <p:cTn id="2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7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10"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14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17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PlaceHolder 1"/>
          <p:cNvSpPr>
            <a:spLocks noGrp="1"/>
          </p:cNvSpPr>
          <p:nvPr>
            <p:ph type="title"/>
          </p:nvPr>
        </p:nvSpPr>
        <p:spPr>
          <a:xfrm>
            <a:off x="2316240" y="649800"/>
            <a:ext cx="7771680" cy="72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TCP: Closing A Connection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1" name="PlaceHolder 2"/>
          <p:cNvSpPr>
            <a:spLocks noGrp="1"/>
          </p:cNvSpPr>
          <p:nvPr>
            <p:ph/>
          </p:nvPr>
        </p:nvSpPr>
        <p:spPr>
          <a:xfrm>
            <a:off x="2260440" y="1697400"/>
            <a:ext cx="76827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client, server each close their side of connection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 TCP segment with FIN bit = 1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respond to received FIN with ACK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on receiving FIN, ACK can be combined with own FIN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simultaneous FIN exchanges can be handled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92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193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Line 4"/>
          <p:cNvSpPr/>
          <p:nvPr/>
        </p:nvSpPr>
        <p:spPr>
          <a:xfrm flipH="1">
            <a:off x="4995720" y="2081160"/>
            <a:ext cx="1440" cy="3948120"/>
          </a:xfrm>
          <a:prstGeom prst="line">
            <a:avLst/>
          </a:prstGeom>
          <a:ln w="9525">
            <a:solidFill>
              <a:srgbClr val="7777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5" name="Line 10"/>
          <p:cNvSpPr/>
          <p:nvPr/>
        </p:nvSpPr>
        <p:spPr>
          <a:xfrm flipH="1">
            <a:off x="7584840" y="2151000"/>
            <a:ext cx="1800" cy="3417840"/>
          </a:xfrm>
          <a:prstGeom prst="line">
            <a:avLst/>
          </a:prstGeom>
          <a:ln w="9525">
            <a:solidFill>
              <a:srgbClr val="7777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96" name="Group 74"/>
          <p:cNvGrpSpPr/>
          <p:nvPr/>
        </p:nvGrpSpPr>
        <p:grpSpPr>
          <a:xfrm>
            <a:off x="2060280" y="2761920"/>
            <a:ext cx="1351440" cy="850680"/>
            <a:chOff x="2060280" y="2761920"/>
            <a:chExt cx="1351440" cy="850680"/>
          </a:xfrm>
        </p:grpSpPr>
        <p:sp>
          <p:nvSpPr>
            <p:cNvPr id="2197" name="Text Box 34"/>
            <p:cNvSpPr/>
            <p:nvPr/>
          </p:nvSpPr>
          <p:spPr>
            <a:xfrm>
              <a:off x="2060280" y="3279600"/>
              <a:ext cx="13514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FIN_WAIT_2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98" name="Line 35"/>
            <p:cNvSpPr/>
            <p:nvPr/>
          </p:nvSpPr>
          <p:spPr>
            <a:xfrm>
              <a:off x="2530440" y="2761920"/>
              <a:ext cx="360" cy="565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9" name="Group 73"/>
          <p:cNvGrpSpPr/>
          <p:nvPr/>
        </p:nvGrpSpPr>
        <p:grpSpPr>
          <a:xfrm>
            <a:off x="8665560" y="2101680"/>
            <a:ext cx="1456200" cy="956880"/>
            <a:chOff x="8665560" y="2101680"/>
            <a:chExt cx="1456200" cy="956880"/>
          </a:xfrm>
        </p:grpSpPr>
        <p:sp>
          <p:nvSpPr>
            <p:cNvPr id="2200" name="Text Box 37"/>
            <p:cNvSpPr/>
            <p:nvPr/>
          </p:nvSpPr>
          <p:spPr>
            <a:xfrm>
              <a:off x="8665560" y="2725560"/>
              <a:ext cx="1456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CLOSE_WAIT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01" name="Line 38"/>
            <p:cNvSpPr/>
            <p:nvPr/>
          </p:nvSpPr>
          <p:spPr>
            <a:xfrm>
              <a:off x="9732960" y="2101680"/>
              <a:ext cx="360" cy="658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02" name="Group 75"/>
          <p:cNvGrpSpPr/>
          <p:nvPr/>
        </p:nvGrpSpPr>
        <p:grpSpPr>
          <a:xfrm>
            <a:off x="5037120" y="3870360"/>
            <a:ext cx="2495520" cy="579240"/>
            <a:chOff x="5037120" y="3870360"/>
            <a:chExt cx="2495520" cy="579240"/>
          </a:xfrm>
        </p:grpSpPr>
        <p:sp>
          <p:nvSpPr>
            <p:cNvPr id="2203" name="Line 41"/>
            <p:cNvSpPr/>
            <p:nvPr/>
          </p:nvSpPr>
          <p:spPr>
            <a:xfrm flipH="1">
              <a:off x="5037120" y="3941640"/>
              <a:ext cx="2495520" cy="507960"/>
            </a:xfrm>
            <a:prstGeom prst="line">
              <a:avLst/>
            </a:prstGeom>
            <a:ln w="28575">
              <a:solidFill>
                <a:srgbClr val="000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Rectangle 42"/>
            <p:cNvSpPr/>
            <p:nvPr/>
          </p:nvSpPr>
          <p:spPr>
            <a:xfrm>
              <a:off x="5761080" y="3870360"/>
              <a:ext cx="936000" cy="57564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Text Box 43"/>
            <p:cNvSpPr/>
            <p:nvPr/>
          </p:nvSpPr>
          <p:spPr>
            <a:xfrm>
              <a:off x="5334480" y="4067280"/>
              <a:ext cx="18453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FINbit=1, seq=y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206" name="Group 80"/>
          <p:cNvGrpSpPr/>
          <p:nvPr/>
        </p:nvGrpSpPr>
        <p:grpSpPr>
          <a:xfrm>
            <a:off x="4937760" y="4578120"/>
            <a:ext cx="2737080" cy="582840"/>
            <a:chOff x="4937760" y="4578120"/>
            <a:chExt cx="2737080" cy="582840"/>
          </a:xfrm>
        </p:grpSpPr>
        <p:sp>
          <p:nvSpPr>
            <p:cNvPr id="2207" name="Line 44"/>
            <p:cNvSpPr/>
            <p:nvPr/>
          </p:nvSpPr>
          <p:spPr>
            <a:xfrm>
              <a:off x="5067000" y="4578120"/>
              <a:ext cx="2508480" cy="582840"/>
            </a:xfrm>
            <a:prstGeom prst="line">
              <a:avLst/>
            </a:prstGeom>
            <a:ln w="28575">
              <a:solidFill>
                <a:srgbClr val="000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Rectangle 46"/>
            <p:cNvSpPr/>
            <p:nvPr/>
          </p:nvSpPr>
          <p:spPr>
            <a:xfrm>
              <a:off x="5576760" y="4754520"/>
              <a:ext cx="1421640" cy="3261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Text Box 47"/>
            <p:cNvSpPr/>
            <p:nvPr/>
          </p:nvSpPr>
          <p:spPr>
            <a:xfrm>
              <a:off x="4937760" y="4695840"/>
              <a:ext cx="27370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ACKbit=1; ACKnum=y+1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210" name="Group 72"/>
          <p:cNvGrpSpPr/>
          <p:nvPr/>
        </p:nvGrpSpPr>
        <p:grpSpPr>
          <a:xfrm>
            <a:off x="3535560" y="2901600"/>
            <a:ext cx="5073840" cy="850680"/>
            <a:chOff x="3535560" y="2901600"/>
            <a:chExt cx="5073840" cy="850680"/>
          </a:xfrm>
        </p:grpSpPr>
        <p:sp>
          <p:nvSpPr>
            <p:cNvPr id="2211" name="Line 13"/>
            <p:cNvSpPr/>
            <p:nvPr/>
          </p:nvSpPr>
          <p:spPr>
            <a:xfrm flipH="1">
              <a:off x="4993920" y="2901600"/>
              <a:ext cx="2508480" cy="582840"/>
            </a:xfrm>
            <a:prstGeom prst="line">
              <a:avLst/>
            </a:prstGeom>
            <a:ln w="28575">
              <a:solidFill>
                <a:srgbClr val="000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2" name="Rectangle 14"/>
            <p:cNvSpPr/>
            <p:nvPr/>
          </p:nvSpPr>
          <p:spPr>
            <a:xfrm>
              <a:off x="5504040" y="3035160"/>
              <a:ext cx="1421640" cy="3261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3" name="Text Box 15"/>
            <p:cNvSpPr/>
            <p:nvPr/>
          </p:nvSpPr>
          <p:spPr>
            <a:xfrm>
              <a:off x="4865760" y="2976480"/>
              <a:ext cx="27370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ACKbit=1; ACKnum=x+1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14" name="Text Box 21"/>
            <p:cNvSpPr/>
            <p:nvPr/>
          </p:nvSpPr>
          <p:spPr>
            <a:xfrm>
              <a:off x="3535560" y="3279600"/>
              <a:ext cx="1534680" cy="47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wait for server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close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15" name="Text Box 49"/>
            <p:cNvSpPr/>
            <p:nvPr/>
          </p:nvSpPr>
          <p:spPr>
            <a:xfrm>
              <a:off x="7542720" y="3141720"/>
              <a:ext cx="1066680" cy="47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can still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send data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216" name="Group 78"/>
          <p:cNvGrpSpPr/>
          <p:nvPr/>
        </p:nvGrpSpPr>
        <p:grpSpPr>
          <a:xfrm>
            <a:off x="7510320" y="3031920"/>
            <a:ext cx="2617560" cy="1731600"/>
            <a:chOff x="7510320" y="3031920"/>
            <a:chExt cx="2617560" cy="1731600"/>
          </a:xfrm>
        </p:grpSpPr>
        <p:sp>
          <p:nvSpPr>
            <p:cNvPr id="2217" name="Text Box 50"/>
            <p:cNvSpPr/>
            <p:nvPr/>
          </p:nvSpPr>
          <p:spPr>
            <a:xfrm>
              <a:off x="7510320" y="4290840"/>
              <a:ext cx="1403280" cy="47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can no longer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send data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218" name="Group 76"/>
            <p:cNvGrpSpPr/>
            <p:nvPr/>
          </p:nvGrpSpPr>
          <p:grpSpPr>
            <a:xfrm>
              <a:off x="8927640" y="3031920"/>
              <a:ext cx="1200240" cy="1144440"/>
              <a:chOff x="8927640" y="3031920"/>
              <a:chExt cx="1200240" cy="1144440"/>
            </a:xfrm>
          </p:grpSpPr>
          <p:sp>
            <p:nvSpPr>
              <p:cNvPr id="2219" name="Line 39"/>
              <p:cNvSpPr/>
              <p:nvPr/>
            </p:nvSpPr>
            <p:spPr>
              <a:xfrm>
                <a:off x="9726480" y="3031920"/>
                <a:ext cx="360" cy="8920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0" name="Text Box 55"/>
              <p:cNvSpPr/>
              <p:nvPr/>
            </p:nvSpPr>
            <p:spPr>
              <a:xfrm>
                <a:off x="8927640" y="3843360"/>
                <a:ext cx="120024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LAST_ACK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</p:grpSp>
      <p:grpSp>
        <p:nvGrpSpPr>
          <p:cNvPr id="2221" name="Group 82"/>
          <p:cNvGrpSpPr/>
          <p:nvPr/>
        </p:nvGrpSpPr>
        <p:grpSpPr>
          <a:xfrm>
            <a:off x="9125280" y="4213080"/>
            <a:ext cx="999000" cy="1220400"/>
            <a:chOff x="9125280" y="4213080"/>
            <a:chExt cx="999000" cy="1220400"/>
          </a:xfrm>
        </p:grpSpPr>
        <p:sp>
          <p:nvSpPr>
            <p:cNvPr id="2222" name="Text Box 11"/>
            <p:cNvSpPr/>
            <p:nvPr/>
          </p:nvSpPr>
          <p:spPr>
            <a:xfrm>
              <a:off x="9125280" y="5100480"/>
              <a:ext cx="9990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CLOSED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23" name="Line 57"/>
            <p:cNvSpPr/>
            <p:nvPr/>
          </p:nvSpPr>
          <p:spPr>
            <a:xfrm>
              <a:off x="9735840" y="4213080"/>
              <a:ext cx="360" cy="914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4" name="Group 77"/>
          <p:cNvGrpSpPr/>
          <p:nvPr/>
        </p:nvGrpSpPr>
        <p:grpSpPr>
          <a:xfrm>
            <a:off x="2091960" y="3605040"/>
            <a:ext cx="1434960" cy="1041120"/>
            <a:chOff x="2091960" y="3605040"/>
            <a:chExt cx="1434960" cy="1041120"/>
          </a:xfrm>
        </p:grpSpPr>
        <p:sp>
          <p:nvSpPr>
            <p:cNvPr id="2225" name="Text Box 58"/>
            <p:cNvSpPr/>
            <p:nvPr/>
          </p:nvSpPr>
          <p:spPr>
            <a:xfrm>
              <a:off x="2091960" y="4313160"/>
              <a:ext cx="1434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TIMED_WAIT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26" name="Line 60"/>
            <p:cNvSpPr/>
            <p:nvPr/>
          </p:nvSpPr>
          <p:spPr>
            <a:xfrm>
              <a:off x="2536560" y="3605040"/>
              <a:ext cx="360" cy="766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7" name="Group 81"/>
          <p:cNvGrpSpPr/>
          <p:nvPr/>
        </p:nvGrpSpPr>
        <p:grpSpPr>
          <a:xfrm>
            <a:off x="2157840" y="4485960"/>
            <a:ext cx="2887560" cy="1765080"/>
            <a:chOff x="2157840" y="4485960"/>
            <a:chExt cx="2887560" cy="1765080"/>
          </a:xfrm>
        </p:grpSpPr>
        <p:sp>
          <p:nvSpPr>
            <p:cNvPr id="2228" name="Line 52"/>
            <p:cNvSpPr/>
            <p:nvPr/>
          </p:nvSpPr>
          <p:spPr>
            <a:xfrm>
              <a:off x="4413240" y="4497120"/>
              <a:ext cx="10800" cy="1681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Text Box 51"/>
            <p:cNvSpPr/>
            <p:nvPr/>
          </p:nvSpPr>
          <p:spPr>
            <a:xfrm>
              <a:off x="3350880" y="4910040"/>
              <a:ext cx="1694520" cy="6642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timed wait 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for 2*max 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segment lifetime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30" name="Line 53"/>
            <p:cNvSpPr/>
            <p:nvPr/>
          </p:nvSpPr>
          <p:spPr>
            <a:xfrm>
              <a:off x="4289400" y="4485960"/>
              <a:ext cx="2253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Line 54"/>
            <p:cNvSpPr/>
            <p:nvPr/>
          </p:nvSpPr>
          <p:spPr>
            <a:xfrm>
              <a:off x="4316400" y="6173640"/>
              <a:ext cx="2253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2" name="Text Box 59"/>
            <p:cNvSpPr/>
            <p:nvPr/>
          </p:nvSpPr>
          <p:spPr>
            <a:xfrm>
              <a:off x="2157840" y="5918040"/>
              <a:ext cx="9990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CLOSED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33" name="Line 61"/>
            <p:cNvSpPr/>
            <p:nvPr/>
          </p:nvSpPr>
          <p:spPr>
            <a:xfrm>
              <a:off x="2525400" y="4632120"/>
              <a:ext cx="360" cy="1332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4" name="PlaceHolder 1"/>
          <p:cNvSpPr>
            <a:spLocks noGrp="1"/>
          </p:cNvSpPr>
          <p:nvPr>
            <p:ph type="title"/>
          </p:nvPr>
        </p:nvSpPr>
        <p:spPr>
          <a:xfrm>
            <a:off x="2144880" y="255600"/>
            <a:ext cx="7771680" cy="72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TCP: Closing A Connection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235" name="Group 71"/>
          <p:cNvGrpSpPr/>
          <p:nvPr/>
        </p:nvGrpSpPr>
        <p:grpSpPr>
          <a:xfrm>
            <a:off x="2066760" y="2046240"/>
            <a:ext cx="1351440" cy="696600"/>
            <a:chOff x="2066760" y="2046240"/>
            <a:chExt cx="1351440" cy="696600"/>
          </a:xfrm>
        </p:grpSpPr>
        <p:sp>
          <p:nvSpPr>
            <p:cNvPr id="2236" name="Text Box 31"/>
            <p:cNvSpPr/>
            <p:nvPr/>
          </p:nvSpPr>
          <p:spPr>
            <a:xfrm>
              <a:off x="2066760" y="2409840"/>
              <a:ext cx="13514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FIN_WAIT_1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37" name="Line 32"/>
            <p:cNvSpPr/>
            <p:nvPr/>
          </p:nvSpPr>
          <p:spPr>
            <a:xfrm>
              <a:off x="2523960" y="2046240"/>
              <a:ext cx="360" cy="439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8" name="Group 70"/>
          <p:cNvGrpSpPr/>
          <p:nvPr/>
        </p:nvGrpSpPr>
        <p:grpSpPr>
          <a:xfrm>
            <a:off x="2922840" y="2100240"/>
            <a:ext cx="4581000" cy="1010160"/>
            <a:chOff x="2922840" y="2100240"/>
            <a:chExt cx="4581000" cy="1010160"/>
          </a:xfrm>
        </p:grpSpPr>
        <p:sp>
          <p:nvSpPr>
            <p:cNvPr id="2239" name="Line 6"/>
            <p:cNvSpPr/>
            <p:nvPr/>
          </p:nvSpPr>
          <p:spPr>
            <a:xfrm>
              <a:off x="5008320" y="2288880"/>
              <a:ext cx="2495520" cy="507960"/>
            </a:xfrm>
            <a:prstGeom prst="line">
              <a:avLst/>
            </a:prstGeom>
            <a:ln w="28575">
              <a:solidFill>
                <a:srgbClr val="000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Rectangle 7"/>
            <p:cNvSpPr/>
            <p:nvPr/>
          </p:nvSpPr>
          <p:spPr>
            <a:xfrm>
              <a:off x="5721480" y="2173320"/>
              <a:ext cx="936000" cy="57564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Text Box 8"/>
            <p:cNvSpPr/>
            <p:nvPr/>
          </p:nvSpPr>
          <p:spPr>
            <a:xfrm>
              <a:off x="5293800" y="2370240"/>
              <a:ext cx="18453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FINbit=1, seq=x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42" name="Text Box 9"/>
            <p:cNvSpPr/>
            <p:nvPr/>
          </p:nvSpPr>
          <p:spPr>
            <a:xfrm>
              <a:off x="3443400" y="2446200"/>
              <a:ext cx="1448640" cy="66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can no longer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send but can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receive data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43" name="Text Box 67"/>
            <p:cNvSpPr/>
            <p:nvPr/>
          </p:nvSpPr>
          <p:spPr>
            <a:xfrm>
              <a:off x="2922840" y="2100240"/>
              <a:ext cx="19245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clientSocket.close()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244" name="Text Box 84"/>
          <p:cNvSpPr/>
          <p:nvPr/>
        </p:nvSpPr>
        <p:spPr>
          <a:xfrm>
            <a:off x="1945800" y="1368360"/>
            <a:ext cx="1313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client state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245" name="Text Box 85"/>
          <p:cNvSpPr/>
          <p:nvPr/>
        </p:nvSpPr>
        <p:spPr>
          <a:xfrm>
            <a:off x="8785800" y="1386000"/>
            <a:ext cx="14004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server state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246" name="Text Box 86"/>
          <p:cNvSpPr/>
          <p:nvPr/>
        </p:nvSpPr>
        <p:spPr>
          <a:xfrm>
            <a:off x="9267480" y="1768320"/>
            <a:ext cx="822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ESTAB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47" name="Text Box 87"/>
          <p:cNvSpPr/>
          <p:nvPr/>
        </p:nvSpPr>
        <p:spPr>
          <a:xfrm>
            <a:off x="2031480" y="1751040"/>
            <a:ext cx="822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ESTAB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248" name="Group 88"/>
          <p:cNvGrpSpPr/>
          <p:nvPr/>
        </p:nvGrpSpPr>
        <p:grpSpPr>
          <a:xfrm>
            <a:off x="4664880" y="1442880"/>
            <a:ext cx="642240" cy="599400"/>
            <a:chOff x="4664880" y="1442880"/>
            <a:chExt cx="642240" cy="599400"/>
          </a:xfrm>
        </p:grpSpPr>
        <p:pic>
          <p:nvPicPr>
            <p:cNvPr id="2249" name="Picture 89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4664880" y="1442880"/>
              <a:ext cx="642240" cy="599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50" name="Freeform 90"/>
            <p:cNvSpPr/>
            <p:nvPr/>
          </p:nvSpPr>
          <p:spPr>
            <a:xfrm flipH="1">
              <a:off x="4937400" y="1500480"/>
              <a:ext cx="311760" cy="273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1" name="Group 91"/>
          <p:cNvGrpSpPr/>
          <p:nvPr/>
        </p:nvGrpSpPr>
        <p:grpSpPr>
          <a:xfrm>
            <a:off x="7296120" y="1446120"/>
            <a:ext cx="335880" cy="512280"/>
            <a:chOff x="7296120" y="1446120"/>
            <a:chExt cx="335880" cy="512280"/>
          </a:xfrm>
        </p:grpSpPr>
        <p:sp>
          <p:nvSpPr>
            <p:cNvPr id="2252" name="Freeform 92"/>
            <p:cNvSpPr/>
            <p:nvPr/>
          </p:nvSpPr>
          <p:spPr>
            <a:xfrm>
              <a:off x="7562520" y="1447200"/>
              <a:ext cx="66240" cy="4885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3" name="Rectangle 93"/>
            <p:cNvSpPr/>
            <p:nvPr/>
          </p:nvSpPr>
          <p:spPr>
            <a:xfrm>
              <a:off x="7311960" y="1446120"/>
              <a:ext cx="246960" cy="4881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4" name="Freeform 94"/>
            <p:cNvSpPr/>
            <p:nvPr/>
          </p:nvSpPr>
          <p:spPr>
            <a:xfrm>
              <a:off x="7575120" y="1476360"/>
              <a:ext cx="39240" cy="4518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5" name="Freeform 95"/>
            <p:cNvSpPr/>
            <p:nvPr/>
          </p:nvSpPr>
          <p:spPr>
            <a:xfrm>
              <a:off x="7566480" y="1705320"/>
              <a:ext cx="61560" cy="396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6" name="Rectangle 96"/>
            <p:cNvSpPr/>
            <p:nvPr/>
          </p:nvSpPr>
          <p:spPr>
            <a:xfrm>
              <a:off x="7313760" y="1503360"/>
              <a:ext cx="13896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57" name="Group 97"/>
            <p:cNvGrpSpPr/>
            <p:nvPr/>
          </p:nvGrpSpPr>
          <p:grpSpPr>
            <a:xfrm>
              <a:off x="7440480" y="1496880"/>
              <a:ext cx="135720" cy="30960"/>
              <a:chOff x="7440480" y="1496880"/>
              <a:chExt cx="135720" cy="30960"/>
            </a:xfrm>
          </p:grpSpPr>
          <p:sp>
            <p:nvSpPr>
              <p:cNvPr id="2258" name="AutoShape 98"/>
              <p:cNvSpPr/>
              <p:nvPr/>
            </p:nvSpPr>
            <p:spPr>
              <a:xfrm>
                <a:off x="7440480" y="1496880"/>
                <a:ext cx="13572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9" name="AutoShape 99"/>
              <p:cNvSpPr/>
              <p:nvPr/>
            </p:nvSpPr>
            <p:spPr>
              <a:xfrm>
                <a:off x="7443720" y="1500120"/>
                <a:ext cx="12960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60" name="Rectangle 100"/>
            <p:cNvSpPr/>
            <p:nvPr/>
          </p:nvSpPr>
          <p:spPr>
            <a:xfrm>
              <a:off x="7315200" y="1573200"/>
              <a:ext cx="14040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61" name="Group 101"/>
            <p:cNvGrpSpPr/>
            <p:nvPr/>
          </p:nvGrpSpPr>
          <p:grpSpPr>
            <a:xfrm>
              <a:off x="7439040" y="1567080"/>
              <a:ext cx="137520" cy="28080"/>
              <a:chOff x="7439040" y="1567080"/>
              <a:chExt cx="137520" cy="28080"/>
            </a:xfrm>
          </p:grpSpPr>
          <p:sp>
            <p:nvSpPr>
              <p:cNvPr id="2262" name="AutoShape 102"/>
              <p:cNvSpPr/>
              <p:nvPr/>
            </p:nvSpPr>
            <p:spPr>
              <a:xfrm>
                <a:off x="7439040" y="1567080"/>
                <a:ext cx="137520" cy="28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3" name="AutoShape 103"/>
              <p:cNvSpPr/>
              <p:nvPr/>
            </p:nvSpPr>
            <p:spPr>
              <a:xfrm>
                <a:off x="7442280" y="1569960"/>
                <a:ext cx="131040" cy="216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64" name="Rectangle 104"/>
            <p:cNvSpPr/>
            <p:nvPr/>
          </p:nvSpPr>
          <p:spPr>
            <a:xfrm>
              <a:off x="7313760" y="1644480"/>
              <a:ext cx="14040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5" name="Rectangle 105"/>
            <p:cNvSpPr/>
            <p:nvPr/>
          </p:nvSpPr>
          <p:spPr>
            <a:xfrm>
              <a:off x="7316640" y="1708200"/>
              <a:ext cx="1404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66" name="Group 106"/>
            <p:cNvGrpSpPr/>
            <p:nvPr/>
          </p:nvGrpSpPr>
          <p:grpSpPr>
            <a:xfrm>
              <a:off x="7437600" y="1703160"/>
              <a:ext cx="135720" cy="30960"/>
              <a:chOff x="7437600" y="1703160"/>
              <a:chExt cx="135720" cy="30960"/>
            </a:xfrm>
          </p:grpSpPr>
          <p:sp>
            <p:nvSpPr>
              <p:cNvPr id="2267" name="AutoShape 107"/>
              <p:cNvSpPr/>
              <p:nvPr/>
            </p:nvSpPr>
            <p:spPr>
              <a:xfrm>
                <a:off x="7437600" y="1703160"/>
                <a:ext cx="13572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8" name="AutoShape 108"/>
              <p:cNvSpPr/>
              <p:nvPr/>
            </p:nvSpPr>
            <p:spPr>
              <a:xfrm>
                <a:off x="7440480" y="1706400"/>
                <a:ext cx="12960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69" name="Freeform 109"/>
            <p:cNvSpPr/>
            <p:nvPr/>
          </p:nvSpPr>
          <p:spPr>
            <a:xfrm>
              <a:off x="7567200" y="1644120"/>
              <a:ext cx="61560" cy="396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70" name="Group 110"/>
            <p:cNvGrpSpPr/>
            <p:nvPr/>
          </p:nvGrpSpPr>
          <p:grpSpPr>
            <a:xfrm>
              <a:off x="7437600" y="1638360"/>
              <a:ext cx="137160" cy="29520"/>
              <a:chOff x="7437600" y="1638360"/>
              <a:chExt cx="137160" cy="29520"/>
            </a:xfrm>
          </p:grpSpPr>
          <p:sp>
            <p:nvSpPr>
              <p:cNvPr id="2271" name="AutoShape 111"/>
              <p:cNvSpPr/>
              <p:nvPr/>
            </p:nvSpPr>
            <p:spPr>
              <a:xfrm>
                <a:off x="7437600" y="1638360"/>
                <a:ext cx="137160" cy="295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2" name="AutoShape 112"/>
              <p:cNvSpPr/>
              <p:nvPr/>
            </p:nvSpPr>
            <p:spPr>
              <a:xfrm>
                <a:off x="7440480" y="1641240"/>
                <a:ext cx="131040" cy="230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73" name="Rectangle 113"/>
            <p:cNvSpPr/>
            <p:nvPr/>
          </p:nvSpPr>
          <p:spPr>
            <a:xfrm>
              <a:off x="7558200" y="1446120"/>
              <a:ext cx="15120" cy="4899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Freeform 114"/>
            <p:cNvSpPr/>
            <p:nvPr/>
          </p:nvSpPr>
          <p:spPr>
            <a:xfrm>
              <a:off x="7572960" y="1569960"/>
              <a:ext cx="55080" cy="450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Freeform 115"/>
            <p:cNvSpPr/>
            <p:nvPr/>
          </p:nvSpPr>
          <p:spPr>
            <a:xfrm>
              <a:off x="7573680" y="1499760"/>
              <a:ext cx="56880" cy="507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Oval 116"/>
            <p:cNvSpPr/>
            <p:nvPr/>
          </p:nvSpPr>
          <p:spPr>
            <a:xfrm>
              <a:off x="7621560" y="1913040"/>
              <a:ext cx="10440" cy="198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7" name="Freeform 117"/>
            <p:cNvSpPr/>
            <p:nvPr/>
          </p:nvSpPr>
          <p:spPr>
            <a:xfrm>
              <a:off x="7570440" y="1913760"/>
              <a:ext cx="57240" cy="421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8" name="AutoShape 118"/>
            <p:cNvSpPr/>
            <p:nvPr/>
          </p:nvSpPr>
          <p:spPr>
            <a:xfrm>
              <a:off x="7296120" y="1927440"/>
              <a:ext cx="281880" cy="309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9" name="AutoShape 119"/>
            <p:cNvSpPr/>
            <p:nvPr/>
          </p:nvSpPr>
          <p:spPr>
            <a:xfrm>
              <a:off x="7311960" y="1935360"/>
              <a:ext cx="251640" cy="169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0" name="Oval 120"/>
            <p:cNvSpPr/>
            <p:nvPr/>
          </p:nvSpPr>
          <p:spPr>
            <a:xfrm>
              <a:off x="7335720" y="1863720"/>
              <a:ext cx="36000" cy="309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1" name="Oval 121"/>
            <p:cNvSpPr/>
            <p:nvPr/>
          </p:nvSpPr>
          <p:spPr>
            <a:xfrm>
              <a:off x="7377120" y="1865160"/>
              <a:ext cx="37440" cy="295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2" name="Oval 122"/>
            <p:cNvSpPr/>
            <p:nvPr/>
          </p:nvSpPr>
          <p:spPr>
            <a:xfrm>
              <a:off x="7419960" y="1863720"/>
              <a:ext cx="36000" cy="295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3" name="Rectangle 123"/>
            <p:cNvSpPr/>
            <p:nvPr/>
          </p:nvSpPr>
          <p:spPr>
            <a:xfrm>
              <a:off x="7513560" y="1747800"/>
              <a:ext cx="19800" cy="16128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84" name="Picture 91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285" name="TextBox 92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nodeType="clickEffect" fill="hold">
                      <p:stCondLst>
                        <p:cond delay="indefinite"/>
                      </p:stCondLst>
                      <p:childTnLst>
                        <p:par>
                          <p:cTn id="2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4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7"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nodeType="clickEffect" fill="hold">
                      <p:stCondLst>
                        <p:cond delay="indefinite"/>
                      </p:stCondLst>
                      <p:childTnLst>
                        <p:par>
                          <p:cTn id="2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2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5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8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nodeType="clickEffect" fill="hold">
                      <p:stCondLst>
                        <p:cond delay="indefinite"/>
                      </p:stCondLst>
                      <p:childTnLst>
                        <p:par>
                          <p:cTn id="2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43"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46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49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nodeType="clickEffect" fill="hold">
                      <p:stCondLst>
                        <p:cond delay="indefinite"/>
                      </p:stCondLst>
                      <p:childTnLst>
                        <p:par>
                          <p:cTn id="2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4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7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60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PlaceHolder 1"/>
          <p:cNvSpPr>
            <a:spLocks noGrp="1"/>
          </p:cNvSpPr>
          <p:nvPr>
            <p:ph type="title"/>
          </p:nvPr>
        </p:nvSpPr>
        <p:spPr>
          <a:xfrm>
            <a:off x="1870200" y="198360"/>
            <a:ext cx="7771680" cy="9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Flow Control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7" name="Rectangle 72"/>
          <p:cNvSpPr/>
          <p:nvPr/>
        </p:nvSpPr>
        <p:spPr>
          <a:xfrm>
            <a:off x="6934320" y="855720"/>
            <a:ext cx="2523240" cy="38538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8" name="Freeform 32"/>
          <p:cNvSpPr/>
          <p:nvPr/>
        </p:nvSpPr>
        <p:spPr>
          <a:xfrm>
            <a:off x="9375840" y="849240"/>
            <a:ext cx="580320" cy="4206240"/>
          </a:xfrm>
          <a:custGeom>
            <a:avLst/>
            <a:gdLst/>
            <a:ahLst/>
            <a:rect l="l" t="t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0">
            <a:gsLst>
              <a:gs pos="0">
                <a:srgbClr val="954f72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9" name="Rectangle 40"/>
          <p:cNvSpPr/>
          <p:nvPr/>
        </p:nvSpPr>
        <p:spPr>
          <a:xfrm>
            <a:off x="6848640" y="957240"/>
            <a:ext cx="2532960" cy="38142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0" name="Oval 31"/>
          <p:cNvSpPr/>
          <p:nvPr/>
        </p:nvSpPr>
        <p:spPr>
          <a:xfrm>
            <a:off x="7388280" y="1014480"/>
            <a:ext cx="1377360" cy="59616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291" name="Group 47"/>
          <p:cNvGrpSpPr/>
          <p:nvPr/>
        </p:nvGrpSpPr>
        <p:grpSpPr>
          <a:xfrm>
            <a:off x="7155360" y="2082960"/>
            <a:ext cx="1795680" cy="688320"/>
            <a:chOff x="7155360" y="2082960"/>
            <a:chExt cx="1795680" cy="688320"/>
          </a:xfrm>
        </p:grpSpPr>
        <p:sp>
          <p:nvSpPr>
            <p:cNvPr id="2292" name="Rectangle 44"/>
            <p:cNvSpPr/>
            <p:nvPr/>
          </p:nvSpPr>
          <p:spPr>
            <a:xfrm>
              <a:off x="7156440" y="2082960"/>
              <a:ext cx="1794600" cy="6883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3" name="Text Box 46"/>
            <p:cNvSpPr/>
            <p:nvPr/>
          </p:nvSpPr>
          <p:spPr>
            <a:xfrm>
              <a:off x="7155360" y="2119320"/>
              <a:ext cx="17798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TCP socket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receiver buffers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294" name="Oval 48"/>
          <p:cNvSpPr/>
          <p:nvPr/>
        </p:nvSpPr>
        <p:spPr>
          <a:xfrm>
            <a:off x="7324560" y="3106800"/>
            <a:ext cx="1561320" cy="59616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5" name="Text Box 64"/>
          <p:cNvSpPr/>
          <p:nvPr/>
        </p:nvSpPr>
        <p:spPr>
          <a:xfrm>
            <a:off x="8209800" y="3130560"/>
            <a:ext cx="6094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6" name="Oval 65"/>
          <p:cNvSpPr/>
          <p:nvPr/>
        </p:nvSpPr>
        <p:spPr>
          <a:xfrm>
            <a:off x="7332840" y="4092480"/>
            <a:ext cx="1561320" cy="59616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7" name="Text Box 66"/>
          <p:cNvSpPr/>
          <p:nvPr/>
        </p:nvSpPr>
        <p:spPr>
          <a:xfrm>
            <a:off x="8217720" y="4116240"/>
            <a:ext cx="6094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8" name="Freeform 61"/>
          <p:cNvSpPr/>
          <p:nvPr/>
        </p:nvSpPr>
        <p:spPr>
          <a:xfrm>
            <a:off x="7834320" y="2649600"/>
            <a:ext cx="529560" cy="2504520"/>
          </a:xfrm>
          <a:custGeom>
            <a:avLst/>
            <a:gdLst/>
            <a:ahLst/>
            <a:rect l="l" t="t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9" name="Line 68"/>
          <p:cNvSpPr/>
          <p:nvPr/>
        </p:nvSpPr>
        <p:spPr>
          <a:xfrm>
            <a:off x="6841800" y="3841560"/>
            <a:ext cx="25466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0" name="Line 69"/>
          <p:cNvSpPr/>
          <p:nvPr/>
        </p:nvSpPr>
        <p:spPr>
          <a:xfrm>
            <a:off x="6854760" y="1990440"/>
            <a:ext cx="254628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01" name="Group 56"/>
          <p:cNvGrpSpPr/>
          <p:nvPr/>
        </p:nvGrpSpPr>
        <p:grpSpPr>
          <a:xfrm>
            <a:off x="7831080" y="1874880"/>
            <a:ext cx="532800" cy="205560"/>
            <a:chOff x="7831080" y="1874880"/>
            <a:chExt cx="532800" cy="205560"/>
          </a:xfrm>
        </p:grpSpPr>
        <p:sp>
          <p:nvSpPr>
            <p:cNvPr id="2302" name="Rectangle 16"/>
            <p:cNvSpPr/>
            <p:nvPr/>
          </p:nvSpPr>
          <p:spPr>
            <a:xfrm>
              <a:off x="7831080" y="1874880"/>
              <a:ext cx="532800" cy="20556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3" name="Rectangle 17"/>
            <p:cNvSpPr/>
            <p:nvPr/>
          </p:nvSpPr>
          <p:spPr>
            <a:xfrm>
              <a:off x="7993080" y="1901880"/>
              <a:ext cx="173880" cy="15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4" name="Rectangle 18"/>
            <p:cNvSpPr/>
            <p:nvPr/>
          </p:nvSpPr>
          <p:spPr>
            <a:xfrm>
              <a:off x="8190000" y="1994040"/>
              <a:ext cx="45360" cy="547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Rectangle 19"/>
            <p:cNvSpPr/>
            <p:nvPr/>
          </p:nvSpPr>
          <p:spPr>
            <a:xfrm>
              <a:off x="7918560" y="1995480"/>
              <a:ext cx="45360" cy="547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6" name="Freeform 63"/>
          <p:cNvSpPr/>
          <p:nvPr/>
        </p:nvSpPr>
        <p:spPr>
          <a:xfrm rot="10800000">
            <a:off x="7823880" y="1545120"/>
            <a:ext cx="529560" cy="594720"/>
          </a:xfrm>
          <a:custGeom>
            <a:avLst/>
            <a:gdLst/>
            <a:ahLst/>
            <a:rect l="l" t="t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07" name="Group 77"/>
          <p:cNvGrpSpPr/>
          <p:nvPr/>
        </p:nvGrpSpPr>
        <p:grpSpPr>
          <a:xfrm>
            <a:off x="7013520" y="4827600"/>
            <a:ext cx="1005840" cy="210960"/>
            <a:chOff x="7013520" y="4827600"/>
            <a:chExt cx="1005840" cy="210960"/>
          </a:xfrm>
        </p:grpSpPr>
        <p:sp>
          <p:nvSpPr>
            <p:cNvPr id="2308" name="Rectangle 74"/>
            <p:cNvSpPr/>
            <p:nvPr/>
          </p:nvSpPr>
          <p:spPr>
            <a:xfrm>
              <a:off x="7013520" y="4827600"/>
              <a:ext cx="1005840" cy="208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Line 75"/>
            <p:cNvSpPr/>
            <p:nvPr/>
          </p:nvSpPr>
          <p:spPr>
            <a:xfrm>
              <a:off x="7130880" y="4832280"/>
              <a:ext cx="360" cy="206280"/>
            </a:xfrm>
            <a:prstGeom prst="line">
              <a:avLst/>
            </a:prstGeom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0" name="Line 76"/>
            <p:cNvSpPr/>
            <p:nvPr/>
          </p:nvSpPr>
          <p:spPr>
            <a:xfrm>
              <a:off x="7283160" y="4832280"/>
              <a:ext cx="360" cy="206280"/>
            </a:xfrm>
            <a:prstGeom prst="line">
              <a:avLst/>
            </a:prstGeom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1" name="Rectangle 80"/>
          <p:cNvSpPr/>
          <p:nvPr/>
        </p:nvSpPr>
        <p:spPr>
          <a:xfrm>
            <a:off x="7132680" y="3892680"/>
            <a:ext cx="875520" cy="208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2" name="Rectangle 86"/>
          <p:cNvSpPr/>
          <p:nvPr/>
        </p:nvSpPr>
        <p:spPr>
          <a:xfrm>
            <a:off x="7289640" y="2851200"/>
            <a:ext cx="720000" cy="2088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3" name="Rectangle 91"/>
          <p:cNvSpPr/>
          <p:nvPr/>
        </p:nvSpPr>
        <p:spPr>
          <a:xfrm>
            <a:off x="7297560" y="3892680"/>
            <a:ext cx="720000" cy="2088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4" name="Rectangle 92"/>
          <p:cNvSpPr/>
          <p:nvPr/>
        </p:nvSpPr>
        <p:spPr>
          <a:xfrm>
            <a:off x="7292880" y="4824360"/>
            <a:ext cx="732600" cy="2120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15" name="Group 99"/>
          <p:cNvGrpSpPr/>
          <p:nvPr/>
        </p:nvGrpSpPr>
        <p:grpSpPr>
          <a:xfrm>
            <a:off x="9451440" y="1657440"/>
            <a:ext cx="1296720" cy="699480"/>
            <a:chOff x="9451440" y="1657440"/>
            <a:chExt cx="1296720" cy="699480"/>
          </a:xfrm>
        </p:grpSpPr>
        <p:sp>
          <p:nvSpPr>
            <p:cNvPr id="2316" name="Text Box 95"/>
            <p:cNvSpPr/>
            <p:nvPr/>
          </p:nvSpPr>
          <p:spPr>
            <a:xfrm>
              <a:off x="9451440" y="1657440"/>
              <a:ext cx="12967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application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17" name="Text Box 96"/>
            <p:cNvSpPr/>
            <p:nvPr/>
          </p:nvSpPr>
          <p:spPr>
            <a:xfrm>
              <a:off x="9525960" y="2023920"/>
              <a:ext cx="4687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OS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18" name="Line 98"/>
            <p:cNvSpPr/>
            <p:nvPr/>
          </p:nvSpPr>
          <p:spPr>
            <a:xfrm>
              <a:off x="9642240" y="2004840"/>
              <a:ext cx="870120" cy="360"/>
            </a:xfrm>
            <a:prstGeom prst="line">
              <a:avLst/>
            </a:prstGeom>
            <a:ln w="1905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9" name="Text Box 103"/>
          <p:cNvSpPr/>
          <p:nvPr/>
        </p:nvSpPr>
        <p:spPr>
          <a:xfrm>
            <a:off x="6642000" y="5637240"/>
            <a:ext cx="3088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receiver protocol stack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0" name="Text Box 104"/>
          <p:cNvSpPr/>
          <p:nvPr/>
        </p:nvSpPr>
        <p:spPr>
          <a:xfrm>
            <a:off x="3538440" y="1314360"/>
            <a:ext cx="31917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 may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remove data from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socket buffers ….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1" name="Line 105"/>
          <p:cNvSpPr/>
          <p:nvPr/>
        </p:nvSpPr>
        <p:spPr>
          <a:xfrm>
            <a:off x="6748200" y="1730160"/>
            <a:ext cx="104148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2" name="Text Box 106"/>
          <p:cNvSpPr/>
          <p:nvPr/>
        </p:nvSpPr>
        <p:spPr>
          <a:xfrm>
            <a:off x="4622760" y="2525760"/>
            <a:ext cx="208044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…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slower than TCP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receiver is delivering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(sender is sending)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3" name="Line 108"/>
          <p:cNvSpPr/>
          <p:nvPr/>
        </p:nvSpPr>
        <p:spPr>
          <a:xfrm>
            <a:off x="6669000" y="2935080"/>
            <a:ext cx="54432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4" name="Line 115"/>
          <p:cNvSpPr/>
          <p:nvPr/>
        </p:nvSpPr>
        <p:spPr>
          <a:xfrm>
            <a:off x="7907040" y="5189400"/>
            <a:ext cx="360" cy="349200"/>
          </a:xfrm>
          <a:prstGeom prst="line">
            <a:avLst/>
          </a:prstGeom>
          <a:ln w="28575">
            <a:solidFill>
              <a:srgbClr val="cc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5" name="Text Box 116"/>
          <p:cNvSpPr/>
          <p:nvPr/>
        </p:nvSpPr>
        <p:spPr>
          <a:xfrm>
            <a:off x="6750360" y="5249880"/>
            <a:ext cx="1263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from sender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326" name="Group 123"/>
          <p:cNvGrpSpPr/>
          <p:nvPr/>
        </p:nvGrpSpPr>
        <p:grpSpPr>
          <a:xfrm>
            <a:off x="1887480" y="4194000"/>
            <a:ext cx="5396040" cy="1969920"/>
            <a:chOff x="1887480" y="4194000"/>
            <a:chExt cx="5396040" cy="1969920"/>
          </a:xfrm>
        </p:grpSpPr>
        <p:sp>
          <p:nvSpPr>
            <p:cNvPr id="2327" name="Line 82"/>
            <p:cNvSpPr/>
            <p:nvPr/>
          </p:nvSpPr>
          <p:spPr>
            <a:xfrm>
              <a:off x="7283160" y="4771800"/>
              <a:ext cx="360" cy="206280"/>
            </a:xfrm>
            <a:prstGeom prst="line">
              <a:avLst/>
            </a:prstGeom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8" name="Rectangle 110"/>
            <p:cNvSpPr/>
            <p:nvPr/>
          </p:nvSpPr>
          <p:spPr>
            <a:xfrm>
              <a:off x="1887480" y="4397400"/>
              <a:ext cx="3642480" cy="15519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9" name="Text Box 111"/>
            <p:cNvSpPr/>
            <p:nvPr/>
          </p:nvSpPr>
          <p:spPr>
            <a:xfrm>
              <a:off x="1979640" y="4549680"/>
              <a:ext cx="3591720" cy="161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receiver controls sender, so sender won’t overflow receiver’s buffer by transmitting too much, too fast</a:t>
              </a:r>
              <a:endParaRPr b="0" lang="en-US" sz="2000" spc="-1" strike="noStrike">
                <a:latin typeface="Arial"/>
              </a:endParaRPr>
            </a:p>
          </p:txBody>
        </p:sp>
        <p:grpSp>
          <p:nvGrpSpPr>
            <p:cNvPr id="2330" name="Group 112"/>
            <p:cNvGrpSpPr/>
            <p:nvPr/>
          </p:nvGrpSpPr>
          <p:grpSpPr>
            <a:xfrm>
              <a:off x="2167920" y="4194000"/>
              <a:ext cx="2258280" cy="516240"/>
              <a:chOff x="2167920" y="4194000"/>
              <a:chExt cx="2258280" cy="516240"/>
            </a:xfrm>
          </p:grpSpPr>
          <p:sp>
            <p:nvSpPr>
              <p:cNvPr id="2331" name="Rectangle 113"/>
              <p:cNvSpPr/>
              <p:nvPr/>
            </p:nvSpPr>
            <p:spPr>
              <a:xfrm>
                <a:off x="2346480" y="4286160"/>
                <a:ext cx="1931040" cy="3517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2" name="Text Box 114"/>
              <p:cNvSpPr/>
              <p:nvPr/>
            </p:nvSpPr>
            <p:spPr>
              <a:xfrm>
                <a:off x="2167920" y="4194000"/>
                <a:ext cx="2258280" cy="51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i="1" lang="en-US" sz="28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flow control</a:t>
                </a:r>
                <a:endParaRPr b="0" lang="en-US" sz="2800" spc="-1" strike="noStrike">
                  <a:latin typeface="Arial"/>
                </a:endParaRPr>
              </a:p>
            </p:txBody>
          </p:sp>
        </p:grpSp>
        <p:sp>
          <p:nvSpPr>
            <p:cNvPr id="2333" name="Line 117"/>
            <p:cNvSpPr/>
            <p:nvPr/>
          </p:nvSpPr>
          <p:spPr>
            <a:xfrm>
              <a:off x="7005600" y="4967280"/>
              <a:ext cx="360" cy="463320"/>
            </a:xfrm>
            <a:prstGeom prst="line">
              <a:avLst/>
            </a:prstGeom>
            <a:ln w="1905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4" name="Line 118"/>
          <p:cNvSpPr/>
          <p:nvPr/>
        </p:nvSpPr>
        <p:spPr>
          <a:xfrm>
            <a:off x="9370800" y="4767120"/>
            <a:ext cx="360" cy="463680"/>
          </a:xfrm>
          <a:prstGeom prst="line">
            <a:avLst/>
          </a:prstGeom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35" name="Group 124"/>
          <p:cNvGrpSpPr/>
          <p:nvPr/>
        </p:nvGrpSpPr>
        <p:grpSpPr>
          <a:xfrm>
            <a:off x="9609120" y="4361040"/>
            <a:ext cx="869400" cy="905760"/>
            <a:chOff x="9609120" y="4361040"/>
            <a:chExt cx="869400" cy="905760"/>
          </a:xfrm>
        </p:grpSpPr>
        <p:pic>
          <p:nvPicPr>
            <p:cNvPr id="2336" name="Picture 125" descr="desktop_computer_stylized_medium"/>
            <p:cNvPicPr/>
            <p:nvPr/>
          </p:nvPicPr>
          <p:blipFill>
            <a:blip r:embed="rId1"/>
            <a:stretch/>
          </p:blipFill>
          <p:spPr>
            <a:xfrm>
              <a:off x="9609120" y="4361040"/>
              <a:ext cx="869400" cy="905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37" name="Freeform 126"/>
            <p:cNvSpPr/>
            <p:nvPr/>
          </p:nvSpPr>
          <p:spPr>
            <a:xfrm>
              <a:off x="9685440" y="4447800"/>
              <a:ext cx="422280" cy="41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38" name="Picture 53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339" name="TextBox 5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nodeType="clickEffect" fill="hold">
                      <p:stCondLst>
                        <p:cond delay="indefinite"/>
                      </p:stCondLst>
                      <p:childTnLst>
                        <p:par>
                          <p:cTn id="2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7"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PlaceHolder 1"/>
          <p:cNvSpPr>
            <a:spLocks noGrp="1"/>
          </p:cNvSpPr>
          <p:nvPr>
            <p:ph type="title"/>
          </p:nvPr>
        </p:nvSpPr>
        <p:spPr>
          <a:xfrm>
            <a:off x="2172600" y="266760"/>
            <a:ext cx="7771680" cy="9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Flow Control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341" name="Group 72"/>
          <p:cNvGrpSpPr/>
          <p:nvPr/>
        </p:nvGrpSpPr>
        <p:grpSpPr>
          <a:xfrm>
            <a:off x="7519680" y="2230560"/>
            <a:ext cx="2578320" cy="2154960"/>
            <a:chOff x="7519680" y="2230560"/>
            <a:chExt cx="2578320" cy="2154960"/>
          </a:xfrm>
        </p:grpSpPr>
        <p:grpSp>
          <p:nvGrpSpPr>
            <p:cNvPr id="2342" name="Group 17"/>
            <p:cNvGrpSpPr/>
            <p:nvPr/>
          </p:nvGrpSpPr>
          <p:grpSpPr>
            <a:xfrm>
              <a:off x="8503200" y="2414520"/>
              <a:ext cx="457920" cy="205560"/>
              <a:chOff x="8503200" y="2414520"/>
              <a:chExt cx="457920" cy="205560"/>
            </a:xfrm>
          </p:grpSpPr>
          <p:sp>
            <p:nvSpPr>
              <p:cNvPr id="2343" name="Rectangle 18"/>
              <p:cNvSpPr/>
              <p:nvPr/>
            </p:nvSpPr>
            <p:spPr>
              <a:xfrm>
                <a:off x="8503200" y="2414520"/>
                <a:ext cx="457920" cy="20556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4" name="Rectangle 19"/>
              <p:cNvSpPr/>
              <p:nvPr/>
            </p:nvSpPr>
            <p:spPr>
              <a:xfrm>
                <a:off x="8642520" y="2441520"/>
                <a:ext cx="146880" cy="156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5" name="Rectangle 20"/>
              <p:cNvSpPr/>
              <p:nvPr/>
            </p:nvSpPr>
            <p:spPr>
              <a:xfrm>
                <a:off x="8810280" y="2533680"/>
                <a:ext cx="37440" cy="54720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6" name="Rectangle 21"/>
              <p:cNvSpPr/>
              <p:nvPr/>
            </p:nvSpPr>
            <p:spPr>
              <a:xfrm>
                <a:off x="8575560" y="2535120"/>
                <a:ext cx="38880" cy="54720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47" name="Rectangle 52"/>
            <p:cNvSpPr/>
            <p:nvPr/>
          </p:nvSpPr>
          <p:spPr>
            <a:xfrm>
              <a:off x="7539120" y="2592360"/>
              <a:ext cx="2554200" cy="14216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8" name="Line 53"/>
            <p:cNvSpPr/>
            <p:nvPr/>
          </p:nvSpPr>
          <p:spPr>
            <a:xfrm>
              <a:off x="7519680" y="3133440"/>
              <a:ext cx="25740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9" name="AutoShape 54"/>
            <p:cNvSpPr/>
            <p:nvPr/>
          </p:nvSpPr>
          <p:spPr>
            <a:xfrm>
              <a:off x="8609760" y="2230560"/>
              <a:ext cx="213840" cy="456480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0" name="Rectangle 55"/>
            <p:cNvSpPr/>
            <p:nvPr/>
          </p:nvSpPr>
          <p:spPr>
            <a:xfrm>
              <a:off x="7549920" y="3122640"/>
              <a:ext cx="2522880" cy="880200"/>
            </a:xfrm>
            <a:prstGeom prst="rect">
              <a:avLst/>
            </a:prstGeom>
            <a:blipFill rotWithShape="0">
              <a:blip r:embed="rId1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AutoShape 56"/>
            <p:cNvSpPr/>
            <p:nvPr/>
          </p:nvSpPr>
          <p:spPr>
            <a:xfrm>
              <a:off x="8612280" y="3929040"/>
              <a:ext cx="213840" cy="456480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2" name="Text Box 57"/>
            <p:cNvSpPr/>
            <p:nvPr/>
          </p:nvSpPr>
          <p:spPr>
            <a:xfrm>
              <a:off x="7828560" y="2665440"/>
              <a:ext cx="1904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buffered data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53" name="Line 58"/>
            <p:cNvSpPr/>
            <p:nvPr/>
          </p:nvSpPr>
          <p:spPr>
            <a:xfrm>
              <a:off x="7533360" y="3124080"/>
              <a:ext cx="2564640" cy="111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4" name="Text Box 59"/>
            <p:cNvSpPr/>
            <p:nvPr/>
          </p:nvSpPr>
          <p:spPr>
            <a:xfrm>
              <a:off x="7580880" y="3382920"/>
              <a:ext cx="23515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free buffer space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355" name="Text Box 62"/>
          <p:cNvSpPr/>
          <p:nvPr/>
        </p:nvSpPr>
        <p:spPr>
          <a:xfrm>
            <a:off x="6590520" y="3375000"/>
            <a:ext cx="757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rwnd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56" name="Line 64"/>
          <p:cNvSpPr/>
          <p:nvPr/>
        </p:nvSpPr>
        <p:spPr>
          <a:xfrm>
            <a:off x="7143480" y="3108240"/>
            <a:ext cx="360" cy="32220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7" name="Line 65"/>
          <p:cNvSpPr/>
          <p:nvPr/>
        </p:nvSpPr>
        <p:spPr>
          <a:xfrm flipV="1">
            <a:off x="7143480" y="3633480"/>
            <a:ext cx="360" cy="3225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8" name="Line 66"/>
          <p:cNvSpPr/>
          <p:nvPr/>
        </p:nvSpPr>
        <p:spPr>
          <a:xfrm>
            <a:off x="6989760" y="3965400"/>
            <a:ext cx="47592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9" name="Line 67"/>
          <p:cNvSpPr/>
          <p:nvPr/>
        </p:nvSpPr>
        <p:spPr>
          <a:xfrm>
            <a:off x="7038720" y="3097080"/>
            <a:ext cx="19692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0" name="Line 68"/>
          <p:cNvSpPr/>
          <p:nvPr/>
        </p:nvSpPr>
        <p:spPr>
          <a:xfrm>
            <a:off x="7011720" y="2571480"/>
            <a:ext cx="47628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1" name="Line 69"/>
          <p:cNvSpPr/>
          <p:nvPr/>
        </p:nvSpPr>
        <p:spPr>
          <a:xfrm>
            <a:off x="7400880" y="2576160"/>
            <a:ext cx="360" cy="17784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2" name="Line 70"/>
          <p:cNvSpPr/>
          <p:nvPr/>
        </p:nvSpPr>
        <p:spPr>
          <a:xfrm>
            <a:off x="7399080" y="3000240"/>
            <a:ext cx="360" cy="9540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3" name="Text Box 71"/>
          <p:cNvSpPr/>
          <p:nvPr/>
        </p:nvSpPr>
        <p:spPr>
          <a:xfrm>
            <a:off x="6342840" y="2736720"/>
            <a:ext cx="1289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RcvBuffer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4" name="Text Box 73"/>
          <p:cNvSpPr/>
          <p:nvPr/>
        </p:nvSpPr>
        <p:spPr>
          <a:xfrm>
            <a:off x="7546320" y="4365720"/>
            <a:ext cx="2482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segment payloads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5" name="Text Box 74"/>
          <p:cNvSpPr/>
          <p:nvPr/>
        </p:nvSpPr>
        <p:spPr>
          <a:xfrm>
            <a:off x="7612920" y="1865160"/>
            <a:ext cx="2404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 application process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6" name="PlaceHolder 2"/>
          <p:cNvSpPr>
            <a:spLocks noGrp="1"/>
          </p:cNvSpPr>
          <p:nvPr>
            <p:ph/>
          </p:nvPr>
        </p:nvSpPr>
        <p:spPr>
          <a:xfrm>
            <a:off x="2017800" y="1549440"/>
            <a:ext cx="4053600" cy="490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receiver “advertises” free buffer space by including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rwnd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value in TCP header of receiver-to-sender segments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RcvBuffer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size set via socket options (typical default is 4096 bytes)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many operating systems autoadjust </a:t>
            </a: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RcvBuffer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sender limits amount of unacked (“in-flight”) data to receiver’s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rwnd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value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guarantees receive buffer will not overflow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7" name="Text Box 76"/>
          <p:cNvSpPr/>
          <p:nvPr/>
        </p:nvSpPr>
        <p:spPr>
          <a:xfrm>
            <a:off x="7185960" y="5018040"/>
            <a:ext cx="3046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receiver-side buffering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68" name="Picture 29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369" name="TextBox 30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PlaceHolder 1"/>
          <p:cNvSpPr>
            <a:spLocks noGrp="1"/>
          </p:cNvSpPr>
          <p:nvPr>
            <p:ph/>
          </p:nvPr>
        </p:nvSpPr>
        <p:spPr>
          <a:xfrm>
            <a:off x="2057400" y="1600200"/>
            <a:ext cx="776232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congestion</a:t>
            </a:r>
            <a:r>
              <a:rPr b="0" lang="en-US" sz="32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: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informally: “too many sources sending too much data too fast for </a:t>
            </a:r>
            <a:r>
              <a:rPr b="0" i="1" lang="en-US" sz="2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network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to handle”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different from flow control!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manifestations: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lost packets (buffer overflow at routers)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long delays (queueing in router buffers)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 top-10 problem!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71" name="PlaceHolder 2"/>
          <p:cNvSpPr>
            <a:spLocks noGrp="1"/>
          </p:cNvSpPr>
          <p:nvPr>
            <p:ph type="title"/>
          </p:nvPr>
        </p:nvSpPr>
        <p:spPr>
          <a:xfrm>
            <a:off x="2048040" y="419040"/>
            <a:ext cx="7771680" cy="102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Principles Of Congestion Control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72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373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1811880" y="4201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 vs. Network Layer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1811880" y="183204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70000"/>
              </a:lnSpc>
              <a:spcBef>
                <a:spcPts val="100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network layer: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logical communication between hosts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transport layer: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logical communication between processes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relies on, enhances, network layer services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6284880" y="2230560"/>
            <a:ext cx="3966480" cy="424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12 kids in Ann’s house sending letters to 12 kids in Bill’s house: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hosts = houses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processes = kids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 messages = letters in envelopes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 protocol = Ann and Bill who demux to in-house siblings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network-layer protocol = postal service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92" name="Rectangle 7"/>
          <p:cNvSpPr/>
          <p:nvPr/>
        </p:nvSpPr>
        <p:spPr>
          <a:xfrm>
            <a:off x="6284880" y="2154960"/>
            <a:ext cx="4015800" cy="3836160"/>
          </a:xfrm>
          <a:prstGeom prst="rect">
            <a:avLst/>
          </a:prstGeom>
          <a:noFill/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Text Box 11"/>
          <p:cNvSpPr/>
          <p:nvPr/>
        </p:nvSpPr>
        <p:spPr>
          <a:xfrm>
            <a:off x="6225120" y="1724040"/>
            <a:ext cx="3640680" cy="430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0000"/>
              </a:lnSpc>
              <a:spcBef>
                <a:spcPts val="1261"/>
              </a:spcBef>
              <a:buNone/>
            </a:pPr>
            <a:r>
              <a:rPr b="0" i="1" lang="en-US" sz="2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household analogy: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94" name="Picture 6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595" name="TextBox 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roup 940"/>
          <p:cNvGrpSpPr/>
          <p:nvPr/>
        </p:nvGrpSpPr>
        <p:grpSpPr>
          <a:xfrm>
            <a:off x="6572160" y="1523880"/>
            <a:ext cx="3539520" cy="4544640"/>
            <a:chOff x="6572160" y="1523880"/>
            <a:chExt cx="3539520" cy="4544640"/>
          </a:xfrm>
        </p:grpSpPr>
        <p:sp>
          <p:nvSpPr>
            <p:cNvPr id="597" name="Freeform 941"/>
            <p:cNvSpPr/>
            <p:nvPr/>
          </p:nvSpPr>
          <p:spPr>
            <a:xfrm>
              <a:off x="6572160" y="1690560"/>
              <a:ext cx="1735920" cy="10710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98" name="Group 942"/>
            <p:cNvGrpSpPr/>
            <p:nvPr/>
          </p:nvGrpSpPr>
          <p:grpSpPr>
            <a:xfrm>
              <a:off x="6740640" y="3025800"/>
              <a:ext cx="1458360" cy="932760"/>
              <a:chOff x="6740640" y="3025800"/>
              <a:chExt cx="1458360" cy="932760"/>
            </a:xfrm>
          </p:grpSpPr>
          <p:sp>
            <p:nvSpPr>
              <p:cNvPr id="599" name="Rectangle 943"/>
              <p:cNvSpPr/>
              <p:nvPr/>
            </p:nvSpPr>
            <p:spPr>
              <a:xfrm>
                <a:off x="6974280" y="3289680"/>
                <a:ext cx="986400" cy="668880"/>
              </a:xfrm>
              <a:prstGeom prst="rect">
                <a:avLst/>
              </a:prstGeom>
              <a:solidFill>
                <a:srgbClr val="ddddd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AutoShape 944"/>
              <p:cNvSpPr/>
              <p:nvPr/>
            </p:nvSpPr>
            <p:spPr>
              <a:xfrm>
                <a:off x="6740640" y="3025800"/>
                <a:ext cx="1458360" cy="31716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1" name="Freeform 945"/>
            <p:cNvSpPr/>
            <p:nvPr/>
          </p:nvSpPr>
          <p:spPr>
            <a:xfrm>
              <a:off x="6734160" y="4403880"/>
              <a:ext cx="3225240" cy="1664640"/>
            </a:xfrm>
            <a:custGeom>
              <a:avLst/>
              <a:gdLst/>
              <a:ahLst/>
              <a:rect l="l" t="t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Line 946"/>
            <p:cNvSpPr/>
            <p:nvPr/>
          </p:nvSpPr>
          <p:spPr>
            <a:xfrm flipV="1">
              <a:off x="9407520" y="4948200"/>
              <a:ext cx="139680" cy="523800"/>
            </a:xfrm>
            <a:prstGeom prst="line">
              <a:avLst/>
            </a:prstGeom>
            <a:ln w="12700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Line 947"/>
            <p:cNvSpPr/>
            <p:nvPr/>
          </p:nvSpPr>
          <p:spPr>
            <a:xfrm>
              <a:off x="9320040" y="5462280"/>
              <a:ext cx="85680" cy="3240"/>
            </a:xfrm>
            <a:prstGeom prst="line">
              <a:avLst/>
            </a:prstGeom>
            <a:ln w="12700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Line 948"/>
            <p:cNvSpPr/>
            <p:nvPr/>
          </p:nvSpPr>
          <p:spPr>
            <a:xfrm>
              <a:off x="9489960" y="5154480"/>
              <a:ext cx="114120" cy="360"/>
            </a:xfrm>
            <a:prstGeom prst="line">
              <a:avLst/>
            </a:prstGeom>
            <a:ln w="12700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Line 949"/>
            <p:cNvSpPr/>
            <p:nvPr/>
          </p:nvSpPr>
          <p:spPr>
            <a:xfrm flipH="1">
              <a:off x="7445160" y="4703760"/>
              <a:ext cx="254160" cy="46980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Line 950"/>
            <p:cNvSpPr/>
            <p:nvPr/>
          </p:nvSpPr>
          <p:spPr>
            <a:xfrm>
              <a:off x="7470720" y="4754520"/>
              <a:ext cx="19656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Line 951"/>
            <p:cNvSpPr/>
            <p:nvPr/>
          </p:nvSpPr>
          <p:spPr>
            <a:xfrm>
              <a:off x="7211880" y="5090760"/>
              <a:ext cx="27288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Line 952"/>
            <p:cNvSpPr/>
            <p:nvPr/>
          </p:nvSpPr>
          <p:spPr>
            <a:xfrm>
              <a:off x="7583400" y="5170320"/>
              <a:ext cx="49032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Line 953"/>
            <p:cNvSpPr/>
            <p:nvPr/>
          </p:nvSpPr>
          <p:spPr>
            <a:xfrm flipH="1">
              <a:off x="7823160" y="5078160"/>
              <a:ext cx="54000" cy="8568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Line 954"/>
            <p:cNvSpPr/>
            <p:nvPr/>
          </p:nvSpPr>
          <p:spPr>
            <a:xfrm>
              <a:off x="7635600" y="5167080"/>
              <a:ext cx="1800" cy="8244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Line 955"/>
            <p:cNvSpPr/>
            <p:nvPr/>
          </p:nvSpPr>
          <p:spPr>
            <a:xfrm flipV="1">
              <a:off x="8032680" y="5175000"/>
              <a:ext cx="360" cy="7632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Line 956"/>
            <p:cNvSpPr/>
            <p:nvPr/>
          </p:nvSpPr>
          <p:spPr>
            <a:xfrm>
              <a:off x="8113680" y="5033880"/>
              <a:ext cx="502920" cy="26964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Line 957"/>
            <p:cNvSpPr/>
            <p:nvPr/>
          </p:nvSpPr>
          <p:spPr>
            <a:xfrm>
              <a:off x="7562520" y="4968720"/>
              <a:ext cx="8100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Line 958"/>
            <p:cNvSpPr/>
            <p:nvPr/>
          </p:nvSpPr>
          <p:spPr>
            <a:xfrm>
              <a:off x="7416720" y="3560760"/>
              <a:ext cx="234720" cy="7452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Line 959"/>
            <p:cNvSpPr/>
            <p:nvPr/>
          </p:nvSpPr>
          <p:spPr>
            <a:xfrm flipV="1">
              <a:off x="7261200" y="3714480"/>
              <a:ext cx="168120" cy="324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6" name="Group 960"/>
            <p:cNvGrpSpPr/>
            <p:nvPr/>
          </p:nvGrpSpPr>
          <p:grpSpPr>
            <a:xfrm>
              <a:off x="6981840" y="3481560"/>
              <a:ext cx="505800" cy="351360"/>
              <a:chOff x="6981840" y="3481560"/>
              <a:chExt cx="505800" cy="351360"/>
            </a:xfrm>
          </p:grpSpPr>
          <p:pic>
            <p:nvPicPr>
              <p:cNvPr id="617" name="Picture 961" descr="access_point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7010640" y="3526920"/>
                <a:ext cx="369360" cy="306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18" name="Picture 962" descr="antenna_radiation_stylized"/>
              <p:cNvPicPr/>
              <p:nvPr/>
            </p:nvPicPr>
            <p:blipFill>
              <a:blip r:embed="rId2"/>
              <a:stretch/>
            </p:blipFill>
            <p:spPr>
              <a:xfrm>
                <a:off x="6981840" y="3481560"/>
                <a:ext cx="505800" cy="105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619" name="Freeform 963"/>
            <p:cNvSpPr/>
            <p:nvPr/>
          </p:nvSpPr>
          <p:spPr>
            <a:xfrm>
              <a:off x="8385120" y="3508200"/>
              <a:ext cx="1313640" cy="673920"/>
            </a:xfrm>
            <a:custGeom>
              <a:avLst/>
              <a:gdLst/>
              <a:ahLst/>
              <a:rect l="l" t="t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Freeform 964"/>
            <p:cNvSpPr/>
            <p:nvPr/>
          </p:nvSpPr>
          <p:spPr>
            <a:xfrm>
              <a:off x="8381880" y="1982880"/>
              <a:ext cx="1729800" cy="1124640"/>
            </a:xfrm>
            <a:custGeom>
              <a:avLst/>
              <a:gdLst/>
              <a:ahLst/>
              <a:rect l="l" t="t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954f72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Line 965"/>
            <p:cNvSpPr/>
            <p:nvPr/>
          </p:nvSpPr>
          <p:spPr>
            <a:xfrm>
              <a:off x="8766000" y="3794040"/>
              <a:ext cx="163440" cy="12060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Line 966"/>
            <p:cNvSpPr/>
            <p:nvPr/>
          </p:nvSpPr>
          <p:spPr>
            <a:xfrm>
              <a:off x="8862840" y="3714480"/>
              <a:ext cx="27936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Line 967"/>
            <p:cNvSpPr/>
            <p:nvPr/>
          </p:nvSpPr>
          <p:spPr>
            <a:xfrm flipV="1">
              <a:off x="9099360" y="3800160"/>
              <a:ext cx="135000" cy="1047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Line 968"/>
            <p:cNvSpPr/>
            <p:nvPr/>
          </p:nvSpPr>
          <p:spPr>
            <a:xfrm>
              <a:off x="8092800" y="2568240"/>
              <a:ext cx="509760" cy="3240"/>
            </a:xfrm>
            <a:prstGeom prst="line">
              <a:avLst/>
            </a:prstGeom>
            <a:ln w="9525">
              <a:solidFill>
                <a:srgbClr val="96969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Line 969"/>
            <p:cNvSpPr/>
            <p:nvPr/>
          </p:nvSpPr>
          <p:spPr>
            <a:xfrm>
              <a:off x="8727840" y="4678200"/>
              <a:ext cx="390600" cy="1839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Line 970"/>
            <p:cNvSpPr/>
            <p:nvPr/>
          </p:nvSpPr>
          <p:spPr>
            <a:xfrm flipV="1">
              <a:off x="8107200" y="4665600"/>
              <a:ext cx="322200" cy="198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Line 971"/>
            <p:cNvSpPr/>
            <p:nvPr/>
          </p:nvSpPr>
          <p:spPr>
            <a:xfrm>
              <a:off x="8150040" y="4957560"/>
              <a:ext cx="97164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Line 972"/>
            <p:cNvSpPr/>
            <p:nvPr/>
          </p:nvSpPr>
          <p:spPr>
            <a:xfrm flipV="1">
              <a:off x="8947080" y="2473200"/>
              <a:ext cx="123840" cy="8712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Line 973"/>
            <p:cNvSpPr/>
            <p:nvPr/>
          </p:nvSpPr>
          <p:spPr>
            <a:xfrm>
              <a:off x="8775360" y="2646360"/>
              <a:ext cx="360" cy="82440"/>
            </a:xfrm>
            <a:prstGeom prst="line">
              <a:avLst/>
            </a:prstGeom>
            <a:ln w="9525">
              <a:solidFill>
                <a:srgbClr val="96969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Line 974"/>
            <p:cNvSpPr/>
            <p:nvPr/>
          </p:nvSpPr>
          <p:spPr>
            <a:xfrm flipV="1">
              <a:off x="8947080" y="2543040"/>
              <a:ext cx="263520" cy="28872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Line 975"/>
            <p:cNvSpPr/>
            <p:nvPr/>
          </p:nvSpPr>
          <p:spPr>
            <a:xfrm>
              <a:off x="9312120" y="2541240"/>
              <a:ext cx="360" cy="19692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Line 976"/>
            <p:cNvSpPr/>
            <p:nvPr/>
          </p:nvSpPr>
          <p:spPr>
            <a:xfrm>
              <a:off x="8966160" y="2847960"/>
              <a:ext cx="18864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Line 977"/>
            <p:cNvSpPr/>
            <p:nvPr/>
          </p:nvSpPr>
          <p:spPr>
            <a:xfrm>
              <a:off x="9520200" y="2838240"/>
              <a:ext cx="17748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Line 978"/>
            <p:cNvSpPr/>
            <p:nvPr/>
          </p:nvSpPr>
          <p:spPr>
            <a:xfrm flipH="1">
              <a:off x="8665920" y="2914560"/>
              <a:ext cx="98640" cy="704880"/>
            </a:xfrm>
            <a:prstGeom prst="line">
              <a:avLst/>
            </a:prstGeom>
            <a:ln w="9525">
              <a:solidFill>
                <a:srgbClr val="96969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Line 979"/>
            <p:cNvSpPr/>
            <p:nvPr/>
          </p:nvSpPr>
          <p:spPr>
            <a:xfrm flipH="1">
              <a:off x="9258120" y="2914560"/>
              <a:ext cx="111240" cy="72684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Line 980"/>
            <p:cNvSpPr/>
            <p:nvPr/>
          </p:nvSpPr>
          <p:spPr>
            <a:xfrm flipV="1">
              <a:off x="8642160" y="4055760"/>
              <a:ext cx="227160" cy="43668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Line 981"/>
            <p:cNvSpPr/>
            <p:nvPr/>
          </p:nvSpPr>
          <p:spPr>
            <a:xfrm>
              <a:off x="9715320" y="2836800"/>
              <a:ext cx="177840" cy="360"/>
            </a:xfrm>
            <a:prstGeom prst="line">
              <a:avLst/>
            </a:prstGeom>
            <a:ln w="9525">
              <a:solidFill>
                <a:srgbClr val="e7e6e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38" name="Group 982"/>
            <p:cNvGrpSpPr/>
            <p:nvPr/>
          </p:nvGrpSpPr>
          <p:grpSpPr>
            <a:xfrm>
              <a:off x="7423200" y="1824120"/>
              <a:ext cx="467640" cy="620280"/>
              <a:chOff x="7423200" y="1824120"/>
              <a:chExt cx="467640" cy="620280"/>
            </a:xfrm>
          </p:grpSpPr>
          <p:sp>
            <p:nvSpPr>
              <p:cNvPr id="639" name="Line 270"/>
              <p:cNvSpPr/>
              <p:nvPr/>
            </p:nvSpPr>
            <p:spPr>
              <a:xfrm flipH="1">
                <a:off x="7508160" y="2003760"/>
                <a:ext cx="141480" cy="3992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Line 271"/>
              <p:cNvSpPr/>
              <p:nvPr/>
            </p:nvSpPr>
            <p:spPr>
              <a:xfrm>
                <a:off x="7649640" y="2003760"/>
                <a:ext cx="141480" cy="3970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Line 272"/>
              <p:cNvSpPr/>
              <p:nvPr/>
            </p:nvSpPr>
            <p:spPr>
              <a:xfrm>
                <a:off x="7508160" y="2400840"/>
                <a:ext cx="141480" cy="4356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Line 273"/>
              <p:cNvSpPr/>
              <p:nvPr/>
            </p:nvSpPr>
            <p:spPr>
              <a:xfrm flipH="1">
                <a:off x="7649640" y="2400840"/>
                <a:ext cx="141480" cy="4356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Line 274"/>
              <p:cNvSpPr/>
              <p:nvPr/>
            </p:nvSpPr>
            <p:spPr>
              <a:xfrm>
                <a:off x="7649640" y="2012760"/>
                <a:ext cx="360" cy="4316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Line 275"/>
              <p:cNvSpPr/>
              <p:nvPr/>
            </p:nvSpPr>
            <p:spPr>
              <a:xfrm flipV="1">
                <a:off x="7508160" y="2360160"/>
                <a:ext cx="141480" cy="428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Line 276"/>
              <p:cNvSpPr/>
              <p:nvPr/>
            </p:nvSpPr>
            <p:spPr>
              <a:xfrm flipH="1" flipV="1">
                <a:off x="7649640" y="2360160"/>
                <a:ext cx="141480" cy="406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Line 277"/>
              <p:cNvSpPr/>
              <p:nvPr/>
            </p:nvSpPr>
            <p:spPr>
              <a:xfrm>
                <a:off x="7568280" y="2229120"/>
                <a:ext cx="81360" cy="3276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Line 278"/>
              <p:cNvSpPr/>
              <p:nvPr/>
            </p:nvSpPr>
            <p:spPr>
              <a:xfrm flipV="1">
                <a:off x="7649640" y="2229120"/>
                <a:ext cx="85680" cy="3276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Line 279"/>
              <p:cNvSpPr/>
              <p:nvPr/>
            </p:nvSpPr>
            <p:spPr>
              <a:xfrm>
                <a:off x="7541280" y="2287800"/>
                <a:ext cx="104400" cy="442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Line 280"/>
              <p:cNvSpPr/>
              <p:nvPr/>
            </p:nvSpPr>
            <p:spPr>
              <a:xfrm flipV="1">
                <a:off x="7649640" y="2296800"/>
                <a:ext cx="105480" cy="388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Line 281"/>
              <p:cNvSpPr/>
              <p:nvPr/>
            </p:nvSpPr>
            <p:spPr>
              <a:xfrm flipV="1">
                <a:off x="7649640" y="2169360"/>
                <a:ext cx="54000" cy="162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Line 282"/>
              <p:cNvSpPr/>
              <p:nvPr/>
            </p:nvSpPr>
            <p:spPr>
              <a:xfrm flipV="1">
                <a:off x="7649640" y="2086920"/>
                <a:ext cx="33840" cy="122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Line 283"/>
              <p:cNvSpPr/>
              <p:nvPr/>
            </p:nvSpPr>
            <p:spPr>
              <a:xfrm>
                <a:off x="7588440" y="2163960"/>
                <a:ext cx="65520" cy="216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Line 284"/>
              <p:cNvSpPr/>
              <p:nvPr/>
            </p:nvSpPr>
            <p:spPr>
              <a:xfrm>
                <a:off x="7617960" y="2083320"/>
                <a:ext cx="37800" cy="212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Oval 998"/>
              <p:cNvSpPr/>
              <p:nvPr/>
            </p:nvSpPr>
            <p:spPr>
              <a:xfrm>
                <a:off x="7624800" y="1967040"/>
                <a:ext cx="46800" cy="45720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55" name="Picture 999" descr="cell_tower_radiation_gray"/>
              <p:cNvPicPr/>
              <p:nvPr/>
            </p:nvPicPr>
            <p:blipFill>
              <a:blip r:embed="rId3"/>
              <a:stretch/>
            </p:blipFill>
            <p:spPr>
              <a:xfrm>
                <a:off x="7423200" y="1824120"/>
                <a:ext cx="467640" cy="3420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56" name="Group 1000"/>
            <p:cNvGrpSpPr/>
            <p:nvPr/>
          </p:nvGrpSpPr>
          <p:grpSpPr>
            <a:xfrm>
              <a:off x="7659360" y="2384280"/>
              <a:ext cx="453600" cy="253440"/>
              <a:chOff x="7659360" y="2384280"/>
              <a:chExt cx="453600" cy="253440"/>
            </a:xfrm>
          </p:grpSpPr>
          <p:sp>
            <p:nvSpPr>
              <p:cNvPr id="657" name="Line 1001"/>
              <p:cNvSpPr/>
              <p:nvPr/>
            </p:nvSpPr>
            <p:spPr>
              <a:xfrm>
                <a:off x="7659360" y="2384280"/>
                <a:ext cx="152640" cy="95040"/>
              </a:xfrm>
              <a:prstGeom prst="line">
                <a:avLst/>
              </a:prstGeom>
              <a:ln w="9525">
                <a:solidFill>
                  <a:srgbClr val="96969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Oval 407"/>
              <p:cNvSpPr/>
              <p:nvPr/>
            </p:nvSpPr>
            <p:spPr>
              <a:xfrm>
                <a:off x="7724880" y="2543040"/>
                <a:ext cx="386640" cy="9468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Rectangle 410"/>
              <p:cNvSpPr/>
              <p:nvPr/>
            </p:nvSpPr>
            <p:spPr>
              <a:xfrm>
                <a:off x="7724880" y="2533680"/>
                <a:ext cx="388080" cy="579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Oval 411"/>
              <p:cNvSpPr/>
              <p:nvPr/>
            </p:nvSpPr>
            <p:spPr>
              <a:xfrm>
                <a:off x="7723080" y="2468520"/>
                <a:ext cx="386640" cy="11052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1" name="Group 1005"/>
              <p:cNvGrpSpPr/>
              <p:nvPr/>
            </p:nvGrpSpPr>
            <p:grpSpPr>
              <a:xfrm>
                <a:off x="7800840" y="2496960"/>
                <a:ext cx="218520" cy="51840"/>
                <a:chOff x="7800840" y="2496960"/>
                <a:chExt cx="218520" cy="51840"/>
              </a:xfrm>
            </p:grpSpPr>
            <p:sp>
              <p:nvSpPr>
                <p:cNvPr id="662" name="Freeform 1006"/>
                <p:cNvSpPr/>
                <p:nvPr/>
              </p:nvSpPr>
              <p:spPr>
                <a:xfrm>
                  <a:off x="7800840" y="2496960"/>
                  <a:ext cx="218520" cy="5184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3" name="Freeform 1007"/>
                <p:cNvSpPr/>
                <p:nvPr/>
              </p:nvSpPr>
              <p:spPr>
                <a:xfrm>
                  <a:off x="7810920" y="2496960"/>
                  <a:ext cx="198720" cy="5184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64" name="Line 1008"/>
              <p:cNvSpPr/>
              <p:nvPr/>
            </p:nvSpPr>
            <p:spPr>
              <a:xfrm>
                <a:off x="7724520" y="2520720"/>
                <a:ext cx="360" cy="7452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Line 1009"/>
              <p:cNvSpPr/>
              <p:nvPr/>
            </p:nvSpPr>
            <p:spPr>
              <a:xfrm>
                <a:off x="8110440" y="2523960"/>
                <a:ext cx="360" cy="730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6" name="Group 1010"/>
            <p:cNvGrpSpPr/>
            <p:nvPr/>
          </p:nvGrpSpPr>
          <p:grpSpPr>
            <a:xfrm>
              <a:off x="8572680" y="2471760"/>
              <a:ext cx="389520" cy="173880"/>
              <a:chOff x="8572680" y="2471760"/>
              <a:chExt cx="389520" cy="173880"/>
            </a:xfrm>
          </p:grpSpPr>
          <p:sp>
            <p:nvSpPr>
              <p:cNvPr id="667" name="Oval 407"/>
              <p:cNvSpPr/>
              <p:nvPr/>
            </p:nvSpPr>
            <p:spPr>
              <a:xfrm>
                <a:off x="8574120" y="2548440"/>
                <a:ext cx="386640" cy="972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Rectangle 410"/>
              <p:cNvSpPr/>
              <p:nvPr/>
            </p:nvSpPr>
            <p:spPr>
              <a:xfrm>
                <a:off x="8574120" y="2538720"/>
                <a:ext cx="388080" cy="597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Oval 411"/>
              <p:cNvSpPr/>
              <p:nvPr/>
            </p:nvSpPr>
            <p:spPr>
              <a:xfrm>
                <a:off x="8572680" y="2471760"/>
                <a:ext cx="386640" cy="113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70" name="Group 1014"/>
              <p:cNvGrpSpPr/>
              <p:nvPr/>
            </p:nvGrpSpPr>
            <p:grpSpPr>
              <a:xfrm>
                <a:off x="8650440" y="2501280"/>
                <a:ext cx="218520" cy="53280"/>
                <a:chOff x="8650440" y="2501280"/>
                <a:chExt cx="218520" cy="53280"/>
              </a:xfrm>
            </p:grpSpPr>
            <p:sp>
              <p:nvSpPr>
                <p:cNvPr id="671" name="Freeform 1015"/>
                <p:cNvSpPr/>
                <p:nvPr/>
              </p:nvSpPr>
              <p:spPr>
                <a:xfrm>
                  <a:off x="8650440" y="2501280"/>
                  <a:ext cx="218520" cy="532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2" name="Freeform 1016"/>
                <p:cNvSpPr/>
                <p:nvPr/>
              </p:nvSpPr>
              <p:spPr>
                <a:xfrm>
                  <a:off x="8660160" y="2501280"/>
                  <a:ext cx="198720" cy="532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73" name="Line 1017"/>
              <p:cNvSpPr/>
              <p:nvPr/>
            </p:nvSpPr>
            <p:spPr>
              <a:xfrm>
                <a:off x="8573760" y="2525400"/>
                <a:ext cx="360" cy="766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Line 1018"/>
              <p:cNvSpPr/>
              <p:nvPr/>
            </p:nvSpPr>
            <p:spPr>
              <a:xfrm>
                <a:off x="8959680" y="2528640"/>
                <a:ext cx="360" cy="7524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5" name="Group 1019"/>
            <p:cNvGrpSpPr/>
            <p:nvPr/>
          </p:nvGrpSpPr>
          <p:grpSpPr>
            <a:xfrm>
              <a:off x="8583480" y="2735280"/>
              <a:ext cx="389880" cy="173880"/>
              <a:chOff x="8583480" y="2735280"/>
              <a:chExt cx="389880" cy="173880"/>
            </a:xfrm>
          </p:grpSpPr>
          <p:sp>
            <p:nvSpPr>
              <p:cNvPr id="676" name="Oval 407"/>
              <p:cNvSpPr/>
              <p:nvPr/>
            </p:nvSpPr>
            <p:spPr>
              <a:xfrm>
                <a:off x="8585280" y="2811960"/>
                <a:ext cx="386640" cy="972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Rectangle 410"/>
              <p:cNvSpPr/>
              <p:nvPr/>
            </p:nvSpPr>
            <p:spPr>
              <a:xfrm>
                <a:off x="8585280" y="2802240"/>
                <a:ext cx="388080" cy="597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Oval 411"/>
              <p:cNvSpPr/>
              <p:nvPr/>
            </p:nvSpPr>
            <p:spPr>
              <a:xfrm>
                <a:off x="8583480" y="2735280"/>
                <a:ext cx="386640" cy="113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79" name="Group 1023"/>
              <p:cNvGrpSpPr/>
              <p:nvPr/>
            </p:nvGrpSpPr>
            <p:grpSpPr>
              <a:xfrm>
                <a:off x="8661240" y="2764800"/>
                <a:ext cx="218520" cy="53280"/>
                <a:chOff x="8661240" y="2764800"/>
                <a:chExt cx="218520" cy="53280"/>
              </a:xfrm>
            </p:grpSpPr>
            <p:sp>
              <p:nvSpPr>
                <p:cNvPr id="680" name="Freeform 1024"/>
                <p:cNvSpPr/>
                <p:nvPr/>
              </p:nvSpPr>
              <p:spPr>
                <a:xfrm>
                  <a:off x="8661240" y="2764800"/>
                  <a:ext cx="218520" cy="532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1" name="Freeform 1025"/>
                <p:cNvSpPr/>
                <p:nvPr/>
              </p:nvSpPr>
              <p:spPr>
                <a:xfrm>
                  <a:off x="8671320" y="2764800"/>
                  <a:ext cx="198720" cy="532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82" name="Line 1026"/>
              <p:cNvSpPr/>
              <p:nvPr/>
            </p:nvSpPr>
            <p:spPr>
              <a:xfrm>
                <a:off x="8584920" y="2788920"/>
                <a:ext cx="360" cy="766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Line 1027"/>
              <p:cNvSpPr/>
              <p:nvPr/>
            </p:nvSpPr>
            <p:spPr>
              <a:xfrm>
                <a:off x="8970840" y="2792160"/>
                <a:ext cx="360" cy="7524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4" name="Group 1028"/>
            <p:cNvGrpSpPr/>
            <p:nvPr/>
          </p:nvGrpSpPr>
          <p:grpSpPr>
            <a:xfrm>
              <a:off x="9132840" y="2736720"/>
              <a:ext cx="389880" cy="173880"/>
              <a:chOff x="9132840" y="2736720"/>
              <a:chExt cx="389880" cy="173880"/>
            </a:xfrm>
          </p:grpSpPr>
          <p:sp>
            <p:nvSpPr>
              <p:cNvPr id="685" name="Oval 407"/>
              <p:cNvSpPr/>
              <p:nvPr/>
            </p:nvSpPr>
            <p:spPr>
              <a:xfrm>
                <a:off x="9134640" y="2813400"/>
                <a:ext cx="386640" cy="972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Rectangle 410"/>
              <p:cNvSpPr/>
              <p:nvPr/>
            </p:nvSpPr>
            <p:spPr>
              <a:xfrm>
                <a:off x="9134640" y="2803680"/>
                <a:ext cx="388080" cy="597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Oval 411"/>
              <p:cNvSpPr/>
              <p:nvPr/>
            </p:nvSpPr>
            <p:spPr>
              <a:xfrm>
                <a:off x="9132840" y="2736720"/>
                <a:ext cx="386640" cy="113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88" name="Group 1032"/>
              <p:cNvGrpSpPr/>
              <p:nvPr/>
            </p:nvGrpSpPr>
            <p:grpSpPr>
              <a:xfrm>
                <a:off x="9210600" y="2766240"/>
                <a:ext cx="218520" cy="53280"/>
                <a:chOff x="9210600" y="2766240"/>
                <a:chExt cx="218520" cy="53280"/>
              </a:xfrm>
            </p:grpSpPr>
            <p:sp>
              <p:nvSpPr>
                <p:cNvPr id="689" name="Freeform 1033"/>
                <p:cNvSpPr/>
                <p:nvPr/>
              </p:nvSpPr>
              <p:spPr>
                <a:xfrm>
                  <a:off x="9210600" y="2766240"/>
                  <a:ext cx="218520" cy="532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0" name="Freeform 1034"/>
                <p:cNvSpPr/>
                <p:nvPr/>
              </p:nvSpPr>
              <p:spPr>
                <a:xfrm>
                  <a:off x="9220680" y="2766240"/>
                  <a:ext cx="198720" cy="532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91" name="Line 1035"/>
              <p:cNvSpPr/>
              <p:nvPr/>
            </p:nvSpPr>
            <p:spPr>
              <a:xfrm>
                <a:off x="9134280" y="2790360"/>
                <a:ext cx="360" cy="7704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Line 1036"/>
              <p:cNvSpPr/>
              <p:nvPr/>
            </p:nvSpPr>
            <p:spPr>
              <a:xfrm>
                <a:off x="9520200" y="2793960"/>
                <a:ext cx="360" cy="748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93" name="Group 1037"/>
            <p:cNvGrpSpPr/>
            <p:nvPr/>
          </p:nvGrpSpPr>
          <p:grpSpPr>
            <a:xfrm>
              <a:off x="9059760" y="2371680"/>
              <a:ext cx="389880" cy="173880"/>
              <a:chOff x="9059760" y="2371680"/>
              <a:chExt cx="389880" cy="173880"/>
            </a:xfrm>
          </p:grpSpPr>
          <p:sp>
            <p:nvSpPr>
              <p:cNvPr id="694" name="Oval 407"/>
              <p:cNvSpPr/>
              <p:nvPr/>
            </p:nvSpPr>
            <p:spPr>
              <a:xfrm>
                <a:off x="9061560" y="2448360"/>
                <a:ext cx="386640" cy="972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Rectangle 410"/>
              <p:cNvSpPr/>
              <p:nvPr/>
            </p:nvSpPr>
            <p:spPr>
              <a:xfrm>
                <a:off x="9061560" y="2438640"/>
                <a:ext cx="388080" cy="597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Oval 411"/>
              <p:cNvSpPr/>
              <p:nvPr/>
            </p:nvSpPr>
            <p:spPr>
              <a:xfrm>
                <a:off x="9059760" y="2371680"/>
                <a:ext cx="386640" cy="113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97" name="Group 1041"/>
              <p:cNvGrpSpPr/>
              <p:nvPr/>
            </p:nvGrpSpPr>
            <p:grpSpPr>
              <a:xfrm>
                <a:off x="9137520" y="2401200"/>
                <a:ext cx="218520" cy="53280"/>
                <a:chOff x="9137520" y="2401200"/>
                <a:chExt cx="218520" cy="53280"/>
              </a:xfrm>
            </p:grpSpPr>
            <p:sp>
              <p:nvSpPr>
                <p:cNvPr id="698" name="Freeform 1042"/>
                <p:cNvSpPr/>
                <p:nvPr/>
              </p:nvSpPr>
              <p:spPr>
                <a:xfrm>
                  <a:off x="9137520" y="2401200"/>
                  <a:ext cx="218520" cy="532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9" name="Freeform 1043"/>
                <p:cNvSpPr/>
                <p:nvPr/>
              </p:nvSpPr>
              <p:spPr>
                <a:xfrm>
                  <a:off x="9147600" y="2401200"/>
                  <a:ext cx="198720" cy="532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00" name="Line 1044"/>
              <p:cNvSpPr/>
              <p:nvPr/>
            </p:nvSpPr>
            <p:spPr>
              <a:xfrm>
                <a:off x="9061200" y="2425320"/>
                <a:ext cx="360" cy="766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Line 1045"/>
              <p:cNvSpPr/>
              <p:nvPr/>
            </p:nvSpPr>
            <p:spPr>
              <a:xfrm>
                <a:off x="9447120" y="2428560"/>
                <a:ext cx="360" cy="7524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2" name="Group 1046"/>
            <p:cNvGrpSpPr/>
            <p:nvPr/>
          </p:nvGrpSpPr>
          <p:grpSpPr>
            <a:xfrm>
              <a:off x="9107640" y="3622680"/>
              <a:ext cx="491040" cy="205560"/>
              <a:chOff x="9107640" y="3622680"/>
              <a:chExt cx="491040" cy="205560"/>
            </a:xfrm>
          </p:grpSpPr>
          <p:sp>
            <p:nvSpPr>
              <p:cNvPr id="703" name="Oval 407"/>
              <p:cNvSpPr/>
              <p:nvPr/>
            </p:nvSpPr>
            <p:spPr>
              <a:xfrm>
                <a:off x="9109440" y="3713400"/>
                <a:ext cx="487440" cy="1148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Rectangle 410"/>
              <p:cNvSpPr/>
              <p:nvPr/>
            </p:nvSpPr>
            <p:spPr>
              <a:xfrm>
                <a:off x="9109440" y="3701880"/>
                <a:ext cx="489240" cy="705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Oval 411"/>
              <p:cNvSpPr/>
              <p:nvPr/>
            </p:nvSpPr>
            <p:spPr>
              <a:xfrm>
                <a:off x="9107640" y="3622680"/>
                <a:ext cx="487440" cy="13428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06" name="Group 1050"/>
              <p:cNvGrpSpPr/>
              <p:nvPr/>
            </p:nvGrpSpPr>
            <p:grpSpPr>
              <a:xfrm>
                <a:off x="9205560" y="3657240"/>
                <a:ext cx="275400" cy="63000"/>
                <a:chOff x="9205560" y="3657240"/>
                <a:chExt cx="275400" cy="63000"/>
              </a:xfrm>
            </p:grpSpPr>
            <p:sp>
              <p:nvSpPr>
                <p:cNvPr id="707" name="Freeform 1051"/>
                <p:cNvSpPr/>
                <p:nvPr/>
              </p:nvSpPr>
              <p:spPr>
                <a:xfrm>
                  <a:off x="9205560" y="3657240"/>
                  <a:ext cx="275400" cy="630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8" name="Freeform 1052"/>
                <p:cNvSpPr/>
                <p:nvPr/>
              </p:nvSpPr>
              <p:spPr>
                <a:xfrm>
                  <a:off x="9218160" y="3657240"/>
                  <a:ext cx="250560" cy="630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09" name="Line 1053"/>
              <p:cNvSpPr/>
              <p:nvPr/>
            </p:nvSpPr>
            <p:spPr>
              <a:xfrm>
                <a:off x="9109440" y="3686040"/>
                <a:ext cx="360" cy="9072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Line 1054"/>
              <p:cNvSpPr/>
              <p:nvPr/>
            </p:nvSpPr>
            <p:spPr>
              <a:xfrm>
                <a:off x="9595440" y="3690000"/>
                <a:ext cx="360" cy="8496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1" name="Line 1055"/>
            <p:cNvSpPr/>
            <p:nvPr/>
          </p:nvSpPr>
          <p:spPr>
            <a:xfrm>
              <a:off x="7797600" y="3720960"/>
              <a:ext cx="679320" cy="360"/>
            </a:xfrm>
            <a:prstGeom prst="line">
              <a:avLst/>
            </a:prstGeom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2" name="Group 1056"/>
            <p:cNvGrpSpPr/>
            <p:nvPr/>
          </p:nvGrpSpPr>
          <p:grpSpPr>
            <a:xfrm>
              <a:off x="8456760" y="3610080"/>
              <a:ext cx="491040" cy="205560"/>
              <a:chOff x="8456760" y="3610080"/>
              <a:chExt cx="491040" cy="205560"/>
            </a:xfrm>
          </p:grpSpPr>
          <p:sp>
            <p:nvSpPr>
              <p:cNvPr id="713" name="Oval 407"/>
              <p:cNvSpPr/>
              <p:nvPr/>
            </p:nvSpPr>
            <p:spPr>
              <a:xfrm>
                <a:off x="8458560" y="3700800"/>
                <a:ext cx="487440" cy="1148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" name="Rectangle 410"/>
              <p:cNvSpPr/>
              <p:nvPr/>
            </p:nvSpPr>
            <p:spPr>
              <a:xfrm>
                <a:off x="8458560" y="3688920"/>
                <a:ext cx="489240" cy="705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5" name="Oval 411"/>
              <p:cNvSpPr/>
              <p:nvPr/>
            </p:nvSpPr>
            <p:spPr>
              <a:xfrm>
                <a:off x="8456760" y="3610080"/>
                <a:ext cx="487440" cy="13428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16" name="Group 1060"/>
              <p:cNvGrpSpPr/>
              <p:nvPr/>
            </p:nvGrpSpPr>
            <p:grpSpPr>
              <a:xfrm>
                <a:off x="8554680" y="3644640"/>
                <a:ext cx="275400" cy="63000"/>
                <a:chOff x="8554680" y="3644640"/>
                <a:chExt cx="275400" cy="63000"/>
              </a:xfrm>
            </p:grpSpPr>
            <p:sp>
              <p:nvSpPr>
                <p:cNvPr id="717" name="Freeform 1061"/>
                <p:cNvSpPr/>
                <p:nvPr/>
              </p:nvSpPr>
              <p:spPr>
                <a:xfrm>
                  <a:off x="8554680" y="3644640"/>
                  <a:ext cx="275400" cy="630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8" name="Freeform 1062"/>
                <p:cNvSpPr/>
                <p:nvPr/>
              </p:nvSpPr>
              <p:spPr>
                <a:xfrm>
                  <a:off x="8567280" y="3644640"/>
                  <a:ext cx="250560" cy="630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19" name="Line 1063"/>
              <p:cNvSpPr/>
              <p:nvPr/>
            </p:nvSpPr>
            <p:spPr>
              <a:xfrm>
                <a:off x="8458560" y="3673440"/>
                <a:ext cx="360" cy="9072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Line 1064"/>
              <p:cNvSpPr/>
              <p:nvPr/>
            </p:nvSpPr>
            <p:spPr>
              <a:xfrm>
                <a:off x="8944560" y="3677400"/>
                <a:ext cx="360" cy="8460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21" name="Group 1065"/>
            <p:cNvGrpSpPr/>
            <p:nvPr/>
          </p:nvGrpSpPr>
          <p:grpSpPr>
            <a:xfrm>
              <a:off x="8767800" y="3889440"/>
              <a:ext cx="491040" cy="205560"/>
              <a:chOff x="8767800" y="3889440"/>
              <a:chExt cx="491040" cy="205560"/>
            </a:xfrm>
          </p:grpSpPr>
          <p:sp>
            <p:nvSpPr>
              <p:cNvPr id="722" name="Oval 407"/>
              <p:cNvSpPr/>
              <p:nvPr/>
            </p:nvSpPr>
            <p:spPr>
              <a:xfrm>
                <a:off x="8769600" y="3980160"/>
                <a:ext cx="487440" cy="1148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Rectangle 410"/>
              <p:cNvSpPr/>
              <p:nvPr/>
            </p:nvSpPr>
            <p:spPr>
              <a:xfrm>
                <a:off x="8769600" y="3968280"/>
                <a:ext cx="489240" cy="7056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Oval 411"/>
              <p:cNvSpPr/>
              <p:nvPr/>
            </p:nvSpPr>
            <p:spPr>
              <a:xfrm>
                <a:off x="8767800" y="3889440"/>
                <a:ext cx="487440" cy="13428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25" name="Group 1069"/>
              <p:cNvGrpSpPr/>
              <p:nvPr/>
            </p:nvGrpSpPr>
            <p:grpSpPr>
              <a:xfrm>
                <a:off x="8865720" y="3924000"/>
                <a:ext cx="275400" cy="63000"/>
                <a:chOff x="8865720" y="3924000"/>
                <a:chExt cx="275400" cy="63000"/>
              </a:xfrm>
            </p:grpSpPr>
            <p:sp>
              <p:nvSpPr>
                <p:cNvPr id="726" name="Freeform 1070"/>
                <p:cNvSpPr/>
                <p:nvPr/>
              </p:nvSpPr>
              <p:spPr>
                <a:xfrm>
                  <a:off x="8865720" y="3924000"/>
                  <a:ext cx="275400" cy="630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7" name="Freeform 1071"/>
                <p:cNvSpPr/>
                <p:nvPr/>
              </p:nvSpPr>
              <p:spPr>
                <a:xfrm>
                  <a:off x="8878320" y="3924000"/>
                  <a:ext cx="250560" cy="630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28" name="Line 1072"/>
              <p:cNvSpPr/>
              <p:nvPr/>
            </p:nvSpPr>
            <p:spPr>
              <a:xfrm>
                <a:off x="8769600" y="3952800"/>
                <a:ext cx="360" cy="9072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Line 1073"/>
              <p:cNvSpPr/>
              <p:nvPr/>
            </p:nvSpPr>
            <p:spPr>
              <a:xfrm>
                <a:off x="9255600" y="3956760"/>
                <a:ext cx="360" cy="8496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30" name="Group 1074"/>
            <p:cNvGrpSpPr/>
            <p:nvPr/>
          </p:nvGrpSpPr>
          <p:grpSpPr>
            <a:xfrm>
              <a:off x="8961480" y="4784760"/>
              <a:ext cx="621720" cy="243720"/>
              <a:chOff x="8961480" y="4784760"/>
              <a:chExt cx="621720" cy="243720"/>
            </a:xfrm>
          </p:grpSpPr>
          <p:sp>
            <p:nvSpPr>
              <p:cNvPr id="731" name="Oval 407"/>
              <p:cNvSpPr/>
              <p:nvPr/>
            </p:nvSpPr>
            <p:spPr>
              <a:xfrm>
                <a:off x="8964000" y="4892040"/>
                <a:ext cx="616680" cy="1364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Rectangle 410"/>
              <p:cNvSpPr/>
              <p:nvPr/>
            </p:nvSpPr>
            <p:spPr>
              <a:xfrm>
                <a:off x="8964000" y="4878360"/>
                <a:ext cx="619200" cy="8388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Oval 411"/>
              <p:cNvSpPr/>
              <p:nvPr/>
            </p:nvSpPr>
            <p:spPr>
              <a:xfrm>
                <a:off x="8961480" y="4784760"/>
                <a:ext cx="616680" cy="15912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34" name="Group 1078"/>
              <p:cNvGrpSpPr/>
              <p:nvPr/>
            </p:nvGrpSpPr>
            <p:grpSpPr>
              <a:xfrm>
                <a:off x="9085320" y="4825800"/>
                <a:ext cx="348480" cy="74520"/>
                <a:chOff x="9085320" y="4825800"/>
                <a:chExt cx="348480" cy="74520"/>
              </a:xfrm>
            </p:grpSpPr>
            <p:sp>
              <p:nvSpPr>
                <p:cNvPr id="735" name="Freeform 1079"/>
                <p:cNvSpPr/>
                <p:nvPr/>
              </p:nvSpPr>
              <p:spPr>
                <a:xfrm>
                  <a:off x="9085320" y="4825800"/>
                  <a:ext cx="348480" cy="745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6" name="Freeform 1080"/>
                <p:cNvSpPr/>
                <p:nvPr/>
              </p:nvSpPr>
              <p:spPr>
                <a:xfrm>
                  <a:off x="9101160" y="4825800"/>
                  <a:ext cx="316800" cy="745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37" name="Line 1081"/>
              <p:cNvSpPr/>
              <p:nvPr/>
            </p:nvSpPr>
            <p:spPr>
              <a:xfrm>
                <a:off x="8963640" y="486000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Line 1082"/>
              <p:cNvSpPr/>
              <p:nvPr/>
            </p:nvSpPr>
            <p:spPr>
              <a:xfrm>
                <a:off x="9578520" y="486468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39" name="Group 1083"/>
            <p:cNvGrpSpPr/>
            <p:nvPr/>
          </p:nvGrpSpPr>
          <p:grpSpPr>
            <a:xfrm>
              <a:off x="8335800" y="4486320"/>
              <a:ext cx="621720" cy="243720"/>
              <a:chOff x="8335800" y="4486320"/>
              <a:chExt cx="621720" cy="243720"/>
            </a:xfrm>
          </p:grpSpPr>
          <p:sp>
            <p:nvSpPr>
              <p:cNvPr id="740" name="Oval 407"/>
              <p:cNvSpPr/>
              <p:nvPr/>
            </p:nvSpPr>
            <p:spPr>
              <a:xfrm>
                <a:off x="8338320" y="4593600"/>
                <a:ext cx="616680" cy="1364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Rectangle 410"/>
              <p:cNvSpPr/>
              <p:nvPr/>
            </p:nvSpPr>
            <p:spPr>
              <a:xfrm>
                <a:off x="8338320" y="4579920"/>
                <a:ext cx="619200" cy="8388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Oval 411"/>
              <p:cNvSpPr/>
              <p:nvPr/>
            </p:nvSpPr>
            <p:spPr>
              <a:xfrm>
                <a:off x="8335800" y="4486320"/>
                <a:ext cx="616680" cy="15912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43" name="Group 1087"/>
              <p:cNvGrpSpPr/>
              <p:nvPr/>
            </p:nvGrpSpPr>
            <p:grpSpPr>
              <a:xfrm>
                <a:off x="8460000" y="4527360"/>
                <a:ext cx="348480" cy="74520"/>
                <a:chOff x="8460000" y="4527360"/>
                <a:chExt cx="348480" cy="74520"/>
              </a:xfrm>
            </p:grpSpPr>
            <p:sp>
              <p:nvSpPr>
                <p:cNvPr id="744" name="Freeform 1088"/>
                <p:cNvSpPr/>
                <p:nvPr/>
              </p:nvSpPr>
              <p:spPr>
                <a:xfrm>
                  <a:off x="8460000" y="4527360"/>
                  <a:ext cx="348480" cy="745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5" name="Freeform 1089"/>
                <p:cNvSpPr/>
                <p:nvPr/>
              </p:nvSpPr>
              <p:spPr>
                <a:xfrm>
                  <a:off x="8475840" y="4527360"/>
                  <a:ext cx="316800" cy="745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46" name="Line 1090"/>
              <p:cNvSpPr/>
              <p:nvPr/>
            </p:nvSpPr>
            <p:spPr>
              <a:xfrm>
                <a:off x="8338320" y="456156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Line 1091"/>
              <p:cNvSpPr/>
              <p:nvPr/>
            </p:nvSpPr>
            <p:spPr>
              <a:xfrm>
                <a:off x="8953200" y="456624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48" name="Group 1092"/>
            <p:cNvGrpSpPr/>
            <p:nvPr/>
          </p:nvGrpSpPr>
          <p:grpSpPr>
            <a:xfrm>
              <a:off x="7612200" y="4829040"/>
              <a:ext cx="621720" cy="244080"/>
              <a:chOff x="7612200" y="4829040"/>
              <a:chExt cx="621720" cy="244080"/>
            </a:xfrm>
          </p:grpSpPr>
          <p:sp>
            <p:nvSpPr>
              <p:cNvPr id="749" name="Oval 407"/>
              <p:cNvSpPr/>
              <p:nvPr/>
            </p:nvSpPr>
            <p:spPr>
              <a:xfrm>
                <a:off x="7614720" y="4936680"/>
                <a:ext cx="616680" cy="13644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Rectangle 410"/>
              <p:cNvSpPr/>
              <p:nvPr/>
            </p:nvSpPr>
            <p:spPr>
              <a:xfrm>
                <a:off x="7614720" y="4923000"/>
                <a:ext cx="619200" cy="8388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Oval 411"/>
              <p:cNvSpPr/>
              <p:nvPr/>
            </p:nvSpPr>
            <p:spPr>
              <a:xfrm>
                <a:off x="7612200" y="4829040"/>
                <a:ext cx="616680" cy="15912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52" name="Group 1096"/>
              <p:cNvGrpSpPr/>
              <p:nvPr/>
            </p:nvGrpSpPr>
            <p:grpSpPr>
              <a:xfrm>
                <a:off x="7736040" y="4870440"/>
                <a:ext cx="348480" cy="74520"/>
                <a:chOff x="7736040" y="4870440"/>
                <a:chExt cx="348480" cy="74520"/>
              </a:xfrm>
            </p:grpSpPr>
            <p:sp>
              <p:nvSpPr>
                <p:cNvPr id="753" name="Freeform 1097"/>
                <p:cNvSpPr/>
                <p:nvPr/>
              </p:nvSpPr>
              <p:spPr>
                <a:xfrm>
                  <a:off x="7736040" y="4870440"/>
                  <a:ext cx="348480" cy="745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4" name="Freeform 1098"/>
                <p:cNvSpPr/>
                <p:nvPr/>
              </p:nvSpPr>
              <p:spPr>
                <a:xfrm>
                  <a:off x="7751880" y="4870440"/>
                  <a:ext cx="316800" cy="745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55" name="Line 1099"/>
              <p:cNvSpPr/>
              <p:nvPr/>
            </p:nvSpPr>
            <p:spPr>
              <a:xfrm>
                <a:off x="7614360" y="4904280"/>
                <a:ext cx="360" cy="10764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Line 1100"/>
              <p:cNvSpPr/>
              <p:nvPr/>
            </p:nvSpPr>
            <p:spPr>
              <a:xfrm>
                <a:off x="8229240" y="4908960"/>
                <a:ext cx="360" cy="10728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57" name="Group 1101"/>
            <p:cNvGrpSpPr/>
            <p:nvPr/>
          </p:nvGrpSpPr>
          <p:grpSpPr>
            <a:xfrm>
              <a:off x="7421400" y="3622680"/>
              <a:ext cx="389880" cy="170640"/>
              <a:chOff x="7421400" y="3622680"/>
              <a:chExt cx="389880" cy="170640"/>
            </a:xfrm>
          </p:grpSpPr>
          <p:sp>
            <p:nvSpPr>
              <p:cNvPr id="758" name="Oval 407"/>
              <p:cNvSpPr/>
              <p:nvPr/>
            </p:nvSpPr>
            <p:spPr>
              <a:xfrm>
                <a:off x="7423200" y="3697920"/>
                <a:ext cx="386640" cy="954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Rectangle 410"/>
              <p:cNvSpPr/>
              <p:nvPr/>
            </p:nvSpPr>
            <p:spPr>
              <a:xfrm>
                <a:off x="7423200" y="3688200"/>
                <a:ext cx="388080" cy="58680"/>
              </a:xfrm>
              <a:prstGeom prst="rect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0" name="Oval 411"/>
              <p:cNvSpPr/>
              <p:nvPr/>
            </p:nvSpPr>
            <p:spPr>
              <a:xfrm>
                <a:off x="7421400" y="3622680"/>
                <a:ext cx="386640" cy="111600"/>
              </a:xfrm>
              <a:prstGeom prst="ellipse">
                <a:avLst/>
              </a:prstGeom>
              <a:gradFill rotWithShape="0">
                <a:gsLst>
                  <a:gs pos="0">
                    <a:srgbClr val="954f7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61" name="Group 1105"/>
              <p:cNvGrpSpPr/>
              <p:nvPr/>
            </p:nvGrpSpPr>
            <p:grpSpPr>
              <a:xfrm>
                <a:off x="7499520" y="3651480"/>
                <a:ext cx="218520" cy="52200"/>
                <a:chOff x="7499520" y="3651480"/>
                <a:chExt cx="218520" cy="52200"/>
              </a:xfrm>
            </p:grpSpPr>
            <p:sp>
              <p:nvSpPr>
                <p:cNvPr id="762" name="Freeform 1106"/>
                <p:cNvSpPr/>
                <p:nvPr/>
              </p:nvSpPr>
              <p:spPr>
                <a:xfrm>
                  <a:off x="7499520" y="3651480"/>
                  <a:ext cx="218520" cy="52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3" name="Freeform 1107"/>
                <p:cNvSpPr/>
                <p:nvPr/>
              </p:nvSpPr>
              <p:spPr>
                <a:xfrm>
                  <a:off x="7509240" y="3651480"/>
                  <a:ext cx="198720" cy="52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954f7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64" name="Line 1108"/>
              <p:cNvSpPr/>
              <p:nvPr/>
            </p:nvSpPr>
            <p:spPr>
              <a:xfrm>
                <a:off x="7422840" y="3675240"/>
                <a:ext cx="360" cy="8676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Line 1109"/>
              <p:cNvSpPr/>
              <p:nvPr/>
            </p:nvSpPr>
            <p:spPr>
              <a:xfrm>
                <a:off x="7808760" y="3678480"/>
                <a:ext cx="360" cy="86760"/>
              </a:xfrm>
              <a:prstGeom prst="line">
                <a:avLst/>
              </a:prstGeom>
              <a:ln w="9525">
                <a:solidFill>
                  <a:srgbClr val="e7e6e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66" name="Group 1110"/>
            <p:cNvGrpSpPr/>
            <p:nvPr/>
          </p:nvGrpSpPr>
          <p:grpSpPr>
            <a:xfrm>
              <a:off x="8531280" y="4983120"/>
              <a:ext cx="445320" cy="421560"/>
              <a:chOff x="8531280" y="4983120"/>
              <a:chExt cx="445320" cy="421560"/>
            </a:xfrm>
          </p:grpSpPr>
          <p:grpSp>
            <p:nvGrpSpPr>
              <p:cNvPr id="767" name="Group 1111"/>
              <p:cNvGrpSpPr/>
              <p:nvPr/>
            </p:nvGrpSpPr>
            <p:grpSpPr>
              <a:xfrm>
                <a:off x="8601120" y="4983120"/>
                <a:ext cx="375480" cy="109440"/>
                <a:chOff x="8601120" y="4983120"/>
                <a:chExt cx="375480" cy="109440"/>
              </a:xfrm>
            </p:grpSpPr>
            <p:sp>
              <p:nvSpPr>
                <p:cNvPr id="768" name="Freeform 1112"/>
                <p:cNvSpPr/>
                <p:nvPr/>
              </p:nvSpPr>
              <p:spPr>
                <a:xfrm>
                  <a:off x="8702280" y="5003280"/>
                  <a:ext cx="66240" cy="60480"/>
                </a:xfrm>
                <a:custGeom>
                  <a:avLst/>
                  <a:gdLst/>
                  <a:ahLst/>
                  <a:rect l="l" t="t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9" name="Freeform 1113"/>
                <p:cNvSpPr/>
                <p:nvPr/>
              </p:nvSpPr>
              <p:spPr>
                <a:xfrm>
                  <a:off x="8817120" y="5002200"/>
                  <a:ext cx="45000" cy="46080"/>
                </a:xfrm>
                <a:custGeom>
                  <a:avLst/>
                  <a:gdLst/>
                  <a:ahLst/>
                  <a:rect l="l" t="t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0" name="Freeform 1114"/>
                <p:cNvSpPr/>
                <p:nvPr/>
              </p:nvSpPr>
              <p:spPr>
                <a:xfrm>
                  <a:off x="8658720" y="4991040"/>
                  <a:ext cx="110160" cy="97200"/>
                </a:xfrm>
                <a:custGeom>
                  <a:avLst/>
                  <a:gdLst/>
                  <a:ahLst/>
                  <a:rect l="l" t="t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1" name="Freeform 1115"/>
                <p:cNvSpPr/>
                <p:nvPr/>
              </p:nvSpPr>
              <p:spPr>
                <a:xfrm>
                  <a:off x="8814960" y="4987440"/>
                  <a:ext cx="95400" cy="64800"/>
                </a:xfrm>
                <a:custGeom>
                  <a:avLst/>
                  <a:gdLst/>
                  <a:ahLst/>
                  <a:rect l="l" t="t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2" name="Freeform 1116"/>
                <p:cNvSpPr/>
                <p:nvPr/>
              </p:nvSpPr>
              <p:spPr>
                <a:xfrm>
                  <a:off x="8617680" y="5018760"/>
                  <a:ext cx="38160" cy="60480"/>
                </a:xfrm>
                <a:custGeom>
                  <a:avLst/>
                  <a:gdLst/>
                  <a:ahLst/>
                  <a:rect l="l" t="t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3" name="Freeform 1117"/>
                <p:cNvSpPr/>
                <p:nvPr/>
              </p:nvSpPr>
              <p:spPr>
                <a:xfrm>
                  <a:off x="8892720" y="4983120"/>
                  <a:ext cx="83880" cy="80280"/>
                </a:xfrm>
                <a:custGeom>
                  <a:avLst/>
                  <a:gdLst/>
                  <a:ahLst/>
                  <a:rect l="l" t="t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4" name="Freeform 1118"/>
                <p:cNvSpPr/>
                <p:nvPr/>
              </p:nvSpPr>
              <p:spPr>
                <a:xfrm>
                  <a:off x="8683920" y="5006520"/>
                  <a:ext cx="66240" cy="60480"/>
                </a:xfrm>
                <a:custGeom>
                  <a:avLst/>
                  <a:gdLst/>
                  <a:ahLst/>
                  <a:rect l="l" t="t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5" name="Freeform 1119"/>
                <p:cNvSpPr/>
                <p:nvPr/>
              </p:nvSpPr>
              <p:spPr>
                <a:xfrm>
                  <a:off x="8798400" y="5006520"/>
                  <a:ext cx="45000" cy="46080"/>
                </a:xfrm>
                <a:custGeom>
                  <a:avLst/>
                  <a:gdLst/>
                  <a:ahLst/>
                  <a:rect l="l" t="t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6" name="Freeform 1120"/>
                <p:cNvSpPr/>
                <p:nvPr/>
              </p:nvSpPr>
              <p:spPr>
                <a:xfrm>
                  <a:off x="8640000" y="4995360"/>
                  <a:ext cx="108000" cy="97200"/>
                </a:xfrm>
                <a:custGeom>
                  <a:avLst/>
                  <a:gdLst/>
                  <a:ahLst/>
                  <a:rect l="l" t="t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7" name="Freeform 1121"/>
                <p:cNvSpPr/>
                <p:nvPr/>
              </p:nvSpPr>
              <p:spPr>
                <a:xfrm>
                  <a:off x="8794440" y="4992120"/>
                  <a:ext cx="95400" cy="64800"/>
                </a:xfrm>
                <a:custGeom>
                  <a:avLst/>
                  <a:gdLst/>
                  <a:ahLst/>
                  <a:rect l="l" t="t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8" name="Freeform 1122"/>
                <p:cNvSpPr/>
                <p:nvPr/>
              </p:nvSpPr>
              <p:spPr>
                <a:xfrm>
                  <a:off x="8601120" y="5028840"/>
                  <a:ext cx="38160" cy="59400"/>
                </a:xfrm>
                <a:custGeom>
                  <a:avLst/>
                  <a:gdLst/>
                  <a:ahLst/>
                  <a:rect l="l" t="t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9" name="Freeform 1123"/>
                <p:cNvSpPr/>
                <p:nvPr/>
              </p:nvSpPr>
              <p:spPr>
                <a:xfrm>
                  <a:off x="8874360" y="4987440"/>
                  <a:ext cx="83880" cy="80280"/>
                </a:xfrm>
                <a:custGeom>
                  <a:avLst/>
                  <a:gdLst/>
                  <a:ahLst/>
                  <a:rect l="l" t="t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780" name="Picture 1124" descr="access_point_stylized_gray_small"/>
              <p:cNvPicPr/>
              <p:nvPr/>
            </p:nvPicPr>
            <p:blipFill>
              <a:blip r:embed="rId4"/>
              <a:stretch/>
            </p:blipFill>
            <p:spPr>
              <a:xfrm>
                <a:off x="8531280" y="5017680"/>
                <a:ext cx="417240" cy="3870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781" name="Group 1125"/>
            <p:cNvGrpSpPr/>
            <p:nvPr/>
          </p:nvGrpSpPr>
          <p:grpSpPr>
            <a:xfrm>
              <a:off x="7008840" y="3487680"/>
              <a:ext cx="397800" cy="357840"/>
              <a:chOff x="7008840" y="3487680"/>
              <a:chExt cx="397800" cy="357840"/>
            </a:xfrm>
          </p:grpSpPr>
          <p:grpSp>
            <p:nvGrpSpPr>
              <p:cNvPr id="782" name="Group 1126"/>
              <p:cNvGrpSpPr/>
              <p:nvPr/>
            </p:nvGrpSpPr>
            <p:grpSpPr>
              <a:xfrm>
                <a:off x="7071480" y="3487680"/>
                <a:ext cx="335160" cy="92880"/>
                <a:chOff x="7071480" y="3487680"/>
                <a:chExt cx="335160" cy="92880"/>
              </a:xfrm>
            </p:grpSpPr>
            <p:sp>
              <p:nvSpPr>
                <p:cNvPr id="783" name="Freeform 1127"/>
                <p:cNvSpPr/>
                <p:nvPr/>
              </p:nvSpPr>
              <p:spPr>
                <a:xfrm>
                  <a:off x="7161480" y="3504600"/>
                  <a:ext cx="59040" cy="51120"/>
                </a:xfrm>
                <a:custGeom>
                  <a:avLst/>
                  <a:gdLst/>
                  <a:ahLst/>
                  <a:rect l="l" t="t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4" name="Freeform 1128"/>
                <p:cNvSpPr/>
                <p:nvPr/>
              </p:nvSpPr>
              <p:spPr>
                <a:xfrm>
                  <a:off x="7264080" y="3503880"/>
                  <a:ext cx="39960" cy="38880"/>
                </a:xfrm>
                <a:custGeom>
                  <a:avLst/>
                  <a:gdLst/>
                  <a:ahLst/>
                  <a:rect l="l" t="t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5" name="Freeform 1129"/>
                <p:cNvSpPr/>
                <p:nvPr/>
              </p:nvSpPr>
              <p:spPr>
                <a:xfrm>
                  <a:off x="7122600" y="3494520"/>
                  <a:ext cx="98280" cy="82440"/>
                </a:xfrm>
                <a:custGeom>
                  <a:avLst/>
                  <a:gdLst/>
                  <a:ahLst/>
                  <a:rect l="l" t="t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6" name="Freeform 1130"/>
                <p:cNvSpPr/>
                <p:nvPr/>
              </p:nvSpPr>
              <p:spPr>
                <a:xfrm>
                  <a:off x="7262280" y="3491640"/>
                  <a:ext cx="85320" cy="55080"/>
                </a:xfrm>
                <a:custGeom>
                  <a:avLst/>
                  <a:gdLst/>
                  <a:ahLst/>
                  <a:rect l="l" t="t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7" name="Freeform 1131"/>
                <p:cNvSpPr/>
                <p:nvPr/>
              </p:nvSpPr>
              <p:spPr>
                <a:xfrm>
                  <a:off x="7086240" y="3517920"/>
                  <a:ext cx="33840" cy="51120"/>
                </a:xfrm>
                <a:custGeom>
                  <a:avLst/>
                  <a:gdLst/>
                  <a:ahLst/>
                  <a:rect l="l" t="t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8" name="Freeform 1132"/>
                <p:cNvSpPr/>
                <p:nvPr/>
              </p:nvSpPr>
              <p:spPr>
                <a:xfrm>
                  <a:off x="7331760" y="3487680"/>
                  <a:ext cx="74880" cy="68040"/>
                </a:xfrm>
                <a:custGeom>
                  <a:avLst/>
                  <a:gdLst/>
                  <a:ahLst/>
                  <a:rect l="l" t="t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9" name="Freeform 1133"/>
                <p:cNvSpPr/>
                <p:nvPr/>
              </p:nvSpPr>
              <p:spPr>
                <a:xfrm>
                  <a:off x="7145280" y="3507480"/>
                  <a:ext cx="59040" cy="51120"/>
                </a:xfrm>
                <a:custGeom>
                  <a:avLst/>
                  <a:gdLst/>
                  <a:ahLst/>
                  <a:rect l="l" t="t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0" name="Freeform 1134"/>
                <p:cNvSpPr/>
                <p:nvPr/>
              </p:nvSpPr>
              <p:spPr>
                <a:xfrm>
                  <a:off x="7247520" y="3507480"/>
                  <a:ext cx="39960" cy="38880"/>
                </a:xfrm>
                <a:custGeom>
                  <a:avLst/>
                  <a:gdLst/>
                  <a:ahLst/>
                  <a:rect l="l" t="t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1" name="Freeform 1135"/>
                <p:cNvSpPr/>
                <p:nvPr/>
              </p:nvSpPr>
              <p:spPr>
                <a:xfrm>
                  <a:off x="7106040" y="3498120"/>
                  <a:ext cx="96480" cy="82440"/>
                </a:xfrm>
                <a:custGeom>
                  <a:avLst/>
                  <a:gdLst/>
                  <a:ahLst/>
                  <a:rect l="l" t="t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2" name="Freeform 1136"/>
                <p:cNvSpPr/>
                <p:nvPr/>
              </p:nvSpPr>
              <p:spPr>
                <a:xfrm>
                  <a:off x="7243920" y="3495240"/>
                  <a:ext cx="85320" cy="55080"/>
                </a:xfrm>
                <a:custGeom>
                  <a:avLst/>
                  <a:gdLst/>
                  <a:ahLst/>
                  <a:rect l="l" t="t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3" name="Freeform 1137"/>
                <p:cNvSpPr/>
                <p:nvPr/>
              </p:nvSpPr>
              <p:spPr>
                <a:xfrm>
                  <a:off x="7071480" y="3526560"/>
                  <a:ext cx="33840" cy="50400"/>
                </a:xfrm>
                <a:custGeom>
                  <a:avLst/>
                  <a:gdLst/>
                  <a:ahLst/>
                  <a:rect l="l" t="t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4" name="Freeform 1138"/>
                <p:cNvSpPr/>
                <p:nvPr/>
              </p:nvSpPr>
              <p:spPr>
                <a:xfrm>
                  <a:off x="7315200" y="3491640"/>
                  <a:ext cx="74880" cy="68040"/>
                </a:xfrm>
                <a:custGeom>
                  <a:avLst/>
                  <a:gdLst/>
                  <a:ahLst/>
                  <a:rect l="l" t="t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e7e6e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795" name="Picture 1139" descr="access_point_stylized_gray_small"/>
              <p:cNvPicPr/>
              <p:nvPr/>
            </p:nvPicPr>
            <p:blipFill>
              <a:blip r:embed="rId5"/>
              <a:stretch/>
            </p:blipFill>
            <p:spPr>
              <a:xfrm>
                <a:off x="7008840" y="3516840"/>
                <a:ext cx="372600" cy="328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796" name="Line 1140"/>
            <p:cNvSpPr/>
            <p:nvPr/>
          </p:nvSpPr>
          <p:spPr>
            <a:xfrm>
              <a:off x="9320040" y="5459400"/>
              <a:ext cx="85680" cy="2880"/>
            </a:xfrm>
            <a:prstGeom prst="line">
              <a:avLst/>
            </a:prstGeom>
            <a:ln w="12700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7" name="Group 1141"/>
            <p:cNvGrpSpPr/>
            <p:nvPr/>
          </p:nvGrpSpPr>
          <p:grpSpPr>
            <a:xfrm>
              <a:off x="7146000" y="4511520"/>
              <a:ext cx="413640" cy="372240"/>
              <a:chOff x="7146000" y="4511520"/>
              <a:chExt cx="413640" cy="372240"/>
            </a:xfrm>
          </p:grpSpPr>
          <p:pic>
            <p:nvPicPr>
              <p:cNvPr id="798" name="Picture 1142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 flipH="1">
                <a:off x="7146000" y="4511520"/>
                <a:ext cx="413640" cy="372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99" name="Freeform 1143"/>
              <p:cNvSpPr/>
              <p:nvPr/>
            </p:nvSpPr>
            <p:spPr>
              <a:xfrm flipH="1">
                <a:off x="7321320" y="4547520"/>
                <a:ext cx="194760" cy="1702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00" name="Group 1144"/>
            <p:cNvGrpSpPr/>
            <p:nvPr/>
          </p:nvGrpSpPr>
          <p:grpSpPr>
            <a:xfrm>
              <a:off x="6828480" y="4932360"/>
              <a:ext cx="482040" cy="405720"/>
              <a:chOff x="6828480" y="4932360"/>
              <a:chExt cx="482040" cy="405720"/>
            </a:xfrm>
          </p:grpSpPr>
          <p:pic>
            <p:nvPicPr>
              <p:cNvPr id="801" name="Picture 1145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 flipH="1">
                <a:off x="6828480" y="4932360"/>
                <a:ext cx="482040" cy="405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02" name="Freeform 1146"/>
              <p:cNvSpPr/>
              <p:nvPr/>
            </p:nvSpPr>
            <p:spPr>
              <a:xfrm flipH="1">
                <a:off x="7032960" y="4971240"/>
                <a:ext cx="226800" cy="1854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03" name="Group 1147"/>
            <p:cNvGrpSpPr/>
            <p:nvPr/>
          </p:nvGrpSpPr>
          <p:grpSpPr>
            <a:xfrm>
              <a:off x="7306560" y="5234040"/>
              <a:ext cx="426240" cy="348480"/>
              <a:chOff x="7306560" y="5234040"/>
              <a:chExt cx="426240" cy="348480"/>
            </a:xfrm>
          </p:grpSpPr>
          <p:pic>
            <p:nvPicPr>
              <p:cNvPr id="804" name="Picture 1148" descr="desktop_computer_stylized_medium"/>
              <p:cNvPicPr/>
              <p:nvPr/>
            </p:nvPicPr>
            <p:blipFill>
              <a:blip r:embed="rId8"/>
              <a:stretch/>
            </p:blipFill>
            <p:spPr>
              <a:xfrm flipH="1">
                <a:off x="7306560" y="5234040"/>
                <a:ext cx="426240" cy="348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05" name="Freeform 1149"/>
              <p:cNvSpPr/>
              <p:nvPr/>
            </p:nvSpPr>
            <p:spPr>
              <a:xfrm flipH="1">
                <a:off x="7486920" y="5267520"/>
                <a:ext cx="200520" cy="1594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06" name="Group 1150"/>
            <p:cNvGrpSpPr/>
            <p:nvPr/>
          </p:nvGrpSpPr>
          <p:grpSpPr>
            <a:xfrm>
              <a:off x="7920000" y="5216400"/>
              <a:ext cx="426240" cy="350280"/>
              <a:chOff x="7920000" y="5216400"/>
              <a:chExt cx="426240" cy="350280"/>
            </a:xfrm>
          </p:grpSpPr>
          <p:pic>
            <p:nvPicPr>
              <p:cNvPr id="807" name="Picture 1151" descr="desktop_computer_stylized_medium"/>
              <p:cNvPicPr/>
              <p:nvPr/>
            </p:nvPicPr>
            <p:blipFill>
              <a:blip r:embed="rId9"/>
              <a:stretch/>
            </p:blipFill>
            <p:spPr>
              <a:xfrm>
                <a:off x="7920000" y="5216400"/>
                <a:ext cx="426240" cy="350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08" name="Freeform 1152"/>
              <p:cNvSpPr/>
              <p:nvPr/>
            </p:nvSpPr>
            <p:spPr>
              <a:xfrm>
                <a:off x="7963560" y="5250240"/>
                <a:ext cx="200520" cy="1602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09" name="Picture 1153" descr="car_icon_small"/>
            <p:cNvPicPr/>
            <p:nvPr/>
          </p:nvPicPr>
          <p:blipFill>
            <a:blip r:embed="rId10"/>
            <a:stretch/>
          </p:blipFill>
          <p:spPr>
            <a:xfrm>
              <a:off x="7711920" y="1698480"/>
              <a:ext cx="848520" cy="167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10" name="Group 1154"/>
            <p:cNvGrpSpPr/>
            <p:nvPr/>
          </p:nvGrpSpPr>
          <p:grpSpPr>
            <a:xfrm>
              <a:off x="6983280" y="1523880"/>
              <a:ext cx="415080" cy="385200"/>
              <a:chOff x="6983280" y="1523880"/>
              <a:chExt cx="415080" cy="385200"/>
            </a:xfrm>
          </p:grpSpPr>
          <p:pic>
            <p:nvPicPr>
              <p:cNvPr id="811" name="Picture 1155" descr="iphone_stylized_small"/>
              <p:cNvPicPr/>
              <p:nvPr/>
            </p:nvPicPr>
            <p:blipFill>
              <a:blip r:embed="rId11"/>
              <a:stretch/>
            </p:blipFill>
            <p:spPr>
              <a:xfrm>
                <a:off x="7142760" y="1581480"/>
                <a:ext cx="136080" cy="327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12" name="Picture 1156" descr="antenna_radiation_stylized"/>
              <p:cNvPicPr/>
              <p:nvPr/>
            </p:nvPicPr>
            <p:blipFill>
              <a:blip r:embed="rId12"/>
              <a:stretch/>
            </p:blipFill>
            <p:spPr>
              <a:xfrm>
                <a:off x="6983280" y="1523880"/>
                <a:ext cx="415080" cy="88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813" name="Group 1157"/>
            <p:cNvGrpSpPr/>
            <p:nvPr/>
          </p:nvGrpSpPr>
          <p:grpSpPr>
            <a:xfrm>
              <a:off x="9610560" y="4979880"/>
              <a:ext cx="226440" cy="480600"/>
              <a:chOff x="9610560" y="4979880"/>
              <a:chExt cx="226440" cy="480600"/>
            </a:xfrm>
          </p:grpSpPr>
          <p:sp>
            <p:nvSpPr>
              <p:cNvPr id="814" name="Freeform 1158"/>
              <p:cNvSpPr/>
              <p:nvPr/>
            </p:nvSpPr>
            <p:spPr>
              <a:xfrm>
                <a:off x="9790560" y="4980960"/>
                <a:ext cx="44280" cy="45828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Rectangle 1159"/>
              <p:cNvSpPr/>
              <p:nvPr/>
            </p:nvSpPr>
            <p:spPr>
              <a:xfrm>
                <a:off x="9621720" y="4979880"/>
                <a:ext cx="165960" cy="45792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Freeform 1160"/>
              <p:cNvSpPr/>
              <p:nvPr/>
            </p:nvSpPr>
            <p:spPr>
              <a:xfrm>
                <a:off x="9798840" y="5008320"/>
                <a:ext cx="26280" cy="4237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Freeform 1161"/>
              <p:cNvSpPr/>
              <p:nvPr/>
            </p:nvSpPr>
            <p:spPr>
              <a:xfrm>
                <a:off x="9793080" y="5223240"/>
                <a:ext cx="41040" cy="370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Rectangle 1162"/>
              <p:cNvSpPr/>
              <p:nvPr/>
            </p:nvSpPr>
            <p:spPr>
              <a:xfrm>
                <a:off x="9621720" y="503244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19" name="Group 1163"/>
              <p:cNvGrpSpPr/>
              <p:nvPr/>
            </p:nvGrpSpPr>
            <p:grpSpPr>
              <a:xfrm>
                <a:off x="9707760" y="5027400"/>
                <a:ext cx="91440" cy="29520"/>
                <a:chOff x="9707760" y="5027400"/>
                <a:chExt cx="91440" cy="29520"/>
              </a:xfrm>
            </p:grpSpPr>
            <p:sp>
              <p:nvSpPr>
                <p:cNvPr id="820" name="AutoShape 1164"/>
                <p:cNvSpPr/>
                <p:nvPr/>
              </p:nvSpPr>
              <p:spPr>
                <a:xfrm>
                  <a:off x="9707760" y="5027400"/>
                  <a:ext cx="91440" cy="29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1" name="AutoShape 1165"/>
                <p:cNvSpPr/>
                <p:nvPr/>
              </p:nvSpPr>
              <p:spPr>
                <a:xfrm>
                  <a:off x="9709200" y="5030640"/>
                  <a:ext cx="88200" cy="23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22" name="Rectangle 1166"/>
              <p:cNvSpPr/>
              <p:nvPr/>
            </p:nvSpPr>
            <p:spPr>
              <a:xfrm>
                <a:off x="9623520" y="509904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23" name="Group 1167"/>
              <p:cNvGrpSpPr/>
              <p:nvPr/>
            </p:nvGrpSpPr>
            <p:grpSpPr>
              <a:xfrm>
                <a:off x="9707400" y="5092560"/>
                <a:ext cx="91440" cy="26280"/>
                <a:chOff x="9707400" y="5092560"/>
                <a:chExt cx="91440" cy="26280"/>
              </a:xfrm>
            </p:grpSpPr>
            <p:sp>
              <p:nvSpPr>
                <p:cNvPr id="824" name="AutoShape 1168"/>
                <p:cNvSpPr/>
                <p:nvPr/>
              </p:nvSpPr>
              <p:spPr>
                <a:xfrm>
                  <a:off x="9707400" y="5092560"/>
                  <a:ext cx="9144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5" name="AutoShape 1169"/>
                <p:cNvSpPr/>
                <p:nvPr/>
              </p:nvSpPr>
              <p:spPr>
                <a:xfrm>
                  <a:off x="9709200" y="5095800"/>
                  <a:ext cx="88200" cy="201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26" name="Rectangle 1170"/>
              <p:cNvSpPr/>
              <p:nvPr/>
            </p:nvSpPr>
            <p:spPr>
              <a:xfrm>
                <a:off x="9623520" y="516564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Rectangle 1171"/>
              <p:cNvSpPr/>
              <p:nvPr/>
            </p:nvSpPr>
            <p:spPr>
              <a:xfrm>
                <a:off x="9624960" y="522612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28" name="Group 1172"/>
              <p:cNvGrpSpPr/>
              <p:nvPr/>
            </p:nvGrpSpPr>
            <p:grpSpPr>
              <a:xfrm>
                <a:off x="9705960" y="5224320"/>
                <a:ext cx="91440" cy="26280"/>
                <a:chOff x="9705960" y="5224320"/>
                <a:chExt cx="91440" cy="26280"/>
              </a:xfrm>
            </p:grpSpPr>
            <p:sp>
              <p:nvSpPr>
                <p:cNvPr id="829" name="AutoShape 1173"/>
                <p:cNvSpPr/>
                <p:nvPr/>
              </p:nvSpPr>
              <p:spPr>
                <a:xfrm>
                  <a:off x="9705960" y="5224320"/>
                  <a:ext cx="9144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0" name="AutoShape 1174"/>
                <p:cNvSpPr/>
                <p:nvPr/>
              </p:nvSpPr>
              <p:spPr>
                <a:xfrm>
                  <a:off x="9707400" y="5224320"/>
                  <a:ext cx="88200" cy="23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31" name="Freeform 1175"/>
              <p:cNvSpPr/>
              <p:nvPr/>
            </p:nvSpPr>
            <p:spPr>
              <a:xfrm>
                <a:off x="9793440" y="5165640"/>
                <a:ext cx="41040" cy="370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32" name="Group 1176"/>
              <p:cNvGrpSpPr/>
              <p:nvPr/>
            </p:nvGrpSpPr>
            <p:grpSpPr>
              <a:xfrm>
                <a:off x="9705960" y="5160960"/>
                <a:ext cx="92880" cy="26280"/>
                <a:chOff x="9705960" y="5160960"/>
                <a:chExt cx="92880" cy="26280"/>
              </a:xfrm>
            </p:grpSpPr>
            <p:sp>
              <p:nvSpPr>
                <p:cNvPr id="833" name="AutoShape 1177"/>
                <p:cNvSpPr/>
                <p:nvPr/>
              </p:nvSpPr>
              <p:spPr>
                <a:xfrm>
                  <a:off x="9705960" y="5160960"/>
                  <a:ext cx="9288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4" name="AutoShape 1178"/>
                <p:cNvSpPr/>
                <p:nvPr/>
              </p:nvSpPr>
              <p:spPr>
                <a:xfrm>
                  <a:off x="9707400" y="5164200"/>
                  <a:ext cx="91440" cy="198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35" name="Rectangle 1179"/>
              <p:cNvSpPr/>
              <p:nvPr/>
            </p:nvSpPr>
            <p:spPr>
              <a:xfrm>
                <a:off x="9786960" y="4979880"/>
                <a:ext cx="10440" cy="457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Freeform 1180"/>
              <p:cNvSpPr/>
              <p:nvPr/>
            </p:nvSpPr>
            <p:spPr>
              <a:xfrm>
                <a:off x="9797400" y="5096160"/>
                <a:ext cx="37080" cy="4212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Freeform 1181"/>
              <p:cNvSpPr/>
              <p:nvPr/>
            </p:nvSpPr>
            <p:spPr>
              <a:xfrm>
                <a:off x="9797760" y="5030280"/>
                <a:ext cx="38160" cy="475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Oval 1182"/>
              <p:cNvSpPr/>
              <p:nvPr/>
            </p:nvSpPr>
            <p:spPr>
              <a:xfrm>
                <a:off x="9829800" y="5418000"/>
                <a:ext cx="7200" cy="1836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Freeform 1183"/>
              <p:cNvSpPr/>
              <p:nvPr/>
            </p:nvSpPr>
            <p:spPr>
              <a:xfrm>
                <a:off x="9795960" y="5418720"/>
                <a:ext cx="38160" cy="39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AutoShape 1184"/>
              <p:cNvSpPr/>
              <p:nvPr/>
            </p:nvSpPr>
            <p:spPr>
              <a:xfrm>
                <a:off x="9610560" y="5430960"/>
                <a:ext cx="189720" cy="295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AutoShape 1185"/>
              <p:cNvSpPr/>
              <p:nvPr/>
            </p:nvSpPr>
            <p:spPr>
              <a:xfrm>
                <a:off x="9621720" y="5438880"/>
                <a:ext cx="169200" cy="1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Oval 1186"/>
              <p:cNvSpPr/>
              <p:nvPr/>
            </p:nvSpPr>
            <p:spPr>
              <a:xfrm>
                <a:off x="9637560" y="5371920"/>
                <a:ext cx="24480" cy="277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Oval 1187"/>
              <p:cNvSpPr/>
              <p:nvPr/>
            </p:nvSpPr>
            <p:spPr>
              <a:xfrm>
                <a:off x="9666360" y="5371920"/>
                <a:ext cx="24480" cy="2772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Oval 1188"/>
              <p:cNvSpPr/>
              <p:nvPr/>
            </p:nvSpPr>
            <p:spPr>
              <a:xfrm>
                <a:off x="9693360" y="5371920"/>
                <a:ext cx="24480" cy="277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Rectangle 1189"/>
              <p:cNvSpPr/>
              <p:nvPr/>
            </p:nvSpPr>
            <p:spPr>
              <a:xfrm>
                <a:off x="9758520" y="5262480"/>
                <a:ext cx="11880" cy="1515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46" name="Group 1190"/>
            <p:cNvGrpSpPr/>
            <p:nvPr/>
          </p:nvGrpSpPr>
          <p:grpSpPr>
            <a:xfrm>
              <a:off x="9294840" y="5281560"/>
              <a:ext cx="226080" cy="480600"/>
              <a:chOff x="9294840" y="5281560"/>
              <a:chExt cx="226080" cy="480600"/>
            </a:xfrm>
          </p:grpSpPr>
          <p:sp>
            <p:nvSpPr>
              <p:cNvPr id="847" name="Freeform 1191"/>
              <p:cNvSpPr/>
              <p:nvPr/>
            </p:nvSpPr>
            <p:spPr>
              <a:xfrm>
                <a:off x="9474480" y="5282280"/>
                <a:ext cx="44280" cy="45828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Rectangle 1192"/>
              <p:cNvSpPr/>
              <p:nvPr/>
            </p:nvSpPr>
            <p:spPr>
              <a:xfrm>
                <a:off x="9306000" y="5281560"/>
                <a:ext cx="165960" cy="45792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Freeform 1193"/>
              <p:cNvSpPr/>
              <p:nvPr/>
            </p:nvSpPr>
            <p:spPr>
              <a:xfrm>
                <a:off x="9483120" y="5310000"/>
                <a:ext cx="26280" cy="4237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Freeform 1194"/>
              <p:cNvSpPr/>
              <p:nvPr/>
            </p:nvSpPr>
            <p:spPr>
              <a:xfrm>
                <a:off x="9477000" y="5524560"/>
                <a:ext cx="41040" cy="370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Rectangle 1195"/>
              <p:cNvSpPr/>
              <p:nvPr/>
            </p:nvSpPr>
            <p:spPr>
              <a:xfrm>
                <a:off x="9306000" y="533412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52" name="Group 1196"/>
              <p:cNvGrpSpPr/>
              <p:nvPr/>
            </p:nvGrpSpPr>
            <p:grpSpPr>
              <a:xfrm>
                <a:off x="9391680" y="5329080"/>
                <a:ext cx="91440" cy="29520"/>
                <a:chOff x="9391680" y="5329080"/>
                <a:chExt cx="91440" cy="29520"/>
              </a:xfrm>
            </p:grpSpPr>
            <p:sp>
              <p:nvSpPr>
                <p:cNvPr id="853" name="AutoShape 1197"/>
                <p:cNvSpPr/>
                <p:nvPr/>
              </p:nvSpPr>
              <p:spPr>
                <a:xfrm>
                  <a:off x="9391680" y="5329080"/>
                  <a:ext cx="91440" cy="29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4" name="AutoShape 1198"/>
                <p:cNvSpPr/>
                <p:nvPr/>
              </p:nvSpPr>
              <p:spPr>
                <a:xfrm>
                  <a:off x="9393120" y="5332320"/>
                  <a:ext cx="88200" cy="23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55" name="Rectangle 1199"/>
              <p:cNvSpPr/>
              <p:nvPr/>
            </p:nvSpPr>
            <p:spPr>
              <a:xfrm>
                <a:off x="9307440" y="540072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56" name="Group 1200"/>
              <p:cNvGrpSpPr/>
              <p:nvPr/>
            </p:nvGrpSpPr>
            <p:grpSpPr>
              <a:xfrm>
                <a:off x="9391680" y="5394240"/>
                <a:ext cx="91440" cy="26280"/>
                <a:chOff x="9391680" y="5394240"/>
                <a:chExt cx="91440" cy="26280"/>
              </a:xfrm>
            </p:grpSpPr>
            <p:sp>
              <p:nvSpPr>
                <p:cNvPr id="857" name="AutoShape 1201"/>
                <p:cNvSpPr/>
                <p:nvPr/>
              </p:nvSpPr>
              <p:spPr>
                <a:xfrm>
                  <a:off x="9391680" y="5394240"/>
                  <a:ext cx="9144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8" name="AutoShape 1202"/>
                <p:cNvSpPr/>
                <p:nvPr/>
              </p:nvSpPr>
              <p:spPr>
                <a:xfrm>
                  <a:off x="9393480" y="5397480"/>
                  <a:ext cx="88200" cy="201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59" name="Rectangle 1203"/>
              <p:cNvSpPr/>
              <p:nvPr/>
            </p:nvSpPr>
            <p:spPr>
              <a:xfrm>
                <a:off x="9307440" y="546732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Rectangle 1204"/>
              <p:cNvSpPr/>
              <p:nvPr/>
            </p:nvSpPr>
            <p:spPr>
              <a:xfrm>
                <a:off x="9309240" y="5527800"/>
                <a:ext cx="94680" cy="86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61" name="Group 1205"/>
              <p:cNvGrpSpPr/>
              <p:nvPr/>
            </p:nvGrpSpPr>
            <p:grpSpPr>
              <a:xfrm>
                <a:off x="9390240" y="5526000"/>
                <a:ext cx="91440" cy="26280"/>
                <a:chOff x="9390240" y="5526000"/>
                <a:chExt cx="91440" cy="26280"/>
              </a:xfrm>
            </p:grpSpPr>
            <p:sp>
              <p:nvSpPr>
                <p:cNvPr id="862" name="AutoShape 1206"/>
                <p:cNvSpPr/>
                <p:nvPr/>
              </p:nvSpPr>
              <p:spPr>
                <a:xfrm>
                  <a:off x="9390240" y="5526000"/>
                  <a:ext cx="9144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3" name="AutoShape 1207"/>
                <p:cNvSpPr/>
                <p:nvPr/>
              </p:nvSpPr>
              <p:spPr>
                <a:xfrm>
                  <a:off x="9391680" y="5526000"/>
                  <a:ext cx="88200" cy="230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64" name="Freeform 1208"/>
              <p:cNvSpPr/>
              <p:nvPr/>
            </p:nvSpPr>
            <p:spPr>
              <a:xfrm>
                <a:off x="9477720" y="5467320"/>
                <a:ext cx="41040" cy="3708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65" name="Group 1209"/>
              <p:cNvGrpSpPr/>
              <p:nvPr/>
            </p:nvGrpSpPr>
            <p:grpSpPr>
              <a:xfrm>
                <a:off x="9390240" y="5462640"/>
                <a:ext cx="92880" cy="26280"/>
                <a:chOff x="9390240" y="5462640"/>
                <a:chExt cx="92880" cy="26280"/>
              </a:xfrm>
            </p:grpSpPr>
            <p:sp>
              <p:nvSpPr>
                <p:cNvPr id="866" name="AutoShape 1210"/>
                <p:cNvSpPr/>
                <p:nvPr/>
              </p:nvSpPr>
              <p:spPr>
                <a:xfrm>
                  <a:off x="9390240" y="5462640"/>
                  <a:ext cx="92880" cy="26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7" name="AutoShape 1211"/>
                <p:cNvSpPr/>
                <p:nvPr/>
              </p:nvSpPr>
              <p:spPr>
                <a:xfrm>
                  <a:off x="9391680" y="5465880"/>
                  <a:ext cx="91440" cy="198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68" name="Rectangle 1212"/>
              <p:cNvSpPr/>
              <p:nvPr/>
            </p:nvSpPr>
            <p:spPr>
              <a:xfrm>
                <a:off x="9470880" y="5281560"/>
                <a:ext cx="10440" cy="457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Freeform 1213"/>
              <p:cNvSpPr/>
              <p:nvPr/>
            </p:nvSpPr>
            <p:spPr>
              <a:xfrm>
                <a:off x="9481680" y="5397480"/>
                <a:ext cx="37080" cy="4212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Freeform 1214"/>
              <p:cNvSpPr/>
              <p:nvPr/>
            </p:nvSpPr>
            <p:spPr>
              <a:xfrm>
                <a:off x="9482040" y="5331960"/>
                <a:ext cx="38160" cy="475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Oval 1215"/>
              <p:cNvSpPr/>
              <p:nvPr/>
            </p:nvSpPr>
            <p:spPr>
              <a:xfrm>
                <a:off x="9513720" y="5719680"/>
                <a:ext cx="7200" cy="1836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Freeform 1216"/>
              <p:cNvSpPr/>
              <p:nvPr/>
            </p:nvSpPr>
            <p:spPr>
              <a:xfrm>
                <a:off x="9479880" y="5720400"/>
                <a:ext cx="38160" cy="39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AutoShape 1217"/>
              <p:cNvSpPr/>
              <p:nvPr/>
            </p:nvSpPr>
            <p:spPr>
              <a:xfrm>
                <a:off x="9294840" y="5732640"/>
                <a:ext cx="189720" cy="295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AutoShape 1218"/>
              <p:cNvSpPr/>
              <p:nvPr/>
            </p:nvSpPr>
            <p:spPr>
              <a:xfrm>
                <a:off x="9306000" y="5740200"/>
                <a:ext cx="169200" cy="1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Oval 1219"/>
              <p:cNvSpPr/>
              <p:nvPr/>
            </p:nvSpPr>
            <p:spPr>
              <a:xfrm>
                <a:off x="9321840" y="5673600"/>
                <a:ext cx="24480" cy="277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Oval 1220"/>
              <p:cNvSpPr/>
              <p:nvPr/>
            </p:nvSpPr>
            <p:spPr>
              <a:xfrm>
                <a:off x="9350280" y="5673600"/>
                <a:ext cx="24480" cy="2772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Oval 1221"/>
              <p:cNvSpPr/>
              <p:nvPr/>
            </p:nvSpPr>
            <p:spPr>
              <a:xfrm>
                <a:off x="9377280" y="5673600"/>
                <a:ext cx="24480" cy="277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Rectangle 1222"/>
              <p:cNvSpPr/>
              <p:nvPr/>
            </p:nvSpPr>
            <p:spPr>
              <a:xfrm>
                <a:off x="9442440" y="5564160"/>
                <a:ext cx="11880" cy="1515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9" name="Group 1223"/>
            <p:cNvGrpSpPr/>
            <p:nvPr/>
          </p:nvGrpSpPr>
          <p:grpSpPr>
            <a:xfrm>
              <a:off x="6672240" y="2021040"/>
              <a:ext cx="534240" cy="413280"/>
              <a:chOff x="6672240" y="2021040"/>
              <a:chExt cx="534240" cy="413280"/>
            </a:xfrm>
          </p:grpSpPr>
          <p:pic>
            <p:nvPicPr>
              <p:cNvPr id="880" name="Picture 1224" descr="antenna_stylized"/>
              <p:cNvPicPr/>
              <p:nvPr/>
            </p:nvPicPr>
            <p:blipFill>
              <a:blip r:embed="rId13"/>
              <a:stretch/>
            </p:blipFill>
            <p:spPr>
              <a:xfrm>
                <a:off x="6672240" y="2021040"/>
                <a:ext cx="529920" cy="22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81" name="Picture 1225" descr="laptop_keyboard"/>
              <p:cNvPicPr/>
              <p:nvPr/>
            </p:nvPicPr>
            <p:blipFill>
              <a:blip r:embed="rId14"/>
              <a:stretch/>
            </p:blipFill>
            <p:spPr>
              <a:xfrm flipH="1" rot="109200">
                <a:off x="6698520" y="2268720"/>
                <a:ext cx="436680" cy="158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82" name="Freeform 1226"/>
              <p:cNvSpPr/>
              <p:nvPr/>
            </p:nvSpPr>
            <p:spPr>
              <a:xfrm>
                <a:off x="6842880" y="2114640"/>
                <a:ext cx="351360" cy="20736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83" name="Picture 1227" descr="screen"/>
              <p:cNvPicPr/>
              <p:nvPr/>
            </p:nvPicPr>
            <p:blipFill>
              <a:blip r:embed="rId15"/>
              <a:stretch/>
            </p:blipFill>
            <p:spPr>
              <a:xfrm>
                <a:off x="6860160" y="2120040"/>
                <a:ext cx="31896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84" name="Freeform 1228"/>
              <p:cNvSpPr/>
              <p:nvPr/>
            </p:nvSpPr>
            <p:spPr>
              <a:xfrm>
                <a:off x="6906960" y="2108520"/>
                <a:ext cx="297360" cy="3816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Freeform 1229"/>
              <p:cNvSpPr/>
              <p:nvPr/>
            </p:nvSpPr>
            <p:spPr>
              <a:xfrm>
                <a:off x="6839640" y="2108160"/>
                <a:ext cx="82080" cy="16056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Freeform 1230"/>
              <p:cNvSpPr/>
              <p:nvPr/>
            </p:nvSpPr>
            <p:spPr>
              <a:xfrm>
                <a:off x="7113600" y="2136960"/>
                <a:ext cx="88560" cy="18540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Freeform 1231"/>
              <p:cNvSpPr/>
              <p:nvPr/>
            </p:nvSpPr>
            <p:spPr>
              <a:xfrm>
                <a:off x="6838920" y="2261160"/>
                <a:ext cx="326520" cy="6228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Freeform 1232"/>
              <p:cNvSpPr/>
              <p:nvPr/>
            </p:nvSpPr>
            <p:spPr>
              <a:xfrm>
                <a:off x="7123680" y="2138400"/>
                <a:ext cx="82800" cy="18612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Freeform 1233"/>
              <p:cNvSpPr/>
              <p:nvPr/>
            </p:nvSpPr>
            <p:spPr>
              <a:xfrm>
                <a:off x="6839280" y="2269440"/>
                <a:ext cx="290160" cy="6120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90" name="Group 1234"/>
              <p:cNvGrpSpPr/>
              <p:nvPr/>
            </p:nvGrpSpPr>
            <p:grpSpPr>
              <a:xfrm>
                <a:off x="6834240" y="2335680"/>
                <a:ext cx="97920" cy="36000"/>
                <a:chOff x="6834240" y="2335680"/>
                <a:chExt cx="97920" cy="36000"/>
              </a:xfrm>
            </p:grpSpPr>
            <p:sp>
              <p:nvSpPr>
                <p:cNvPr id="891" name="Freeform 1235"/>
                <p:cNvSpPr/>
                <p:nvPr/>
              </p:nvSpPr>
              <p:spPr>
                <a:xfrm>
                  <a:off x="6834240" y="2335680"/>
                  <a:ext cx="97920" cy="3600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2" name="Freeform 1236"/>
                <p:cNvSpPr/>
                <p:nvPr/>
              </p:nvSpPr>
              <p:spPr>
                <a:xfrm>
                  <a:off x="6836040" y="2336760"/>
                  <a:ext cx="94680" cy="3420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3" name="Freeform 1237"/>
                <p:cNvSpPr/>
                <p:nvPr/>
              </p:nvSpPr>
              <p:spPr>
                <a:xfrm>
                  <a:off x="6843240" y="2350080"/>
                  <a:ext cx="33120" cy="1044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4" name="Freeform 1238"/>
                <p:cNvSpPr/>
                <p:nvPr/>
              </p:nvSpPr>
              <p:spPr>
                <a:xfrm>
                  <a:off x="6842160" y="2355480"/>
                  <a:ext cx="2484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5" name="Freeform 1239"/>
                <p:cNvSpPr/>
                <p:nvPr/>
              </p:nvSpPr>
              <p:spPr>
                <a:xfrm>
                  <a:off x="6870960" y="2357280"/>
                  <a:ext cx="3312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6" name="Freeform 1240"/>
                <p:cNvSpPr/>
                <p:nvPr/>
              </p:nvSpPr>
              <p:spPr>
                <a:xfrm>
                  <a:off x="6869880" y="2362680"/>
                  <a:ext cx="2484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97" name="Freeform 1241"/>
              <p:cNvSpPr/>
              <p:nvPr/>
            </p:nvSpPr>
            <p:spPr>
              <a:xfrm>
                <a:off x="7003440" y="2341440"/>
                <a:ext cx="118800" cy="8028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Freeform 1242"/>
              <p:cNvSpPr/>
              <p:nvPr/>
            </p:nvSpPr>
            <p:spPr>
              <a:xfrm>
                <a:off x="6698160" y="2347920"/>
                <a:ext cx="30528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Freeform 1243"/>
              <p:cNvSpPr/>
              <p:nvPr/>
            </p:nvSpPr>
            <p:spPr>
              <a:xfrm>
                <a:off x="6698520" y="2334240"/>
                <a:ext cx="2520" cy="1440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Freeform 1244"/>
              <p:cNvSpPr/>
              <p:nvPr/>
            </p:nvSpPr>
            <p:spPr>
              <a:xfrm>
                <a:off x="6698520" y="2273400"/>
                <a:ext cx="141480" cy="6120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Freeform 1245"/>
              <p:cNvSpPr/>
              <p:nvPr/>
            </p:nvSpPr>
            <p:spPr>
              <a:xfrm>
                <a:off x="6708240" y="2337480"/>
                <a:ext cx="289440" cy="7020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Freeform 1246"/>
              <p:cNvSpPr/>
              <p:nvPr/>
            </p:nvSpPr>
            <p:spPr>
              <a:xfrm flipV="1">
                <a:off x="6998040" y="2331720"/>
                <a:ext cx="117720" cy="727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03" name="Group 1247"/>
            <p:cNvGrpSpPr/>
            <p:nvPr/>
          </p:nvGrpSpPr>
          <p:grpSpPr>
            <a:xfrm>
              <a:off x="8242200" y="5464080"/>
              <a:ext cx="474120" cy="413280"/>
              <a:chOff x="8242200" y="5464080"/>
              <a:chExt cx="474120" cy="413280"/>
            </a:xfrm>
          </p:grpSpPr>
          <p:pic>
            <p:nvPicPr>
              <p:cNvPr id="904" name="Picture 1248" descr="antenna_stylized"/>
              <p:cNvPicPr/>
              <p:nvPr/>
            </p:nvPicPr>
            <p:blipFill>
              <a:blip r:embed="rId16"/>
              <a:stretch/>
            </p:blipFill>
            <p:spPr>
              <a:xfrm>
                <a:off x="8242200" y="5464080"/>
                <a:ext cx="470160" cy="22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05" name="Picture 1249" descr="laptop_keyboard"/>
              <p:cNvPicPr/>
              <p:nvPr/>
            </p:nvPicPr>
            <p:blipFill>
              <a:blip r:embed="rId17"/>
              <a:stretch/>
            </p:blipFill>
            <p:spPr>
              <a:xfrm flipH="1" rot="109200">
                <a:off x="8265600" y="5712120"/>
                <a:ext cx="387360" cy="158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06" name="Freeform 1250"/>
              <p:cNvSpPr/>
              <p:nvPr/>
            </p:nvSpPr>
            <p:spPr>
              <a:xfrm>
                <a:off x="8393760" y="5558040"/>
                <a:ext cx="311400" cy="20736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07" name="Picture 1251" descr="screen"/>
              <p:cNvPicPr/>
              <p:nvPr/>
            </p:nvPicPr>
            <p:blipFill>
              <a:blip r:embed="rId18"/>
              <a:stretch/>
            </p:blipFill>
            <p:spPr>
              <a:xfrm>
                <a:off x="8408880" y="5563080"/>
                <a:ext cx="28296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08" name="Freeform 1252"/>
              <p:cNvSpPr/>
              <p:nvPr/>
            </p:nvSpPr>
            <p:spPr>
              <a:xfrm>
                <a:off x="8450640" y="5551560"/>
                <a:ext cx="263880" cy="3816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Freeform 1253"/>
              <p:cNvSpPr/>
              <p:nvPr/>
            </p:nvSpPr>
            <p:spPr>
              <a:xfrm>
                <a:off x="8390880" y="5551560"/>
                <a:ext cx="72720" cy="16056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Freeform 1254"/>
              <p:cNvSpPr/>
              <p:nvPr/>
            </p:nvSpPr>
            <p:spPr>
              <a:xfrm>
                <a:off x="8633880" y="5580360"/>
                <a:ext cx="78480" cy="18540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Freeform 1255"/>
              <p:cNvSpPr/>
              <p:nvPr/>
            </p:nvSpPr>
            <p:spPr>
              <a:xfrm>
                <a:off x="8390160" y="5704560"/>
                <a:ext cx="289440" cy="6228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Freeform 1256"/>
              <p:cNvSpPr/>
              <p:nvPr/>
            </p:nvSpPr>
            <p:spPr>
              <a:xfrm>
                <a:off x="8642880" y="5581800"/>
                <a:ext cx="73440" cy="18612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3" name="Freeform 1257"/>
              <p:cNvSpPr/>
              <p:nvPr/>
            </p:nvSpPr>
            <p:spPr>
              <a:xfrm>
                <a:off x="8390520" y="5712840"/>
                <a:ext cx="257400" cy="6120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14" name="Group 1258"/>
              <p:cNvGrpSpPr/>
              <p:nvPr/>
            </p:nvGrpSpPr>
            <p:grpSpPr>
              <a:xfrm>
                <a:off x="8386200" y="5779080"/>
                <a:ext cx="86760" cy="36000"/>
                <a:chOff x="8386200" y="5779080"/>
                <a:chExt cx="86760" cy="36000"/>
              </a:xfrm>
            </p:grpSpPr>
            <p:sp>
              <p:nvSpPr>
                <p:cNvPr id="915" name="Freeform 1259"/>
                <p:cNvSpPr/>
                <p:nvPr/>
              </p:nvSpPr>
              <p:spPr>
                <a:xfrm>
                  <a:off x="8386200" y="5779080"/>
                  <a:ext cx="86760" cy="3600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6" name="Freeform 1260"/>
                <p:cNvSpPr/>
                <p:nvPr/>
              </p:nvSpPr>
              <p:spPr>
                <a:xfrm>
                  <a:off x="8387640" y="5779800"/>
                  <a:ext cx="83880" cy="3420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7" name="Freeform 1261"/>
                <p:cNvSpPr/>
                <p:nvPr/>
              </p:nvSpPr>
              <p:spPr>
                <a:xfrm>
                  <a:off x="8394120" y="5793480"/>
                  <a:ext cx="29160" cy="1044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8" name="Freeform 1262"/>
                <p:cNvSpPr/>
                <p:nvPr/>
              </p:nvSpPr>
              <p:spPr>
                <a:xfrm>
                  <a:off x="8393040" y="5798880"/>
                  <a:ext cx="2196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9" name="Freeform 1263"/>
                <p:cNvSpPr/>
                <p:nvPr/>
              </p:nvSpPr>
              <p:spPr>
                <a:xfrm>
                  <a:off x="8418600" y="5800680"/>
                  <a:ext cx="2916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0" name="Freeform 1264"/>
                <p:cNvSpPr/>
                <p:nvPr/>
              </p:nvSpPr>
              <p:spPr>
                <a:xfrm>
                  <a:off x="8417520" y="5806080"/>
                  <a:ext cx="2196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21" name="Freeform 1265"/>
              <p:cNvSpPr/>
              <p:nvPr/>
            </p:nvSpPr>
            <p:spPr>
              <a:xfrm>
                <a:off x="8535960" y="5784480"/>
                <a:ext cx="105480" cy="8028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Freeform 1266"/>
              <p:cNvSpPr/>
              <p:nvPr/>
            </p:nvSpPr>
            <p:spPr>
              <a:xfrm>
                <a:off x="8265240" y="5790960"/>
                <a:ext cx="27072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Freeform 1267"/>
              <p:cNvSpPr/>
              <p:nvPr/>
            </p:nvSpPr>
            <p:spPr>
              <a:xfrm>
                <a:off x="8265600" y="5777640"/>
                <a:ext cx="2160" cy="1440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Freeform 1268"/>
              <p:cNvSpPr/>
              <p:nvPr/>
            </p:nvSpPr>
            <p:spPr>
              <a:xfrm>
                <a:off x="8265600" y="5716440"/>
                <a:ext cx="125280" cy="6120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Freeform 1269"/>
              <p:cNvSpPr/>
              <p:nvPr/>
            </p:nvSpPr>
            <p:spPr>
              <a:xfrm>
                <a:off x="8274240" y="5780520"/>
                <a:ext cx="256680" cy="7020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Freeform 1270"/>
              <p:cNvSpPr/>
              <p:nvPr/>
            </p:nvSpPr>
            <p:spPr>
              <a:xfrm flipV="1">
                <a:off x="8531280" y="5774760"/>
                <a:ext cx="104400" cy="727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27" name="Group 1271"/>
            <p:cNvGrpSpPr/>
            <p:nvPr/>
          </p:nvGrpSpPr>
          <p:grpSpPr>
            <a:xfrm>
              <a:off x="6931080" y="3019320"/>
              <a:ext cx="443880" cy="412920"/>
              <a:chOff x="6931080" y="3019320"/>
              <a:chExt cx="443880" cy="412920"/>
            </a:xfrm>
          </p:grpSpPr>
          <p:pic>
            <p:nvPicPr>
              <p:cNvPr id="928" name="Picture 1272" descr="antenna_stylized"/>
              <p:cNvPicPr/>
              <p:nvPr/>
            </p:nvPicPr>
            <p:blipFill>
              <a:blip r:embed="rId19"/>
              <a:stretch/>
            </p:blipFill>
            <p:spPr>
              <a:xfrm>
                <a:off x="6931080" y="3019320"/>
                <a:ext cx="440280" cy="22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29" name="Picture 1273" descr="laptop_keyboard"/>
              <p:cNvPicPr/>
              <p:nvPr/>
            </p:nvPicPr>
            <p:blipFill>
              <a:blip r:embed="rId20"/>
              <a:stretch/>
            </p:blipFill>
            <p:spPr>
              <a:xfrm flipH="1" rot="109200">
                <a:off x="6953040" y="3267360"/>
                <a:ext cx="362520" cy="158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30" name="Freeform 1274"/>
              <p:cNvSpPr/>
              <p:nvPr/>
            </p:nvSpPr>
            <p:spPr>
              <a:xfrm>
                <a:off x="7072920" y="3113280"/>
                <a:ext cx="291600" cy="20736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31" name="Picture 1275" descr="screen"/>
              <p:cNvPicPr/>
              <p:nvPr/>
            </p:nvPicPr>
            <p:blipFill>
              <a:blip r:embed="rId21"/>
              <a:stretch/>
            </p:blipFill>
            <p:spPr>
              <a:xfrm>
                <a:off x="7087320" y="3118320"/>
                <a:ext cx="26496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32" name="Freeform 1276"/>
              <p:cNvSpPr/>
              <p:nvPr/>
            </p:nvSpPr>
            <p:spPr>
              <a:xfrm>
                <a:off x="7125840" y="3106800"/>
                <a:ext cx="246960" cy="3816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Freeform 1277"/>
              <p:cNvSpPr/>
              <p:nvPr/>
            </p:nvSpPr>
            <p:spPr>
              <a:xfrm>
                <a:off x="7070040" y="3106800"/>
                <a:ext cx="68040" cy="16056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Freeform 1278"/>
              <p:cNvSpPr/>
              <p:nvPr/>
            </p:nvSpPr>
            <p:spPr>
              <a:xfrm>
                <a:off x="7297920" y="3135600"/>
                <a:ext cx="73440" cy="18540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Freeform 1279"/>
              <p:cNvSpPr/>
              <p:nvPr/>
            </p:nvSpPr>
            <p:spPr>
              <a:xfrm>
                <a:off x="7069320" y="3259800"/>
                <a:ext cx="271080" cy="6228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Freeform 1280"/>
              <p:cNvSpPr/>
              <p:nvPr/>
            </p:nvSpPr>
            <p:spPr>
              <a:xfrm>
                <a:off x="7306200" y="3137040"/>
                <a:ext cx="68760" cy="18612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Freeform 1281"/>
              <p:cNvSpPr/>
              <p:nvPr/>
            </p:nvSpPr>
            <p:spPr>
              <a:xfrm>
                <a:off x="7069680" y="3268080"/>
                <a:ext cx="241200" cy="6120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38" name="Group 1282"/>
              <p:cNvGrpSpPr/>
              <p:nvPr/>
            </p:nvGrpSpPr>
            <p:grpSpPr>
              <a:xfrm>
                <a:off x="7065720" y="3334320"/>
                <a:ext cx="81360" cy="36000"/>
                <a:chOff x="7065720" y="3334320"/>
                <a:chExt cx="81360" cy="36000"/>
              </a:xfrm>
            </p:grpSpPr>
            <p:sp>
              <p:nvSpPr>
                <p:cNvPr id="939" name="Freeform 1283"/>
                <p:cNvSpPr/>
                <p:nvPr/>
              </p:nvSpPr>
              <p:spPr>
                <a:xfrm>
                  <a:off x="7065720" y="3334320"/>
                  <a:ext cx="81360" cy="3600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0" name="Freeform 1284"/>
                <p:cNvSpPr/>
                <p:nvPr/>
              </p:nvSpPr>
              <p:spPr>
                <a:xfrm>
                  <a:off x="7067160" y="3335040"/>
                  <a:ext cx="78480" cy="3420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1" name="Freeform 1285"/>
                <p:cNvSpPr/>
                <p:nvPr/>
              </p:nvSpPr>
              <p:spPr>
                <a:xfrm>
                  <a:off x="7072920" y="3348720"/>
                  <a:ext cx="27360" cy="1044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2" name="Freeform 1286"/>
                <p:cNvSpPr/>
                <p:nvPr/>
              </p:nvSpPr>
              <p:spPr>
                <a:xfrm>
                  <a:off x="7072200" y="3354120"/>
                  <a:ext cx="2052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3" name="Freeform 1287"/>
                <p:cNvSpPr/>
                <p:nvPr/>
              </p:nvSpPr>
              <p:spPr>
                <a:xfrm>
                  <a:off x="7096320" y="3355920"/>
                  <a:ext cx="2736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4" name="Freeform 1288"/>
                <p:cNvSpPr/>
                <p:nvPr/>
              </p:nvSpPr>
              <p:spPr>
                <a:xfrm>
                  <a:off x="7095240" y="3361320"/>
                  <a:ext cx="2052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45" name="Freeform 1289"/>
              <p:cNvSpPr/>
              <p:nvPr/>
            </p:nvSpPr>
            <p:spPr>
              <a:xfrm>
                <a:off x="7206120" y="3339720"/>
                <a:ext cx="98640" cy="8028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Freeform 1290"/>
              <p:cNvSpPr/>
              <p:nvPr/>
            </p:nvSpPr>
            <p:spPr>
              <a:xfrm>
                <a:off x="6952680" y="3346200"/>
                <a:ext cx="25344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Freeform 1291"/>
              <p:cNvSpPr/>
              <p:nvPr/>
            </p:nvSpPr>
            <p:spPr>
              <a:xfrm>
                <a:off x="6952680" y="3332880"/>
                <a:ext cx="2160" cy="1440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Freeform 1292"/>
              <p:cNvSpPr/>
              <p:nvPr/>
            </p:nvSpPr>
            <p:spPr>
              <a:xfrm>
                <a:off x="6953040" y="3271680"/>
                <a:ext cx="117360" cy="6120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Freeform 1293"/>
              <p:cNvSpPr/>
              <p:nvPr/>
            </p:nvSpPr>
            <p:spPr>
              <a:xfrm>
                <a:off x="6960960" y="3335760"/>
                <a:ext cx="240480" cy="7020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Freeform 1294"/>
              <p:cNvSpPr/>
              <p:nvPr/>
            </p:nvSpPr>
            <p:spPr>
              <a:xfrm flipV="1">
                <a:off x="7201440" y="3330000"/>
                <a:ext cx="97560" cy="727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51" name="Group 1295"/>
            <p:cNvGrpSpPr/>
            <p:nvPr/>
          </p:nvGrpSpPr>
          <p:grpSpPr>
            <a:xfrm>
              <a:off x="7311240" y="3200400"/>
              <a:ext cx="413640" cy="372240"/>
              <a:chOff x="7311240" y="3200400"/>
              <a:chExt cx="413640" cy="372240"/>
            </a:xfrm>
          </p:grpSpPr>
          <p:pic>
            <p:nvPicPr>
              <p:cNvPr id="952" name="Picture 1296" descr="desktop_computer_stylized_medium"/>
              <p:cNvPicPr/>
              <p:nvPr/>
            </p:nvPicPr>
            <p:blipFill>
              <a:blip r:embed="rId22"/>
              <a:stretch/>
            </p:blipFill>
            <p:spPr>
              <a:xfrm flipH="1">
                <a:off x="7311240" y="3200400"/>
                <a:ext cx="413640" cy="372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53" name="Freeform 1297"/>
              <p:cNvSpPr/>
              <p:nvPr/>
            </p:nvSpPr>
            <p:spPr>
              <a:xfrm flipH="1">
                <a:off x="7486560" y="3236040"/>
                <a:ext cx="194760" cy="1702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54" name="Group 1298"/>
            <p:cNvGrpSpPr/>
            <p:nvPr/>
          </p:nvGrpSpPr>
          <p:grpSpPr>
            <a:xfrm>
              <a:off x="8677440" y="5400720"/>
              <a:ext cx="473760" cy="412920"/>
              <a:chOff x="8677440" y="5400720"/>
              <a:chExt cx="473760" cy="412920"/>
            </a:xfrm>
          </p:grpSpPr>
          <p:pic>
            <p:nvPicPr>
              <p:cNvPr id="955" name="Picture 1299" descr="antenna_stylized"/>
              <p:cNvPicPr/>
              <p:nvPr/>
            </p:nvPicPr>
            <p:blipFill>
              <a:blip r:embed="rId23"/>
              <a:stretch/>
            </p:blipFill>
            <p:spPr>
              <a:xfrm>
                <a:off x="8677440" y="5400720"/>
                <a:ext cx="470160" cy="22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56" name="Picture 1300" descr="laptop_keyboard"/>
              <p:cNvPicPr/>
              <p:nvPr/>
            </p:nvPicPr>
            <p:blipFill>
              <a:blip r:embed="rId24"/>
              <a:stretch/>
            </p:blipFill>
            <p:spPr>
              <a:xfrm flipH="1" rot="109200">
                <a:off x="8700480" y="5648400"/>
                <a:ext cx="387360" cy="158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57" name="Freeform 1301"/>
              <p:cNvSpPr/>
              <p:nvPr/>
            </p:nvSpPr>
            <p:spPr>
              <a:xfrm>
                <a:off x="8828640" y="5494320"/>
                <a:ext cx="311400" cy="20736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58" name="Picture 1302" descr="screen"/>
              <p:cNvPicPr/>
              <p:nvPr/>
            </p:nvPicPr>
            <p:blipFill>
              <a:blip r:embed="rId25"/>
              <a:stretch/>
            </p:blipFill>
            <p:spPr>
              <a:xfrm>
                <a:off x="8844120" y="5499720"/>
                <a:ext cx="28296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59" name="Freeform 1303"/>
              <p:cNvSpPr/>
              <p:nvPr/>
            </p:nvSpPr>
            <p:spPr>
              <a:xfrm>
                <a:off x="8885520" y="5488200"/>
                <a:ext cx="263880" cy="3816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Freeform 1304"/>
              <p:cNvSpPr/>
              <p:nvPr/>
            </p:nvSpPr>
            <p:spPr>
              <a:xfrm>
                <a:off x="8825760" y="5487840"/>
                <a:ext cx="72720" cy="16056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Freeform 1305"/>
              <p:cNvSpPr/>
              <p:nvPr/>
            </p:nvSpPr>
            <p:spPr>
              <a:xfrm>
                <a:off x="9069120" y="5516640"/>
                <a:ext cx="78480" cy="18540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Freeform 1306"/>
              <p:cNvSpPr/>
              <p:nvPr/>
            </p:nvSpPr>
            <p:spPr>
              <a:xfrm>
                <a:off x="8825040" y="5640840"/>
                <a:ext cx="289440" cy="6228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Freeform 1307"/>
              <p:cNvSpPr/>
              <p:nvPr/>
            </p:nvSpPr>
            <p:spPr>
              <a:xfrm>
                <a:off x="9077760" y="5518440"/>
                <a:ext cx="73440" cy="18612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Freeform 1308"/>
              <p:cNvSpPr/>
              <p:nvPr/>
            </p:nvSpPr>
            <p:spPr>
              <a:xfrm>
                <a:off x="8825400" y="5649480"/>
                <a:ext cx="257400" cy="6120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65" name="Group 1309"/>
              <p:cNvGrpSpPr/>
              <p:nvPr/>
            </p:nvGrpSpPr>
            <p:grpSpPr>
              <a:xfrm>
                <a:off x="8821080" y="5715720"/>
                <a:ext cx="86760" cy="36000"/>
                <a:chOff x="8821080" y="5715720"/>
                <a:chExt cx="86760" cy="36000"/>
              </a:xfrm>
            </p:grpSpPr>
            <p:sp>
              <p:nvSpPr>
                <p:cNvPr id="966" name="Freeform 1310"/>
                <p:cNvSpPr/>
                <p:nvPr/>
              </p:nvSpPr>
              <p:spPr>
                <a:xfrm>
                  <a:off x="8821080" y="5715720"/>
                  <a:ext cx="86760" cy="3600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7" name="Freeform 1311"/>
                <p:cNvSpPr/>
                <p:nvPr/>
              </p:nvSpPr>
              <p:spPr>
                <a:xfrm>
                  <a:off x="8822520" y="5716440"/>
                  <a:ext cx="83880" cy="3420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8" name="Freeform 1312"/>
                <p:cNvSpPr/>
                <p:nvPr/>
              </p:nvSpPr>
              <p:spPr>
                <a:xfrm>
                  <a:off x="8829000" y="5730120"/>
                  <a:ext cx="29160" cy="1044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9" name="Freeform 1313"/>
                <p:cNvSpPr/>
                <p:nvPr/>
              </p:nvSpPr>
              <p:spPr>
                <a:xfrm>
                  <a:off x="8827920" y="5735160"/>
                  <a:ext cx="2196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0" name="Freeform 1314"/>
                <p:cNvSpPr/>
                <p:nvPr/>
              </p:nvSpPr>
              <p:spPr>
                <a:xfrm>
                  <a:off x="8853480" y="5737320"/>
                  <a:ext cx="2916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1" name="Freeform 1315"/>
                <p:cNvSpPr/>
                <p:nvPr/>
              </p:nvSpPr>
              <p:spPr>
                <a:xfrm>
                  <a:off x="8852760" y="5742720"/>
                  <a:ext cx="21960" cy="648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72" name="Freeform 1316"/>
              <p:cNvSpPr/>
              <p:nvPr/>
            </p:nvSpPr>
            <p:spPr>
              <a:xfrm>
                <a:off x="8971200" y="5721120"/>
                <a:ext cx="105480" cy="8028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Freeform 1317"/>
              <p:cNvSpPr/>
              <p:nvPr/>
            </p:nvSpPr>
            <p:spPr>
              <a:xfrm>
                <a:off x="8700120" y="5727600"/>
                <a:ext cx="27072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Freeform 1318"/>
              <p:cNvSpPr/>
              <p:nvPr/>
            </p:nvSpPr>
            <p:spPr>
              <a:xfrm>
                <a:off x="8700480" y="5713920"/>
                <a:ext cx="2160" cy="1440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Freeform 1319"/>
              <p:cNvSpPr/>
              <p:nvPr/>
            </p:nvSpPr>
            <p:spPr>
              <a:xfrm>
                <a:off x="8700480" y="5653080"/>
                <a:ext cx="125280" cy="6120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Freeform 1320"/>
              <p:cNvSpPr/>
              <p:nvPr/>
            </p:nvSpPr>
            <p:spPr>
              <a:xfrm>
                <a:off x="8709120" y="5717160"/>
                <a:ext cx="256680" cy="7020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Freeform 1321"/>
              <p:cNvSpPr/>
              <p:nvPr/>
            </p:nvSpPr>
            <p:spPr>
              <a:xfrm flipV="1">
                <a:off x="8966160" y="5711400"/>
                <a:ext cx="104400" cy="727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2175120" y="65880"/>
            <a:ext cx="85654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Internet Transport-Layer Protocols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1978920" y="1233360"/>
            <a:ext cx="3971160" cy="51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reliable, in-order delivery (TCP)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congestion control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control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 setup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unreliable, unordered delivery: UDP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no-frills extension of “best-effort” IP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services not available: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delay guarantees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bandwidth guarantees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0" name="Line 677"/>
          <p:cNvSpPr/>
          <p:nvPr/>
        </p:nvSpPr>
        <p:spPr>
          <a:xfrm>
            <a:off x="7980120" y="2490480"/>
            <a:ext cx="509760" cy="324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Line 683"/>
          <p:cNvSpPr/>
          <p:nvPr/>
        </p:nvSpPr>
        <p:spPr>
          <a:xfrm>
            <a:off x="8615160" y="4600440"/>
            <a:ext cx="390600" cy="18396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Line 684"/>
          <p:cNvSpPr/>
          <p:nvPr/>
        </p:nvSpPr>
        <p:spPr>
          <a:xfrm flipV="1">
            <a:off x="7994520" y="4587840"/>
            <a:ext cx="322200" cy="19836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Line 704"/>
          <p:cNvSpPr/>
          <p:nvPr/>
        </p:nvSpPr>
        <p:spPr>
          <a:xfrm flipH="1">
            <a:off x="8553240" y="2836800"/>
            <a:ext cx="98280" cy="70488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4" name="Group 737"/>
          <p:cNvGrpSpPr/>
          <p:nvPr/>
        </p:nvGrpSpPr>
        <p:grpSpPr>
          <a:xfrm>
            <a:off x="8467560" y="2416320"/>
            <a:ext cx="383040" cy="170640"/>
            <a:chOff x="8467560" y="2416320"/>
            <a:chExt cx="383040" cy="170640"/>
          </a:xfrm>
        </p:grpSpPr>
        <p:sp>
          <p:nvSpPr>
            <p:cNvPr id="985" name="Oval 407"/>
            <p:cNvSpPr/>
            <p:nvPr/>
          </p:nvSpPr>
          <p:spPr>
            <a:xfrm>
              <a:off x="8469360" y="2490840"/>
              <a:ext cx="380160" cy="9612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Rectangle 410"/>
            <p:cNvSpPr/>
            <p:nvPr/>
          </p:nvSpPr>
          <p:spPr>
            <a:xfrm>
              <a:off x="8467560" y="2481120"/>
              <a:ext cx="381960" cy="57960"/>
            </a:xfrm>
            <a:prstGeom prst="rect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Oval 411"/>
            <p:cNvSpPr/>
            <p:nvPr/>
          </p:nvSpPr>
          <p:spPr>
            <a:xfrm>
              <a:off x="8469360" y="2416320"/>
              <a:ext cx="380160" cy="11196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88" name="Group 741"/>
            <p:cNvGrpSpPr/>
            <p:nvPr/>
          </p:nvGrpSpPr>
          <p:grpSpPr>
            <a:xfrm>
              <a:off x="8547120" y="2444760"/>
              <a:ext cx="212040" cy="51840"/>
              <a:chOff x="8547120" y="2444760"/>
              <a:chExt cx="212040" cy="51840"/>
            </a:xfrm>
          </p:grpSpPr>
          <p:sp>
            <p:nvSpPr>
              <p:cNvPr id="989" name="Freeform 742"/>
              <p:cNvSpPr/>
              <p:nvPr/>
            </p:nvSpPr>
            <p:spPr>
              <a:xfrm>
                <a:off x="8547120" y="2444760"/>
                <a:ext cx="212040" cy="518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Freeform 743"/>
              <p:cNvSpPr/>
              <p:nvPr/>
            </p:nvSpPr>
            <p:spPr>
              <a:xfrm>
                <a:off x="8556840" y="2444760"/>
                <a:ext cx="192960" cy="518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1" name="Line 744"/>
            <p:cNvSpPr/>
            <p:nvPr/>
          </p:nvSpPr>
          <p:spPr>
            <a:xfrm>
              <a:off x="8469000" y="2469960"/>
              <a:ext cx="360" cy="745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Line 745"/>
            <p:cNvSpPr/>
            <p:nvPr/>
          </p:nvSpPr>
          <p:spPr>
            <a:xfrm>
              <a:off x="8850240" y="2471400"/>
              <a:ext cx="360" cy="7488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3" name="Group 746"/>
          <p:cNvGrpSpPr/>
          <p:nvPr/>
        </p:nvGrpSpPr>
        <p:grpSpPr>
          <a:xfrm>
            <a:off x="8493120" y="2660760"/>
            <a:ext cx="382680" cy="170640"/>
            <a:chOff x="8493120" y="2660760"/>
            <a:chExt cx="382680" cy="170640"/>
          </a:xfrm>
        </p:grpSpPr>
        <p:sp>
          <p:nvSpPr>
            <p:cNvPr id="994" name="Oval 407"/>
            <p:cNvSpPr/>
            <p:nvPr/>
          </p:nvSpPr>
          <p:spPr>
            <a:xfrm>
              <a:off x="8494560" y="2735280"/>
              <a:ext cx="380160" cy="9612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Rectangle 410"/>
            <p:cNvSpPr/>
            <p:nvPr/>
          </p:nvSpPr>
          <p:spPr>
            <a:xfrm>
              <a:off x="8493120" y="2725560"/>
              <a:ext cx="381960" cy="57960"/>
            </a:xfrm>
            <a:prstGeom prst="rect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Oval 411"/>
            <p:cNvSpPr/>
            <p:nvPr/>
          </p:nvSpPr>
          <p:spPr>
            <a:xfrm>
              <a:off x="8494560" y="2660760"/>
              <a:ext cx="380160" cy="11196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7" name="Group 750"/>
            <p:cNvGrpSpPr/>
            <p:nvPr/>
          </p:nvGrpSpPr>
          <p:grpSpPr>
            <a:xfrm>
              <a:off x="8572680" y="2689200"/>
              <a:ext cx="212040" cy="51840"/>
              <a:chOff x="8572680" y="2689200"/>
              <a:chExt cx="212040" cy="51840"/>
            </a:xfrm>
          </p:grpSpPr>
          <p:sp>
            <p:nvSpPr>
              <p:cNvPr id="998" name="Freeform 751"/>
              <p:cNvSpPr/>
              <p:nvPr/>
            </p:nvSpPr>
            <p:spPr>
              <a:xfrm>
                <a:off x="8572680" y="2689200"/>
                <a:ext cx="212040" cy="518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Freeform 752"/>
              <p:cNvSpPr/>
              <p:nvPr/>
            </p:nvSpPr>
            <p:spPr>
              <a:xfrm>
                <a:off x="8582040" y="2689200"/>
                <a:ext cx="192960" cy="518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00" name="Line 753"/>
            <p:cNvSpPr/>
            <p:nvPr/>
          </p:nvSpPr>
          <p:spPr>
            <a:xfrm>
              <a:off x="8494560" y="2714400"/>
              <a:ext cx="360" cy="745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Line 754"/>
            <p:cNvSpPr/>
            <p:nvPr/>
          </p:nvSpPr>
          <p:spPr>
            <a:xfrm>
              <a:off x="8875440" y="2716200"/>
              <a:ext cx="360" cy="745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2" name="Group 782"/>
          <p:cNvGrpSpPr/>
          <p:nvPr/>
        </p:nvGrpSpPr>
        <p:grpSpPr>
          <a:xfrm>
            <a:off x="8348760" y="3557520"/>
            <a:ext cx="426960" cy="177120"/>
            <a:chOff x="8348760" y="3557520"/>
            <a:chExt cx="426960" cy="177120"/>
          </a:xfrm>
        </p:grpSpPr>
        <p:sp>
          <p:nvSpPr>
            <p:cNvPr id="1003" name="Oval 407"/>
            <p:cNvSpPr/>
            <p:nvPr/>
          </p:nvSpPr>
          <p:spPr>
            <a:xfrm>
              <a:off x="8350560" y="3634920"/>
              <a:ext cx="424440" cy="9972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Rectangle 410"/>
            <p:cNvSpPr/>
            <p:nvPr/>
          </p:nvSpPr>
          <p:spPr>
            <a:xfrm>
              <a:off x="8348760" y="3625200"/>
              <a:ext cx="426240" cy="60120"/>
            </a:xfrm>
            <a:prstGeom prst="rect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Oval 411"/>
            <p:cNvSpPr/>
            <p:nvPr/>
          </p:nvSpPr>
          <p:spPr>
            <a:xfrm>
              <a:off x="8350560" y="3557520"/>
              <a:ext cx="424440" cy="11628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06" name="Group 786"/>
            <p:cNvGrpSpPr/>
            <p:nvPr/>
          </p:nvGrpSpPr>
          <p:grpSpPr>
            <a:xfrm>
              <a:off x="8437320" y="3587400"/>
              <a:ext cx="236880" cy="53640"/>
              <a:chOff x="8437320" y="3587400"/>
              <a:chExt cx="236880" cy="53640"/>
            </a:xfrm>
          </p:grpSpPr>
          <p:sp>
            <p:nvSpPr>
              <p:cNvPr id="1007" name="Freeform 787"/>
              <p:cNvSpPr/>
              <p:nvPr/>
            </p:nvSpPr>
            <p:spPr>
              <a:xfrm>
                <a:off x="8437320" y="3587400"/>
                <a:ext cx="236880" cy="536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Freeform 788"/>
              <p:cNvSpPr/>
              <p:nvPr/>
            </p:nvSpPr>
            <p:spPr>
              <a:xfrm>
                <a:off x="8448120" y="3587400"/>
                <a:ext cx="215280" cy="536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09" name="Line 789"/>
            <p:cNvSpPr/>
            <p:nvPr/>
          </p:nvSpPr>
          <p:spPr>
            <a:xfrm>
              <a:off x="8350200" y="3613320"/>
              <a:ext cx="360" cy="7740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Line 790"/>
            <p:cNvSpPr/>
            <p:nvPr/>
          </p:nvSpPr>
          <p:spPr>
            <a:xfrm>
              <a:off x="8775360" y="3615120"/>
              <a:ext cx="360" cy="7740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1" name="Group 791"/>
          <p:cNvGrpSpPr/>
          <p:nvPr/>
        </p:nvGrpSpPr>
        <p:grpSpPr>
          <a:xfrm>
            <a:off x="8672400" y="3805200"/>
            <a:ext cx="484560" cy="196200"/>
            <a:chOff x="8672400" y="3805200"/>
            <a:chExt cx="484560" cy="196200"/>
          </a:xfrm>
        </p:grpSpPr>
        <p:sp>
          <p:nvSpPr>
            <p:cNvPr id="1012" name="Oval 407"/>
            <p:cNvSpPr/>
            <p:nvPr/>
          </p:nvSpPr>
          <p:spPr>
            <a:xfrm>
              <a:off x="8674560" y="3890880"/>
              <a:ext cx="481320" cy="11052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Rectangle 410"/>
            <p:cNvSpPr/>
            <p:nvPr/>
          </p:nvSpPr>
          <p:spPr>
            <a:xfrm>
              <a:off x="8672400" y="3880080"/>
              <a:ext cx="483480" cy="66600"/>
            </a:xfrm>
            <a:prstGeom prst="rect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Oval 411"/>
            <p:cNvSpPr/>
            <p:nvPr/>
          </p:nvSpPr>
          <p:spPr>
            <a:xfrm>
              <a:off x="8674560" y="3805200"/>
              <a:ext cx="481320" cy="12852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15" name="Group 795"/>
            <p:cNvGrpSpPr/>
            <p:nvPr/>
          </p:nvGrpSpPr>
          <p:grpSpPr>
            <a:xfrm>
              <a:off x="8772840" y="3837960"/>
              <a:ext cx="268560" cy="59400"/>
              <a:chOff x="8772840" y="3837960"/>
              <a:chExt cx="268560" cy="59400"/>
            </a:xfrm>
          </p:grpSpPr>
          <p:sp>
            <p:nvSpPr>
              <p:cNvPr id="1016" name="Freeform 796"/>
              <p:cNvSpPr/>
              <p:nvPr/>
            </p:nvSpPr>
            <p:spPr>
              <a:xfrm>
                <a:off x="8772840" y="3837960"/>
                <a:ext cx="268560" cy="5940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Freeform 797"/>
              <p:cNvSpPr/>
              <p:nvPr/>
            </p:nvSpPr>
            <p:spPr>
              <a:xfrm>
                <a:off x="8785080" y="3837960"/>
                <a:ext cx="244080" cy="5940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18" name="Line 798"/>
            <p:cNvSpPr/>
            <p:nvPr/>
          </p:nvSpPr>
          <p:spPr>
            <a:xfrm>
              <a:off x="8674200" y="3867120"/>
              <a:ext cx="360" cy="8568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Line 799"/>
            <p:cNvSpPr/>
            <p:nvPr/>
          </p:nvSpPr>
          <p:spPr>
            <a:xfrm>
              <a:off x="9156600" y="3868920"/>
              <a:ext cx="360" cy="8568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0" name="Line 813"/>
          <p:cNvSpPr/>
          <p:nvPr/>
        </p:nvSpPr>
        <p:spPr>
          <a:xfrm flipV="1">
            <a:off x="8529480" y="3978000"/>
            <a:ext cx="227160" cy="436680"/>
          </a:xfrm>
          <a:prstGeom prst="line">
            <a:avLst/>
          </a:prstGeom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21" name="Group 814"/>
          <p:cNvGrpSpPr/>
          <p:nvPr/>
        </p:nvGrpSpPr>
        <p:grpSpPr>
          <a:xfrm>
            <a:off x="8177040" y="4414680"/>
            <a:ext cx="617760" cy="240840"/>
            <a:chOff x="8177040" y="4414680"/>
            <a:chExt cx="617760" cy="240840"/>
          </a:xfrm>
        </p:grpSpPr>
        <p:sp>
          <p:nvSpPr>
            <p:cNvPr id="1022" name="Oval 407"/>
            <p:cNvSpPr/>
            <p:nvPr/>
          </p:nvSpPr>
          <p:spPr>
            <a:xfrm>
              <a:off x="8179920" y="4519800"/>
              <a:ext cx="614160" cy="13572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Rectangle 410"/>
            <p:cNvSpPr/>
            <p:nvPr/>
          </p:nvSpPr>
          <p:spPr>
            <a:xfrm>
              <a:off x="8177040" y="4506480"/>
              <a:ext cx="616680" cy="82080"/>
            </a:xfrm>
            <a:prstGeom prst="rect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Oval 411"/>
            <p:cNvSpPr/>
            <p:nvPr/>
          </p:nvSpPr>
          <p:spPr>
            <a:xfrm>
              <a:off x="8179920" y="4414680"/>
              <a:ext cx="614160" cy="15804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25" name="Group 818"/>
            <p:cNvGrpSpPr/>
            <p:nvPr/>
          </p:nvGrpSpPr>
          <p:grpSpPr>
            <a:xfrm>
              <a:off x="8305200" y="4455000"/>
              <a:ext cx="342720" cy="73080"/>
              <a:chOff x="8305200" y="4455000"/>
              <a:chExt cx="342720" cy="73080"/>
            </a:xfrm>
          </p:grpSpPr>
          <p:sp>
            <p:nvSpPr>
              <p:cNvPr id="1026" name="Freeform 819"/>
              <p:cNvSpPr/>
              <p:nvPr/>
            </p:nvSpPr>
            <p:spPr>
              <a:xfrm>
                <a:off x="8305200" y="4455000"/>
                <a:ext cx="342720" cy="730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Freeform 820"/>
              <p:cNvSpPr/>
              <p:nvPr/>
            </p:nvSpPr>
            <p:spPr>
              <a:xfrm>
                <a:off x="8320680" y="4455000"/>
                <a:ext cx="311760" cy="730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8" name="Line 821"/>
            <p:cNvSpPr/>
            <p:nvPr/>
          </p:nvSpPr>
          <p:spPr>
            <a:xfrm>
              <a:off x="8179560" y="4490640"/>
              <a:ext cx="360" cy="1051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Line 822"/>
            <p:cNvSpPr/>
            <p:nvPr/>
          </p:nvSpPr>
          <p:spPr>
            <a:xfrm>
              <a:off x="8794440" y="4492800"/>
              <a:ext cx="360" cy="1051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0" name="Group 823"/>
          <p:cNvGrpSpPr/>
          <p:nvPr/>
        </p:nvGrpSpPr>
        <p:grpSpPr>
          <a:xfrm>
            <a:off x="8831160" y="4751280"/>
            <a:ext cx="617760" cy="240840"/>
            <a:chOff x="8831160" y="4751280"/>
            <a:chExt cx="617760" cy="240840"/>
          </a:xfrm>
        </p:grpSpPr>
        <p:sp>
          <p:nvSpPr>
            <p:cNvPr id="1031" name="Oval 407"/>
            <p:cNvSpPr/>
            <p:nvPr/>
          </p:nvSpPr>
          <p:spPr>
            <a:xfrm>
              <a:off x="8833680" y="4856400"/>
              <a:ext cx="614160" cy="13572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Rectangle 410"/>
            <p:cNvSpPr/>
            <p:nvPr/>
          </p:nvSpPr>
          <p:spPr>
            <a:xfrm>
              <a:off x="8831160" y="4843080"/>
              <a:ext cx="616680" cy="82080"/>
            </a:xfrm>
            <a:prstGeom prst="rect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Oval 411"/>
            <p:cNvSpPr/>
            <p:nvPr/>
          </p:nvSpPr>
          <p:spPr>
            <a:xfrm>
              <a:off x="8833680" y="4751280"/>
              <a:ext cx="614160" cy="15804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34" name="Group 827"/>
            <p:cNvGrpSpPr/>
            <p:nvPr/>
          </p:nvGrpSpPr>
          <p:grpSpPr>
            <a:xfrm>
              <a:off x="8959320" y="4791600"/>
              <a:ext cx="342720" cy="73080"/>
              <a:chOff x="8959320" y="4791600"/>
              <a:chExt cx="342720" cy="73080"/>
            </a:xfrm>
          </p:grpSpPr>
          <p:sp>
            <p:nvSpPr>
              <p:cNvPr id="1035" name="Freeform 828"/>
              <p:cNvSpPr/>
              <p:nvPr/>
            </p:nvSpPr>
            <p:spPr>
              <a:xfrm>
                <a:off x="8959320" y="4791600"/>
                <a:ext cx="342720" cy="730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Freeform 829"/>
              <p:cNvSpPr/>
              <p:nvPr/>
            </p:nvSpPr>
            <p:spPr>
              <a:xfrm>
                <a:off x="8974800" y="4791600"/>
                <a:ext cx="311760" cy="730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37" name="Line 830"/>
            <p:cNvSpPr/>
            <p:nvPr/>
          </p:nvSpPr>
          <p:spPr>
            <a:xfrm>
              <a:off x="8833680" y="4827240"/>
              <a:ext cx="360" cy="1051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Line 831"/>
            <p:cNvSpPr/>
            <p:nvPr/>
          </p:nvSpPr>
          <p:spPr>
            <a:xfrm>
              <a:off x="9448560" y="4829400"/>
              <a:ext cx="360" cy="1051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9" name="Group 876"/>
          <p:cNvGrpSpPr/>
          <p:nvPr/>
        </p:nvGrpSpPr>
        <p:grpSpPr>
          <a:xfrm>
            <a:off x="6883560" y="1330200"/>
            <a:ext cx="1056240" cy="1003320"/>
            <a:chOff x="6883560" y="1330200"/>
            <a:chExt cx="1056240" cy="1003320"/>
          </a:xfrm>
        </p:grpSpPr>
        <p:grpSp>
          <p:nvGrpSpPr>
            <p:cNvPr id="1040" name="Group 877"/>
            <p:cNvGrpSpPr/>
            <p:nvPr/>
          </p:nvGrpSpPr>
          <p:grpSpPr>
            <a:xfrm>
              <a:off x="7126200" y="1330200"/>
              <a:ext cx="813600" cy="1003320"/>
              <a:chOff x="7126200" y="1330200"/>
              <a:chExt cx="813600" cy="1003320"/>
            </a:xfrm>
          </p:grpSpPr>
          <p:sp>
            <p:nvSpPr>
              <p:cNvPr id="1041" name="Rectangle 878"/>
              <p:cNvSpPr/>
              <p:nvPr/>
            </p:nvSpPr>
            <p:spPr>
              <a:xfrm>
                <a:off x="7224840" y="1335240"/>
                <a:ext cx="675720" cy="7754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Rectangle 879"/>
              <p:cNvSpPr/>
              <p:nvPr/>
            </p:nvSpPr>
            <p:spPr>
              <a:xfrm>
                <a:off x="7191360" y="1359000"/>
                <a:ext cx="689760" cy="7995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Rectangle 880"/>
              <p:cNvSpPr/>
              <p:nvPr/>
            </p:nvSpPr>
            <p:spPr>
              <a:xfrm>
                <a:off x="7196040" y="1535040"/>
                <a:ext cx="675720" cy="17064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Text Box 881"/>
              <p:cNvSpPr/>
              <p:nvPr/>
            </p:nvSpPr>
            <p:spPr>
              <a:xfrm>
                <a:off x="7126200" y="1330200"/>
                <a:ext cx="813600" cy="100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application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Tahoma"/>
                    <a:ea typeface="MS PGothic"/>
                  </a:rPr>
                  <a:t>transport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045" name="Line 882"/>
              <p:cNvSpPr/>
              <p:nvPr/>
            </p:nvSpPr>
            <p:spPr>
              <a:xfrm>
                <a:off x="7191360" y="170172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Line 883"/>
              <p:cNvSpPr/>
              <p:nvPr/>
            </p:nvSpPr>
            <p:spPr>
              <a:xfrm>
                <a:off x="7200720" y="1839600"/>
                <a:ext cx="69048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Line 884"/>
              <p:cNvSpPr/>
              <p:nvPr/>
            </p:nvSpPr>
            <p:spPr>
              <a:xfrm>
                <a:off x="7200720" y="197784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48" name="Freeform 885"/>
            <p:cNvSpPr/>
            <p:nvPr/>
          </p:nvSpPr>
          <p:spPr>
            <a:xfrm>
              <a:off x="6883560" y="1344600"/>
              <a:ext cx="304200" cy="942120"/>
            </a:xfrm>
            <a:custGeom>
              <a:avLst/>
              <a:gdLst/>
              <a:ahLst/>
              <a:rect l="l" t="t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/>
            </a:gradFill>
            <a:ln w="952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9" name="Group 886"/>
          <p:cNvGrpSpPr/>
          <p:nvPr/>
        </p:nvGrpSpPr>
        <p:grpSpPr>
          <a:xfrm>
            <a:off x="9393120" y="4343400"/>
            <a:ext cx="1056600" cy="1003320"/>
            <a:chOff x="9393120" y="4343400"/>
            <a:chExt cx="1056600" cy="1003320"/>
          </a:xfrm>
        </p:grpSpPr>
        <p:grpSp>
          <p:nvGrpSpPr>
            <p:cNvPr id="1050" name="Group 887"/>
            <p:cNvGrpSpPr/>
            <p:nvPr/>
          </p:nvGrpSpPr>
          <p:grpSpPr>
            <a:xfrm>
              <a:off x="9636120" y="4343400"/>
              <a:ext cx="813600" cy="1003320"/>
              <a:chOff x="9636120" y="4343400"/>
              <a:chExt cx="813600" cy="1003320"/>
            </a:xfrm>
          </p:grpSpPr>
          <p:sp>
            <p:nvSpPr>
              <p:cNvPr id="1051" name="Rectangle 888"/>
              <p:cNvSpPr/>
              <p:nvPr/>
            </p:nvSpPr>
            <p:spPr>
              <a:xfrm>
                <a:off x="9734400" y="4348080"/>
                <a:ext cx="675720" cy="7754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Rectangle 889"/>
              <p:cNvSpPr/>
              <p:nvPr/>
            </p:nvSpPr>
            <p:spPr>
              <a:xfrm>
                <a:off x="9701280" y="4371840"/>
                <a:ext cx="689760" cy="7995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Rectangle 890"/>
              <p:cNvSpPr/>
              <p:nvPr/>
            </p:nvSpPr>
            <p:spPr>
              <a:xfrm>
                <a:off x="9705960" y="4548240"/>
                <a:ext cx="675720" cy="17064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Text Box 891"/>
              <p:cNvSpPr/>
              <p:nvPr/>
            </p:nvSpPr>
            <p:spPr>
              <a:xfrm>
                <a:off x="9636120" y="4343400"/>
                <a:ext cx="813600" cy="100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application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Tahoma"/>
                    <a:ea typeface="MS PGothic"/>
                  </a:rPr>
                  <a:t>transport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Tahoma"/>
                    <a:ea typeface="MS PGothic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055" name="Line 892"/>
              <p:cNvSpPr/>
              <p:nvPr/>
            </p:nvSpPr>
            <p:spPr>
              <a:xfrm>
                <a:off x="9700920" y="4714560"/>
                <a:ext cx="69084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Line 893"/>
              <p:cNvSpPr/>
              <p:nvPr/>
            </p:nvSpPr>
            <p:spPr>
              <a:xfrm>
                <a:off x="9710640" y="48528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Line 894"/>
              <p:cNvSpPr/>
              <p:nvPr/>
            </p:nvSpPr>
            <p:spPr>
              <a:xfrm>
                <a:off x="9710640" y="499104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8" name="Freeform 895"/>
            <p:cNvSpPr/>
            <p:nvPr/>
          </p:nvSpPr>
          <p:spPr>
            <a:xfrm>
              <a:off x="9393120" y="4357800"/>
              <a:ext cx="304200" cy="942120"/>
            </a:xfrm>
            <a:custGeom>
              <a:avLst/>
              <a:gdLst/>
              <a:ahLst/>
              <a:rect l="l" t="t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/>
            </a:gradFill>
            <a:ln w="952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9" name="Group 661"/>
          <p:cNvGrpSpPr/>
          <p:nvPr/>
        </p:nvGrpSpPr>
        <p:grpSpPr>
          <a:xfrm>
            <a:off x="7437600" y="2057400"/>
            <a:ext cx="813600" cy="698760"/>
            <a:chOff x="7437600" y="2057400"/>
            <a:chExt cx="813600" cy="698760"/>
          </a:xfrm>
        </p:grpSpPr>
        <p:sp>
          <p:nvSpPr>
            <p:cNvPr id="1060" name="Rectangle 662"/>
            <p:cNvSpPr/>
            <p:nvPr/>
          </p:nvSpPr>
          <p:spPr>
            <a:xfrm>
              <a:off x="7540560" y="2214720"/>
              <a:ext cx="675720" cy="4849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Rectangle 663"/>
            <p:cNvSpPr/>
            <p:nvPr/>
          </p:nvSpPr>
          <p:spPr>
            <a:xfrm>
              <a:off x="7497720" y="2247840"/>
              <a:ext cx="689760" cy="494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Text Box 664"/>
            <p:cNvSpPr/>
            <p:nvPr/>
          </p:nvSpPr>
          <p:spPr>
            <a:xfrm>
              <a:off x="7437600" y="2057400"/>
              <a:ext cx="813600" cy="6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network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data link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physical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63" name="Line 665"/>
            <p:cNvSpPr/>
            <p:nvPr/>
          </p:nvSpPr>
          <p:spPr>
            <a:xfrm>
              <a:off x="7492680" y="2552400"/>
              <a:ext cx="690840" cy="50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Line 666"/>
            <p:cNvSpPr/>
            <p:nvPr/>
          </p:nvSpPr>
          <p:spPr>
            <a:xfrm>
              <a:off x="7502400" y="2400120"/>
              <a:ext cx="69048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5" name="Group 901"/>
          <p:cNvGrpSpPr/>
          <p:nvPr/>
        </p:nvGrpSpPr>
        <p:grpSpPr>
          <a:xfrm>
            <a:off x="8253360" y="2479680"/>
            <a:ext cx="813600" cy="698760"/>
            <a:chOff x="8253360" y="2479680"/>
            <a:chExt cx="813600" cy="698760"/>
          </a:xfrm>
        </p:grpSpPr>
        <p:sp>
          <p:nvSpPr>
            <p:cNvPr id="1066" name="Rectangle 902"/>
            <p:cNvSpPr/>
            <p:nvPr/>
          </p:nvSpPr>
          <p:spPr>
            <a:xfrm>
              <a:off x="8356680" y="2637000"/>
              <a:ext cx="675720" cy="4849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Rectangle 903"/>
            <p:cNvSpPr/>
            <p:nvPr/>
          </p:nvSpPr>
          <p:spPr>
            <a:xfrm>
              <a:off x="8313840" y="2670120"/>
              <a:ext cx="689760" cy="494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Text Box 904"/>
            <p:cNvSpPr/>
            <p:nvPr/>
          </p:nvSpPr>
          <p:spPr>
            <a:xfrm>
              <a:off x="8253360" y="2479680"/>
              <a:ext cx="813600" cy="6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network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data link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physical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69" name="Line 905"/>
            <p:cNvSpPr/>
            <p:nvPr/>
          </p:nvSpPr>
          <p:spPr>
            <a:xfrm>
              <a:off x="8308800" y="2974680"/>
              <a:ext cx="690480" cy="50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Line 906"/>
            <p:cNvSpPr/>
            <p:nvPr/>
          </p:nvSpPr>
          <p:spPr>
            <a:xfrm>
              <a:off x="8318160" y="2822400"/>
              <a:ext cx="69084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1" name="Group 907"/>
          <p:cNvGrpSpPr/>
          <p:nvPr/>
        </p:nvGrpSpPr>
        <p:grpSpPr>
          <a:xfrm>
            <a:off x="8263080" y="1901880"/>
            <a:ext cx="813600" cy="698760"/>
            <a:chOff x="8263080" y="1901880"/>
            <a:chExt cx="813600" cy="698760"/>
          </a:xfrm>
        </p:grpSpPr>
        <p:sp>
          <p:nvSpPr>
            <p:cNvPr id="1072" name="Rectangle 908"/>
            <p:cNvSpPr/>
            <p:nvPr/>
          </p:nvSpPr>
          <p:spPr>
            <a:xfrm>
              <a:off x="8366040" y="2058840"/>
              <a:ext cx="675720" cy="4849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Rectangle 909"/>
            <p:cNvSpPr/>
            <p:nvPr/>
          </p:nvSpPr>
          <p:spPr>
            <a:xfrm>
              <a:off x="8323200" y="2092320"/>
              <a:ext cx="689760" cy="494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Text Box 910"/>
            <p:cNvSpPr/>
            <p:nvPr/>
          </p:nvSpPr>
          <p:spPr>
            <a:xfrm>
              <a:off x="8263080" y="1901880"/>
              <a:ext cx="813600" cy="6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network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data link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physical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75" name="Line 911"/>
            <p:cNvSpPr/>
            <p:nvPr/>
          </p:nvSpPr>
          <p:spPr>
            <a:xfrm>
              <a:off x="8318160" y="2396880"/>
              <a:ext cx="69084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Line 912"/>
            <p:cNvSpPr/>
            <p:nvPr/>
          </p:nvSpPr>
          <p:spPr>
            <a:xfrm>
              <a:off x="8327880" y="2244600"/>
              <a:ext cx="69048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7" name="Group 913"/>
          <p:cNvGrpSpPr/>
          <p:nvPr/>
        </p:nvGrpSpPr>
        <p:grpSpPr>
          <a:xfrm>
            <a:off x="8037360" y="3089160"/>
            <a:ext cx="813600" cy="698760"/>
            <a:chOff x="8037360" y="3089160"/>
            <a:chExt cx="813600" cy="698760"/>
          </a:xfrm>
        </p:grpSpPr>
        <p:sp>
          <p:nvSpPr>
            <p:cNvPr id="1078" name="Rectangle 914"/>
            <p:cNvSpPr/>
            <p:nvPr/>
          </p:nvSpPr>
          <p:spPr>
            <a:xfrm>
              <a:off x="8140680" y="3246480"/>
              <a:ext cx="675720" cy="4849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Rectangle 915"/>
            <p:cNvSpPr/>
            <p:nvPr/>
          </p:nvSpPr>
          <p:spPr>
            <a:xfrm>
              <a:off x="8097840" y="3279600"/>
              <a:ext cx="689760" cy="494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Text Box 916"/>
            <p:cNvSpPr/>
            <p:nvPr/>
          </p:nvSpPr>
          <p:spPr>
            <a:xfrm>
              <a:off x="8037360" y="3089160"/>
              <a:ext cx="813600" cy="6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network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data link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physical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81" name="Line 917"/>
            <p:cNvSpPr/>
            <p:nvPr/>
          </p:nvSpPr>
          <p:spPr>
            <a:xfrm>
              <a:off x="8092800" y="3584520"/>
              <a:ext cx="69048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Line 918"/>
            <p:cNvSpPr/>
            <p:nvPr/>
          </p:nvSpPr>
          <p:spPr>
            <a:xfrm>
              <a:off x="8102520" y="3431880"/>
              <a:ext cx="690480" cy="50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3" name="Group 919"/>
          <p:cNvGrpSpPr/>
          <p:nvPr/>
        </p:nvGrpSpPr>
        <p:grpSpPr>
          <a:xfrm>
            <a:off x="8624880" y="3594240"/>
            <a:ext cx="813600" cy="698760"/>
            <a:chOff x="8624880" y="3594240"/>
            <a:chExt cx="813600" cy="698760"/>
          </a:xfrm>
        </p:grpSpPr>
        <p:sp>
          <p:nvSpPr>
            <p:cNvPr id="1084" name="Rectangle 920"/>
            <p:cNvSpPr/>
            <p:nvPr/>
          </p:nvSpPr>
          <p:spPr>
            <a:xfrm>
              <a:off x="8728200" y="3751200"/>
              <a:ext cx="675720" cy="4849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Rectangle 921"/>
            <p:cNvSpPr/>
            <p:nvPr/>
          </p:nvSpPr>
          <p:spPr>
            <a:xfrm>
              <a:off x="8685360" y="3784680"/>
              <a:ext cx="689760" cy="494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Text Box 922"/>
            <p:cNvSpPr/>
            <p:nvPr/>
          </p:nvSpPr>
          <p:spPr>
            <a:xfrm>
              <a:off x="8624880" y="3594240"/>
              <a:ext cx="813600" cy="6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network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data link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physical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87" name="Line 923"/>
            <p:cNvSpPr/>
            <p:nvPr/>
          </p:nvSpPr>
          <p:spPr>
            <a:xfrm>
              <a:off x="8680320" y="4089240"/>
              <a:ext cx="69048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Line 924"/>
            <p:cNvSpPr/>
            <p:nvPr/>
          </p:nvSpPr>
          <p:spPr>
            <a:xfrm>
              <a:off x="8689680" y="3936960"/>
              <a:ext cx="69084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9" name="Group 925"/>
          <p:cNvGrpSpPr/>
          <p:nvPr/>
        </p:nvGrpSpPr>
        <p:grpSpPr>
          <a:xfrm>
            <a:off x="8113680" y="4003560"/>
            <a:ext cx="813600" cy="698760"/>
            <a:chOff x="8113680" y="4003560"/>
            <a:chExt cx="813600" cy="698760"/>
          </a:xfrm>
        </p:grpSpPr>
        <p:sp>
          <p:nvSpPr>
            <p:cNvPr id="1090" name="Rectangle 926"/>
            <p:cNvSpPr/>
            <p:nvPr/>
          </p:nvSpPr>
          <p:spPr>
            <a:xfrm>
              <a:off x="8217000" y="4160880"/>
              <a:ext cx="675720" cy="4849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Rectangle 927"/>
            <p:cNvSpPr/>
            <p:nvPr/>
          </p:nvSpPr>
          <p:spPr>
            <a:xfrm>
              <a:off x="8174160" y="4194000"/>
              <a:ext cx="689760" cy="494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Text Box 928"/>
            <p:cNvSpPr/>
            <p:nvPr/>
          </p:nvSpPr>
          <p:spPr>
            <a:xfrm>
              <a:off x="8113680" y="4003560"/>
              <a:ext cx="813600" cy="6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network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data link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physical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93" name="Line 929"/>
            <p:cNvSpPr/>
            <p:nvPr/>
          </p:nvSpPr>
          <p:spPr>
            <a:xfrm>
              <a:off x="8169120" y="4498920"/>
              <a:ext cx="69048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Line 930"/>
            <p:cNvSpPr/>
            <p:nvPr/>
          </p:nvSpPr>
          <p:spPr>
            <a:xfrm>
              <a:off x="8178480" y="4346280"/>
              <a:ext cx="690840" cy="50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5" name="Group 931"/>
          <p:cNvGrpSpPr/>
          <p:nvPr/>
        </p:nvGrpSpPr>
        <p:grpSpPr>
          <a:xfrm>
            <a:off x="8761320" y="4400640"/>
            <a:ext cx="813600" cy="698760"/>
            <a:chOff x="8761320" y="4400640"/>
            <a:chExt cx="813600" cy="698760"/>
          </a:xfrm>
        </p:grpSpPr>
        <p:sp>
          <p:nvSpPr>
            <p:cNvPr id="1096" name="Rectangle 932"/>
            <p:cNvSpPr/>
            <p:nvPr/>
          </p:nvSpPr>
          <p:spPr>
            <a:xfrm>
              <a:off x="8864640" y="4557600"/>
              <a:ext cx="675720" cy="4849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Rectangle 933"/>
            <p:cNvSpPr/>
            <p:nvPr/>
          </p:nvSpPr>
          <p:spPr>
            <a:xfrm>
              <a:off x="8821800" y="4591080"/>
              <a:ext cx="689760" cy="494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Text Box 934"/>
            <p:cNvSpPr/>
            <p:nvPr/>
          </p:nvSpPr>
          <p:spPr>
            <a:xfrm>
              <a:off x="8761320" y="4400640"/>
              <a:ext cx="813600" cy="6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network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data link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physical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99" name="Line 935"/>
            <p:cNvSpPr/>
            <p:nvPr/>
          </p:nvSpPr>
          <p:spPr>
            <a:xfrm>
              <a:off x="8816760" y="4895640"/>
              <a:ext cx="69048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Line 936"/>
            <p:cNvSpPr/>
            <p:nvPr/>
          </p:nvSpPr>
          <p:spPr>
            <a:xfrm>
              <a:off x="8826480" y="4743360"/>
              <a:ext cx="690480" cy="4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1" name="Group 896"/>
          <p:cNvGrpSpPr/>
          <p:nvPr/>
        </p:nvGrpSpPr>
        <p:grpSpPr>
          <a:xfrm>
            <a:off x="7411320" y="1559880"/>
            <a:ext cx="2784600" cy="3137040"/>
            <a:chOff x="7411320" y="1559880"/>
            <a:chExt cx="2784600" cy="3137040"/>
          </a:xfrm>
        </p:grpSpPr>
        <p:sp>
          <p:nvSpPr>
            <p:cNvPr id="1102" name="Rectangle 897"/>
            <p:cNvSpPr/>
            <p:nvPr/>
          </p:nvSpPr>
          <p:spPr>
            <a:xfrm rot="2937600">
              <a:off x="7274880" y="2989080"/>
              <a:ext cx="3047400" cy="275400"/>
            </a:xfrm>
            <a:prstGeom prst="rect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Text Box 898"/>
            <p:cNvSpPr/>
            <p:nvPr/>
          </p:nvSpPr>
          <p:spPr>
            <a:xfrm rot="2937600">
              <a:off x="7456320" y="2987280"/>
              <a:ext cx="2735280" cy="33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ffff"/>
                  </a:solidFill>
                  <a:latin typeface="Tahoma"/>
                  <a:ea typeface="MS PGothic"/>
                </a:rPr>
                <a:t>logical end-end transport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04" name="Freeform 899"/>
            <p:cNvSpPr/>
            <p:nvPr/>
          </p:nvSpPr>
          <p:spPr>
            <a:xfrm rot="2937600">
              <a:off x="7491960" y="1656360"/>
              <a:ext cx="447120" cy="418320"/>
            </a:xfrm>
            <a:custGeom>
              <a:avLst/>
              <a:gdLst/>
              <a:ahLst/>
              <a:rect l="l" t="t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Freeform 900"/>
            <p:cNvSpPr/>
            <p:nvPr/>
          </p:nvSpPr>
          <p:spPr>
            <a:xfrm flipH="1" rot="2937600">
              <a:off x="9667440" y="4181400"/>
              <a:ext cx="447120" cy="418320"/>
            </a:xfrm>
            <a:custGeom>
              <a:avLst/>
              <a:gdLst/>
              <a:ahLst/>
              <a:rect l="l" t="t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06" name="Picture 511" descr=""/>
          <p:cNvPicPr/>
          <p:nvPr/>
        </p:nvPicPr>
        <p:blipFill>
          <a:blip r:embed="rId26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107" name="TextBox 512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Freeform 157"/>
          <p:cNvSpPr/>
          <p:nvPr/>
        </p:nvSpPr>
        <p:spPr>
          <a:xfrm>
            <a:off x="4290840" y="3143160"/>
            <a:ext cx="551880" cy="2082240"/>
          </a:xfrm>
          <a:custGeom>
            <a:avLst/>
            <a:gdLst/>
            <a:ahLst/>
            <a:rect l="l" t="t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1861560" y="26604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Multiplexing / Demultiplexing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0" name="Text Box 37"/>
          <p:cNvSpPr/>
          <p:nvPr/>
        </p:nvSpPr>
        <p:spPr>
          <a:xfrm>
            <a:off x="9500400" y="4068720"/>
            <a:ext cx="956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1" name="Text Box 38"/>
          <p:cNvSpPr/>
          <p:nvPr/>
        </p:nvSpPr>
        <p:spPr>
          <a:xfrm>
            <a:off x="9466920" y="3666960"/>
            <a:ext cx="833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socket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112" name="Group 177"/>
          <p:cNvGrpSpPr/>
          <p:nvPr/>
        </p:nvGrpSpPr>
        <p:grpSpPr>
          <a:xfrm>
            <a:off x="6016320" y="1571760"/>
            <a:ext cx="4442760" cy="1472400"/>
            <a:chOff x="6016320" y="1571760"/>
            <a:chExt cx="4442760" cy="1472400"/>
          </a:xfrm>
        </p:grpSpPr>
        <p:sp>
          <p:nvSpPr>
            <p:cNvPr id="1113" name="Rectangle 41"/>
            <p:cNvSpPr/>
            <p:nvPr/>
          </p:nvSpPr>
          <p:spPr>
            <a:xfrm>
              <a:off x="6432480" y="1846440"/>
              <a:ext cx="4026600" cy="119772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8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 header info to deliver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received segments to correct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socket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1114" name="Group 42"/>
            <p:cNvGrpSpPr/>
            <p:nvPr/>
          </p:nvGrpSpPr>
          <p:grpSpPr>
            <a:xfrm>
              <a:off x="6016320" y="1571760"/>
              <a:ext cx="4297680" cy="455400"/>
              <a:chOff x="6016320" y="1571760"/>
              <a:chExt cx="4297680" cy="455400"/>
            </a:xfrm>
          </p:grpSpPr>
          <p:sp>
            <p:nvSpPr>
              <p:cNvPr id="1115" name="Rectangle 43"/>
              <p:cNvSpPr/>
              <p:nvPr/>
            </p:nvSpPr>
            <p:spPr>
              <a:xfrm>
                <a:off x="7149600" y="1652760"/>
                <a:ext cx="1981080" cy="33264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Text Box 44"/>
              <p:cNvSpPr/>
              <p:nvPr/>
            </p:nvSpPr>
            <p:spPr>
              <a:xfrm>
                <a:off x="6016320" y="1571760"/>
                <a:ext cx="4297680" cy="45540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i="1" lang="en-US" sz="2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demultiplexing at receiver</a:t>
                </a:r>
                <a:r>
                  <a:rPr b="0" i="1" lang="en-US" sz="24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: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grpSp>
        <p:nvGrpSpPr>
          <p:cNvPr id="1117" name="Group 176"/>
          <p:cNvGrpSpPr/>
          <p:nvPr/>
        </p:nvGrpSpPr>
        <p:grpSpPr>
          <a:xfrm>
            <a:off x="1572120" y="1335240"/>
            <a:ext cx="4391640" cy="1911600"/>
            <a:chOff x="1572120" y="1335240"/>
            <a:chExt cx="4391640" cy="1911600"/>
          </a:xfrm>
        </p:grpSpPr>
        <p:sp>
          <p:nvSpPr>
            <p:cNvPr id="1118" name="Text Box 45"/>
            <p:cNvSpPr/>
            <p:nvPr/>
          </p:nvSpPr>
          <p:spPr>
            <a:xfrm>
              <a:off x="1943280" y="1695600"/>
              <a:ext cx="4020480" cy="155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8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handle data from multiple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sockets, add transport header (later used for demultiplexing)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19" name="Rectangle 46"/>
            <p:cNvSpPr/>
            <p:nvPr/>
          </p:nvSpPr>
          <p:spPr>
            <a:xfrm>
              <a:off x="1935000" y="1601640"/>
              <a:ext cx="3796560" cy="133452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20" name="Group 47"/>
            <p:cNvGrpSpPr/>
            <p:nvPr/>
          </p:nvGrpSpPr>
          <p:grpSpPr>
            <a:xfrm>
              <a:off x="1572120" y="1335240"/>
              <a:ext cx="3723120" cy="455400"/>
              <a:chOff x="1572120" y="1335240"/>
              <a:chExt cx="3723120" cy="455400"/>
            </a:xfrm>
          </p:grpSpPr>
          <p:sp>
            <p:nvSpPr>
              <p:cNvPr id="1121" name="Rectangle 48"/>
              <p:cNvSpPr/>
              <p:nvPr/>
            </p:nvSpPr>
            <p:spPr>
              <a:xfrm>
                <a:off x="2582280" y="1415880"/>
                <a:ext cx="1662480" cy="33264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Text Box 49"/>
              <p:cNvSpPr/>
              <p:nvPr/>
            </p:nvSpPr>
            <p:spPr>
              <a:xfrm>
                <a:off x="1572120" y="1335240"/>
                <a:ext cx="3723120" cy="45540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i="1" lang="en-US" sz="2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multiplexing at sender</a:t>
                </a:r>
                <a:r>
                  <a:rPr b="0" i="1" lang="en-US" sz="24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: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grpSp>
        <p:nvGrpSpPr>
          <p:cNvPr id="1123" name="Group 57"/>
          <p:cNvGrpSpPr/>
          <p:nvPr/>
        </p:nvGrpSpPr>
        <p:grpSpPr>
          <a:xfrm>
            <a:off x="9005760" y="3741840"/>
            <a:ext cx="532800" cy="205560"/>
            <a:chOff x="9005760" y="3741840"/>
            <a:chExt cx="532800" cy="205560"/>
          </a:xfrm>
        </p:grpSpPr>
        <p:sp>
          <p:nvSpPr>
            <p:cNvPr id="1124" name="Rectangle 35"/>
            <p:cNvSpPr/>
            <p:nvPr/>
          </p:nvSpPr>
          <p:spPr>
            <a:xfrm>
              <a:off x="9005760" y="3741840"/>
              <a:ext cx="532800" cy="20556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Rectangle 54"/>
            <p:cNvSpPr/>
            <p:nvPr/>
          </p:nvSpPr>
          <p:spPr>
            <a:xfrm>
              <a:off x="9180360" y="3768840"/>
              <a:ext cx="173880" cy="15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Rectangle 55"/>
            <p:cNvSpPr/>
            <p:nvPr/>
          </p:nvSpPr>
          <p:spPr>
            <a:xfrm>
              <a:off x="9377280" y="3860640"/>
              <a:ext cx="45360" cy="547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Rectangle 56"/>
            <p:cNvSpPr/>
            <p:nvPr/>
          </p:nvSpPr>
          <p:spPr>
            <a:xfrm>
              <a:off x="9105840" y="3862440"/>
              <a:ext cx="45360" cy="547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8" name="Rectangle 23"/>
          <p:cNvSpPr/>
          <p:nvPr/>
        </p:nvSpPr>
        <p:spPr>
          <a:xfrm>
            <a:off x="4838760" y="3193920"/>
            <a:ext cx="14961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Rectangle 24"/>
          <p:cNvSpPr/>
          <p:nvPr/>
        </p:nvSpPr>
        <p:spPr>
          <a:xfrm>
            <a:off x="4803840" y="3247920"/>
            <a:ext cx="14724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Line 25"/>
          <p:cNvSpPr/>
          <p:nvPr/>
        </p:nvSpPr>
        <p:spPr>
          <a:xfrm>
            <a:off x="4809960" y="4017960"/>
            <a:ext cx="146052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Text Box 26"/>
          <p:cNvSpPr/>
          <p:nvPr/>
        </p:nvSpPr>
        <p:spPr>
          <a:xfrm>
            <a:off x="4881600" y="40006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2" name="Line 27"/>
          <p:cNvSpPr/>
          <p:nvPr/>
        </p:nvSpPr>
        <p:spPr>
          <a:xfrm>
            <a:off x="4811400" y="4335120"/>
            <a:ext cx="1457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Text Box 26"/>
          <p:cNvSpPr/>
          <p:nvPr/>
        </p:nvSpPr>
        <p:spPr>
          <a:xfrm>
            <a:off x="4878360" y="32148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4" name="Text Box 26"/>
          <p:cNvSpPr/>
          <p:nvPr/>
        </p:nvSpPr>
        <p:spPr>
          <a:xfrm>
            <a:off x="4875120" y="49053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5" name="Text Box 26"/>
          <p:cNvSpPr/>
          <p:nvPr/>
        </p:nvSpPr>
        <p:spPr>
          <a:xfrm>
            <a:off x="4875120" y="46195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6" name="Text Box 26"/>
          <p:cNvSpPr/>
          <p:nvPr/>
        </p:nvSpPr>
        <p:spPr>
          <a:xfrm>
            <a:off x="4875120" y="43210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7" name="Oval 120"/>
          <p:cNvSpPr/>
          <p:nvPr/>
        </p:nvSpPr>
        <p:spPr>
          <a:xfrm>
            <a:off x="5575320" y="358920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8" name="Line 27"/>
          <p:cNvSpPr/>
          <p:nvPr/>
        </p:nvSpPr>
        <p:spPr>
          <a:xfrm>
            <a:off x="4808520" y="4646520"/>
            <a:ext cx="1457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Line 27"/>
          <p:cNvSpPr/>
          <p:nvPr/>
        </p:nvSpPr>
        <p:spPr>
          <a:xfrm>
            <a:off x="4805280" y="4944960"/>
            <a:ext cx="1457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Oval 128"/>
          <p:cNvSpPr/>
          <p:nvPr/>
        </p:nvSpPr>
        <p:spPr>
          <a:xfrm>
            <a:off x="4870440" y="358920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P1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141" name="Group 134"/>
          <p:cNvGrpSpPr/>
          <p:nvPr/>
        </p:nvGrpSpPr>
        <p:grpSpPr>
          <a:xfrm>
            <a:off x="5651640" y="3948120"/>
            <a:ext cx="412200" cy="158040"/>
            <a:chOff x="5651640" y="3948120"/>
            <a:chExt cx="412200" cy="158040"/>
          </a:xfrm>
        </p:grpSpPr>
        <p:sp>
          <p:nvSpPr>
            <p:cNvPr id="1142" name="Rectangle 130"/>
            <p:cNvSpPr/>
            <p:nvPr/>
          </p:nvSpPr>
          <p:spPr>
            <a:xfrm>
              <a:off x="5651640" y="3948120"/>
              <a:ext cx="412200" cy="1580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Rectangle 131"/>
            <p:cNvSpPr/>
            <p:nvPr/>
          </p:nvSpPr>
          <p:spPr>
            <a:xfrm>
              <a:off x="5732640" y="3968640"/>
              <a:ext cx="245520" cy="119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Rectangle 132"/>
            <p:cNvSpPr/>
            <p:nvPr/>
          </p:nvSpPr>
          <p:spPr>
            <a:xfrm>
              <a:off x="5994360" y="4040280"/>
              <a:ext cx="42120" cy="42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Rectangle 133"/>
            <p:cNvSpPr/>
            <p:nvPr/>
          </p:nvSpPr>
          <p:spPr>
            <a:xfrm>
              <a:off x="5668920" y="4041720"/>
              <a:ext cx="42120" cy="42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6" name="Group 135"/>
          <p:cNvGrpSpPr/>
          <p:nvPr/>
        </p:nvGrpSpPr>
        <p:grpSpPr>
          <a:xfrm>
            <a:off x="4950000" y="3940200"/>
            <a:ext cx="412200" cy="158040"/>
            <a:chOff x="4950000" y="3940200"/>
            <a:chExt cx="412200" cy="158040"/>
          </a:xfrm>
        </p:grpSpPr>
        <p:sp>
          <p:nvSpPr>
            <p:cNvPr id="1147" name="Rectangle 136"/>
            <p:cNvSpPr/>
            <p:nvPr/>
          </p:nvSpPr>
          <p:spPr>
            <a:xfrm>
              <a:off x="4950000" y="3940200"/>
              <a:ext cx="412200" cy="1580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Rectangle 137"/>
            <p:cNvSpPr/>
            <p:nvPr/>
          </p:nvSpPr>
          <p:spPr>
            <a:xfrm>
              <a:off x="5030640" y="3960720"/>
              <a:ext cx="245520" cy="119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Rectangle 138"/>
            <p:cNvSpPr/>
            <p:nvPr/>
          </p:nvSpPr>
          <p:spPr>
            <a:xfrm>
              <a:off x="5292720" y="4032360"/>
              <a:ext cx="42120" cy="42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Rectangle 139"/>
            <p:cNvSpPr/>
            <p:nvPr/>
          </p:nvSpPr>
          <p:spPr>
            <a:xfrm>
              <a:off x="4967280" y="4033800"/>
              <a:ext cx="42120" cy="42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1" name="Freeform 141"/>
          <p:cNvSpPr/>
          <p:nvPr/>
        </p:nvSpPr>
        <p:spPr>
          <a:xfrm>
            <a:off x="3317760" y="4003560"/>
            <a:ext cx="2160000" cy="1988280"/>
          </a:xfrm>
          <a:custGeom>
            <a:avLst/>
            <a:gdLst/>
            <a:ahLst/>
            <a:rect l="l" t="t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Freeform 142"/>
          <p:cNvSpPr/>
          <p:nvPr/>
        </p:nvSpPr>
        <p:spPr>
          <a:xfrm>
            <a:off x="3381480" y="4029120"/>
            <a:ext cx="1961280" cy="1896480"/>
          </a:xfrm>
          <a:custGeom>
            <a:avLst/>
            <a:gdLst/>
            <a:ahLst/>
            <a:rect l="l" t="t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Rectangle 23"/>
          <p:cNvSpPr/>
          <p:nvPr/>
        </p:nvSpPr>
        <p:spPr>
          <a:xfrm>
            <a:off x="7101000" y="356400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Rectangle 24"/>
          <p:cNvSpPr/>
          <p:nvPr/>
        </p:nvSpPr>
        <p:spPr>
          <a:xfrm>
            <a:off x="7062840" y="3618000"/>
            <a:ext cx="12726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Line 25"/>
          <p:cNvSpPr/>
          <p:nvPr/>
        </p:nvSpPr>
        <p:spPr>
          <a:xfrm>
            <a:off x="7072200" y="4378320"/>
            <a:ext cx="126360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Text Box 26"/>
          <p:cNvSpPr/>
          <p:nvPr/>
        </p:nvSpPr>
        <p:spPr>
          <a:xfrm>
            <a:off x="7029360" y="436104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7" name="Line 27"/>
          <p:cNvSpPr/>
          <p:nvPr/>
        </p:nvSpPr>
        <p:spPr>
          <a:xfrm>
            <a:off x="7080120" y="469872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Line 28"/>
          <p:cNvSpPr/>
          <p:nvPr/>
        </p:nvSpPr>
        <p:spPr>
          <a:xfrm>
            <a:off x="7065720" y="500832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Line 29"/>
          <p:cNvSpPr/>
          <p:nvPr/>
        </p:nvSpPr>
        <p:spPr>
          <a:xfrm>
            <a:off x="7065720" y="529416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Text Box 26"/>
          <p:cNvSpPr/>
          <p:nvPr/>
        </p:nvSpPr>
        <p:spPr>
          <a:xfrm>
            <a:off x="7064280" y="36082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1" name="Text Box 26"/>
          <p:cNvSpPr/>
          <p:nvPr/>
        </p:nvSpPr>
        <p:spPr>
          <a:xfrm>
            <a:off x="7020000" y="52657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2" name="Text Box 26"/>
          <p:cNvSpPr/>
          <p:nvPr/>
        </p:nvSpPr>
        <p:spPr>
          <a:xfrm>
            <a:off x="7039080" y="49798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3" name="Text Box 26"/>
          <p:cNvSpPr/>
          <p:nvPr/>
        </p:nvSpPr>
        <p:spPr>
          <a:xfrm>
            <a:off x="7029360" y="46846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4" name="Oval 101"/>
          <p:cNvSpPr/>
          <p:nvPr/>
        </p:nvSpPr>
        <p:spPr>
          <a:xfrm>
            <a:off x="7399440" y="394956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5" name="Freeform 103"/>
          <p:cNvSpPr/>
          <p:nvPr/>
        </p:nvSpPr>
        <p:spPr>
          <a:xfrm>
            <a:off x="8348760" y="3595680"/>
            <a:ext cx="580320" cy="2037600"/>
          </a:xfrm>
          <a:custGeom>
            <a:avLst/>
            <a:gdLst/>
            <a:ahLst/>
            <a:rect l="l" t="t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0">
            <a:gsLst>
              <a:gs pos="0">
                <a:srgbClr val="954f72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Freeform 70"/>
          <p:cNvSpPr/>
          <p:nvPr/>
        </p:nvSpPr>
        <p:spPr>
          <a:xfrm>
            <a:off x="2158920" y="3616200"/>
            <a:ext cx="551880" cy="2082240"/>
          </a:xfrm>
          <a:custGeom>
            <a:avLst/>
            <a:gdLst/>
            <a:ahLst/>
            <a:rect l="l" t="t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Rectangle 23"/>
          <p:cNvSpPr/>
          <p:nvPr/>
        </p:nvSpPr>
        <p:spPr>
          <a:xfrm>
            <a:off x="2755800" y="357192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Rectangle 24"/>
          <p:cNvSpPr/>
          <p:nvPr/>
        </p:nvSpPr>
        <p:spPr>
          <a:xfrm>
            <a:off x="2717640" y="3625920"/>
            <a:ext cx="12726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Line 25"/>
          <p:cNvSpPr/>
          <p:nvPr/>
        </p:nvSpPr>
        <p:spPr>
          <a:xfrm>
            <a:off x="2727000" y="4386240"/>
            <a:ext cx="126396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Text Box 26"/>
          <p:cNvSpPr/>
          <p:nvPr/>
        </p:nvSpPr>
        <p:spPr>
          <a:xfrm>
            <a:off x="2684520" y="43689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1" name="Line 27"/>
          <p:cNvSpPr/>
          <p:nvPr/>
        </p:nvSpPr>
        <p:spPr>
          <a:xfrm>
            <a:off x="2734920" y="4706640"/>
            <a:ext cx="126396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Line 28"/>
          <p:cNvSpPr/>
          <p:nvPr/>
        </p:nvSpPr>
        <p:spPr>
          <a:xfrm>
            <a:off x="2720880" y="501624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Line 29"/>
          <p:cNvSpPr/>
          <p:nvPr/>
        </p:nvSpPr>
        <p:spPr>
          <a:xfrm>
            <a:off x="2720880" y="530208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Text Box 26"/>
          <p:cNvSpPr/>
          <p:nvPr/>
        </p:nvSpPr>
        <p:spPr>
          <a:xfrm>
            <a:off x="2719440" y="36162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5" name="Text Box 26"/>
          <p:cNvSpPr/>
          <p:nvPr/>
        </p:nvSpPr>
        <p:spPr>
          <a:xfrm>
            <a:off x="2674800" y="527364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6" name="Text Box 26"/>
          <p:cNvSpPr/>
          <p:nvPr/>
        </p:nvSpPr>
        <p:spPr>
          <a:xfrm>
            <a:off x="2693880" y="49878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7" name="Text Box 26"/>
          <p:cNvSpPr/>
          <p:nvPr/>
        </p:nvSpPr>
        <p:spPr>
          <a:xfrm>
            <a:off x="2684520" y="46926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8" name="Oval 23"/>
          <p:cNvSpPr/>
          <p:nvPr/>
        </p:nvSpPr>
        <p:spPr>
          <a:xfrm>
            <a:off x="3054240" y="395748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P3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179" name="Group 149"/>
          <p:cNvGrpSpPr/>
          <p:nvPr/>
        </p:nvGrpSpPr>
        <p:grpSpPr>
          <a:xfrm>
            <a:off x="3144960" y="4295880"/>
            <a:ext cx="412200" cy="158040"/>
            <a:chOff x="3144960" y="4295880"/>
            <a:chExt cx="412200" cy="158040"/>
          </a:xfrm>
        </p:grpSpPr>
        <p:sp>
          <p:nvSpPr>
            <p:cNvPr id="1180" name="Rectangle 73"/>
            <p:cNvSpPr/>
            <p:nvPr/>
          </p:nvSpPr>
          <p:spPr>
            <a:xfrm>
              <a:off x="3144960" y="4295880"/>
              <a:ext cx="412200" cy="1580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Rectangle 74"/>
            <p:cNvSpPr/>
            <p:nvPr/>
          </p:nvSpPr>
          <p:spPr>
            <a:xfrm>
              <a:off x="3225960" y="4316400"/>
              <a:ext cx="245520" cy="119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Rectangle 75"/>
            <p:cNvSpPr/>
            <p:nvPr/>
          </p:nvSpPr>
          <p:spPr>
            <a:xfrm>
              <a:off x="3487680" y="4387680"/>
              <a:ext cx="42120" cy="42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Rectangle 129"/>
            <p:cNvSpPr/>
            <p:nvPr/>
          </p:nvSpPr>
          <p:spPr>
            <a:xfrm>
              <a:off x="3162240" y="4389480"/>
              <a:ext cx="42120" cy="42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4" name="Group 150"/>
          <p:cNvGrpSpPr/>
          <p:nvPr/>
        </p:nvGrpSpPr>
        <p:grpSpPr>
          <a:xfrm>
            <a:off x="7485120" y="4294080"/>
            <a:ext cx="412200" cy="158040"/>
            <a:chOff x="7485120" y="4294080"/>
            <a:chExt cx="412200" cy="158040"/>
          </a:xfrm>
        </p:grpSpPr>
        <p:sp>
          <p:nvSpPr>
            <p:cNvPr id="1185" name="Rectangle 151"/>
            <p:cNvSpPr/>
            <p:nvPr/>
          </p:nvSpPr>
          <p:spPr>
            <a:xfrm>
              <a:off x="7485120" y="4294080"/>
              <a:ext cx="412200" cy="1580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Rectangle 152"/>
            <p:cNvSpPr/>
            <p:nvPr/>
          </p:nvSpPr>
          <p:spPr>
            <a:xfrm>
              <a:off x="7566120" y="4314960"/>
              <a:ext cx="245520" cy="119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Rectangle 153"/>
            <p:cNvSpPr/>
            <p:nvPr/>
          </p:nvSpPr>
          <p:spPr>
            <a:xfrm>
              <a:off x="7827840" y="4386240"/>
              <a:ext cx="42120" cy="42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Rectangle 154"/>
            <p:cNvSpPr/>
            <p:nvPr/>
          </p:nvSpPr>
          <p:spPr>
            <a:xfrm>
              <a:off x="7502400" y="4387680"/>
              <a:ext cx="42120" cy="42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9" name="Freeform 146"/>
          <p:cNvSpPr/>
          <p:nvPr/>
        </p:nvSpPr>
        <p:spPr>
          <a:xfrm>
            <a:off x="5532480" y="3995640"/>
            <a:ext cx="2172600" cy="1988280"/>
          </a:xfrm>
          <a:custGeom>
            <a:avLst/>
            <a:gdLst/>
            <a:ahLst/>
            <a:rect l="l" t="t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Freeform 147"/>
          <p:cNvSpPr/>
          <p:nvPr/>
        </p:nvSpPr>
        <p:spPr>
          <a:xfrm>
            <a:off x="5651640" y="4027320"/>
            <a:ext cx="1983600" cy="1875600"/>
          </a:xfrm>
          <a:custGeom>
            <a:avLst/>
            <a:gdLst/>
            <a:ahLst/>
            <a:rect l="l" t="t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Oval 36"/>
          <p:cNvSpPr/>
          <p:nvPr/>
        </p:nvSpPr>
        <p:spPr>
          <a:xfrm>
            <a:off x="8991720" y="410688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92" name="Group 169"/>
          <p:cNvGrpSpPr/>
          <p:nvPr/>
        </p:nvGrpSpPr>
        <p:grpSpPr>
          <a:xfrm>
            <a:off x="4486320" y="2854440"/>
            <a:ext cx="1291680" cy="1453320"/>
            <a:chOff x="4486320" y="2854440"/>
            <a:chExt cx="1291680" cy="1453320"/>
          </a:xfrm>
        </p:grpSpPr>
        <p:sp>
          <p:nvSpPr>
            <p:cNvPr id="1193" name="Oval 166"/>
            <p:cNvSpPr/>
            <p:nvPr/>
          </p:nvSpPr>
          <p:spPr>
            <a:xfrm>
              <a:off x="5200560" y="4238640"/>
              <a:ext cx="196200" cy="6912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Oval 167"/>
            <p:cNvSpPr/>
            <p:nvPr/>
          </p:nvSpPr>
          <p:spPr>
            <a:xfrm>
              <a:off x="5581800" y="4238640"/>
              <a:ext cx="196200" cy="6912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Freeform 168"/>
            <p:cNvSpPr/>
            <p:nvPr/>
          </p:nvSpPr>
          <p:spPr>
            <a:xfrm>
              <a:off x="4486320" y="2854440"/>
              <a:ext cx="688320" cy="1434240"/>
            </a:xfrm>
            <a:custGeom>
              <a:avLst/>
              <a:gdLst/>
              <a:ahLst/>
              <a:rect l="l" t="t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6" name="Group 172"/>
          <p:cNvGrpSpPr/>
          <p:nvPr/>
        </p:nvGrpSpPr>
        <p:grpSpPr>
          <a:xfrm>
            <a:off x="5394240" y="2809800"/>
            <a:ext cx="1047240" cy="1440720"/>
            <a:chOff x="5394240" y="2809800"/>
            <a:chExt cx="1047240" cy="1440720"/>
          </a:xfrm>
        </p:grpSpPr>
        <p:sp>
          <p:nvSpPr>
            <p:cNvPr id="1197" name="Oval 170"/>
            <p:cNvSpPr/>
            <p:nvPr/>
          </p:nvSpPr>
          <p:spPr>
            <a:xfrm>
              <a:off x="5394240" y="4089240"/>
              <a:ext cx="227880" cy="16128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Freeform 171"/>
            <p:cNvSpPr/>
            <p:nvPr/>
          </p:nvSpPr>
          <p:spPr>
            <a:xfrm>
              <a:off x="5511960" y="2809800"/>
              <a:ext cx="929520" cy="1285200"/>
            </a:xfrm>
            <a:custGeom>
              <a:avLst/>
              <a:gdLst/>
              <a:ahLst/>
              <a:rect l="l" t="t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9" name="Group 179"/>
          <p:cNvGrpSpPr/>
          <p:nvPr/>
        </p:nvGrpSpPr>
        <p:grpSpPr>
          <a:xfrm>
            <a:off x="1694520" y="5126040"/>
            <a:ext cx="799560" cy="828000"/>
            <a:chOff x="1694520" y="5126040"/>
            <a:chExt cx="799560" cy="828000"/>
          </a:xfrm>
        </p:grpSpPr>
        <p:pic>
          <p:nvPicPr>
            <p:cNvPr id="1200" name="Picture 180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1694520" y="5126040"/>
              <a:ext cx="799560" cy="828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1" name="Freeform 181"/>
            <p:cNvSpPr/>
            <p:nvPr/>
          </p:nvSpPr>
          <p:spPr>
            <a:xfrm flipH="1">
              <a:off x="2034000" y="5205600"/>
              <a:ext cx="388440" cy="378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2" name="Group 182"/>
          <p:cNvGrpSpPr/>
          <p:nvPr/>
        </p:nvGrpSpPr>
        <p:grpSpPr>
          <a:xfrm>
            <a:off x="8675640" y="5040360"/>
            <a:ext cx="788400" cy="781920"/>
            <a:chOff x="8675640" y="5040360"/>
            <a:chExt cx="788400" cy="781920"/>
          </a:xfrm>
        </p:grpSpPr>
        <p:pic>
          <p:nvPicPr>
            <p:cNvPr id="1203" name="Picture 183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8675640" y="5040360"/>
              <a:ext cx="788400" cy="781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4" name="Freeform 184"/>
            <p:cNvSpPr/>
            <p:nvPr/>
          </p:nvSpPr>
          <p:spPr>
            <a:xfrm>
              <a:off x="8744760" y="5115240"/>
              <a:ext cx="383040" cy="357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5" name="Group 185"/>
          <p:cNvGrpSpPr/>
          <p:nvPr/>
        </p:nvGrpSpPr>
        <p:grpSpPr>
          <a:xfrm>
            <a:off x="4265640" y="4626000"/>
            <a:ext cx="358200" cy="704160"/>
            <a:chOff x="4265640" y="4626000"/>
            <a:chExt cx="358200" cy="704160"/>
          </a:xfrm>
        </p:grpSpPr>
        <p:sp>
          <p:nvSpPr>
            <p:cNvPr id="1206" name="Freeform 186"/>
            <p:cNvSpPr/>
            <p:nvPr/>
          </p:nvSpPr>
          <p:spPr>
            <a:xfrm>
              <a:off x="4549680" y="4627080"/>
              <a:ext cx="70560" cy="6717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Rectangle 187"/>
            <p:cNvSpPr/>
            <p:nvPr/>
          </p:nvSpPr>
          <p:spPr>
            <a:xfrm>
              <a:off x="4281480" y="4626000"/>
              <a:ext cx="264240" cy="6710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Freeform 188"/>
            <p:cNvSpPr/>
            <p:nvPr/>
          </p:nvSpPr>
          <p:spPr>
            <a:xfrm>
              <a:off x="4563000" y="4667400"/>
              <a:ext cx="41760" cy="6213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Freeform 189"/>
            <p:cNvSpPr/>
            <p:nvPr/>
          </p:nvSpPr>
          <p:spPr>
            <a:xfrm>
              <a:off x="4553640" y="4982400"/>
              <a:ext cx="65520" cy="54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Rectangle 190"/>
            <p:cNvSpPr/>
            <p:nvPr/>
          </p:nvSpPr>
          <p:spPr>
            <a:xfrm>
              <a:off x="4282920" y="470376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11" name="Group 191"/>
            <p:cNvGrpSpPr/>
            <p:nvPr/>
          </p:nvGrpSpPr>
          <p:grpSpPr>
            <a:xfrm>
              <a:off x="4419720" y="4695840"/>
              <a:ext cx="145440" cy="42120"/>
              <a:chOff x="4419720" y="4695840"/>
              <a:chExt cx="145440" cy="42120"/>
            </a:xfrm>
          </p:grpSpPr>
          <p:sp>
            <p:nvSpPr>
              <p:cNvPr id="1212" name="AutoShape 192"/>
              <p:cNvSpPr/>
              <p:nvPr/>
            </p:nvSpPr>
            <p:spPr>
              <a:xfrm>
                <a:off x="4419720" y="4695840"/>
                <a:ext cx="14544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AutoShape 193"/>
              <p:cNvSpPr/>
              <p:nvPr/>
            </p:nvSpPr>
            <p:spPr>
              <a:xfrm>
                <a:off x="4422600" y="4700520"/>
                <a:ext cx="13896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14" name="Rectangle 194"/>
            <p:cNvSpPr/>
            <p:nvPr/>
          </p:nvSpPr>
          <p:spPr>
            <a:xfrm>
              <a:off x="4286160" y="479880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15" name="Group 195"/>
            <p:cNvGrpSpPr/>
            <p:nvPr/>
          </p:nvGrpSpPr>
          <p:grpSpPr>
            <a:xfrm>
              <a:off x="4417920" y="4792680"/>
              <a:ext cx="145440" cy="45360"/>
              <a:chOff x="4417920" y="4792680"/>
              <a:chExt cx="145440" cy="45360"/>
            </a:xfrm>
          </p:grpSpPr>
          <p:sp>
            <p:nvSpPr>
              <p:cNvPr id="1216" name="AutoShape 196"/>
              <p:cNvSpPr/>
              <p:nvPr/>
            </p:nvSpPr>
            <p:spPr>
              <a:xfrm>
                <a:off x="4417920" y="4792680"/>
                <a:ext cx="145440" cy="45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AutoShape 197"/>
              <p:cNvSpPr/>
              <p:nvPr/>
            </p:nvSpPr>
            <p:spPr>
              <a:xfrm>
                <a:off x="4421160" y="4797360"/>
                <a:ext cx="1389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18" name="Rectangle 198"/>
            <p:cNvSpPr/>
            <p:nvPr/>
          </p:nvSpPr>
          <p:spPr>
            <a:xfrm>
              <a:off x="4284720" y="489888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Rectangle 199"/>
            <p:cNvSpPr/>
            <p:nvPr/>
          </p:nvSpPr>
          <p:spPr>
            <a:xfrm>
              <a:off x="4287600" y="4986360"/>
              <a:ext cx="14868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0" name="Group 200"/>
            <p:cNvGrpSpPr/>
            <p:nvPr/>
          </p:nvGrpSpPr>
          <p:grpSpPr>
            <a:xfrm>
              <a:off x="4414680" y="4978440"/>
              <a:ext cx="146880" cy="43560"/>
              <a:chOff x="4414680" y="4978440"/>
              <a:chExt cx="146880" cy="43560"/>
            </a:xfrm>
          </p:grpSpPr>
          <p:sp>
            <p:nvSpPr>
              <p:cNvPr id="1221" name="AutoShape 201"/>
              <p:cNvSpPr/>
              <p:nvPr/>
            </p:nvSpPr>
            <p:spPr>
              <a:xfrm>
                <a:off x="4414680" y="4978440"/>
                <a:ext cx="146880" cy="43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AutoShape 202"/>
              <p:cNvSpPr/>
              <p:nvPr/>
            </p:nvSpPr>
            <p:spPr>
              <a:xfrm>
                <a:off x="4417920" y="4983120"/>
                <a:ext cx="14040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23" name="Freeform 203"/>
            <p:cNvSpPr/>
            <p:nvPr/>
          </p:nvSpPr>
          <p:spPr>
            <a:xfrm>
              <a:off x="4554720" y="4898160"/>
              <a:ext cx="65520" cy="54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4" name="Group 204"/>
            <p:cNvGrpSpPr/>
            <p:nvPr/>
          </p:nvGrpSpPr>
          <p:grpSpPr>
            <a:xfrm>
              <a:off x="4416480" y="4889520"/>
              <a:ext cx="145440" cy="40320"/>
              <a:chOff x="4416480" y="4889520"/>
              <a:chExt cx="145440" cy="40320"/>
            </a:xfrm>
          </p:grpSpPr>
          <p:sp>
            <p:nvSpPr>
              <p:cNvPr id="1225" name="AutoShape 205"/>
              <p:cNvSpPr/>
              <p:nvPr/>
            </p:nvSpPr>
            <p:spPr>
              <a:xfrm>
                <a:off x="4416480" y="4889520"/>
                <a:ext cx="14544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AutoShape 206"/>
              <p:cNvSpPr/>
              <p:nvPr/>
            </p:nvSpPr>
            <p:spPr>
              <a:xfrm>
                <a:off x="4419720" y="4894200"/>
                <a:ext cx="13896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27" name="Rectangle 207"/>
            <p:cNvSpPr/>
            <p:nvPr/>
          </p:nvSpPr>
          <p:spPr>
            <a:xfrm>
              <a:off x="4545000" y="4626000"/>
              <a:ext cx="16560" cy="6724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Freeform 208"/>
            <p:cNvSpPr/>
            <p:nvPr/>
          </p:nvSpPr>
          <p:spPr>
            <a:xfrm>
              <a:off x="4560840" y="4795920"/>
              <a:ext cx="59040" cy="619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Freeform 209"/>
            <p:cNvSpPr/>
            <p:nvPr/>
          </p:nvSpPr>
          <p:spPr>
            <a:xfrm>
              <a:off x="4561560" y="4699800"/>
              <a:ext cx="60840" cy="698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Oval 210"/>
            <p:cNvSpPr/>
            <p:nvPr/>
          </p:nvSpPr>
          <p:spPr>
            <a:xfrm>
              <a:off x="4611960" y="5267160"/>
              <a:ext cx="11880" cy="277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Freeform 211"/>
            <p:cNvSpPr/>
            <p:nvPr/>
          </p:nvSpPr>
          <p:spPr>
            <a:xfrm>
              <a:off x="4558320" y="5268600"/>
              <a:ext cx="60840" cy="579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AutoShape 212"/>
            <p:cNvSpPr/>
            <p:nvPr/>
          </p:nvSpPr>
          <p:spPr>
            <a:xfrm>
              <a:off x="4265640" y="5288040"/>
              <a:ext cx="300960" cy="421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AutoShape 213"/>
            <p:cNvSpPr/>
            <p:nvPr/>
          </p:nvSpPr>
          <p:spPr>
            <a:xfrm>
              <a:off x="4281480" y="5297760"/>
              <a:ext cx="26928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Oval 214"/>
            <p:cNvSpPr/>
            <p:nvPr/>
          </p:nvSpPr>
          <p:spPr>
            <a:xfrm>
              <a:off x="4308480" y="5200560"/>
              <a:ext cx="388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Oval 215"/>
            <p:cNvSpPr/>
            <p:nvPr/>
          </p:nvSpPr>
          <p:spPr>
            <a:xfrm>
              <a:off x="4353120" y="5200560"/>
              <a:ext cx="3888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Oval 216"/>
            <p:cNvSpPr/>
            <p:nvPr/>
          </p:nvSpPr>
          <p:spPr>
            <a:xfrm>
              <a:off x="4397400" y="5200560"/>
              <a:ext cx="38880" cy="403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Rectangle 217"/>
            <p:cNvSpPr/>
            <p:nvPr/>
          </p:nvSpPr>
          <p:spPr>
            <a:xfrm>
              <a:off x="4497480" y="5040000"/>
              <a:ext cx="21600" cy="223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38" name="Picture 131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239" name="TextBox 132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Rectangle 75"/>
          <p:cNvSpPr/>
          <p:nvPr/>
        </p:nvSpPr>
        <p:spPr>
          <a:xfrm>
            <a:off x="6867360" y="2000160"/>
            <a:ext cx="3323520" cy="319968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Rectangle 65"/>
          <p:cNvSpPr/>
          <p:nvPr/>
        </p:nvSpPr>
        <p:spPr>
          <a:xfrm>
            <a:off x="6791400" y="2095560"/>
            <a:ext cx="3323520" cy="319968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1247760" y="4168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How Demultiplexing Works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/>
          </p:nvPr>
        </p:nvSpPr>
        <p:spPr>
          <a:xfrm>
            <a:off x="1112040" y="1978920"/>
            <a:ext cx="4998960" cy="27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receives IP datagrams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datagram has source IP address, destination IP address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datagram carries one transport-layer segment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segment has source, destination port number 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uses </a:t>
            </a:r>
            <a:r>
              <a:rPr b="0" i="1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addresses &amp; port numbers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to direct segment to appropriate socket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44" name="Text Box 63"/>
          <p:cNvSpPr/>
          <p:nvPr/>
        </p:nvSpPr>
        <p:spPr>
          <a:xfrm>
            <a:off x="6740280" y="2108160"/>
            <a:ext cx="174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source port #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5" name="Text Box 64"/>
          <p:cNvSpPr/>
          <p:nvPr/>
        </p:nvSpPr>
        <p:spPr>
          <a:xfrm>
            <a:off x="8540640" y="2108160"/>
            <a:ext cx="148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dest port #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6" name="Line 66"/>
          <p:cNvSpPr/>
          <p:nvPr/>
        </p:nvSpPr>
        <p:spPr>
          <a:xfrm>
            <a:off x="6781680" y="2495520"/>
            <a:ext cx="332892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Line 68"/>
          <p:cNvSpPr/>
          <p:nvPr/>
        </p:nvSpPr>
        <p:spPr>
          <a:xfrm>
            <a:off x="6791040" y="3485880"/>
            <a:ext cx="33242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Line 69"/>
          <p:cNvSpPr/>
          <p:nvPr/>
        </p:nvSpPr>
        <p:spPr>
          <a:xfrm flipV="1">
            <a:off x="8429400" y="2095200"/>
            <a:ext cx="360" cy="3952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Text Box 70"/>
          <p:cNvSpPr/>
          <p:nvPr/>
        </p:nvSpPr>
        <p:spPr>
          <a:xfrm>
            <a:off x="7925760" y="1655640"/>
            <a:ext cx="959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32 bits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0" name="Line 71"/>
          <p:cNvSpPr/>
          <p:nvPr/>
        </p:nvSpPr>
        <p:spPr>
          <a:xfrm>
            <a:off x="8886600" y="1861920"/>
            <a:ext cx="1200240" cy="468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Line 72"/>
          <p:cNvSpPr/>
          <p:nvPr/>
        </p:nvSpPr>
        <p:spPr>
          <a:xfrm flipH="1">
            <a:off x="6777000" y="1871640"/>
            <a:ext cx="112860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Text Box 73"/>
          <p:cNvSpPr/>
          <p:nvPr/>
        </p:nvSpPr>
        <p:spPr>
          <a:xfrm>
            <a:off x="7589520" y="3816360"/>
            <a:ext cx="15800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(payload)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3" name="Text Box 74"/>
          <p:cNvSpPr/>
          <p:nvPr/>
        </p:nvSpPr>
        <p:spPr>
          <a:xfrm>
            <a:off x="7147080" y="2849400"/>
            <a:ext cx="2598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other header fields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4" name="Text Box 76"/>
          <p:cNvSpPr/>
          <p:nvPr/>
        </p:nvSpPr>
        <p:spPr>
          <a:xfrm>
            <a:off x="6833880" y="5380200"/>
            <a:ext cx="3401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TCP/UDP segment format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55" name="Picture 16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256" name="TextBox 1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title"/>
          </p:nvPr>
        </p:nvSpPr>
        <p:spPr>
          <a:xfrm>
            <a:off x="1960560" y="24372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Connectionless Demultiplexing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8" name="PlaceHolder 2"/>
          <p:cNvSpPr>
            <a:spLocks noGrp="1"/>
          </p:cNvSpPr>
          <p:nvPr>
            <p:ph/>
          </p:nvPr>
        </p:nvSpPr>
        <p:spPr>
          <a:xfrm>
            <a:off x="1650960" y="1495440"/>
            <a:ext cx="4939560" cy="18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7760" indent="-290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recall: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created socket has host-local port #:</a:t>
            </a:r>
            <a:endParaRPr b="0" lang="en-US" sz="2400" spc="-1" strike="noStrike">
              <a:latin typeface="Arial"/>
            </a:endParaRPr>
          </a:p>
          <a:p>
            <a:pPr marL="347760" indent="-29052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DatagramSocket mySocket1        = new DatagramSocket(</a:t>
            </a:r>
            <a:r>
              <a:rPr b="1" lang="en-US" sz="24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12534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);</a:t>
            </a:r>
            <a:endParaRPr b="0" lang="en-US" sz="2400" spc="-1" strike="noStrike">
              <a:latin typeface="Arial"/>
            </a:endParaRPr>
          </a:p>
          <a:p>
            <a:pPr marL="347760" indent="-29052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59" name="PlaceHolder 3"/>
          <p:cNvSpPr>
            <a:spLocks noGrp="1"/>
          </p:cNvSpPr>
          <p:nvPr>
            <p:ph/>
          </p:nvPr>
        </p:nvSpPr>
        <p:spPr>
          <a:xfrm>
            <a:off x="1836720" y="3862440"/>
            <a:ext cx="4114080" cy="236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when host receives UDP segment: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checks destination port # in segment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directs UDP segment to socket with that port 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0" name="Rectangle 108"/>
          <p:cNvSpPr/>
          <p:nvPr/>
        </p:nvSpPr>
        <p:spPr>
          <a:xfrm>
            <a:off x="6420240" y="1153440"/>
            <a:ext cx="44650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  <a:spcBef>
                <a:spcPts val="47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recall: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when creating datagram to send into UDP socket, must specify</a:t>
            </a:r>
            <a:endParaRPr b="0" lang="en-US" sz="2400" spc="-1" strike="noStrike">
              <a:latin typeface="Arial"/>
            </a:endParaRPr>
          </a:p>
          <a:p>
            <a:pPr lvl="1" marL="961920" indent="-343080">
              <a:lnSpc>
                <a:spcPct val="85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destination IP address</a:t>
            </a:r>
            <a:endParaRPr b="0" lang="en-US" sz="2400" spc="-1" strike="noStrike">
              <a:latin typeface="Arial"/>
            </a:endParaRPr>
          </a:p>
          <a:p>
            <a:pPr lvl="1" marL="961920" indent="-343080">
              <a:lnSpc>
                <a:spcPct val="85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destination port 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1" name="Rectangle 111"/>
          <p:cNvSpPr/>
          <p:nvPr/>
        </p:nvSpPr>
        <p:spPr>
          <a:xfrm>
            <a:off x="6784920" y="3895560"/>
            <a:ext cx="343152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  <a:spcBef>
                <a:spcPts val="47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datagrams with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same dest. port #,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but different source IP addresses and/or source port numbers will be directed to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same socket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at dest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2" name="Line 112"/>
          <p:cNvSpPr/>
          <p:nvPr/>
        </p:nvSpPr>
        <p:spPr>
          <a:xfrm>
            <a:off x="2923920" y="3862080"/>
            <a:ext cx="5845320" cy="360"/>
          </a:xfrm>
          <a:prstGeom prst="line">
            <a:avLst/>
          </a:prstGeom>
          <a:ln w="28575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AutoShape 113"/>
          <p:cNvSpPr/>
          <p:nvPr/>
        </p:nvSpPr>
        <p:spPr>
          <a:xfrm>
            <a:off x="5991120" y="4770360"/>
            <a:ext cx="559800" cy="31032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64" name="Picture 8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265" name="TextBox 10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1768320" y="200160"/>
            <a:ext cx="7771680" cy="93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Connectionless Demux: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/>
          </p:nvPr>
        </p:nvSpPr>
        <p:spPr>
          <a:xfrm>
            <a:off x="4537800" y="1320120"/>
            <a:ext cx="3210840" cy="7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3160" indent="-1731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DatagramSocket serverSocket = new DatagramSocket</a:t>
            </a:r>
            <a:endParaRPr b="0" lang="en-US" sz="1800" spc="-1" strike="noStrike">
              <a:latin typeface="Arial"/>
            </a:endParaRPr>
          </a:p>
          <a:p>
            <a:pPr marL="173160" indent="-1731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</a:t>
            </a:r>
            <a:r>
              <a:rPr b="1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6428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8" name="Freeform 89"/>
          <p:cNvSpPr/>
          <p:nvPr/>
        </p:nvSpPr>
        <p:spPr>
          <a:xfrm>
            <a:off x="4713120" y="2478240"/>
            <a:ext cx="551880" cy="2082240"/>
          </a:xfrm>
          <a:custGeom>
            <a:avLst/>
            <a:gdLst/>
            <a:ahLst/>
            <a:rect l="l" t="t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Freeform 97"/>
          <p:cNvSpPr/>
          <p:nvPr/>
        </p:nvSpPr>
        <p:spPr>
          <a:xfrm>
            <a:off x="1928880" y="2782800"/>
            <a:ext cx="459720" cy="2193120"/>
          </a:xfrm>
          <a:custGeom>
            <a:avLst/>
            <a:gdLst/>
            <a:ahLst/>
            <a:rect l="l" t="t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Rectangle 23"/>
          <p:cNvSpPr/>
          <p:nvPr/>
        </p:nvSpPr>
        <p:spPr>
          <a:xfrm>
            <a:off x="2433600" y="274968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Rectangle 24"/>
          <p:cNvSpPr/>
          <p:nvPr/>
        </p:nvSpPr>
        <p:spPr>
          <a:xfrm>
            <a:off x="2395440" y="2803680"/>
            <a:ext cx="12726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Line 25"/>
          <p:cNvSpPr/>
          <p:nvPr/>
        </p:nvSpPr>
        <p:spPr>
          <a:xfrm>
            <a:off x="2404800" y="356364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Text Box 26"/>
          <p:cNvSpPr/>
          <p:nvPr/>
        </p:nvSpPr>
        <p:spPr>
          <a:xfrm>
            <a:off x="2362320" y="35463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4" name="Line 27"/>
          <p:cNvSpPr/>
          <p:nvPr/>
        </p:nvSpPr>
        <p:spPr>
          <a:xfrm>
            <a:off x="2412720" y="38844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Line 28"/>
          <p:cNvSpPr/>
          <p:nvPr/>
        </p:nvSpPr>
        <p:spPr>
          <a:xfrm>
            <a:off x="2398680" y="41940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Line 29"/>
          <p:cNvSpPr/>
          <p:nvPr/>
        </p:nvSpPr>
        <p:spPr>
          <a:xfrm>
            <a:off x="2398680" y="447984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Text Box 26"/>
          <p:cNvSpPr/>
          <p:nvPr/>
        </p:nvSpPr>
        <p:spPr>
          <a:xfrm>
            <a:off x="2397240" y="27939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8" name="Text Box 26"/>
          <p:cNvSpPr/>
          <p:nvPr/>
        </p:nvSpPr>
        <p:spPr>
          <a:xfrm>
            <a:off x="2352600" y="44514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9" name="Text Box 26"/>
          <p:cNvSpPr/>
          <p:nvPr/>
        </p:nvSpPr>
        <p:spPr>
          <a:xfrm>
            <a:off x="2371680" y="41655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0" name="Text Box 26"/>
          <p:cNvSpPr/>
          <p:nvPr/>
        </p:nvSpPr>
        <p:spPr>
          <a:xfrm>
            <a:off x="2362320" y="38703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1" name="Oval 110"/>
          <p:cNvSpPr/>
          <p:nvPr/>
        </p:nvSpPr>
        <p:spPr>
          <a:xfrm>
            <a:off x="2732040" y="307980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P3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282" name="Group 111"/>
          <p:cNvGrpSpPr/>
          <p:nvPr/>
        </p:nvGrpSpPr>
        <p:grpSpPr>
          <a:xfrm>
            <a:off x="2700360" y="3403440"/>
            <a:ext cx="619920" cy="227880"/>
            <a:chOff x="2700360" y="3403440"/>
            <a:chExt cx="619920" cy="227880"/>
          </a:xfrm>
        </p:grpSpPr>
        <p:sp>
          <p:nvSpPr>
            <p:cNvPr id="1283" name="Rectangle 112"/>
            <p:cNvSpPr/>
            <p:nvPr/>
          </p:nvSpPr>
          <p:spPr>
            <a:xfrm>
              <a:off x="2700360" y="3403440"/>
              <a:ext cx="61992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Rectangle 113"/>
            <p:cNvSpPr/>
            <p:nvPr/>
          </p:nvSpPr>
          <p:spPr>
            <a:xfrm>
              <a:off x="2822040" y="3433320"/>
              <a:ext cx="36936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Rectangle 114"/>
            <p:cNvSpPr/>
            <p:nvPr/>
          </p:nvSpPr>
          <p:spPr>
            <a:xfrm>
              <a:off x="3215880" y="3536280"/>
              <a:ext cx="6372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Rectangle 115"/>
            <p:cNvSpPr/>
            <p:nvPr/>
          </p:nvSpPr>
          <p:spPr>
            <a:xfrm>
              <a:off x="2726640" y="3538440"/>
              <a:ext cx="6372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7" name="Rectangle 23"/>
          <p:cNvSpPr/>
          <p:nvPr/>
        </p:nvSpPr>
        <p:spPr>
          <a:xfrm>
            <a:off x="5261040" y="2516040"/>
            <a:ext cx="14961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Rectangle 24"/>
          <p:cNvSpPr/>
          <p:nvPr/>
        </p:nvSpPr>
        <p:spPr>
          <a:xfrm>
            <a:off x="5226120" y="2570040"/>
            <a:ext cx="14724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Line 25"/>
          <p:cNvSpPr/>
          <p:nvPr/>
        </p:nvSpPr>
        <p:spPr>
          <a:xfrm>
            <a:off x="5232240" y="3340080"/>
            <a:ext cx="146052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Text Box 26"/>
          <p:cNvSpPr/>
          <p:nvPr/>
        </p:nvSpPr>
        <p:spPr>
          <a:xfrm>
            <a:off x="5303880" y="33228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1" name="Line 27"/>
          <p:cNvSpPr/>
          <p:nvPr/>
        </p:nvSpPr>
        <p:spPr>
          <a:xfrm>
            <a:off x="5233680" y="3657600"/>
            <a:ext cx="1457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Text Box 26"/>
          <p:cNvSpPr/>
          <p:nvPr/>
        </p:nvSpPr>
        <p:spPr>
          <a:xfrm>
            <a:off x="5300640" y="25369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3" name="Text Box 26"/>
          <p:cNvSpPr/>
          <p:nvPr/>
        </p:nvSpPr>
        <p:spPr>
          <a:xfrm>
            <a:off x="5297400" y="42274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4" name="Text Box 26"/>
          <p:cNvSpPr/>
          <p:nvPr/>
        </p:nvSpPr>
        <p:spPr>
          <a:xfrm>
            <a:off x="5297400" y="394164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5" name="Text Box 26"/>
          <p:cNvSpPr/>
          <p:nvPr/>
        </p:nvSpPr>
        <p:spPr>
          <a:xfrm>
            <a:off x="5297400" y="36432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6" name="Line 27"/>
          <p:cNvSpPr/>
          <p:nvPr/>
        </p:nvSpPr>
        <p:spPr>
          <a:xfrm>
            <a:off x="5230800" y="3968640"/>
            <a:ext cx="1457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Line 27"/>
          <p:cNvSpPr/>
          <p:nvPr/>
        </p:nvSpPr>
        <p:spPr>
          <a:xfrm>
            <a:off x="5227560" y="4267080"/>
            <a:ext cx="145728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Oval 128"/>
          <p:cNvSpPr/>
          <p:nvPr/>
        </p:nvSpPr>
        <p:spPr>
          <a:xfrm>
            <a:off x="5645160" y="287640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P1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299" name="Group 134"/>
          <p:cNvGrpSpPr/>
          <p:nvPr/>
        </p:nvGrpSpPr>
        <p:grpSpPr>
          <a:xfrm>
            <a:off x="5516640" y="3192480"/>
            <a:ext cx="886680" cy="227880"/>
            <a:chOff x="5516640" y="3192480"/>
            <a:chExt cx="886680" cy="227880"/>
          </a:xfrm>
        </p:grpSpPr>
        <p:sp>
          <p:nvSpPr>
            <p:cNvPr id="1300" name="Rectangle 135"/>
            <p:cNvSpPr/>
            <p:nvPr/>
          </p:nvSpPr>
          <p:spPr>
            <a:xfrm>
              <a:off x="5516640" y="3192480"/>
              <a:ext cx="886680" cy="227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Rectangle 136"/>
            <p:cNvSpPr/>
            <p:nvPr/>
          </p:nvSpPr>
          <p:spPr>
            <a:xfrm>
              <a:off x="5690520" y="3222360"/>
              <a:ext cx="528480" cy="173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Rectangle 137"/>
            <p:cNvSpPr/>
            <p:nvPr/>
          </p:nvSpPr>
          <p:spPr>
            <a:xfrm>
              <a:off x="6253920" y="3324960"/>
              <a:ext cx="91440" cy="5868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Rectangle 138"/>
            <p:cNvSpPr/>
            <p:nvPr/>
          </p:nvSpPr>
          <p:spPr>
            <a:xfrm>
              <a:off x="5554080" y="3327480"/>
              <a:ext cx="91440" cy="608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4" name="Rectangle 23"/>
          <p:cNvSpPr/>
          <p:nvPr/>
        </p:nvSpPr>
        <p:spPr>
          <a:xfrm>
            <a:off x="8267760" y="274176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Rectangle 24"/>
          <p:cNvSpPr/>
          <p:nvPr/>
        </p:nvSpPr>
        <p:spPr>
          <a:xfrm>
            <a:off x="8229600" y="2795760"/>
            <a:ext cx="12726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Line 25"/>
          <p:cNvSpPr/>
          <p:nvPr/>
        </p:nvSpPr>
        <p:spPr>
          <a:xfrm>
            <a:off x="8238960" y="355572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Text Box 26"/>
          <p:cNvSpPr/>
          <p:nvPr/>
        </p:nvSpPr>
        <p:spPr>
          <a:xfrm>
            <a:off x="8196120" y="353844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8" name="Line 27"/>
          <p:cNvSpPr/>
          <p:nvPr/>
        </p:nvSpPr>
        <p:spPr>
          <a:xfrm>
            <a:off x="8246880" y="387648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Line 28"/>
          <p:cNvSpPr/>
          <p:nvPr/>
        </p:nvSpPr>
        <p:spPr>
          <a:xfrm>
            <a:off x="8232480" y="418608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Line 29"/>
          <p:cNvSpPr/>
          <p:nvPr/>
        </p:nvSpPr>
        <p:spPr>
          <a:xfrm>
            <a:off x="8232480" y="447192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Text Box 26"/>
          <p:cNvSpPr/>
          <p:nvPr/>
        </p:nvSpPr>
        <p:spPr>
          <a:xfrm>
            <a:off x="8231040" y="278604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2" name="Text Box 26"/>
          <p:cNvSpPr/>
          <p:nvPr/>
        </p:nvSpPr>
        <p:spPr>
          <a:xfrm>
            <a:off x="8186760" y="444348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3" name="Text Box 26"/>
          <p:cNvSpPr/>
          <p:nvPr/>
        </p:nvSpPr>
        <p:spPr>
          <a:xfrm>
            <a:off x="8205840" y="415764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4" name="Text Box 26"/>
          <p:cNvSpPr/>
          <p:nvPr/>
        </p:nvSpPr>
        <p:spPr>
          <a:xfrm>
            <a:off x="8196120" y="386244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5" name="Oval 153"/>
          <p:cNvSpPr/>
          <p:nvPr/>
        </p:nvSpPr>
        <p:spPr>
          <a:xfrm>
            <a:off x="8566200" y="3094200"/>
            <a:ext cx="5976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6" name="Freeform 154"/>
          <p:cNvSpPr/>
          <p:nvPr/>
        </p:nvSpPr>
        <p:spPr>
          <a:xfrm>
            <a:off x="9526680" y="2762280"/>
            <a:ext cx="504000" cy="2133000"/>
          </a:xfrm>
          <a:custGeom>
            <a:avLst/>
            <a:gdLst/>
            <a:ahLst/>
            <a:rect l="l" t="t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0">
            <a:gsLst>
              <a:gs pos="0">
                <a:srgbClr val="954f72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7" name="Group 156"/>
          <p:cNvGrpSpPr/>
          <p:nvPr/>
        </p:nvGrpSpPr>
        <p:grpSpPr>
          <a:xfrm>
            <a:off x="8559720" y="3425760"/>
            <a:ext cx="619920" cy="204120"/>
            <a:chOff x="8559720" y="3425760"/>
            <a:chExt cx="619920" cy="204120"/>
          </a:xfrm>
        </p:grpSpPr>
        <p:sp>
          <p:nvSpPr>
            <p:cNvPr id="1318" name="Rectangle 157"/>
            <p:cNvSpPr/>
            <p:nvPr/>
          </p:nvSpPr>
          <p:spPr>
            <a:xfrm>
              <a:off x="8559720" y="3425760"/>
              <a:ext cx="619920" cy="2041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Rectangle 158"/>
            <p:cNvSpPr/>
            <p:nvPr/>
          </p:nvSpPr>
          <p:spPr>
            <a:xfrm>
              <a:off x="8681400" y="3452400"/>
              <a:ext cx="369360" cy="15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Rectangle 159"/>
            <p:cNvSpPr/>
            <p:nvPr/>
          </p:nvSpPr>
          <p:spPr>
            <a:xfrm>
              <a:off x="9075600" y="3544560"/>
              <a:ext cx="63720" cy="547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Rectangle 160"/>
            <p:cNvSpPr/>
            <p:nvPr/>
          </p:nvSpPr>
          <p:spPr>
            <a:xfrm>
              <a:off x="8586000" y="3546720"/>
              <a:ext cx="63720" cy="547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2" name="Rectangle 173"/>
          <p:cNvSpPr/>
          <p:nvPr/>
        </p:nvSpPr>
        <p:spPr>
          <a:xfrm>
            <a:off x="7686720" y="1752480"/>
            <a:ext cx="265824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15920" indent="-115920">
              <a:lnSpc>
                <a:spcPct val="8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DatagramSocket mySocket1 = new DatagramSocket (</a:t>
            </a:r>
            <a:r>
              <a:rPr b="1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5775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);</a:t>
            </a:r>
            <a:endParaRPr b="0" lang="en-US" sz="1800" spc="-1" strike="noStrike">
              <a:latin typeface="Arial"/>
            </a:endParaRPr>
          </a:p>
          <a:p>
            <a:pPr marL="115920" indent="-115920">
              <a:lnSpc>
                <a:spcPct val="85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23" name="Rectangle 174"/>
          <p:cNvSpPr/>
          <p:nvPr/>
        </p:nvSpPr>
        <p:spPr>
          <a:xfrm>
            <a:off x="1720800" y="1703520"/>
            <a:ext cx="261216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15920" indent="-115920">
              <a:lnSpc>
                <a:spcPct val="8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DatagramSocket mySocket2 = new DatagramSocket</a:t>
            </a:r>
            <a:endParaRPr b="0" lang="en-US" sz="1800" spc="-1" strike="noStrike">
              <a:latin typeface="Arial"/>
            </a:endParaRPr>
          </a:p>
          <a:p>
            <a:pPr marL="115920" indent="-115920">
              <a:lnSpc>
                <a:spcPct val="8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</a:t>
            </a:r>
            <a:r>
              <a:rPr b="1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9157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);</a:t>
            </a:r>
            <a:endParaRPr b="0" lang="en-US" sz="1800" spc="-1" strike="noStrike">
              <a:latin typeface="Arial"/>
            </a:endParaRPr>
          </a:p>
          <a:p>
            <a:pPr marL="115920" indent="-115920">
              <a:lnSpc>
                <a:spcPct val="85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24" name="Line 177"/>
          <p:cNvSpPr/>
          <p:nvPr/>
        </p:nvSpPr>
        <p:spPr>
          <a:xfrm>
            <a:off x="2936520" y="3506760"/>
            <a:ext cx="360" cy="217620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Line 178"/>
          <p:cNvSpPr/>
          <p:nvPr/>
        </p:nvSpPr>
        <p:spPr>
          <a:xfrm>
            <a:off x="5867280" y="3265200"/>
            <a:ext cx="12600" cy="2408400"/>
          </a:xfrm>
          <a:prstGeom prst="line">
            <a:avLst/>
          </a:prstGeom>
          <a:ln w="19050">
            <a:solidFill>
              <a:srgbClr val="cc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Line 180"/>
          <p:cNvSpPr/>
          <p:nvPr/>
        </p:nvSpPr>
        <p:spPr>
          <a:xfrm>
            <a:off x="2936520" y="5665680"/>
            <a:ext cx="2936880" cy="36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Line 181"/>
          <p:cNvSpPr/>
          <p:nvPr/>
        </p:nvSpPr>
        <p:spPr>
          <a:xfrm>
            <a:off x="5743440" y="3278160"/>
            <a:ext cx="360" cy="224604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Line 182"/>
          <p:cNvSpPr/>
          <p:nvPr/>
        </p:nvSpPr>
        <p:spPr>
          <a:xfrm>
            <a:off x="3044520" y="5506920"/>
            <a:ext cx="2740320" cy="360"/>
          </a:xfrm>
          <a:prstGeom prst="line">
            <a:avLst/>
          </a:prstGeom>
          <a:ln w="19050">
            <a:solidFill>
              <a:srgbClr val="cc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Line 183"/>
          <p:cNvSpPr/>
          <p:nvPr/>
        </p:nvSpPr>
        <p:spPr>
          <a:xfrm>
            <a:off x="3038400" y="3493800"/>
            <a:ext cx="12600" cy="2017800"/>
          </a:xfrm>
          <a:prstGeom prst="line">
            <a:avLst/>
          </a:prstGeom>
          <a:ln w="19050">
            <a:solidFill>
              <a:srgbClr val="cc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Line 184"/>
          <p:cNvSpPr/>
          <p:nvPr/>
        </p:nvSpPr>
        <p:spPr>
          <a:xfrm>
            <a:off x="8947080" y="3544560"/>
            <a:ext cx="360" cy="217656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Line 185"/>
          <p:cNvSpPr/>
          <p:nvPr/>
        </p:nvSpPr>
        <p:spPr>
          <a:xfrm>
            <a:off x="8829360" y="3512880"/>
            <a:ext cx="12960" cy="2017800"/>
          </a:xfrm>
          <a:prstGeom prst="line">
            <a:avLst/>
          </a:prstGeom>
          <a:ln w="19050">
            <a:solidFill>
              <a:srgbClr val="cc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Line 186"/>
          <p:cNvSpPr/>
          <p:nvPr/>
        </p:nvSpPr>
        <p:spPr>
          <a:xfrm>
            <a:off x="6010200" y="3284280"/>
            <a:ext cx="12600" cy="2408400"/>
          </a:xfrm>
          <a:prstGeom prst="line">
            <a:avLst/>
          </a:prstGeom>
          <a:ln w="19050">
            <a:solidFill>
              <a:srgbClr val="cc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Line 187"/>
          <p:cNvSpPr/>
          <p:nvPr/>
        </p:nvSpPr>
        <p:spPr>
          <a:xfrm>
            <a:off x="6143400" y="3296880"/>
            <a:ext cx="360" cy="224640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Line 188"/>
          <p:cNvSpPr/>
          <p:nvPr/>
        </p:nvSpPr>
        <p:spPr>
          <a:xfrm>
            <a:off x="6032160" y="5684760"/>
            <a:ext cx="2936880" cy="360"/>
          </a:xfrm>
          <a:prstGeom prst="line">
            <a:avLst/>
          </a:prstGeom>
          <a:ln w="19050">
            <a:solidFill>
              <a:srgbClr val="cc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Line 189"/>
          <p:cNvSpPr/>
          <p:nvPr/>
        </p:nvSpPr>
        <p:spPr>
          <a:xfrm>
            <a:off x="6118200" y="5516280"/>
            <a:ext cx="2739960" cy="36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6" name="Group 196"/>
          <p:cNvGrpSpPr/>
          <p:nvPr/>
        </p:nvGrpSpPr>
        <p:grpSpPr>
          <a:xfrm>
            <a:off x="2556360" y="5765760"/>
            <a:ext cx="1761480" cy="650160"/>
            <a:chOff x="2556360" y="5765760"/>
            <a:chExt cx="1761480" cy="650160"/>
          </a:xfrm>
        </p:grpSpPr>
        <p:sp>
          <p:nvSpPr>
            <p:cNvPr id="1337" name="Rectangle 193"/>
            <p:cNvSpPr/>
            <p:nvPr/>
          </p:nvSpPr>
          <p:spPr>
            <a:xfrm>
              <a:off x="3027240" y="576576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Line 194"/>
            <p:cNvSpPr/>
            <p:nvPr/>
          </p:nvSpPr>
          <p:spPr>
            <a:xfrm>
              <a:off x="4020840" y="5881680"/>
              <a:ext cx="27792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Text Box 195"/>
            <p:cNvSpPr/>
            <p:nvPr/>
          </p:nvSpPr>
          <p:spPr>
            <a:xfrm>
              <a:off x="2556360" y="5964120"/>
              <a:ext cx="176148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source port: 9157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 port: 6428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340" name="Group 201"/>
          <p:cNvGrpSpPr/>
          <p:nvPr/>
        </p:nvGrpSpPr>
        <p:grpSpPr>
          <a:xfrm>
            <a:off x="3952800" y="4889520"/>
            <a:ext cx="1790640" cy="650160"/>
            <a:chOff x="3952800" y="4889520"/>
            <a:chExt cx="1790640" cy="650160"/>
          </a:xfrm>
        </p:grpSpPr>
        <p:sp>
          <p:nvSpPr>
            <p:cNvPr id="1341" name="Rectangle 198"/>
            <p:cNvSpPr/>
            <p:nvPr/>
          </p:nvSpPr>
          <p:spPr>
            <a:xfrm>
              <a:off x="4140360" y="488952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Line 199"/>
            <p:cNvSpPr/>
            <p:nvPr/>
          </p:nvSpPr>
          <p:spPr>
            <a:xfrm>
              <a:off x="3952800" y="5027400"/>
              <a:ext cx="27756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Text Box 200"/>
            <p:cNvSpPr/>
            <p:nvPr/>
          </p:nvSpPr>
          <p:spPr>
            <a:xfrm>
              <a:off x="3981960" y="5087880"/>
              <a:ext cx="176148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source port: 6428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 port: 9157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344" name="Group 202"/>
          <p:cNvGrpSpPr/>
          <p:nvPr/>
        </p:nvGrpSpPr>
        <p:grpSpPr>
          <a:xfrm>
            <a:off x="6906960" y="4889520"/>
            <a:ext cx="1411200" cy="650160"/>
            <a:chOff x="6906960" y="4889520"/>
            <a:chExt cx="1411200" cy="650160"/>
          </a:xfrm>
        </p:grpSpPr>
        <p:sp>
          <p:nvSpPr>
            <p:cNvPr id="1345" name="Rectangle 203"/>
            <p:cNvSpPr/>
            <p:nvPr/>
          </p:nvSpPr>
          <p:spPr>
            <a:xfrm>
              <a:off x="7047000" y="488952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Line 204"/>
            <p:cNvSpPr/>
            <p:nvPr/>
          </p:nvSpPr>
          <p:spPr>
            <a:xfrm>
              <a:off x="8040600" y="5005080"/>
              <a:ext cx="27756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Text Box 205"/>
            <p:cNvSpPr/>
            <p:nvPr/>
          </p:nvSpPr>
          <p:spPr>
            <a:xfrm>
              <a:off x="6906960" y="5087880"/>
              <a:ext cx="140508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source port: ?</a:t>
              </a:r>
              <a:endParaRPr b="0" lang="en-US" sz="1400" spc="-1" strike="noStrike">
                <a:latin typeface="Arial"/>
              </a:endParaRPr>
            </a:p>
            <a:p>
              <a:pPr algn="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 port: ?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348" name="Group 206"/>
          <p:cNvGrpSpPr/>
          <p:nvPr/>
        </p:nvGrpSpPr>
        <p:grpSpPr>
          <a:xfrm>
            <a:off x="6217920" y="5743440"/>
            <a:ext cx="1459080" cy="650520"/>
            <a:chOff x="6217920" y="5743440"/>
            <a:chExt cx="1459080" cy="650520"/>
          </a:xfrm>
        </p:grpSpPr>
        <p:sp>
          <p:nvSpPr>
            <p:cNvPr id="1349" name="Rectangle 207"/>
            <p:cNvSpPr/>
            <p:nvPr/>
          </p:nvSpPr>
          <p:spPr>
            <a:xfrm>
              <a:off x="6405480" y="5743440"/>
              <a:ext cx="1075680" cy="218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Line 208"/>
            <p:cNvSpPr/>
            <p:nvPr/>
          </p:nvSpPr>
          <p:spPr>
            <a:xfrm>
              <a:off x="6217920" y="5881680"/>
              <a:ext cx="277920" cy="36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Text Box 209"/>
            <p:cNvSpPr/>
            <p:nvPr/>
          </p:nvSpPr>
          <p:spPr>
            <a:xfrm>
              <a:off x="6271920" y="5942160"/>
              <a:ext cx="1405080" cy="45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source port: ?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 port: ?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352" name="Group 214"/>
          <p:cNvGrpSpPr/>
          <p:nvPr/>
        </p:nvGrpSpPr>
        <p:grpSpPr>
          <a:xfrm>
            <a:off x="1524600" y="4381560"/>
            <a:ext cx="710640" cy="669240"/>
            <a:chOff x="1524600" y="4381560"/>
            <a:chExt cx="710640" cy="669240"/>
          </a:xfrm>
        </p:grpSpPr>
        <p:pic>
          <p:nvPicPr>
            <p:cNvPr id="1353" name="Picture 21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1524600" y="4381560"/>
              <a:ext cx="710640" cy="669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54" name="Freeform 216"/>
            <p:cNvSpPr/>
            <p:nvPr/>
          </p:nvSpPr>
          <p:spPr>
            <a:xfrm flipH="1">
              <a:off x="1826280" y="4445640"/>
              <a:ext cx="345240" cy="3060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5" name="Group 217"/>
          <p:cNvGrpSpPr/>
          <p:nvPr/>
        </p:nvGrpSpPr>
        <p:grpSpPr>
          <a:xfrm>
            <a:off x="9793440" y="4505400"/>
            <a:ext cx="710640" cy="669240"/>
            <a:chOff x="9793440" y="4505400"/>
            <a:chExt cx="710640" cy="669240"/>
          </a:xfrm>
        </p:grpSpPr>
        <p:pic>
          <p:nvPicPr>
            <p:cNvPr id="1356" name="Picture 218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793440" y="4505400"/>
              <a:ext cx="710640" cy="669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57" name="Freeform 219"/>
            <p:cNvSpPr/>
            <p:nvPr/>
          </p:nvSpPr>
          <p:spPr>
            <a:xfrm>
              <a:off x="9855720" y="4569480"/>
              <a:ext cx="345240" cy="3060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8" name="Group 220"/>
          <p:cNvGrpSpPr/>
          <p:nvPr/>
        </p:nvGrpSpPr>
        <p:grpSpPr>
          <a:xfrm>
            <a:off x="4616280" y="3903840"/>
            <a:ext cx="358200" cy="703800"/>
            <a:chOff x="4616280" y="3903840"/>
            <a:chExt cx="358200" cy="703800"/>
          </a:xfrm>
        </p:grpSpPr>
        <p:sp>
          <p:nvSpPr>
            <p:cNvPr id="1359" name="Freeform 221"/>
            <p:cNvSpPr/>
            <p:nvPr/>
          </p:nvSpPr>
          <p:spPr>
            <a:xfrm>
              <a:off x="4900320" y="3904920"/>
              <a:ext cx="70560" cy="6717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Rectangle 222"/>
            <p:cNvSpPr/>
            <p:nvPr/>
          </p:nvSpPr>
          <p:spPr>
            <a:xfrm>
              <a:off x="4632480" y="3903840"/>
              <a:ext cx="264240" cy="6710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Freeform 223"/>
            <p:cNvSpPr/>
            <p:nvPr/>
          </p:nvSpPr>
          <p:spPr>
            <a:xfrm>
              <a:off x="4913640" y="3945240"/>
              <a:ext cx="41760" cy="6213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Freeform 224"/>
            <p:cNvSpPr/>
            <p:nvPr/>
          </p:nvSpPr>
          <p:spPr>
            <a:xfrm>
              <a:off x="4904640" y="4259880"/>
              <a:ext cx="65520" cy="54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Rectangle 225"/>
            <p:cNvSpPr/>
            <p:nvPr/>
          </p:nvSpPr>
          <p:spPr>
            <a:xfrm>
              <a:off x="4633920" y="398124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64" name="Group 226"/>
            <p:cNvGrpSpPr/>
            <p:nvPr/>
          </p:nvGrpSpPr>
          <p:grpSpPr>
            <a:xfrm>
              <a:off x="4770360" y="3973680"/>
              <a:ext cx="145440" cy="42120"/>
              <a:chOff x="4770360" y="3973680"/>
              <a:chExt cx="145440" cy="42120"/>
            </a:xfrm>
          </p:grpSpPr>
          <p:sp>
            <p:nvSpPr>
              <p:cNvPr id="1365" name="AutoShape 227"/>
              <p:cNvSpPr/>
              <p:nvPr/>
            </p:nvSpPr>
            <p:spPr>
              <a:xfrm>
                <a:off x="4770360" y="3973680"/>
                <a:ext cx="14544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AutoShape 228"/>
              <p:cNvSpPr/>
              <p:nvPr/>
            </p:nvSpPr>
            <p:spPr>
              <a:xfrm>
                <a:off x="4773600" y="3978360"/>
                <a:ext cx="13896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67" name="Rectangle 229"/>
            <p:cNvSpPr/>
            <p:nvPr/>
          </p:nvSpPr>
          <p:spPr>
            <a:xfrm>
              <a:off x="4637160" y="407664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68" name="Group 230"/>
            <p:cNvGrpSpPr/>
            <p:nvPr/>
          </p:nvGrpSpPr>
          <p:grpSpPr>
            <a:xfrm>
              <a:off x="4768920" y="4070520"/>
              <a:ext cx="145440" cy="45360"/>
              <a:chOff x="4768920" y="4070520"/>
              <a:chExt cx="145440" cy="45360"/>
            </a:xfrm>
          </p:grpSpPr>
          <p:sp>
            <p:nvSpPr>
              <p:cNvPr id="1369" name="AutoShape 231"/>
              <p:cNvSpPr/>
              <p:nvPr/>
            </p:nvSpPr>
            <p:spPr>
              <a:xfrm>
                <a:off x="4768920" y="4070520"/>
                <a:ext cx="145440" cy="45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0" name="AutoShape 232"/>
              <p:cNvSpPr/>
              <p:nvPr/>
            </p:nvSpPr>
            <p:spPr>
              <a:xfrm>
                <a:off x="4772160" y="4074840"/>
                <a:ext cx="1389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71" name="Rectangle 233"/>
            <p:cNvSpPr/>
            <p:nvPr/>
          </p:nvSpPr>
          <p:spPr>
            <a:xfrm>
              <a:off x="4635720" y="4176720"/>
              <a:ext cx="150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Rectangle 234"/>
            <p:cNvSpPr/>
            <p:nvPr/>
          </p:nvSpPr>
          <p:spPr>
            <a:xfrm>
              <a:off x="4638600" y="4264200"/>
              <a:ext cx="14868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73" name="Group 235"/>
            <p:cNvGrpSpPr/>
            <p:nvPr/>
          </p:nvGrpSpPr>
          <p:grpSpPr>
            <a:xfrm>
              <a:off x="4765680" y="4255920"/>
              <a:ext cx="146880" cy="43560"/>
              <a:chOff x="4765680" y="4255920"/>
              <a:chExt cx="146880" cy="43560"/>
            </a:xfrm>
          </p:grpSpPr>
          <p:sp>
            <p:nvSpPr>
              <p:cNvPr id="1374" name="AutoShape 236"/>
              <p:cNvSpPr/>
              <p:nvPr/>
            </p:nvSpPr>
            <p:spPr>
              <a:xfrm>
                <a:off x="4765680" y="4255920"/>
                <a:ext cx="146880" cy="43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AutoShape 237"/>
              <p:cNvSpPr/>
              <p:nvPr/>
            </p:nvSpPr>
            <p:spPr>
              <a:xfrm>
                <a:off x="4768920" y="4260960"/>
                <a:ext cx="14040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76" name="Freeform 238"/>
            <p:cNvSpPr/>
            <p:nvPr/>
          </p:nvSpPr>
          <p:spPr>
            <a:xfrm>
              <a:off x="4905360" y="4175640"/>
              <a:ext cx="65520" cy="54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77" name="Group 239"/>
            <p:cNvGrpSpPr/>
            <p:nvPr/>
          </p:nvGrpSpPr>
          <p:grpSpPr>
            <a:xfrm>
              <a:off x="4767120" y="4167360"/>
              <a:ext cx="145440" cy="40320"/>
              <a:chOff x="4767120" y="4167360"/>
              <a:chExt cx="145440" cy="40320"/>
            </a:xfrm>
          </p:grpSpPr>
          <p:sp>
            <p:nvSpPr>
              <p:cNvPr id="1378" name="AutoShape 240"/>
              <p:cNvSpPr/>
              <p:nvPr/>
            </p:nvSpPr>
            <p:spPr>
              <a:xfrm>
                <a:off x="4767120" y="4167360"/>
                <a:ext cx="14544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9" name="AutoShape 241"/>
              <p:cNvSpPr/>
              <p:nvPr/>
            </p:nvSpPr>
            <p:spPr>
              <a:xfrm>
                <a:off x="4770360" y="4172040"/>
                <a:ext cx="13896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80" name="Rectangle 242"/>
            <p:cNvSpPr/>
            <p:nvPr/>
          </p:nvSpPr>
          <p:spPr>
            <a:xfrm>
              <a:off x="4896000" y="3903840"/>
              <a:ext cx="16560" cy="6724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Freeform 243"/>
            <p:cNvSpPr/>
            <p:nvPr/>
          </p:nvSpPr>
          <p:spPr>
            <a:xfrm>
              <a:off x="4911480" y="4073760"/>
              <a:ext cx="59040" cy="619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Freeform 244"/>
            <p:cNvSpPr/>
            <p:nvPr/>
          </p:nvSpPr>
          <p:spPr>
            <a:xfrm>
              <a:off x="4912200" y="3977640"/>
              <a:ext cx="60840" cy="698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Oval 245"/>
            <p:cNvSpPr/>
            <p:nvPr/>
          </p:nvSpPr>
          <p:spPr>
            <a:xfrm>
              <a:off x="4962600" y="4545000"/>
              <a:ext cx="11880" cy="277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Freeform 246"/>
            <p:cNvSpPr/>
            <p:nvPr/>
          </p:nvSpPr>
          <p:spPr>
            <a:xfrm>
              <a:off x="4908960" y="4546440"/>
              <a:ext cx="60840" cy="579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AutoShape 247"/>
            <p:cNvSpPr/>
            <p:nvPr/>
          </p:nvSpPr>
          <p:spPr>
            <a:xfrm>
              <a:off x="4616280" y="4565520"/>
              <a:ext cx="300960" cy="421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AutoShape 248"/>
            <p:cNvSpPr/>
            <p:nvPr/>
          </p:nvSpPr>
          <p:spPr>
            <a:xfrm>
              <a:off x="4632480" y="4575240"/>
              <a:ext cx="26928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Oval 249"/>
            <p:cNvSpPr/>
            <p:nvPr/>
          </p:nvSpPr>
          <p:spPr>
            <a:xfrm>
              <a:off x="4659120" y="4478040"/>
              <a:ext cx="388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Oval 250"/>
            <p:cNvSpPr/>
            <p:nvPr/>
          </p:nvSpPr>
          <p:spPr>
            <a:xfrm>
              <a:off x="4703760" y="4478040"/>
              <a:ext cx="3888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Oval 251"/>
            <p:cNvSpPr/>
            <p:nvPr/>
          </p:nvSpPr>
          <p:spPr>
            <a:xfrm>
              <a:off x="4748040" y="4478040"/>
              <a:ext cx="38880" cy="403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Rectangle 252"/>
            <p:cNvSpPr/>
            <p:nvPr/>
          </p:nvSpPr>
          <p:spPr>
            <a:xfrm>
              <a:off x="4848480" y="4317840"/>
              <a:ext cx="21600" cy="223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91" name="Picture 126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392" name="TextBox 12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9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3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6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0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5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9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92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6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1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5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8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6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20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23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7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Application>LibreOffice/7.3.7.2$Linux_X86_64 LibreOffice_project/30$Build-2</Application>
  <AppVersion>15.0000</AppVersion>
  <Words>2295</Words>
  <Paragraphs>658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2022-12-21T07:26:28Z</dcterms:created>
  <dc:creator>Muhammad Faran Tahir</dc:creator>
  <dc:description/>
  <dc:language>en-US</dc:language>
  <cp:lastModifiedBy/>
  <dcterms:modified xsi:type="dcterms:W3CDTF">2023-02-05T11:15:19Z</dcterms:modified>
  <cp:revision>62</cp:revision>
  <dc:subject/>
  <dc:title>Networks &amp; Security  Lecture-3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35</vt:i4>
  </property>
</Properties>
</file>