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2B34781-42AC-4666-9FAE-C46F7273193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44509-067F-42EB-97D3-843EF066DDFC}" type="slidenum">
              <a:rPr lang="en-US" smtClean="0"/>
              <a:t>‹#›</a:t>
            </a:fld>
            <a:endParaRPr lang="en-US"/>
          </a:p>
        </p:txBody>
      </p:sp>
    </p:spTree>
    <p:extLst>
      <p:ext uri="{BB962C8B-B14F-4D97-AF65-F5344CB8AC3E}">
        <p14:creationId xmlns:p14="http://schemas.microsoft.com/office/powerpoint/2010/main" val="3985319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B34781-42AC-4666-9FAE-C46F7273193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44509-067F-42EB-97D3-843EF066DDFC}" type="slidenum">
              <a:rPr lang="en-US" smtClean="0"/>
              <a:t>‹#›</a:t>
            </a:fld>
            <a:endParaRPr lang="en-US"/>
          </a:p>
        </p:txBody>
      </p:sp>
    </p:spTree>
    <p:extLst>
      <p:ext uri="{BB962C8B-B14F-4D97-AF65-F5344CB8AC3E}">
        <p14:creationId xmlns:p14="http://schemas.microsoft.com/office/powerpoint/2010/main" val="3329556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B34781-42AC-4666-9FAE-C46F7273193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44509-067F-42EB-97D3-843EF066DDFC}" type="slidenum">
              <a:rPr lang="en-US" smtClean="0"/>
              <a:t>‹#›</a:t>
            </a:fld>
            <a:endParaRPr lang="en-US"/>
          </a:p>
        </p:txBody>
      </p:sp>
    </p:spTree>
    <p:extLst>
      <p:ext uri="{BB962C8B-B14F-4D97-AF65-F5344CB8AC3E}">
        <p14:creationId xmlns:p14="http://schemas.microsoft.com/office/powerpoint/2010/main" val="1795225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B34781-42AC-4666-9FAE-C46F7273193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44509-067F-42EB-97D3-843EF066DDFC}" type="slidenum">
              <a:rPr lang="en-US" smtClean="0"/>
              <a:t>‹#›</a:t>
            </a:fld>
            <a:endParaRPr lang="en-US"/>
          </a:p>
        </p:txBody>
      </p:sp>
    </p:spTree>
    <p:extLst>
      <p:ext uri="{BB962C8B-B14F-4D97-AF65-F5344CB8AC3E}">
        <p14:creationId xmlns:p14="http://schemas.microsoft.com/office/powerpoint/2010/main" val="1895726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2B34781-42AC-4666-9FAE-C46F72731933}" type="datetimeFigureOut">
              <a:rPr lang="en-US" smtClean="0"/>
              <a:t>6/20/2023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444509-067F-42EB-97D3-843EF066DDFC}" type="slidenum">
              <a:rPr lang="en-US" smtClean="0"/>
              <a:t>‹#›</a:t>
            </a:fld>
            <a:endParaRPr lang="en-US"/>
          </a:p>
        </p:txBody>
      </p:sp>
    </p:spTree>
    <p:extLst>
      <p:ext uri="{BB962C8B-B14F-4D97-AF65-F5344CB8AC3E}">
        <p14:creationId xmlns:p14="http://schemas.microsoft.com/office/powerpoint/2010/main" val="1237591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2B34781-42AC-4666-9FAE-C46F72731933}"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44509-067F-42EB-97D3-843EF066DDFC}" type="slidenum">
              <a:rPr lang="en-US" smtClean="0"/>
              <a:t>‹#›</a:t>
            </a:fld>
            <a:endParaRPr lang="en-US"/>
          </a:p>
        </p:txBody>
      </p:sp>
    </p:spTree>
    <p:extLst>
      <p:ext uri="{BB962C8B-B14F-4D97-AF65-F5344CB8AC3E}">
        <p14:creationId xmlns:p14="http://schemas.microsoft.com/office/powerpoint/2010/main" val="103937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2B34781-42AC-4666-9FAE-C46F72731933}" type="datetimeFigureOut">
              <a:rPr lang="en-US" smtClean="0"/>
              <a:t>6/20/2023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444509-067F-42EB-97D3-843EF066DDFC}" type="slidenum">
              <a:rPr lang="en-US" smtClean="0"/>
              <a:t>‹#›</a:t>
            </a:fld>
            <a:endParaRPr lang="en-US"/>
          </a:p>
        </p:txBody>
      </p:sp>
    </p:spTree>
    <p:extLst>
      <p:ext uri="{BB962C8B-B14F-4D97-AF65-F5344CB8AC3E}">
        <p14:creationId xmlns:p14="http://schemas.microsoft.com/office/powerpoint/2010/main" val="178191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B34781-42AC-4666-9FAE-C46F72731933}" type="datetimeFigureOut">
              <a:rPr lang="en-US" smtClean="0"/>
              <a:t>6/20/2023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444509-067F-42EB-97D3-843EF066DDFC}" type="slidenum">
              <a:rPr lang="en-US" smtClean="0"/>
              <a:t>‹#›</a:t>
            </a:fld>
            <a:endParaRPr lang="en-US"/>
          </a:p>
        </p:txBody>
      </p:sp>
    </p:spTree>
    <p:extLst>
      <p:ext uri="{BB962C8B-B14F-4D97-AF65-F5344CB8AC3E}">
        <p14:creationId xmlns:p14="http://schemas.microsoft.com/office/powerpoint/2010/main" val="1072469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34781-42AC-4666-9FAE-C46F72731933}" type="datetimeFigureOut">
              <a:rPr lang="en-US" smtClean="0"/>
              <a:t>6/20/2023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444509-067F-42EB-97D3-843EF066DDFC}" type="slidenum">
              <a:rPr lang="en-US" smtClean="0"/>
              <a:t>‹#›</a:t>
            </a:fld>
            <a:endParaRPr lang="en-US"/>
          </a:p>
        </p:txBody>
      </p:sp>
    </p:spTree>
    <p:extLst>
      <p:ext uri="{BB962C8B-B14F-4D97-AF65-F5344CB8AC3E}">
        <p14:creationId xmlns:p14="http://schemas.microsoft.com/office/powerpoint/2010/main" val="163996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B34781-42AC-4666-9FAE-C46F72731933}"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44509-067F-42EB-97D3-843EF066DDFC}" type="slidenum">
              <a:rPr lang="en-US" smtClean="0"/>
              <a:t>‹#›</a:t>
            </a:fld>
            <a:endParaRPr lang="en-US"/>
          </a:p>
        </p:txBody>
      </p:sp>
    </p:spTree>
    <p:extLst>
      <p:ext uri="{BB962C8B-B14F-4D97-AF65-F5344CB8AC3E}">
        <p14:creationId xmlns:p14="http://schemas.microsoft.com/office/powerpoint/2010/main" val="1035153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2B34781-42AC-4666-9FAE-C46F72731933}" type="datetimeFigureOut">
              <a:rPr lang="en-US" smtClean="0"/>
              <a:t>6/20/2023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444509-067F-42EB-97D3-843EF066DDFC}" type="slidenum">
              <a:rPr lang="en-US" smtClean="0"/>
              <a:t>‹#›</a:t>
            </a:fld>
            <a:endParaRPr lang="en-US"/>
          </a:p>
        </p:txBody>
      </p:sp>
    </p:spTree>
    <p:extLst>
      <p:ext uri="{BB962C8B-B14F-4D97-AF65-F5344CB8AC3E}">
        <p14:creationId xmlns:p14="http://schemas.microsoft.com/office/powerpoint/2010/main" val="3552256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34781-42AC-4666-9FAE-C46F72731933}" type="datetimeFigureOut">
              <a:rPr lang="en-US" smtClean="0"/>
              <a:t>6/20/2023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444509-067F-42EB-97D3-843EF066DDFC}" type="slidenum">
              <a:rPr lang="en-US" smtClean="0"/>
              <a:t>‹#›</a:t>
            </a:fld>
            <a:endParaRPr lang="en-US"/>
          </a:p>
        </p:txBody>
      </p:sp>
    </p:spTree>
    <p:extLst>
      <p:ext uri="{BB962C8B-B14F-4D97-AF65-F5344CB8AC3E}">
        <p14:creationId xmlns:p14="http://schemas.microsoft.com/office/powerpoint/2010/main" val="3966474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81019" y="1962872"/>
            <a:ext cx="9144000" cy="2387600"/>
          </a:xfrm>
        </p:spPr>
        <p:txBody>
          <a:bodyPr/>
          <a:lstStyle/>
          <a:p>
            <a:r>
              <a:rPr lang="en-US" dirty="0"/>
              <a:t>Load-balancer-vs-Reverse-Proxy-vs-API-Gateway</a:t>
            </a:r>
            <a:endParaRPr lang="en-US" dirty="0"/>
          </a:p>
        </p:txBody>
      </p:sp>
    </p:spTree>
    <p:extLst>
      <p:ext uri="{BB962C8B-B14F-4D97-AF65-F5344CB8AC3E}">
        <p14:creationId xmlns:p14="http://schemas.microsoft.com/office/powerpoint/2010/main" val="665066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and Benefits of Reverse </a:t>
            </a:r>
            <a:r>
              <a:rPr lang="en-US" dirty="0" smtClean="0"/>
              <a:t>Proxy</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dirty="0"/>
              <a:t>Use Cases:</a:t>
            </a:r>
            <a:r>
              <a:rPr lang="en-US" dirty="0"/>
              <a:t> </a:t>
            </a:r>
          </a:p>
          <a:p>
            <a:pPr algn="just"/>
            <a:r>
              <a:rPr lang="en-US" b="1" dirty="0"/>
              <a:t>Web Application Security:</a:t>
            </a:r>
            <a:r>
              <a:rPr lang="en-US" dirty="0"/>
              <a:t> Reverse proxies act as a protective shield for backend servers by intercepting and filtering incoming requests. They can provide security measures such as filtering malicious traffic, protecting against </a:t>
            </a:r>
            <a:r>
              <a:rPr lang="en-US" dirty="0" err="1"/>
              <a:t>DDoS</a:t>
            </a:r>
            <a:r>
              <a:rPr lang="en-US" dirty="0"/>
              <a:t> attacks, and implementing access controls.</a:t>
            </a:r>
          </a:p>
          <a:p>
            <a:pPr algn="just"/>
            <a:r>
              <a:rPr lang="en-US" b="1" dirty="0"/>
              <a:t>Caching and Content Delivery:</a:t>
            </a:r>
            <a:r>
              <a:rPr lang="en-US" dirty="0"/>
              <a:t> Reverse proxies can cache static and dynamic content, reducing the load on backend servers and improving response times for subsequent requests. This is particularly useful for websites with high traffic and frequent content updates.</a:t>
            </a:r>
          </a:p>
          <a:p>
            <a:pPr algn="just"/>
            <a:r>
              <a:rPr lang="en-US" b="1" dirty="0"/>
              <a:t>SSL Termination:</a:t>
            </a:r>
            <a:r>
              <a:rPr lang="en-US" dirty="0"/>
              <a:t> Reverse proxies can handle SSL encryption and decryption, offloading this task from backend servers. This simplifies the server configuration and reduces the computational load on the servers, improving performance.</a:t>
            </a:r>
          </a:p>
          <a:p>
            <a:endParaRPr lang="en-US" dirty="0"/>
          </a:p>
        </p:txBody>
      </p:sp>
    </p:spTree>
    <p:extLst>
      <p:ext uri="{BB962C8B-B14F-4D97-AF65-F5344CB8AC3E}">
        <p14:creationId xmlns:p14="http://schemas.microsoft.com/office/powerpoint/2010/main" val="782982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and Benefits of Reverse </a:t>
            </a:r>
            <a:r>
              <a:rPr lang="en-US" dirty="0" smtClean="0"/>
              <a:t>Proxy</a:t>
            </a:r>
            <a:endParaRPr lang="en-US"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US" b="1" dirty="0"/>
              <a:t>Benefits:</a:t>
            </a:r>
            <a:r>
              <a:rPr lang="en-US" dirty="0"/>
              <a:t> </a:t>
            </a:r>
          </a:p>
          <a:p>
            <a:pPr algn="just"/>
            <a:r>
              <a:rPr lang="en-US" b="1" dirty="0"/>
              <a:t>Enhanced Security: </a:t>
            </a:r>
            <a:r>
              <a:rPr lang="en-US" dirty="0"/>
              <a:t>Reverse proxies provide an additional layer of security by shielding backend servers from direct exposure to the internet. They can filter and block malicious requests, preventing attacks and unauthorized access.</a:t>
            </a:r>
          </a:p>
          <a:p>
            <a:pPr algn="just"/>
            <a:r>
              <a:rPr lang="en-US" b="1" dirty="0"/>
              <a:t>Improved Performance: </a:t>
            </a:r>
            <a:r>
              <a:rPr lang="en-US" dirty="0"/>
              <a:t>By caching and delivering content, reverse proxies reduce the load on backend servers, resulting in faster response times and improved overall performance for users.</a:t>
            </a:r>
          </a:p>
          <a:p>
            <a:pPr algn="just"/>
            <a:r>
              <a:rPr lang="en-US" b="1" dirty="0"/>
              <a:t>Flexibility in Application Deployment:</a:t>
            </a:r>
            <a:r>
              <a:rPr lang="en-US" dirty="0"/>
              <a:t> Reverse proxies enable organizations to deploy multiple web applications on the same server or server farm. They can route requests based on URL patterns or domain names, allowing for efficient hosting of multiple applications on a single infrastructure.</a:t>
            </a:r>
          </a:p>
          <a:p>
            <a:endParaRPr lang="en-US" dirty="0"/>
          </a:p>
        </p:txBody>
      </p:sp>
    </p:spTree>
    <p:extLst>
      <p:ext uri="{BB962C8B-B14F-4D97-AF65-F5344CB8AC3E}">
        <p14:creationId xmlns:p14="http://schemas.microsoft.com/office/powerpoint/2010/main" val="3666789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and Benefits of API </a:t>
            </a:r>
            <a:r>
              <a:rPr lang="en-US" dirty="0" smtClean="0"/>
              <a:t>Gateway</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a:t>Use Cases:</a:t>
            </a:r>
            <a:r>
              <a:rPr lang="en-US" dirty="0"/>
              <a:t> </a:t>
            </a:r>
          </a:p>
          <a:p>
            <a:pPr algn="just"/>
            <a:r>
              <a:rPr lang="en-US" b="1" dirty="0"/>
              <a:t>API Management:</a:t>
            </a:r>
            <a:r>
              <a:rPr lang="en-US" dirty="0"/>
              <a:t> API gateways are commonly used to manage and expose APIs to clients. They provide a centralized entry point for accessing APIs, allowing organizations to control and monitor API traffic effectively.</a:t>
            </a:r>
          </a:p>
          <a:p>
            <a:pPr algn="just"/>
            <a:r>
              <a:rPr lang="en-US" b="1" dirty="0"/>
              <a:t>Protocol Translation: </a:t>
            </a:r>
            <a:r>
              <a:rPr lang="en-US" dirty="0"/>
              <a:t>API gateways can act as a bridge between different protocols, translating requests and responses between clients and backend services. This enables interoperability between systems that use different communication protocols.</a:t>
            </a:r>
          </a:p>
          <a:p>
            <a:pPr algn="just"/>
            <a:r>
              <a:rPr lang="en-US" b="1" dirty="0"/>
              <a:t>Security and Authentication:</a:t>
            </a:r>
            <a:r>
              <a:rPr lang="en-US" dirty="0"/>
              <a:t> API gateways provide security features such as authentication, authorization, and access control. They can enforce API usage policies, validate client credentials, and protect against unauthorized access to backend services.</a:t>
            </a:r>
          </a:p>
          <a:p>
            <a:endParaRPr lang="en-US" dirty="0"/>
          </a:p>
        </p:txBody>
      </p:sp>
    </p:spTree>
    <p:extLst>
      <p:ext uri="{BB962C8B-B14F-4D97-AF65-F5344CB8AC3E}">
        <p14:creationId xmlns:p14="http://schemas.microsoft.com/office/powerpoint/2010/main" val="1242816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and Benefits of API </a:t>
            </a:r>
            <a:r>
              <a:rPr lang="en-US" dirty="0" smtClean="0"/>
              <a:t>Gateway</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a:t>Benefits:</a:t>
            </a:r>
            <a:r>
              <a:rPr lang="en-US" dirty="0"/>
              <a:t> </a:t>
            </a:r>
          </a:p>
          <a:p>
            <a:pPr algn="just"/>
            <a:r>
              <a:rPr lang="en-US" b="1" dirty="0"/>
              <a:t>Simplified API Integration: </a:t>
            </a:r>
            <a:r>
              <a:rPr lang="en-US" dirty="0"/>
              <a:t>API gateways offer a unified interface for clients to access multiple backend services or APIs. They abstract the underlying architecture, making it easier for clients to integrate with and consume different services.</a:t>
            </a:r>
          </a:p>
          <a:p>
            <a:pPr algn="just"/>
            <a:r>
              <a:rPr lang="en-US" b="1" dirty="0"/>
              <a:t>Scalability and Performance: </a:t>
            </a:r>
            <a:r>
              <a:rPr lang="en-US" dirty="0"/>
              <a:t>API gateways can handle high volumes of API traffic by distributing requests across multiple backend servers. They provide features like request throttling and caching to improve performance and handle spikes in demand.</a:t>
            </a:r>
          </a:p>
          <a:p>
            <a:pPr algn="just"/>
            <a:r>
              <a:rPr lang="en-US" b="1" dirty="0"/>
              <a:t>Analytics and Monitoring:</a:t>
            </a:r>
            <a:r>
              <a:rPr lang="en-US" dirty="0"/>
              <a:t> API gateways often include analytics and monitoring capabilities, allowing organizations to track API usage, monitor performance metrics, and gain insights into</a:t>
            </a:r>
          </a:p>
          <a:p>
            <a:endParaRPr lang="en-US" dirty="0"/>
          </a:p>
        </p:txBody>
      </p:sp>
    </p:spTree>
    <p:extLst>
      <p:ext uri="{BB962C8B-B14F-4D97-AF65-F5344CB8AC3E}">
        <p14:creationId xmlns:p14="http://schemas.microsoft.com/office/powerpoint/2010/main" val="502715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Choosing the Right </a:t>
            </a:r>
            <a:r>
              <a:rPr lang="en-US" dirty="0" smtClean="0"/>
              <a:t>Solution</a:t>
            </a:r>
            <a:endParaRPr lang="en-US" dirty="0"/>
          </a:p>
        </p:txBody>
      </p:sp>
      <p:sp>
        <p:nvSpPr>
          <p:cNvPr id="3" name="Content Placeholder 2"/>
          <p:cNvSpPr>
            <a:spLocks noGrp="1"/>
          </p:cNvSpPr>
          <p:nvPr>
            <p:ph idx="1"/>
          </p:nvPr>
        </p:nvSpPr>
        <p:spPr/>
        <p:txBody>
          <a:bodyPr>
            <a:normAutofit fontScale="85000" lnSpcReduction="20000"/>
          </a:bodyPr>
          <a:lstStyle/>
          <a:p>
            <a:pPr algn="just"/>
            <a:endParaRPr lang="en-US" dirty="0"/>
          </a:p>
          <a:p>
            <a:pPr algn="just"/>
            <a:r>
              <a:rPr lang="en-US" b="1" dirty="0"/>
              <a:t>Use Case</a:t>
            </a:r>
            <a:r>
              <a:rPr lang="en-US" dirty="0"/>
              <a:t>: Evaluate your specific requirements and understand the primary purpose you need to fulfill. Determine if you need to distribute traffic, enhance security, manage APIs, or a combination of these functionalities.</a:t>
            </a:r>
          </a:p>
          <a:p>
            <a:pPr algn="just"/>
            <a:r>
              <a:rPr lang="en-US" b="1" dirty="0"/>
              <a:t>Scalability</a:t>
            </a:r>
            <a:r>
              <a:rPr lang="en-US" dirty="0"/>
              <a:t>: Consider the scalability requirements of your application. If you anticipate significant growth or fluctuations in traffic, choose a solution that can handle the expected load and seamlessly scale as needed.</a:t>
            </a:r>
          </a:p>
          <a:p>
            <a:pPr algn="just"/>
            <a:r>
              <a:rPr lang="en-US" b="1" dirty="0"/>
              <a:t>Performance</a:t>
            </a:r>
            <a:r>
              <a:rPr lang="en-US" dirty="0"/>
              <a:t>: Assess the performance impact of each solution. Consider factors such as response times, throughput, and the ability to handle peak loads efficiently.</a:t>
            </a:r>
          </a:p>
          <a:p>
            <a:pPr algn="just"/>
            <a:r>
              <a:rPr lang="en-US" b="1" dirty="0"/>
              <a:t>Security</a:t>
            </a:r>
            <a:r>
              <a:rPr lang="en-US" dirty="0"/>
              <a:t>: Determine the level of security needed for your application. If you require advanced security features like </a:t>
            </a:r>
            <a:r>
              <a:rPr lang="en-US" dirty="0" err="1"/>
              <a:t>DDoS</a:t>
            </a:r>
            <a:r>
              <a:rPr lang="en-US" dirty="0"/>
              <a:t> protection, web application firewall (WAF), or SSL offloading, a reverse proxy or API gateway may be more suitable.</a:t>
            </a:r>
          </a:p>
          <a:p>
            <a:endParaRPr lang="en-US" dirty="0"/>
          </a:p>
        </p:txBody>
      </p:sp>
    </p:spTree>
    <p:extLst>
      <p:ext uri="{BB962C8B-B14F-4D97-AF65-F5344CB8AC3E}">
        <p14:creationId xmlns:p14="http://schemas.microsoft.com/office/powerpoint/2010/main" val="15306302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Choosing the Right Solution</a:t>
            </a:r>
          </a:p>
        </p:txBody>
      </p:sp>
      <p:sp>
        <p:nvSpPr>
          <p:cNvPr id="3" name="Content Placeholder 2"/>
          <p:cNvSpPr>
            <a:spLocks noGrp="1"/>
          </p:cNvSpPr>
          <p:nvPr>
            <p:ph idx="1"/>
          </p:nvPr>
        </p:nvSpPr>
        <p:spPr/>
        <p:txBody>
          <a:bodyPr>
            <a:normAutofit lnSpcReduction="10000"/>
          </a:bodyPr>
          <a:lstStyle/>
          <a:p>
            <a:pPr algn="just"/>
            <a:r>
              <a:rPr lang="en-US" b="1" dirty="0"/>
              <a:t>Integration</a:t>
            </a:r>
            <a:r>
              <a:rPr lang="en-US" dirty="0"/>
              <a:t>: Evaluate how well each solution integrates with your existing infrastructure, backend services, and development frameworks. Compatibility and ease of integration play a vital role in successful implementation.</a:t>
            </a:r>
          </a:p>
          <a:p>
            <a:pPr algn="just"/>
            <a:r>
              <a:rPr lang="en-US" b="1" dirty="0"/>
              <a:t>Management and Monitoring</a:t>
            </a:r>
            <a:r>
              <a:rPr lang="en-US" dirty="0"/>
              <a:t>: Consider the management and monitoring capabilities offered by each solution. Look for features such as centralized configuration, analytics, logging, and alerting that align with your operational requirements.</a:t>
            </a:r>
          </a:p>
          <a:p>
            <a:pPr algn="just"/>
            <a:r>
              <a:rPr lang="en-US" b="1" dirty="0"/>
              <a:t>Cost</a:t>
            </a:r>
            <a:r>
              <a:rPr lang="en-US" dirty="0"/>
              <a:t>: Assess the cost implications of each solution, including initial setup, licensing, ongoing maintenance, and potential scalability costs. Determine the solution that offers the best value for your budget.</a:t>
            </a:r>
          </a:p>
          <a:p>
            <a:endParaRPr lang="en-US" dirty="0"/>
          </a:p>
        </p:txBody>
      </p:sp>
    </p:spTree>
    <p:extLst>
      <p:ext uri="{BB962C8B-B14F-4D97-AF65-F5344CB8AC3E}">
        <p14:creationId xmlns:p14="http://schemas.microsoft.com/office/powerpoint/2010/main" val="2878291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Choosing the Right Solution</a:t>
            </a:r>
          </a:p>
        </p:txBody>
      </p:sp>
      <p:sp>
        <p:nvSpPr>
          <p:cNvPr id="3" name="Content Placeholder 2"/>
          <p:cNvSpPr>
            <a:spLocks noGrp="1"/>
          </p:cNvSpPr>
          <p:nvPr>
            <p:ph idx="1"/>
          </p:nvPr>
        </p:nvSpPr>
        <p:spPr/>
        <p:txBody>
          <a:bodyPr>
            <a:normAutofit fontScale="92500" lnSpcReduction="10000"/>
          </a:bodyPr>
          <a:lstStyle/>
          <a:p>
            <a:pPr algn="just"/>
            <a:r>
              <a:rPr lang="en-US" dirty="0" smtClean="0"/>
              <a:t>Load </a:t>
            </a:r>
            <a:r>
              <a:rPr lang="en-US" dirty="0"/>
              <a:t>balancers, reverse proxies, and API gateways are essential components in managing network traffic and optimizing web application performance. </a:t>
            </a:r>
            <a:endParaRPr lang="en-US" dirty="0" smtClean="0"/>
          </a:p>
          <a:p>
            <a:pPr algn="just"/>
            <a:r>
              <a:rPr lang="en-US" dirty="0" smtClean="0"/>
              <a:t>While </a:t>
            </a:r>
            <a:r>
              <a:rPr lang="en-US" dirty="0"/>
              <a:t>load balancers focus on distributing traffic across servers, reverse proxies provide additional security and caching functionalities. </a:t>
            </a:r>
            <a:endParaRPr lang="en-US" dirty="0" smtClean="0"/>
          </a:p>
          <a:p>
            <a:pPr algn="just"/>
            <a:r>
              <a:rPr lang="en-US" dirty="0" smtClean="0"/>
              <a:t>API </a:t>
            </a:r>
            <a:r>
              <a:rPr lang="en-US" dirty="0"/>
              <a:t>gateways, on the other hand, act as a centralized entry point for managing and securing APIs. Choosing the right solution depends on your specific use case, scalability needs, performance requirements, security considerations, integration capabilities, and cost factors. </a:t>
            </a:r>
            <a:endParaRPr lang="en-US" dirty="0" smtClean="0"/>
          </a:p>
          <a:p>
            <a:pPr algn="just"/>
            <a:r>
              <a:rPr lang="en-US" dirty="0" smtClean="0"/>
              <a:t>By </a:t>
            </a:r>
            <a:r>
              <a:rPr lang="en-US" dirty="0"/>
              <a:t>carefully evaluating these aspects, you can select the most suitable solution to enhance the availability, security, and performance of your web applications.</a:t>
            </a:r>
          </a:p>
        </p:txBody>
      </p:sp>
    </p:spTree>
    <p:extLst>
      <p:ext uri="{BB962C8B-B14F-4D97-AF65-F5344CB8AC3E}">
        <p14:creationId xmlns:p14="http://schemas.microsoft.com/office/powerpoint/2010/main" val="4888916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Load Balancer</a:t>
            </a:r>
            <a:endParaRPr lang="en-US" dirty="0"/>
          </a:p>
        </p:txBody>
      </p:sp>
      <p:sp>
        <p:nvSpPr>
          <p:cNvPr id="3" name="Content Placeholder 2"/>
          <p:cNvSpPr>
            <a:spLocks noGrp="1"/>
          </p:cNvSpPr>
          <p:nvPr>
            <p:ph idx="1"/>
          </p:nvPr>
        </p:nvSpPr>
        <p:spPr/>
        <p:txBody>
          <a:bodyPr/>
          <a:lstStyle/>
          <a:p>
            <a:pPr algn="just"/>
            <a:r>
              <a:rPr lang="en-US" dirty="0"/>
              <a:t>A load balancer acts as a mediator between clients and servers, distributing incoming requests across multiple servers in a server farm. It helps achieve scalability, fault tolerance, and improved performance by evenly distributing the workload. Load balancers use various algorithms to determine which server should handle each request, considering factors like server health, available resources, and session persistence.</a:t>
            </a:r>
          </a:p>
        </p:txBody>
      </p:sp>
    </p:spTree>
    <p:extLst>
      <p:ext uri="{BB962C8B-B14F-4D97-AF65-F5344CB8AC3E}">
        <p14:creationId xmlns:p14="http://schemas.microsoft.com/office/powerpoint/2010/main" val="57646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Reverse </a:t>
            </a:r>
            <a:r>
              <a:rPr lang="en-US" dirty="0" smtClean="0"/>
              <a:t>Proxy</a:t>
            </a:r>
            <a:endParaRPr lang="en-US" dirty="0"/>
          </a:p>
        </p:txBody>
      </p:sp>
      <p:sp>
        <p:nvSpPr>
          <p:cNvPr id="3" name="Content Placeholder 2"/>
          <p:cNvSpPr>
            <a:spLocks noGrp="1"/>
          </p:cNvSpPr>
          <p:nvPr>
            <p:ph idx="1"/>
          </p:nvPr>
        </p:nvSpPr>
        <p:spPr/>
        <p:txBody>
          <a:bodyPr/>
          <a:lstStyle/>
          <a:p>
            <a:pPr algn="just"/>
            <a:r>
              <a:rPr lang="en-US" dirty="0"/>
              <a:t>A reverse proxy, also known as an application-level gateway, sits between clients and servers and handles requests on behalf of the servers. It acts as an intermediary for client requests, forwarding them to the appropriate server and returning the server's response to the client. Reverse proxies provide benefits such as caching, SSL termination, and improved security by shielding servers from direct exposure to the internet.</a:t>
            </a:r>
          </a:p>
        </p:txBody>
      </p:sp>
    </p:spTree>
    <p:extLst>
      <p:ext uri="{BB962C8B-B14F-4D97-AF65-F5344CB8AC3E}">
        <p14:creationId xmlns:p14="http://schemas.microsoft.com/office/powerpoint/2010/main" val="2166202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API </a:t>
            </a:r>
            <a:r>
              <a:rPr lang="en-US" dirty="0" smtClean="0"/>
              <a:t>Gateway</a:t>
            </a:r>
            <a:endParaRPr lang="en-US" dirty="0"/>
          </a:p>
        </p:txBody>
      </p:sp>
      <p:sp>
        <p:nvSpPr>
          <p:cNvPr id="3" name="Content Placeholder 2"/>
          <p:cNvSpPr>
            <a:spLocks noGrp="1"/>
          </p:cNvSpPr>
          <p:nvPr>
            <p:ph idx="1"/>
          </p:nvPr>
        </p:nvSpPr>
        <p:spPr/>
        <p:txBody>
          <a:bodyPr/>
          <a:lstStyle/>
          <a:p>
            <a:pPr algn="just"/>
            <a:r>
              <a:rPr lang="en-US" dirty="0"/>
              <a:t>An API gateway is an entry point for clients to access backend services, or APIs. It acts as a single point of entry, abstracting the underlying architecture and providing a unified interface for clients. API gateways offer various functionalities like request routing, protocol translation, authentication, and rate limiting. They enable organizations to manage and secure their APIs effectively.</a:t>
            </a:r>
          </a:p>
        </p:txBody>
      </p:sp>
    </p:spTree>
    <p:extLst>
      <p:ext uri="{BB962C8B-B14F-4D97-AF65-F5344CB8AC3E}">
        <p14:creationId xmlns:p14="http://schemas.microsoft.com/office/powerpoint/2010/main" val="1672151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2582" y="365125"/>
            <a:ext cx="11240653" cy="1325563"/>
          </a:xfrm>
        </p:spPr>
        <p:txBody>
          <a:bodyPr>
            <a:normAutofit/>
          </a:bodyPr>
          <a:lstStyle/>
          <a:p>
            <a:r>
              <a:rPr lang="en-US" dirty="0" smtClean="0"/>
              <a:t>Key Difference (</a:t>
            </a:r>
            <a:r>
              <a:rPr lang="en-US" dirty="0"/>
              <a:t>Load Balancer vs Reverse </a:t>
            </a:r>
            <a:r>
              <a:rPr lang="en-US" dirty="0" smtClean="0"/>
              <a:t>Proxy)</a:t>
            </a:r>
            <a:endParaRPr lang="en-US" dirty="0"/>
          </a:p>
        </p:txBody>
      </p:sp>
      <p:sp>
        <p:nvSpPr>
          <p:cNvPr id="3" name="Content Placeholder 2"/>
          <p:cNvSpPr>
            <a:spLocks noGrp="1"/>
          </p:cNvSpPr>
          <p:nvPr>
            <p:ph idx="1"/>
          </p:nvPr>
        </p:nvSpPr>
        <p:spPr/>
        <p:txBody>
          <a:bodyPr/>
          <a:lstStyle/>
          <a:p>
            <a:pPr algn="just"/>
            <a:r>
              <a:rPr lang="en-US" dirty="0"/>
              <a:t>While both load balancers and reverse proxies handle network traffic distribution, they operate at different layers of the network stack. Load balancers primarily focus on distributing traffic across servers based on server load, availability, and other factors. On the other hand, reverse proxies handle requests on behalf of servers, providing additional functionalities such as caching, SSL termination, and security enhancements.</a:t>
            </a:r>
          </a:p>
        </p:txBody>
      </p:sp>
    </p:spTree>
    <p:extLst>
      <p:ext uri="{BB962C8B-B14F-4D97-AF65-F5344CB8AC3E}">
        <p14:creationId xmlns:p14="http://schemas.microsoft.com/office/powerpoint/2010/main" val="1789221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818" y="365125"/>
            <a:ext cx="10982038" cy="1325563"/>
          </a:xfrm>
        </p:spPr>
        <p:txBody>
          <a:bodyPr/>
          <a:lstStyle/>
          <a:p>
            <a:r>
              <a:rPr lang="en-US" dirty="0"/>
              <a:t>Key Difference (Load Balancer vs API </a:t>
            </a:r>
            <a:r>
              <a:rPr lang="en-US" dirty="0" smtClean="0"/>
              <a:t>Gateway)</a:t>
            </a:r>
            <a:endParaRPr lang="en-US" dirty="0"/>
          </a:p>
        </p:txBody>
      </p:sp>
      <p:sp>
        <p:nvSpPr>
          <p:cNvPr id="3" name="Content Placeholder 2"/>
          <p:cNvSpPr>
            <a:spLocks noGrp="1"/>
          </p:cNvSpPr>
          <p:nvPr>
            <p:ph idx="1"/>
          </p:nvPr>
        </p:nvSpPr>
        <p:spPr/>
        <p:txBody>
          <a:bodyPr/>
          <a:lstStyle/>
          <a:p>
            <a:pPr algn="just"/>
            <a:r>
              <a:rPr lang="en-US" dirty="0"/>
              <a:t>Load balancers and API gateways serve different purposes in the context of web application architectures. Load balancers distribute traffic across servers, ensuring high availability and improved performance. API gateways, on the other hand, provide a centralized entry point for APIs, allowing organizations to manage and secure their API ecosystem effectively.</a:t>
            </a:r>
          </a:p>
        </p:txBody>
      </p:sp>
    </p:spTree>
    <p:extLst>
      <p:ext uri="{BB962C8B-B14F-4D97-AF65-F5344CB8AC3E}">
        <p14:creationId xmlns:p14="http://schemas.microsoft.com/office/powerpoint/2010/main" val="339657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82" y="389225"/>
            <a:ext cx="10917382" cy="1325563"/>
          </a:xfrm>
        </p:spPr>
        <p:txBody>
          <a:bodyPr/>
          <a:lstStyle/>
          <a:p>
            <a:r>
              <a:rPr lang="en-US" dirty="0"/>
              <a:t>Key Difference </a:t>
            </a:r>
            <a:r>
              <a:rPr lang="en-US" dirty="0" smtClean="0"/>
              <a:t>(</a:t>
            </a:r>
            <a:r>
              <a:rPr lang="en-US" dirty="0"/>
              <a:t>Reverse Proxy vs API </a:t>
            </a:r>
            <a:r>
              <a:rPr lang="en-US" dirty="0" smtClean="0"/>
              <a:t>Gateway)</a:t>
            </a:r>
            <a:endParaRPr lang="en-US" dirty="0"/>
          </a:p>
        </p:txBody>
      </p:sp>
      <p:sp>
        <p:nvSpPr>
          <p:cNvPr id="3" name="Content Placeholder 2"/>
          <p:cNvSpPr>
            <a:spLocks noGrp="1"/>
          </p:cNvSpPr>
          <p:nvPr>
            <p:ph idx="1"/>
          </p:nvPr>
        </p:nvSpPr>
        <p:spPr/>
        <p:txBody>
          <a:bodyPr/>
          <a:lstStyle/>
          <a:p>
            <a:pPr algn="just"/>
            <a:r>
              <a:rPr lang="en-US" dirty="0"/>
              <a:t>While both reverse proxies and API gateways act as intermediaries between clients and servers, they have distinct roles. Reverse proxies primarily focus on handling client requests and forwarding them to the appropriate server, while providing additional functionalities like caching and SSL termination. API gateways, on the other hand, focus on managing APIs, including request routing, authentication, and rate limiting.</a:t>
            </a:r>
          </a:p>
        </p:txBody>
      </p:sp>
    </p:spTree>
    <p:extLst>
      <p:ext uri="{BB962C8B-B14F-4D97-AF65-F5344CB8AC3E}">
        <p14:creationId xmlns:p14="http://schemas.microsoft.com/office/powerpoint/2010/main" val="1660008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and Benefits of Load </a:t>
            </a:r>
            <a:r>
              <a:rPr lang="en-US" dirty="0" smtClean="0"/>
              <a:t>Balancer</a:t>
            </a:r>
            <a:endParaRPr lang="en-US"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a:t>Use Cases:</a:t>
            </a:r>
            <a:r>
              <a:rPr lang="en-US" dirty="0"/>
              <a:t> </a:t>
            </a:r>
          </a:p>
          <a:p>
            <a:pPr algn="just"/>
            <a:r>
              <a:rPr lang="en-US" b="1" dirty="0"/>
              <a:t>Web Application Scaling:</a:t>
            </a:r>
            <a:r>
              <a:rPr lang="en-US" dirty="0"/>
              <a:t> Load balancers are widely used in scenarios where there is a need to scale web applications by distributing incoming traffic across multiple servers. This ensures efficient resource utilization and improves application performance.</a:t>
            </a:r>
          </a:p>
          <a:p>
            <a:pPr algn="just"/>
            <a:r>
              <a:rPr lang="en-US" b="1" dirty="0"/>
              <a:t>High Availability:</a:t>
            </a:r>
            <a:r>
              <a:rPr lang="en-US" dirty="0"/>
              <a:t> Load balancers help achieve high availability by detecting server failures and redirecting traffic to healthy servers. This ensures that the application remains accessible even if individual servers go down.</a:t>
            </a:r>
          </a:p>
          <a:p>
            <a:pPr algn="just"/>
            <a:r>
              <a:rPr lang="en-US" b="1" dirty="0"/>
              <a:t>Handling Peak Loads:</a:t>
            </a:r>
            <a:r>
              <a:rPr lang="en-US" dirty="0"/>
              <a:t> Load balancers are valuable during periods of high traffic or peak loads. They distribute the incoming requests across multiple servers, preventing any single server from being overwhelmed and ensuring that all requests are processed efficiently.</a:t>
            </a:r>
          </a:p>
          <a:p>
            <a:endParaRPr lang="en-US" dirty="0"/>
          </a:p>
        </p:txBody>
      </p:sp>
    </p:spTree>
    <p:extLst>
      <p:ext uri="{BB962C8B-B14F-4D97-AF65-F5344CB8AC3E}">
        <p14:creationId xmlns:p14="http://schemas.microsoft.com/office/powerpoint/2010/main" val="24126348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 and Benefits of Load Balancer</a:t>
            </a:r>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a:t>Benefits:</a:t>
            </a:r>
            <a:r>
              <a:rPr lang="en-US" dirty="0"/>
              <a:t> </a:t>
            </a:r>
          </a:p>
          <a:p>
            <a:pPr algn="just"/>
            <a:r>
              <a:rPr lang="en-US" b="1" dirty="0"/>
              <a:t>Improved Performance:</a:t>
            </a:r>
            <a:r>
              <a:rPr lang="en-US" dirty="0"/>
              <a:t> Load balancers optimize resource utilization by evenly distributing traffic, leading to improved response times and better overall performance of web applications.</a:t>
            </a:r>
          </a:p>
          <a:p>
            <a:pPr algn="just"/>
            <a:r>
              <a:rPr lang="en-US" b="1" dirty="0"/>
              <a:t>Scalability:</a:t>
            </a:r>
            <a:r>
              <a:rPr lang="en-US" dirty="0"/>
              <a:t> Load balancers allow for seamless horizontal scaling by adding more servers to the server farm. This helps accommodate increased traffic and ensures that the application can handle growing user demands.</a:t>
            </a:r>
          </a:p>
          <a:p>
            <a:pPr algn="just"/>
            <a:r>
              <a:rPr lang="en-US" b="1" dirty="0"/>
              <a:t>Enhanced Reliability:</a:t>
            </a:r>
            <a:r>
              <a:rPr lang="en-US" dirty="0"/>
              <a:t> With load balancers, the risk of application downtime due to server failures is minimized. Load balancers detect and redirect traffic away from failed servers, ensuring continuous availability and a reliable user experience.</a:t>
            </a:r>
          </a:p>
          <a:p>
            <a:endParaRPr lang="en-US" dirty="0"/>
          </a:p>
        </p:txBody>
      </p:sp>
    </p:spTree>
    <p:extLst>
      <p:ext uri="{BB962C8B-B14F-4D97-AF65-F5344CB8AC3E}">
        <p14:creationId xmlns:p14="http://schemas.microsoft.com/office/powerpoint/2010/main" val="2499040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1536</Words>
  <Application>Microsoft Office PowerPoint</Application>
  <PresentationFormat>Widescreen</PresentationFormat>
  <Paragraphs>58</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Load-balancer-vs-Reverse-Proxy-vs-API-Gateway</vt:lpstr>
      <vt:lpstr>Load Balancer</vt:lpstr>
      <vt:lpstr>Reverse Proxy</vt:lpstr>
      <vt:lpstr>API Gateway</vt:lpstr>
      <vt:lpstr>Key Difference (Load Balancer vs Reverse Proxy)</vt:lpstr>
      <vt:lpstr>Key Difference (Load Balancer vs API Gateway)</vt:lpstr>
      <vt:lpstr>Key Difference (Reverse Proxy vs API Gateway)</vt:lpstr>
      <vt:lpstr>Use Cases and Benefits of Load Balancer</vt:lpstr>
      <vt:lpstr>Use Cases and Benefits of Load Balancer</vt:lpstr>
      <vt:lpstr>Use Cases and Benefits of Reverse Proxy</vt:lpstr>
      <vt:lpstr>Use Cases and Benefits of Reverse Proxy</vt:lpstr>
      <vt:lpstr>Use Cases and Benefits of API Gateway</vt:lpstr>
      <vt:lpstr>Use Cases and Benefits of API Gateway</vt:lpstr>
      <vt:lpstr>Considerations for Choosing the Right Solution</vt:lpstr>
      <vt:lpstr>Considerations for Choosing the Right Solution</vt:lpstr>
      <vt:lpstr>Considerations for Choosing the Right Solution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Faran Tahir</dc:creator>
  <cp:lastModifiedBy>Muhammad Faran Tahir</cp:lastModifiedBy>
  <cp:revision>46</cp:revision>
  <dcterms:created xsi:type="dcterms:W3CDTF">2023-06-20T12:43:43Z</dcterms:created>
  <dcterms:modified xsi:type="dcterms:W3CDTF">2023-06-20T13:00:06Z</dcterms:modified>
</cp:coreProperties>
</file>